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525" r:id="rId4"/>
    <p:sldId id="526" r:id="rId5"/>
    <p:sldId id="598" r:id="rId6"/>
    <p:sldId id="571" r:id="rId7"/>
    <p:sldId id="572" r:id="rId8"/>
    <p:sldId id="573" r:id="rId9"/>
    <p:sldId id="574" r:id="rId10"/>
    <p:sldId id="575" r:id="rId11"/>
    <p:sldId id="576" r:id="rId12"/>
    <p:sldId id="577" r:id="rId13"/>
    <p:sldId id="578" r:id="rId14"/>
    <p:sldId id="579" r:id="rId15"/>
    <p:sldId id="580" r:id="rId16"/>
    <p:sldId id="581" r:id="rId17"/>
    <p:sldId id="582" r:id="rId18"/>
    <p:sldId id="583" r:id="rId19"/>
    <p:sldId id="584" r:id="rId20"/>
    <p:sldId id="585" r:id="rId21"/>
    <p:sldId id="586" r:id="rId22"/>
    <p:sldId id="587" r:id="rId23"/>
    <p:sldId id="588" r:id="rId24"/>
    <p:sldId id="589" r:id="rId25"/>
    <p:sldId id="590" r:id="rId26"/>
    <p:sldId id="591" r:id="rId27"/>
    <p:sldId id="592" r:id="rId28"/>
    <p:sldId id="593" r:id="rId29"/>
    <p:sldId id="595" r:id="rId30"/>
    <p:sldId id="596" r:id="rId31"/>
    <p:sldId id="597" r:id="rId32"/>
    <p:sldId id="599" r:id="rId33"/>
    <p:sldId id="600" r:id="rId34"/>
    <p:sldId id="682" r:id="rId35"/>
    <p:sldId id="681" r:id="rId36"/>
    <p:sldId id="493" r:id="rId37"/>
    <p:sldId id="601" r:id="rId38"/>
    <p:sldId id="602" r:id="rId39"/>
    <p:sldId id="603" r:id="rId40"/>
    <p:sldId id="604" r:id="rId41"/>
    <p:sldId id="605" r:id="rId42"/>
    <p:sldId id="606" r:id="rId43"/>
    <p:sldId id="259" r:id="rId4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1pPr>
    <a:lvl2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2pPr>
    <a:lvl3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3pPr>
    <a:lvl4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4pPr>
    <a:lvl5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5pPr>
    <a:lvl6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6pPr>
    <a:lvl7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7pPr>
    <a:lvl8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8pPr>
    <a:lvl9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3E5E8"/>
          </a:solidFill>
        </a:fill>
      </a:tcStyle>
    </a:band2H>
    <a:firstCol>
      <a:tcTxStyle b="off" i="off">
        <a:fontRef idx="maj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7" d="100"/>
          <a:sy n="37" d="100"/>
        </p:scale>
        <p:origin x="190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1143000" y="685800"/>
            <a:ext cx="4572000" cy="3429000"/>
          </a:xfrm>
          <a:prstGeom prst="rect">
            <a:avLst/>
          </a:prstGeom>
        </p:spPr>
        <p:txBody>
          <a:bodyPr/>
          <a:lstStyle/>
          <a:p>
            <a:endParaRPr/>
          </a:p>
        </p:txBody>
      </p:sp>
      <p:sp>
        <p:nvSpPr>
          <p:cNvPr id="158" name="Shape 15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700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13</a:t>
            </a:fld>
            <a:endParaRPr lang="es-ES_tradnl" dirty="0">
              <a:solidFill>
                <a:prstClr val="black"/>
              </a:solidFill>
            </a:endParaRPr>
          </a:p>
        </p:txBody>
      </p:sp>
    </p:spTree>
    <p:extLst>
      <p:ext uri="{BB962C8B-B14F-4D97-AF65-F5344CB8AC3E}">
        <p14:creationId xmlns:p14="http://schemas.microsoft.com/office/powerpoint/2010/main" val="1646901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14</a:t>
            </a:fld>
            <a:endParaRPr lang="es-ES_tradnl" dirty="0">
              <a:solidFill>
                <a:prstClr val="black"/>
              </a:solidFill>
            </a:endParaRPr>
          </a:p>
        </p:txBody>
      </p:sp>
    </p:spTree>
    <p:extLst>
      <p:ext uri="{BB962C8B-B14F-4D97-AF65-F5344CB8AC3E}">
        <p14:creationId xmlns:p14="http://schemas.microsoft.com/office/powerpoint/2010/main" val="3679873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15</a:t>
            </a:fld>
            <a:endParaRPr lang="es-ES_tradnl" dirty="0">
              <a:solidFill>
                <a:prstClr val="black"/>
              </a:solidFill>
            </a:endParaRPr>
          </a:p>
        </p:txBody>
      </p:sp>
    </p:spTree>
    <p:extLst>
      <p:ext uri="{BB962C8B-B14F-4D97-AF65-F5344CB8AC3E}">
        <p14:creationId xmlns:p14="http://schemas.microsoft.com/office/powerpoint/2010/main" val="349285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16</a:t>
            </a:fld>
            <a:endParaRPr lang="es-ES_tradnl" dirty="0">
              <a:solidFill>
                <a:prstClr val="black"/>
              </a:solidFill>
            </a:endParaRPr>
          </a:p>
        </p:txBody>
      </p:sp>
    </p:spTree>
    <p:extLst>
      <p:ext uri="{BB962C8B-B14F-4D97-AF65-F5344CB8AC3E}">
        <p14:creationId xmlns:p14="http://schemas.microsoft.com/office/powerpoint/2010/main" val="458588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17</a:t>
            </a:fld>
            <a:endParaRPr lang="es-ES_tradnl" dirty="0">
              <a:solidFill>
                <a:prstClr val="black"/>
              </a:solidFill>
            </a:endParaRPr>
          </a:p>
        </p:txBody>
      </p:sp>
    </p:spTree>
    <p:extLst>
      <p:ext uri="{BB962C8B-B14F-4D97-AF65-F5344CB8AC3E}">
        <p14:creationId xmlns:p14="http://schemas.microsoft.com/office/powerpoint/2010/main" val="71083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18</a:t>
            </a:fld>
            <a:endParaRPr lang="es-ES_tradnl" dirty="0">
              <a:solidFill>
                <a:prstClr val="black"/>
              </a:solidFill>
            </a:endParaRPr>
          </a:p>
        </p:txBody>
      </p:sp>
    </p:spTree>
    <p:extLst>
      <p:ext uri="{BB962C8B-B14F-4D97-AF65-F5344CB8AC3E}">
        <p14:creationId xmlns:p14="http://schemas.microsoft.com/office/powerpoint/2010/main" val="761089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19</a:t>
            </a:fld>
            <a:endParaRPr lang="es-ES_tradnl" dirty="0">
              <a:solidFill>
                <a:prstClr val="black"/>
              </a:solidFill>
            </a:endParaRPr>
          </a:p>
        </p:txBody>
      </p:sp>
    </p:spTree>
    <p:extLst>
      <p:ext uri="{BB962C8B-B14F-4D97-AF65-F5344CB8AC3E}">
        <p14:creationId xmlns:p14="http://schemas.microsoft.com/office/powerpoint/2010/main" val="1391787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20</a:t>
            </a:fld>
            <a:endParaRPr lang="es-ES_tradnl" dirty="0">
              <a:solidFill>
                <a:prstClr val="black"/>
              </a:solidFill>
            </a:endParaRPr>
          </a:p>
        </p:txBody>
      </p:sp>
    </p:spTree>
    <p:extLst>
      <p:ext uri="{BB962C8B-B14F-4D97-AF65-F5344CB8AC3E}">
        <p14:creationId xmlns:p14="http://schemas.microsoft.com/office/powerpoint/2010/main" val="3166474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21</a:t>
            </a:fld>
            <a:endParaRPr lang="es-ES_tradnl" dirty="0">
              <a:solidFill>
                <a:prstClr val="black"/>
              </a:solidFill>
            </a:endParaRPr>
          </a:p>
        </p:txBody>
      </p:sp>
    </p:spTree>
    <p:extLst>
      <p:ext uri="{BB962C8B-B14F-4D97-AF65-F5344CB8AC3E}">
        <p14:creationId xmlns:p14="http://schemas.microsoft.com/office/powerpoint/2010/main" val="1568024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22</a:t>
            </a:fld>
            <a:endParaRPr lang="es-ES_tradnl" dirty="0">
              <a:solidFill>
                <a:prstClr val="black"/>
              </a:solidFill>
            </a:endParaRPr>
          </a:p>
        </p:txBody>
      </p:sp>
    </p:spTree>
    <p:extLst>
      <p:ext uri="{BB962C8B-B14F-4D97-AF65-F5344CB8AC3E}">
        <p14:creationId xmlns:p14="http://schemas.microsoft.com/office/powerpoint/2010/main" val="388902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5658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23</a:t>
            </a:fld>
            <a:endParaRPr lang="es-ES_tradnl" dirty="0">
              <a:solidFill>
                <a:prstClr val="black"/>
              </a:solidFill>
            </a:endParaRPr>
          </a:p>
        </p:txBody>
      </p:sp>
    </p:spTree>
    <p:extLst>
      <p:ext uri="{BB962C8B-B14F-4D97-AF65-F5344CB8AC3E}">
        <p14:creationId xmlns:p14="http://schemas.microsoft.com/office/powerpoint/2010/main" val="3209799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24</a:t>
            </a:fld>
            <a:endParaRPr lang="es-ES_tradnl" dirty="0">
              <a:solidFill>
                <a:prstClr val="black"/>
              </a:solidFill>
            </a:endParaRPr>
          </a:p>
        </p:txBody>
      </p:sp>
    </p:spTree>
    <p:extLst>
      <p:ext uri="{BB962C8B-B14F-4D97-AF65-F5344CB8AC3E}">
        <p14:creationId xmlns:p14="http://schemas.microsoft.com/office/powerpoint/2010/main" val="3333509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25</a:t>
            </a:fld>
            <a:endParaRPr lang="es-ES_tradnl" dirty="0">
              <a:solidFill>
                <a:prstClr val="black"/>
              </a:solidFill>
            </a:endParaRPr>
          </a:p>
        </p:txBody>
      </p:sp>
    </p:spTree>
    <p:extLst>
      <p:ext uri="{BB962C8B-B14F-4D97-AF65-F5344CB8AC3E}">
        <p14:creationId xmlns:p14="http://schemas.microsoft.com/office/powerpoint/2010/main" val="593029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26</a:t>
            </a:fld>
            <a:endParaRPr lang="es-ES_tradnl" dirty="0">
              <a:solidFill>
                <a:prstClr val="black"/>
              </a:solidFill>
            </a:endParaRPr>
          </a:p>
        </p:txBody>
      </p:sp>
    </p:spTree>
    <p:extLst>
      <p:ext uri="{BB962C8B-B14F-4D97-AF65-F5344CB8AC3E}">
        <p14:creationId xmlns:p14="http://schemas.microsoft.com/office/powerpoint/2010/main" val="672153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27</a:t>
            </a:fld>
            <a:endParaRPr lang="es-ES_tradnl" dirty="0">
              <a:solidFill>
                <a:prstClr val="black"/>
              </a:solidFill>
            </a:endParaRPr>
          </a:p>
        </p:txBody>
      </p:sp>
    </p:spTree>
    <p:extLst>
      <p:ext uri="{BB962C8B-B14F-4D97-AF65-F5344CB8AC3E}">
        <p14:creationId xmlns:p14="http://schemas.microsoft.com/office/powerpoint/2010/main" val="1987494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28</a:t>
            </a:fld>
            <a:endParaRPr lang="es-ES_tradnl" dirty="0">
              <a:solidFill>
                <a:prstClr val="black"/>
              </a:solidFill>
            </a:endParaRPr>
          </a:p>
        </p:txBody>
      </p:sp>
    </p:spTree>
    <p:extLst>
      <p:ext uri="{BB962C8B-B14F-4D97-AF65-F5344CB8AC3E}">
        <p14:creationId xmlns:p14="http://schemas.microsoft.com/office/powerpoint/2010/main" val="2460118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29</a:t>
            </a:fld>
            <a:endParaRPr lang="es-ES_tradnl" dirty="0">
              <a:solidFill>
                <a:prstClr val="black"/>
              </a:solidFill>
            </a:endParaRPr>
          </a:p>
        </p:txBody>
      </p:sp>
    </p:spTree>
    <p:extLst>
      <p:ext uri="{BB962C8B-B14F-4D97-AF65-F5344CB8AC3E}">
        <p14:creationId xmlns:p14="http://schemas.microsoft.com/office/powerpoint/2010/main" val="3521209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30</a:t>
            </a:fld>
            <a:endParaRPr lang="es-ES_tradnl" dirty="0">
              <a:solidFill>
                <a:prstClr val="black"/>
              </a:solidFill>
            </a:endParaRPr>
          </a:p>
        </p:txBody>
      </p:sp>
    </p:spTree>
    <p:extLst>
      <p:ext uri="{BB962C8B-B14F-4D97-AF65-F5344CB8AC3E}">
        <p14:creationId xmlns:p14="http://schemas.microsoft.com/office/powerpoint/2010/main" val="11159902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31</a:t>
            </a:fld>
            <a:endParaRPr lang="es-ES_tradnl" dirty="0">
              <a:solidFill>
                <a:prstClr val="black"/>
              </a:solidFill>
            </a:endParaRPr>
          </a:p>
        </p:txBody>
      </p:sp>
    </p:spTree>
    <p:extLst>
      <p:ext uri="{BB962C8B-B14F-4D97-AF65-F5344CB8AC3E}">
        <p14:creationId xmlns:p14="http://schemas.microsoft.com/office/powerpoint/2010/main" val="2696679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32</a:t>
            </a:fld>
            <a:endParaRPr lang="es-ES_tradnl" dirty="0">
              <a:solidFill>
                <a:prstClr val="black"/>
              </a:solidFill>
            </a:endParaRPr>
          </a:p>
        </p:txBody>
      </p:sp>
    </p:spTree>
    <p:extLst>
      <p:ext uri="{BB962C8B-B14F-4D97-AF65-F5344CB8AC3E}">
        <p14:creationId xmlns:p14="http://schemas.microsoft.com/office/powerpoint/2010/main" val="2268366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6</a:t>
            </a:fld>
            <a:endParaRPr lang="es-ES_tradnl" dirty="0">
              <a:solidFill>
                <a:prstClr val="black"/>
              </a:solidFill>
            </a:endParaRPr>
          </a:p>
        </p:txBody>
      </p:sp>
    </p:spTree>
    <p:extLst>
      <p:ext uri="{BB962C8B-B14F-4D97-AF65-F5344CB8AC3E}">
        <p14:creationId xmlns:p14="http://schemas.microsoft.com/office/powerpoint/2010/main" val="3069258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33</a:t>
            </a:fld>
            <a:endParaRPr lang="es-ES_tradnl" dirty="0">
              <a:solidFill>
                <a:prstClr val="black"/>
              </a:solidFill>
            </a:endParaRPr>
          </a:p>
        </p:txBody>
      </p:sp>
    </p:spTree>
    <p:extLst>
      <p:ext uri="{BB962C8B-B14F-4D97-AF65-F5344CB8AC3E}">
        <p14:creationId xmlns:p14="http://schemas.microsoft.com/office/powerpoint/2010/main" val="3369106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35</a:t>
            </a:fld>
            <a:endParaRPr lang="es-ES_tradnl" dirty="0">
              <a:solidFill>
                <a:prstClr val="black"/>
              </a:solidFill>
            </a:endParaRPr>
          </a:p>
        </p:txBody>
      </p:sp>
    </p:spTree>
    <p:extLst>
      <p:ext uri="{BB962C8B-B14F-4D97-AF65-F5344CB8AC3E}">
        <p14:creationId xmlns:p14="http://schemas.microsoft.com/office/powerpoint/2010/main" val="2183012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36</a:t>
            </a:fld>
            <a:endParaRPr lang="es-ES_tradnl" dirty="0">
              <a:solidFill>
                <a:prstClr val="black"/>
              </a:solidFill>
            </a:endParaRPr>
          </a:p>
        </p:txBody>
      </p:sp>
    </p:spTree>
    <p:extLst>
      <p:ext uri="{BB962C8B-B14F-4D97-AF65-F5344CB8AC3E}">
        <p14:creationId xmlns:p14="http://schemas.microsoft.com/office/powerpoint/2010/main" val="2790508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37</a:t>
            </a:fld>
            <a:endParaRPr lang="es-ES_tradnl" dirty="0">
              <a:solidFill>
                <a:prstClr val="black"/>
              </a:solidFill>
            </a:endParaRPr>
          </a:p>
        </p:txBody>
      </p:sp>
    </p:spTree>
    <p:extLst>
      <p:ext uri="{BB962C8B-B14F-4D97-AF65-F5344CB8AC3E}">
        <p14:creationId xmlns:p14="http://schemas.microsoft.com/office/powerpoint/2010/main" val="15210379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38</a:t>
            </a:fld>
            <a:endParaRPr lang="es-ES_tradnl" dirty="0">
              <a:solidFill>
                <a:prstClr val="black"/>
              </a:solidFill>
            </a:endParaRPr>
          </a:p>
        </p:txBody>
      </p:sp>
    </p:spTree>
    <p:extLst>
      <p:ext uri="{BB962C8B-B14F-4D97-AF65-F5344CB8AC3E}">
        <p14:creationId xmlns:p14="http://schemas.microsoft.com/office/powerpoint/2010/main" val="1766559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39</a:t>
            </a:fld>
            <a:endParaRPr lang="es-ES_tradnl" dirty="0">
              <a:solidFill>
                <a:prstClr val="black"/>
              </a:solidFill>
            </a:endParaRPr>
          </a:p>
        </p:txBody>
      </p:sp>
    </p:spTree>
    <p:extLst>
      <p:ext uri="{BB962C8B-B14F-4D97-AF65-F5344CB8AC3E}">
        <p14:creationId xmlns:p14="http://schemas.microsoft.com/office/powerpoint/2010/main" val="4203328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40</a:t>
            </a:fld>
            <a:endParaRPr lang="es-ES_tradnl" dirty="0">
              <a:solidFill>
                <a:prstClr val="black"/>
              </a:solidFill>
            </a:endParaRPr>
          </a:p>
        </p:txBody>
      </p:sp>
    </p:spTree>
    <p:extLst>
      <p:ext uri="{BB962C8B-B14F-4D97-AF65-F5344CB8AC3E}">
        <p14:creationId xmlns:p14="http://schemas.microsoft.com/office/powerpoint/2010/main" val="33464994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41</a:t>
            </a:fld>
            <a:endParaRPr lang="es-ES_tradnl" dirty="0">
              <a:solidFill>
                <a:prstClr val="black"/>
              </a:solidFill>
            </a:endParaRPr>
          </a:p>
        </p:txBody>
      </p:sp>
    </p:spTree>
    <p:extLst>
      <p:ext uri="{BB962C8B-B14F-4D97-AF65-F5344CB8AC3E}">
        <p14:creationId xmlns:p14="http://schemas.microsoft.com/office/powerpoint/2010/main" val="118796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42</a:t>
            </a:fld>
            <a:endParaRPr lang="es-ES_tradnl" dirty="0">
              <a:solidFill>
                <a:prstClr val="black"/>
              </a:solidFill>
            </a:endParaRPr>
          </a:p>
        </p:txBody>
      </p:sp>
    </p:spTree>
    <p:extLst>
      <p:ext uri="{BB962C8B-B14F-4D97-AF65-F5344CB8AC3E}">
        <p14:creationId xmlns:p14="http://schemas.microsoft.com/office/powerpoint/2010/main" val="855182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7</a:t>
            </a:fld>
            <a:endParaRPr lang="es-ES_tradnl" dirty="0">
              <a:solidFill>
                <a:prstClr val="black"/>
              </a:solidFill>
            </a:endParaRPr>
          </a:p>
        </p:txBody>
      </p:sp>
    </p:spTree>
    <p:extLst>
      <p:ext uri="{BB962C8B-B14F-4D97-AF65-F5344CB8AC3E}">
        <p14:creationId xmlns:p14="http://schemas.microsoft.com/office/powerpoint/2010/main" val="218679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8</a:t>
            </a:fld>
            <a:endParaRPr lang="es-ES_tradnl" dirty="0">
              <a:solidFill>
                <a:prstClr val="black"/>
              </a:solidFill>
            </a:endParaRPr>
          </a:p>
        </p:txBody>
      </p:sp>
    </p:spTree>
    <p:extLst>
      <p:ext uri="{BB962C8B-B14F-4D97-AF65-F5344CB8AC3E}">
        <p14:creationId xmlns:p14="http://schemas.microsoft.com/office/powerpoint/2010/main" val="3889273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9</a:t>
            </a:fld>
            <a:endParaRPr lang="es-ES_tradnl" dirty="0">
              <a:solidFill>
                <a:prstClr val="black"/>
              </a:solidFill>
            </a:endParaRPr>
          </a:p>
        </p:txBody>
      </p:sp>
    </p:spTree>
    <p:extLst>
      <p:ext uri="{BB962C8B-B14F-4D97-AF65-F5344CB8AC3E}">
        <p14:creationId xmlns:p14="http://schemas.microsoft.com/office/powerpoint/2010/main" val="2405580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10</a:t>
            </a:fld>
            <a:endParaRPr lang="es-ES_tradnl" dirty="0">
              <a:solidFill>
                <a:prstClr val="black"/>
              </a:solidFill>
            </a:endParaRPr>
          </a:p>
        </p:txBody>
      </p:sp>
    </p:spTree>
    <p:extLst>
      <p:ext uri="{BB962C8B-B14F-4D97-AF65-F5344CB8AC3E}">
        <p14:creationId xmlns:p14="http://schemas.microsoft.com/office/powerpoint/2010/main" val="1766973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11</a:t>
            </a:fld>
            <a:endParaRPr lang="es-ES_tradnl" dirty="0">
              <a:solidFill>
                <a:prstClr val="black"/>
              </a:solidFill>
            </a:endParaRPr>
          </a:p>
        </p:txBody>
      </p:sp>
    </p:spTree>
    <p:extLst>
      <p:ext uri="{BB962C8B-B14F-4D97-AF65-F5344CB8AC3E}">
        <p14:creationId xmlns:p14="http://schemas.microsoft.com/office/powerpoint/2010/main" val="120943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12</a:t>
            </a:fld>
            <a:endParaRPr lang="es-ES_tradnl" dirty="0">
              <a:solidFill>
                <a:prstClr val="black"/>
              </a:solidFill>
            </a:endParaRPr>
          </a:p>
        </p:txBody>
      </p:sp>
    </p:spTree>
    <p:extLst>
      <p:ext uri="{BB962C8B-B14F-4D97-AF65-F5344CB8AC3E}">
        <p14:creationId xmlns:p14="http://schemas.microsoft.com/office/powerpoint/2010/main" val="110994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Body Level One…"/>
          <p:cNvSpPr txBox="1">
            <a:spLocks noGrp="1"/>
          </p:cNvSpPr>
          <p:nvPr>
            <p:ph type="body" sz="quarter" idx="1" hasCustomPrompt="1"/>
          </p:nvPr>
        </p:nvSpPr>
        <p:spPr>
          <a:xfrm>
            <a:off x="698500" y="8657487"/>
            <a:ext cx="11607801" cy="461061"/>
          </a:xfrm>
          <a:prstGeom prst="rect">
            <a:avLst/>
          </a:prstGeom>
        </p:spPr>
        <p:txBody>
          <a:bodyPr anchor="b"/>
          <a:lstStyle>
            <a:lvl1pPr marL="0" indent="0" defTabSz="563540">
              <a:lnSpc>
                <a:spcPct val="100000"/>
              </a:lnSpc>
              <a:spcBef>
                <a:spcPts val="0"/>
              </a:spcBef>
              <a:buSzTx/>
              <a:buNone/>
              <a:defRPr sz="2300" b="1"/>
            </a:lvl1pPr>
            <a:lvl2pPr marL="673100" indent="-292100" defTabSz="563540">
              <a:lnSpc>
                <a:spcPct val="100000"/>
              </a:lnSpc>
              <a:spcBef>
                <a:spcPts val="0"/>
              </a:spcBef>
              <a:defRPr sz="2300" b="1"/>
            </a:lvl2pPr>
            <a:lvl3pPr marL="1054100" indent="-292100" defTabSz="563540">
              <a:lnSpc>
                <a:spcPct val="100000"/>
              </a:lnSpc>
              <a:spcBef>
                <a:spcPts val="0"/>
              </a:spcBef>
              <a:defRPr sz="2300" b="1"/>
            </a:lvl3pPr>
            <a:lvl4pPr marL="1435100" indent="-292100" defTabSz="563540">
              <a:lnSpc>
                <a:spcPct val="100000"/>
              </a:lnSpc>
              <a:spcBef>
                <a:spcPts val="0"/>
              </a:spcBef>
              <a:defRPr sz="2300" b="1"/>
            </a:lvl4pPr>
            <a:lvl5pPr marL="1816100" indent="-292100" defTabSz="563540">
              <a:lnSpc>
                <a:spcPct val="100000"/>
              </a:lnSpc>
              <a:spcBef>
                <a:spcPts val="0"/>
              </a:spcBef>
              <a:defRPr sz="2300" b="1"/>
            </a:lvl5pPr>
          </a:lstStyle>
          <a:p>
            <a:r>
              <a:t>Author and Date</a:t>
            </a:r>
          </a:p>
          <a:p>
            <a:pPr lvl="1"/>
            <a:endParaRPr/>
          </a:p>
          <a:p>
            <a:pPr lvl="2"/>
            <a:endParaRPr/>
          </a:p>
          <a:p>
            <a:pPr lvl="3"/>
            <a:endParaRPr/>
          </a:p>
          <a:p>
            <a:pPr lvl="4"/>
            <a:endParaRPr/>
          </a:p>
        </p:txBody>
      </p:sp>
      <p:sp>
        <p:nvSpPr>
          <p:cNvPr id="12" name="Presentation Title"/>
          <p:cNvSpPr txBox="1">
            <a:spLocks noGrp="1"/>
          </p:cNvSpPr>
          <p:nvPr>
            <p:ph type="title" hasCustomPrompt="1"/>
          </p:nvPr>
        </p:nvSpPr>
        <p:spPr>
          <a:xfrm>
            <a:off x="698500" y="1854200"/>
            <a:ext cx="11609058" cy="3302000"/>
          </a:xfrm>
          <a:prstGeom prst="rect">
            <a:avLst/>
          </a:prstGeom>
        </p:spPr>
        <p:txBody>
          <a:bodyPr anchor="b"/>
          <a:lstStyle>
            <a:lvl1pPr>
              <a:defRPr sz="8200" spc="-164"/>
            </a:lvl1pPr>
          </a:lstStyle>
          <a:p>
            <a:r>
              <a:t>Presentation Title</a:t>
            </a:r>
          </a:p>
        </p:txBody>
      </p:sp>
      <p:sp>
        <p:nvSpPr>
          <p:cNvPr id="13" name="Body Level One…"/>
          <p:cNvSpPr txBox="1">
            <a:spLocks noGrp="1"/>
          </p:cNvSpPr>
          <p:nvPr>
            <p:ph type="body" sz="quarter" idx="2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sz="3800" b="1"/>
            </a:lvl1pPr>
          </a:lstStyle>
          <a:p>
            <a:r>
              <a:t>Presentation Subtitle</a:t>
            </a:r>
          </a:p>
        </p:txBody>
      </p:sp>
      <p:sp>
        <p:nvSpPr>
          <p:cNvPr id="14" name="Slide Number"/>
          <p:cNvSpPr txBox="1">
            <a:spLocks noGrp="1"/>
          </p:cNvSpPr>
          <p:nvPr>
            <p:ph type="sldNum" sz="quarter" idx="2"/>
          </p:nvPr>
        </p:nvSpPr>
        <p:spPr>
          <a:xfrm>
            <a:off x="6353454" y="9220201"/>
            <a:ext cx="297892" cy="28747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98500" y="3568700"/>
            <a:ext cx="11607800" cy="2617789"/>
          </a:xfrm>
          <a:prstGeom prst="rect">
            <a:avLst/>
          </a:prstGeom>
        </p:spPr>
        <p:txBody>
          <a:bodyPr anchor="ctr"/>
          <a:lstStyle>
            <a:lvl1pPr marL="0" indent="0" algn="ctr">
              <a:lnSpc>
                <a:spcPct val="80000"/>
              </a:lnSpc>
              <a:spcBef>
                <a:spcPts val="0"/>
              </a:spcBef>
              <a:buSzTx/>
              <a:buNone/>
              <a:defRPr sz="8200" spc="-164">
                <a:latin typeface="Helvetica Neue Medium"/>
                <a:ea typeface="Helvetica Neue Medium"/>
                <a:cs typeface="Helvetica Neue Medium"/>
                <a:sym typeface="Helvetica Neue Medium"/>
              </a:defRPr>
            </a:lvl1pPr>
            <a:lvl2pPr marL="0" indent="0" algn="ctr">
              <a:lnSpc>
                <a:spcPct val="80000"/>
              </a:lnSpc>
              <a:spcBef>
                <a:spcPts val="0"/>
              </a:spcBef>
              <a:buSzTx/>
              <a:buNone/>
              <a:defRPr sz="8200" spc="-164">
                <a:latin typeface="Helvetica Neue Medium"/>
                <a:ea typeface="Helvetica Neue Medium"/>
                <a:cs typeface="Helvetica Neue Medium"/>
                <a:sym typeface="Helvetica Neue Medium"/>
              </a:defRPr>
            </a:lvl2pPr>
            <a:lvl3pPr marL="0" indent="0" algn="ctr">
              <a:lnSpc>
                <a:spcPct val="80000"/>
              </a:lnSpc>
              <a:spcBef>
                <a:spcPts val="0"/>
              </a:spcBef>
              <a:buSzTx/>
              <a:buNone/>
              <a:defRPr sz="8200" spc="-164">
                <a:latin typeface="Helvetica Neue Medium"/>
                <a:ea typeface="Helvetica Neue Medium"/>
                <a:cs typeface="Helvetica Neue Medium"/>
                <a:sym typeface="Helvetica Neue Medium"/>
              </a:defRPr>
            </a:lvl3pPr>
            <a:lvl4pPr marL="0" indent="0" algn="ctr">
              <a:lnSpc>
                <a:spcPct val="80000"/>
              </a:lnSpc>
              <a:spcBef>
                <a:spcPts val="0"/>
              </a:spcBef>
              <a:buSzTx/>
              <a:buNone/>
              <a:defRPr sz="8200" spc="-164">
                <a:latin typeface="Helvetica Neue Medium"/>
                <a:ea typeface="Helvetica Neue Medium"/>
                <a:cs typeface="Helvetica Neue Medium"/>
                <a:sym typeface="Helvetica Neue Medium"/>
              </a:defRPr>
            </a:lvl4pPr>
            <a:lvl5pPr marL="0" indent="0" algn="ctr">
              <a:lnSpc>
                <a:spcPct val="80000"/>
              </a:lnSpc>
              <a:spcBef>
                <a:spcPts val="0"/>
              </a:spcBef>
              <a:buSzTx/>
              <a:buNone/>
              <a:defRPr sz="820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quarter" idx="1" hasCustomPrompt="1"/>
          </p:nvPr>
        </p:nvSpPr>
        <p:spPr>
          <a:xfrm>
            <a:off x="698500" y="6209979"/>
            <a:ext cx="11607800" cy="671804"/>
          </a:xfrm>
          <a:prstGeom prst="rect">
            <a:avLst/>
          </a:prstGeom>
        </p:spPr>
        <p:txBody>
          <a:bodyPr/>
          <a:lstStyle>
            <a:lvl1pPr marL="0" indent="0" algn="ctr">
              <a:lnSpc>
                <a:spcPct val="100000"/>
              </a:lnSpc>
              <a:spcBef>
                <a:spcPts val="0"/>
              </a:spcBef>
              <a:buSzTx/>
              <a:buNone/>
              <a:defRPr sz="3800" b="1"/>
            </a:lvl1pPr>
            <a:lvl2pPr marL="863600" indent="-482600" algn="ctr">
              <a:lnSpc>
                <a:spcPct val="100000"/>
              </a:lnSpc>
              <a:spcBef>
                <a:spcPts val="0"/>
              </a:spcBef>
              <a:defRPr sz="3800" b="1"/>
            </a:lvl2pPr>
            <a:lvl3pPr marL="1244600" indent="-482600" algn="ctr">
              <a:lnSpc>
                <a:spcPct val="100000"/>
              </a:lnSpc>
              <a:spcBef>
                <a:spcPts val="0"/>
              </a:spcBef>
              <a:defRPr sz="3800" b="1"/>
            </a:lvl3pPr>
            <a:lvl4pPr marL="1625600" indent="-482600" algn="ctr">
              <a:lnSpc>
                <a:spcPct val="100000"/>
              </a:lnSpc>
              <a:spcBef>
                <a:spcPts val="0"/>
              </a:spcBef>
              <a:defRPr sz="3800" b="1"/>
            </a:lvl4pPr>
            <a:lvl5pPr marL="2006600" indent="-482600" algn="ctr">
              <a:lnSpc>
                <a:spcPct val="100000"/>
              </a:lnSpc>
              <a:spcBef>
                <a:spcPts val="0"/>
              </a:spcBef>
              <a:defRPr sz="3800" b="1"/>
            </a:lvl5pPr>
          </a:lstStyle>
          <a:p>
            <a:r>
              <a:t>Fact information</a:t>
            </a:r>
          </a:p>
          <a:p>
            <a:pPr lvl="1"/>
            <a:endParaRPr/>
          </a:p>
          <a:p>
            <a:pPr lvl="2"/>
            <a:endParaRPr/>
          </a:p>
          <a:p>
            <a:pPr lvl="3"/>
            <a:endParaRPr/>
          </a:p>
          <a:p>
            <a:pPr lvl="4"/>
            <a:endParaRPr/>
          </a:p>
        </p:txBody>
      </p:sp>
      <p:sp>
        <p:nvSpPr>
          <p:cNvPr id="107" name="Body Level One…"/>
          <p:cNvSpPr txBox="1">
            <a:spLocks noGrp="1"/>
          </p:cNvSpPr>
          <p:nvPr>
            <p:ph type="body" idx="21" hasCustomPrompt="1"/>
          </p:nvPr>
        </p:nvSpPr>
        <p:spPr>
          <a:xfrm>
            <a:off x="698500" y="999065"/>
            <a:ext cx="11607800" cy="5210915"/>
          </a:xfrm>
          <a:prstGeom prst="rect">
            <a:avLst/>
          </a:prstGeom>
        </p:spPr>
        <p:txBody>
          <a:bodyPr anchor="b"/>
          <a:lstStyle/>
          <a:p>
            <a:pPr marL="0" lvl="4" indent="402336" algn="ctr" defTabSz="762929">
              <a:lnSpc>
                <a:spcPct val="80000"/>
              </a:lnSpc>
              <a:spcBef>
                <a:spcPts val="0"/>
              </a:spcBef>
              <a:buSzTx/>
              <a:buNone/>
              <a:defRPr sz="7744" b="1" spc="-88"/>
            </a:pPr>
            <a:r>
              <a:t>100%
</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Body Level One…"/>
          <p:cNvSpPr txBox="1">
            <a:spLocks noGrp="1"/>
          </p:cNvSpPr>
          <p:nvPr>
            <p:ph type="body" sz="half" idx="1" hasCustomPrompt="1"/>
          </p:nvPr>
        </p:nvSpPr>
        <p:spPr>
          <a:xfrm>
            <a:off x="736600" y="3721100"/>
            <a:ext cx="11531600" cy="2324100"/>
          </a:xfrm>
          <a:prstGeom prst="rect">
            <a:avLst/>
          </a:prstGeom>
        </p:spPr>
        <p:txBody>
          <a:bodyPr anchor="ctr"/>
          <a:lstStyle>
            <a:lvl1pPr marL="342900" indent="-228600">
              <a:spcBef>
                <a:spcPts val="0"/>
              </a:spcBef>
              <a:buSzTx/>
              <a:buNone/>
              <a:defRPr sz="6000" spc="-119">
                <a:latin typeface="Helvetica Neue Medium"/>
                <a:ea typeface="Helvetica Neue Medium"/>
                <a:cs typeface="Helvetica Neue Medium"/>
                <a:sym typeface="Helvetica Neue Medium"/>
              </a:defRPr>
            </a:lvl1pPr>
            <a:lvl2pPr marL="342900" indent="-228600">
              <a:spcBef>
                <a:spcPts val="0"/>
              </a:spcBef>
              <a:buSzTx/>
              <a:buNone/>
              <a:defRPr sz="6000" spc="-119">
                <a:latin typeface="Helvetica Neue Medium"/>
                <a:ea typeface="Helvetica Neue Medium"/>
                <a:cs typeface="Helvetica Neue Medium"/>
                <a:sym typeface="Helvetica Neue Medium"/>
              </a:defRPr>
            </a:lvl2pPr>
            <a:lvl3pPr marL="342900" indent="-228600">
              <a:spcBef>
                <a:spcPts val="0"/>
              </a:spcBef>
              <a:buSzTx/>
              <a:buNone/>
              <a:defRPr sz="6000" spc="-119">
                <a:latin typeface="Helvetica Neue Medium"/>
                <a:ea typeface="Helvetica Neue Medium"/>
                <a:cs typeface="Helvetica Neue Medium"/>
                <a:sym typeface="Helvetica Neue Medium"/>
              </a:defRPr>
            </a:lvl3pPr>
            <a:lvl4pPr marL="342900" indent="-228600">
              <a:spcBef>
                <a:spcPts val="0"/>
              </a:spcBef>
              <a:buSzTx/>
              <a:buNone/>
              <a:defRPr sz="6000" spc="-119">
                <a:latin typeface="Helvetica Neue Medium"/>
                <a:ea typeface="Helvetica Neue Medium"/>
                <a:cs typeface="Helvetica Neue Medium"/>
                <a:sym typeface="Helvetica Neue Medium"/>
              </a:defRPr>
            </a:lvl4pPr>
            <a:lvl5pPr marL="342900" indent="-228600">
              <a:spcBef>
                <a:spcPts val="0"/>
              </a:spcBef>
              <a:buSzTx/>
              <a:buNone/>
              <a:defRPr sz="600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6" name="Attribution"/>
          <p:cNvSpPr txBox="1">
            <a:spLocks noGrp="1"/>
          </p:cNvSpPr>
          <p:nvPr>
            <p:ph type="body" sz="quarter" idx="21" hasCustomPrompt="1"/>
          </p:nvPr>
        </p:nvSpPr>
        <p:spPr>
          <a:xfrm>
            <a:off x="1219200" y="6426200"/>
            <a:ext cx="11049000" cy="461060"/>
          </a:xfrm>
          <a:prstGeom prst="rect">
            <a:avLst/>
          </a:prstGeom>
        </p:spPr>
        <p:txBody>
          <a:bodyPr/>
          <a:lstStyle>
            <a:lvl1pPr marL="0" indent="0" defTabSz="563540">
              <a:lnSpc>
                <a:spcPct val="100000"/>
              </a:lnSpc>
              <a:spcBef>
                <a:spcPts val="0"/>
              </a:spcBef>
              <a:buSzTx/>
              <a:buNone/>
              <a:defRPr sz="2300" b="1"/>
            </a:lvl1pPr>
          </a:lstStyle>
          <a:p>
            <a:r>
              <a:t>Attribution</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idx="21"/>
          </p:nvPr>
        </p:nvSpPr>
        <p:spPr>
          <a:xfrm>
            <a:off x="-2082800" y="687557"/>
            <a:ext cx="11165190" cy="8373893"/>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597650" y="292100"/>
            <a:ext cx="5740400" cy="459232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4984750" y="2749550"/>
            <a:ext cx="7937500" cy="9238276"/>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886640052_3195x2556.jpeg"/>
          <p:cNvSpPr>
            <a:spLocks noGrp="1"/>
          </p:cNvSpPr>
          <p:nvPr>
            <p:ph type="pic" idx="21"/>
          </p:nvPr>
        </p:nvSpPr>
        <p:spPr>
          <a:xfrm>
            <a:off x="-1016000" y="-1054100"/>
            <a:ext cx="14427200" cy="1154176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6353454" y="9220201"/>
            <a:ext cx="297892" cy="287478"/>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1270000" y="1638300"/>
            <a:ext cx="10464800" cy="3302000"/>
          </a:xfrm>
          <a:prstGeom prst="rect">
            <a:avLst/>
          </a:prstGeom>
        </p:spPr>
        <p:txBody>
          <a:bodyPr anchor="b"/>
          <a:lstStyle>
            <a:lvl1pPr algn="ctr" defTabSz="584200">
              <a:lnSpc>
                <a:spcPct val="100000"/>
              </a:lnSpc>
              <a:defRPr sz="8000" b="0" spc="0">
                <a:latin typeface="Helvetica Neue Medium"/>
                <a:ea typeface="Helvetica Neue Medium"/>
                <a:cs typeface="Helvetica Neue Medium"/>
                <a:sym typeface="Helvetica Neue Medium"/>
              </a:defRPr>
            </a:lvl1pPr>
          </a:lstStyle>
          <a:p>
            <a:r>
              <a:t>Title Text</a:t>
            </a:r>
          </a:p>
        </p:txBody>
      </p:sp>
      <p:sp>
        <p:nvSpPr>
          <p:cNvPr id="150" name="Body Level One…"/>
          <p:cNvSpPr txBox="1">
            <a:spLocks noGrp="1"/>
          </p:cNvSpPr>
          <p:nvPr>
            <p:ph type="body" sz="quarter" idx="1"/>
          </p:nvPr>
        </p:nvSpPr>
        <p:spPr>
          <a:xfrm>
            <a:off x="1270000" y="5041900"/>
            <a:ext cx="10464800" cy="1130300"/>
          </a:xfrm>
          <a:prstGeom prst="rect">
            <a:avLst/>
          </a:prstGeom>
        </p:spPr>
        <p:txBody>
          <a:bodyPr/>
          <a:lstStyle>
            <a:lvl1pPr marL="0" indent="0" algn="ctr" defTabSz="584200">
              <a:lnSpc>
                <a:spcPct val="100000"/>
              </a:lnSpc>
              <a:spcBef>
                <a:spcPts val="0"/>
              </a:spcBef>
              <a:buSzTx/>
              <a:buNone/>
              <a:defRPr sz="3700"/>
            </a:lvl1pPr>
            <a:lvl2pPr marL="0" indent="0" algn="ctr" defTabSz="584200">
              <a:lnSpc>
                <a:spcPct val="100000"/>
              </a:lnSpc>
              <a:spcBef>
                <a:spcPts val="0"/>
              </a:spcBef>
              <a:buSzTx/>
              <a:buNone/>
              <a:defRPr sz="3700"/>
            </a:lvl2pPr>
            <a:lvl3pPr marL="0" indent="0" algn="ctr" defTabSz="584200">
              <a:lnSpc>
                <a:spcPct val="100000"/>
              </a:lnSpc>
              <a:spcBef>
                <a:spcPts val="0"/>
              </a:spcBef>
              <a:buSzTx/>
              <a:buNone/>
              <a:defRPr sz="3700"/>
            </a:lvl3pPr>
            <a:lvl4pPr marL="0" indent="0" algn="ctr" defTabSz="584200">
              <a:lnSpc>
                <a:spcPct val="100000"/>
              </a:lnSpc>
              <a:spcBef>
                <a:spcPts val="0"/>
              </a:spcBef>
              <a:buSzTx/>
              <a:buNone/>
              <a:defRPr sz="3700"/>
            </a:lvl4pPr>
            <a:lvl5pPr marL="0" indent="0" algn="ctr" defTabSz="584200">
              <a:lnSpc>
                <a:spcPct val="100000"/>
              </a:lnSpc>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6328884" y="9296400"/>
            <a:ext cx="340259" cy="324306"/>
          </a:xfrm>
          <a:prstGeom prst="rect">
            <a:avLst/>
          </a:prstGeom>
        </p:spPr>
        <p:txBody>
          <a:bodyPr anchor="t"/>
          <a:lstStyle>
            <a:lvl1pPr>
              <a:defRPr sz="1600">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54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Image"/>
          <p:cNvSpPr>
            <a:spLocks noGrp="1"/>
          </p:cNvSpPr>
          <p:nvPr>
            <p:ph type="pic" idx="21"/>
          </p:nvPr>
        </p:nvSpPr>
        <p:spPr>
          <a:xfrm>
            <a:off x="-376767" y="-915894"/>
            <a:ext cx="17835653" cy="10682196"/>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98500" y="5181600"/>
            <a:ext cx="11607800" cy="3302000"/>
          </a:xfrm>
          <a:prstGeom prst="rect">
            <a:avLst/>
          </a:prstGeom>
        </p:spPr>
        <p:txBody>
          <a:bodyPr anchor="b"/>
          <a:lstStyle>
            <a:lvl1pPr>
              <a:defRPr sz="8200" spc="-164"/>
            </a:lvl1pPr>
          </a:lstStyle>
          <a:p>
            <a:r>
              <a:t>Presentation Title</a:t>
            </a:r>
          </a:p>
        </p:txBody>
      </p:sp>
      <p:sp>
        <p:nvSpPr>
          <p:cNvPr id="23" name="Body Level One…"/>
          <p:cNvSpPr txBox="1">
            <a:spLocks noGrp="1"/>
          </p:cNvSpPr>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sz="3800" b="1"/>
            </a:lvl1pPr>
            <a:lvl2pPr marL="0" indent="0" defTabSz="587022">
              <a:lnSpc>
                <a:spcPct val="100000"/>
              </a:lnSpc>
              <a:spcBef>
                <a:spcPts val="0"/>
              </a:spcBef>
              <a:buSzTx/>
              <a:buNone/>
              <a:defRPr sz="3800" b="1"/>
            </a:lvl2pPr>
            <a:lvl3pPr marL="0" indent="0" defTabSz="587022">
              <a:lnSpc>
                <a:spcPct val="100000"/>
              </a:lnSpc>
              <a:spcBef>
                <a:spcPts val="0"/>
              </a:spcBef>
              <a:buSzTx/>
              <a:buNone/>
              <a:defRPr sz="3800" b="1"/>
            </a:lvl3pPr>
            <a:lvl4pPr marL="0" indent="0" defTabSz="587022">
              <a:lnSpc>
                <a:spcPct val="100000"/>
              </a:lnSpc>
              <a:spcBef>
                <a:spcPts val="0"/>
              </a:spcBef>
              <a:buSzTx/>
              <a:buNone/>
              <a:defRPr sz="3800" b="1"/>
            </a:lvl4pPr>
            <a:lvl5pPr marL="0" indent="0" defTabSz="587022">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698499" y="571500"/>
            <a:ext cx="11607803" cy="461060"/>
          </a:xfrm>
          <a:prstGeom prst="rect">
            <a:avLst/>
          </a:prstGeom>
        </p:spPr>
        <p:txBody>
          <a:bodyPr/>
          <a:lstStyle>
            <a:lvl1pPr marL="0" indent="0" defTabSz="563540">
              <a:lnSpc>
                <a:spcPct val="100000"/>
              </a:lnSpc>
              <a:spcBef>
                <a:spcPts val="0"/>
              </a:spcBef>
              <a:buSzTx/>
              <a:buNone/>
              <a:defRPr sz="2300" b="1"/>
            </a:lvl1pPr>
          </a:lstStyle>
          <a:p>
            <a:r>
              <a:t>Author and Date</a:t>
            </a:r>
          </a:p>
        </p:txBody>
      </p:sp>
      <p:sp>
        <p:nvSpPr>
          <p:cNvPr id="25" name="Slide Number"/>
          <p:cNvSpPr txBox="1">
            <a:spLocks noGrp="1"/>
          </p:cNvSpPr>
          <p:nvPr>
            <p:ph type="sldNum" sz="quarter" idx="2"/>
          </p:nvPr>
        </p:nvSpPr>
        <p:spPr>
          <a:xfrm>
            <a:off x="6349999" y="9220201"/>
            <a:ext cx="297892" cy="28747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eg"/>
          <p:cNvSpPr>
            <a:spLocks noGrp="1"/>
          </p:cNvSpPr>
          <p:nvPr>
            <p:ph type="pic" idx="21"/>
          </p:nvPr>
        </p:nvSpPr>
        <p:spPr>
          <a:xfrm>
            <a:off x="5319128" y="495298"/>
            <a:ext cx="7543802" cy="8780060"/>
          </a:xfrm>
          <a:prstGeom prst="rect">
            <a:avLst/>
          </a:prstGeom>
        </p:spPr>
        <p:txBody>
          <a:bodyPr lIns="91439" tIns="45719" rIns="91439" bIns="45719">
            <a:noAutofit/>
          </a:bodyPr>
          <a:lstStyle/>
          <a:p>
            <a:endParaRPr/>
          </a:p>
        </p:txBody>
      </p:sp>
      <p:sp>
        <p:nvSpPr>
          <p:cNvPr id="33" name="Body Level One…"/>
          <p:cNvSpPr txBox="1">
            <a:spLocks noGrp="1"/>
          </p:cNvSpPr>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sz="3800" b="1"/>
            </a:lvl1pPr>
            <a:lvl2pPr marL="0" indent="0" defTabSz="587022">
              <a:lnSpc>
                <a:spcPct val="100000"/>
              </a:lnSpc>
              <a:spcBef>
                <a:spcPts val="0"/>
              </a:spcBef>
              <a:buSzTx/>
              <a:buNone/>
              <a:defRPr sz="3800" b="1"/>
            </a:lvl2pPr>
            <a:lvl3pPr marL="0" indent="0" defTabSz="587022">
              <a:lnSpc>
                <a:spcPct val="100000"/>
              </a:lnSpc>
              <a:spcBef>
                <a:spcPts val="0"/>
              </a:spcBef>
              <a:buSzTx/>
              <a:buNone/>
              <a:defRPr sz="3800" b="1"/>
            </a:lvl3pPr>
            <a:lvl4pPr marL="0" indent="0" defTabSz="587022">
              <a:lnSpc>
                <a:spcPct val="100000"/>
              </a:lnSpc>
              <a:spcBef>
                <a:spcPts val="0"/>
              </a:spcBef>
              <a:buSzTx/>
              <a:buNone/>
              <a:defRPr sz="3800" b="1"/>
            </a:lvl4pPr>
            <a:lvl5pPr marL="0" indent="0" defTabSz="587022">
              <a:lnSpc>
                <a:spcPct val="100000"/>
              </a:lnSpc>
              <a:spcBef>
                <a:spcPts val="0"/>
              </a:spcBef>
              <a:buSzTx/>
              <a:buNone/>
              <a:defRPr sz="3800" b="1"/>
            </a:lvl5pPr>
          </a:lstStyle>
          <a:p>
            <a:r>
              <a:t>Slide Subtitle</a:t>
            </a:r>
          </a:p>
          <a:p>
            <a:pPr lvl="1"/>
            <a:endParaRPr/>
          </a:p>
          <a:p>
            <a:pPr lvl="2"/>
            <a:endParaRPr/>
          </a:p>
          <a:p>
            <a:pPr lvl="3"/>
            <a:endParaRPr/>
          </a:p>
          <a:p>
            <a:pPr lvl="4"/>
            <a:endParaRPr/>
          </a:p>
        </p:txBody>
      </p:sp>
      <p:sp>
        <p:nvSpPr>
          <p:cNvPr id="34" name="Slide Title"/>
          <p:cNvSpPr txBox="1">
            <a:spLocks noGrp="1"/>
          </p:cNvSpPr>
          <p:nvPr>
            <p:ph type="title" hasCustomPrompt="1"/>
          </p:nvPr>
        </p:nvSpPr>
        <p:spPr>
          <a:xfrm>
            <a:off x="698500" y="692533"/>
            <a:ext cx="5105400" cy="4387467"/>
          </a:xfrm>
          <a:prstGeom prst="rect">
            <a:avLst/>
          </a:prstGeom>
        </p:spPr>
        <p:txBody>
          <a:bodyPr anchor="b"/>
          <a:lstStyle/>
          <a:p>
            <a:r>
              <a:t>Slide Title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3" name="Slide Subtitle"/>
          <p:cNvSpPr txBox="1">
            <a:spLocks noGrp="1"/>
          </p:cNvSpPr>
          <p:nvPr>
            <p:ph type="body" sz="quarter" idx="21" hasCustomPrompt="1"/>
          </p:nvPr>
        </p:nvSpPr>
        <p:spPr>
          <a:xfrm>
            <a:off x="698499" y="1412977"/>
            <a:ext cx="11607803" cy="671804"/>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44" name="Slide Title"/>
          <p:cNvSpPr txBox="1">
            <a:spLocks noGrp="1"/>
          </p:cNvSpPr>
          <p:nvPr>
            <p:ph type="title" hasCustomPrompt="1"/>
          </p:nvPr>
        </p:nvSpPr>
        <p:spPr>
          <a:prstGeom prst="rect">
            <a:avLst/>
          </a:prstGeom>
        </p:spPr>
        <p:txBody>
          <a:bodyPr/>
          <a:lstStyle/>
          <a:p>
            <a:r>
              <a:t>Slide 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589358"/>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660384004_1290x1720.jpeg"/>
          <p:cNvSpPr>
            <a:spLocks noGrp="1"/>
          </p:cNvSpPr>
          <p:nvPr>
            <p:ph type="pic" idx="21"/>
          </p:nvPr>
        </p:nvSpPr>
        <p:spPr>
          <a:xfrm>
            <a:off x="6172200" y="596900"/>
            <a:ext cx="6448425" cy="8597900"/>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62" name="Body Level One…"/>
          <p:cNvSpPr txBox="1">
            <a:spLocks noGrp="1"/>
          </p:cNvSpPr>
          <p:nvPr>
            <p:ph type="body" sz="quarter" idx="1" hasCustomPrompt="1"/>
          </p:nvPr>
        </p:nvSpPr>
        <p:spPr>
          <a:xfrm>
            <a:off x="698500" y="1412977"/>
            <a:ext cx="5105400" cy="671804"/>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Slide Subtitle</a:t>
            </a:r>
          </a:p>
          <a:p>
            <a:pPr lvl="1"/>
            <a:endParaRPr/>
          </a:p>
          <a:p>
            <a:pPr lvl="2"/>
            <a:endParaRPr/>
          </a:p>
          <a:p>
            <a:pPr lvl="3"/>
            <a:endParaRPr/>
          </a:p>
          <a:p>
            <a:pPr lvl="4"/>
            <a:endParaRPr/>
          </a:p>
        </p:txBody>
      </p:sp>
      <p:sp>
        <p:nvSpPr>
          <p:cNvPr id="63" name="Body Level One…"/>
          <p:cNvSpPr txBox="1">
            <a:spLocks noGrp="1"/>
          </p:cNvSpPr>
          <p:nvPr>
            <p:ph type="body" sz="half" idx="22" hasCustomPrompt="1"/>
          </p:nvPr>
        </p:nvSpPr>
        <p:spPr>
          <a:xfrm>
            <a:off x="698500" y="3480196"/>
            <a:ext cx="5105400" cy="5593162"/>
          </a:xfrm>
          <a:prstGeom prst="rect">
            <a:avLst/>
          </a:prstGeom>
        </p:spPr>
        <p:txBody>
          <a:bodyPr/>
          <a:lstStyle/>
          <a:p>
            <a:r>
              <a:t>Slide bullet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98500" y="3225800"/>
            <a:ext cx="11607800" cy="3302000"/>
          </a:xfrm>
          <a:prstGeom prst="rect">
            <a:avLst/>
          </a:prstGeom>
        </p:spPr>
        <p:txBody>
          <a:bodyPr anchor="ctr"/>
          <a:lstStyle>
            <a:lvl1pPr>
              <a:defRPr sz="8200" b="0" spc="-164">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Body Level One…"/>
          <p:cNvSpPr txBox="1">
            <a:spLocks noGrp="1"/>
          </p:cNvSpPr>
          <p:nvPr>
            <p:ph type="body" sz="quarter" idx="1" hasCustomPrompt="1"/>
          </p:nvPr>
        </p:nvSpPr>
        <p:spPr>
          <a:xfrm>
            <a:off x="698500" y="1412977"/>
            <a:ext cx="11607801" cy="671804"/>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Slide Subtitle</a:t>
            </a:r>
          </a:p>
          <a:p>
            <a:pPr lvl="1"/>
            <a:endParaRPr/>
          </a:p>
          <a:p>
            <a:pPr lvl="2"/>
            <a:endParaRPr/>
          </a:p>
          <a:p>
            <a:pPr lvl="3"/>
            <a:endParaRPr/>
          </a:p>
          <a:p>
            <a:pPr lvl="4"/>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698500" y="444500"/>
            <a:ext cx="11607800" cy="1016000"/>
          </a:xfrm>
          <a:prstGeom prst="rect">
            <a:avLst/>
          </a:prstGeom>
        </p:spPr>
        <p:txBody>
          <a:bodyPr/>
          <a:lstStyle/>
          <a:p>
            <a:r>
              <a:t>Agenda Title</a:t>
            </a:r>
          </a:p>
        </p:txBody>
      </p:sp>
      <p:sp>
        <p:nvSpPr>
          <p:cNvPr id="89" name="Body Level One…"/>
          <p:cNvSpPr txBox="1">
            <a:spLocks noGrp="1"/>
          </p:cNvSpPr>
          <p:nvPr>
            <p:ph type="body" sz="quarter" idx="1" hasCustomPrompt="1"/>
          </p:nvPr>
        </p:nvSpPr>
        <p:spPr>
          <a:xfrm>
            <a:off x="698500" y="1409700"/>
            <a:ext cx="11607801" cy="671803"/>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Agenda Subtitle</a:t>
            </a:r>
          </a:p>
          <a:p>
            <a:pPr lvl="1"/>
            <a:endParaRPr/>
          </a:p>
          <a:p>
            <a:pPr lvl="2"/>
            <a:endParaRPr/>
          </a:p>
          <a:p>
            <a:pPr lvl="3"/>
            <a:endParaRPr/>
          </a:p>
          <a:p>
            <a:pPr lvl="4"/>
            <a:endParaRPr/>
          </a:p>
        </p:txBody>
      </p:sp>
      <p:sp>
        <p:nvSpPr>
          <p:cNvPr id="90" name="Body Level One…"/>
          <p:cNvSpPr txBox="1">
            <a:spLocks noGrp="1"/>
          </p:cNvSpPr>
          <p:nvPr>
            <p:ph type="body" idx="21" hasCustomPrompt="1"/>
          </p:nvPr>
        </p:nvSpPr>
        <p:spPr>
          <a:prstGeom prst="rect">
            <a:avLst/>
          </a:prstGeom>
        </p:spPr>
        <p:txBody>
          <a:bodyPr/>
          <a:lstStyle>
            <a:lvl1pPr marL="0" indent="0">
              <a:spcBef>
                <a:spcPts val="1300"/>
              </a:spcBef>
              <a:buSzTx/>
              <a:buNone/>
              <a:defRPr sz="3800" spc="-100"/>
            </a:lvl1pPr>
          </a:lstStyle>
          <a:p>
            <a:r>
              <a:t>Agenda Topics</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3" name="Slide Title"/>
          <p:cNvSpPr txBox="1">
            <a:spLocks noGrp="1"/>
          </p:cNvSpPr>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4" name="Slide Number"/>
          <p:cNvSpPr txBox="1">
            <a:spLocks noGrp="1"/>
          </p:cNvSpPr>
          <p:nvPr>
            <p:ph type="sldNum" sz="quarter" idx="2"/>
          </p:nvPr>
        </p:nvSpPr>
        <p:spPr>
          <a:xfrm>
            <a:off x="6350067" y="9220201"/>
            <a:ext cx="297892" cy="287478"/>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3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1pPr>
      <a:lvl2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2pPr>
      <a:lvl3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3pPr>
      <a:lvl4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4pPr>
      <a:lvl5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5pPr>
      <a:lvl6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6pPr>
      <a:lvl7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7pPr>
      <a:lvl8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8pPr>
      <a:lvl9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j-lt"/>
          <a:ea typeface="+mj-ea"/>
          <a:cs typeface="+mj-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6pPr>
      <a:lvl7pPr marL="2667000" marR="0" indent="-381000" algn="l" defTabSz="1733930" rtl="0" latinLnBrk="0">
        <a:lnSpc>
          <a:spcPct val="90000"/>
        </a:lnSpc>
        <a:spcBef>
          <a:spcPts val="3200"/>
        </a:spcBef>
        <a:spcAft>
          <a:spcPts val="0"/>
        </a:spcAft>
        <a:buClrTx/>
        <a:buSzPct val="100000"/>
        <a:buFontTx/>
        <a:buChar char="•"/>
        <a:tabLst/>
        <a:defRPr sz="3000" b="0" i="0" u="none" strike="noStrike" cap="none" spc="0" baseline="0">
          <a:solidFill>
            <a:srgbClr val="000000"/>
          </a:solidFill>
          <a:uFillTx/>
          <a:latin typeface="+mj-lt"/>
          <a:ea typeface="+mj-ea"/>
          <a:cs typeface="+mj-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6.xml"/><Relationship Id="rId1" Type="http://schemas.openxmlformats.org/officeDocument/2006/relationships/slideLayout" Target="../slideLayouts/slideLayout17.xml"/><Relationship Id="rId6" Type="http://schemas.openxmlformats.org/officeDocument/2006/relationships/image" Target="../media/image2.png"/><Relationship Id="rId5" Type="http://schemas.openxmlformats.org/officeDocument/2006/relationships/image" Target="../media/image21.jpeg"/><Relationship Id="rId4" Type="http://schemas.openxmlformats.org/officeDocument/2006/relationships/image" Target="../media/image20.jpeg"/></Relationships>
</file>

<file path=ppt/slides/_rels/slide4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7.xml"/><Relationship Id="rId1" Type="http://schemas.openxmlformats.org/officeDocument/2006/relationships/slideLayout" Target="../slideLayouts/slideLayout17.xml"/><Relationship Id="rId6" Type="http://schemas.openxmlformats.org/officeDocument/2006/relationships/image" Target="../media/image2.png"/><Relationship Id="rId5" Type="http://schemas.openxmlformats.org/officeDocument/2006/relationships/image" Target="../media/image23.jpeg"/><Relationship Id="rId4" Type="http://schemas.openxmlformats.org/officeDocument/2006/relationships/image" Target="../media/image22.jpeg"/></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17.xml"/><Relationship Id="rId6" Type="http://schemas.openxmlformats.org/officeDocument/2006/relationships/image" Target="../media/image2.png"/><Relationship Id="rId5" Type="http://schemas.openxmlformats.org/officeDocument/2006/relationships/image" Target="../media/image19.jpg"/><Relationship Id="rId4" Type="http://schemas.openxmlformats.org/officeDocument/2006/relationships/image" Target="../media/image25.jpe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p:cNvSpPr/>
          <p:nvPr/>
        </p:nvSpPr>
        <p:spPr>
          <a:xfrm>
            <a:off x="-6326" y="-43141"/>
            <a:ext cx="13017452" cy="9839882"/>
          </a:xfrm>
          <a:prstGeom prst="rect">
            <a:avLst/>
          </a:prstGeom>
          <a:solidFill>
            <a:srgbClr val="4E4A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pic>
        <p:nvPicPr>
          <p:cNvPr id="161" name="skillenza_white.png" descr="skillenza_white.png"/>
          <p:cNvPicPr>
            <a:picLocks noChangeAspect="1"/>
          </p:cNvPicPr>
          <p:nvPr/>
        </p:nvPicPr>
        <p:blipFill>
          <a:blip r:embed="rId2"/>
          <a:stretch>
            <a:fillRect/>
          </a:stretch>
        </p:blipFill>
        <p:spPr>
          <a:xfrm>
            <a:off x="361369" y="215900"/>
            <a:ext cx="2543725" cy="1271862"/>
          </a:xfrm>
          <a:prstGeom prst="rect">
            <a:avLst/>
          </a:prstGeom>
          <a:ln w="12700">
            <a:miter lim="400000"/>
          </a:ln>
        </p:spPr>
      </p:pic>
      <p:sp>
        <p:nvSpPr>
          <p:cNvPr id="162" name="Text"/>
          <p:cNvSpPr txBox="1"/>
          <p:nvPr/>
        </p:nvSpPr>
        <p:spPr>
          <a:xfrm>
            <a:off x="427837" y="7118350"/>
            <a:ext cx="20452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2400">
                <a:solidFill>
                  <a:srgbClr val="FFFFFF"/>
                </a:solidFill>
                <a:latin typeface="Avenir Heavy"/>
                <a:ea typeface="Avenir Heavy"/>
                <a:cs typeface="Avenir Heavy"/>
                <a:sym typeface="Avenir Heavy"/>
              </a:defRPr>
            </a:lvl1pPr>
          </a:lstStyle>
          <a:p>
            <a:r>
              <a:t> </a:t>
            </a:r>
          </a:p>
        </p:txBody>
      </p:sp>
      <p:sp>
        <p:nvSpPr>
          <p:cNvPr id="163" name="Text"/>
          <p:cNvSpPr txBox="1"/>
          <p:nvPr/>
        </p:nvSpPr>
        <p:spPr>
          <a:xfrm>
            <a:off x="482244" y="7416800"/>
            <a:ext cx="227280"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3200">
                <a:solidFill>
                  <a:srgbClr val="FFFFFF"/>
                </a:solidFill>
                <a:latin typeface="Avenir Medium"/>
                <a:ea typeface="Avenir Medium"/>
                <a:cs typeface="Avenir Medium"/>
                <a:sym typeface="Avenir Medium"/>
              </a:defRPr>
            </a:lvl1pPr>
          </a:lstStyle>
          <a:p>
            <a:r>
              <a:t> </a:t>
            </a:r>
          </a:p>
        </p:txBody>
      </p:sp>
      <p:grpSp>
        <p:nvGrpSpPr>
          <p:cNvPr id="167" name="Group"/>
          <p:cNvGrpSpPr/>
          <p:nvPr/>
        </p:nvGrpSpPr>
        <p:grpSpPr>
          <a:xfrm>
            <a:off x="1556285" y="4722526"/>
            <a:ext cx="3266561" cy="3097572"/>
            <a:chOff x="0" y="596899"/>
            <a:chExt cx="3266560" cy="3097571"/>
          </a:xfrm>
        </p:grpSpPr>
        <p:sp>
          <p:nvSpPr>
            <p:cNvPr id="164" name="25th May - 25th June 2020"/>
            <p:cNvSpPr/>
            <p:nvPr/>
          </p:nvSpPr>
          <p:spPr>
            <a:xfrm>
              <a:off x="1996560" y="242447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indent="2108136" algn="just">
                <a:defRPr>
                  <a:solidFill>
                    <a:srgbClr val="FFFFFF"/>
                  </a:solidFill>
                  <a:latin typeface="Avenir Book"/>
                  <a:ea typeface="Avenir Book"/>
                  <a:cs typeface="Avenir Book"/>
                  <a:sym typeface="Avenir Book"/>
                </a:defRPr>
              </a:lvl1pPr>
            </a:lstStyle>
            <a:p>
              <a:r>
                <a:rPr lang="en-US" dirty="0"/>
                <a:t>                         </a:t>
              </a:r>
              <a:r>
                <a:rPr dirty="0"/>
                <a:t>&lt;Date&gt;</a:t>
              </a:r>
            </a:p>
          </p:txBody>
        </p:sp>
        <p:sp>
          <p:nvSpPr>
            <p:cNvPr id="165" name="The Architecture Battle"/>
            <p:cNvSpPr/>
            <p:nvPr/>
          </p:nvSpPr>
          <p:spPr>
            <a:xfrm>
              <a:off x="0" y="596899"/>
              <a:ext cx="1270000"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lang="en-US" dirty="0"/>
                <a:t>Supervised Learning</a:t>
              </a:r>
              <a:endParaRPr dirty="0"/>
            </a:p>
          </p:txBody>
        </p:sp>
        <p:sp>
          <p:nvSpPr>
            <p:cNvPr id="166" name="25th May - 25th June 2020"/>
            <p:cNvSpPr/>
            <p:nvPr/>
          </p:nvSpPr>
          <p:spPr>
            <a:xfrm>
              <a:off x="1996560" y="189107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indent="2108136" algn="just">
                <a:defRPr>
                  <a:solidFill>
                    <a:srgbClr val="FFFFFF"/>
                  </a:solidFill>
                  <a:latin typeface="Avenir Book"/>
                  <a:ea typeface="Avenir Book"/>
                  <a:cs typeface="Avenir Book"/>
                  <a:sym typeface="Avenir Book"/>
                </a:defRPr>
              </a:lvl1pPr>
            </a:lstStyle>
            <a:p>
              <a:r>
                <a:rPr lang="en-US" dirty="0"/>
                <a:t>                         </a:t>
              </a:r>
              <a:r>
                <a:rPr dirty="0"/>
                <a:t>By &lt;Trainer’s Name&gt;</a:t>
              </a:r>
            </a:p>
          </p:txBody>
        </p:sp>
      </p:grpSp>
      <p:sp>
        <p:nvSpPr>
          <p:cNvPr id="168" name="Introduction to Machine Learning"/>
          <p:cNvSpPr txBox="1"/>
          <p:nvPr/>
        </p:nvSpPr>
        <p:spPr>
          <a:xfrm>
            <a:off x="6013761" y="508930"/>
            <a:ext cx="6434557"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584200">
              <a:lnSpc>
                <a:spcPct val="100000"/>
              </a:lnSpc>
              <a:spcBef>
                <a:spcPts val="0"/>
              </a:spcBef>
              <a:defRPr sz="3400">
                <a:solidFill>
                  <a:srgbClr val="FFFFFF"/>
                </a:solidFill>
                <a:latin typeface="Avenir Medium"/>
                <a:ea typeface="Avenir Medium"/>
                <a:cs typeface="Avenir Medium"/>
                <a:sym typeface="Avenir Medium"/>
              </a:defRPr>
            </a:pPr>
            <a:r>
              <a:t>Introduction to Machine </a:t>
            </a:r>
            <a:r>
              <a:rPr sz="3000"/>
              <a:t>Learning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1">
            <a:extLst>
              <a:ext uri="{FF2B5EF4-FFF2-40B4-BE49-F238E27FC236}">
                <a16:creationId xmlns:a16="http://schemas.microsoft.com/office/drawing/2014/main" id="{AE60B03C-B7FF-4FDE-AFDF-F4E4788B0A95}"/>
              </a:ext>
            </a:extLst>
          </p:cNvPr>
          <p:cNvSpPr/>
          <p:nvPr/>
        </p:nvSpPr>
        <p:spPr>
          <a:xfrm>
            <a:off x="1930409" y="1735729"/>
            <a:ext cx="9143983" cy="1643575"/>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dirty="0">
                <a:solidFill>
                  <a:prstClr val="black"/>
                </a:solidFill>
              </a:rPr>
              <a:t>If </a:t>
            </a:r>
            <a:r>
              <a:rPr lang="en-US" sz="2000" b="1" dirty="0">
                <a:solidFill>
                  <a:prstClr val="black"/>
                </a:solidFill>
              </a:rPr>
              <a:t>b1 &lt; 0</a:t>
            </a:r>
            <a:r>
              <a:rPr lang="en-US" sz="2000" dirty="0">
                <a:solidFill>
                  <a:prstClr val="black"/>
                </a:solidFill>
              </a:rPr>
              <a:t>, then </a:t>
            </a:r>
            <a:r>
              <a:rPr lang="en-US" sz="2000" b="1" dirty="0">
                <a:solidFill>
                  <a:prstClr val="black"/>
                </a:solidFill>
              </a:rPr>
              <a:t>x(predictor) </a:t>
            </a:r>
            <a:r>
              <a:rPr lang="en-US" sz="2000" dirty="0">
                <a:solidFill>
                  <a:prstClr val="black"/>
                </a:solidFill>
              </a:rPr>
              <a:t>and </a:t>
            </a:r>
            <a:r>
              <a:rPr lang="en-US" sz="2000" b="1" dirty="0">
                <a:solidFill>
                  <a:prstClr val="black"/>
                </a:solidFill>
              </a:rPr>
              <a:t>y(target) </a:t>
            </a:r>
            <a:r>
              <a:rPr lang="en-US" sz="2000" dirty="0">
                <a:solidFill>
                  <a:prstClr val="black"/>
                </a:solidFill>
              </a:rPr>
              <a:t>have a negative relationship. </a:t>
            </a:r>
          </a:p>
          <a:p>
            <a:pPr algn="ctr" defTabSz="1300456"/>
            <a:r>
              <a:rPr lang="en-US" sz="2000" b="1" dirty="0">
                <a:solidFill>
                  <a:prstClr val="black"/>
                </a:solidFill>
              </a:rPr>
              <a:t>That is increase in x will decrease y.</a:t>
            </a:r>
          </a:p>
        </p:txBody>
      </p:sp>
      <p:grpSp>
        <p:nvGrpSpPr>
          <p:cNvPr id="5" name="Group 4">
            <a:extLst>
              <a:ext uri="{FF2B5EF4-FFF2-40B4-BE49-F238E27FC236}">
                <a16:creationId xmlns:a16="http://schemas.microsoft.com/office/drawing/2014/main" id="{4E46212A-AA22-43C4-AD0E-891DF196F576}"/>
              </a:ext>
            </a:extLst>
          </p:cNvPr>
          <p:cNvGrpSpPr/>
          <p:nvPr/>
        </p:nvGrpSpPr>
        <p:grpSpPr>
          <a:xfrm>
            <a:off x="3254366" y="3821203"/>
            <a:ext cx="6492055" cy="562479"/>
            <a:chOff x="3381548" y="2524125"/>
            <a:chExt cx="6086302" cy="527324"/>
          </a:xfrm>
        </p:grpSpPr>
        <p:sp>
          <p:nvSpPr>
            <p:cNvPr id="10" name="Rounded Rectangle 19">
              <a:extLst>
                <a:ext uri="{FF2B5EF4-FFF2-40B4-BE49-F238E27FC236}">
                  <a16:creationId xmlns:a16="http://schemas.microsoft.com/office/drawing/2014/main" id="{1CA7518F-0AE1-4096-B137-814A5DEC15A7}"/>
                </a:ext>
              </a:extLst>
            </p:cNvPr>
            <p:cNvSpPr/>
            <p:nvPr/>
          </p:nvSpPr>
          <p:spPr>
            <a:xfrm>
              <a:off x="3381548" y="2524125"/>
              <a:ext cx="1820472" cy="527324"/>
            </a:xfrm>
            <a:prstGeom prst="roundRect">
              <a:avLst/>
            </a:prstGeom>
            <a:solidFill>
              <a:schemeClr val="bg1"/>
            </a:solidFill>
            <a:ln w="63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2000" dirty="0">
                  <a:solidFill>
                    <a:prstClr val="black"/>
                  </a:solidFill>
                </a:rPr>
                <a:t>b1 &lt; 0</a:t>
              </a:r>
              <a:endParaRPr lang="en-IN" sz="2000" kern="1200" dirty="0">
                <a:solidFill>
                  <a:prstClr val="black"/>
                </a:solidFill>
              </a:endParaRPr>
            </a:p>
          </p:txBody>
        </p:sp>
        <p:sp>
          <p:nvSpPr>
            <p:cNvPr id="11" name="Rounded Rectangle 19">
              <a:extLst>
                <a:ext uri="{FF2B5EF4-FFF2-40B4-BE49-F238E27FC236}">
                  <a16:creationId xmlns:a16="http://schemas.microsoft.com/office/drawing/2014/main" id="{E1B360DD-0A80-4ABD-B196-120B48A4646C}"/>
                </a:ext>
              </a:extLst>
            </p:cNvPr>
            <p:cNvSpPr/>
            <p:nvPr/>
          </p:nvSpPr>
          <p:spPr>
            <a:xfrm>
              <a:off x="6199146" y="2524125"/>
              <a:ext cx="3268704" cy="527324"/>
            </a:xfrm>
            <a:prstGeom prst="roundRect">
              <a:avLst/>
            </a:prstGeom>
            <a:solidFill>
              <a:schemeClr val="bg1"/>
            </a:solidFill>
            <a:ln w="63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2000" dirty="0">
                  <a:solidFill>
                    <a:prstClr val="black"/>
                  </a:solidFill>
                </a:rPr>
                <a:t>Negative Relationship</a:t>
              </a:r>
              <a:endParaRPr lang="en-IN" sz="2000" kern="1200" dirty="0">
                <a:solidFill>
                  <a:prstClr val="black"/>
                </a:solidFill>
              </a:endParaRPr>
            </a:p>
          </p:txBody>
        </p:sp>
        <p:pic>
          <p:nvPicPr>
            <p:cNvPr id="4" name="Picture 3">
              <a:extLst>
                <a:ext uri="{FF2B5EF4-FFF2-40B4-BE49-F238E27FC236}">
                  <a16:creationId xmlns:a16="http://schemas.microsoft.com/office/drawing/2014/main" id="{F3859E48-F011-4071-BF69-1805BB0B96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3520" b="13520"/>
            <a:stretch/>
          </p:blipFill>
          <p:spPr>
            <a:xfrm>
              <a:off x="5291770" y="2580217"/>
              <a:ext cx="869317" cy="424754"/>
            </a:xfrm>
            <a:prstGeom prst="rect">
              <a:avLst/>
            </a:prstGeom>
          </p:spPr>
        </p:pic>
      </p:grpSp>
      <p:grpSp>
        <p:nvGrpSpPr>
          <p:cNvPr id="3" name="Group 2">
            <a:extLst>
              <a:ext uri="{FF2B5EF4-FFF2-40B4-BE49-F238E27FC236}">
                <a16:creationId xmlns:a16="http://schemas.microsoft.com/office/drawing/2014/main" id="{18CD65C2-9D6C-415A-9E0E-9A9C16D8D55A}"/>
              </a:ext>
            </a:extLst>
          </p:cNvPr>
          <p:cNvGrpSpPr/>
          <p:nvPr/>
        </p:nvGrpSpPr>
        <p:grpSpPr>
          <a:xfrm>
            <a:off x="5240706" y="5066436"/>
            <a:ext cx="2523389" cy="2774146"/>
            <a:chOff x="4913161" y="3606784"/>
            <a:chExt cx="2365677" cy="2600762"/>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AB7A035-881C-4C76-AB77-5DB31EA4A209}"/>
                    </a:ext>
                  </a:extLst>
                </p:cNvPr>
                <p:cNvSpPr txBox="1"/>
                <p:nvPr/>
              </p:nvSpPr>
              <p:spPr>
                <a:xfrm>
                  <a:off x="5426324" y="5899829"/>
                  <a:ext cx="1496653" cy="307717"/>
                </a:xfrm>
                <a:prstGeom prst="rect">
                  <a:avLst/>
                </a:prstGeom>
                <a:noFill/>
              </p:spPr>
              <p:txBody>
                <a:bodyPr wrap="square" lIns="0" tIns="0" rIns="0" bIns="0" rtlCol="0">
                  <a:spAutoFit/>
                </a:bodyPr>
                <a:lstStyle/>
                <a:p>
                  <a:pPr defTabSz="731543" hangingPunct="1">
                    <a:lnSpc>
                      <a:spcPct val="100000"/>
                    </a:lnSpc>
                    <a:spcBef>
                      <a:spcPts val="0"/>
                    </a:spcBef>
                    <a:defRPr/>
                  </a:pPr>
                  <a14:m>
                    <m:oMathPara xmlns:m="http://schemas.openxmlformats.org/officeDocument/2006/math">
                      <m:oMathParaPr>
                        <m:jc m:val="centerGroup"/>
                      </m:oMathParaPr>
                      <m:oMath xmlns:m="http://schemas.openxmlformats.org/officeDocument/2006/math">
                        <m:r>
                          <a:rPr lang="en-US" sz="2133" i="1" kern="1200">
                            <a:solidFill>
                              <a:srgbClr val="604878">
                                <a:lumMod val="50000"/>
                              </a:srgbClr>
                            </a:solidFill>
                            <a:latin typeface="Cambria Math" panose="02040503050406030204" pitchFamily="18" charset="0"/>
                          </a:rPr>
                          <m:t>𝑦</m:t>
                        </m:r>
                        <m:r>
                          <a:rPr lang="en-US" sz="2133" kern="1200">
                            <a:solidFill>
                              <a:srgbClr val="604878">
                                <a:lumMod val="50000"/>
                              </a:srgbClr>
                            </a:solidFill>
                            <a:latin typeface="Cambria Math" panose="02040503050406030204" pitchFamily="18" charset="0"/>
                          </a:rPr>
                          <m:t>=</m:t>
                        </m:r>
                        <m:sSub>
                          <m:sSubPr>
                            <m:ctrlPr>
                              <a:rPr lang="en-US" sz="2133" i="1" kern="1200">
                                <a:solidFill>
                                  <a:srgbClr val="604878">
                                    <a:lumMod val="50000"/>
                                  </a:srgbClr>
                                </a:solidFill>
                                <a:latin typeface="Cambria Math" panose="02040503050406030204" pitchFamily="18" charset="0"/>
                              </a:rPr>
                            </m:ctrlPr>
                          </m:sSubPr>
                          <m:e>
                            <m:r>
                              <a:rPr lang="en-US" sz="2133" i="1" kern="1200">
                                <a:solidFill>
                                  <a:srgbClr val="604878">
                                    <a:lumMod val="50000"/>
                                  </a:srgbClr>
                                </a:solidFill>
                                <a:latin typeface="Cambria Math" panose="02040503050406030204" pitchFamily="18" charset="0"/>
                              </a:rPr>
                              <m:t>𝑏</m:t>
                            </m:r>
                          </m:e>
                          <m:sub>
                            <m:r>
                              <a:rPr lang="en-US" sz="2133" kern="1200">
                                <a:solidFill>
                                  <a:srgbClr val="604878">
                                    <a:lumMod val="50000"/>
                                  </a:srgbClr>
                                </a:solidFill>
                                <a:latin typeface="Cambria Math" panose="02040503050406030204" pitchFamily="18" charset="0"/>
                              </a:rPr>
                              <m:t>0</m:t>
                            </m:r>
                          </m:sub>
                        </m:sSub>
                        <m:r>
                          <a:rPr lang="en-US" sz="2133" kern="1200">
                            <a:solidFill>
                              <a:srgbClr val="604878">
                                <a:lumMod val="50000"/>
                              </a:srgbClr>
                            </a:solidFill>
                            <a:latin typeface="Cambria Math" panose="02040503050406030204" pitchFamily="18" charset="0"/>
                          </a:rPr>
                          <m:t>+</m:t>
                        </m:r>
                        <m:sSub>
                          <m:sSubPr>
                            <m:ctrlPr>
                              <a:rPr lang="en-US" sz="2133" i="1" kern="1200">
                                <a:solidFill>
                                  <a:srgbClr val="604878">
                                    <a:lumMod val="50000"/>
                                  </a:srgbClr>
                                </a:solidFill>
                                <a:latin typeface="Cambria Math" panose="02040503050406030204" pitchFamily="18" charset="0"/>
                              </a:rPr>
                            </m:ctrlPr>
                          </m:sSubPr>
                          <m:e>
                            <m:r>
                              <a:rPr lang="en-US" sz="2133" i="1" kern="1200">
                                <a:solidFill>
                                  <a:srgbClr val="604878">
                                    <a:lumMod val="50000"/>
                                  </a:srgbClr>
                                </a:solidFill>
                                <a:latin typeface="Cambria Math" panose="02040503050406030204" pitchFamily="18" charset="0"/>
                              </a:rPr>
                              <m:t>𝑏</m:t>
                            </m:r>
                          </m:e>
                          <m:sub>
                            <m:r>
                              <a:rPr lang="en-US" sz="2133" kern="1200">
                                <a:solidFill>
                                  <a:srgbClr val="604878">
                                    <a:lumMod val="50000"/>
                                  </a:srgbClr>
                                </a:solidFill>
                                <a:latin typeface="Cambria Math" panose="02040503050406030204" pitchFamily="18" charset="0"/>
                              </a:rPr>
                              <m:t>1</m:t>
                            </m:r>
                          </m:sub>
                        </m:sSub>
                        <m:r>
                          <a:rPr lang="en-US" sz="2133" i="1" kern="1200">
                            <a:solidFill>
                              <a:srgbClr val="604878">
                                <a:lumMod val="50000"/>
                              </a:srgbClr>
                            </a:solidFill>
                            <a:latin typeface="Cambria Math" panose="02040503050406030204" pitchFamily="18" charset="0"/>
                          </a:rPr>
                          <m:t>𝑥</m:t>
                        </m:r>
                      </m:oMath>
                    </m:oMathPara>
                  </a14:m>
                  <a:endParaRPr lang="en-US" sz="2133" kern="1200" dirty="0">
                    <a:solidFill>
                      <a:srgbClr val="604878">
                        <a:lumMod val="50000"/>
                      </a:srgbClr>
                    </a:solidFill>
                    <a:latin typeface="Raleway"/>
                  </a:endParaRPr>
                </a:p>
              </p:txBody>
            </p:sp>
          </mc:Choice>
          <mc:Fallback>
            <p:sp>
              <p:nvSpPr>
                <p:cNvPr id="9" name="TextBox 8">
                  <a:extLst>
                    <a:ext uri="{FF2B5EF4-FFF2-40B4-BE49-F238E27FC236}">
                      <a16:creationId xmlns:a16="http://schemas.microsoft.com/office/drawing/2014/main" id="{7AB7A035-881C-4C76-AB77-5DB31EA4A209}"/>
                    </a:ext>
                  </a:extLst>
                </p:cNvPr>
                <p:cNvSpPr txBox="1">
                  <a:spLocks noRot="1" noChangeAspect="1" noMove="1" noResize="1" noEditPoints="1" noAdjustHandles="1" noChangeArrowheads="1" noChangeShapeType="1" noTextEdit="1"/>
                </p:cNvSpPr>
                <p:nvPr/>
              </p:nvSpPr>
              <p:spPr>
                <a:xfrm>
                  <a:off x="5426324" y="5899829"/>
                  <a:ext cx="1496653" cy="307717"/>
                </a:xfrm>
                <a:prstGeom prst="rect">
                  <a:avLst/>
                </a:prstGeom>
                <a:blipFill>
                  <a:blip r:embed="rId4"/>
                  <a:stretch>
                    <a:fillRect l="-2672" r="-763" b="-25926"/>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4A03C7DC-4712-4506-8190-E79B34290B37}"/>
                </a:ext>
              </a:extLst>
            </p:cNvPr>
            <p:cNvGrpSpPr/>
            <p:nvPr/>
          </p:nvGrpSpPr>
          <p:grpSpPr>
            <a:xfrm>
              <a:off x="4913161" y="3606784"/>
              <a:ext cx="2365677" cy="2148441"/>
              <a:chOff x="1965573" y="1573010"/>
              <a:chExt cx="2862469" cy="2599614"/>
            </a:xfrm>
          </p:grpSpPr>
          <p:cxnSp>
            <p:nvCxnSpPr>
              <p:cNvPr id="32" name="Straight Arrow Connector 31">
                <a:extLst>
                  <a:ext uri="{FF2B5EF4-FFF2-40B4-BE49-F238E27FC236}">
                    <a16:creationId xmlns:a16="http://schemas.microsoft.com/office/drawing/2014/main" id="{9B8F1254-552F-4626-B114-6F0BD4ED74A1}"/>
                  </a:ext>
                </a:extLst>
              </p:cNvPr>
              <p:cNvCxnSpPr>
                <a:cxnSpLocks/>
              </p:cNvCxnSpPr>
              <p:nvPr/>
            </p:nvCxnSpPr>
            <p:spPr>
              <a:xfrm flipV="1">
                <a:off x="1965573" y="1573010"/>
                <a:ext cx="0" cy="2599614"/>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F5CB82D-821A-4B4C-B020-3BD44F5D4F15}"/>
                  </a:ext>
                </a:extLst>
              </p:cNvPr>
              <p:cNvCxnSpPr/>
              <p:nvPr/>
            </p:nvCxnSpPr>
            <p:spPr>
              <a:xfrm>
                <a:off x="1965573" y="4159372"/>
                <a:ext cx="2862469"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A70F91A-8663-4F6F-B002-A45D83836C81}"/>
                  </a:ext>
                </a:extLst>
              </p:cNvPr>
              <p:cNvSpPr/>
              <p:nvPr/>
            </p:nvSpPr>
            <p:spPr>
              <a:xfrm>
                <a:off x="3439091" y="2697759"/>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35" name="Oval 34">
                <a:extLst>
                  <a:ext uri="{FF2B5EF4-FFF2-40B4-BE49-F238E27FC236}">
                    <a16:creationId xmlns:a16="http://schemas.microsoft.com/office/drawing/2014/main" id="{F09E51A8-1DB0-4630-BFE5-1F6C496A3139}"/>
                  </a:ext>
                </a:extLst>
              </p:cNvPr>
              <p:cNvSpPr/>
              <p:nvPr/>
            </p:nvSpPr>
            <p:spPr>
              <a:xfrm>
                <a:off x="2573263" y="2523628"/>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36" name="Oval 35">
                <a:extLst>
                  <a:ext uri="{FF2B5EF4-FFF2-40B4-BE49-F238E27FC236}">
                    <a16:creationId xmlns:a16="http://schemas.microsoft.com/office/drawing/2014/main" id="{2623E02C-BDB8-438A-849F-BD5164B4DEDC}"/>
                  </a:ext>
                </a:extLst>
              </p:cNvPr>
              <p:cNvSpPr/>
              <p:nvPr/>
            </p:nvSpPr>
            <p:spPr>
              <a:xfrm>
                <a:off x="2369339" y="183915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37" name="Oval 36">
                <a:extLst>
                  <a:ext uri="{FF2B5EF4-FFF2-40B4-BE49-F238E27FC236}">
                    <a16:creationId xmlns:a16="http://schemas.microsoft.com/office/drawing/2014/main" id="{8CC34AF6-F98B-4EDA-93A7-7F04C16B4EED}"/>
                  </a:ext>
                </a:extLst>
              </p:cNvPr>
              <p:cNvSpPr/>
              <p:nvPr/>
            </p:nvSpPr>
            <p:spPr>
              <a:xfrm>
                <a:off x="2626574" y="2125364"/>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38" name="Oval 37">
                <a:extLst>
                  <a:ext uri="{FF2B5EF4-FFF2-40B4-BE49-F238E27FC236}">
                    <a16:creationId xmlns:a16="http://schemas.microsoft.com/office/drawing/2014/main" id="{AA318A32-3B82-400F-A6B7-19D1D8445A3D}"/>
                  </a:ext>
                </a:extLst>
              </p:cNvPr>
              <p:cNvSpPr/>
              <p:nvPr/>
            </p:nvSpPr>
            <p:spPr>
              <a:xfrm>
                <a:off x="3451379" y="293836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39" name="Oval 38">
                <a:extLst>
                  <a:ext uri="{FF2B5EF4-FFF2-40B4-BE49-F238E27FC236}">
                    <a16:creationId xmlns:a16="http://schemas.microsoft.com/office/drawing/2014/main" id="{3D7A0E4D-9221-4DD3-8F35-43B4A5C22E32}"/>
                  </a:ext>
                </a:extLst>
              </p:cNvPr>
              <p:cNvSpPr/>
              <p:nvPr/>
            </p:nvSpPr>
            <p:spPr>
              <a:xfrm>
                <a:off x="3417786" y="329578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40" name="Oval 39">
                <a:extLst>
                  <a:ext uri="{FF2B5EF4-FFF2-40B4-BE49-F238E27FC236}">
                    <a16:creationId xmlns:a16="http://schemas.microsoft.com/office/drawing/2014/main" id="{3ADDBCBC-4D2D-46B1-95D1-A36083E4CE06}"/>
                  </a:ext>
                </a:extLst>
              </p:cNvPr>
              <p:cNvSpPr/>
              <p:nvPr/>
            </p:nvSpPr>
            <p:spPr>
              <a:xfrm>
                <a:off x="4137842" y="3705676"/>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41" name="Oval 40">
                <a:extLst>
                  <a:ext uri="{FF2B5EF4-FFF2-40B4-BE49-F238E27FC236}">
                    <a16:creationId xmlns:a16="http://schemas.microsoft.com/office/drawing/2014/main" id="{4E7CD196-882A-438A-A813-1456791749F3}"/>
                  </a:ext>
                </a:extLst>
              </p:cNvPr>
              <p:cNvSpPr/>
              <p:nvPr/>
            </p:nvSpPr>
            <p:spPr>
              <a:xfrm>
                <a:off x="3907915" y="2198952"/>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42" name="Oval 41">
                <a:extLst>
                  <a:ext uri="{FF2B5EF4-FFF2-40B4-BE49-F238E27FC236}">
                    <a16:creationId xmlns:a16="http://schemas.microsoft.com/office/drawing/2014/main" id="{95C79C25-0D58-4C31-BAC5-EC63039DAFCA}"/>
                  </a:ext>
                </a:extLst>
              </p:cNvPr>
              <p:cNvSpPr/>
              <p:nvPr/>
            </p:nvSpPr>
            <p:spPr>
              <a:xfrm>
                <a:off x="3072083" y="300386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43" name="Oval 42">
                <a:extLst>
                  <a:ext uri="{FF2B5EF4-FFF2-40B4-BE49-F238E27FC236}">
                    <a16:creationId xmlns:a16="http://schemas.microsoft.com/office/drawing/2014/main" id="{F03571C8-8ED4-4A62-A23B-83E51C38F919}"/>
                  </a:ext>
                </a:extLst>
              </p:cNvPr>
              <p:cNvSpPr/>
              <p:nvPr/>
            </p:nvSpPr>
            <p:spPr>
              <a:xfrm>
                <a:off x="4089670" y="3230624"/>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44" name="Oval 43">
                <a:extLst>
                  <a:ext uri="{FF2B5EF4-FFF2-40B4-BE49-F238E27FC236}">
                    <a16:creationId xmlns:a16="http://schemas.microsoft.com/office/drawing/2014/main" id="{D259329B-EF5B-425B-BB14-E11A00B8D6C7}"/>
                  </a:ext>
                </a:extLst>
              </p:cNvPr>
              <p:cNvSpPr/>
              <p:nvPr/>
            </p:nvSpPr>
            <p:spPr>
              <a:xfrm>
                <a:off x="4349393" y="3649279"/>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45" name="Oval 44">
                <a:extLst>
                  <a:ext uri="{FF2B5EF4-FFF2-40B4-BE49-F238E27FC236}">
                    <a16:creationId xmlns:a16="http://schemas.microsoft.com/office/drawing/2014/main" id="{39B803FB-DDB9-479A-B96C-42D5DFABC7C0}"/>
                  </a:ext>
                </a:extLst>
              </p:cNvPr>
              <p:cNvSpPr/>
              <p:nvPr/>
            </p:nvSpPr>
            <p:spPr>
              <a:xfrm>
                <a:off x="3044868" y="2573512"/>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46" name="Oval 45">
                <a:extLst>
                  <a:ext uri="{FF2B5EF4-FFF2-40B4-BE49-F238E27FC236}">
                    <a16:creationId xmlns:a16="http://schemas.microsoft.com/office/drawing/2014/main" id="{5B12D310-E14E-4726-9B31-E0E0B4A8BD8D}"/>
                  </a:ext>
                </a:extLst>
              </p:cNvPr>
              <p:cNvSpPr/>
              <p:nvPr/>
            </p:nvSpPr>
            <p:spPr>
              <a:xfrm>
                <a:off x="3859063" y="334497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cxnSp>
            <p:nvCxnSpPr>
              <p:cNvPr id="47" name="Straight Connector 46">
                <a:extLst>
                  <a:ext uri="{FF2B5EF4-FFF2-40B4-BE49-F238E27FC236}">
                    <a16:creationId xmlns:a16="http://schemas.microsoft.com/office/drawing/2014/main" id="{A15D7924-6377-49BE-9E7D-7778CA617413}"/>
                  </a:ext>
                </a:extLst>
              </p:cNvPr>
              <p:cNvCxnSpPr>
                <a:cxnSpLocks/>
              </p:cNvCxnSpPr>
              <p:nvPr/>
            </p:nvCxnSpPr>
            <p:spPr>
              <a:xfrm flipH="1" flipV="1">
                <a:off x="2456626" y="1731318"/>
                <a:ext cx="1797096" cy="2100543"/>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8" name="Rectangle 27">
            <a:extLst>
              <a:ext uri="{FF2B5EF4-FFF2-40B4-BE49-F238E27FC236}">
                <a16:creationId xmlns:a16="http://schemas.microsoft.com/office/drawing/2014/main" id="{61D22E4C-A9FB-405D-96C7-CF695A4F6C85}"/>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29" name="skillenza_logo_new (1).png" descr="skillenza_logo_new (1).png">
            <a:extLst>
              <a:ext uri="{FF2B5EF4-FFF2-40B4-BE49-F238E27FC236}">
                <a16:creationId xmlns:a16="http://schemas.microsoft.com/office/drawing/2014/main" id="{53608FA3-AFA2-44E3-A1E0-6CCDFA48416F}"/>
              </a:ext>
            </a:extLst>
          </p:cNvPr>
          <p:cNvPicPr>
            <a:picLocks noChangeAspect="1"/>
          </p:cNvPicPr>
          <p:nvPr/>
        </p:nvPicPr>
        <p:blipFill>
          <a:blip r:embed="rId5"/>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64033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1">
            <a:extLst>
              <a:ext uri="{FF2B5EF4-FFF2-40B4-BE49-F238E27FC236}">
                <a16:creationId xmlns:a16="http://schemas.microsoft.com/office/drawing/2014/main" id="{AE60B03C-B7FF-4FDE-AFDF-F4E4788B0A95}"/>
              </a:ext>
            </a:extLst>
          </p:cNvPr>
          <p:cNvSpPr/>
          <p:nvPr/>
        </p:nvSpPr>
        <p:spPr>
          <a:xfrm>
            <a:off x="4883191" y="2524791"/>
            <a:ext cx="3238419" cy="569342"/>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b="1" dirty="0">
                <a:solidFill>
                  <a:prstClr val="black"/>
                </a:solidFill>
              </a:rPr>
              <a:t>What are Residuals?</a:t>
            </a:r>
            <a:endParaRPr lang="en-US" sz="2000" b="1" i="1" dirty="0">
              <a:solidFill>
                <a:prstClr val="black"/>
              </a:solidFill>
            </a:endParaRPr>
          </a:p>
        </p:txBody>
      </p:sp>
      <p:sp>
        <p:nvSpPr>
          <p:cNvPr id="8" name="Rectangle: Rounded Corners 1">
            <a:extLst>
              <a:ext uri="{FF2B5EF4-FFF2-40B4-BE49-F238E27FC236}">
                <a16:creationId xmlns:a16="http://schemas.microsoft.com/office/drawing/2014/main" id="{EC4AA220-336E-4427-8DCB-C60E8CD7A951}"/>
              </a:ext>
            </a:extLst>
          </p:cNvPr>
          <p:cNvSpPr/>
          <p:nvPr/>
        </p:nvSpPr>
        <p:spPr>
          <a:xfrm>
            <a:off x="1984890" y="3248760"/>
            <a:ext cx="9048868" cy="1273965"/>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dirty="0">
                <a:solidFill>
                  <a:prstClr val="black"/>
                </a:solidFill>
              </a:rPr>
              <a:t>The </a:t>
            </a:r>
            <a:r>
              <a:rPr lang="en-US" sz="2000" b="1" dirty="0">
                <a:solidFill>
                  <a:prstClr val="black"/>
                </a:solidFill>
              </a:rPr>
              <a:t>difference between </a:t>
            </a:r>
            <a:r>
              <a:rPr lang="en-US" sz="2000" dirty="0">
                <a:solidFill>
                  <a:prstClr val="black"/>
                </a:solidFill>
              </a:rPr>
              <a:t>the observed value of the </a:t>
            </a:r>
            <a:r>
              <a:rPr lang="en-US" sz="2000" b="1" dirty="0">
                <a:solidFill>
                  <a:prstClr val="black"/>
                </a:solidFill>
              </a:rPr>
              <a:t>dependent variable (y) </a:t>
            </a:r>
            <a:r>
              <a:rPr lang="en-US" sz="2000" dirty="0">
                <a:solidFill>
                  <a:prstClr val="black"/>
                </a:solidFill>
              </a:rPr>
              <a:t>and the </a:t>
            </a:r>
            <a:r>
              <a:rPr lang="en-US" sz="2000" b="1" dirty="0">
                <a:solidFill>
                  <a:prstClr val="black"/>
                </a:solidFill>
              </a:rPr>
              <a:t>predicted value (ŷ) </a:t>
            </a:r>
            <a:r>
              <a:rPr lang="en-US" sz="2000" dirty="0">
                <a:solidFill>
                  <a:prstClr val="black"/>
                </a:solidFill>
              </a:rPr>
              <a:t>is called the </a:t>
            </a:r>
            <a:r>
              <a:rPr lang="en-US" sz="2000" b="1" dirty="0">
                <a:solidFill>
                  <a:prstClr val="black"/>
                </a:solidFill>
              </a:rPr>
              <a:t>residual</a:t>
            </a:r>
            <a:r>
              <a:rPr lang="en-US" sz="2000" dirty="0">
                <a:solidFill>
                  <a:prstClr val="black"/>
                </a:solidFill>
              </a:rPr>
              <a:t>. Each data point has one residual</a:t>
            </a:r>
          </a:p>
        </p:txBody>
      </p:sp>
      <p:grpSp>
        <p:nvGrpSpPr>
          <p:cNvPr id="57" name="Group 56">
            <a:extLst>
              <a:ext uri="{FF2B5EF4-FFF2-40B4-BE49-F238E27FC236}">
                <a16:creationId xmlns:a16="http://schemas.microsoft.com/office/drawing/2014/main" id="{F61ED098-657B-4212-A16A-59907BEE7E79}"/>
              </a:ext>
            </a:extLst>
          </p:cNvPr>
          <p:cNvGrpSpPr/>
          <p:nvPr/>
        </p:nvGrpSpPr>
        <p:grpSpPr>
          <a:xfrm>
            <a:off x="3821247" y="4683119"/>
            <a:ext cx="4185353" cy="3581165"/>
            <a:chOff x="2883995" y="2242242"/>
            <a:chExt cx="2685790" cy="2298076"/>
          </a:xfrm>
        </p:grpSpPr>
        <p:sp>
          <p:nvSpPr>
            <p:cNvPr id="58" name="Rounded Rectangle 19">
              <a:extLst>
                <a:ext uri="{FF2B5EF4-FFF2-40B4-BE49-F238E27FC236}">
                  <a16:creationId xmlns:a16="http://schemas.microsoft.com/office/drawing/2014/main" id="{B6D63395-2DFA-479A-8661-166295F32407}"/>
                </a:ext>
              </a:extLst>
            </p:cNvPr>
            <p:cNvSpPr/>
            <p:nvPr/>
          </p:nvSpPr>
          <p:spPr>
            <a:xfrm>
              <a:off x="3930165" y="4332777"/>
              <a:ext cx="866951" cy="207541"/>
            </a:xfrm>
            <a:prstGeom prst="round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3200" kern="1200" dirty="0">
                  <a:solidFill>
                    <a:prstClr val="black"/>
                  </a:solidFill>
                  <a:latin typeface="Raleway"/>
                </a:rPr>
                <a:t>Age</a:t>
              </a:r>
            </a:p>
          </p:txBody>
        </p:sp>
        <p:sp>
          <p:nvSpPr>
            <p:cNvPr id="59" name="Rounded Rectangle 19">
              <a:extLst>
                <a:ext uri="{FF2B5EF4-FFF2-40B4-BE49-F238E27FC236}">
                  <a16:creationId xmlns:a16="http://schemas.microsoft.com/office/drawing/2014/main" id="{070AF87A-70C1-473C-BBE1-7B76C014B3C2}"/>
                </a:ext>
              </a:extLst>
            </p:cNvPr>
            <p:cNvSpPr/>
            <p:nvPr/>
          </p:nvSpPr>
          <p:spPr>
            <a:xfrm rot="16200000">
              <a:off x="2554290" y="3200127"/>
              <a:ext cx="866951" cy="207541"/>
            </a:xfrm>
            <a:prstGeom prst="round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2000" kern="1200" dirty="0">
                  <a:solidFill>
                    <a:prstClr val="black"/>
                  </a:solidFill>
                  <a:latin typeface="Raleway"/>
                </a:rPr>
                <a:t>Salary</a:t>
              </a:r>
            </a:p>
          </p:txBody>
        </p:sp>
        <p:cxnSp>
          <p:nvCxnSpPr>
            <p:cNvPr id="60" name="Straight Arrow Connector 59">
              <a:extLst>
                <a:ext uri="{FF2B5EF4-FFF2-40B4-BE49-F238E27FC236}">
                  <a16:creationId xmlns:a16="http://schemas.microsoft.com/office/drawing/2014/main" id="{BB730EDE-7916-47D4-951C-542025B4756D}"/>
                </a:ext>
              </a:extLst>
            </p:cNvPr>
            <p:cNvCxnSpPr>
              <a:cxnSpLocks/>
            </p:cNvCxnSpPr>
            <p:nvPr/>
          </p:nvCxnSpPr>
          <p:spPr>
            <a:xfrm flipV="1">
              <a:off x="3256566" y="2242242"/>
              <a:ext cx="0" cy="1953128"/>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1EF98DE-DD43-4A8B-8B1B-9020F286CC10}"/>
                </a:ext>
              </a:extLst>
            </p:cNvPr>
            <p:cNvCxnSpPr/>
            <p:nvPr/>
          </p:nvCxnSpPr>
          <p:spPr>
            <a:xfrm>
              <a:off x="3256566" y="4185414"/>
              <a:ext cx="2150615"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AA0A88D9-F519-4031-980C-8C5C47904011}"/>
                </a:ext>
              </a:extLst>
            </p:cNvPr>
            <p:cNvSpPr/>
            <p:nvPr/>
          </p:nvSpPr>
          <p:spPr>
            <a:xfrm>
              <a:off x="3583951" y="3654000"/>
              <a:ext cx="34349" cy="3434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3200" kern="1200">
                <a:solidFill>
                  <a:prstClr val="white"/>
                </a:solidFill>
                <a:latin typeface="Raleway"/>
              </a:endParaRPr>
            </a:p>
          </p:txBody>
        </p:sp>
        <p:sp>
          <p:nvSpPr>
            <p:cNvPr id="63" name="Oval 62">
              <a:extLst>
                <a:ext uri="{FF2B5EF4-FFF2-40B4-BE49-F238E27FC236}">
                  <a16:creationId xmlns:a16="http://schemas.microsoft.com/office/drawing/2014/main" id="{74CAD3A0-13CC-427F-86DC-0BED5B218F42}"/>
                </a:ext>
              </a:extLst>
            </p:cNvPr>
            <p:cNvSpPr/>
            <p:nvPr/>
          </p:nvSpPr>
          <p:spPr>
            <a:xfrm>
              <a:off x="3867713" y="3416901"/>
              <a:ext cx="34349" cy="3434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3200" kern="1200">
                <a:solidFill>
                  <a:prstClr val="white"/>
                </a:solidFill>
                <a:latin typeface="Raleway"/>
              </a:endParaRPr>
            </a:p>
          </p:txBody>
        </p:sp>
        <p:sp>
          <p:nvSpPr>
            <p:cNvPr id="64" name="Oval 63">
              <a:extLst>
                <a:ext uri="{FF2B5EF4-FFF2-40B4-BE49-F238E27FC236}">
                  <a16:creationId xmlns:a16="http://schemas.microsoft.com/office/drawing/2014/main" id="{355DD56A-518B-4F71-8052-6DFCDD7DCC69}"/>
                </a:ext>
              </a:extLst>
            </p:cNvPr>
            <p:cNvSpPr/>
            <p:nvPr/>
          </p:nvSpPr>
          <p:spPr>
            <a:xfrm>
              <a:off x="4135389" y="3179478"/>
              <a:ext cx="34349" cy="3434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3200" kern="1200">
                <a:solidFill>
                  <a:prstClr val="white"/>
                </a:solidFill>
                <a:latin typeface="Raleway"/>
              </a:endParaRPr>
            </a:p>
          </p:txBody>
        </p:sp>
        <p:sp>
          <p:nvSpPr>
            <p:cNvPr id="65" name="Oval 64">
              <a:extLst>
                <a:ext uri="{FF2B5EF4-FFF2-40B4-BE49-F238E27FC236}">
                  <a16:creationId xmlns:a16="http://schemas.microsoft.com/office/drawing/2014/main" id="{38115142-17B9-4CEF-A89F-EE032C56811C}"/>
                </a:ext>
              </a:extLst>
            </p:cNvPr>
            <p:cNvSpPr/>
            <p:nvPr/>
          </p:nvSpPr>
          <p:spPr>
            <a:xfrm>
              <a:off x="4346467" y="3024919"/>
              <a:ext cx="34349" cy="3434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3200" kern="1200">
                <a:solidFill>
                  <a:prstClr val="white"/>
                </a:solidFill>
                <a:latin typeface="Raleway"/>
              </a:endParaRPr>
            </a:p>
          </p:txBody>
        </p:sp>
        <p:sp>
          <p:nvSpPr>
            <p:cNvPr id="66" name="Oval 65">
              <a:extLst>
                <a:ext uri="{FF2B5EF4-FFF2-40B4-BE49-F238E27FC236}">
                  <a16:creationId xmlns:a16="http://schemas.microsoft.com/office/drawing/2014/main" id="{C0368A80-41CA-4041-B623-C822CBF3D4A5}"/>
                </a:ext>
              </a:extLst>
            </p:cNvPr>
            <p:cNvSpPr/>
            <p:nvPr/>
          </p:nvSpPr>
          <p:spPr>
            <a:xfrm>
              <a:off x="4599520" y="2780064"/>
              <a:ext cx="34349" cy="3434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3200" kern="1200">
                <a:solidFill>
                  <a:prstClr val="white"/>
                </a:solidFill>
                <a:latin typeface="Raleway"/>
              </a:endParaRPr>
            </a:p>
          </p:txBody>
        </p:sp>
        <p:sp>
          <p:nvSpPr>
            <p:cNvPr id="67" name="Oval 66">
              <a:extLst>
                <a:ext uri="{FF2B5EF4-FFF2-40B4-BE49-F238E27FC236}">
                  <a16:creationId xmlns:a16="http://schemas.microsoft.com/office/drawing/2014/main" id="{4A512623-D021-4792-831C-282E3F7D86C7}"/>
                </a:ext>
              </a:extLst>
            </p:cNvPr>
            <p:cNvSpPr/>
            <p:nvPr/>
          </p:nvSpPr>
          <p:spPr>
            <a:xfrm>
              <a:off x="4848932" y="2610820"/>
              <a:ext cx="34349" cy="3434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3200" kern="1200">
                <a:solidFill>
                  <a:prstClr val="white"/>
                </a:solidFill>
                <a:latin typeface="Raleway"/>
              </a:endParaRPr>
            </a:p>
          </p:txBody>
        </p:sp>
        <p:sp>
          <p:nvSpPr>
            <p:cNvPr id="68" name="Oval 67">
              <a:extLst>
                <a:ext uri="{FF2B5EF4-FFF2-40B4-BE49-F238E27FC236}">
                  <a16:creationId xmlns:a16="http://schemas.microsoft.com/office/drawing/2014/main" id="{73D487F1-1E1B-4233-9A23-C1F3884848CC}"/>
                </a:ext>
              </a:extLst>
            </p:cNvPr>
            <p:cNvSpPr/>
            <p:nvPr/>
          </p:nvSpPr>
          <p:spPr>
            <a:xfrm>
              <a:off x="4169739" y="3551711"/>
              <a:ext cx="34349" cy="3434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3200" kern="1200">
                <a:solidFill>
                  <a:prstClr val="white"/>
                </a:solidFill>
                <a:latin typeface="Raleway"/>
              </a:endParaRPr>
            </a:p>
          </p:txBody>
        </p:sp>
        <p:sp>
          <p:nvSpPr>
            <p:cNvPr id="69" name="Oval 68">
              <a:extLst>
                <a:ext uri="{FF2B5EF4-FFF2-40B4-BE49-F238E27FC236}">
                  <a16:creationId xmlns:a16="http://schemas.microsoft.com/office/drawing/2014/main" id="{84FD445F-7AB1-41D9-96A5-033E03B2F3C8}"/>
                </a:ext>
              </a:extLst>
            </p:cNvPr>
            <p:cNvSpPr/>
            <p:nvPr/>
          </p:nvSpPr>
          <p:spPr>
            <a:xfrm>
              <a:off x="4380817" y="2513714"/>
              <a:ext cx="34349" cy="3434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3200" kern="1200">
                <a:solidFill>
                  <a:prstClr val="white"/>
                </a:solidFill>
                <a:latin typeface="Raleway"/>
              </a:endParaRPr>
            </a:p>
          </p:txBody>
        </p:sp>
        <p:sp>
          <p:nvSpPr>
            <p:cNvPr id="70" name="Oval 69">
              <a:extLst>
                <a:ext uri="{FF2B5EF4-FFF2-40B4-BE49-F238E27FC236}">
                  <a16:creationId xmlns:a16="http://schemas.microsoft.com/office/drawing/2014/main" id="{E4BCA1BE-2AA2-48F5-B37D-2C25B5B0CBA6}"/>
                </a:ext>
              </a:extLst>
            </p:cNvPr>
            <p:cNvSpPr/>
            <p:nvPr/>
          </p:nvSpPr>
          <p:spPr>
            <a:xfrm>
              <a:off x="3784342" y="3665271"/>
              <a:ext cx="34349" cy="3434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3200" kern="1200">
                <a:solidFill>
                  <a:prstClr val="white"/>
                </a:solidFill>
                <a:latin typeface="Raleway"/>
              </a:endParaRPr>
            </a:p>
          </p:txBody>
        </p:sp>
        <p:sp>
          <p:nvSpPr>
            <p:cNvPr id="71" name="Oval 70">
              <a:extLst>
                <a:ext uri="{FF2B5EF4-FFF2-40B4-BE49-F238E27FC236}">
                  <a16:creationId xmlns:a16="http://schemas.microsoft.com/office/drawing/2014/main" id="{33898DB3-CE32-4471-8B9E-D9B125EFBEAE}"/>
                </a:ext>
              </a:extLst>
            </p:cNvPr>
            <p:cNvSpPr/>
            <p:nvPr/>
          </p:nvSpPr>
          <p:spPr>
            <a:xfrm>
              <a:off x="5195305" y="2402213"/>
              <a:ext cx="34349" cy="3434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3200" kern="1200">
                <a:solidFill>
                  <a:prstClr val="white"/>
                </a:solidFill>
                <a:latin typeface="Raleway"/>
              </a:endParaRPr>
            </a:p>
          </p:txBody>
        </p:sp>
        <p:sp>
          <p:nvSpPr>
            <p:cNvPr id="72" name="Oval 71">
              <a:extLst>
                <a:ext uri="{FF2B5EF4-FFF2-40B4-BE49-F238E27FC236}">
                  <a16:creationId xmlns:a16="http://schemas.microsoft.com/office/drawing/2014/main" id="{43FA8006-3823-4213-8781-05470D6F0823}"/>
                </a:ext>
              </a:extLst>
            </p:cNvPr>
            <p:cNvSpPr/>
            <p:nvPr/>
          </p:nvSpPr>
          <p:spPr>
            <a:xfrm>
              <a:off x="4888260" y="2419388"/>
              <a:ext cx="34349" cy="3434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3200" kern="1200">
                <a:solidFill>
                  <a:prstClr val="white"/>
                </a:solidFill>
                <a:latin typeface="Raleway"/>
              </a:endParaRPr>
            </a:p>
          </p:txBody>
        </p:sp>
        <p:sp>
          <p:nvSpPr>
            <p:cNvPr id="73" name="Oval 72">
              <a:extLst>
                <a:ext uri="{FF2B5EF4-FFF2-40B4-BE49-F238E27FC236}">
                  <a16:creationId xmlns:a16="http://schemas.microsoft.com/office/drawing/2014/main" id="{06FBEE69-4877-4340-9CD8-7B1A9AD567A7}"/>
                </a:ext>
              </a:extLst>
            </p:cNvPr>
            <p:cNvSpPr/>
            <p:nvPr/>
          </p:nvSpPr>
          <p:spPr>
            <a:xfrm>
              <a:off x="4599519" y="3303898"/>
              <a:ext cx="34349" cy="3434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3200" kern="1200">
                <a:solidFill>
                  <a:prstClr val="white"/>
                </a:solidFill>
                <a:latin typeface="Raleway"/>
              </a:endParaRPr>
            </a:p>
          </p:txBody>
        </p:sp>
        <p:sp>
          <p:nvSpPr>
            <p:cNvPr id="74" name="Oval 73">
              <a:extLst>
                <a:ext uri="{FF2B5EF4-FFF2-40B4-BE49-F238E27FC236}">
                  <a16:creationId xmlns:a16="http://schemas.microsoft.com/office/drawing/2014/main" id="{8279B4EF-7981-40C9-A942-4830CF029D46}"/>
                </a:ext>
              </a:extLst>
            </p:cNvPr>
            <p:cNvSpPr/>
            <p:nvPr/>
          </p:nvSpPr>
          <p:spPr>
            <a:xfrm>
              <a:off x="5067479" y="3925342"/>
              <a:ext cx="34349" cy="3434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3200" kern="1200">
                <a:solidFill>
                  <a:prstClr val="white"/>
                </a:solidFill>
                <a:latin typeface="Raleway"/>
              </a:endParaRPr>
            </a:p>
          </p:txBody>
        </p:sp>
        <p:cxnSp>
          <p:nvCxnSpPr>
            <p:cNvPr id="75" name="Straight Connector 74">
              <a:extLst>
                <a:ext uri="{FF2B5EF4-FFF2-40B4-BE49-F238E27FC236}">
                  <a16:creationId xmlns:a16="http://schemas.microsoft.com/office/drawing/2014/main" id="{6FAB5594-CE7F-4606-B278-464BB2B93C4C}"/>
                </a:ext>
              </a:extLst>
            </p:cNvPr>
            <p:cNvCxnSpPr/>
            <p:nvPr/>
          </p:nvCxnSpPr>
          <p:spPr>
            <a:xfrm flipV="1">
              <a:off x="3399256" y="2242242"/>
              <a:ext cx="2170529" cy="171745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E5DF0B1-4B2E-46DF-849D-43D43A518171}"/>
                </a:ext>
              </a:extLst>
            </p:cNvPr>
            <p:cNvCxnSpPr>
              <a:cxnSpLocks/>
              <a:stCxn id="84" idx="1"/>
            </p:cNvCxnSpPr>
            <p:nvPr/>
          </p:nvCxnSpPr>
          <p:spPr>
            <a:xfrm flipH="1">
              <a:off x="4633868" y="3157954"/>
              <a:ext cx="935914"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 name="Straight Arrow Connector 3">
            <a:extLst>
              <a:ext uri="{FF2B5EF4-FFF2-40B4-BE49-F238E27FC236}">
                <a16:creationId xmlns:a16="http://schemas.microsoft.com/office/drawing/2014/main" id="{12A590C5-4A7B-437A-893B-CDF2E2342919}"/>
              </a:ext>
            </a:extLst>
          </p:cNvPr>
          <p:cNvCxnSpPr>
            <a:cxnSpLocks/>
            <a:stCxn id="69" idx="4"/>
          </p:cNvCxnSpPr>
          <p:nvPr/>
        </p:nvCxnSpPr>
        <p:spPr>
          <a:xfrm flipH="1">
            <a:off x="6180556" y="5159690"/>
            <a:ext cx="1" cy="96255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E10FA7E-FDF8-43DC-9E19-52E44716AD8A}"/>
              </a:ext>
            </a:extLst>
          </p:cNvPr>
          <p:cNvCxnSpPr>
            <a:cxnSpLocks/>
            <a:endCxn id="73" idx="0"/>
          </p:cNvCxnSpPr>
          <p:nvPr/>
        </p:nvCxnSpPr>
        <p:spPr>
          <a:xfrm>
            <a:off x="6521366" y="5862320"/>
            <a:ext cx="0" cy="475211"/>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Rounded Rectangle 19">
            <a:extLst>
              <a:ext uri="{FF2B5EF4-FFF2-40B4-BE49-F238E27FC236}">
                <a16:creationId xmlns:a16="http://schemas.microsoft.com/office/drawing/2014/main" id="{53B4A087-F924-4DE7-A818-C2F52CC2A176}"/>
              </a:ext>
            </a:extLst>
          </p:cNvPr>
          <p:cNvSpPr/>
          <p:nvPr/>
        </p:nvSpPr>
        <p:spPr>
          <a:xfrm>
            <a:off x="8006595" y="5918200"/>
            <a:ext cx="1721603" cy="383804"/>
          </a:xfrm>
          <a:prstGeom prst="round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2000" kern="1200" dirty="0">
                <a:solidFill>
                  <a:prstClr val="black"/>
                </a:solidFill>
                <a:latin typeface="Raleway"/>
              </a:rPr>
              <a:t>Residual</a:t>
            </a:r>
          </a:p>
        </p:txBody>
      </p:sp>
      <p:cxnSp>
        <p:nvCxnSpPr>
          <p:cNvPr id="90" name="Straight Arrow Connector 89">
            <a:extLst>
              <a:ext uri="{FF2B5EF4-FFF2-40B4-BE49-F238E27FC236}">
                <a16:creationId xmlns:a16="http://schemas.microsoft.com/office/drawing/2014/main" id="{24C1F4A8-6F97-4FE9-A01A-F2A280B42205}"/>
              </a:ext>
            </a:extLst>
          </p:cNvPr>
          <p:cNvCxnSpPr>
            <a:cxnSpLocks/>
            <a:stCxn id="84" idx="1"/>
          </p:cNvCxnSpPr>
          <p:nvPr/>
        </p:nvCxnSpPr>
        <p:spPr>
          <a:xfrm flipH="1" flipV="1">
            <a:off x="6207321" y="5628342"/>
            <a:ext cx="1799274" cy="481761"/>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72D9B82-F36E-4DDB-9314-FBF4E401E53B}"/>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31" name="skillenza_logo_new (1).png" descr="skillenza_logo_new (1).png">
            <a:extLst>
              <a:ext uri="{FF2B5EF4-FFF2-40B4-BE49-F238E27FC236}">
                <a16:creationId xmlns:a16="http://schemas.microsoft.com/office/drawing/2014/main" id="{648DFB1A-9164-4EA1-A146-B8335BCFC066}"/>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37994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1">
            <a:extLst>
              <a:ext uri="{FF2B5EF4-FFF2-40B4-BE49-F238E27FC236}">
                <a16:creationId xmlns:a16="http://schemas.microsoft.com/office/drawing/2014/main" id="{AE60B03C-B7FF-4FDE-AFDF-F4E4788B0A95}"/>
              </a:ext>
            </a:extLst>
          </p:cNvPr>
          <p:cNvSpPr/>
          <p:nvPr/>
        </p:nvSpPr>
        <p:spPr>
          <a:xfrm>
            <a:off x="2275840" y="2522613"/>
            <a:ext cx="845312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There could be multiple fit lines passing through the points, so how will you know which is the Line of best fit?</a:t>
            </a:r>
            <a:endParaRPr lang="en-US" sz="2133" b="1" dirty="0">
              <a:solidFill>
                <a:prstClr val="black"/>
              </a:solidFill>
            </a:endParaRPr>
          </a:p>
        </p:txBody>
      </p:sp>
      <p:grpSp>
        <p:nvGrpSpPr>
          <p:cNvPr id="9" name="Group 8">
            <a:extLst>
              <a:ext uri="{FF2B5EF4-FFF2-40B4-BE49-F238E27FC236}">
                <a16:creationId xmlns:a16="http://schemas.microsoft.com/office/drawing/2014/main" id="{88CEBB97-1980-4453-B001-97191D03E56A}"/>
              </a:ext>
            </a:extLst>
          </p:cNvPr>
          <p:cNvGrpSpPr/>
          <p:nvPr/>
        </p:nvGrpSpPr>
        <p:grpSpPr>
          <a:xfrm>
            <a:off x="487680" y="4420943"/>
            <a:ext cx="3017687" cy="2561545"/>
            <a:chOff x="5562840" y="2593141"/>
            <a:chExt cx="1478217" cy="1248108"/>
          </a:xfrm>
        </p:grpSpPr>
        <p:grpSp>
          <p:nvGrpSpPr>
            <p:cNvPr id="10" name="Group 9">
              <a:extLst>
                <a:ext uri="{FF2B5EF4-FFF2-40B4-BE49-F238E27FC236}">
                  <a16:creationId xmlns:a16="http://schemas.microsoft.com/office/drawing/2014/main" id="{FE1A3E91-04FC-4DA5-ADDD-386107E9FAB1}"/>
                </a:ext>
              </a:extLst>
            </p:cNvPr>
            <p:cNvGrpSpPr/>
            <p:nvPr/>
          </p:nvGrpSpPr>
          <p:grpSpPr>
            <a:xfrm>
              <a:off x="5562840" y="2593141"/>
              <a:ext cx="1374308" cy="1248108"/>
              <a:chOff x="6171122" y="2662159"/>
              <a:chExt cx="2862469" cy="2599614"/>
            </a:xfrm>
          </p:grpSpPr>
          <p:cxnSp>
            <p:nvCxnSpPr>
              <p:cNvPr id="12" name="Straight Arrow Connector 11">
                <a:extLst>
                  <a:ext uri="{FF2B5EF4-FFF2-40B4-BE49-F238E27FC236}">
                    <a16:creationId xmlns:a16="http://schemas.microsoft.com/office/drawing/2014/main" id="{46DD072B-44B9-4388-8B40-9DC5C3DAC14F}"/>
                  </a:ext>
                </a:extLst>
              </p:cNvPr>
              <p:cNvCxnSpPr>
                <a:cxnSpLocks/>
              </p:cNvCxnSpPr>
              <p:nvPr/>
            </p:nvCxnSpPr>
            <p:spPr>
              <a:xfrm flipV="1">
                <a:off x="6171122" y="2662159"/>
                <a:ext cx="0" cy="2599614"/>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A35B0D-189B-465C-8CD2-52C4233E26AB}"/>
                  </a:ext>
                </a:extLst>
              </p:cNvPr>
              <p:cNvCxnSpPr/>
              <p:nvPr/>
            </p:nvCxnSpPr>
            <p:spPr>
              <a:xfrm>
                <a:off x="6171122" y="5248521"/>
                <a:ext cx="2862469"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6F42E9B-1672-42B2-8E10-24B237F4071F}"/>
                  </a:ext>
                </a:extLst>
              </p:cNvPr>
              <p:cNvSpPr/>
              <p:nvPr/>
            </p:nvSpPr>
            <p:spPr>
              <a:xfrm>
                <a:off x="6606872" y="454121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6" name="Oval 15">
                <a:extLst>
                  <a:ext uri="{FF2B5EF4-FFF2-40B4-BE49-F238E27FC236}">
                    <a16:creationId xmlns:a16="http://schemas.microsoft.com/office/drawing/2014/main" id="{F8773F4F-0766-4FD0-83DA-EEADC24CEBC4}"/>
                  </a:ext>
                </a:extLst>
              </p:cNvPr>
              <p:cNvSpPr/>
              <p:nvPr/>
            </p:nvSpPr>
            <p:spPr>
              <a:xfrm>
                <a:off x="6984559" y="422563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7" name="Oval 16">
                <a:extLst>
                  <a:ext uri="{FF2B5EF4-FFF2-40B4-BE49-F238E27FC236}">
                    <a16:creationId xmlns:a16="http://schemas.microsoft.com/office/drawing/2014/main" id="{2742F32D-31AE-47E8-9686-9AC53880F4B5}"/>
                  </a:ext>
                </a:extLst>
              </p:cNvPr>
              <p:cNvSpPr/>
              <p:nvPr/>
            </p:nvSpPr>
            <p:spPr>
              <a:xfrm>
                <a:off x="7340836" y="390962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8" name="Oval 17">
                <a:extLst>
                  <a:ext uri="{FF2B5EF4-FFF2-40B4-BE49-F238E27FC236}">
                    <a16:creationId xmlns:a16="http://schemas.microsoft.com/office/drawing/2014/main" id="{D1904228-7482-4B85-9603-ACF7C7DFF59A}"/>
                  </a:ext>
                </a:extLst>
              </p:cNvPr>
              <p:cNvSpPr/>
              <p:nvPr/>
            </p:nvSpPr>
            <p:spPr>
              <a:xfrm>
                <a:off x="7621781" y="370390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9" name="Oval 18">
                <a:extLst>
                  <a:ext uri="{FF2B5EF4-FFF2-40B4-BE49-F238E27FC236}">
                    <a16:creationId xmlns:a16="http://schemas.microsoft.com/office/drawing/2014/main" id="{824909EB-CF8E-4B1A-9605-4E295923BD46}"/>
                  </a:ext>
                </a:extLst>
              </p:cNvPr>
              <p:cNvSpPr/>
              <p:nvPr/>
            </p:nvSpPr>
            <p:spPr>
              <a:xfrm>
                <a:off x="7958594" y="337800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20" name="Oval 19">
                <a:extLst>
                  <a:ext uri="{FF2B5EF4-FFF2-40B4-BE49-F238E27FC236}">
                    <a16:creationId xmlns:a16="http://schemas.microsoft.com/office/drawing/2014/main" id="{E9824084-65A9-4485-A333-AB392A6B7F7B}"/>
                  </a:ext>
                </a:extLst>
              </p:cNvPr>
              <p:cNvSpPr/>
              <p:nvPr/>
            </p:nvSpPr>
            <p:spPr>
              <a:xfrm>
                <a:off x="8290561" y="3152737"/>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21" name="Oval 20">
                <a:extLst>
                  <a:ext uri="{FF2B5EF4-FFF2-40B4-BE49-F238E27FC236}">
                    <a16:creationId xmlns:a16="http://schemas.microsoft.com/office/drawing/2014/main" id="{62925A5D-5FB1-436F-BD8F-4B12378A4E84}"/>
                  </a:ext>
                </a:extLst>
              </p:cNvPr>
              <p:cNvSpPr/>
              <p:nvPr/>
            </p:nvSpPr>
            <p:spPr>
              <a:xfrm>
                <a:off x="7386555" y="4405062"/>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22" name="Oval 21">
                <a:extLst>
                  <a:ext uri="{FF2B5EF4-FFF2-40B4-BE49-F238E27FC236}">
                    <a16:creationId xmlns:a16="http://schemas.microsoft.com/office/drawing/2014/main" id="{E5391E06-4589-4EA7-A11A-A963B81345D2}"/>
                  </a:ext>
                </a:extLst>
              </p:cNvPr>
              <p:cNvSpPr/>
              <p:nvPr/>
            </p:nvSpPr>
            <p:spPr>
              <a:xfrm>
                <a:off x="7667500" y="3023488"/>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23" name="Oval 22">
                <a:extLst>
                  <a:ext uri="{FF2B5EF4-FFF2-40B4-BE49-F238E27FC236}">
                    <a16:creationId xmlns:a16="http://schemas.microsoft.com/office/drawing/2014/main" id="{F1F96C26-DAFA-429F-8EFA-607E7ABD3D5E}"/>
                  </a:ext>
                </a:extLst>
              </p:cNvPr>
              <p:cNvSpPr/>
              <p:nvPr/>
            </p:nvSpPr>
            <p:spPr>
              <a:xfrm>
                <a:off x="6873592" y="455621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24" name="Oval 23">
                <a:extLst>
                  <a:ext uri="{FF2B5EF4-FFF2-40B4-BE49-F238E27FC236}">
                    <a16:creationId xmlns:a16="http://schemas.microsoft.com/office/drawing/2014/main" id="{882F260D-369A-4E9B-BB1C-192683B03591}"/>
                  </a:ext>
                </a:extLst>
              </p:cNvPr>
              <p:cNvSpPr/>
              <p:nvPr/>
            </p:nvSpPr>
            <p:spPr>
              <a:xfrm>
                <a:off x="8751584" y="287508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25" name="Oval 24">
                <a:extLst>
                  <a:ext uri="{FF2B5EF4-FFF2-40B4-BE49-F238E27FC236}">
                    <a16:creationId xmlns:a16="http://schemas.microsoft.com/office/drawing/2014/main" id="{FB1DEA00-D051-4180-AE90-97C7227F5E75}"/>
                  </a:ext>
                </a:extLst>
              </p:cNvPr>
              <p:cNvSpPr/>
              <p:nvPr/>
            </p:nvSpPr>
            <p:spPr>
              <a:xfrm>
                <a:off x="8342907" y="289794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26" name="Oval 25">
                <a:extLst>
                  <a:ext uri="{FF2B5EF4-FFF2-40B4-BE49-F238E27FC236}">
                    <a16:creationId xmlns:a16="http://schemas.microsoft.com/office/drawing/2014/main" id="{01B7E86B-1959-420A-8DEF-ED03D8AD02E3}"/>
                  </a:ext>
                </a:extLst>
              </p:cNvPr>
              <p:cNvSpPr/>
              <p:nvPr/>
            </p:nvSpPr>
            <p:spPr>
              <a:xfrm>
                <a:off x="7958593" y="407522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27" name="Oval 26">
                <a:extLst>
                  <a:ext uri="{FF2B5EF4-FFF2-40B4-BE49-F238E27FC236}">
                    <a16:creationId xmlns:a16="http://schemas.microsoft.com/office/drawing/2014/main" id="{E0DDDD16-57A3-4022-8576-90152F08C8A2}"/>
                  </a:ext>
                </a:extLst>
              </p:cNvPr>
              <p:cNvSpPr/>
              <p:nvPr/>
            </p:nvSpPr>
            <p:spPr>
              <a:xfrm>
                <a:off x="8581447" y="4902366"/>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grpSp>
        <p:cxnSp>
          <p:nvCxnSpPr>
            <p:cNvPr id="11" name="Straight Connector 10">
              <a:extLst>
                <a:ext uri="{FF2B5EF4-FFF2-40B4-BE49-F238E27FC236}">
                  <a16:creationId xmlns:a16="http://schemas.microsoft.com/office/drawing/2014/main" id="{081B6890-9FDC-453B-9A96-21B4D2995DF8}"/>
                </a:ext>
              </a:extLst>
            </p:cNvPr>
            <p:cNvCxnSpPr/>
            <p:nvPr/>
          </p:nvCxnSpPr>
          <p:spPr>
            <a:xfrm flipV="1">
              <a:off x="5654024" y="2593141"/>
              <a:ext cx="1387033" cy="1097502"/>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AF96BFAD-5862-4075-9CF7-26DE6AD6D203}"/>
              </a:ext>
            </a:extLst>
          </p:cNvPr>
          <p:cNvGrpSpPr/>
          <p:nvPr/>
        </p:nvGrpSpPr>
        <p:grpSpPr>
          <a:xfrm>
            <a:off x="4850485" y="4420943"/>
            <a:ext cx="3033735" cy="2547933"/>
            <a:chOff x="7778729" y="2476331"/>
            <a:chExt cx="1459849" cy="1348685"/>
          </a:xfrm>
        </p:grpSpPr>
        <p:grpSp>
          <p:nvGrpSpPr>
            <p:cNvPr id="29" name="Group 28">
              <a:extLst>
                <a:ext uri="{FF2B5EF4-FFF2-40B4-BE49-F238E27FC236}">
                  <a16:creationId xmlns:a16="http://schemas.microsoft.com/office/drawing/2014/main" id="{3A8D432E-06D2-43B3-9BD4-697B47FB8210}"/>
                </a:ext>
              </a:extLst>
            </p:cNvPr>
            <p:cNvGrpSpPr/>
            <p:nvPr/>
          </p:nvGrpSpPr>
          <p:grpSpPr>
            <a:xfrm>
              <a:off x="7778729" y="2476331"/>
              <a:ext cx="1459849" cy="1348685"/>
              <a:chOff x="6171122" y="2662159"/>
              <a:chExt cx="2862469" cy="2599614"/>
            </a:xfrm>
          </p:grpSpPr>
          <p:cxnSp>
            <p:nvCxnSpPr>
              <p:cNvPr id="31" name="Straight Arrow Connector 30">
                <a:extLst>
                  <a:ext uri="{FF2B5EF4-FFF2-40B4-BE49-F238E27FC236}">
                    <a16:creationId xmlns:a16="http://schemas.microsoft.com/office/drawing/2014/main" id="{7236E067-1F2E-42B7-B45E-A176FEC93272}"/>
                  </a:ext>
                </a:extLst>
              </p:cNvPr>
              <p:cNvCxnSpPr>
                <a:cxnSpLocks/>
              </p:cNvCxnSpPr>
              <p:nvPr/>
            </p:nvCxnSpPr>
            <p:spPr>
              <a:xfrm flipV="1">
                <a:off x="6171122" y="2662159"/>
                <a:ext cx="0" cy="2599614"/>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2C82B95-F732-492A-A679-BC6D1CB4CA55}"/>
                  </a:ext>
                </a:extLst>
              </p:cNvPr>
              <p:cNvCxnSpPr/>
              <p:nvPr/>
            </p:nvCxnSpPr>
            <p:spPr>
              <a:xfrm>
                <a:off x="6171122" y="5248521"/>
                <a:ext cx="2862469"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9EB01912-D9F1-4EA7-8BD8-1EE201FB0FAC}"/>
                  </a:ext>
                </a:extLst>
              </p:cNvPr>
              <p:cNvSpPr/>
              <p:nvPr/>
            </p:nvSpPr>
            <p:spPr>
              <a:xfrm>
                <a:off x="6606872" y="454121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34" name="Oval 33">
                <a:extLst>
                  <a:ext uri="{FF2B5EF4-FFF2-40B4-BE49-F238E27FC236}">
                    <a16:creationId xmlns:a16="http://schemas.microsoft.com/office/drawing/2014/main" id="{5C6A8F2D-61A5-4C5E-AFD3-3D0936835825}"/>
                  </a:ext>
                </a:extLst>
              </p:cNvPr>
              <p:cNvSpPr/>
              <p:nvPr/>
            </p:nvSpPr>
            <p:spPr>
              <a:xfrm>
                <a:off x="6984559" y="422563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35" name="Oval 34">
                <a:extLst>
                  <a:ext uri="{FF2B5EF4-FFF2-40B4-BE49-F238E27FC236}">
                    <a16:creationId xmlns:a16="http://schemas.microsoft.com/office/drawing/2014/main" id="{420C6DB0-2C61-4FB5-95D5-E558CDE56067}"/>
                  </a:ext>
                </a:extLst>
              </p:cNvPr>
              <p:cNvSpPr/>
              <p:nvPr/>
            </p:nvSpPr>
            <p:spPr>
              <a:xfrm>
                <a:off x="7340836" y="390962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36" name="Oval 35">
                <a:extLst>
                  <a:ext uri="{FF2B5EF4-FFF2-40B4-BE49-F238E27FC236}">
                    <a16:creationId xmlns:a16="http://schemas.microsoft.com/office/drawing/2014/main" id="{83725F99-D19E-4E44-B574-F79F47518A70}"/>
                  </a:ext>
                </a:extLst>
              </p:cNvPr>
              <p:cNvSpPr/>
              <p:nvPr/>
            </p:nvSpPr>
            <p:spPr>
              <a:xfrm>
                <a:off x="7621781" y="370390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37" name="Oval 36">
                <a:extLst>
                  <a:ext uri="{FF2B5EF4-FFF2-40B4-BE49-F238E27FC236}">
                    <a16:creationId xmlns:a16="http://schemas.microsoft.com/office/drawing/2014/main" id="{219C50CC-E176-4398-865B-43D1D7A58516}"/>
                  </a:ext>
                </a:extLst>
              </p:cNvPr>
              <p:cNvSpPr/>
              <p:nvPr/>
            </p:nvSpPr>
            <p:spPr>
              <a:xfrm>
                <a:off x="7958594" y="337800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38" name="Oval 37">
                <a:extLst>
                  <a:ext uri="{FF2B5EF4-FFF2-40B4-BE49-F238E27FC236}">
                    <a16:creationId xmlns:a16="http://schemas.microsoft.com/office/drawing/2014/main" id="{13128C4E-1626-461D-AD8C-3E837887A80E}"/>
                  </a:ext>
                </a:extLst>
              </p:cNvPr>
              <p:cNvSpPr/>
              <p:nvPr/>
            </p:nvSpPr>
            <p:spPr>
              <a:xfrm>
                <a:off x="8290561" y="3152737"/>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39" name="Oval 38">
                <a:extLst>
                  <a:ext uri="{FF2B5EF4-FFF2-40B4-BE49-F238E27FC236}">
                    <a16:creationId xmlns:a16="http://schemas.microsoft.com/office/drawing/2014/main" id="{CB86C519-2F26-4C01-A274-F94B5C45A4EE}"/>
                  </a:ext>
                </a:extLst>
              </p:cNvPr>
              <p:cNvSpPr/>
              <p:nvPr/>
            </p:nvSpPr>
            <p:spPr>
              <a:xfrm>
                <a:off x="7386555" y="4405062"/>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40" name="Oval 39">
                <a:extLst>
                  <a:ext uri="{FF2B5EF4-FFF2-40B4-BE49-F238E27FC236}">
                    <a16:creationId xmlns:a16="http://schemas.microsoft.com/office/drawing/2014/main" id="{00F4B372-538A-473F-A926-94A98B63DECC}"/>
                  </a:ext>
                </a:extLst>
              </p:cNvPr>
              <p:cNvSpPr/>
              <p:nvPr/>
            </p:nvSpPr>
            <p:spPr>
              <a:xfrm>
                <a:off x="7667500" y="3023488"/>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41" name="Oval 40">
                <a:extLst>
                  <a:ext uri="{FF2B5EF4-FFF2-40B4-BE49-F238E27FC236}">
                    <a16:creationId xmlns:a16="http://schemas.microsoft.com/office/drawing/2014/main" id="{EDC2A1E4-8B2A-41E2-80A3-08145E20E2DE}"/>
                  </a:ext>
                </a:extLst>
              </p:cNvPr>
              <p:cNvSpPr/>
              <p:nvPr/>
            </p:nvSpPr>
            <p:spPr>
              <a:xfrm>
                <a:off x="6873592" y="455621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42" name="Oval 41">
                <a:extLst>
                  <a:ext uri="{FF2B5EF4-FFF2-40B4-BE49-F238E27FC236}">
                    <a16:creationId xmlns:a16="http://schemas.microsoft.com/office/drawing/2014/main" id="{10C8B0B5-BB73-4B3F-BC8C-C456FF51394D}"/>
                  </a:ext>
                </a:extLst>
              </p:cNvPr>
              <p:cNvSpPr/>
              <p:nvPr/>
            </p:nvSpPr>
            <p:spPr>
              <a:xfrm>
                <a:off x="8751584" y="287508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43" name="Oval 42">
                <a:extLst>
                  <a:ext uri="{FF2B5EF4-FFF2-40B4-BE49-F238E27FC236}">
                    <a16:creationId xmlns:a16="http://schemas.microsoft.com/office/drawing/2014/main" id="{3027B422-84DC-4999-96D3-B5F7EB27BD65}"/>
                  </a:ext>
                </a:extLst>
              </p:cNvPr>
              <p:cNvSpPr/>
              <p:nvPr/>
            </p:nvSpPr>
            <p:spPr>
              <a:xfrm>
                <a:off x="8342907" y="289794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44" name="Oval 43">
                <a:extLst>
                  <a:ext uri="{FF2B5EF4-FFF2-40B4-BE49-F238E27FC236}">
                    <a16:creationId xmlns:a16="http://schemas.microsoft.com/office/drawing/2014/main" id="{8877F3D1-D515-4D5F-A50E-8C19DCEB623E}"/>
                  </a:ext>
                </a:extLst>
              </p:cNvPr>
              <p:cNvSpPr/>
              <p:nvPr/>
            </p:nvSpPr>
            <p:spPr>
              <a:xfrm>
                <a:off x="7958593" y="407522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45" name="Oval 44">
                <a:extLst>
                  <a:ext uri="{FF2B5EF4-FFF2-40B4-BE49-F238E27FC236}">
                    <a16:creationId xmlns:a16="http://schemas.microsoft.com/office/drawing/2014/main" id="{5FA62BD4-3425-4AE7-A97E-3145EC192822}"/>
                  </a:ext>
                </a:extLst>
              </p:cNvPr>
              <p:cNvSpPr/>
              <p:nvPr/>
            </p:nvSpPr>
            <p:spPr>
              <a:xfrm>
                <a:off x="8581447" y="4902366"/>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grpSp>
        <p:cxnSp>
          <p:nvCxnSpPr>
            <p:cNvPr id="30" name="Straight Connector 29">
              <a:extLst>
                <a:ext uri="{FF2B5EF4-FFF2-40B4-BE49-F238E27FC236}">
                  <a16:creationId xmlns:a16="http://schemas.microsoft.com/office/drawing/2014/main" id="{A19F8110-072A-4E38-A055-1C5066EB06DC}"/>
                </a:ext>
              </a:extLst>
            </p:cNvPr>
            <p:cNvCxnSpPr/>
            <p:nvPr/>
          </p:nvCxnSpPr>
          <p:spPr>
            <a:xfrm flipV="1">
              <a:off x="8000960" y="2476331"/>
              <a:ext cx="1237618" cy="1185943"/>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D6E94F15-FB38-4848-ACE4-17DB31EBF2A5}"/>
              </a:ext>
            </a:extLst>
          </p:cNvPr>
          <p:cNvGrpSpPr/>
          <p:nvPr/>
        </p:nvGrpSpPr>
        <p:grpSpPr>
          <a:xfrm>
            <a:off x="9221555" y="4420943"/>
            <a:ext cx="3295566" cy="2547933"/>
            <a:chOff x="9835424" y="2503223"/>
            <a:chExt cx="1567096" cy="1323151"/>
          </a:xfrm>
        </p:grpSpPr>
        <p:grpSp>
          <p:nvGrpSpPr>
            <p:cNvPr id="47" name="Group 46">
              <a:extLst>
                <a:ext uri="{FF2B5EF4-FFF2-40B4-BE49-F238E27FC236}">
                  <a16:creationId xmlns:a16="http://schemas.microsoft.com/office/drawing/2014/main" id="{29305677-CAAE-444C-A85F-4D5C57458393}"/>
                </a:ext>
              </a:extLst>
            </p:cNvPr>
            <p:cNvGrpSpPr/>
            <p:nvPr/>
          </p:nvGrpSpPr>
          <p:grpSpPr>
            <a:xfrm>
              <a:off x="9835424" y="2503223"/>
              <a:ext cx="1456939" cy="1323151"/>
              <a:chOff x="6171122" y="2662159"/>
              <a:chExt cx="2862469" cy="2599614"/>
            </a:xfrm>
          </p:grpSpPr>
          <p:cxnSp>
            <p:nvCxnSpPr>
              <p:cNvPr id="49" name="Straight Arrow Connector 48">
                <a:extLst>
                  <a:ext uri="{FF2B5EF4-FFF2-40B4-BE49-F238E27FC236}">
                    <a16:creationId xmlns:a16="http://schemas.microsoft.com/office/drawing/2014/main" id="{370012A4-C20B-4623-A3CC-5D4E52D63EB6}"/>
                  </a:ext>
                </a:extLst>
              </p:cNvPr>
              <p:cNvCxnSpPr>
                <a:cxnSpLocks/>
              </p:cNvCxnSpPr>
              <p:nvPr/>
            </p:nvCxnSpPr>
            <p:spPr>
              <a:xfrm flipV="1">
                <a:off x="6171122" y="2662159"/>
                <a:ext cx="0" cy="2599614"/>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4710B4C-B69C-48CC-820D-D95A95694D6B}"/>
                  </a:ext>
                </a:extLst>
              </p:cNvPr>
              <p:cNvCxnSpPr/>
              <p:nvPr/>
            </p:nvCxnSpPr>
            <p:spPr>
              <a:xfrm>
                <a:off x="6171122" y="5248521"/>
                <a:ext cx="2862469"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A99C1C05-623D-4F95-9C45-7AA3BF35FABC}"/>
                  </a:ext>
                </a:extLst>
              </p:cNvPr>
              <p:cNvSpPr/>
              <p:nvPr/>
            </p:nvSpPr>
            <p:spPr>
              <a:xfrm>
                <a:off x="6606872" y="454121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52" name="Oval 51">
                <a:extLst>
                  <a:ext uri="{FF2B5EF4-FFF2-40B4-BE49-F238E27FC236}">
                    <a16:creationId xmlns:a16="http://schemas.microsoft.com/office/drawing/2014/main" id="{D7683F70-F24D-456D-9479-76FBAA3846E3}"/>
                  </a:ext>
                </a:extLst>
              </p:cNvPr>
              <p:cNvSpPr/>
              <p:nvPr/>
            </p:nvSpPr>
            <p:spPr>
              <a:xfrm>
                <a:off x="6984559" y="422563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53" name="Oval 52">
                <a:extLst>
                  <a:ext uri="{FF2B5EF4-FFF2-40B4-BE49-F238E27FC236}">
                    <a16:creationId xmlns:a16="http://schemas.microsoft.com/office/drawing/2014/main" id="{4373E868-818D-4C4E-8A3A-0FC739153BCF}"/>
                  </a:ext>
                </a:extLst>
              </p:cNvPr>
              <p:cNvSpPr/>
              <p:nvPr/>
            </p:nvSpPr>
            <p:spPr>
              <a:xfrm>
                <a:off x="7340836" y="390962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54" name="Oval 53">
                <a:extLst>
                  <a:ext uri="{FF2B5EF4-FFF2-40B4-BE49-F238E27FC236}">
                    <a16:creationId xmlns:a16="http://schemas.microsoft.com/office/drawing/2014/main" id="{A213EF51-7CC9-490E-95D2-3C71A166BFC7}"/>
                  </a:ext>
                </a:extLst>
              </p:cNvPr>
              <p:cNvSpPr/>
              <p:nvPr/>
            </p:nvSpPr>
            <p:spPr>
              <a:xfrm>
                <a:off x="7621781" y="370390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55" name="Oval 54">
                <a:extLst>
                  <a:ext uri="{FF2B5EF4-FFF2-40B4-BE49-F238E27FC236}">
                    <a16:creationId xmlns:a16="http://schemas.microsoft.com/office/drawing/2014/main" id="{63F6FBA2-8D5E-48A5-854B-5A8219A67CA8}"/>
                  </a:ext>
                </a:extLst>
              </p:cNvPr>
              <p:cNvSpPr/>
              <p:nvPr/>
            </p:nvSpPr>
            <p:spPr>
              <a:xfrm>
                <a:off x="7958594" y="337800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56" name="Oval 55">
                <a:extLst>
                  <a:ext uri="{FF2B5EF4-FFF2-40B4-BE49-F238E27FC236}">
                    <a16:creationId xmlns:a16="http://schemas.microsoft.com/office/drawing/2014/main" id="{E35DF30F-D5D2-462F-B3D8-32DB20415552}"/>
                  </a:ext>
                </a:extLst>
              </p:cNvPr>
              <p:cNvSpPr/>
              <p:nvPr/>
            </p:nvSpPr>
            <p:spPr>
              <a:xfrm>
                <a:off x="8290561" y="3152737"/>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60" name="Oval 59">
                <a:extLst>
                  <a:ext uri="{FF2B5EF4-FFF2-40B4-BE49-F238E27FC236}">
                    <a16:creationId xmlns:a16="http://schemas.microsoft.com/office/drawing/2014/main" id="{2B0022B6-1A6E-4520-975C-AFB57AC07339}"/>
                  </a:ext>
                </a:extLst>
              </p:cNvPr>
              <p:cNvSpPr/>
              <p:nvPr/>
            </p:nvSpPr>
            <p:spPr>
              <a:xfrm>
                <a:off x="7386555" y="4405062"/>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61" name="Oval 60">
                <a:extLst>
                  <a:ext uri="{FF2B5EF4-FFF2-40B4-BE49-F238E27FC236}">
                    <a16:creationId xmlns:a16="http://schemas.microsoft.com/office/drawing/2014/main" id="{E1B4124A-19EB-42A4-ADAD-1F1A2AB7C43F}"/>
                  </a:ext>
                </a:extLst>
              </p:cNvPr>
              <p:cNvSpPr/>
              <p:nvPr/>
            </p:nvSpPr>
            <p:spPr>
              <a:xfrm>
                <a:off x="7667500" y="3023488"/>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62" name="Oval 61">
                <a:extLst>
                  <a:ext uri="{FF2B5EF4-FFF2-40B4-BE49-F238E27FC236}">
                    <a16:creationId xmlns:a16="http://schemas.microsoft.com/office/drawing/2014/main" id="{860BE7BC-AB5C-4C15-8451-C3700F08DC09}"/>
                  </a:ext>
                </a:extLst>
              </p:cNvPr>
              <p:cNvSpPr/>
              <p:nvPr/>
            </p:nvSpPr>
            <p:spPr>
              <a:xfrm>
                <a:off x="6873592" y="455621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63" name="Oval 62">
                <a:extLst>
                  <a:ext uri="{FF2B5EF4-FFF2-40B4-BE49-F238E27FC236}">
                    <a16:creationId xmlns:a16="http://schemas.microsoft.com/office/drawing/2014/main" id="{FB7C6464-919A-4029-A876-5D7538282E73}"/>
                  </a:ext>
                </a:extLst>
              </p:cNvPr>
              <p:cNvSpPr/>
              <p:nvPr/>
            </p:nvSpPr>
            <p:spPr>
              <a:xfrm>
                <a:off x="8751584" y="287508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64" name="Oval 63">
                <a:extLst>
                  <a:ext uri="{FF2B5EF4-FFF2-40B4-BE49-F238E27FC236}">
                    <a16:creationId xmlns:a16="http://schemas.microsoft.com/office/drawing/2014/main" id="{69BA768C-88B3-47D5-86BF-E35D6F5DA506}"/>
                  </a:ext>
                </a:extLst>
              </p:cNvPr>
              <p:cNvSpPr/>
              <p:nvPr/>
            </p:nvSpPr>
            <p:spPr>
              <a:xfrm>
                <a:off x="8342907" y="289794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65" name="Oval 64">
                <a:extLst>
                  <a:ext uri="{FF2B5EF4-FFF2-40B4-BE49-F238E27FC236}">
                    <a16:creationId xmlns:a16="http://schemas.microsoft.com/office/drawing/2014/main" id="{97D1A1D2-D384-4E43-9CFA-1906A149B432}"/>
                  </a:ext>
                </a:extLst>
              </p:cNvPr>
              <p:cNvSpPr/>
              <p:nvPr/>
            </p:nvSpPr>
            <p:spPr>
              <a:xfrm>
                <a:off x="7958593" y="407522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66" name="Oval 65">
                <a:extLst>
                  <a:ext uri="{FF2B5EF4-FFF2-40B4-BE49-F238E27FC236}">
                    <a16:creationId xmlns:a16="http://schemas.microsoft.com/office/drawing/2014/main" id="{86FA220F-99DD-4290-B742-97E05BFACCE0}"/>
                  </a:ext>
                </a:extLst>
              </p:cNvPr>
              <p:cNvSpPr/>
              <p:nvPr/>
            </p:nvSpPr>
            <p:spPr>
              <a:xfrm>
                <a:off x="8581447" y="4902366"/>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grpSp>
        <p:cxnSp>
          <p:nvCxnSpPr>
            <p:cNvPr id="48" name="Straight Connector 47">
              <a:extLst>
                <a:ext uri="{FF2B5EF4-FFF2-40B4-BE49-F238E27FC236}">
                  <a16:creationId xmlns:a16="http://schemas.microsoft.com/office/drawing/2014/main" id="{5250D55F-4772-48B5-B5FD-505DA52DDF8A}"/>
                </a:ext>
              </a:extLst>
            </p:cNvPr>
            <p:cNvCxnSpPr/>
            <p:nvPr/>
          </p:nvCxnSpPr>
          <p:spPr>
            <a:xfrm flipV="1">
              <a:off x="9986051" y="2646501"/>
              <a:ext cx="1416469" cy="84402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0" name="Rectangle: Rounded Corners 1">
            <a:extLst>
              <a:ext uri="{FF2B5EF4-FFF2-40B4-BE49-F238E27FC236}">
                <a16:creationId xmlns:a16="http://schemas.microsoft.com/office/drawing/2014/main" id="{88FB7C0D-AAD4-49B4-9489-6104A77F81AF}"/>
              </a:ext>
            </a:extLst>
          </p:cNvPr>
          <p:cNvSpPr/>
          <p:nvPr/>
        </p:nvSpPr>
        <p:spPr>
          <a:xfrm>
            <a:off x="5605355" y="7245498"/>
            <a:ext cx="1670292" cy="546351"/>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dirty="0">
                <a:solidFill>
                  <a:prstClr val="black"/>
                </a:solidFill>
              </a:rPr>
              <a:t>Line fit 2</a:t>
            </a:r>
            <a:endParaRPr lang="en-US" sz="2000" b="1" dirty="0">
              <a:solidFill>
                <a:prstClr val="black"/>
              </a:solidFill>
            </a:endParaRPr>
          </a:p>
        </p:txBody>
      </p:sp>
      <p:sp>
        <p:nvSpPr>
          <p:cNvPr id="72" name="Rectangle: Rounded Corners 1">
            <a:extLst>
              <a:ext uri="{FF2B5EF4-FFF2-40B4-BE49-F238E27FC236}">
                <a16:creationId xmlns:a16="http://schemas.microsoft.com/office/drawing/2014/main" id="{BC5AE968-5192-4D10-ACE2-CAE550F3EEC7}"/>
              </a:ext>
            </a:extLst>
          </p:cNvPr>
          <p:cNvSpPr/>
          <p:nvPr/>
        </p:nvSpPr>
        <p:spPr>
          <a:xfrm>
            <a:off x="1192551" y="7245498"/>
            <a:ext cx="1670321" cy="546361"/>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dirty="0">
                <a:solidFill>
                  <a:prstClr val="black"/>
                </a:solidFill>
              </a:rPr>
              <a:t>Line fit 1</a:t>
            </a:r>
            <a:endParaRPr lang="en-US" sz="2000" b="1" dirty="0">
              <a:solidFill>
                <a:prstClr val="black"/>
              </a:solidFill>
            </a:endParaRPr>
          </a:p>
        </p:txBody>
      </p:sp>
      <p:sp>
        <p:nvSpPr>
          <p:cNvPr id="75" name="Rectangle: Rounded Corners 1">
            <a:extLst>
              <a:ext uri="{FF2B5EF4-FFF2-40B4-BE49-F238E27FC236}">
                <a16:creationId xmlns:a16="http://schemas.microsoft.com/office/drawing/2014/main" id="{2291BB89-F495-4CF1-92FB-F8F596164DD4}"/>
              </a:ext>
            </a:extLst>
          </p:cNvPr>
          <p:cNvSpPr/>
          <p:nvPr/>
        </p:nvSpPr>
        <p:spPr>
          <a:xfrm>
            <a:off x="10018158" y="7245498"/>
            <a:ext cx="1670286" cy="54634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dirty="0">
                <a:solidFill>
                  <a:prstClr val="black"/>
                </a:solidFill>
              </a:rPr>
              <a:t>Line fit 3</a:t>
            </a:r>
            <a:endParaRPr lang="en-US" sz="2000" b="1" dirty="0">
              <a:solidFill>
                <a:prstClr val="black"/>
              </a:solidFill>
            </a:endParaRPr>
          </a:p>
        </p:txBody>
      </p:sp>
      <p:sp>
        <p:nvSpPr>
          <p:cNvPr id="68" name="Rectangle 67">
            <a:extLst>
              <a:ext uri="{FF2B5EF4-FFF2-40B4-BE49-F238E27FC236}">
                <a16:creationId xmlns:a16="http://schemas.microsoft.com/office/drawing/2014/main" id="{F59EE1B4-C380-4FAD-A473-72DEEA08F9BD}"/>
              </a:ext>
            </a:extLst>
          </p:cNvPr>
          <p:cNvSpPr/>
          <p:nvPr/>
        </p:nvSpPr>
        <p:spPr>
          <a:xfrm>
            <a:off x="463210" y="375939"/>
            <a:ext cx="6712842" cy="507831"/>
          </a:xfrm>
          <a:prstGeom prst="rect">
            <a:avLst/>
          </a:prstGeom>
        </p:spPr>
        <p:txBody>
          <a:bodyPr wrap="square">
            <a:spAutoFit/>
          </a:bodyPr>
          <a:lstStyle/>
          <a:p>
            <a:r>
              <a:rPr lang="en-US" b="1" dirty="0"/>
              <a:t>Linear Regression</a:t>
            </a:r>
          </a:p>
        </p:txBody>
      </p:sp>
    </p:spTree>
    <p:extLst>
      <p:ext uri="{BB962C8B-B14F-4D97-AF65-F5344CB8AC3E}">
        <p14:creationId xmlns:p14="http://schemas.microsoft.com/office/powerpoint/2010/main" val="182538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Rounded Corners 1">
            <a:extLst>
              <a:ext uri="{FF2B5EF4-FFF2-40B4-BE49-F238E27FC236}">
                <a16:creationId xmlns:a16="http://schemas.microsoft.com/office/drawing/2014/main" id="{F5DF69F7-738C-4BC4-B72D-D89A2AB7A1D4}"/>
              </a:ext>
            </a:extLst>
          </p:cNvPr>
          <p:cNvSpPr/>
          <p:nvPr/>
        </p:nvSpPr>
        <p:spPr>
          <a:xfrm>
            <a:off x="1217435" y="2522613"/>
            <a:ext cx="10569931"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The line with the lowest value of Residual sum of Squares would be the best fit line</a:t>
            </a:r>
          </a:p>
        </p:txBody>
      </p:sp>
      <p:grpSp>
        <p:nvGrpSpPr>
          <p:cNvPr id="68" name="Group 67">
            <a:extLst>
              <a:ext uri="{FF2B5EF4-FFF2-40B4-BE49-F238E27FC236}">
                <a16:creationId xmlns:a16="http://schemas.microsoft.com/office/drawing/2014/main" id="{F688AB5F-2779-46D2-A197-D18DF22C8F4E}"/>
              </a:ext>
            </a:extLst>
          </p:cNvPr>
          <p:cNvGrpSpPr/>
          <p:nvPr/>
        </p:nvGrpSpPr>
        <p:grpSpPr>
          <a:xfrm>
            <a:off x="487680" y="4420943"/>
            <a:ext cx="3017687" cy="2561545"/>
            <a:chOff x="5562840" y="2593141"/>
            <a:chExt cx="1478217" cy="1248108"/>
          </a:xfrm>
        </p:grpSpPr>
        <p:grpSp>
          <p:nvGrpSpPr>
            <p:cNvPr id="69" name="Group 68">
              <a:extLst>
                <a:ext uri="{FF2B5EF4-FFF2-40B4-BE49-F238E27FC236}">
                  <a16:creationId xmlns:a16="http://schemas.microsoft.com/office/drawing/2014/main" id="{23525186-E790-4CEF-86D6-8F290C5CE69E}"/>
                </a:ext>
              </a:extLst>
            </p:cNvPr>
            <p:cNvGrpSpPr/>
            <p:nvPr/>
          </p:nvGrpSpPr>
          <p:grpSpPr>
            <a:xfrm>
              <a:off x="5562840" y="2593141"/>
              <a:ext cx="1374308" cy="1248108"/>
              <a:chOff x="6171122" y="2662159"/>
              <a:chExt cx="2862469" cy="2599614"/>
            </a:xfrm>
          </p:grpSpPr>
          <p:cxnSp>
            <p:nvCxnSpPr>
              <p:cNvPr id="73" name="Straight Arrow Connector 72">
                <a:extLst>
                  <a:ext uri="{FF2B5EF4-FFF2-40B4-BE49-F238E27FC236}">
                    <a16:creationId xmlns:a16="http://schemas.microsoft.com/office/drawing/2014/main" id="{E6E53BD3-BD8E-45C6-A269-A695B95A1506}"/>
                  </a:ext>
                </a:extLst>
              </p:cNvPr>
              <p:cNvCxnSpPr>
                <a:cxnSpLocks/>
              </p:cNvCxnSpPr>
              <p:nvPr/>
            </p:nvCxnSpPr>
            <p:spPr>
              <a:xfrm flipV="1">
                <a:off x="6171122" y="2662159"/>
                <a:ext cx="0" cy="2599614"/>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E6A7D07-AD70-4E9A-A1C7-AD535E6E512A}"/>
                  </a:ext>
                </a:extLst>
              </p:cNvPr>
              <p:cNvCxnSpPr/>
              <p:nvPr/>
            </p:nvCxnSpPr>
            <p:spPr>
              <a:xfrm>
                <a:off x="6171122" y="5248521"/>
                <a:ext cx="2862469"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C973AB82-5062-431D-946F-E619635639A2}"/>
                  </a:ext>
                </a:extLst>
              </p:cNvPr>
              <p:cNvSpPr/>
              <p:nvPr/>
            </p:nvSpPr>
            <p:spPr>
              <a:xfrm>
                <a:off x="6606872" y="454121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77" name="Oval 76">
                <a:extLst>
                  <a:ext uri="{FF2B5EF4-FFF2-40B4-BE49-F238E27FC236}">
                    <a16:creationId xmlns:a16="http://schemas.microsoft.com/office/drawing/2014/main" id="{EA01D1B1-2772-4F23-8E60-86D98A588F80}"/>
                  </a:ext>
                </a:extLst>
              </p:cNvPr>
              <p:cNvSpPr/>
              <p:nvPr/>
            </p:nvSpPr>
            <p:spPr>
              <a:xfrm>
                <a:off x="6984559" y="422563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78" name="Oval 77">
                <a:extLst>
                  <a:ext uri="{FF2B5EF4-FFF2-40B4-BE49-F238E27FC236}">
                    <a16:creationId xmlns:a16="http://schemas.microsoft.com/office/drawing/2014/main" id="{B2F8F7F6-09A6-486A-8C5D-9B6D4A4CA7A4}"/>
                  </a:ext>
                </a:extLst>
              </p:cNvPr>
              <p:cNvSpPr/>
              <p:nvPr/>
            </p:nvSpPr>
            <p:spPr>
              <a:xfrm>
                <a:off x="7340836" y="390962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79" name="Oval 78">
                <a:extLst>
                  <a:ext uri="{FF2B5EF4-FFF2-40B4-BE49-F238E27FC236}">
                    <a16:creationId xmlns:a16="http://schemas.microsoft.com/office/drawing/2014/main" id="{52A045C1-93A6-4628-B724-26A8B34A3F7F}"/>
                  </a:ext>
                </a:extLst>
              </p:cNvPr>
              <p:cNvSpPr/>
              <p:nvPr/>
            </p:nvSpPr>
            <p:spPr>
              <a:xfrm>
                <a:off x="7621781" y="370390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80" name="Oval 79">
                <a:extLst>
                  <a:ext uri="{FF2B5EF4-FFF2-40B4-BE49-F238E27FC236}">
                    <a16:creationId xmlns:a16="http://schemas.microsoft.com/office/drawing/2014/main" id="{82E089A4-EE02-488B-B4EB-9B38F0BC2B00}"/>
                  </a:ext>
                </a:extLst>
              </p:cNvPr>
              <p:cNvSpPr/>
              <p:nvPr/>
            </p:nvSpPr>
            <p:spPr>
              <a:xfrm>
                <a:off x="7958594" y="337800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81" name="Oval 80">
                <a:extLst>
                  <a:ext uri="{FF2B5EF4-FFF2-40B4-BE49-F238E27FC236}">
                    <a16:creationId xmlns:a16="http://schemas.microsoft.com/office/drawing/2014/main" id="{802FEDBB-B305-4CDD-8407-3E671281B3B1}"/>
                  </a:ext>
                </a:extLst>
              </p:cNvPr>
              <p:cNvSpPr/>
              <p:nvPr/>
            </p:nvSpPr>
            <p:spPr>
              <a:xfrm>
                <a:off x="8290561" y="3152737"/>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82" name="Oval 81">
                <a:extLst>
                  <a:ext uri="{FF2B5EF4-FFF2-40B4-BE49-F238E27FC236}">
                    <a16:creationId xmlns:a16="http://schemas.microsoft.com/office/drawing/2014/main" id="{D2F85798-C92B-4490-AF8D-6093324AA048}"/>
                  </a:ext>
                </a:extLst>
              </p:cNvPr>
              <p:cNvSpPr/>
              <p:nvPr/>
            </p:nvSpPr>
            <p:spPr>
              <a:xfrm>
                <a:off x="7386555" y="4405062"/>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83" name="Oval 82">
                <a:extLst>
                  <a:ext uri="{FF2B5EF4-FFF2-40B4-BE49-F238E27FC236}">
                    <a16:creationId xmlns:a16="http://schemas.microsoft.com/office/drawing/2014/main" id="{457A0A4A-292B-4345-B845-A847876BFD35}"/>
                  </a:ext>
                </a:extLst>
              </p:cNvPr>
              <p:cNvSpPr/>
              <p:nvPr/>
            </p:nvSpPr>
            <p:spPr>
              <a:xfrm>
                <a:off x="7667500" y="3023488"/>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84" name="Oval 83">
                <a:extLst>
                  <a:ext uri="{FF2B5EF4-FFF2-40B4-BE49-F238E27FC236}">
                    <a16:creationId xmlns:a16="http://schemas.microsoft.com/office/drawing/2014/main" id="{2851A6F6-BD76-4717-8B0D-97A5D7D7ADAB}"/>
                  </a:ext>
                </a:extLst>
              </p:cNvPr>
              <p:cNvSpPr/>
              <p:nvPr/>
            </p:nvSpPr>
            <p:spPr>
              <a:xfrm>
                <a:off x="6873592" y="455621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85" name="Oval 84">
                <a:extLst>
                  <a:ext uri="{FF2B5EF4-FFF2-40B4-BE49-F238E27FC236}">
                    <a16:creationId xmlns:a16="http://schemas.microsoft.com/office/drawing/2014/main" id="{EE16DA5E-1C49-4708-A927-5030EE302E0B}"/>
                  </a:ext>
                </a:extLst>
              </p:cNvPr>
              <p:cNvSpPr/>
              <p:nvPr/>
            </p:nvSpPr>
            <p:spPr>
              <a:xfrm>
                <a:off x="8751584" y="287508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86" name="Oval 85">
                <a:extLst>
                  <a:ext uri="{FF2B5EF4-FFF2-40B4-BE49-F238E27FC236}">
                    <a16:creationId xmlns:a16="http://schemas.microsoft.com/office/drawing/2014/main" id="{96A2EA85-9957-4359-A637-13764BBAB0F9}"/>
                  </a:ext>
                </a:extLst>
              </p:cNvPr>
              <p:cNvSpPr/>
              <p:nvPr/>
            </p:nvSpPr>
            <p:spPr>
              <a:xfrm>
                <a:off x="8342907" y="289794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87" name="Oval 86">
                <a:extLst>
                  <a:ext uri="{FF2B5EF4-FFF2-40B4-BE49-F238E27FC236}">
                    <a16:creationId xmlns:a16="http://schemas.microsoft.com/office/drawing/2014/main" id="{8C839AEA-007F-4751-B9F0-F55D748CB667}"/>
                  </a:ext>
                </a:extLst>
              </p:cNvPr>
              <p:cNvSpPr/>
              <p:nvPr/>
            </p:nvSpPr>
            <p:spPr>
              <a:xfrm>
                <a:off x="7958593" y="407522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88" name="Oval 87">
                <a:extLst>
                  <a:ext uri="{FF2B5EF4-FFF2-40B4-BE49-F238E27FC236}">
                    <a16:creationId xmlns:a16="http://schemas.microsoft.com/office/drawing/2014/main" id="{5E91A563-BDA2-477C-93F0-4379B249FB32}"/>
                  </a:ext>
                </a:extLst>
              </p:cNvPr>
              <p:cNvSpPr/>
              <p:nvPr/>
            </p:nvSpPr>
            <p:spPr>
              <a:xfrm>
                <a:off x="8581447" y="4902366"/>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grpSp>
        <p:cxnSp>
          <p:nvCxnSpPr>
            <p:cNvPr id="71" name="Straight Connector 70">
              <a:extLst>
                <a:ext uri="{FF2B5EF4-FFF2-40B4-BE49-F238E27FC236}">
                  <a16:creationId xmlns:a16="http://schemas.microsoft.com/office/drawing/2014/main" id="{ADCB1AAE-D313-4896-92F8-510E81C6F36F}"/>
                </a:ext>
              </a:extLst>
            </p:cNvPr>
            <p:cNvCxnSpPr/>
            <p:nvPr/>
          </p:nvCxnSpPr>
          <p:spPr>
            <a:xfrm flipV="1">
              <a:off x="5654024" y="2593141"/>
              <a:ext cx="1387033" cy="1097502"/>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9CD1532D-7AF0-4CD0-8E9F-8D2B1AF857DD}"/>
              </a:ext>
            </a:extLst>
          </p:cNvPr>
          <p:cNvGrpSpPr/>
          <p:nvPr/>
        </p:nvGrpSpPr>
        <p:grpSpPr>
          <a:xfrm>
            <a:off x="4850485" y="4420943"/>
            <a:ext cx="3033735" cy="2547933"/>
            <a:chOff x="7778729" y="2476331"/>
            <a:chExt cx="1459849" cy="1348685"/>
          </a:xfrm>
        </p:grpSpPr>
        <p:grpSp>
          <p:nvGrpSpPr>
            <p:cNvPr id="90" name="Group 89">
              <a:extLst>
                <a:ext uri="{FF2B5EF4-FFF2-40B4-BE49-F238E27FC236}">
                  <a16:creationId xmlns:a16="http://schemas.microsoft.com/office/drawing/2014/main" id="{F3DF580E-51B6-46CB-9CCD-EB766C68CC9E}"/>
                </a:ext>
              </a:extLst>
            </p:cNvPr>
            <p:cNvGrpSpPr/>
            <p:nvPr/>
          </p:nvGrpSpPr>
          <p:grpSpPr>
            <a:xfrm>
              <a:off x="7778729" y="2476331"/>
              <a:ext cx="1459849" cy="1348685"/>
              <a:chOff x="6171122" y="2662159"/>
              <a:chExt cx="2862469" cy="2599614"/>
            </a:xfrm>
          </p:grpSpPr>
          <p:cxnSp>
            <p:nvCxnSpPr>
              <p:cNvPr id="92" name="Straight Arrow Connector 91">
                <a:extLst>
                  <a:ext uri="{FF2B5EF4-FFF2-40B4-BE49-F238E27FC236}">
                    <a16:creationId xmlns:a16="http://schemas.microsoft.com/office/drawing/2014/main" id="{CFAA2AAB-A492-4AC0-9F89-E1B17B263C7A}"/>
                  </a:ext>
                </a:extLst>
              </p:cNvPr>
              <p:cNvCxnSpPr>
                <a:cxnSpLocks/>
              </p:cNvCxnSpPr>
              <p:nvPr/>
            </p:nvCxnSpPr>
            <p:spPr>
              <a:xfrm flipV="1">
                <a:off x="6171122" y="2662159"/>
                <a:ext cx="0" cy="2599614"/>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ED21AEE-975F-4877-BBA6-E00B0E43566F}"/>
                  </a:ext>
                </a:extLst>
              </p:cNvPr>
              <p:cNvCxnSpPr/>
              <p:nvPr/>
            </p:nvCxnSpPr>
            <p:spPr>
              <a:xfrm>
                <a:off x="6171122" y="5248521"/>
                <a:ext cx="2862469"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6A3410E7-9C08-4A0A-AA23-D7ADC96A967D}"/>
                  </a:ext>
                </a:extLst>
              </p:cNvPr>
              <p:cNvSpPr/>
              <p:nvPr/>
            </p:nvSpPr>
            <p:spPr>
              <a:xfrm>
                <a:off x="6606872" y="454121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95" name="Oval 94">
                <a:extLst>
                  <a:ext uri="{FF2B5EF4-FFF2-40B4-BE49-F238E27FC236}">
                    <a16:creationId xmlns:a16="http://schemas.microsoft.com/office/drawing/2014/main" id="{44E6D0A2-F562-4A3C-9888-F494B060A0E0}"/>
                  </a:ext>
                </a:extLst>
              </p:cNvPr>
              <p:cNvSpPr/>
              <p:nvPr/>
            </p:nvSpPr>
            <p:spPr>
              <a:xfrm>
                <a:off x="6984559" y="422563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96" name="Oval 95">
                <a:extLst>
                  <a:ext uri="{FF2B5EF4-FFF2-40B4-BE49-F238E27FC236}">
                    <a16:creationId xmlns:a16="http://schemas.microsoft.com/office/drawing/2014/main" id="{248ACEAF-E723-4BA5-A7B5-A0879B3AEFA9}"/>
                  </a:ext>
                </a:extLst>
              </p:cNvPr>
              <p:cNvSpPr/>
              <p:nvPr/>
            </p:nvSpPr>
            <p:spPr>
              <a:xfrm>
                <a:off x="7340836" y="390962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97" name="Oval 96">
                <a:extLst>
                  <a:ext uri="{FF2B5EF4-FFF2-40B4-BE49-F238E27FC236}">
                    <a16:creationId xmlns:a16="http://schemas.microsoft.com/office/drawing/2014/main" id="{C0C3DF1A-7B09-4B26-A701-DFBD33162DA2}"/>
                  </a:ext>
                </a:extLst>
              </p:cNvPr>
              <p:cNvSpPr/>
              <p:nvPr/>
            </p:nvSpPr>
            <p:spPr>
              <a:xfrm>
                <a:off x="7621781" y="370390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98" name="Oval 97">
                <a:extLst>
                  <a:ext uri="{FF2B5EF4-FFF2-40B4-BE49-F238E27FC236}">
                    <a16:creationId xmlns:a16="http://schemas.microsoft.com/office/drawing/2014/main" id="{A2368AF9-F7D6-4BA0-8251-70DA135665A2}"/>
                  </a:ext>
                </a:extLst>
              </p:cNvPr>
              <p:cNvSpPr/>
              <p:nvPr/>
            </p:nvSpPr>
            <p:spPr>
              <a:xfrm>
                <a:off x="7958594" y="337800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99" name="Oval 98">
                <a:extLst>
                  <a:ext uri="{FF2B5EF4-FFF2-40B4-BE49-F238E27FC236}">
                    <a16:creationId xmlns:a16="http://schemas.microsoft.com/office/drawing/2014/main" id="{7648FE37-4753-4542-A350-691A7D00249D}"/>
                  </a:ext>
                </a:extLst>
              </p:cNvPr>
              <p:cNvSpPr/>
              <p:nvPr/>
            </p:nvSpPr>
            <p:spPr>
              <a:xfrm>
                <a:off x="8290561" y="3152737"/>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00" name="Oval 99">
                <a:extLst>
                  <a:ext uri="{FF2B5EF4-FFF2-40B4-BE49-F238E27FC236}">
                    <a16:creationId xmlns:a16="http://schemas.microsoft.com/office/drawing/2014/main" id="{0042B133-7653-41A8-97BD-50DFF4A45619}"/>
                  </a:ext>
                </a:extLst>
              </p:cNvPr>
              <p:cNvSpPr/>
              <p:nvPr/>
            </p:nvSpPr>
            <p:spPr>
              <a:xfrm>
                <a:off x="7386555" y="4405062"/>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01" name="Oval 100">
                <a:extLst>
                  <a:ext uri="{FF2B5EF4-FFF2-40B4-BE49-F238E27FC236}">
                    <a16:creationId xmlns:a16="http://schemas.microsoft.com/office/drawing/2014/main" id="{9DD4BB08-57FD-4266-B91D-905B59D0E19E}"/>
                  </a:ext>
                </a:extLst>
              </p:cNvPr>
              <p:cNvSpPr/>
              <p:nvPr/>
            </p:nvSpPr>
            <p:spPr>
              <a:xfrm>
                <a:off x="7667500" y="3023488"/>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02" name="Oval 101">
                <a:extLst>
                  <a:ext uri="{FF2B5EF4-FFF2-40B4-BE49-F238E27FC236}">
                    <a16:creationId xmlns:a16="http://schemas.microsoft.com/office/drawing/2014/main" id="{D032C151-E4F2-44A2-A887-AE144163C292}"/>
                  </a:ext>
                </a:extLst>
              </p:cNvPr>
              <p:cNvSpPr/>
              <p:nvPr/>
            </p:nvSpPr>
            <p:spPr>
              <a:xfrm>
                <a:off x="6873592" y="455621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03" name="Oval 102">
                <a:extLst>
                  <a:ext uri="{FF2B5EF4-FFF2-40B4-BE49-F238E27FC236}">
                    <a16:creationId xmlns:a16="http://schemas.microsoft.com/office/drawing/2014/main" id="{80B59D8D-8C3E-46FC-8B78-F933D0184C42}"/>
                  </a:ext>
                </a:extLst>
              </p:cNvPr>
              <p:cNvSpPr/>
              <p:nvPr/>
            </p:nvSpPr>
            <p:spPr>
              <a:xfrm>
                <a:off x="8751584" y="287508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04" name="Oval 103">
                <a:extLst>
                  <a:ext uri="{FF2B5EF4-FFF2-40B4-BE49-F238E27FC236}">
                    <a16:creationId xmlns:a16="http://schemas.microsoft.com/office/drawing/2014/main" id="{A378AFDB-326E-42CB-9749-69F9349B0E89}"/>
                  </a:ext>
                </a:extLst>
              </p:cNvPr>
              <p:cNvSpPr/>
              <p:nvPr/>
            </p:nvSpPr>
            <p:spPr>
              <a:xfrm>
                <a:off x="8342907" y="289794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05" name="Oval 104">
                <a:extLst>
                  <a:ext uri="{FF2B5EF4-FFF2-40B4-BE49-F238E27FC236}">
                    <a16:creationId xmlns:a16="http://schemas.microsoft.com/office/drawing/2014/main" id="{F420BF29-B9F8-4447-8FF9-0F691BDE5BD3}"/>
                  </a:ext>
                </a:extLst>
              </p:cNvPr>
              <p:cNvSpPr/>
              <p:nvPr/>
            </p:nvSpPr>
            <p:spPr>
              <a:xfrm>
                <a:off x="7958593" y="407522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06" name="Oval 105">
                <a:extLst>
                  <a:ext uri="{FF2B5EF4-FFF2-40B4-BE49-F238E27FC236}">
                    <a16:creationId xmlns:a16="http://schemas.microsoft.com/office/drawing/2014/main" id="{3E959DAC-5EA6-433A-A5E7-E610653A5A04}"/>
                  </a:ext>
                </a:extLst>
              </p:cNvPr>
              <p:cNvSpPr/>
              <p:nvPr/>
            </p:nvSpPr>
            <p:spPr>
              <a:xfrm>
                <a:off x="8581447" y="4902366"/>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grpSp>
        <p:cxnSp>
          <p:nvCxnSpPr>
            <p:cNvPr id="91" name="Straight Connector 90">
              <a:extLst>
                <a:ext uri="{FF2B5EF4-FFF2-40B4-BE49-F238E27FC236}">
                  <a16:creationId xmlns:a16="http://schemas.microsoft.com/office/drawing/2014/main" id="{8431BC43-BAE1-4D74-9604-939AC66E05E3}"/>
                </a:ext>
              </a:extLst>
            </p:cNvPr>
            <p:cNvCxnSpPr/>
            <p:nvPr/>
          </p:nvCxnSpPr>
          <p:spPr>
            <a:xfrm flipV="1">
              <a:off x="8000960" y="2476331"/>
              <a:ext cx="1237618" cy="1185943"/>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C69EC5DC-6F65-4161-A479-1729663475F2}"/>
              </a:ext>
            </a:extLst>
          </p:cNvPr>
          <p:cNvGrpSpPr/>
          <p:nvPr/>
        </p:nvGrpSpPr>
        <p:grpSpPr>
          <a:xfrm>
            <a:off x="9221555" y="4420943"/>
            <a:ext cx="3295566" cy="2547933"/>
            <a:chOff x="9835424" y="2503223"/>
            <a:chExt cx="1567096" cy="1323151"/>
          </a:xfrm>
        </p:grpSpPr>
        <p:grpSp>
          <p:nvGrpSpPr>
            <p:cNvPr id="108" name="Group 107">
              <a:extLst>
                <a:ext uri="{FF2B5EF4-FFF2-40B4-BE49-F238E27FC236}">
                  <a16:creationId xmlns:a16="http://schemas.microsoft.com/office/drawing/2014/main" id="{D7F3BED8-547D-4084-9F2E-3CE080C6B48F}"/>
                </a:ext>
              </a:extLst>
            </p:cNvPr>
            <p:cNvGrpSpPr/>
            <p:nvPr/>
          </p:nvGrpSpPr>
          <p:grpSpPr>
            <a:xfrm>
              <a:off x="9835424" y="2503223"/>
              <a:ext cx="1456939" cy="1323151"/>
              <a:chOff x="6171122" y="2662159"/>
              <a:chExt cx="2862469" cy="2599614"/>
            </a:xfrm>
          </p:grpSpPr>
          <p:cxnSp>
            <p:nvCxnSpPr>
              <p:cNvPr id="110" name="Straight Arrow Connector 109">
                <a:extLst>
                  <a:ext uri="{FF2B5EF4-FFF2-40B4-BE49-F238E27FC236}">
                    <a16:creationId xmlns:a16="http://schemas.microsoft.com/office/drawing/2014/main" id="{C41898E5-4EC2-4F81-81BD-8D45DEBB9CB4}"/>
                  </a:ext>
                </a:extLst>
              </p:cNvPr>
              <p:cNvCxnSpPr>
                <a:cxnSpLocks/>
              </p:cNvCxnSpPr>
              <p:nvPr/>
            </p:nvCxnSpPr>
            <p:spPr>
              <a:xfrm flipV="1">
                <a:off x="6171122" y="2662159"/>
                <a:ext cx="0" cy="2599614"/>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77571E9-905A-4F3D-AF41-1CC9037A8DD3}"/>
                  </a:ext>
                </a:extLst>
              </p:cNvPr>
              <p:cNvCxnSpPr/>
              <p:nvPr/>
            </p:nvCxnSpPr>
            <p:spPr>
              <a:xfrm>
                <a:off x="6171122" y="5248521"/>
                <a:ext cx="2862469"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18E5D54D-1777-4FD8-9979-1900EBC24B40}"/>
                  </a:ext>
                </a:extLst>
              </p:cNvPr>
              <p:cNvSpPr/>
              <p:nvPr/>
            </p:nvSpPr>
            <p:spPr>
              <a:xfrm>
                <a:off x="6606872" y="454121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13" name="Oval 112">
                <a:extLst>
                  <a:ext uri="{FF2B5EF4-FFF2-40B4-BE49-F238E27FC236}">
                    <a16:creationId xmlns:a16="http://schemas.microsoft.com/office/drawing/2014/main" id="{DF62333F-087B-4DF5-B15B-C36642FE83FC}"/>
                  </a:ext>
                </a:extLst>
              </p:cNvPr>
              <p:cNvSpPr/>
              <p:nvPr/>
            </p:nvSpPr>
            <p:spPr>
              <a:xfrm>
                <a:off x="6984559" y="422563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14" name="Oval 113">
                <a:extLst>
                  <a:ext uri="{FF2B5EF4-FFF2-40B4-BE49-F238E27FC236}">
                    <a16:creationId xmlns:a16="http://schemas.microsoft.com/office/drawing/2014/main" id="{14C98D44-D1D3-4234-89DD-5352E5F16BBC}"/>
                  </a:ext>
                </a:extLst>
              </p:cNvPr>
              <p:cNvSpPr/>
              <p:nvPr/>
            </p:nvSpPr>
            <p:spPr>
              <a:xfrm>
                <a:off x="7340836" y="390962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15" name="Oval 114">
                <a:extLst>
                  <a:ext uri="{FF2B5EF4-FFF2-40B4-BE49-F238E27FC236}">
                    <a16:creationId xmlns:a16="http://schemas.microsoft.com/office/drawing/2014/main" id="{03062EE5-2E59-424F-9EE6-3F6A6AC37C15}"/>
                  </a:ext>
                </a:extLst>
              </p:cNvPr>
              <p:cNvSpPr/>
              <p:nvPr/>
            </p:nvSpPr>
            <p:spPr>
              <a:xfrm>
                <a:off x="7621781" y="370390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16" name="Oval 115">
                <a:extLst>
                  <a:ext uri="{FF2B5EF4-FFF2-40B4-BE49-F238E27FC236}">
                    <a16:creationId xmlns:a16="http://schemas.microsoft.com/office/drawing/2014/main" id="{EF35A53E-F837-4642-9F73-04DF426B8382}"/>
                  </a:ext>
                </a:extLst>
              </p:cNvPr>
              <p:cNvSpPr/>
              <p:nvPr/>
            </p:nvSpPr>
            <p:spPr>
              <a:xfrm>
                <a:off x="7958594" y="337800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17" name="Oval 116">
                <a:extLst>
                  <a:ext uri="{FF2B5EF4-FFF2-40B4-BE49-F238E27FC236}">
                    <a16:creationId xmlns:a16="http://schemas.microsoft.com/office/drawing/2014/main" id="{F6FCB68D-9537-4292-9456-E93670E1E8BB}"/>
                  </a:ext>
                </a:extLst>
              </p:cNvPr>
              <p:cNvSpPr/>
              <p:nvPr/>
            </p:nvSpPr>
            <p:spPr>
              <a:xfrm>
                <a:off x="8290561" y="3152737"/>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18" name="Oval 117">
                <a:extLst>
                  <a:ext uri="{FF2B5EF4-FFF2-40B4-BE49-F238E27FC236}">
                    <a16:creationId xmlns:a16="http://schemas.microsoft.com/office/drawing/2014/main" id="{CA038799-2F29-487A-9FBE-8A2CB1B1635D}"/>
                  </a:ext>
                </a:extLst>
              </p:cNvPr>
              <p:cNvSpPr/>
              <p:nvPr/>
            </p:nvSpPr>
            <p:spPr>
              <a:xfrm>
                <a:off x="7386555" y="4405062"/>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19" name="Oval 118">
                <a:extLst>
                  <a:ext uri="{FF2B5EF4-FFF2-40B4-BE49-F238E27FC236}">
                    <a16:creationId xmlns:a16="http://schemas.microsoft.com/office/drawing/2014/main" id="{0000BF36-4002-4EAF-A818-60D198288005}"/>
                  </a:ext>
                </a:extLst>
              </p:cNvPr>
              <p:cNvSpPr/>
              <p:nvPr/>
            </p:nvSpPr>
            <p:spPr>
              <a:xfrm>
                <a:off x="7667500" y="3023488"/>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20" name="Oval 119">
                <a:extLst>
                  <a:ext uri="{FF2B5EF4-FFF2-40B4-BE49-F238E27FC236}">
                    <a16:creationId xmlns:a16="http://schemas.microsoft.com/office/drawing/2014/main" id="{82C6C885-74C2-4D4B-BB3F-5036FB9E4236}"/>
                  </a:ext>
                </a:extLst>
              </p:cNvPr>
              <p:cNvSpPr/>
              <p:nvPr/>
            </p:nvSpPr>
            <p:spPr>
              <a:xfrm>
                <a:off x="6873592" y="455621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21" name="Oval 120">
                <a:extLst>
                  <a:ext uri="{FF2B5EF4-FFF2-40B4-BE49-F238E27FC236}">
                    <a16:creationId xmlns:a16="http://schemas.microsoft.com/office/drawing/2014/main" id="{3824AB82-2849-432D-AF50-E9217F86FB4D}"/>
                  </a:ext>
                </a:extLst>
              </p:cNvPr>
              <p:cNvSpPr/>
              <p:nvPr/>
            </p:nvSpPr>
            <p:spPr>
              <a:xfrm>
                <a:off x="8751584" y="287508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22" name="Oval 121">
                <a:extLst>
                  <a:ext uri="{FF2B5EF4-FFF2-40B4-BE49-F238E27FC236}">
                    <a16:creationId xmlns:a16="http://schemas.microsoft.com/office/drawing/2014/main" id="{F77257A7-7686-43CD-AC48-766104548596}"/>
                  </a:ext>
                </a:extLst>
              </p:cNvPr>
              <p:cNvSpPr/>
              <p:nvPr/>
            </p:nvSpPr>
            <p:spPr>
              <a:xfrm>
                <a:off x="8342907" y="289794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23" name="Oval 122">
                <a:extLst>
                  <a:ext uri="{FF2B5EF4-FFF2-40B4-BE49-F238E27FC236}">
                    <a16:creationId xmlns:a16="http://schemas.microsoft.com/office/drawing/2014/main" id="{4ABC3130-1257-4C21-B0D6-DB9B8DAB6F0F}"/>
                  </a:ext>
                </a:extLst>
              </p:cNvPr>
              <p:cNvSpPr/>
              <p:nvPr/>
            </p:nvSpPr>
            <p:spPr>
              <a:xfrm>
                <a:off x="7958593" y="407522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sp>
            <p:nvSpPr>
              <p:cNvPr id="124" name="Oval 123">
                <a:extLst>
                  <a:ext uri="{FF2B5EF4-FFF2-40B4-BE49-F238E27FC236}">
                    <a16:creationId xmlns:a16="http://schemas.microsoft.com/office/drawing/2014/main" id="{DDF7536F-C3C9-4031-9EBE-6F6D4A2AA207}"/>
                  </a:ext>
                </a:extLst>
              </p:cNvPr>
              <p:cNvSpPr/>
              <p:nvPr/>
            </p:nvSpPr>
            <p:spPr>
              <a:xfrm>
                <a:off x="8581447" y="4902366"/>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440" kern="1200">
                  <a:solidFill>
                    <a:prstClr val="white"/>
                  </a:solidFill>
                  <a:latin typeface="Raleway"/>
                </a:endParaRPr>
              </a:p>
            </p:txBody>
          </p:sp>
        </p:grpSp>
        <p:cxnSp>
          <p:nvCxnSpPr>
            <p:cNvPr id="109" name="Straight Connector 108">
              <a:extLst>
                <a:ext uri="{FF2B5EF4-FFF2-40B4-BE49-F238E27FC236}">
                  <a16:creationId xmlns:a16="http://schemas.microsoft.com/office/drawing/2014/main" id="{C2D341D8-097F-409F-B96A-69365B93CA7A}"/>
                </a:ext>
              </a:extLst>
            </p:cNvPr>
            <p:cNvCxnSpPr/>
            <p:nvPr/>
          </p:nvCxnSpPr>
          <p:spPr>
            <a:xfrm flipV="1">
              <a:off x="9986051" y="2646501"/>
              <a:ext cx="1416469" cy="84402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5" name="Rectangle: Rounded Corners 1">
            <a:extLst>
              <a:ext uri="{FF2B5EF4-FFF2-40B4-BE49-F238E27FC236}">
                <a16:creationId xmlns:a16="http://schemas.microsoft.com/office/drawing/2014/main" id="{939FFFB4-1AEB-43EA-931D-9ABE00C34E10}"/>
              </a:ext>
            </a:extLst>
          </p:cNvPr>
          <p:cNvSpPr/>
          <p:nvPr/>
        </p:nvSpPr>
        <p:spPr>
          <a:xfrm>
            <a:off x="5594985" y="7245498"/>
            <a:ext cx="1605681" cy="609041"/>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dirty="0">
                <a:solidFill>
                  <a:prstClr val="black"/>
                </a:solidFill>
              </a:rPr>
              <a:t>RSS = 80</a:t>
            </a:r>
          </a:p>
        </p:txBody>
      </p:sp>
      <p:sp>
        <p:nvSpPr>
          <p:cNvPr id="126" name="Rectangle: Rounded Corners 1">
            <a:extLst>
              <a:ext uri="{FF2B5EF4-FFF2-40B4-BE49-F238E27FC236}">
                <a16:creationId xmlns:a16="http://schemas.microsoft.com/office/drawing/2014/main" id="{12EC42EC-DC76-450E-8CDC-83BDAFBED68C}"/>
              </a:ext>
            </a:extLst>
          </p:cNvPr>
          <p:cNvSpPr/>
          <p:nvPr/>
        </p:nvSpPr>
        <p:spPr>
          <a:xfrm>
            <a:off x="959578" y="7245498"/>
            <a:ext cx="1935320" cy="655253"/>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dirty="0">
                <a:solidFill>
                  <a:prstClr val="black"/>
                </a:solidFill>
              </a:rPr>
              <a:t>RSS = 120</a:t>
            </a:r>
          </a:p>
        </p:txBody>
      </p:sp>
      <p:sp>
        <p:nvSpPr>
          <p:cNvPr id="127" name="Rectangle: Rounded Corners 1">
            <a:extLst>
              <a:ext uri="{FF2B5EF4-FFF2-40B4-BE49-F238E27FC236}">
                <a16:creationId xmlns:a16="http://schemas.microsoft.com/office/drawing/2014/main" id="{2B05BAF9-BE5C-44C0-8CA9-9083E5445C4E}"/>
              </a:ext>
            </a:extLst>
          </p:cNvPr>
          <p:cNvSpPr/>
          <p:nvPr/>
        </p:nvSpPr>
        <p:spPr>
          <a:xfrm>
            <a:off x="9900754" y="7245498"/>
            <a:ext cx="1712716" cy="65524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dirty="0">
                <a:solidFill>
                  <a:prstClr val="black"/>
                </a:solidFill>
              </a:rPr>
              <a:t>RSS = 132</a:t>
            </a:r>
          </a:p>
        </p:txBody>
      </p:sp>
      <mc:AlternateContent xmlns:mc="http://schemas.openxmlformats.org/markup-compatibility/2006">
        <mc:Choice xmlns:a14="http://schemas.microsoft.com/office/drawing/2010/main" Requires="a14">
          <p:sp>
            <p:nvSpPr>
              <p:cNvPr id="128" name="TextBox 127">
                <a:extLst>
                  <a:ext uri="{FF2B5EF4-FFF2-40B4-BE49-F238E27FC236}">
                    <a16:creationId xmlns:a16="http://schemas.microsoft.com/office/drawing/2014/main" id="{9CAF272C-FC00-47FF-A03E-5D0D2279E555}"/>
                  </a:ext>
                </a:extLst>
              </p:cNvPr>
              <p:cNvSpPr txBox="1"/>
              <p:nvPr/>
            </p:nvSpPr>
            <p:spPr>
              <a:xfrm>
                <a:off x="4463620" y="3707145"/>
                <a:ext cx="4070153" cy="333681"/>
              </a:xfrm>
              <a:prstGeom prst="rect">
                <a:avLst/>
              </a:prstGeom>
              <a:noFill/>
            </p:spPr>
            <p:txBody>
              <a:bodyPr wrap="none" lIns="0" tIns="0" rIns="0" bIns="0" rtlCol="0">
                <a:spAutoFit/>
              </a:bodyPr>
              <a:lstStyle/>
              <a:p>
                <a:pPr defTabSz="731543" hangingPunct="1">
                  <a:lnSpc>
                    <a:spcPct val="100000"/>
                  </a:lnSpc>
                  <a:spcBef>
                    <a:spcPts val="0"/>
                  </a:spcBef>
                  <a:defRPr/>
                </a:pPr>
                <a:r>
                  <a:rPr lang="pt-BR" sz="2133" kern="1200" dirty="0">
                    <a:solidFill>
                      <a:prstClr val="black"/>
                    </a:solidFill>
                    <a:latin typeface="Calibri" panose="020F0502020204030204"/>
                    <a:ea typeface="+mn-ea"/>
                    <a:cs typeface="+mn-cs"/>
                  </a:rPr>
                  <a:t>RSS</a:t>
                </a:r>
                <a14:m>
                  <m:oMath xmlns:m="http://schemas.openxmlformats.org/officeDocument/2006/math">
                    <m:r>
                      <a:rPr lang="pt-BR" sz="2133" i="1" kern="1200">
                        <a:solidFill>
                          <a:prstClr val="black"/>
                        </a:solidFill>
                        <a:latin typeface="Cambria Math" panose="02040503050406030204" pitchFamily="18" charset="0"/>
                        <a:ea typeface="+mn-ea"/>
                        <a:cs typeface="+mn-cs"/>
                      </a:rPr>
                      <m:t>=</m:t>
                    </m:r>
                    <m:nary>
                      <m:naryPr>
                        <m:chr m:val="∑"/>
                        <m:ctrlPr>
                          <a:rPr lang="pt-BR" sz="2133" i="1" kern="1200">
                            <a:solidFill>
                              <a:prstClr val="black"/>
                            </a:solidFill>
                            <a:latin typeface="Cambria Math" panose="02040503050406030204" pitchFamily="18" charset="0"/>
                            <a:ea typeface="+mn-ea"/>
                            <a:cs typeface="+mn-cs"/>
                          </a:rPr>
                        </m:ctrlPr>
                      </m:naryPr>
                      <m:sub>
                        <m:r>
                          <a:rPr lang="pt-BR" sz="2133" i="1" kern="1200">
                            <a:solidFill>
                              <a:prstClr val="black"/>
                            </a:solidFill>
                            <a:latin typeface="Cambria Math" panose="02040503050406030204" pitchFamily="18" charset="0"/>
                            <a:ea typeface="+mn-ea"/>
                            <a:cs typeface="+mn-cs"/>
                          </a:rPr>
                          <m:t>𝑘</m:t>
                        </m:r>
                        <m:r>
                          <a:rPr lang="pt-BR" sz="2133" i="1" kern="1200">
                            <a:solidFill>
                              <a:prstClr val="black"/>
                            </a:solidFill>
                            <a:latin typeface="Cambria Math" panose="02040503050406030204" pitchFamily="18" charset="0"/>
                            <a:ea typeface="+mn-ea"/>
                            <a:cs typeface="+mn-cs"/>
                          </a:rPr>
                          <m:t>=1</m:t>
                        </m:r>
                      </m:sub>
                      <m:sup>
                        <m:r>
                          <a:rPr lang="pt-BR" sz="2133" i="1" kern="1200">
                            <a:solidFill>
                              <a:prstClr val="black"/>
                            </a:solidFill>
                            <a:latin typeface="Cambria Math" panose="02040503050406030204" pitchFamily="18" charset="0"/>
                            <a:ea typeface="+mn-ea"/>
                            <a:cs typeface="+mn-cs"/>
                          </a:rPr>
                          <m:t>𝑛</m:t>
                        </m:r>
                      </m:sup>
                      <m:e>
                        <m:r>
                          <a:rPr lang="pt-BR" sz="2133" i="1" kern="1200">
                            <a:solidFill>
                              <a:prstClr val="black"/>
                            </a:solidFill>
                            <a:latin typeface="Cambria Math" panose="02040503050406030204" pitchFamily="18" charset="0"/>
                            <a:ea typeface="+mn-ea"/>
                            <a:cs typeface="+mn-cs"/>
                          </a:rPr>
                          <m:t> </m:t>
                        </m:r>
                        <m:r>
                          <a:rPr lang="en-US" sz="2133" i="1" kern="1200">
                            <a:solidFill>
                              <a:prstClr val="black"/>
                            </a:solidFill>
                            <a:latin typeface="Cambria Math" panose="02040503050406030204" pitchFamily="18" charset="0"/>
                            <a:ea typeface="+mn-ea"/>
                            <a:cs typeface="+mn-cs"/>
                          </a:rPr>
                          <m:t>(</m:t>
                        </m:r>
                        <m:r>
                          <a:rPr lang="en-US" sz="2133" i="1" kern="1200">
                            <a:solidFill>
                              <a:prstClr val="black"/>
                            </a:solidFill>
                            <a:latin typeface="Cambria Math" panose="02040503050406030204" pitchFamily="18" charset="0"/>
                            <a:ea typeface="+mn-ea"/>
                            <a:cs typeface="+mn-cs"/>
                          </a:rPr>
                          <m:t>𝐴𝑐𝑡𝑢𝑎𝑙</m:t>
                        </m:r>
                        <m:r>
                          <a:rPr lang="en-US" sz="2133" i="1" kern="1200">
                            <a:solidFill>
                              <a:prstClr val="black"/>
                            </a:solidFill>
                            <a:latin typeface="Cambria Math" panose="02040503050406030204" pitchFamily="18" charset="0"/>
                            <a:ea typeface="+mn-ea"/>
                            <a:cs typeface="+mn-cs"/>
                          </a:rPr>
                          <m:t>−</m:t>
                        </m:r>
                        <m:r>
                          <a:rPr lang="en-US" sz="2133" i="1" kern="1200">
                            <a:solidFill>
                              <a:prstClr val="black"/>
                            </a:solidFill>
                            <a:latin typeface="Cambria Math" panose="02040503050406030204" pitchFamily="18" charset="0"/>
                            <a:ea typeface="+mn-ea"/>
                            <a:cs typeface="+mn-cs"/>
                          </a:rPr>
                          <m:t>𝑃𝑟𝑒𝑑𝑖𝑐𝑡𝑒𝑑</m:t>
                        </m:r>
                        <m:sSup>
                          <m:sSupPr>
                            <m:ctrlPr>
                              <a:rPr lang="pt-BR" sz="2133" i="1" kern="1200">
                                <a:solidFill>
                                  <a:prstClr val="black"/>
                                </a:solidFill>
                                <a:latin typeface="Cambria Math" panose="02040503050406030204" pitchFamily="18" charset="0"/>
                                <a:ea typeface="+mn-ea"/>
                                <a:cs typeface="+mn-cs"/>
                              </a:rPr>
                            </m:ctrlPr>
                          </m:sSupPr>
                          <m:e>
                            <m:r>
                              <a:rPr lang="en-US" sz="2133" i="1" kern="1200">
                                <a:solidFill>
                                  <a:prstClr val="black"/>
                                </a:solidFill>
                                <a:latin typeface="Cambria Math" panose="02040503050406030204" pitchFamily="18" charset="0"/>
                                <a:ea typeface="+mn-ea"/>
                                <a:cs typeface="+mn-cs"/>
                              </a:rPr>
                              <m:t>)</m:t>
                            </m:r>
                          </m:e>
                          <m:sup>
                            <m:r>
                              <a:rPr lang="pt-BR" sz="2133" i="1" kern="1200">
                                <a:solidFill>
                                  <a:prstClr val="black"/>
                                </a:solidFill>
                                <a:latin typeface="Cambria Math" panose="02040503050406030204" pitchFamily="18" charset="0"/>
                                <a:ea typeface="+mn-ea"/>
                                <a:cs typeface="+mn-cs"/>
                              </a:rPr>
                              <m:t>2</m:t>
                            </m:r>
                          </m:sup>
                        </m:sSup>
                      </m:e>
                    </m:nary>
                  </m:oMath>
                </a14:m>
                <a:endParaRPr lang="en-US" sz="2133" kern="1200" dirty="0">
                  <a:solidFill>
                    <a:prstClr val="black"/>
                  </a:solidFill>
                  <a:latin typeface="Calibri" panose="020F0502020204030204"/>
                  <a:ea typeface="+mn-ea"/>
                  <a:cs typeface="+mn-cs"/>
                </a:endParaRPr>
              </a:p>
            </p:txBody>
          </p:sp>
        </mc:Choice>
        <mc:Fallback>
          <p:sp>
            <p:nvSpPr>
              <p:cNvPr id="128" name="TextBox 127">
                <a:extLst>
                  <a:ext uri="{FF2B5EF4-FFF2-40B4-BE49-F238E27FC236}">
                    <a16:creationId xmlns:a16="http://schemas.microsoft.com/office/drawing/2014/main" id="{9CAF272C-FC00-47FF-A03E-5D0D2279E555}"/>
                  </a:ext>
                </a:extLst>
              </p:cNvPr>
              <p:cNvSpPr txBox="1">
                <a:spLocks noRot="1" noChangeAspect="1" noMove="1" noResize="1" noEditPoints="1" noAdjustHandles="1" noChangeArrowheads="1" noChangeShapeType="1" noTextEdit="1"/>
              </p:cNvSpPr>
              <p:nvPr/>
            </p:nvSpPr>
            <p:spPr>
              <a:xfrm>
                <a:off x="4463620" y="3707145"/>
                <a:ext cx="4070153" cy="333681"/>
              </a:xfrm>
              <a:prstGeom prst="rect">
                <a:avLst/>
              </a:prstGeom>
              <a:blipFill>
                <a:blip r:embed="rId3"/>
                <a:stretch>
                  <a:fillRect l="-4042" t="-163636" r="-299" b="-247273"/>
                </a:stretch>
              </a:blipFill>
            </p:spPr>
            <p:txBody>
              <a:bodyPr/>
              <a:lstStyle/>
              <a:p>
                <a:r>
                  <a:rPr lang="en-US">
                    <a:noFill/>
                  </a:rPr>
                  <a:t> </a:t>
                </a:r>
              </a:p>
            </p:txBody>
          </p:sp>
        </mc:Fallback>
      </mc:AlternateContent>
      <p:sp>
        <p:nvSpPr>
          <p:cNvPr id="63" name="Rectangle 62">
            <a:extLst>
              <a:ext uri="{FF2B5EF4-FFF2-40B4-BE49-F238E27FC236}">
                <a16:creationId xmlns:a16="http://schemas.microsoft.com/office/drawing/2014/main" id="{962E2867-AD70-4D19-B28A-A609D0693E8D}"/>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64" name="skillenza_logo_new (1).png" descr="skillenza_logo_new (1).png">
            <a:extLst>
              <a:ext uri="{FF2B5EF4-FFF2-40B4-BE49-F238E27FC236}">
                <a16:creationId xmlns:a16="http://schemas.microsoft.com/office/drawing/2014/main" id="{7DB12465-A9A1-45B5-9ACB-760A931E3518}"/>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77154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Straight Connector 129">
            <a:extLst>
              <a:ext uri="{FF2B5EF4-FFF2-40B4-BE49-F238E27FC236}">
                <a16:creationId xmlns:a16="http://schemas.microsoft.com/office/drawing/2014/main" id="{2A23D77A-CA73-4354-AFC7-C59591E8BBB0}"/>
              </a:ext>
            </a:extLst>
          </p:cNvPr>
          <p:cNvCxnSpPr>
            <a:cxnSpLocks/>
          </p:cNvCxnSpPr>
          <p:nvPr/>
        </p:nvCxnSpPr>
        <p:spPr bwMode="auto">
          <a:xfrm flipV="1">
            <a:off x="4348482" y="5033557"/>
            <a:ext cx="3083487" cy="1727661"/>
          </a:xfrm>
          <a:prstGeom prst="line">
            <a:avLst/>
          </a:prstGeom>
          <a:noFill/>
          <a:ln w="28575" cap="flat" cmpd="sng" algn="ctr">
            <a:solidFill>
              <a:schemeClr val="tx1"/>
            </a:solidFill>
            <a:prstDash val="sysDash"/>
            <a:round/>
            <a:headEnd type="none" w="sm" len="sm"/>
            <a:tailEnd type="none" w="sm" len="sm"/>
          </a:ln>
          <a:effectLst/>
        </p:spPr>
      </p:cxnSp>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cxnSp>
        <p:nvCxnSpPr>
          <p:cNvPr id="63" name="Straight Arrow Connector 62">
            <a:extLst>
              <a:ext uri="{FF2B5EF4-FFF2-40B4-BE49-F238E27FC236}">
                <a16:creationId xmlns:a16="http://schemas.microsoft.com/office/drawing/2014/main" id="{20476A5D-10A5-44BD-B833-AB64DCF712AA}"/>
              </a:ext>
            </a:extLst>
          </p:cNvPr>
          <p:cNvCxnSpPr>
            <a:cxnSpLocks/>
          </p:cNvCxnSpPr>
          <p:nvPr/>
        </p:nvCxnSpPr>
        <p:spPr bwMode="auto">
          <a:xfrm flipH="1" flipV="1">
            <a:off x="4348482" y="3812997"/>
            <a:ext cx="20319" cy="3637157"/>
          </a:xfrm>
          <a:prstGeom prst="straightConnector1">
            <a:avLst/>
          </a:prstGeom>
          <a:noFill/>
          <a:ln w="28575" cap="flat" cmpd="sng" algn="ctr">
            <a:solidFill>
              <a:schemeClr val="accent3"/>
            </a:solidFill>
            <a:prstDash val="solid"/>
            <a:round/>
            <a:headEnd type="none" w="sm" len="sm"/>
            <a:tailEnd type="triangle"/>
          </a:ln>
          <a:effectLst/>
        </p:spPr>
      </p:cxnSp>
      <p:cxnSp>
        <p:nvCxnSpPr>
          <p:cNvPr id="64" name="Straight Arrow Connector 63">
            <a:extLst>
              <a:ext uri="{FF2B5EF4-FFF2-40B4-BE49-F238E27FC236}">
                <a16:creationId xmlns:a16="http://schemas.microsoft.com/office/drawing/2014/main" id="{9E6C9D9C-F259-492F-A06E-F08D63434845}"/>
              </a:ext>
            </a:extLst>
          </p:cNvPr>
          <p:cNvCxnSpPr>
            <a:cxnSpLocks/>
          </p:cNvCxnSpPr>
          <p:nvPr/>
        </p:nvCxnSpPr>
        <p:spPr bwMode="auto">
          <a:xfrm>
            <a:off x="4348481" y="7450152"/>
            <a:ext cx="5333769" cy="0"/>
          </a:xfrm>
          <a:prstGeom prst="straightConnector1">
            <a:avLst/>
          </a:prstGeom>
          <a:noFill/>
          <a:ln w="28575" cap="flat" cmpd="sng" algn="ctr">
            <a:solidFill>
              <a:schemeClr val="accent1"/>
            </a:solidFill>
            <a:prstDash val="solid"/>
            <a:round/>
            <a:headEnd type="none" w="sm" len="sm"/>
            <a:tailEnd type="triangle"/>
          </a:ln>
          <a:effectLst/>
        </p:spPr>
      </p:cxnSp>
      <p:sp>
        <p:nvSpPr>
          <p:cNvPr id="65" name="TextBox 64">
            <a:extLst>
              <a:ext uri="{FF2B5EF4-FFF2-40B4-BE49-F238E27FC236}">
                <a16:creationId xmlns:a16="http://schemas.microsoft.com/office/drawing/2014/main" id="{2A097FE5-03C6-41E5-A0AC-84EC23864E85}"/>
              </a:ext>
            </a:extLst>
          </p:cNvPr>
          <p:cNvSpPr txBox="1"/>
          <p:nvPr/>
        </p:nvSpPr>
        <p:spPr>
          <a:xfrm>
            <a:off x="5545511" y="7712244"/>
            <a:ext cx="3049129" cy="978729"/>
          </a:xfrm>
          <a:prstGeom prst="rect">
            <a:avLst/>
          </a:prstGeom>
          <a:noFill/>
          <a:ln w="19050">
            <a:noFill/>
          </a:ln>
        </p:spPr>
        <p:txBody>
          <a:bodyPr wrap="square" rtlCol="0">
            <a:spAutoFit/>
          </a:bodyPr>
          <a:lstStyle/>
          <a:p>
            <a:pPr algn="ctr"/>
            <a:r>
              <a:rPr lang="en-IN" sz="3200" b="1" dirty="0">
                <a:solidFill>
                  <a:schemeClr val="accent1"/>
                </a:solidFill>
              </a:rPr>
              <a:t>Independent Variable</a:t>
            </a:r>
          </a:p>
        </p:txBody>
      </p:sp>
      <p:sp>
        <p:nvSpPr>
          <p:cNvPr id="66" name="TextBox 65">
            <a:extLst>
              <a:ext uri="{FF2B5EF4-FFF2-40B4-BE49-F238E27FC236}">
                <a16:creationId xmlns:a16="http://schemas.microsoft.com/office/drawing/2014/main" id="{582E4429-73F7-41DE-92FB-295DE7C23091}"/>
              </a:ext>
            </a:extLst>
          </p:cNvPr>
          <p:cNvSpPr txBox="1"/>
          <p:nvPr/>
        </p:nvSpPr>
        <p:spPr>
          <a:xfrm rot="16200000">
            <a:off x="2531196" y="5074267"/>
            <a:ext cx="2336800" cy="978729"/>
          </a:xfrm>
          <a:prstGeom prst="rect">
            <a:avLst/>
          </a:prstGeom>
          <a:noFill/>
          <a:ln w="19050">
            <a:noFill/>
          </a:ln>
        </p:spPr>
        <p:txBody>
          <a:bodyPr wrap="square" rtlCol="0">
            <a:spAutoFit/>
          </a:bodyPr>
          <a:lstStyle/>
          <a:p>
            <a:pPr algn="ctr"/>
            <a:r>
              <a:rPr lang="en-IN" sz="3200" b="1" dirty="0">
                <a:solidFill>
                  <a:schemeClr val="accent3"/>
                </a:solidFill>
              </a:rPr>
              <a:t>Dependent Variable</a:t>
            </a:r>
          </a:p>
        </p:txBody>
      </p:sp>
      <p:sp>
        <p:nvSpPr>
          <p:cNvPr id="70" name="TextBox 69">
            <a:extLst>
              <a:ext uri="{FF2B5EF4-FFF2-40B4-BE49-F238E27FC236}">
                <a16:creationId xmlns:a16="http://schemas.microsoft.com/office/drawing/2014/main" id="{847BBD11-F1B7-46DD-AF33-D25BE31CB967}"/>
              </a:ext>
            </a:extLst>
          </p:cNvPr>
          <p:cNvSpPr txBox="1"/>
          <p:nvPr/>
        </p:nvSpPr>
        <p:spPr>
          <a:xfrm>
            <a:off x="9682250" y="7253176"/>
            <a:ext cx="751840" cy="535531"/>
          </a:xfrm>
          <a:prstGeom prst="rect">
            <a:avLst/>
          </a:prstGeom>
          <a:noFill/>
          <a:ln w="19050">
            <a:noFill/>
          </a:ln>
        </p:spPr>
        <p:txBody>
          <a:bodyPr wrap="square" rtlCol="0">
            <a:spAutoFit/>
          </a:bodyPr>
          <a:lstStyle/>
          <a:p>
            <a:r>
              <a:rPr lang="en-IN" sz="3200" b="1" dirty="0">
                <a:solidFill>
                  <a:schemeClr val="accent1"/>
                </a:solidFill>
              </a:rPr>
              <a:t>X</a:t>
            </a:r>
            <a:endParaRPr lang="en-IN" sz="3200" b="1" dirty="0"/>
          </a:p>
        </p:txBody>
      </p:sp>
      <p:sp>
        <p:nvSpPr>
          <p:cNvPr id="72" name="TextBox 71">
            <a:extLst>
              <a:ext uri="{FF2B5EF4-FFF2-40B4-BE49-F238E27FC236}">
                <a16:creationId xmlns:a16="http://schemas.microsoft.com/office/drawing/2014/main" id="{AA843255-B365-47F9-8683-918A719BF3EF}"/>
              </a:ext>
            </a:extLst>
          </p:cNvPr>
          <p:cNvSpPr txBox="1"/>
          <p:nvPr/>
        </p:nvSpPr>
        <p:spPr>
          <a:xfrm>
            <a:off x="4180707" y="3362730"/>
            <a:ext cx="355867" cy="535531"/>
          </a:xfrm>
          <a:prstGeom prst="rect">
            <a:avLst/>
          </a:prstGeom>
          <a:noFill/>
          <a:ln w="19050">
            <a:noFill/>
          </a:ln>
        </p:spPr>
        <p:txBody>
          <a:bodyPr wrap="square" rtlCol="0">
            <a:spAutoFit/>
          </a:bodyPr>
          <a:lstStyle/>
          <a:p>
            <a:pPr algn="ctr"/>
            <a:r>
              <a:rPr lang="en-IN" sz="3200" b="1" dirty="0">
                <a:solidFill>
                  <a:schemeClr val="accent3"/>
                </a:solidFill>
              </a:rPr>
              <a:t>Y</a:t>
            </a:r>
          </a:p>
        </p:txBody>
      </p:sp>
      <p:sp>
        <p:nvSpPr>
          <p:cNvPr id="75" name="Oval 74">
            <a:extLst>
              <a:ext uri="{FF2B5EF4-FFF2-40B4-BE49-F238E27FC236}">
                <a16:creationId xmlns:a16="http://schemas.microsoft.com/office/drawing/2014/main" id="{00FBA70B-D6B7-4419-8B2E-B4828D684166}"/>
              </a:ext>
            </a:extLst>
          </p:cNvPr>
          <p:cNvSpPr/>
          <p:nvPr/>
        </p:nvSpPr>
        <p:spPr bwMode="auto">
          <a:xfrm>
            <a:off x="5342313" y="7352905"/>
            <a:ext cx="203199" cy="203199"/>
          </a:xfrm>
          <a:prstGeom prst="ellipse">
            <a:avLst/>
          </a:prstGeom>
          <a:solidFill>
            <a:srgbClr val="C00000"/>
          </a:solidFill>
          <a:ln w="19050"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29" name="Oval 128">
            <a:extLst>
              <a:ext uri="{FF2B5EF4-FFF2-40B4-BE49-F238E27FC236}">
                <a16:creationId xmlns:a16="http://schemas.microsoft.com/office/drawing/2014/main" id="{545241A5-8590-4199-A591-D8E0CBCD903E}"/>
              </a:ext>
            </a:extLst>
          </p:cNvPr>
          <p:cNvSpPr/>
          <p:nvPr/>
        </p:nvSpPr>
        <p:spPr bwMode="auto">
          <a:xfrm>
            <a:off x="4275054" y="6635416"/>
            <a:ext cx="203199" cy="203199"/>
          </a:xfrm>
          <a:prstGeom prst="ellipse">
            <a:avLst/>
          </a:prstGeom>
          <a:solidFill>
            <a:srgbClr val="C00000"/>
          </a:solidFill>
          <a:ln w="19050"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1" name="TextBox 130">
            <a:extLst>
              <a:ext uri="{FF2B5EF4-FFF2-40B4-BE49-F238E27FC236}">
                <a16:creationId xmlns:a16="http://schemas.microsoft.com/office/drawing/2014/main" id="{52ED0E98-31D9-4602-B7F8-8810895B936C}"/>
              </a:ext>
            </a:extLst>
          </p:cNvPr>
          <p:cNvSpPr txBox="1"/>
          <p:nvPr/>
        </p:nvSpPr>
        <p:spPr>
          <a:xfrm>
            <a:off x="7363532" y="4873513"/>
            <a:ext cx="1231108" cy="535531"/>
          </a:xfrm>
          <a:prstGeom prst="rect">
            <a:avLst/>
          </a:prstGeom>
          <a:noFill/>
          <a:ln w="28575">
            <a:noFill/>
          </a:ln>
        </p:spPr>
        <p:txBody>
          <a:bodyPr wrap="square" rtlCol="0">
            <a:spAutoFit/>
          </a:bodyPr>
          <a:lstStyle/>
          <a:p>
            <a:pPr algn="ctr"/>
            <a:r>
              <a:rPr lang="en-IN" sz="32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a:t>
            </a:r>
            <a:r>
              <a:rPr lang="en-IN" sz="3200" dirty="0" err="1">
                <a:solidFill>
                  <a:schemeClr val="accent5"/>
                </a:solidFill>
                <a:latin typeface="Open Sans" panose="020B0606030504020204" pitchFamily="34" charset="0"/>
                <a:ea typeface="Open Sans" panose="020B0606030504020204" pitchFamily="34" charset="0"/>
                <a:cs typeface="Open Sans" panose="020B0606030504020204" pitchFamily="34" charset="0"/>
              </a:rPr>
              <a:t>ve</a:t>
            </a:r>
            <a:endParaRPr lang="en-IN" sz="3200" dirty="0">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36C28B38-929A-4D62-8465-734A6446F138}"/>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16" name="skillenza_logo_new (1).png" descr="skillenza_logo_new (1).png">
            <a:extLst>
              <a:ext uri="{FF2B5EF4-FFF2-40B4-BE49-F238E27FC236}">
                <a16:creationId xmlns:a16="http://schemas.microsoft.com/office/drawing/2014/main" id="{46197DAE-07E5-4553-93FC-0D24B86385AA}"/>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41367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grpId="0" nodeType="clickEffect">
                                  <p:stCondLst>
                                    <p:cond delay="0"/>
                                  </p:stCondLst>
                                  <p:childTnLst>
                                    <p:animMotion origin="layout" path="M 2.08333E-7 -1.11111E-6 L 0.25 -1.11111E-6 " pathEditMode="relative" rAng="0" ptsTypes="AA">
                                      <p:cBhvr>
                                        <p:cTn id="13" dur="2000" fill="hold"/>
                                        <p:tgtEl>
                                          <p:spTgt spid="75"/>
                                        </p:tgtEl>
                                        <p:attrNameLst>
                                          <p:attrName>ppt_x</p:attrName>
                                          <p:attrName>ppt_y</p:attrName>
                                        </p:attrNameLst>
                                      </p:cBhvr>
                                      <p:rCtr x="12500" y="0"/>
                                    </p:animMotion>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1" nodeType="clickEffect">
                                  <p:stCondLst>
                                    <p:cond delay="0"/>
                                  </p:stCondLst>
                                  <p:childTnLst>
                                    <p:set>
                                      <p:cBhvr>
                                        <p:cTn id="17" dur="1" fill="hold">
                                          <p:stCondLst>
                                            <p:cond delay="0"/>
                                          </p:stCondLst>
                                        </p:cTn>
                                        <p:tgtEl>
                                          <p:spTgt spid="129"/>
                                        </p:tgtEl>
                                        <p:attrNameLst>
                                          <p:attrName>style.visibility</p:attrName>
                                        </p:attrNameLst>
                                      </p:cBhvr>
                                      <p:to>
                                        <p:strVal val="visible"/>
                                      </p:to>
                                    </p:set>
                                    <p:anim calcmode="lin" valueType="num">
                                      <p:cBhvr>
                                        <p:cTn id="18" dur="500" fill="hold"/>
                                        <p:tgtEl>
                                          <p:spTgt spid="129"/>
                                        </p:tgtEl>
                                        <p:attrNameLst>
                                          <p:attrName>ppt_w</p:attrName>
                                        </p:attrNameLst>
                                      </p:cBhvr>
                                      <p:tavLst>
                                        <p:tav tm="0">
                                          <p:val>
                                            <p:fltVal val="0"/>
                                          </p:val>
                                        </p:tav>
                                        <p:tav tm="100000">
                                          <p:val>
                                            <p:strVal val="#ppt_w"/>
                                          </p:val>
                                        </p:tav>
                                      </p:tavLst>
                                    </p:anim>
                                    <p:anim calcmode="lin" valueType="num">
                                      <p:cBhvr>
                                        <p:cTn id="19" dur="500" fill="hold"/>
                                        <p:tgtEl>
                                          <p:spTgt spid="129"/>
                                        </p:tgtEl>
                                        <p:attrNameLst>
                                          <p:attrName>ppt_h</p:attrName>
                                        </p:attrNameLst>
                                      </p:cBhvr>
                                      <p:tavLst>
                                        <p:tav tm="0">
                                          <p:val>
                                            <p:fltVal val="0"/>
                                          </p:val>
                                        </p:tav>
                                        <p:tav tm="100000">
                                          <p:val>
                                            <p:strVal val="#ppt_h"/>
                                          </p:val>
                                        </p:tav>
                                      </p:tavLst>
                                    </p:anim>
                                    <p:animEffect transition="in" filter="fade">
                                      <p:cBhvr>
                                        <p:cTn id="20" dur="500"/>
                                        <p:tgtEl>
                                          <p:spTgt spid="129"/>
                                        </p:tgtEl>
                                      </p:cBhvr>
                                    </p:animEffect>
                                  </p:childTnLst>
                                </p:cTn>
                              </p:par>
                            </p:childTnLst>
                          </p:cTn>
                        </p:par>
                      </p:childTnLst>
                    </p:cTn>
                  </p:par>
                  <p:par>
                    <p:cTn id="21" fill="hold">
                      <p:stCondLst>
                        <p:cond delay="indefinite"/>
                      </p:stCondLst>
                      <p:childTnLst>
                        <p:par>
                          <p:cTn id="22" fill="hold">
                            <p:stCondLst>
                              <p:cond delay="0"/>
                            </p:stCondLst>
                            <p:childTnLst>
                              <p:par>
                                <p:cTn id="23" presetID="64" presetClass="path" presetSubtype="0" accel="50000" decel="50000" fill="hold" grpId="0" nodeType="clickEffect">
                                  <p:stCondLst>
                                    <p:cond delay="0"/>
                                  </p:stCondLst>
                                  <p:childTnLst>
                                    <p:animMotion origin="layout" path="M 1.45833E-6 -2.96296E-6 L 1.45833E-6 -0.25 " pathEditMode="relative" rAng="0" ptsTypes="AA">
                                      <p:cBhvr>
                                        <p:cTn id="24" dur="2000" fill="hold"/>
                                        <p:tgtEl>
                                          <p:spTgt spid="129"/>
                                        </p:tgtEl>
                                        <p:attrNameLst>
                                          <p:attrName>ppt_x</p:attrName>
                                          <p:attrName>ppt_y</p:attrName>
                                        </p:attrNameLst>
                                      </p:cBhvr>
                                      <p:rCtr x="0" y="-12500"/>
                                    </p:animMotion>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wipe(down)">
                                      <p:cBhvr>
                                        <p:cTn id="29" dur="500"/>
                                        <p:tgtEl>
                                          <p:spTgt spid="1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1"/>
                                        </p:tgtEl>
                                        <p:attrNameLst>
                                          <p:attrName>style.visibility</p:attrName>
                                        </p:attrNameLst>
                                      </p:cBhvr>
                                      <p:to>
                                        <p:strVal val="visible"/>
                                      </p:to>
                                    </p:set>
                                    <p:animEffect transition="in" filter="fade">
                                      <p:cBhvr>
                                        <p:cTn id="3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animBg="1"/>
      <p:bldP spid="129" grpId="0" animBg="1"/>
      <p:bldP spid="129" grpId="1" animBg="1"/>
      <p:bldP spid="1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sp>
        <p:nvSpPr>
          <p:cNvPr id="65" name="TextBox 64">
            <a:extLst>
              <a:ext uri="{FF2B5EF4-FFF2-40B4-BE49-F238E27FC236}">
                <a16:creationId xmlns:a16="http://schemas.microsoft.com/office/drawing/2014/main" id="{2A097FE5-03C6-41E5-A0AC-84EC23864E85}"/>
              </a:ext>
            </a:extLst>
          </p:cNvPr>
          <p:cNvSpPr txBox="1"/>
          <p:nvPr/>
        </p:nvSpPr>
        <p:spPr>
          <a:xfrm>
            <a:off x="5545511" y="7712244"/>
            <a:ext cx="3049129" cy="978729"/>
          </a:xfrm>
          <a:prstGeom prst="rect">
            <a:avLst/>
          </a:prstGeom>
          <a:noFill/>
          <a:ln w="19050">
            <a:noFill/>
          </a:ln>
        </p:spPr>
        <p:txBody>
          <a:bodyPr wrap="square" rtlCol="0">
            <a:spAutoFit/>
          </a:bodyPr>
          <a:lstStyle/>
          <a:p>
            <a:pPr algn="ctr"/>
            <a:r>
              <a:rPr lang="en-IN" sz="3200" b="1" dirty="0">
                <a:solidFill>
                  <a:schemeClr val="accent1"/>
                </a:solidFill>
              </a:rPr>
              <a:t>Independent Variable</a:t>
            </a:r>
          </a:p>
        </p:txBody>
      </p:sp>
      <p:sp>
        <p:nvSpPr>
          <p:cNvPr id="66" name="TextBox 65">
            <a:extLst>
              <a:ext uri="{FF2B5EF4-FFF2-40B4-BE49-F238E27FC236}">
                <a16:creationId xmlns:a16="http://schemas.microsoft.com/office/drawing/2014/main" id="{582E4429-73F7-41DE-92FB-295DE7C23091}"/>
              </a:ext>
            </a:extLst>
          </p:cNvPr>
          <p:cNvSpPr txBox="1"/>
          <p:nvPr/>
        </p:nvSpPr>
        <p:spPr>
          <a:xfrm rot="16200000">
            <a:off x="2531195" y="5094145"/>
            <a:ext cx="2336800" cy="978729"/>
          </a:xfrm>
          <a:prstGeom prst="rect">
            <a:avLst/>
          </a:prstGeom>
          <a:noFill/>
          <a:ln w="19050">
            <a:noFill/>
          </a:ln>
        </p:spPr>
        <p:txBody>
          <a:bodyPr wrap="square" rtlCol="0">
            <a:spAutoFit/>
          </a:bodyPr>
          <a:lstStyle/>
          <a:p>
            <a:pPr algn="ctr"/>
            <a:r>
              <a:rPr lang="en-IN" sz="3200" b="1" dirty="0">
                <a:solidFill>
                  <a:schemeClr val="accent3"/>
                </a:solidFill>
              </a:rPr>
              <a:t>Dependent Variable</a:t>
            </a:r>
          </a:p>
        </p:txBody>
      </p:sp>
      <p:sp>
        <p:nvSpPr>
          <p:cNvPr id="70" name="TextBox 69">
            <a:extLst>
              <a:ext uri="{FF2B5EF4-FFF2-40B4-BE49-F238E27FC236}">
                <a16:creationId xmlns:a16="http://schemas.microsoft.com/office/drawing/2014/main" id="{847BBD11-F1B7-46DD-AF33-D25BE31CB967}"/>
              </a:ext>
            </a:extLst>
          </p:cNvPr>
          <p:cNvSpPr txBox="1"/>
          <p:nvPr/>
        </p:nvSpPr>
        <p:spPr>
          <a:xfrm>
            <a:off x="9682250" y="7253176"/>
            <a:ext cx="751840" cy="535531"/>
          </a:xfrm>
          <a:prstGeom prst="rect">
            <a:avLst/>
          </a:prstGeom>
          <a:noFill/>
          <a:ln w="19050">
            <a:noFill/>
          </a:ln>
        </p:spPr>
        <p:txBody>
          <a:bodyPr wrap="square" rtlCol="0">
            <a:spAutoFit/>
          </a:bodyPr>
          <a:lstStyle/>
          <a:p>
            <a:r>
              <a:rPr lang="en-IN" sz="3200" b="1" dirty="0">
                <a:solidFill>
                  <a:schemeClr val="accent1"/>
                </a:solidFill>
              </a:rPr>
              <a:t>X</a:t>
            </a:r>
            <a:endParaRPr lang="en-IN" sz="3200" b="1" dirty="0"/>
          </a:p>
        </p:txBody>
      </p:sp>
      <p:sp>
        <p:nvSpPr>
          <p:cNvPr id="72" name="TextBox 71">
            <a:extLst>
              <a:ext uri="{FF2B5EF4-FFF2-40B4-BE49-F238E27FC236}">
                <a16:creationId xmlns:a16="http://schemas.microsoft.com/office/drawing/2014/main" id="{AA843255-B365-47F9-8683-918A719BF3EF}"/>
              </a:ext>
            </a:extLst>
          </p:cNvPr>
          <p:cNvSpPr txBox="1"/>
          <p:nvPr/>
        </p:nvSpPr>
        <p:spPr>
          <a:xfrm>
            <a:off x="4180707" y="3362730"/>
            <a:ext cx="355867" cy="535531"/>
          </a:xfrm>
          <a:prstGeom prst="rect">
            <a:avLst/>
          </a:prstGeom>
          <a:noFill/>
          <a:ln w="19050">
            <a:noFill/>
          </a:ln>
        </p:spPr>
        <p:txBody>
          <a:bodyPr wrap="square" rtlCol="0">
            <a:spAutoFit/>
          </a:bodyPr>
          <a:lstStyle/>
          <a:p>
            <a:pPr algn="ctr"/>
            <a:r>
              <a:rPr lang="en-IN" sz="3200" b="1" dirty="0">
                <a:solidFill>
                  <a:schemeClr val="accent3"/>
                </a:solidFill>
              </a:rPr>
              <a:t>Y</a:t>
            </a:r>
          </a:p>
        </p:txBody>
      </p:sp>
      <p:cxnSp>
        <p:nvCxnSpPr>
          <p:cNvPr id="22" name="Straight Arrow Connector 21">
            <a:extLst>
              <a:ext uri="{FF2B5EF4-FFF2-40B4-BE49-F238E27FC236}">
                <a16:creationId xmlns:a16="http://schemas.microsoft.com/office/drawing/2014/main" id="{2C42FF55-2103-4933-B386-E11F67883E49}"/>
              </a:ext>
            </a:extLst>
          </p:cNvPr>
          <p:cNvCxnSpPr>
            <a:cxnSpLocks/>
          </p:cNvCxnSpPr>
          <p:nvPr/>
        </p:nvCxnSpPr>
        <p:spPr bwMode="auto">
          <a:xfrm flipH="1" flipV="1">
            <a:off x="4348482" y="3812997"/>
            <a:ext cx="20319" cy="3637157"/>
          </a:xfrm>
          <a:prstGeom prst="straightConnector1">
            <a:avLst/>
          </a:prstGeom>
          <a:noFill/>
          <a:ln w="28575" cap="flat" cmpd="sng" algn="ctr">
            <a:solidFill>
              <a:schemeClr val="accent3"/>
            </a:solidFill>
            <a:prstDash val="solid"/>
            <a:round/>
            <a:headEnd type="none" w="sm" len="sm"/>
            <a:tailEnd type="triangle"/>
          </a:ln>
          <a:effectLst/>
        </p:spPr>
      </p:cxnSp>
      <p:cxnSp>
        <p:nvCxnSpPr>
          <p:cNvPr id="23" name="Straight Arrow Connector 22">
            <a:extLst>
              <a:ext uri="{FF2B5EF4-FFF2-40B4-BE49-F238E27FC236}">
                <a16:creationId xmlns:a16="http://schemas.microsoft.com/office/drawing/2014/main" id="{11DD9164-5254-442D-A918-9A85737C88C4}"/>
              </a:ext>
            </a:extLst>
          </p:cNvPr>
          <p:cNvCxnSpPr>
            <a:cxnSpLocks/>
          </p:cNvCxnSpPr>
          <p:nvPr/>
        </p:nvCxnSpPr>
        <p:spPr bwMode="auto">
          <a:xfrm>
            <a:off x="4348481" y="7450152"/>
            <a:ext cx="5333769" cy="0"/>
          </a:xfrm>
          <a:prstGeom prst="straightConnector1">
            <a:avLst/>
          </a:prstGeom>
          <a:noFill/>
          <a:ln w="28575" cap="flat" cmpd="sng" algn="ctr">
            <a:solidFill>
              <a:schemeClr val="accent1"/>
            </a:solidFill>
            <a:prstDash val="solid"/>
            <a:round/>
            <a:headEnd type="none" w="sm" len="sm"/>
            <a:tailEnd type="triangle"/>
          </a:ln>
          <a:effectLst/>
        </p:spPr>
      </p:cxnSp>
      <p:sp>
        <p:nvSpPr>
          <p:cNvPr id="24" name="Oval 23">
            <a:extLst>
              <a:ext uri="{FF2B5EF4-FFF2-40B4-BE49-F238E27FC236}">
                <a16:creationId xmlns:a16="http://schemas.microsoft.com/office/drawing/2014/main" id="{1C8CD933-E280-40DE-98E6-D074273FC4ED}"/>
              </a:ext>
            </a:extLst>
          </p:cNvPr>
          <p:cNvSpPr/>
          <p:nvPr/>
        </p:nvSpPr>
        <p:spPr bwMode="auto">
          <a:xfrm>
            <a:off x="4545907" y="7360968"/>
            <a:ext cx="203199" cy="203199"/>
          </a:xfrm>
          <a:prstGeom prst="ellipse">
            <a:avLst/>
          </a:prstGeom>
          <a:solidFill>
            <a:srgbClr val="C00000"/>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cxnSp>
        <p:nvCxnSpPr>
          <p:cNvPr id="25" name="Straight Connector 24">
            <a:extLst>
              <a:ext uri="{FF2B5EF4-FFF2-40B4-BE49-F238E27FC236}">
                <a16:creationId xmlns:a16="http://schemas.microsoft.com/office/drawing/2014/main" id="{7C5C2957-4B2D-49F3-AFB3-CDBA3A28C1D4}"/>
              </a:ext>
            </a:extLst>
          </p:cNvPr>
          <p:cNvCxnSpPr>
            <a:cxnSpLocks/>
            <a:endCxn id="27" idx="1"/>
          </p:cNvCxnSpPr>
          <p:nvPr/>
        </p:nvCxnSpPr>
        <p:spPr bwMode="auto">
          <a:xfrm>
            <a:off x="4348481" y="4886677"/>
            <a:ext cx="3078480" cy="2190781"/>
          </a:xfrm>
          <a:prstGeom prst="line">
            <a:avLst/>
          </a:prstGeom>
          <a:noFill/>
          <a:ln w="28575" cap="flat" cmpd="sng" algn="ctr">
            <a:solidFill>
              <a:schemeClr val="tx1"/>
            </a:solidFill>
            <a:prstDash val="dash"/>
            <a:round/>
            <a:headEnd type="none" w="sm" len="sm"/>
            <a:tailEnd type="none" w="sm" len="sm"/>
          </a:ln>
          <a:effectLst/>
        </p:spPr>
      </p:cxnSp>
      <p:sp>
        <p:nvSpPr>
          <p:cNvPr id="26" name="Oval 25">
            <a:extLst>
              <a:ext uri="{FF2B5EF4-FFF2-40B4-BE49-F238E27FC236}">
                <a16:creationId xmlns:a16="http://schemas.microsoft.com/office/drawing/2014/main" id="{A5AF9D48-FF0D-4CBF-9C11-B14D6E5C0341}"/>
              </a:ext>
            </a:extLst>
          </p:cNvPr>
          <p:cNvSpPr/>
          <p:nvPr/>
        </p:nvSpPr>
        <p:spPr bwMode="auto">
          <a:xfrm>
            <a:off x="4264894" y="6606206"/>
            <a:ext cx="203199" cy="203199"/>
          </a:xfrm>
          <a:prstGeom prst="ellipse">
            <a:avLst/>
          </a:prstGeom>
          <a:solidFill>
            <a:srgbClr val="C00000"/>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27" name="TextBox 26">
            <a:extLst>
              <a:ext uri="{FF2B5EF4-FFF2-40B4-BE49-F238E27FC236}">
                <a16:creationId xmlns:a16="http://schemas.microsoft.com/office/drawing/2014/main" id="{E50BF7AE-9CE8-4A13-BCD4-56127A807E38}"/>
              </a:ext>
            </a:extLst>
          </p:cNvPr>
          <p:cNvSpPr txBox="1"/>
          <p:nvPr/>
        </p:nvSpPr>
        <p:spPr>
          <a:xfrm>
            <a:off x="7426961" y="6809692"/>
            <a:ext cx="1209040" cy="535531"/>
          </a:xfrm>
          <a:prstGeom prst="rect">
            <a:avLst/>
          </a:prstGeom>
          <a:noFill/>
          <a:ln w="28575">
            <a:noFill/>
          </a:ln>
        </p:spPr>
        <p:txBody>
          <a:bodyPr wrap="square" rtlCol="0">
            <a:spAutoFit/>
          </a:bodyPr>
          <a:lstStyle/>
          <a:p>
            <a:pPr algn="ctr"/>
            <a:r>
              <a:rPr lang="en-IN" sz="32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a:t>
            </a:r>
            <a:r>
              <a:rPr lang="en-IN" sz="3200" dirty="0" err="1">
                <a:solidFill>
                  <a:schemeClr val="accent5"/>
                </a:solidFill>
                <a:latin typeface="Open Sans" panose="020B0606030504020204" pitchFamily="34" charset="0"/>
                <a:ea typeface="Open Sans" panose="020B0606030504020204" pitchFamily="34" charset="0"/>
                <a:cs typeface="Open Sans" panose="020B0606030504020204" pitchFamily="34" charset="0"/>
              </a:rPr>
              <a:t>ve</a:t>
            </a:r>
            <a:endParaRPr lang="en-IN" sz="3200" dirty="0">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BFDA99DA-032D-4408-9058-6EF786B09A7B}"/>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17" name="skillenza_logo_new (1).png" descr="skillenza_logo_new (1).png">
            <a:extLst>
              <a:ext uri="{FF2B5EF4-FFF2-40B4-BE49-F238E27FC236}">
                <a16:creationId xmlns:a16="http://schemas.microsoft.com/office/drawing/2014/main" id="{0527889C-CC3E-44B9-8EFC-F6823ED46C16}"/>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83730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1" nodeType="clickEffect">
                                  <p:stCondLst>
                                    <p:cond delay="0"/>
                                  </p:stCondLst>
                                  <p:childTnLst>
                                    <p:animMotion origin="layout" path="M -1.875E-6 1.48148E-6 L 0.25 1.48148E-6 " pathEditMode="relative" rAng="0" ptsTypes="AA">
                                      <p:cBhvr>
                                        <p:cTn id="12" dur="2000" fill="hold"/>
                                        <p:tgtEl>
                                          <p:spTgt spid="24"/>
                                        </p:tgtEl>
                                        <p:attrNameLst>
                                          <p:attrName>ppt_x</p:attrName>
                                          <p:attrName>ppt_y</p:attrName>
                                        </p:attrNameLst>
                                      </p:cBhvr>
                                      <p:rCtr x="12500" y="0"/>
                                    </p:animMotion>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7"/>
                                        </p:tgtEl>
                                      </p:cBhvr>
                                    </p:animEffect>
                                    <p:set>
                                      <p:cBhvr>
                                        <p:cTn id="27"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p:bldP spid="2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sp>
        <p:nvSpPr>
          <p:cNvPr id="65" name="TextBox 64">
            <a:extLst>
              <a:ext uri="{FF2B5EF4-FFF2-40B4-BE49-F238E27FC236}">
                <a16:creationId xmlns:a16="http://schemas.microsoft.com/office/drawing/2014/main" id="{2A097FE5-03C6-41E5-A0AC-84EC23864E85}"/>
              </a:ext>
            </a:extLst>
          </p:cNvPr>
          <p:cNvSpPr txBox="1"/>
          <p:nvPr/>
        </p:nvSpPr>
        <p:spPr>
          <a:xfrm>
            <a:off x="5545511" y="7712244"/>
            <a:ext cx="3049129" cy="978729"/>
          </a:xfrm>
          <a:prstGeom prst="rect">
            <a:avLst/>
          </a:prstGeom>
          <a:noFill/>
          <a:ln w="19050">
            <a:noFill/>
          </a:ln>
        </p:spPr>
        <p:txBody>
          <a:bodyPr wrap="square" rtlCol="0">
            <a:spAutoFit/>
          </a:bodyPr>
          <a:lstStyle/>
          <a:p>
            <a:pPr algn="ctr"/>
            <a:r>
              <a:rPr lang="en-IN" sz="3200" b="1" dirty="0">
                <a:solidFill>
                  <a:schemeClr val="accent1"/>
                </a:solidFill>
              </a:rPr>
              <a:t>Independent Variable</a:t>
            </a:r>
          </a:p>
        </p:txBody>
      </p:sp>
      <p:sp>
        <p:nvSpPr>
          <p:cNvPr id="66" name="TextBox 65">
            <a:extLst>
              <a:ext uri="{FF2B5EF4-FFF2-40B4-BE49-F238E27FC236}">
                <a16:creationId xmlns:a16="http://schemas.microsoft.com/office/drawing/2014/main" id="{582E4429-73F7-41DE-92FB-295DE7C23091}"/>
              </a:ext>
            </a:extLst>
          </p:cNvPr>
          <p:cNvSpPr txBox="1"/>
          <p:nvPr/>
        </p:nvSpPr>
        <p:spPr>
          <a:xfrm rot="16200000">
            <a:off x="2551073" y="5133901"/>
            <a:ext cx="2336800" cy="978729"/>
          </a:xfrm>
          <a:prstGeom prst="rect">
            <a:avLst/>
          </a:prstGeom>
          <a:noFill/>
          <a:ln w="19050">
            <a:noFill/>
          </a:ln>
        </p:spPr>
        <p:txBody>
          <a:bodyPr wrap="square" rtlCol="0">
            <a:spAutoFit/>
          </a:bodyPr>
          <a:lstStyle/>
          <a:p>
            <a:pPr algn="ctr"/>
            <a:r>
              <a:rPr lang="en-IN" sz="3200" b="1" dirty="0">
                <a:solidFill>
                  <a:schemeClr val="accent3"/>
                </a:solidFill>
              </a:rPr>
              <a:t>Dependent Variable</a:t>
            </a:r>
          </a:p>
        </p:txBody>
      </p:sp>
      <p:sp>
        <p:nvSpPr>
          <p:cNvPr id="70" name="TextBox 69">
            <a:extLst>
              <a:ext uri="{FF2B5EF4-FFF2-40B4-BE49-F238E27FC236}">
                <a16:creationId xmlns:a16="http://schemas.microsoft.com/office/drawing/2014/main" id="{847BBD11-F1B7-46DD-AF33-D25BE31CB967}"/>
              </a:ext>
            </a:extLst>
          </p:cNvPr>
          <p:cNvSpPr txBox="1"/>
          <p:nvPr/>
        </p:nvSpPr>
        <p:spPr>
          <a:xfrm>
            <a:off x="9682250" y="7253176"/>
            <a:ext cx="751840" cy="535531"/>
          </a:xfrm>
          <a:prstGeom prst="rect">
            <a:avLst/>
          </a:prstGeom>
          <a:noFill/>
          <a:ln w="19050">
            <a:noFill/>
          </a:ln>
        </p:spPr>
        <p:txBody>
          <a:bodyPr wrap="square" rtlCol="0">
            <a:spAutoFit/>
          </a:bodyPr>
          <a:lstStyle/>
          <a:p>
            <a:r>
              <a:rPr lang="en-IN" sz="3200" b="1" dirty="0">
                <a:solidFill>
                  <a:schemeClr val="accent1"/>
                </a:solidFill>
              </a:rPr>
              <a:t>X</a:t>
            </a:r>
            <a:endParaRPr lang="en-IN" sz="3200" b="1" dirty="0"/>
          </a:p>
        </p:txBody>
      </p:sp>
      <p:sp>
        <p:nvSpPr>
          <p:cNvPr id="72" name="TextBox 71">
            <a:extLst>
              <a:ext uri="{FF2B5EF4-FFF2-40B4-BE49-F238E27FC236}">
                <a16:creationId xmlns:a16="http://schemas.microsoft.com/office/drawing/2014/main" id="{AA843255-B365-47F9-8683-918A719BF3EF}"/>
              </a:ext>
            </a:extLst>
          </p:cNvPr>
          <p:cNvSpPr txBox="1"/>
          <p:nvPr/>
        </p:nvSpPr>
        <p:spPr>
          <a:xfrm>
            <a:off x="4180707" y="3362730"/>
            <a:ext cx="355867" cy="535531"/>
          </a:xfrm>
          <a:prstGeom prst="rect">
            <a:avLst/>
          </a:prstGeom>
          <a:noFill/>
          <a:ln w="19050">
            <a:noFill/>
          </a:ln>
        </p:spPr>
        <p:txBody>
          <a:bodyPr wrap="square" rtlCol="0">
            <a:spAutoFit/>
          </a:bodyPr>
          <a:lstStyle/>
          <a:p>
            <a:pPr algn="ctr"/>
            <a:r>
              <a:rPr lang="en-IN" sz="3200" b="1" dirty="0">
                <a:solidFill>
                  <a:schemeClr val="accent3"/>
                </a:solidFill>
              </a:rPr>
              <a:t>Y</a:t>
            </a:r>
          </a:p>
        </p:txBody>
      </p:sp>
      <p:cxnSp>
        <p:nvCxnSpPr>
          <p:cNvPr id="22" name="Straight Arrow Connector 21">
            <a:extLst>
              <a:ext uri="{FF2B5EF4-FFF2-40B4-BE49-F238E27FC236}">
                <a16:creationId xmlns:a16="http://schemas.microsoft.com/office/drawing/2014/main" id="{2C42FF55-2103-4933-B386-E11F67883E49}"/>
              </a:ext>
            </a:extLst>
          </p:cNvPr>
          <p:cNvCxnSpPr>
            <a:cxnSpLocks/>
          </p:cNvCxnSpPr>
          <p:nvPr/>
        </p:nvCxnSpPr>
        <p:spPr bwMode="auto">
          <a:xfrm flipH="1" flipV="1">
            <a:off x="4348482" y="3812997"/>
            <a:ext cx="20319" cy="3637157"/>
          </a:xfrm>
          <a:prstGeom prst="straightConnector1">
            <a:avLst/>
          </a:prstGeom>
          <a:noFill/>
          <a:ln w="28575" cap="flat" cmpd="sng" algn="ctr">
            <a:solidFill>
              <a:schemeClr val="accent3"/>
            </a:solidFill>
            <a:prstDash val="solid"/>
            <a:round/>
            <a:headEnd type="none" w="sm" len="sm"/>
            <a:tailEnd type="triangle"/>
          </a:ln>
          <a:effectLst/>
        </p:spPr>
      </p:cxnSp>
      <p:cxnSp>
        <p:nvCxnSpPr>
          <p:cNvPr id="23" name="Straight Arrow Connector 22">
            <a:extLst>
              <a:ext uri="{FF2B5EF4-FFF2-40B4-BE49-F238E27FC236}">
                <a16:creationId xmlns:a16="http://schemas.microsoft.com/office/drawing/2014/main" id="{11DD9164-5254-442D-A918-9A85737C88C4}"/>
              </a:ext>
            </a:extLst>
          </p:cNvPr>
          <p:cNvCxnSpPr>
            <a:cxnSpLocks/>
          </p:cNvCxnSpPr>
          <p:nvPr/>
        </p:nvCxnSpPr>
        <p:spPr bwMode="auto">
          <a:xfrm>
            <a:off x="4348481" y="7450152"/>
            <a:ext cx="5333769" cy="0"/>
          </a:xfrm>
          <a:prstGeom prst="straightConnector1">
            <a:avLst/>
          </a:prstGeom>
          <a:noFill/>
          <a:ln w="28575" cap="flat" cmpd="sng" algn="ctr">
            <a:solidFill>
              <a:schemeClr val="accent1"/>
            </a:solidFill>
            <a:prstDash val="solid"/>
            <a:round/>
            <a:headEnd type="none" w="sm" len="sm"/>
            <a:tailEnd type="triangle"/>
          </a:ln>
          <a:effectLst/>
        </p:spPr>
      </p:cxnSp>
      <p:cxnSp>
        <p:nvCxnSpPr>
          <p:cNvPr id="14" name="Straight Connector 13">
            <a:extLst>
              <a:ext uri="{FF2B5EF4-FFF2-40B4-BE49-F238E27FC236}">
                <a16:creationId xmlns:a16="http://schemas.microsoft.com/office/drawing/2014/main" id="{01B11109-8BC4-4021-94D4-68667CBE7D1C}"/>
              </a:ext>
            </a:extLst>
          </p:cNvPr>
          <p:cNvCxnSpPr>
            <a:cxnSpLocks/>
          </p:cNvCxnSpPr>
          <p:nvPr/>
        </p:nvCxnSpPr>
        <p:spPr bwMode="auto">
          <a:xfrm flipV="1">
            <a:off x="4383329" y="4718323"/>
            <a:ext cx="3429711" cy="2060544"/>
          </a:xfrm>
          <a:prstGeom prst="line">
            <a:avLst/>
          </a:prstGeom>
          <a:noFill/>
          <a:ln w="28575" cap="flat" cmpd="sng" algn="ctr">
            <a:solidFill>
              <a:schemeClr val="tx1"/>
            </a:solidFill>
            <a:prstDash val="dash"/>
            <a:round/>
            <a:headEnd type="none" w="sm" len="sm"/>
            <a:tailEnd type="none" w="sm" len="sm"/>
          </a:ln>
          <a:effectLst/>
        </p:spPr>
      </p:cxnSp>
      <p:sp>
        <p:nvSpPr>
          <p:cNvPr id="15" name="TextBox 14">
            <a:extLst>
              <a:ext uri="{FF2B5EF4-FFF2-40B4-BE49-F238E27FC236}">
                <a16:creationId xmlns:a16="http://schemas.microsoft.com/office/drawing/2014/main" id="{1D5E4643-BC4C-4576-9542-AC1A290D22CC}"/>
              </a:ext>
            </a:extLst>
          </p:cNvPr>
          <p:cNvSpPr txBox="1"/>
          <p:nvPr/>
        </p:nvSpPr>
        <p:spPr>
          <a:xfrm>
            <a:off x="7760142" y="4558278"/>
            <a:ext cx="1403736" cy="535531"/>
          </a:xfrm>
          <a:prstGeom prst="rect">
            <a:avLst/>
          </a:prstGeom>
          <a:noFill/>
        </p:spPr>
        <p:txBody>
          <a:bodyPr wrap="square" rtlCol="0">
            <a:spAutoFit/>
          </a:bodyPr>
          <a:lstStyle/>
          <a:p>
            <a:pPr algn="ctr"/>
            <a:r>
              <a:rPr lang="en-IN" sz="32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Line</a:t>
            </a:r>
          </a:p>
        </p:txBody>
      </p:sp>
      <p:sp>
        <p:nvSpPr>
          <p:cNvPr id="16" name="Rectangle 15">
            <a:extLst>
              <a:ext uri="{FF2B5EF4-FFF2-40B4-BE49-F238E27FC236}">
                <a16:creationId xmlns:a16="http://schemas.microsoft.com/office/drawing/2014/main" id="{D751F32D-AA99-411F-BAA4-F2514383A3C6}"/>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17" name="skillenza_logo_new (1).png" descr="skillenza_logo_new (1).png">
            <a:extLst>
              <a:ext uri="{FF2B5EF4-FFF2-40B4-BE49-F238E27FC236}">
                <a16:creationId xmlns:a16="http://schemas.microsoft.com/office/drawing/2014/main" id="{3E96A5BA-BCA7-4514-BD76-D4A3E0E7F632}"/>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95933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sp>
        <p:nvSpPr>
          <p:cNvPr id="65" name="TextBox 64">
            <a:extLst>
              <a:ext uri="{FF2B5EF4-FFF2-40B4-BE49-F238E27FC236}">
                <a16:creationId xmlns:a16="http://schemas.microsoft.com/office/drawing/2014/main" id="{2A097FE5-03C6-41E5-A0AC-84EC23864E85}"/>
              </a:ext>
            </a:extLst>
          </p:cNvPr>
          <p:cNvSpPr txBox="1"/>
          <p:nvPr/>
        </p:nvSpPr>
        <p:spPr>
          <a:xfrm>
            <a:off x="5545511" y="7712244"/>
            <a:ext cx="3049129" cy="978729"/>
          </a:xfrm>
          <a:prstGeom prst="rect">
            <a:avLst/>
          </a:prstGeom>
          <a:noFill/>
          <a:ln w="19050">
            <a:noFill/>
          </a:ln>
        </p:spPr>
        <p:txBody>
          <a:bodyPr wrap="square" rtlCol="0">
            <a:spAutoFit/>
          </a:bodyPr>
          <a:lstStyle/>
          <a:p>
            <a:pPr algn="ctr"/>
            <a:r>
              <a:rPr lang="en-IN" sz="3200" b="1" dirty="0">
                <a:solidFill>
                  <a:schemeClr val="accent1"/>
                </a:solidFill>
              </a:rPr>
              <a:t>Independent Variable</a:t>
            </a:r>
          </a:p>
        </p:txBody>
      </p:sp>
      <p:sp>
        <p:nvSpPr>
          <p:cNvPr id="66" name="TextBox 65">
            <a:extLst>
              <a:ext uri="{FF2B5EF4-FFF2-40B4-BE49-F238E27FC236}">
                <a16:creationId xmlns:a16="http://schemas.microsoft.com/office/drawing/2014/main" id="{582E4429-73F7-41DE-92FB-295DE7C23091}"/>
              </a:ext>
            </a:extLst>
          </p:cNvPr>
          <p:cNvSpPr txBox="1"/>
          <p:nvPr/>
        </p:nvSpPr>
        <p:spPr>
          <a:xfrm rot="16200000">
            <a:off x="2570951" y="5133901"/>
            <a:ext cx="2336800" cy="978729"/>
          </a:xfrm>
          <a:prstGeom prst="rect">
            <a:avLst/>
          </a:prstGeom>
          <a:noFill/>
          <a:ln w="19050">
            <a:noFill/>
          </a:ln>
        </p:spPr>
        <p:txBody>
          <a:bodyPr wrap="square" rtlCol="0">
            <a:spAutoFit/>
          </a:bodyPr>
          <a:lstStyle/>
          <a:p>
            <a:pPr algn="ctr"/>
            <a:r>
              <a:rPr lang="en-IN" sz="3200" b="1" dirty="0">
                <a:solidFill>
                  <a:schemeClr val="accent3"/>
                </a:solidFill>
              </a:rPr>
              <a:t>Dependent Variable</a:t>
            </a:r>
          </a:p>
        </p:txBody>
      </p:sp>
      <p:sp>
        <p:nvSpPr>
          <p:cNvPr id="70" name="TextBox 69">
            <a:extLst>
              <a:ext uri="{FF2B5EF4-FFF2-40B4-BE49-F238E27FC236}">
                <a16:creationId xmlns:a16="http://schemas.microsoft.com/office/drawing/2014/main" id="{847BBD11-F1B7-46DD-AF33-D25BE31CB967}"/>
              </a:ext>
            </a:extLst>
          </p:cNvPr>
          <p:cNvSpPr txBox="1"/>
          <p:nvPr/>
        </p:nvSpPr>
        <p:spPr>
          <a:xfrm>
            <a:off x="9682250" y="7253176"/>
            <a:ext cx="751840" cy="535531"/>
          </a:xfrm>
          <a:prstGeom prst="rect">
            <a:avLst/>
          </a:prstGeom>
          <a:noFill/>
          <a:ln w="19050">
            <a:noFill/>
          </a:ln>
        </p:spPr>
        <p:txBody>
          <a:bodyPr wrap="square" rtlCol="0">
            <a:spAutoFit/>
          </a:bodyPr>
          <a:lstStyle/>
          <a:p>
            <a:r>
              <a:rPr lang="en-IN" sz="3200" b="1" dirty="0">
                <a:solidFill>
                  <a:schemeClr val="accent1"/>
                </a:solidFill>
              </a:rPr>
              <a:t>X</a:t>
            </a:r>
            <a:endParaRPr lang="en-IN" sz="3200" b="1" dirty="0"/>
          </a:p>
        </p:txBody>
      </p:sp>
      <p:sp>
        <p:nvSpPr>
          <p:cNvPr id="72" name="TextBox 71">
            <a:extLst>
              <a:ext uri="{FF2B5EF4-FFF2-40B4-BE49-F238E27FC236}">
                <a16:creationId xmlns:a16="http://schemas.microsoft.com/office/drawing/2014/main" id="{AA843255-B365-47F9-8683-918A719BF3EF}"/>
              </a:ext>
            </a:extLst>
          </p:cNvPr>
          <p:cNvSpPr txBox="1"/>
          <p:nvPr/>
        </p:nvSpPr>
        <p:spPr>
          <a:xfrm>
            <a:off x="4180707" y="3362730"/>
            <a:ext cx="355867" cy="535531"/>
          </a:xfrm>
          <a:prstGeom prst="rect">
            <a:avLst/>
          </a:prstGeom>
          <a:noFill/>
          <a:ln w="19050">
            <a:noFill/>
          </a:ln>
        </p:spPr>
        <p:txBody>
          <a:bodyPr wrap="square" rtlCol="0">
            <a:spAutoFit/>
          </a:bodyPr>
          <a:lstStyle/>
          <a:p>
            <a:pPr algn="ctr"/>
            <a:r>
              <a:rPr lang="en-IN" sz="3200" b="1" dirty="0">
                <a:solidFill>
                  <a:schemeClr val="accent3"/>
                </a:solidFill>
              </a:rPr>
              <a:t>Y</a:t>
            </a:r>
          </a:p>
        </p:txBody>
      </p:sp>
      <p:cxnSp>
        <p:nvCxnSpPr>
          <p:cNvPr id="22" name="Straight Arrow Connector 21">
            <a:extLst>
              <a:ext uri="{FF2B5EF4-FFF2-40B4-BE49-F238E27FC236}">
                <a16:creationId xmlns:a16="http://schemas.microsoft.com/office/drawing/2014/main" id="{2C42FF55-2103-4933-B386-E11F67883E49}"/>
              </a:ext>
            </a:extLst>
          </p:cNvPr>
          <p:cNvCxnSpPr>
            <a:cxnSpLocks/>
          </p:cNvCxnSpPr>
          <p:nvPr/>
        </p:nvCxnSpPr>
        <p:spPr bwMode="auto">
          <a:xfrm flipH="1" flipV="1">
            <a:off x="4368360" y="3812997"/>
            <a:ext cx="20319" cy="3637157"/>
          </a:xfrm>
          <a:prstGeom prst="straightConnector1">
            <a:avLst/>
          </a:prstGeom>
          <a:noFill/>
          <a:ln w="28575" cap="flat" cmpd="sng" algn="ctr">
            <a:solidFill>
              <a:schemeClr val="accent3"/>
            </a:solidFill>
            <a:prstDash val="solid"/>
            <a:round/>
            <a:headEnd type="none" w="sm" len="sm"/>
            <a:tailEnd type="triangle"/>
          </a:ln>
          <a:effectLst/>
        </p:spPr>
      </p:cxnSp>
      <p:cxnSp>
        <p:nvCxnSpPr>
          <p:cNvPr id="23" name="Straight Arrow Connector 22">
            <a:extLst>
              <a:ext uri="{FF2B5EF4-FFF2-40B4-BE49-F238E27FC236}">
                <a16:creationId xmlns:a16="http://schemas.microsoft.com/office/drawing/2014/main" id="{11DD9164-5254-442D-A918-9A85737C88C4}"/>
              </a:ext>
            </a:extLst>
          </p:cNvPr>
          <p:cNvCxnSpPr>
            <a:cxnSpLocks/>
          </p:cNvCxnSpPr>
          <p:nvPr/>
        </p:nvCxnSpPr>
        <p:spPr bwMode="auto">
          <a:xfrm>
            <a:off x="4348481" y="7450152"/>
            <a:ext cx="5333769" cy="0"/>
          </a:xfrm>
          <a:prstGeom prst="straightConnector1">
            <a:avLst/>
          </a:prstGeom>
          <a:noFill/>
          <a:ln w="28575" cap="flat" cmpd="sng" algn="ctr">
            <a:solidFill>
              <a:schemeClr val="accent1"/>
            </a:solidFill>
            <a:prstDash val="solid"/>
            <a:round/>
            <a:headEnd type="none" w="sm" len="sm"/>
            <a:tailEnd type="triangle"/>
          </a:ln>
          <a:effectLst/>
        </p:spPr>
      </p:cxnSp>
      <p:cxnSp>
        <p:nvCxnSpPr>
          <p:cNvPr id="14" name="Straight Connector 13">
            <a:extLst>
              <a:ext uri="{FF2B5EF4-FFF2-40B4-BE49-F238E27FC236}">
                <a16:creationId xmlns:a16="http://schemas.microsoft.com/office/drawing/2014/main" id="{01B11109-8BC4-4021-94D4-68667CBE7D1C}"/>
              </a:ext>
            </a:extLst>
          </p:cNvPr>
          <p:cNvCxnSpPr>
            <a:cxnSpLocks/>
          </p:cNvCxnSpPr>
          <p:nvPr/>
        </p:nvCxnSpPr>
        <p:spPr bwMode="auto">
          <a:xfrm flipV="1">
            <a:off x="4383329" y="4718323"/>
            <a:ext cx="3429711" cy="2060544"/>
          </a:xfrm>
          <a:prstGeom prst="line">
            <a:avLst/>
          </a:prstGeom>
          <a:noFill/>
          <a:ln w="28575" cap="flat" cmpd="sng" algn="ctr">
            <a:solidFill>
              <a:schemeClr val="tx1"/>
            </a:solidFill>
            <a:prstDash val="dash"/>
            <a:round/>
            <a:headEnd type="none" w="sm" len="sm"/>
            <a:tailEnd type="none" w="sm" len="sm"/>
          </a:ln>
          <a:effectLst/>
        </p:spPr>
      </p:cxnSp>
      <p:sp>
        <p:nvSpPr>
          <p:cNvPr id="12" name="TextBox 11">
            <a:extLst>
              <a:ext uri="{FF2B5EF4-FFF2-40B4-BE49-F238E27FC236}">
                <a16:creationId xmlns:a16="http://schemas.microsoft.com/office/drawing/2014/main" id="{888EC17E-57B6-4303-8CC7-FBDEA27B6A6F}"/>
              </a:ext>
            </a:extLst>
          </p:cNvPr>
          <p:cNvSpPr txBox="1"/>
          <p:nvPr/>
        </p:nvSpPr>
        <p:spPr>
          <a:xfrm>
            <a:off x="7683089" y="4450736"/>
            <a:ext cx="3070167" cy="978729"/>
          </a:xfrm>
          <a:prstGeom prst="rect">
            <a:avLst/>
          </a:prstGeom>
          <a:noFill/>
        </p:spPr>
        <p:txBody>
          <a:bodyPr wrap="square" rtlCol="0">
            <a:spAutoFit/>
          </a:bodyPr>
          <a:lstStyle/>
          <a:p>
            <a:pPr algn="ctr"/>
            <a:r>
              <a:rPr lang="en-IN" sz="3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Line of Linear </a:t>
            </a:r>
            <a:r>
              <a:rPr lang="en-IN" sz="32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Regression</a:t>
            </a:r>
          </a:p>
        </p:txBody>
      </p:sp>
      <p:sp>
        <p:nvSpPr>
          <p:cNvPr id="16" name="Rectangle 15">
            <a:extLst>
              <a:ext uri="{FF2B5EF4-FFF2-40B4-BE49-F238E27FC236}">
                <a16:creationId xmlns:a16="http://schemas.microsoft.com/office/drawing/2014/main" id="{73CBE7B9-6B88-475B-B229-803590804BF1}"/>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17" name="skillenza_logo_new (1).png" descr="skillenza_logo_new (1).png">
            <a:extLst>
              <a:ext uri="{FF2B5EF4-FFF2-40B4-BE49-F238E27FC236}">
                <a16:creationId xmlns:a16="http://schemas.microsoft.com/office/drawing/2014/main" id="{5850999B-EF36-4CAB-BD96-6CF07A2A622A}"/>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82668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0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383467"/>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sp>
        <p:nvSpPr>
          <p:cNvPr id="65" name="TextBox 64">
            <a:extLst>
              <a:ext uri="{FF2B5EF4-FFF2-40B4-BE49-F238E27FC236}">
                <a16:creationId xmlns:a16="http://schemas.microsoft.com/office/drawing/2014/main" id="{2A097FE5-03C6-41E5-A0AC-84EC23864E85}"/>
              </a:ext>
            </a:extLst>
          </p:cNvPr>
          <p:cNvSpPr txBox="1"/>
          <p:nvPr/>
        </p:nvSpPr>
        <p:spPr>
          <a:xfrm>
            <a:off x="5545511" y="7592976"/>
            <a:ext cx="3049129" cy="978729"/>
          </a:xfrm>
          <a:prstGeom prst="rect">
            <a:avLst/>
          </a:prstGeom>
          <a:noFill/>
          <a:ln w="19050">
            <a:noFill/>
          </a:ln>
        </p:spPr>
        <p:txBody>
          <a:bodyPr wrap="square" rtlCol="0">
            <a:spAutoFit/>
          </a:bodyPr>
          <a:lstStyle/>
          <a:p>
            <a:pPr algn="ctr"/>
            <a:r>
              <a:rPr lang="en-IN" sz="3200" b="1" dirty="0">
                <a:solidFill>
                  <a:schemeClr val="accent1"/>
                </a:solidFill>
              </a:rPr>
              <a:t>Independent Variable</a:t>
            </a:r>
          </a:p>
        </p:txBody>
      </p:sp>
      <p:sp>
        <p:nvSpPr>
          <p:cNvPr id="66" name="TextBox 65">
            <a:extLst>
              <a:ext uri="{FF2B5EF4-FFF2-40B4-BE49-F238E27FC236}">
                <a16:creationId xmlns:a16="http://schemas.microsoft.com/office/drawing/2014/main" id="{582E4429-73F7-41DE-92FB-295DE7C23091}"/>
              </a:ext>
            </a:extLst>
          </p:cNvPr>
          <p:cNvSpPr txBox="1"/>
          <p:nvPr/>
        </p:nvSpPr>
        <p:spPr>
          <a:xfrm rot="16200000">
            <a:off x="2610707" y="5014633"/>
            <a:ext cx="2336800" cy="978729"/>
          </a:xfrm>
          <a:prstGeom prst="rect">
            <a:avLst/>
          </a:prstGeom>
          <a:noFill/>
          <a:ln w="19050">
            <a:noFill/>
          </a:ln>
        </p:spPr>
        <p:txBody>
          <a:bodyPr wrap="square" rtlCol="0">
            <a:spAutoFit/>
          </a:bodyPr>
          <a:lstStyle/>
          <a:p>
            <a:pPr algn="ctr"/>
            <a:r>
              <a:rPr lang="en-IN" sz="3200" b="1" dirty="0">
                <a:solidFill>
                  <a:schemeClr val="accent3"/>
                </a:solidFill>
              </a:rPr>
              <a:t>Dependent Variable</a:t>
            </a:r>
          </a:p>
        </p:txBody>
      </p:sp>
      <p:sp>
        <p:nvSpPr>
          <p:cNvPr id="70" name="TextBox 69">
            <a:extLst>
              <a:ext uri="{FF2B5EF4-FFF2-40B4-BE49-F238E27FC236}">
                <a16:creationId xmlns:a16="http://schemas.microsoft.com/office/drawing/2014/main" id="{847BBD11-F1B7-46DD-AF33-D25BE31CB967}"/>
              </a:ext>
            </a:extLst>
          </p:cNvPr>
          <p:cNvSpPr txBox="1"/>
          <p:nvPr/>
        </p:nvSpPr>
        <p:spPr>
          <a:xfrm>
            <a:off x="9682250" y="7133908"/>
            <a:ext cx="751840" cy="535531"/>
          </a:xfrm>
          <a:prstGeom prst="rect">
            <a:avLst/>
          </a:prstGeom>
          <a:noFill/>
          <a:ln w="19050">
            <a:noFill/>
          </a:ln>
        </p:spPr>
        <p:txBody>
          <a:bodyPr wrap="square" rtlCol="0">
            <a:spAutoFit/>
          </a:bodyPr>
          <a:lstStyle/>
          <a:p>
            <a:r>
              <a:rPr lang="en-IN" sz="3200" b="1" dirty="0">
                <a:solidFill>
                  <a:schemeClr val="accent1"/>
                </a:solidFill>
              </a:rPr>
              <a:t>X</a:t>
            </a:r>
            <a:endParaRPr lang="en-IN" sz="3200" b="1" dirty="0"/>
          </a:p>
        </p:txBody>
      </p:sp>
      <p:sp>
        <p:nvSpPr>
          <p:cNvPr id="72" name="TextBox 71">
            <a:extLst>
              <a:ext uri="{FF2B5EF4-FFF2-40B4-BE49-F238E27FC236}">
                <a16:creationId xmlns:a16="http://schemas.microsoft.com/office/drawing/2014/main" id="{AA843255-B365-47F9-8683-918A719BF3EF}"/>
              </a:ext>
            </a:extLst>
          </p:cNvPr>
          <p:cNvSpPr txBox="1"/>
          <p:nvPr/>
        </p:nvSpPr>
        <p:spPr>
          <a:xfrm>
            <a:off x="4180707" y="3283218"/>
            <a:ext cx="355867" cy="535531"/>
          </a:xfrm>
          <a:prstGeom prst="rect">
            <a:avLst/>
          </a:prstGeom>
          <a:noFill/>
          <a:ln w="19050">
            <a:noFill/>
          </a:ln>
        </p:spPr>
        <p:txBody>
          <a:bodyPr wrap="square" rtlCol="0">
            <a:spAutoFit/>
          </a:bodyPr>
          <a:lstStyle/>
          <a:p>
            <a:pPr algn="ctr"/>
            <a:r>
              <a:rPr lang="en-IN" sz="3200" b="1" dirty="0">
                <a:solidFill>
                  <a:schemeClr val="accent3"/>
                </a:solidFill>
              </a:rPr>
              <a:t>Y</a:t>
            </a:r>
          </a:p>
        </p:txBody>
      </p:sp>
      <p:cxnSp>
        <p:nvCxnSpPr>
          <p:cNvPr id="22" name="Straight Arrow Connector 21">
            <a:extLst>
              <a:ext uri="{FF2B5EF4-FFF2-40B4-BE49-F238E27FC236}">
                <a16:creationId xmlns:a16="http://schemas.microsoft.com/office/drawing/2014/main" id="{2C42FF55-2103-4933-B386-E11F67883E49}"/>
              </a:ext>
            </a:extLst>
          </p:cNvPr>
          <p:cNvCxnSpPr>
            <a:cxnSpLocks/>
          </p:cNvCxnSpPr>
          <p:nvPr/>
        </p:nvCxnSpPr>
        <p:spPr bwMode="auto">
          <a:xfrm flipH="1" flipV="1">
            <a:off x="4348482" y="3693729"/>
            <a:ext cx="20319" cy="3637157"/>
          </a:xfrm>
          <a:prstGeom prst="straightConnector1">
            <a:avLst/>
          </a:prstGeom>
          <a:noFill/>
          <a:ln w="28575" cap="flat" cmpd="sng" algn="ctr">
            <a:solidFill>
              <a:schemeClr val="accent3"/>
            </a:solidFill>
            <a:prstDash val="solid"/>
            <a:round/>
            <a:headEnd type="none" w="sm" len="sm"/>
            <a:tailEnd type="triangle"/>
          </a:ln>
          <a:effectLst/>
        </p:spPr>
      </p:cxnSp>
      <p:cxnSp>
        <p:nvCxnSpPr>
          <p:cNvPr id="23" name="Straight Arrow Connector 22">
            <a:extLst>
              <a:ext uri="{FF2B5EF4-FFF2-40B4-BE49-F238E27FC236}">
                <a16:creationId xmlns:a16="http://schemas.microsoft.com/office/drawing/2014/main" id="{11DD9164-5254-442D-A918-9A85737C88C4}"/>
              </a:ext>
            </a:extLst>
          </p:cNvPr>
          <p:cNvCxnSpPr>
            <a:cxnSpLocks/>
          </p:cNvCxnSpPr>
          <p:nvPr/>
        </p:nvCxnSpPr>
        <p:spPr bwMode="auto">
          <a:xfrm>
            <a:off x="4348481" y="7330884"/>
            <a:ext cx="5333769" cy="0"/>
          </a:xfrm>
          <a:prstGeom prst="straightConnector1">
            <a:avLst/>
          </a:prstGeom>
          <a:noFill/>
          <a:ln w="28575" cap="flat" cmpd="sng" algn="ctr">
            <a:solidFill>
              <a:schemeClr val="accent1"/>
            </a:solidFill>
            <a:prstDash val="solid"/>
            <a:round/>
            <a:headEnd type="none" w="sm" len="sm"/>
            <a:tailEnd type="triangle"/>
          </a:ln>
          <a:effectLst/>
        </p:spPr>
      </p:cxnSp>
      <p:sp>
        <p:nvSpPr>
          <p:cNvPr id="15" name="Oval 14">
            <a:extLst>
              <a:ext uri="{FF2B5EF4-FFF2-40B4-BE49-F238E27FC236}">
                <a16:creationId xmlns:a16="http://schemas.microsoft.com/office/drawing/2014/main" id="{A34AC62F-C17D-4E6E-A22A-DADAF79B0E77}"/>
              </a:ext>
            </a:extLst>
          </p:cNvPr>
          <p:cNvSpPr/>
          <p:nvPr/>
        </p:nvSpPr>
        <p:spPr bwMode="auto">
          <a:xfrm>
            <a:off x="5122879" y="6141228"/>
            <a:ext cx="203199" cy="203199"/>
          </a:xfrm>
          <a:prstGeom prst="ellipse">
            <a:avLst/>
          </a:prstGeom>
          <a:solidFill>
            <a:srgbClr val="C00000"/>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6" name="TextBox 15">
            <a:extLst>
              <a:ext uri="{FF2B5EF4-FFF2-40B4-BE49-F238E27FC236}">
                <a16:creationId xmlns:a16="http://schemas.microsoft.com/office/drawing/2014/main" id="{D1B17BDB-355D-4F77-86AF-99472C07DBFD}"/>
              </a:ext>
            </a:extLst>
          </p:cNvPr>
          <p:cNvSpPr txBox="1"/>
          <p:nvPr/>
        </p:nvSpPr>
        <p:spPr>
          <a:xfrm>
            <a:off x="4441011" y="5323714"/>
            <a:ext cx="2436867" cy="535531"/>
          </a:xfrm>
          <a:prstGeom prst="rect">
            <a:avLst/>
          </a:prstGeom>
          <a:noFill/>
        </p:spPr>
        <p:txBody>
          <a:bodyPr wrap="square" rtlCol="0">
            <a:spAutoFit/>
          </a:bodyPr>
          <a:lstStyle/>
          <a:p>
            <a:pPr algn="ctr"/>
            <a:r>
              <a:rPr lang="en-IN" sz="32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Observation</a:t>
            </a:r>
          </a:p>
        </p:txBody>
      </p:sp>
      <p:cxnSp>
        <p:nvCxnSpPr>
          <p:cNvPr id="17" name="Straight Arrow Connector 16">
            <a:extLst>
              <a:ext uri="{FF2B5EF4-FFF2-40B4-BE49-F238E27FC236}">
                <a16:creationId xmlns:a16="http://schemas.microsoft.com/office/drawing/2014/main" id="{E9217270-583E-46FF-81D3-3F9ED924C78F}"/>
              </a:ext>
            </a:extLst>
          </p:cNvPr>
          <p:cNvCxnSpPr>
            <a:cxnSpLocks/>
            <a:stCxn id="16" idx="2"/>
            <a:endCxn id="15" idx="0"/>
          </p:cNvCxnSpPr>
          <p:nvPr/>
        </p:nvCxnSpPr>
        <p:spPr bwMode="auto">
          <a:xfrm flipH="1">
            <a:off x="5224479" y="5859245"/>
            <a:ext cx="434966" cy="281983"/>
          </a:xfrm>
          <a:prstGeom prst="straightConnector1">
            <a:avLst/>
          </a:prstGeom>
          <a:noFill/>
          <a:ln w="19050" cap="flat" cmpd="sng" algn="ctr">
            <a:solidFill>
              <a:schemeClr val="tx1"/>
            </a:solidFill>
            <a:prstDash val="solid"/>
            <a:round/>
            <a:headEnd type="none" w="sm" len="sm"/>
            <a:tailEnd type="triangle"/>
          </a:ln>
          <a:effectLst/>
        </p:spPr>
      </p:cxnSp>
      <p:cxnSp>
        <p:nvCxnSpPr>
          <p:cNvPr id="18" name="Straight Arrow Connector 17">
            <a:extLst>
              <a:ext uri="{FF2B5EF4-FFF2-40B4-BE49-F238E27FC236}">
                <a16:creationId xmlns:a16="http://schemas.microsoft.com/office/drawing/2014/main" id="{37F2D99A-7E80-4AD5-856A-D29D27DEEC47}"/>
              </a:ext>
            </a:extLst>
          </p:cNvPr>
          <p:cNvCxnSpPr>
            <a:cxnSpLocks/>
            <a:stCxn id="16" idx="2"/>
            <a:endCxn id="19" idx="0"/>
          </p:cNvCxnSpPr>
          <p:nvPr/>
        </p:nvCxnSpPr>
        <p:spPr bwMode="auto">
          <a:xfrm flipH="1">
            <a:off x="5543302" y="5859245"/>
            <a:ext cx="116143" cy="481317"/>
          </a:xfrm>
          <a:prstGeom prst="straightConnector1">
            <a:avLst/>
          </a:prstGeom>
          <a:noFill/>
          <a:ln w="19050" cap="flat" cmpd="sng" algn="ctr">
            <a:solidFill>
              <a:schemeClr val="tx1"/>
            </a:solidFill>
            <a:prstDash val="solid"/>
            <a:round/>
            <a:headEnd type="none" w="sm" len="sm"/>
            <a:tailEnd type="triangle"/>
          </a:ln>
          <a:effectLst/>
        </p:spPr>
      </p:cxnSp>
      <p:sp>
        <p:nvSpPr>
          <p:cNvPr id="19" name="Oval 18">
            <a:extLst>
              <a:ext uri="{FF2B5EF4-FFF2-40B4-BE49-F238E27FC236}">
                <a16:creationId xmlns:a16="http://schemas.microsoft.com/office/drawing/2014/main" id="{F5431CBF-415A-45B4-97D0-11DD3161633A}"/>
              </a:ext>
            </a:extLst>
          </p:cNvPr>
          <p:cNvSpPr/>
          <p:nvPr/>
        </p:nvSpPr>
        <p:spPr bwMode="auto">
          <a:xfrm>
            <a:off x="5441702" y="6340562"/>
            <a:ext cx="203199" cy="203199"/>
          </a:xfrm>
          <a:prstGeom prst="ellipse">
            <a:avLst/>
          </a:prstGeom>
          <a:solidFill>
            <a:srgbClr val="C00000"/>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21" name="Rectangle 20">
            <a:extLst>
              <a:ext uri="{FF2B5EF4-FFF2-40B4-BE49-F238E27FC236}">
                <a16:creationId xmlns:a16="http://schemas.microsoft.com/office/drawing/2014/main" id="{AED63929-C7BF-4F08-A738-70C774ADC617}"/>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24" name="skillenza_logo_new (1).png" descr="skillenza_logo_new (1).png">
            <a:extLst>
              <a:ext uri="{FF2B5EF4-FFF2-40B4-BE49-F238E27FC236}">
                <a16:creationId xmlns:a16="http://schemas.microsoft.com/office/drawing/2014/main" id="{DD2B33C7-FE16-45CD-B7C2-E443DED65B1C}"/>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2108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1000" fill="hold"/>
                                        <p:tgtEl>
                                          <p:spTgt spid="15"/>
                                        </p:tgtEl>
                                        <p:attrNameLst>
                                          <p:attrName>fillcolor</p:attrName>
                                        </p:attrNameLst>
                                      </p:cBhvr>
                                      <p:to>
                                        <a:srgbClr val="16A996"/>
                                      </p:to>
                                    </p:animClr>
                                    <p:set>
                                      <p:cBhvr>
                                        <p:cTn id="7" dur="1000" fill="hold"/>
                                        <p:tgtEl>
                                          <p:spTgt spid="15"/>
                                        </p:tgtEl>
                                        <p:attrNameLst>
                                          <p:attrName>fill.type</p:attrName>
                                        </p:attrNameLst>
                                      </p:cBhvr>
                                      <p:to>
                                        <p:strVal val="solid"/>
                                      </p:to>
                                    </p:set>
                                    <p:set>
                                      <p:cBhvr>
                                        <p:cTn id="8" dur="1000" fill="hold"/>
                                        <p:tgtEl>
                                          <p:spTgt spid="1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up)">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grpId="0" nodeType="clickEffect">
                                  <p:stCondLst>
                                    <p:cond delay="0"/>
                                  </p:stCondLst>
                                  <p:childTnLst>
                                    <p:animClr clrSpc="rgb" dir="cw">
                                      <p:cBhvr>
                                        <p:cTn id="27" dur="1000" fill="hold"/>
                                        <p:tgtEl>
                                          <p:spTgt spid="19"/>
                                        </p:tgtEl>
                                        <p:attrNameLst>
                                          <p:attrName>fillcolor</p:attrName>
                                        </p:attrNameLst>
                                      </p:cBhvr>
                                      <p:to>
                                        <a:srgbClr val="16A996"/>
                                      </p:to>
                                    </p:animClr>
                                    <p:set>
                                      <p:cBhvr>
                                        <p:cTn id="28" dur="1000" fill="hold"/>
                                        <p:tgtEl>
                                          <p:spTgt spid="19"/>
                                        </p:tgtEl>
                                        <p:attrNameLst>
                                          <p:attrName>fill.type</p:attrName>
                                        </p:attrNameLst>
                                      </p:cBhvr>
                                      <p:to>
                                        <p:strVal val="solid"/>
                                      </p:to>
                                    </p:set>
                                    <p:set>
                                      <p:cBhvr>
                                        <p:cTn id="29" dur="1000"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1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462979"/>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sp>
        <p:nvSpPr>
          <p:cNvPr id="65" name="TextBox 64">
            <a:extLst>
              <a:ext uri="{FF2B5EF4-FFF2-40B4-BE49-F238E27FC236}">
                <a16:creationId xmlns:a16="http://schemas.microsoft.com/office/drawing/2014/main" id="{2A097FE5-03C6-41E5-A0AC-84EC23864E85}"/>
              </a:ext>
            </a:extLst>
          </p:cNvPr>
          <p:cNvSpPr txBox="1"/>
          <p:nvPr/>
        </p:nvSpPr>
        <p:spPr>
          <a:xfrm>
            <a:off x="5545511" y="7592976"/>
            <a:ext cx="3049129" cy="978729"/>
          </a:xfrm>
          <a:prstGeom prst="rect">
            <a:avLst/>
          </a:prstGeom>
          <a:noFill/>
          <a:ln w="19050">
            <a:noFill/>
          </a:ln>
        </p:spPr>
        <p:txBody>
          <a:bodyPr wrap="square" rtlCol="0">
            <a:spAutoFit/>
          </a:bodyPr>
          <a:lstStyle/>
          <a:p>
            <a:pPr algn="ctr"/>
            <a:r>
              <a:rPr lang="en-IN" sz="3200" b="1" dirty="0">
                <a:solidFill>
                  <a:schemeClr val="accent1"/>
                </a:solidFill>
              </a:rPr>
              <a:t>Independent Variable</a:t>
            </a:r>
          </a:p>
        </p:txBody>
      </p:sp>
      <p:sp>
        <p:nvSpPr>
          <p:cNvPr id="66" name="TextBox 65">
            <a:extLst>
              <a:ext uri="{FF2B5EF4-FFF2-40B4-BE49-F238E27FC236}">
                <a16:creationId xmlns:a16="http://schemas.microsoft.com/office/drawing/2014/main" id="{582E4429-73F7-41DE-92FB-295DE7C23091}"/>
              </a:ext>
            </a:extLst>
          </p:cNvPr>
          <p:cNvSpPr txBox="1"/>
          <p:nvPr/>
        </p:nvSpPr>
        <p:spPr>
          <a:xfrm rot="16200000">
            <a:off x="2590829" y="5014633"/>
            <a:ext cx="2336800" cy="978729"/>
          </a:xfrm>
          <a:prstGeom prst="rect">
            <a:avLst/>
          </a:prstGeom>
          <a:noFill/>
          <a:ln w="19050">
            <a:noFill/>
          </a:ln>
        </p:spPr>
        <p:txBody>
          <a:bodyPr wrap="square" rtlCol="0">
            <a:spAutoFit/>
          </a:bodyPr>
          <a:lstStyle/>
          <a:p>
            <a:pPr algn="ctr"/>
            <a:r>
              <a:rPr lang="en-IN" sz="3200" b="1" dirty="0">
                <a:solidFill>
                  <a:schemeClr val="accent3"/>
                </a:solidFill>
              </a:rPr>
              <a:t>Dependent Variable</a:t>
            </a:r>
          </a:p>
        </p:txBody>
      </p:sp>
      <p:sp>
        <p:nvSpPr>
          <p:cNvPr id="70" name="TextBox 69">
            <a:extLst>
              <a:ext uri="{FF2B5EF4-FFF2-40B4-BE49-F238E27FC236}">
                <a16:creationId xmlns:a16="http://schemas.microsoft.com/office/drawing/2014/main" id="{847BBD11-F1B7-46DD-AF33-D25BE31CB967}"/>
              </a:ext>
            </a:extLst>
          </p:cNvPr>
          <p:cNvSpPr txBox="1"/>
          <p:nvPr/>
        </p:nvSpPr>
        <p:spPr>
          <a:xfrm>
            <a:off x="9682250" y="7133908"/>
            <a:ext cx="751840" cy="535531"/>
          </a:xfrm>
          <a:prstGeom prst="rect">
            <a:avLst/>
          </a:prstGeom>
          <a:noFill/>
          <a:ln w="19050">
            <a:noFill/>
          </a:ln>
        </p:spPr>
        <p:txBody>
          <a:bodyPr wrap="square" rtlCol="0">
            <a:spAutoFit/>
          </a:bodyPr>
          <a:lstStyle/>
          <a:p>
            <a:r>
              <a:rPr lang="en-IN" sz="3200" b="1" dirty="0">
                <a:solidFill>
                  <a:schemeClr val="accent1"/>
                </a:solidFill>
              </a:rPr>
              <a:t>X</a:t>
            </a:r>
            <a:endParaRPr lang="en-IN" sz="3200" b="1" dirty="0"/>
          </a:p>
        </p:txBody>
      </p:sp>
      <p:sp>
        <p:nvSpPr>
          <p:cNvPr id="72" name="TextBox 71">
            <a:extLst>
              <a:ext uri="{FF2B5EF4-FFF2-40B4-BE49-F238E27FC236}">
                <a16:creationId xmlns:a16="http://schemas.microsoft.com/office/drawing/2014/main" id="{AA843255-B365-47F9-8683-918A719BF3EF}"/>
              </a:ext>
            </a:extLst>
          </p:cNvPr>
          <p:cNvSpPr txBox="1"/>
          <p:nvPr/>
        </p:nvSpPr>
        <p:spPr>
          <a:xfrm>
            <a:off x="4180707" y="3283218"/>
            <a:ext cx="355867" cy="535531"/>
          </a:xfrm>
          <a:prstGeom prst="rect">
            <a:avLst/>
          </a:prstGeom>
          <a:noFill/>
          <a:ln w="19050">
            <a:noFill/>
          </a:ln>
        </p:spPr>
        <p:txBody>
          <a:bodyPr wrap="square" rtlCol="0">
            <a:spAutoFit/>
          </a:bodyPr>
          <a:lstStyle/>
          <a:p>
            <a:pPr algn="ctr"/>
            <a:r>
              <a:rPr lang="en-IN" sz="3200" b="1" dirty="0">
                <a:solidFill>
                  <a:schemeClr val="accent3"/>
                </a:solidFill>
              </a:rPr>
              <a:t>Y</a:t>
            </a:r>
          </a:p>
        </p:txBody>
      </p:sp>
      <p:cxnSp>
        <p:nvCxnSpPr>
          <p:cNvPr id="22" name="Straight Arrow Connector 21">
            <a:extLst>
              <a:ext uri="{FF2B5EF4-FFF2-40B4-BE49-F238E27FC236}">
                <a16:creationId xmlns:a16="http://schemas.microsoft.com/office/drawing/2014/main" id="{2C42FF55-2103-4933-B386-E11F67883E49}"/>
              </a:ext>
            </a:extLst>
          </p:cNvPr>
          <p:cNvCxnSpPr>
            <a:cxnSpLocks/>
          </p:cNvCxnSpPr>
          <p:nvPr/>
        </p:nvCxnSpPr>
        <p:spPr bwMode="auto">
          <a:xfrm flipH="1" flipV="1">
            <a:off x="4348482" y="3693729"/>
            <a:ext cx="20319" cy="3637157"/>
          </a:xfrm>
          <a:prstGeom prst="straightConnector1">
            <a:avLst/>
          </a:prstGeom>
          <a:noFill/>
          <a:ln w="28575" cap="flat" cmpd="sng" algn="ctr">
            <a:solidFill>
              <a:schemeClr val="accent3"/>
            </a:solidFill>
            <a:prstDash val="solid"/>
            <a:round/>
            <a:headEnd type="none" w="sm" len="sm"/>
            <a:tailEnd type="triangle"/>
          </a:ln>
          <a:effectLst/>
        </p:spPr>
      </p:cxnSp>
      <p:cxnSp>
        <p:nvCxnSpPr>
          <p:cNvPr id="23" name="Straight Arrow Connector 22">
            <a:extLst>
              <a:ext uri="{FF2B5EF4-FFF2-40B4-BE49-F238E27FC236}">
                <a16:creationId xmlns:a16="http://schemas.microsoft.com/office/drawing/2014/main" id="{11DD9164-5254-442D-A918-9A85737C88C4}"/>
              </a:ext>
            </a:extLst>
          </p:cNvPr>
          <p:cNvCxnSpPr>
            <a:cxnSpLocks/>
          </p:cNvCxnSpPr>
          <p:nvPr/>
        </p:nvCxnSpPr>
        <p:spPr bwMode="auto">
          <a:xfrm>
            <a:off x="4348481" y="7330884"/>
            <a:ext cx="5333769" cy="0"/>
          </a:xfrm>
          <a:prstGeom prst="straightConnector1">
            <a:avLst/>
          </a:prstGeom>
          <a:noFill/>
          <a:ln w="28575" cap="flat" cmpd="sng" algn="ctr">
            <a:solidFill>
              <a:schemeClr val="accent1"/>
            </a:solidFill>
            <a:prstDash val="solid"/>
            <a:round/>
            <a:headEnd type="none" w="sm" len="sm"/>
            <a:tailEnd type="triangle"/>
          </a:ln>
          <a:effectLst/>
        </p:spPr>
      </p:cxnSp>
      <p:sp>
        <p:nvSpPr>
          <p:cNvPr id="20" name="Oval 19">
            <a:extLst>
              <a:ext uri="{FF2B5EF4-FFF2-40B4-BE49-F238E27FC236}">
                <a16:creationId xmlns:a16="http://schemas.microsoft.com/office/drawing/2014/main" id="{B75DE758-2B20-401A-8519-72BAE721E19B}"/>
              </a:ext>
            </a:extLst>
          </p:cNvPr>
          <p:cNvSpPr/>
          <p:nvPr/>
        </p:nvSpPr>
        <p:spPr bwMode="auto">
          <a:xfrm>
            <a:off x="4900815" y="5692631"/>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21" name="Oval 20">
            <a:extLst>
              <a:ext uri="{FF2B5EF4-FFF2-40B4-BE49-F238E27FC236}">
                <a16:creationId xmlns:a16="http://schemas.microsoft.com/office/drawing/2014/main" id="{809E7118-9531-454A-8FE4-30E2740042A9}"/>
              </a:ext>
            </a:extLst>
          </p:cNvPr>
          <p:cNvSpPr/>
          <p:nvPr/>
        </p:nvSpPr>
        <p:spPr bwMode="auto">
          <a:xfrm>
            <a:off x="5612013" y="6122339"/>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24" name="Oval 23">
            <a:extLst>
              <a:ext uri="{FF2B5EF4-FFF2-40B4-BE49-F238E27FC236}">
                <a16:creationId xmlns:a16="http://schemas.microsoft.com/office/drawing/2014/main" id="{2F55609E-3BC6-4584-8DFD-DB74D3CD30F7}"/>
              </a:ext>
            </a:extLst>
          </p:cNvPr>
          <p:cNvSpPr/>
          <p:nvPr/>
        </p:nvSpPr>
        <p:spPr bwMode="auto">
          <a:xfrm>
            <a:off x="5578341" y="5653778"/>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25" name="Oval 24">
            <a:extLst>
              <a:ext uri="{FF2B5EF4-FFF2-40B4-BE49-F238E27FC236}">
                <a16:creationId xmlns:a16="http://schemas.microsoft.com/office/drawing/2014/main" id="{2A5E0850-B161-4E24-B9C6-4A95A458DCD7}"/>
              </a:ext>
            </a:extLst>
          </p:cNvPr>
          <p:cNvSpPr/>
          <p:nvPr/>
        </p:nvSpPr>
        <p:spPr bwMode="auto">
          <a:xfrm>
            <a:off x="5124337" y="6482838"/>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26" name="Oval 25">
            <a:extLst>
              <a:ext uri="{FF2B5EF4-FFF2-40B4-BE49-F238E27FC236}">
                <a16:creationId xmlns:a16="http://schemas.microsoft.com/office/drawing/2014/main" id="{5ACE9346-B361-4CA3-92BA-5C00BCA5BFBE}"/>
              </a:ext>
            </a:extLst>
          </p:cNvPr>
          <p:cNvSpPr/>
          <p:nvPr/>
        </p:nvSpPr>
        <p:spPr bwMode="auto">
          <a:xfrm>
            <a:off x="5916814" y="5653778"/>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27" name="Oval 26">
            <a:extLst>
              <a:ext uri="{FF2B5EF4-FFF2-40B4-BE49-F238E27FC236}">
                <a16:creationId xmlns:a16="http://schemas.microsoft.com/office/drawing/2014/main" id="{35CB6027-EE05-42AA-8DA6-05B8B0F24D53}"/>
              </a:ext>
            </a:extLst>
          </p:cNvPr>
          <p:cNvSpPr/>
          <p:nvPr/>
        </p:nvSpPr>
        <p:spPr bwMode="auto">
          <a:xfrm>
            <a:off x="7131452" y="5222455"/>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28" name="Oval 27">
            <a:extLst>
              <a:ext uri="{FF2B5EF4-FFF2-40B4-BE49-F238E27FC236}">
                <a16:creationId xmlns:a16="http://schemas.microsoft.com/office/drawing/2014/main" id="{4A575AB1-0E46-45B9-989E-68A44E28D29F}"/>
              </a:ext>
            </a:extLst>
          </p:cNvPr>
          <p:cNvSpPr/>
          <p:nvPr/>
        </p:nvSpPr>
        <p:spPr bwMode="auto">
          <a:xfrm>
            <a:off x="6030967" y="5103300"/>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29" name="Oval 28">
            <a:extLst>
              <a:ext uri="{FF2B5EF4-FFF2-40B4-BE49-F238E27FC236}">
                <a16:creationId xmlns:a16="http://schemas.microsoft.com/office/drawing/2014/main" id="{EE48E04D-F156-46DC-8DDB-F21AA93AEDBD}"/>
              </a:ext>
            </a:extLst>
          </p:cNvPr>
          <p:cNvSpPr/>
          <p:nvPr/>
        </p:nvSpPr>
        <p:spPr bwMode="auto">
          <a:xfrm>
            <a:off x="5200538" y="5890718"/>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30" name="Oval 29">
            <a:extLst>
              <a:ext uri="{FF2B5EF4-FFF2-40B4-BE49-F238E27FC236}">
                <a16:creationId xmlns:a16="http://schemas.microsoft.com/office/drawing/2014/main" id="{05DB33C3-5101-4B9C-B667-34DB7BCF8315}"/>
              </a:ext>
            </a:extLst>
          </p:cNvPr>
          <p:cNvSpPr/>
          <p:nvPr/>
        </p:nvSpPr>
        <p:spPr bwMode="auto">
          <a:xfrm>
            <a:off x="6675121" y="3840209"/>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31" name="Oval 30">
            <a:extLst>
              <a:ext uri="{FF2B5EF4-FFF2-40B4-BE49-F238E27FC236}">
                <a16:creationId xmlns:a16="http://schemas.microsoft.com/office/drawing/2014/main" id="{ECC3BCF4-0DBF-4EF5-BC8A-6993B7D7B1B5}"/>
              </a:ext>
            </a:extLst>
          </p:cNvPr>
          <p:cNvSpPr/>
          <p:nvPr/>
        </p:nvSpPr>
        <p:spPr bwMode="auto">
          <a:xfrm>
            <a:off x="6500319" y="5520845"/>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cxnSp>
        <p:nvCxnSpPr>
          <p:cNvPr id="32" name="Straight Connector 31">
            <a:extLst>
              <a:ext uri="{FF2B5EF4-FFF2-40B4-BE49-F238E27FC236}">
                <a16:creationId xmlns:a16="http://schemas.microsoft.com/office/drawing/2014/main" id="{DC1961C9-7CC2-421A-8402-3DC264D06A80}"/>
              </a:ext>
            </a:extLst>
          </p:cNvPr>
          <p:cNvCxnSpPr>
            <a:cxnSpLocks/>
          </p:cNvCxnSpPr>
          <p:nvPr/>
        </p:nvCxnSpPr>
        <p:spPr bwMode="auto">
          <a:xfrm flipV="1">
            <a:off x="4392816" y="4195368"/>
            <a:ext cx="4111105" cy="2550874"/>
          </a:xfrm>
          <a:prstGeom prst="line">
            <a:avLst/>
          </a:prstGeom>
          <a:noFill/>
          <a:ln w="28575" cap="flat" cmpd="sng" algn="ctr">
            <a:solidFill>
              <a:schemeClr val="tx1"/>
            </a:solidFill>
            <a:prstDash val="dash"/>
            <a:round/>
            <a:headEnd type="none" w="sm" len="sm"/>
            <a:tailEnd type="none" w="sm" len="sm"/>
          </a:ln>
          <a:effectLst/>
        </p:spPr>
      </p:cxnSp>
      <p:sp>
        <p:nvSpPr>
          <p:cNvPr id="33" name="Oval 32">
            <a:extLst>
              <a:ext uri="{FF2B5EF4-FFF2-40B4-BE49-F238E27FC236}">
                <a16:creationId xmlns:a16="http://schemas.microsoft.com/office/drawing/2014/main" id="{701B3E48-942A-4CF8-91AE-9E3FF3ACEA41}"/>
              </a:ext>
            </a:extLst>
          </p:cNvPr>
          <p:cNvSpPr/>
          <p:nvPr/>
        </p:nvSpPr>
        <p:spPr bwMode="auto">
          <a:xfrm>
            <a:off x="7573463" y="6381239"/>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rot="0" spcFirstLastPara="0" vertOverflow="overflow" horzOverflow="overflow" vert="horz" wrap="square" lIns="24384" tIns="12192" rIns="24384" bIns="12192" numCol="1" spcCol="0" rtlCol="0" fromWordArt="0" anchor="t" anchorCtr="0" forceAA="0" compatLnSpc="1">
            <a:prstTxWarp prst="textNoShape">
              <a:avLst/>
            </a:prstTxWarp>
            <a:noAutofit/>
          </a:bodyPr>
          <a:lstStyle/>
          <a:p>
            <a:pPr algn="ctr" defTabSz="60962">
              <a:spcBef>
                <a:spcPct val="20000"/>
              </a:spcBef>
              <a:buClr>
                <a:srgbClr val="FF0000"/>
              </a:buClr>
            </a:pPr>
            <a:endParaRPr lang="en-IN" sz="361">
              <a:latin typeface="Arial" pitchFamily="34" charset="0"/>
            </a:endParaRPr>
          </a:p>
        </p:txBody>
      </p:sp>
      <p:sp>
        <p:nvSpPr>
          <p:cNvPr id="34" name="TextBox 33">
            <a:extLst>
              <a:ext uri="{FF2B5EF4-FFF2-40B4-BE49-F238E27FC236}">
                <a16:creationId xmlns:a16="http://schemas.microsoft.com/office/drawing/2014/main" id="{863A1CA8-83B6-4451-998B-068983B930E5}"/>
              </a:ext>
            </a:extLst>
          </p:cNvPr>
          <p:cNvSpPr txBox="1"/>
          <p:nvPr/>
        </p:nvSpPr>
        <p:spPr>
          <a:xfrm>
            <a:off x="8644061" y="3893397"/>
            <a:ext cx="3321327" cy="535531"/>
          </a:xfrm>
          <a:prstGeom prst="rect">
            <a:avLst/>
          </a:prstGeom>
          <a:noFill/>
        </p:spPr>
        <p:txBody>
          <a:bodyPr wrap="square" rtlCol="0">
            <a:spAutoFit/>
          </a:bodyPr>
          <a:lstStyle/>
          <a:p>
            <a:pPr algn="ctr"/>
            <a:r>
              <a:rPr lang="en-IN" sz="32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Regression Line</a:t>
            </a:r>
          </a:p>
        </p:txBody>
      </p:sp>
      <p:sp>
        <p:nvSpPr>
          <p:cNvPr id="35" name="TextBox 34">
            <a:extLst>
              <a:ext uri="{FF2B5EF4-FFF2-40B4-BE49-F238E27FC236}">
                <a16:creationId xmlns:a16="http://schemas.microsoft.com/office/drawing/2014/main" id="{099EB5FB-D73F-4728-B435-5F3EF791E6E3}"/>
              </a:ext>
            </a:extLst>
          </p:cNvPr>
          <p:cNvSpPr txBox="1"/>
          <p:nvPr/>
        </p:nvSpPr>
        <p:spPr>
          <a:xfrm>
            <a:off x="9377143" y="4415332"/>
            <a:ext cx="2508733" cy="341632"/>
          </a:xfrm>
          <a:prstGeom prst="rect">
            <a:avLst/>
          </a:prstGeom>
          <a:noFill/>
        </p:spPr>
        <p:txBody>
          <a:bodyPr wrap="square" rtlCol="0">
            <a:spAutoFit/>
          </a:bodyPr>
          <a:lstStyle/>
          <a:p>
            <a:pPr algn="ctr"/>
            <a:r>
              <a:rPr lang="en-IN"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Least Square Method</a:t>
            </a:r>
          </a:p>
        </p:txBody>
      </p:sp>
      <p:sp>
        <p:nvSpPr>
          <p:cNvPr id="37" name="Rectangle 36">
            <a:extLst>
              <a:ext uri="{FF2B5EF4-FFF2-40B4-BE49-F238E27FC236}">
                <a16:creationId xmlns:a16="http://schemas.microsoft.com/office/drawing/2014/main" id="{057981D2-C234-4496-8778-BDB3507FA3C8}"/>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38" name="skillenza_logo_new (1).png" descr="skillenza_logo_new (1).png">
            <a:extLst>
              <a:ext uri="{FF2B5EF4-FFF2-40B4-BE49-F238E27FC236}">
                <a16:creationId xmlns:a16="http://schemas.microsoft.com/office/drawing/2014/main" id="{23D5A885-42F2-4E1D-B2F7-B212BFC8E5E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88074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200"/>
                                        <p:tgtEl>
                                          <p:spTgt spid="21"/>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
                                        <p:tgtEl>
                                          <p:spTgt spid="24"/>
                                        </p:tgtEl>
                                      </p:cBhvr>
                                    </p:animEffect>
                                  </p:childTnLst>
                                </p:cTn>
                              </p:par>
                            </p:childTnLst>
                          </p:cTn>
                        </p:par>
                        <p:par>
                          <p:cTn id="16" fill="hold">
                            <p:stCondLst>
                              <p:cond delay="6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200"/>
                                        <p:tgtEl>
                                          <p:spTgt spid="25"/>
                                        </p:tgtEl>
                                      </p:cBhvr>
                                    </p:animEffect>
                                  </p:childTnLst>
                                </p:cTn>
                              </p:par>
                            </p:childTnLst>
                          </p:cTn>
                        </p:par>
                        <p:par>
                          <p:cTn id="20" fill="hold">
                            <p:stCondLst>
                              <p:cond delay="800"/>
                            </p:stCondLst>
                            <p:childTnLst>
                              <p:par>
                                <p:cTn id="21" presetID="10"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200"/>
                                        <p:tgtEl>
                                          <p:spTgt spid="2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200"/>
                                        <p:tgtEl>
                                          <p:spTgt spid="27"/>
                                        </p:tgtEl>
                                      </p:cBhvr>
                                    </p:animEffect>
                                  </p:childTnLst>
                                </p:cTn>
                              </p:par>
                            </p:childTnLst>
                          </p:cTn>
                        </p:par>
                        <p:par>
                          <p:cTn id="28" fill="hold">
                            <p:stCondLst>
                              <p:cond delay="1200"/>
                            </p:stCondLst>
                            <p:childTnLst>
                              <p:par>
                                <p:cTn id="29" presetID="10"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200"/>
                                        <p:tgtEl>
                                          <p:spTgt spid="28"/>
                                        </p:tgtEl>
                                      </p:cBhvr>
                                    </p:animEffect>
                                  </p:childTnLst>
                                </p:cTn>
                              </p:par>
                            </p:childTnLst>
                          </p:cTn>
                        </p:par>
                        <p:par>
                          <p:cTn id="32" fill="hold">
                            <p:stCondLst>
                              <p:cond delay="1400"/>
                            </p:stCondLst>
                            <p:childTnLst>
                              <p:par>
                                <p:cTn id="33" presetID="10"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200"/>
                                        <p:tgtEl>
                                          <p:spTgt spid="29"/>
                                        </p:tgtEl>
                                      </p:cBhvr>
                                    </p:animEffect>
                                  </p:childTnLst>
                                </p:cTn>
                              </p:par>
                            </p:childTnLst>
                          </p:cTn>
                        </p:par>
                        <p:par>
                          <p:cTn id="36" fill="hold">
                            <p:stCondLst>
                              <p:cond delay="1600"/>
                            </p:stCondLst>
                            <p:childTnLst>
                              <p:par>
                                <p:cTn id="37" presetID="10"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200"/>
                                        <p:tgtEl>
                                          <p:spTgt spid="30"/>
                                        </p:tgtEl>
                                      </p:cBhvr>
                                    </p:animEffect>
                                  </p:childTnLst>
                                </p:cTn>
                              </p:par>
                            </p:childTnLst>
                          </p:cTn>
                        </p:par>
                        <p:par>
                          <p:cTn id="40" fill="hold">
                            <p:stCondLst>
                              <p:cond delay="1800"/>
                            </p:stCondLst>
                            <p:childTnLst>
                              <p:par>
                                <p:cTn id="41" presetID="10"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200"/>
                                        <p:tgtEl>
                                          <p:spTgt spid="31"/>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200"/>
                                        <p:tgtEl>
                                          <p:spTgt spid="33"/>
                                        </p:tgtEl>
                                      </p:cBhvr>
                                    </p:animEffect>
                                  </p:childTnLst>
                                </p:cTn>
                              </p:par>
                            </p:childTnLst>
                          </p:cTn>
                        </p:par>
                        <p:par>
                          <p:cTn id="48" fill="hold">
                            <p:stCondLst>
                              <p:cond delay="2200"/>
                            </p:stCondLst>
                            <p:childTnLst>
                              <p:par>
                                <p:cTn id="49" presetID="10" presetClass="entr" presetSubtype="0"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par>
                          <p:cTn id="52" fill="hold">
                            <p:stCondLst>
                              <p:cond delay="2700"/>
                            </p:stCondLst>
                            <p:childTnLst>
                              <p:par>
                                <p:cTn id="53" presetID="10" presetClass="entr" presetSubtype="0"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4" grpId="0" animBg="1"/>
      <p:bldP spid="25" grpId="0" animBg="1"/>
      <p:bldP spid="26" grpId="0" animBg="1"/>
      <p:bldP spid="27" grpId="0" animBg="1"/>
      <p:bldP spid="28" grpId="0" animBg="1"/>
      <p:bldP spid="29" grpId="0" animBg="1"/>
      <p:bldP spid="30" grpId="0" animBg="1"/>
      <p:bldP spid="31" grpId="0" animBg="1"/>
      <p:bldP spid="33" grpId="0" animBg="1"/>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394099" y="3517285"/>
            <a:ext cx="3218727" cy="21749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What is Supervised Learning?</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462979"/>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sp>
        <p:nvSpPr>
          <p:cNvPr id="65" name="TextBox 64">
            <a:extLst>
              <a:ext uri="{FF2B5EF4-FFF2-40B4-BE49-F238E27FC236}">
                <a16:creationId xmlns:a16="http://schemas.microsoft.com/office/drawing/2014/main" id="{2A097FE5-03C6-41E5-A0AC-84EC23864E85}"/>
              </a:ext>
            </a:extLst>
          </p:cNvPr>
          <p:cNvSpPr txBox="1"/>
          <p:nvPr/>
        </p:nvSpPr>
        <p:spPr>
          <a:xfrm>
            <a:off x="5545511" y="7592976"/>
            <a:ext cx="3049129" cy="978729"/>
          </a:xfrm>
          <a:prstGeom prst="rect">
            <a:avLst/>
          </a:prstGeom>
          <a:noFill/>
          <a:ln w="19050">
            <a:noFill/>
          </a:ln>
        </p:spPr>
        <p:txBody>
          <a:bodyPr wrap="square" rtlCol="0">
            <a:spAutoFit/>
          </a:bodyPr>
          <a:lstStyle/>
          <a:p>
            <a:pPr algn="ctr"/>
            <a:r>
              <a:rPr lang="en-IN" sz="3200" b="1" dirty="0">
                <a:solidFill>
                  <a:schemeClr val="accent1"/>
                </a:solidFill>
              </a:rPr>
              <a:t>Independent Variable</a:t>
            </a:r>
          </a:p>
        </p:txBody>
      </p:sp>
      <p:sp>
        <p:nvSpPr>
          <p:cNvPr id="66" name="TextBox 65">
            <a:extLst>
              <a:ext uri="{FF2B5EF4-FFF2-40B4-BE49-F238E27FC236}">
                <a16:creationId xmlns:a16="http://schemas.microsoft.com/office/drawing/2014/main" id="{582E4429-73F7-41DE-92FB-295DE7C23091}"/>
              </a:ext>
            </a:extLst>
          </p:cNvPr>
          <p:cNvSpPr txBox="1"/>
          <p:nvPr/>
        </p:nvSpPr>
        <p:spPr>
          <a:xfrm rot="16200000">
            <a:off x="2749853" y="5014633"/>
            <a:ext cx="2336800" cy="978729"/>
          </a:xfrm>
          <a:prstGeom prst="rect">
            <a:avLst/>
          </a:prstGeom>
          <a:noFill/>
          <a:ln w="19050">
            <a:noFill/>
          </a:ln>
        </p:spPr>
        <p:txBody>
          <a:bodyPr wrap="square" rtlCol="0">
            <a:spAutoFit/>
          </a:bodyPr>
          <a:lstStyle/>
          <a:p>
            <a:pPr algn="ctr"/>
            <a:r>
              <a:rPr lang="en-IN" sz="3200" b="1" dirty="0">
                <a:solidFill>
                  <a:schemeClr val="accent3"/>
                </a:solidFill>
              </a:rPr>
              <a:t>Dependent Variable</a:t>
            </a:r>
          </a:p>
        </p:txBody>
      </p:sp>
      <p:sp>
        <p:nvSpPr>
          <p:cNvPr id="70" name="TextBox 69">
            <a:extLst>
              <a:ext uri="{FF2B5EF4-FFF2-40B4-BE49-F238E27FC236}">
                <a16:creationId xmlns:a16="http://schemas.microsoft.com/office/drawing/2014/main" id="{847BBD11-F1B7-46DD-AF33-D25BE31CB967}"/>
              </a:ext>
            </a:extLst>
          </p:cNvPr>
          <p:cNvSpPr txBox="1"/>
          <p:nvPr/>
        </p:nvSpPr>
        <p:spPr>
          <a:xfrm>
            <a:off x="9682250" y="7133908"/>
            <a:ext cx="751840" cy="535531"/>
          </a:xfrm>
          <a:prstGeom prst="rect">
            <a:avLst/>
          </a:prstGeom>
          <a:noFill/>
          <a:ln w="19050">
            <a:noFill/>
          </a:ln>
        </p:spPr>
        <p:txBody>
          <a:bodyPr wrap="square" rtlCol="0">
            <a:spAutoFit/>
          </a:bodyPr>
          <a:lstStyle/>
          <a:p>
            <a:r>
              <a:rPr lang="en-IN" sz="3200" b="1" dirty="0">
                <a:solidFill>
                  <a:schemeClr val="accent1"/>
                </a:solidFill>
              </a:rPr>
              <a:t>X</a:t>
            </a:r>
            <a:endParaRPr lang="en-IN" sz="3200" b="1" dirty="0"/>
          </a:p>
        </p:txBody>
      </p:sp>
      <p:sp>
        <p:nvSpPr>
          <p:cNvPr id="72" name="TextBox 71">
            <a:extLst>
              <a:ext uri="{FF2B5EF4-FFF2-40B4-BE49-F238E27FC236}">
                <a16:creationId xmlns:a16="http://schemas.microsoft.com/office/drawing/2014/main" id="{AA843255-B365-47F9-8683-918A719BF3EF}"/>
              </a:ext>
            </a:extLst>
          </p:cNvPr>
          <p:cNvSpPr txBox="1"/>
          <p:nvPr/>
        </p:nvSpPr>
        <p:spPr>
          <a:xfrm>
            <a:off x="4180707" y="3303096"/>
            <a:ext cx="355867" cy="535531"/>
          </a:xfrm>
          <a:prstGeom prst="rect">
            <a:avLst/>
          </a:prstGeom>
          <a:noFill/>
          <a:ln w="19050">
            <a:noFill/>
          </a:ln>
        </p:spPr>
        <p:txBody>
          <a:bodyPr wrap="square" rtlCol="0">
            <a:spAutoFit/>
          </a:bodyPr>
          <a:lstStyle/>
          <a:p>
            <a:pPr algn="ctr"/>
            <a:r>
              <a:rPr lang="en-IN" sz="3200" b="1" dirty="0">
                <a:solidFill>
                  <a:schemeClr val="accent3"/>
                </a:solidFill>
              </a:rPr>
              <a:t>Y</a:t>
            </a:r>
          </a:p>
        </p:txBody>
      </p:sp>
      <p:cxnSp>
        <p:nvCxnSpPr>
          <p:cNvPr id="22" name="Straight Arrow Connector 21">
            <a:extLst>
              <a:ext uri="{FF2B5EF4-FFF2-40B4-BE49-F238E27FC236}">
                <a16:creationId xmlns:a16="http://schemas.microsoft.com/office/drawing/2014/main" id="{2C42FF55-2103-4933-B386-E11F67883E49}"/>
              </a:ext>
            </a:extLst>
          </p:cNvPr>
          <p:cNvCxnSpPr>
            <a:cxnSpLocks/>
          </p:cNvCxnSpPr>
          <p:nvPr/>
        </p:nvCxnSpPr>
        <p:spPr bwMode="auto">
          <a:xfrm flipH="1" flipV="1">
            <a:off x="4348482" y="3693729"/>
            <a:ext cx="20319" cy="3637157"/>
          </a:xfrm>
          <a:prstGeom prst="straightConnector1">
            <a:avLst/>
          </a:prstGeom>
          <a:noFill/>
          <a:ln w="28575" cap="flat" cmpd="sng" algn="ctr">
            <a:solidFill>
              <a:schemeClr val="accent3"/>
            </a:solidFill>
            <a:prstDash val="solid"/>
            <a:round/>
            <a:headEnd type="none" w="sm" len="sm"/>
            <a:tailEnd type="triangle"/>
          </a:ln>
          <a:effectLst/>
        </p:spPr>
      </p:cxnSp>
      <p:cxnSp>
        <p:nvCxnSpPr>
          <p:cNvPr id="23" name="Straight Arrow Connector 22">
            <a:extLst>
              <a:ext uri="{FF2B5EF4-FFF2-40B4-BE49-F238E27FC236}">
                <a16:creationId xmlns:a16="http://schemas.microsoft.com/office/drawing/2014/main" id="{11DD9164-5254-442D-A918-9A85737C88C4}"/>
              </a:ext>
            </a:extLst>
          </p:cNvPr>
          <p:cNvCxnSpPr>
            <a:cxnSpLocks/>
          </p:cNvCxnSpPr>
          <p:nvPr/>
        </p:nvCxnSpPr>
        <p:spPr bwMode="auto">
          <a:xfrm>
            <a:off x="4348481" y="7330884"/>
            <a:ext cx="5333769" cy="0"/>
          </a:xfrm>
          <a:prstGeom prst="straightConnector1">
            <a:avLst/>
          </a:prstGeom>
          <a:noFill/>
          <a:ln w="28575" cap="flat" cmpd="sng" algn="ctr">
            <a:solidFill>
              <a:schemeClr val="accent1"/>
            </a:solidFill>
            <a:prstDash val="solid"/>
            <a:round/>
            <a:headEnd type="none" w="sm" len="sm"/>
            <a:tailEnd type="triangle"/>
          </a:ln>
          <a:effectLst/>
        </p:spPr>
      </p:cxnSp>
      <p:sp>
        <p:nvSpPr>
          <p:cNvPr id="56" name="Oval 55">
            <a:extLst>
              <a:ext uri="{FF2B5EF4-FFF2-40B4-BE49-F238E27FC236}">
                <a16:creationId xmlns:a16="http://schemas.microsoft.com/office/drawing/2014/main" id="{D426F84D-B7F6-47C8-A47D-4E180EBE56AB}"/>
              </a:ext>
            </a:extLst>
          </p:cNvPr>
          <p:cNvSpPr/>
          <p:nvPr/>
        </p:nvSpPr>
        <p:spPr bwMode="auto">
          <a:xfrm>
            <a:off x="4900815" y="5692631"/>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57" name="Oval 56">
            <a:extLst>
              <a:ext uri="{FF2B5EF4-FFF2-40B4-BE49-F238E27FC236}">
                <a16:creationId xmlns:a16="http://schemas.microsoft.com/office/drawing/2014/main" id="{FF097213-A3AB-4033-8640-B10E05CEA51F}"/>
              </a:ext>
            </a:extLst>
          </p:cNvPr>
          <p:cNvSpPr/>
          <p:nvPr/>
        </p:nvSpPr>
        <p:spPr bwMode="auto">
          <a:xfrm>
            <a:off x="5612013" y="6122339"/>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58" name="Oval 57">
            <a:extLst>
              <a:ext uri="{FF2B5EF4-FFF2-40B4-BE49-F238E27FC236}">
                <a16:creationId xmlns:a16="http://schemas.microsoft.com/office/drawing/2014/main" id="{FE1DFF8E-B78B-4255-8F26-00D65E51A2E1}"/>
              </a:ext>
            </a:extLst>
          </p:cNvPr>
          <p:cNvSpPr/>
          <p:nvPr/>
        </p:nvSpPr>
        <p:spPr bwMode="auto">
          <a:xfrm>
            <a:off x="5578341" y="5653778"/>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59" name="Oval 58">
            <a:extLst>
              <a:ext uri="{FF2B5EF4-FFF2-40B4-BE49-F238E27FC236}">
                <a16:creationId xmlns:a16="http://schemas.microsoft.com/office/drawing/2014/main" id="{D14D4D7D-267C-443C-82FF-C94B308F21F9}"/>
              </a:ext>
            </a:extLst>
          </p:cNvPr>
          <p:cNvSpPr/>
          <p:nvPr/>
        </p:nvSpPr>
        <p:spPr bwMode="auto">
          <a:xfrm>
            <a:off x="5124337" y="6482838"/>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60" name="Oval 59">
            <a:extLst>
              <a:ext uri="{FF2B5EF4-FFF2-40B4-BE49-F238E27FC236}">
                <a16:creationId xmlns:a16="http://schemas.microsoft.com/office/drawing/2014/main" id="{A11E2456-BEFA-4033-B810-DBA40E5A3BA8}"/>
              </a:ext>
            </a:extLst>
          </p:cNvPr>
          <p:cNvSpPr/>
          <p:nvPr/>
        </p:nvSpPr>
        <p:spPr bwMode="auto">
          <a:xfrm>
            <a:off x="5916814" y="5653778"/>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61" name="Oval 60">
            <a:extLst>
              <a:ext uri="{FF2B5EF4-FFF2-40B4-BE49-F238E27FC236}">
                <a16:creationId xmlns:a16="http://schemas.microsoft.com/office/drawing/2014/main" id="{1A8C52E6-6B9B-4D5E-8FDF-C56BC4B23E53}"/>
              </a:ext>
            </a:extLst>
          </p:cNvPr>
          <p:cNvSpPr/>
          <p:nvPr/>
        </p:nvSpPr>
        <p:spPr bwMode="auto">
          <a:xfrm>
            <a:off x="7131452" y="5222455"/>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63" name="Oval 62">
            <a:extLst>
              <a:ext uri="{FF2B5EF4-FFF2-40B4-BE49-F238E27FC236}">
                <a16:creationId xmlns:a16="http://schemas.microsoft.com/office/drawing/2014/main" id="{DF9BEAF7-06B7-4319-A79A-B8343187E5E8}"/>
              </a:ext>
            </a:extLst>
          </p:cNvPr>
          <p:cNvSpPr/>
          <p:nvPr/>
        </p:nvSpPr>
        <p:spPr bwMode="auto">
          <a:xfrm>
            <a:off x="6030967" y="5103300"/>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64" name="Oval 63">
            <a:extLst>
              <a:ext uri="{FF2B5EF4-FFF2-40B4-BE49-F238E27FC236}">
                <a16:creationId xmlns:a16="http://schemas.microsoft.com/office/drawing/2014/main" id="{DBDA5A50-2940-4DC1-9AB6-749890E90BD4}"/>
              </a:ext>
            </a:extLst>
          </p:cNvPr>
          <p:cNvSpPr/>
          <p:nvPr/>
        </p:nvSpPr>
        <p:spPr bwMode="auto">
          <a:xfrm>
            <a:off x="5200538" y="5890718"/>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67" name="Oval 66">
            <a:extLst>
              <a:ext uri="{FF2B5EF4-FFF2-40B4-BE49-F238E27FC236}">
                <a16:creationId xmlns:a16="http://schemas.microsoft.com/office/drawing/2014/main" id="{968B68C6-39BF-4EFF-9DF3-F59C1CAD5574}"/>
              </a:ext>
            </a:extLst>
          </p:cNvPr>
          <p:cNvSpPr/>
          <p:nvPr/>
        </p:nvSpPr>
        <p:spPr bwMode="auto">
          <a:xfrm>
            <a:off x="6675121" y="3840209"/>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68" name="Oval 67">
            <a:extLst>
              <a:ext uri="{FF2B5EF4-FFF2-40B4-BE49-F238E27FC236}">
                <a16:creationId xmlns:a16="http://schemas.microsoft.com/office/drawing/2014/main" id="{2F84FA95-C2B5-4341-BE29-DD6A9FD6E1DA}"/>
              </a:ext>
            </a:extLst>
          </p:cNvPr>
          <p:cNvSpPr/>
          <p:nvPr/>
        </p:nvSpPr>
        <p:spPr bwMode="auto">
          <a:xfrm>
            <a:off x="6500319" y="5520845"/>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cxnSp>
        <p:nvCxnSpPr>
          <p:cNvPr id="69" name="Straight Connector 68">
            <a:extLst>
              <a:ext uri="{FF2B5EF4-FFF2-40B4-BE49-F238E27FC236}">
                <a16:creationId xmlns:a16="http://schemas.microsoft.com/office/drawing/2014/main" id="{CF7502B3-5BE5-4C5A-9DCD-EE6193940F31}"/>
              </a:ext>
            </a:extLst>
          </p:cNvPr>
          <p:cNvCxnSpPr>
            <a:cxnSpLocks/>
            <a:endCxn id="74" idx="7"/>
          </p:cNvCxnSpPr>
          <p:nvPr/>
        </p:nvCxnSpPr>
        <p:spPr bwMode="auto">
          <a:xfrm flipV="1">
            <a:off x="4392815" y="4322061"/>
            <a:ext cx="3984009" cy="2424183"/>
          </a:xfrm>
          <a:prstGeom prst="line">
            <a:avLst/>
          </a:prstGeom>
          <a:noFill/>
          <a:ln w="28575" cap="flat" cmpd="sng" algn="ctr">
            <a:solidFill>
              <a:schemeClr val="tx1"/>
            </a:solidFill>
            <a:prstDash val="dash"/>
            <a:round/>
            <a:headEnd type="none" w="sm" len="sm"/>
            <a:tailEnd type="none" w="sm" len="sm"/>
          </a:ln>
          <a:effectLst/>
        </p:spPr>
      </p:cxnSp>
      <p:sp>
        <p:nvSpPr>
          <p:cNvPr id="71" name="Oval 70">
            <a:extLst>
              <a:ext uri="{FF2B5EF4-FFF2-40B4-BE49-F238E27FC236}">
                <a16:creationId xmlns:a16="http://schemas.microsoft.com/office/drawing/2014/main" id="{E3AA8CD3-30E1-4B81-B28E-981DB516266D}"/>
              </a:ext>
            </a:extLst>
          </p:cNvPr>
          <p:cNvSpPr/>
          <p:nvPr/>
        </p:nvSpPr>
        <p:spPr bwMode="auto">
          <a:xfrm>
            <a:off x="8203383" y="6015479"/>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rot="0" spcFirstLastPara="0" vertOverflow="overflow" horzOverflow="overflow" vert="horz" wrap="square" lIns="24384" tIns="12192" rIns="24384" bIns="12192" numCol="1" spcCol="0" rtlCol="0" fromWordArt="0" anchor="t" anchorCtr="0" forceAA="0" compatLnSpc="1">
            <a:prstTxWarp prst="textNoShape">
              <a:avLst/>
            </a:prstTxWarp>
            <a:noAutofit/>
          </a:bodyPr>
          <a:lstStyle/>
          <a:p>
            <a:pPr algn="ctr" defTabSz="60962">
              <a:spcBef>
                <a:spcPct val="20000"/>
              </a:spcBef>
              <a:buClr>
                <a:srgbClr val="FF0000"/>
              </a:buClr>
            </a:pPr>
            <a:endParaRPr lang="en-IN" sz="361">
              <a:latin typeface="Arial" pitchFamily="34" charset="0"/>
            </a:endParaRPr>
          </a:p>
        </p:txBody>
      </p:sp>
      <p:sp>
        <p:nvSpPr>
          <p:cNvPr id="73" name="TextBox 72">
            <a:extLst>
              <a:ext uri="{FF2B5EF4-FFF2-40B4-BE49-F238E27FC236}">
                <a16:creationId xmlns:a16="http://schemas.microsoft.com/office/drawing/2014/main" id="{323D2A93-40E2-4881-8789-F0C0AB7C7224}"/>
              </a:ext>
            </a:extLst>
          </p:cNvPr>
          <p:cNvSpPr txBox="1"/>
          <p:nvPr/>
        </p:nvSpPr>
        <p:spPr>
          <a:xfrm>
            <a:off x="8571014" y="4042215"/>
            <a:ext cx="1899995" cy="328744"/>
          </a:xfrm>
          <a:prstGeom prst="rect">
            <a:avLst/>
          </a:prstGeom>
          <a:noFill/>
        </p:spPr>
        <p:txBody>
          <a:bodyPr wrap="square" rtlCol="0">
            <a:spAutoFit/>
          </a:bodyPr>
          <a:lstStyle/>
          <a:p>
            <a:pPr algn="ctr"/>
            <a:r>
              <a:rPr lang="en-IN" sz="1707" dirty="0">
                <a:latin typeface="Open Sans" panose="020B0606030504020204" pitchFamily="34" charset="0"/>
                <a:ea typeface="Open Sans" panose="020B0606030504020204" pitchFamily="34" charset="0"/>
                <a:cs typeface="Open Sans" panose="020B0606030504020204" pitchFamily="34" charset="0"/>
              </a:rPr>
              <a:t>Estimated Value</a:t>
            </a:r>
          </a:p>
        </p:txBody>
      </p:sp>
      <p:sp>
        <p:nvSpPr>
          <p:cNvPr id="74" name="Oval 73">
            <a:extLst>
              <a:ext uri="{FF2B5EF4-FFF2-40B4-BE49-F238E27FC236}">
                <a16:creationId xmlns:a16="http://schemas.microsoft.com/office/drawing/2014/main" id="{B2F9E412-8471-46B1-80D1-823FD623FA17}"/>
              </a:ext>
            </a:extLst>
          </p:cNvPr>
          <p:cNvSpPr/>
          <p:nvPr/>
        </p:nvSpPr>
        <p:spPr bwMode="auto">
          <a:xfrm>
            <a:off x="8203383" y="4292303"/>
            <a:ext cx="203199" cy="203199"/>
          </a:xfrm>
          <a:prstGeom prst="ellipse">
            <a:avLst/>
          </a:prstGeom>
          <a:solidFill>
            <a:srgbClr val="FF0000"/>
          </a:solidFill>
          <a:ln w="28575" cap="flat" cmpd="sng" algn="ctr">
            <a:solidFill>
              <a:schemeClr val="tx1"/>
            </a:solidFill>
            <a:prstDash val="solid"/>
            <a:round/>
            <a:headEnd type="none" w="sm" len="sm"/>
            <a:tailEnd type="none" w="sm" len="sm"/>
          </a:ln>
          <a:effectLst/>
        </p:spPr>
        <p:txBody>
          <a:bodyPr rot="0" spcFirstLastPara="0" vertOverflow="overflow" horzOverflow="overflow" vert="horz" wrap="square" lIns="24384" tIns="12192" rIns="24384" bIns="12192" numCol="1" spcCol="0" rtlCol="0" fromWordArt="0" anchor="t" anchorCtr="0" forceAA="0" compatLnSpc="1">
            <a:prstTxWarp prst="textNoShape">
              <a:avLst/>
            </a:prstTxWarp>
            <a:noAutofit/>
          </a:bodyPr>
          <a:lstStyle/>
          <a:p>
            <a:pPr algn="ctr" defTabSz="60962">
              <a:spcBef>
                <a:spcPct val="20000"/>
              </a:spcBef>
              <a:buClr>
                <a:srgbClr val="FF0000"/>
              </a:buClr>
            </a:pPr>
            <a:endParaRPr lang="en-IN" sz="361">
              <a:latin typeface="Arial" pitchFamily="34" charset="0"/>
            </a:endParaRPr>
          </a:p>
        </p:txBody>
      </p:sp>
      <p:cxnSp>
        <p:nvCxnSpPr>
          <p:cNvPr id="75" name="Straight Connector 74">
            <a:extLst>
              <a:ext uri="{FF2B5EF4-FFF2-40B4-BE49-F238E27FC236}">
                <a16:creationId xmlns:a16="http://schemas.microsoft.com/office/drawing/2014/main" id="{4F7D419D-C76B-4AC0-AB57-83ECC0563219}"/>
              </a:ext>
            </a:extLst>
          </p:cNvPr>
          <p:cNvCxnSpPr>
            <a:stCxn id="74" idx="4"/>
          </p:cNvCxnSpPr>
          <p:nvPr/>
        </p:nvCxnSpPr>
        <p:spPr bwMode="auto">
          <a:xfrm>
            <a:off x="8304982" y="4495501"/>
            <a:ext cx="0" cy="1519978"/>
          </a:xfrm>
          <a:prstGeom prst="line">
            <a:avLst/>
          </a:prstGeom>
          <a:noFill/>
          <a:ln w="28575" cap="flat" cmpd="sng" algn="ctr">
            <a:solidFill>
              <a:schemeClr val="tx1"/>
            </a:solidFill>
            <a:prstDash val="dash"/>
            <a:round/>
            <a:headEnd type="none" w="sm" len="sm"/>
            <a:tailEnd type="none" w="sm" len="sm"/>
          </a:ln>
          <a:effectLst/>
        </p:spPr>
      </p:cxnSp>
      <p:sp>
        <p:nvSpPr>
          <p:cNvPr id="76" name="TextBox 75">
            <a:extLst>
              <a:ext uri="{FF2B5EF4-FFF2-40B4-BE49-F238E27FC236}">
                <a16:creationId xmlns:a16="http://schemas.microsoft.com/office/drawing/2014/main" id="{2A69A7C0-9A3B-43EF-B53C-664B62640C07}"/>
              </a:ext>
            </a:extLst>
          </p:cNvPr>
          <p:cNvSpPr txBox="1"/>
          <p:nvPr/>
        </p:nvSpPr>
        <p:spPr>
          <a:xfrm>
            <a:off x="6404954" y="6615620"/>
            <a:ext cx="1489361" cy="328744"/>
          </a:xfrm>
          <a:prstGeom prst="rect">
            <a:avLst/>
          </a:prstGeom>
          <a:noFill/>
        </p:spPr>
        <p:txBody>
          <a:bodyPr wrap="square" rtlCol="0">
            <a:spAutoFit/>
          </a:bodyPr>
          <a:lstStyle/>
          <a:p>
            <a:pPr algn="ctr"/>
            <a:r>
              <a:rPr lang="en-IN" sz="1707" dirty="0">
                <a:latin typeface="Open Sans" panose="020B0606030504020204" pitchFamily="34" charset="0"/>
                <a:ea typeface="Open Sans" panose="020B0606030504020204" pitchFamily="34" charset="0"/>
                <a:cs typeface="Open Sans" panose="020B0606030504020204" pitchFamily="34" charset="0"/>
              </a:rPr>
              <a:t>Actual Value</a:t>
            </a:r>
          </a:p>
        </p:txBody>
      </p:sp>
      <p:sp>
        <p:nvSpPr>
          <p:cNvPr id="77" name="TextBox 76">
            <a:extLst>
              <a:ext uri="{FF2B5EF4-FFF2-40B4-BE49-F238E27FC236}">
                <a16:creationId xmlns:a16="http://schemas.microsoft.com/office/drawing/2014/main" id="{70AD7438-1DB1-471F-8DF1-282CB0C1BBBC}"/>
              </a:ext>
            </a:extLst>
          </p:cNvPr>
          <p:cNvSpPr txBox="1"/>
          <p:nvPr/>
        </p:nvSpPr>
        <p:spPr>
          <a:xfrm>
            <a:off x="8281244" y="5187792"/>
            <a:ext cx="806177" cy="328744"/>
          </a:xfrm>
          <a:prstGeom prst="rect">
            <a:avLst/>
          </a:prstGeom>
          <a:noFill/>
        </p:spPr>
        <p:txBody>
          <a:bodyPr wrap="square" rtlCol="0">
            <a:spAutoFit/>
          </a:bodyPr>
          <a:lstStyle/>
          <a:p>
            <a:pPr algn="ctr"/>
            <a:r>
              <a:rPr lang="en-IN" sz="1707" dirty="0">
                <a:latin typeface="Open Sans" panose="020B0606030504020204" pitchFamily="34" charset="0"/>
                <a:ea typeface="Open Sans" panose="020B0606030504020204" pitchFamily="34" charset="0"/>
                <a:cs typeface="Open Sans" panose="020B0606030504020204" pitchFamily="34" charset="0"/>
              </a:rPr>
              <a:t>error</a:t>
            </a:r>
          </a:p>
        </p:txBody>
      </p:sp>
      <p:cxnSp>
        <p:nvCxnSpPr>
          <p:cNvPr id="78" name="Straight Connector 77">
            <a:extLst>
              <a:ext uri="{FF2B5EF4-FFF2-40B4-BE49-F238E27FC236}">
                <a16:creationId xmlns:a16="http://schemas.microsoft.com/office/drawing/2014/main" id="{6795ADBB-5B49-4BD8-8B67-CB6BBE3C7384}"/>
              </a:ext>
            </a:extLst>
          </p:cNvPr>
          <p:cNvCxnSpPr>
            <a:cxnSpLocks/>
          </p:cNvCxnSpPr>
          <p:nvPr/>
        </p:nvCxnSpPr>
        <p:spPr bwMode="auto">
          <a:xfrm>
            <a:off x="6776720" y="4043407"/>
            <a:ext cx="0" cy="1263092"/>
          </a:xfrm>
          <a:prstGeom prst="line">
            <a:avLst/>
          </a:prstGeom>
          <a:noFill/>
          <a:ln w="28575" cap="flat" cmpd="sng" algn="ctr">
            <a:solidFill>
              <a:schemeClr val="tx1"/>
            </a:solidFill>
            <a:prstDash val="dash"/>
            <a:round/>
            <a:headEnd type="none" w="sm" len="sm"/>
            <a:tailEnd type="none" w="sm" len="sm"/>
          </a:ln>
          <a:effectLst/>
        </p:spPr>
      </p:cxnSp>
      <p:sp>
        <p:nvSpPr>
          <p:cNvPr id="79" name="TextBox 78">
            <a:extLst>
              <a:ext uri="{FF2B5EF4-FFF2-40B4-BE49-F238E27FC236}">
                <a16:creationId xmlns:a16="http://schemas.microsoft.com/office/drawing/2014/main" id="{E0988AEB-F39A-4FCB-8058-BE2D321131DE}"/>
              </a:ext>
            </a:extLst>
          </p:cNvPr>
          <p:cNvSpPr txBox="1"/>
          <p:nvPr/>
        </p:nvSpPr>
        <p:spPr>
          <a:xfrm>
            <a:off x="6782262" y="4454484"/>
            <a:ext cx="787506" cy="328744"/>
          </a:xfrm>
          <a:prstGeom prst="rect">
            <a:avLst/>
          </a:prstGeom>
          <a:noFill/>
          <a:ln w="28575">
            <a:noFill/>
          </a:ln>
        </p:spPr>
        <p:txBody>
          <a:bodyPr wrap="square" rtlCol="0">
            <a:spAutoFit/>
          </a:bodyPr>
          <a:lstStyle/>
          <a:p>
            <a:pPr algn="ctr"/>
            <a:r>
              <a:rPr lang="en-IN" sz="1707" dirty="0">
                <a:latin typeface="Open Sans" panose="020B0606030504020204" pitchFamily="34" charset="0"/>
                <a:ea typeface="Open Sans" panose="020B0606030504020204" pitchFamily="34" charset="0"/>
                <a:cs typeface="Open Sans" panose="020B0606030504020204" pitchFamily="34" charset="0"/>
              </a:rPr>
              <a:t>error</a:t>
            </a:r>
          </a:p>
        </p:txBody>
      </p:sp>
      <p:sp>
        <p:nvSpPr>
          <p:cNvPr id="30" name="Rectangle 29">
            <a:extLst>
              <a:ext uri="{FF2B5EF4-FFF2-40B4-BE49-F238E27FC236}">
                <a16:creationId xmlns:a16="http://schemas.microsoft.com/office/drawing/2014/main" id="{F6B39949-FD08-4516-8BD3-E7606A7BDD2B}"/>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31" name="skillenza_logo_new (1).png" descr="skillenza_logo_new (1).png">
            <a:extLst>
              <a:ext uri="{FF2B5EF4-FFF2-40B4-BE49-F238E27FC236}">
                <a16:creationId xmlns:a16="http://schemas.microsoft.com/office/drawing/2014/main" id="{250BAA98-55AC-4B25-93C2-4E8CA3E12174}"/>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10876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0"/>
                                  </p:stCondLst>
                                  <p:childTnLst>
                                    <p:animClr clrSpc="rgb" dir="cw">
                                      <p:cBhvr override="childStyle">
                                        <p:cTn id="6" dur="250" autoRev="1" fill="remove"/>
                                        <p:tgtEl>
                                          <p:spTgt spid="71"/>
                                        </p:tgtEl>
                                        <p:attrNameLst>
                                          <p:attrName>style.color</p:attrName>
                                        </p:attrNameLst>
                                      </p:cBhvr>
                                      <p:to>
                                        <a:srgbClr val="0D80B9"/>
                                      </p:to>
                                    </p:animClr>
                                    <p:animClr clrSpc="rgb" dir="cw">
                                      <p:cBhvr>
                                        <p:cTn id="7" dur="250" autoRev="1" fill="remove"/>
                                        <p:tgtEl>
                                          <p:spTgt spid="71"/>
                                        </p:tgtEl>
                                        <p:attrNameLst>
                                          <p:attrName>fillcolor</p:attrName>
                                        </p:attrNameLst>
                                      </p:cBhvr>
                                      <p:to>
                                        <a:srgbClr val="0D80B9"/>
                                      </p:to>
                                    </p:animClr>
                                    <p:set>
                                      <p:cBhvr>
                                        <p:cTn id="8" dur="250" autoRev="1" fill="remove"/>
                                        <p:tgtEl>
                                          <p:spTgt spid="71"/>
                                        </p:tgtEl>
                                        <p:attrNameLst>
                                          <p:attrName>fill.type</p:attrName>
                                        </p:attrNameLst>
                                      </p:cBhvr>
                                      <p:to>
                                        <p:strVal val="solid"/>
                                      </p:to>
                                    </p:set>
                                    <p:set>
                                      <p:cBhvr>
                                        <p:cTn id="9" dur="250" autoRev="1" fill="remove"/>
                                        <p:tgtEl>
                                          <p:spTgt spid="71"/>
                                        </p:tgtEl>
                                        <p:attrNameLst>
                                          <p:attrName>fill.on</p:attrName>
                                        </p:attrNameLst>
                                      </p:cBhvr>
                                      <p:to>
                                        <p:strVal val="true"/>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200"/>
                                        <p:tgtEl>
                                          <p:spTgt spid="74"/>
                                        </p:tgtEl>
                                      </p:cBhvr>
                                    </p:animEffect>
                                  </p:childTnLst>
                                </p:cTn>
                              </p:par>
                            </p:childTnLst>
                          </p:cTn>
                        </p:par>
                        <p:par>
                          <p:cTn id="14" fill="hold">
                            <p:stCondLst>
                              <p:cond delay="700"/>
                            </p:stCondLst>
                            <p:childTnLst>
                              <p:par>
                                <p:cTn id="15" presetID="10" presetClass="entr" presetSubtype="0" fill="hold" grpId="0"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wipe(up)">
                                      <p:cBhvr>
                                        <p:cTn id="22" dur="1000"/>
                                        <p:tgtEl>
                                          <p:spTgt spid="75"/>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1000"/>
                                        <p:tgtEl>
                                          <p:spTgt spid="7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1000"/>
                                        <p:tgtEl>
                                          <p:spTgt spid="7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up)">
                                      <p:cBhvr>
                                        <p:cTn id="35" dur="1000"/>
                                        <p:tgtEl>
                                          <p:spTgt spid="78"/>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p:bldP spid="74" grpId="0" animBg="1"/>
      <p:bldP spid="76" grpId="0"/>
      <p:bldP spid="77" grpId="0"/>
      <p:bldP spid="7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443101"/>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sp>
        <p:nvSpPr>
          <p:cNvPr id="65" name="TextBox 64">
            <a:extLst>
              <a:ext uri="{FF2B5EF4-FFF2-40B4-BE49-F238E27FC236}">
                <a16:creationId xmlns:a16="http://schemas.microsoft.com/office/drawing/2014/main" id="{2A097FE5-03C6-41E5-A0AC-84EC23864E85}"/>
              </a:ext>
            </a:extLst>
          </p:cNvPr>
          <p:cNvSpPr txBox="1"/>
          <p:nvPr/>
        </p:nvSpPr>
        <p:spPr>
          <a:xfrm>
            <a:off x="5545511" y="7592976"/>
            <a:ext cx="3049129" cy="978729"/>
          </a:xfrm>
          <a:prstGeom prst="rect">
            <a:avLst/>
          </a:prstGeom>
          <a:noFill/>
          <a:ln w="19050">
            <a:noFill/>
          </a:ln>
        </p:spPr>
        <p:txBody>
          <a:bodyPr wrap="square" rtlCol="0">
            <a:spAutoFit/>
          </a:bodyPr>
          <a:lstStyle/>
          <a:p>
            <a:pPr algn="ctr"/>
            <a:r>
              <a:rPr lang="en-IN" sz="3200" b="1" dirty="0">
                <a:solidFill>
                  <a:schemeClr val="accent1"/>
                </a:solidFill>
              </a:rPr>
              <a:t>Independent Variable</a:t>
            </a:r>
          </a:p>
        </p:txBody>
      </p:sp>
      <p:sp>
        <p:nvSpPr>
          <p:cNvPr id="66" name="TextBox 65">
            <a:extLst>
              <a:ext uri="{FF2B5EF4-FFF2-40B4-BE49-F238E27FC236}">
                <a16:creationId xmlns:a16="http://schemas.microsoft.com/office/drawing/2014/main" id="{582E4429-73F7-41DE-92FB-295DE7C23091}"/>
              </a:ext>
            </a:extLst>
          </p:cNvPr>
          <p:cNvSpPr txBox="1"/>
          <p:nvPr/>
        </p:nvSpPr>
        <p:spPr>
          <a:xfrm rot="16200000">
            <a:off x="2749853" y="5014633"/>
            <a:ext cx="2336800" cy="978729"/>
          </a:xfrm>
          <a:prstGeom prst="rect">
            <a:avLst/>
          </a:prstGeom>
          <a:noFill/>
          <a:ln w="19050">
            <a:noFill/>
          </a:ln>
        </p:spPr>
        <p:txBody>
          <a:bodyPr wrap="square" rtlCol="0">
            <a:spAutoFit/>
          </a:bodyPr>
          <a:lstStyle/>
          <a:p>
            <a:pPr algn="ctr"/>
            <a:r>
              <a:rPr lang="en-IN" sz="3200" b="1" dirty="0">
                <a:solidFill>
                  <a:schemeClr val="accent3"/>
                </a:solidFill>
              </a:rPr>
              <a:t>Dependent Variable</a:t>
            </a:r>
          </a:p>
        </p:txBody>
      </p:sp>
      <p:sp>
        <p:nvSpPr>
          <p:cNvPr id="70" name="TextBox 69">
            <a:extLst>
              <a:ext uri="{FF2B5EF4-FFF2-40B4-BE49-F238E27FC236}">
                <a16:creationId xmlns:a16="http://schemas.microsoft.com/office/drawing/2014/main" id="{847BBD11-F1B7-46DD-AF33-D25BE31CB967}"/>
              </a:ext>
            </a:extLst>
          </p:cNvPr>
          <p:cNvSpPr txBox="1"/>
          <p:nvPr/>
        </p:nvSpPr>
        <p:spPr>
          <a:xfrm>
            <a:off x="9682250" y="7133908"/>
            <a:ext cx="751840" cy="535531"/>
          </a:xfrm>
          <a:prstGeom prst="rect">
            <a:avLst/>
          </a:prstGeom>
          <a:noFill/>
          <a:ln w="19050">
            <a:noFill/>
          </a:ln>
        </p:spPr>
        <p:txBody>
          <a:bodyPr wrap="square" rtlCol="0">
            <a:spAutoFit/>
          </a:bodyPr>
          <a:lstStyle/>
          <a:p>
            <a:r>
              <a:rPr lang="en-IN" sz="3200" b="1" dirty="0">
                <a:solidFill>
                  <a:schemeClr val="accent1"/>
                </a:solidFill>
              </a:rPr>
              <a:t>X</a:t>
            </a:r>
            <a:endParaRPr lang="en-IN" sz="3200" b="1" dirty="0"/>
          </a:p>
        </p:txBody>
      </p:sp>
      <p:sp>
        <p:nvSpPr>
          <p:cNvPr id="72" name="TextBox 71">
            <a:extLst>
              <a:ext uri="{FF2B5EF4-FFF2-40B4-BE49-F238E27FC236}">
                <a16:creationId xmlns:a16="http://schemas.microsoft.com/office/drawing/2014/main" id="{AA843255-B365-47F9-8683-918A719BF3EF}"/>
              </a:ext>
            </a:extLst>
          </p:cNvPr>
          <p:cNvSpPr txBox="1"/>
          <p:nvPr/>
        </p:nvSpPr>
        <p:spPr>
          <a:xfrm>
            <a:off x="4180707" y="3263340"/>
            <a:ext cx="355867" cy="535531"/>
          </a:xfrm>
          <a:prstGeom prst="rect">
            <a:avLst/>
          </a:prstGeom>
          <a:noFill/>
          <a:ln w="19050">
            <a:noFill/>
          </a:ln>
        </p:spPr>
        <p:txBody>
          <a:bodyPr wrap="square" rtlCol="0">
            <a:spAutoFit/>
          </a:bodyPr>
          <a:lstStyle/>
          <a:p>
            <a:pPr algn="ctr"/>
            <a:r>
              <a:rPr lang="en-IN" sz="3200" b="1" dirty="0">
                <a:solidFill>
                  <a:schemeClr val="accent3"/>
                </a:solidFill>
              </a:rPr>
              <a:t>Y</a:t>
            </a:r>
          </a:p>
        </p:txBody>
      </p:sp>
      <p:cxnSp>
        <p:nvCxnSpPr>
          <p:cNvPr id="22" name="Straight Arrow Connector 21">
            <a:extLst>
              <a:ext uri="{FF2B5EF4-FFF2-40B4-BE49-F238E27FC236}">
                <a16:creationId xmlns:a16="http://schemas.microsoft.com/office/drawing/2014/main" id="{2C42FF55-2103-4933-B386-E11F67883E49}"/>
              </a:ext>
            </a:extLst>
          </p:cNvPr>
          <p:cNvCxnSpPr>
            <a:cxnSpLocks/>
          </p:cNvCxnSpPr>
          <p:nvPr/>
        </p:nvCxnSpPr>
        <p:spPr bwMode="auto">
          <a:xfrm flipH="1" flipV="1">
            <a:off x="4348482" y="3693729"/>
            <a:ext cx="20319" cy="3637157"/>
          </a:xfrm>
          <a:prstGeom prst="straightConnector1">
            <a:avLst/>
          </a:prstGeom>
          <a:noFill/>
          <a:ln w="28575" cap="flat" cmpd="sng" algn="ctr">
            <a:solidFill>
              <a:schemeClr val="accent3"/>
            </a:solidFill>
            <a:prstDash val="solid"/>
            <a:round/>
            <a:headEnd type="none" w="sm" len="sm"/>
            <a:tailEnd type="triangle"/>
          </a:ln>
          <a:effectLst/>
        </p:spPr>
      </p:cxnSp>
      <p:cxnSp>
        <p:nvCxnSpPr>
          <p:cNvPr id="23" name="Straight Arrow Connector 22">
            <a:extLst>
              <a:ext uri="{FF2B5EF4-FFF2-40B4-BE49-F238E27FC236}">
                <a16:creationId xmlns:a16="http://schemas.microsoft.com/office/drawing/2014/main" id="{11DD9164-5254-442D-A918-9A85737C88C4}"/>
              </a:ext>
            </a:extLst>
          </p:cNvPr>
          <p:cNvCxnSpPr>
            <a:cxnSpLocks/>
          </p:cNvCxnSpPr>
          <p:nvPr/>
        </p:nvCxnSpPr>
        <p:spPr bwMode="auto">
          <a:xfrm>
            <a:off x="4348481" y="7330884"/>
            <a:ext cx="5333769" cy="0"/>
          </a:xfrm>
          <a:prstGeom prst="straightConnector1">
            <a:avLst/>
          </a:prstGeom>
          <a:noFill/>
          <a:ln w="28575" cap="flat" cmpd="sng" algn="ctr">
            <a:solidFill>
              <a:schemeClr val="accent1"/>
            </a:solidFill>
            <a:prstDash val="solid"/>
            <a:round/>
            <a:headEnd type="none" w="sm" len="sm"/>
            <a:tailEnd type="triangle"/>
          </a:ln>
          <a:effectLst/>
        </p:spPr>
      </p:cxnSp>
      <p:cxnSp>
        <p:nvCxnSpPr>
          <p:cNvPr id="69" name="Straight Connector 68">
            <a:extLst>
              <a:ext uri="{FF2B5EF4-FFF2-40B4-BE49-F238E27FC236}">
                <a16:creationId xmlns:a16="http://schemas.microsoft.com/office/drawing/2014/main" id="{CF7502B3-5BE5-4C5A-9DCD-EE6193940F31}"/>
              </a:ext>
            </a:extLst>
          </p:cNvPr>
          <p:cNvCxnSpPr>
            <a:cxnSpLocks/>
            <a:endCxn id="140" idx="7"/>
          </p:cNvCxnSpPr>
          <p:nvPr/>
        </p:nvCxnSpPr>
        <p:spPr bwMode="auto">
          <a:xfrm flipV="1">
            <a:off x="4392815" y="4318661"/>
            <a:ext cx="3984575" cy="2427582"/>
          </a:xfrm>
          <a:prstGeom prst="line">
            <a:avLst/>
          </a:prstGeom>
          <a:noFill/>
          <a:ln w="28575" cap="flat" cmpd="sng" algn="ctr">
            <a:solidFill>
              <a:schemeClr val="tx1"/>
            </a:solidFill>
            <a:prstDash val="dash"/>
            <a:round/>
            <a:headEnd type="none" w="sm" len="sm"/>
            <a:tailEnd type="none" w="sm" len="sm"/>
          </a:ln>
          <a:effectLst/>
        </p:spPr>
      </p:cxnSp>
      <p:sp>
        <p:nvSpPr>
          <p:cNvPr id="102" name="Oval 101">
            <a:extLst>
              <a:ext uri="{FF2B5EF4-FFF2-40B4-BE49-F238E27FC236}">
                <a16:creationId xmlns:a16="http://schemas.microsoft.com/office/drawing/2014/main" id="{B99A1523-F26C-42B4-9E2E-987CDCAC73CF}"/>
              </a:ext>
            </a:extLst>
          </p:cNvPr>
          <p:cNvSpPr/>
          <p:nvPr/>
        </p:nvSpPr>
        <p:spPr bwMode="auto">
          <a:xfrm>
            <a:off x="8203383" y="6015479"/>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rot="0" spcFirstLastPara="0" vertOverflow="overflow" horzOverflow="overflow" vert="horz" wrap="square" lIns="24384" tIns="12192" rIns="24384" bIns="12192" numCol="1" spcCol="0" rtlCol="0" fromWordArt="0" anchor="t" anchorCtr="0" forceAA="0" compatLnSpc="1">
            <a:prstTxWarp prst="textNoShape">
              <a:avLst/>
            </a:prstTxWarp>
            <a:noAutofit/>
          </a:bodyPr>
          <a:lstStyle/>
          <a:p>
            <a:pPr algn="ctr" defTabSz="60962">
              <a:spcBef>
                <a:spcPct val="20000"/>
              </a:spcBef>
              <a:buClr>
                <a:srgbClr val="FF0000"/>
              </a:buClr>
            </a:pPr>
            <a:endParaRPr lang="en-IN" sz="361">
              <a:latin typeface="Arial" pitchFamily="34" charset="0"/>
            </a:endParaRPr>
          </a:p>
        </p:txBody>
      </p:sp>
      <p:sp>
        <p:nvSpPr>
          <p:cNvPr id="103" name="Oval 102">
            <a:extLst>
              <a:ext uri="{FF2B5EF4-FFF2-40B4-BE49-F238E27FC236}">
                <a16:creationId xmlns:a16="http://schemas.microsoft.com/office/drawing/2014/main" id="{47F3449B-2208-481D-A529-4C492EA6D0EF}"/>
              </a:ext>
            </a:extLst>
          </p:cNvPr>
          <p:cNvSpPr/>
          <p:nvPr/>
        </p:nvSpPr>
        <p:spPr bwMode="auto">
          <a:xfrm>
            <a:off x="8203383" y="4292303"/>
            <a:ext cx="203199" cy="203199"/>
          </a:xfrm>
          <a:prstGeom prst="ellipse">
            <a:avLst/>
          </a:prstGeom>
          <a:solidFill>
            <a:srgbClr val="FF0000"/>
          </a:solidFill>
          <a:ln w="28575" cap="flat" cmpd="sng" algn="ctr">
            <a:solidFill>
              <a:schemeClr val="tx1"/>
            </a:solidFill>
            <a:prstDash val="solid"/>
            <a:round/>
            <a:headEnd type="none" w="sm" len="sm"/>
            <a:tailEnd type="none" w="sm" len="sm"/>
          </a:ln>
          <a:effectLst/>
        </p:spPr>
        <p:txBody>
          <a:bodyPr rot="0" spcFirstLastPara="0" vertOverflow="overflow" horzOverflow="overflow" vert="horz" wrap="square" lIns="24384" tIns="12192" rIns="24384" bIns="12192" numCol="1" spcCol="0" rtlCol="0" fromWordArt="0" anchor="t" anchorCtr="0" forceAA="0" compatLnSpc="1">
            <a:prstTxWarp prst="textNoShape">
              <a:avLst/>
            </a:prstTxWarp>
            <a:noAutofit/>
          </a:bodyPr>
          <a:lstStyle/>
          <a:p>
            <a:pPr algn="ctr" defTabSz="60962">
              <a:spcBef>
                <a:spcPct val="20000"/>
              </a:spcBef>
              <a:buClr>
                <a:srgbClr val="FF0000"/>
              </a:buClr>
            </a:pPr>
            <a:endParaRPr lang="en-IN" sz="361">
              <a:latin typeface="Arial" pitchFamily="34" charset="0"/>
            </a:endParaRPr>
          </a:p>
        </p:txBody>
      </p:sp>
      <p:cxnSp>
        <p:nvCxnSpPr>
          <p:cNvPr id="104" name="Straight Connector 103">
            <a:extLst>
              <a:ext uri="{FF2B5EF4-FFF2-40B4-BE49-F238E27FC236}">
                <a16:creationId xmlns:a16="http://schemas.microsoft.com/office/drawing/2014/main" id="{DEC84DB5-E56F-4F4A-B8FD-10E9FE0D2811}"/>
              </a:ext>
            </a:extLst>
          </p:cNvPr>
          <p:cNvCxnSpPr>
            <a:stCxn id="103" idx="4"/>
          </p:cNvCxnSpPr>
          <p:nvPr/>
        </p:nvCxnSpPr>
        <p:spPr bwMode="auto">
          <a:xfrm>
            <a:off x="8304982" y="4495501"/>
            <a:ext cx="0" cy="1519978"/>
          </a:xfrm>
          <a:prstGeom prst="line">
            <a:avLst/>
          </a:prstGeom>
          <a:noFill/>
          <a:ln w="28575" cap="flat" cmpd="sng" algn="ctr">
            <a:solidFill>
              <a:schemeClr val="tx1"/>
            </a:solidFill>
            <a:prstDash val="dash"/>
            <a:round/>
            <a:headEnd type="none" w="sm" len="sm"/>
            <a:tailEnd type="none" w="sm" len="sm"/>
          </a:ln>
          <a:effectLst/>
        </p:spPr>
      </p:cxnSp>
      <p:sp>
        <p:nvSpPr>
          <p:cNvPr id="129" name="Oval 128">
            <a:extLst>
              <a:ext uri="{FF2B5EF4-FFF2-40B4-BE49-F238E27FC236}">
                <a16:creationId xmlns:a16="http://schemas.microsoft.com/office/drawing/2014/main" id="{58F3D61C-DDD3-4E5F-B3D8-35D9F6F8DF69}"/>
              </a:ext>
            </a:extLst>
          </p:cNvPr>
          <p:cNvSpPr/>
          <p:nvPr/>
        </p:nvSpPr>
        <p:spPr bwMode="auto">
          <a:xfrm>
            <a:off x="4900815" y="5690922"/>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0" name="Oval 129">
            <a:extLst>
              <a:ext uri="{FF2B5EF4-FFF2-40B4-BE49-F238E27FC236}">
                <a16:creationId xmlns:a16="http://schemas.microsoft.com/office/drawing/2014/main" id="{926DE3D9-C322-4485-BB5C-EEEA993F93FB}"/>
              </a:ext>
            </a:extLst>
          </p:cNvPr>
          <p:cNvSpPr/>
          <p:nvPr/>
        </p:nvSpPr>
        <p:spPr bwMode="auto">
          <a:xfrm>
            <a:off x="5612013" y="6120630"/>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1" name="Oval 130">
            <a:extLst>
              <a:ext uri="{FF2B5EF4-FFF2-40B4-BE49-F238E27FC236}">
                <a16:creationId xmlns:a16="http://schemas.microsoft.com/office/drawing/2014/main" id="{F2B71517-2856-4C2C-866A-D2EB1739A6FC}"/>
              </a:ext>
            </a:extLst>
          </p:cNvPr>
          <p:cNvSpPr/>
          <p:nvPr/>
        </p:nvSpPr>
        <p:spPr bwMode="auto">
          <a:xfrm>
            <a:off x="5578341" y="5652069"/>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2" name="Oval 131">
            <a:extLst>
              <a:ext uri="{FF2B5EF4-FFF2-40B4-BE49-F238E27FC236}">
                <a16:creationId xmlns:a16="http://schemas.microsoft.com/office/drawing/2014/main" id="{8E1E2EEC-2100-4BE1-AAB5-88AFC9C1C265}"/>
              </a:ext>
            </a:extLst>
          </p:cNvPr>
          <p:cNvSpPr/>
          <p:nvPr/>
        </p:nvSpPr>
        <p:spPr bwMode="auto">
          <a:xfrm>
            <a:off x="5124337" y="6481129"/>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3" name="Oval 132">
            <a:extLst>
              <a:ext uri="{FF2B5EF4-FFF2-40B4-BE49-F238E27FC236}">
                <a16:creationId xmlns:a16="http://schemas.microsoft.com/office/drawing/2014/main" id="{7A48CE2C-BECF-4DA1-B86D-2258F75E3C6A}"/>
              </a:ext>
            </a:extLst>
          </p:cNvPr>
          <p:cNvSpPr/>
          <p:nvPr/>
        </p:nvSpPr>
        <p:spPr bwMode="auto">
          <a:xfrm>
            <a:off x="5916814" y="5652069"/>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4" name="Oval 133">
            <a:extLst>
              <a:ext uri="{FF2B5EF4-FFF2-40B4-BE49-F238E27FC236}">
                <a16:creationId xmlns:a16="http://schemas.microsoft.com/office/drawing/2014/main" id="{31AB847D-9F39-451F-AC2A-656FA78EAD0E}"/>
              </a:ext>
            </a:extLst>
          </p:cNvPr>
          <p:cNvSpPr/>
          <p:nvPr/>
        </p:nvSpPr>
        <p:spPr bwMode="auto">
          <a:xfrm>
            <a:off x="7131452" y="5220746"/>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5" name="Oval 134">
            <a:extLst>
              <a:ext uri="{FF2B5EF4-FFF2-40B4-BE49-F238E27FC236}">
                <a16:creationId xmlns:a16="http://schemas.microsoft.com/office/drawing/2014/main" id="{58C5B171-FA6E-4F6B-86AD-2E8303C12A61}"/>
              </a:ext>
            </a:extLst>
          </p:cNvPr>
          <p:cNvSpPr/>
          <p:nvPr/>
        </p:nvSpPr>
        <p:spPr bwMode="auto">
          <a:xfrm>
            <a:off x="6030967" y="5101591"/>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6" name="Oval 135">
            <a:extLst>
              <a:ext uri="{FF2B5EF4-FFF2-40B4-BE49-F238E27FC236}">
                <a16:creationId xmlns:a16="http://schemas.microsoft.com/office/drawing/2014/main" id="{EF41BC62-A9EA-4B16-80D1-A33F52036954}"/>
              </a:ext>
            </a:extLst>
          </p:cNvPr>
          <p:cNvSpPr/>
          <p:nvPr/>
        </p:nvSpPr>
        <p:spPr bwMode="auto">
          <a:xfrm>
            <a:off x="5200538" y="5889010"/>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7" name="Oval 136">
            <a:extLst>
              <a:ext uri="{FF2B5EF4-FFF2-40B4-BE49-F238E27FC236}">
                <a16:creationId xmlns:a16="http://schemas.microsoft.com/office/drawing/2014/main" id="{59E6F72B-A6E2-417E-9623-D6DF44C0F825}"/>
              </a:ext>
            </a:extLst>
          </p:cNvPr>
          <p:cNvSpPr/>
          <p:nvPr/>
        </p:nvSpPr>
        <p:spPr bwMode="auto">
          <a:xfrm>
            <a:off x="6675121" y="3838500"/>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8" name="Oval 137">
            <a:extLst>
              <a:ext uri="{FF2B5EF4-FFF2-40B4-BE49-F238E27FC236}">
                <a16:creationId xmlns:a16="http://schemas.microsoft.com/office/drawing/2014/main" id="{B673528A-CC27-48EB-BA7A-D8BE44EC940F}"/>
              </a:ext>
            </a:extLst>
          </p:cNvPr>
          <p:cNvSpPr/>
          <p:nvPr/>
        </p:nvSpPr>
        <p:spPr bwMode="auto">
          <a:xfrm>
            <a:off x="6500319" y="5519137"/>
            <a:ext cx="203199" cy="203199"/>
          </a:xfrm>
          <a:prstGeom prst="ellipse">
            <a:avLst/>
          </a:prstGeom>
          <a:solidFill>
            <a:schemeClr val="accent5">
              <a:lumMod val="20000"/>
              <a:lumOff val="80000"/>
            </a:schemeClr>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9" name="Oval 138">
            <a:extLst>
              <a:ext uri="{FF2B5EF4-FFF2-40B4-BE49-F238E27FC236}">
                <a16:creationId xmlns:a16="http://schemas.microsoft.com/office/drawing/2014/main" id="{E713C880-22ED-4091-B0E9-13A2322CC0BA}"/>
              </a:ext>
            </a:extLst>
          </p:cNvPr>
          <p:cNvSpPr/>
          <p:nvPr/>
        </p:nvSpPr>
        <p:spPr bwMode="auto">
          <a:xfrm>
            <a:off x="8203949" y="6012079"/>
            <a:ext cx="203199" cy="203199"/>
          </a:xfrm>
          <a:prstGeom prst="ellipse">
            <a:avLst/>
          </a:prstGeom>
          <a:solidFill>
            <a:schemeClr val="accent5"/>
          </a:solidFill>
          <a:ln w="28575" cap="flat" cmpd="sng" algn="ctr">
            <a:solidFill>
              <a:schemeClr val="tx1"/>
            </a:solidFill>
            <a:prstDash val="solid"/>
            <a:round/>
            <a:headEnd type="none" w="sm" len="sm"/>
            <a:tailEnd type="none" w="sm" len="sm"/>
          </a:ln>
          <a:effectLst/>
        </p:spPr>
        <p:txBody>
          <a:bodyPr rot="0" spcFirstLastPara="0" vertOverflow="overflow" horzOverflow="overflow" vert="horz" wrap="square" lIns="24384" tIns="12192" rIns="24384" bIns="12192" numCol="1" spcCol="0" rtlCol="0" fromWordArt="0" anchor="t" anchorCtr="0" forceAA="0" compatLnSpc="1">
            <a:prstTxWarp prst="textNoShape">
              <a:avLst/>
            </a:prstTxWarp>
            <a:noAutofit/>
          </a:bodyPr>
          <a:lstStyle/>
          <a:p>
            <a:pPr algn="ctr" defTabSz="60962">
              <a:spcBef>
                <a:spcPct val="20000"/>
              </a:spcBef>
              <a:buClr>
                <a:srgbClr val="FF0000"/>
              </a:buClr>
            </a:pPr>
            <a:endParaRPr lang="en-IN" sz="361">
              <a:latin typeface="Arial" pitchFamily="34" charset="0"/>
            </a:endParaRPr>
          </a:p>
        </p:txBody>
      </p:sp>
      <p:sp>
        <p:nvSpPr>
          <p:cNvPr id="140" name="Oval 139">
            <a:extLst>
              <a:ext uri="{FF2B5EF4-FFF2-40B4-BE49-F238E27FC236}">
                <a16:creationId xmlns:a16="http://schemas.microsoft.com/office/drawing/2014/main" id="{C2FEF71E-DB19-4F23-9297-C132F7674CCE}"/>
              </a:ext>
            </a:extLst>
          </p:cNvPr>
          <p:cNvSpPr/>
          <p:nvPr/>
        </p:nvSpPr>
        <p:spPr bwMode="auto">
          <a:xfrm>
            <a:off x="8203949" y="4288904"/>
            <a:ext cx="203199" cy="203199"/>
          </a:xfrm>
          <a:prstGeom prst="ellipse">
            <a:avLst/>
          </a:prstGeom>
          <a:solidFill>
            <a:srgbClr val="FF0000"/>
          </a:solidFill>
          <a:ln w="28575" cap="flat" cmpd="sng" algn="ctr">
            <a:solidFill>
              <a:schemeClr val="tx1"/>
            </a:solidFill>
            <a:prstDash val="solid"/>
            <a:round/>
            <a:headEnd type="none" w="sm" len="sm"/>
            <a:tailEnd type="none" w="sm" len="sm"/>
          </a:ln>
          <a:effectLst/>
        </p:spPr>
        <p:txBody>
          <a:bodyPr rot="0" spcFirstLastPara="0" vertOverflow="overflow" horzOverflow="overflow" vert="horz" wrap="square" lIns="24384" tIns="12192" rIns="24384" bIns="12192" numCol="1" spcCol="0" rtlCol="0" fromWordArt="0" anchor="t" anchorCtr="0" forceAA="0" compatLnSpc="1">
            <a:prstTxWarp prst="textNoShape">
              <a:avLst/>
            </a:prstTxWarp>
            <a:noAutofit/>
          </a:bodyPr>
          <a:lstStyle/>
          <a:p>
            <a:pPr algn="ctr" defTabSz="60962">
              <a:spcBef>
                <a:spcPct val="20000"/>
              </a:spcBef>
              <a:buClr>
                <a:srgbClr val="FF0000"/>
              </a:buClr>
            </a:pPr>
            <a:endParaRPr lang="en-IN" sz="361">
              <a:latin typeface="Arial" pitchFamily="34" charset="0"/>
            </a:endParaRPr>
          </a:p>
        </p:txBody>
      </p:sp>
      <p:cxnSp>
        <p:nvCxnSpPr>
          <p:cNvPr id="141" name="Straight Connector 140">
            <a:extLst>
              <a:ext uri="{FF2B5EF4-FFF2-40B4-BE49-F238E27FC236}">
                <a16:creationId xmlns:a16="http://schemas.microsoft.com/office/drawing/2014/main" id="{BA67CD8C-DB0F-41BB-B7EB-CB6C6ED2A4C6}"/>
              </a:ext>
            </a:extLst>
          </p:cNvPr>
          <p:cNvCxnSpPr>
            <a:stCxn id="140" idx="4"/>
          </p:cNvCxnSpPr>
          <p:nvPr/>
        </p:nvCxnSpPr>
        <p:spPr bwMode="auto">
          <a:xfrm>
            <a:off x="8305549" y="4492102"/>
            <a:ext cx="0" cy="1519978"/>
          </a:xfrm>
          <a:prstGeom prst="line">
            <a:avLst/>
          </a:prstGeom>
          <a:noFill/>
          <a:ln w="28575" cap="flat" cmpd="sng" algn="ctr">
            <a:solidFill>
              <a:schemeClr val="tx1"/>
            </a:solidFill>
            <a:prstDash val="dash"/>
            <a:round/>
            <a:headEnd type="none" w="sm" len="sm"/>
            <a:tailEnd type="none" w="sm" len="sm"/>
          </a:ln>
          <a:effectLst/>
        </p:spPr>
      </p:cxnSp>
      <p:cxnSp>
        <p:nvCxnSpPr>
          <p:cNvPr id="142" name="Straight Connector 141">
            <a:extLst>
              <a:ext uri="{FF2B5EF4-FFF2-40B4-BE49-F238E27FC236}">
                <a16:creationId xmlns:a16="http://schemas.microsoft.com/office/drawing/2014/main" id="{083AD1B4-BC36-4D2F-91C6-6D6CE83C331B}"/>
              </a:ext>
            </a:extLst>
          </p:cNvPr>
          <p:cNvCxnSpPr>
            <a:cxnSpLocks/>
          </p:cNvCxnSpPr>
          <p:nvPr/>
        </p:nvCxnSpPr>
        <p:spPr bwMode="auto">
          <a:xfrm>
            <a:off x="6776720" y="4041698"/>
            <a:ext cx="0" cy="1263092"/>
          </a:xfrm>
          <a:prstGeom prst="line">
            <a:avLst/>
          </a:prstGeom>
          <a:noFill/>
          <a:ln w="28575" cap="flat" cmpd="sng" algn="ctr">
            <a:solidFill>
              <a:schemeClr val="tx1"/>
            </a:solidFill>
            <a:prstDash val="dash"/>
            <a:round/>
            <a:headEnd type="none" w="sm" len="sm"/>
            <a:tailEnd type="none" w="sm" len="sm"/>
          </a:ln>
          <a:effectLst/>
        </p:spPr>
      </p:cxnSp>
      <p:cxnSp>
        <p:nvCxnSpPr>
          <p:cNvPr id="143" name="Straight Connector 142">
            <a:extLst>
              <a:ext uri="{FF2B5EF4-FFF2-40B4-BE49-F238E27FC236}">
                <a16:creationId xmlns:a16="http://schemas.microsoft.com/office/drawing/2014/main" id="{C4C8E8EB-E183-49A1-A486-D1AF039863AA}"/>
              </a:ext>
            </a:extLst>
          </p:cNvPr>
          <p:cNvCxnSpPr>
            <a:cxnSpLocks/>
          </p:cNvCxnSpPr>
          <p:nvPr/>
        </p:nvCxnSpPr>
        <p:spPr bwMode="auto">
          <a:xfrm>
            <a:off x="6604000" y="5423944"/>
            <a:ext cx="0" cy="95193"/>
          </a:xfrm>
          <a:prstGeom prst="line">
            <a:avLst/>
          </a:prstGeom>
          <a:noFill/>
          <a:ln w="28575" cap="flat" cmpd="sng" algn="ctr">
            <a:solidFill>
              <a:schemeClr val="tx1"/>
            </a:solidFill>
            <a:prstDash val="dash"/>
            <a:round/>
            <a:headEnd type="none" w="sm" len="sm"/>
            <a:tailEnd type="none" w="sm" len="sm"/>
          </a:ln>
          <a:effectLst/>
        </p:spPr>
      </p:cxnSp>
      <p:cxnSp>
        <p:nvCxnSpPr>
          <p:cNvPr id="144" name="Straight Connector 143">
            <a:extLst>
              <a:ext uri="{FF2B5EF4-FFF2-40B4-BE49-F238E27FC236}">
                <a16:creationId xmlns:a16="http://schemas.microsoft.com/office/drawing/2014/main" id="{09CCE6EA-D8BD-4AAE-8CE5-322BC18234BE}"/>
              </a:ext>
            </a:extLst>
          </p:cNvPr>
          <p:cNvCxnSpPr>
            <a:cxnSpLocks/>
          </p:cNvCxnSpPr>
          <p:nvPr/>
        </p:nvCxnSpPr>
        <p:spPr bwMode="auto">
          <a:xfrm>
            <a:off x="6136640" y="5304790"/>
            <a:ext cx="0" cy="386132"/>
          </a:xfrm>
          <a:prstGeom prst="line">
            <a:avLst/>
          </a:prstGeom>
          <a:noFill/>
          <a:ln w="28575" cap="flat" cmpd="sng" algn="ctr">
            <a:solidFill>
              <a:schemeClr val="tx1"/>
            </a:solidFill>
            <a:prstDash val="dash"/>
            <a:round/>
            <a:headEnd type="none" w="sm" len="sm"/>
            <a:tailEnd type="none" w="sm" len="sm"/>
          </a:ln>
          <a:effectLst/>
        </p:spPr>
      </p:cxnSp>
      <p:cxnSp>
        <p:nvCxnSpPr>
          <p:cNvPr id="145" name="Straight Connector 144">
            <a:extLst>
              <a:ext uri="{FF2B5EF4-FFF2-40B4-BE49-F238E27FC236}">
                <a16:creationId xmlns:a16="http://schemas.microsoft.com/office/drawing/2014/main" id="{537BA46B-268E-43C0-B427-8B5F156931CC}"/>
              </a:ext>
            </a:extLst>
          </p:cNvPr>
          <p:cNvCxnSpPr>
            <a:cxnSpLocks/>
          </p:cNvCxnSpPr>
          <p:nvPr/>
        </p:nvCxnSpPr>
        <p:spPr bwMode="auto">
          <a:xfrm>
            <a:off x="5709920" y="5855268"/>
            <a:ext cx="0" cy="77778"/>
          </a:xfrm>
          <a:prstGeom prst="line">
            <a:avLst/>
          </a:prstGeom>
          <a:noFill/>
          <a:ln w="28575" cap="flat" cmpd="sng" algn="ctr">
            <a:solidFill>
              <a:schemeClr val="tx1"/>
            </a:solidFill>
            <a:prstDash val="dash"/>
            <a:round/>
            <a:headEnd type="none" w="sm" len="sm"/>
            <a:tailEnd type="none" w="sm" len="sm"/>
          </a:ln>
          <a:effectLst/>
        </p:spPr>
      </p:cxnSp>
      <p:cxnSp>
        <p:nvCxnSpPr>
          <p:cNvPr id="146" name="Straight Connector 145">
            <a:extLst>
              <a:ext uri="{FF2B5EF4-FFF2-40B4-BE49-F238E27FC236}">
                <a16:creationId xmlns:a16="http://schemas.microsoft.com/office/drawing/2014/main" id="{C2DD8B06-D0F9-4E56-B081-C970BACA386F}"/>
              </a:ext>
            </a:extLst>
          </p:cNvPr>
          <p:cNvCxnSpPr>
            <a:cxnSpLocks/>
          </p:cNvCxnSpPr>
          <p:nvPr/>
        </p:nvCxnSpPr>
        <p:spPr bwMode="auto">
          <a:xfrm>
            <a:off x="5709920" y="5931731"/>
            <a:ext cx="0" cy="187187"/>
          </a:xfrm>
          <a:prstGeom prst="line">
            <a:avLst/>
          </a:prstGeom>
          <a:noFill/>
          <a:ln w="28575" cap="flat" cmpd="sng" algn="ctr">
            <a:solidFill>
              <a:schemeClr val="tx1"/>
            </a:solidFill>
            <a:prstDash val="dash"/>
            <a:round/>
            <a:headEnd type="none" w="sm" len="sm"/>
            <a:tailEnd type="none" w="sm" len="sm"/>
          </a:ln>
          <a:effectLst/>
        </p:spPr>
      </p:cxnSp>
      <p:cxnSp>
        <p:nvCxnSpPr>
          <p:cNvPr id="147" name="Straight Connector 146">
            <a:extLst>
              <a:ext uri="{FF2B5EF4-FFF2-40B4-BE49-F238E27FC236}">
                <a16:creationId xmlns:a16="http://schemas.microsoft.com/office/drawing/2014/main" id="{C62FC90B-9C92-4E40-BE60-7B88DE416A50}"/>
              </a:ext>
            </a:extLst>
          </p:cNvPr>
          <p:cNvCxnSpPr>
            <a:cxnSpLocks/>
            <a:endCxn id="132" idx="0"/>
          </p:cNvCxnSpPr>
          <p:nvPr/>
        </p:nvCxnSpPr>
        <p:spPr bwMode="auto">
          <a:xfrm>
            <a:off x="5222240" y="6236532"/>
            <a:ext cx="3695" cy="244598"/>
          </a:xfrm>
          <a:prstGeom prst="line">
            <a:avLst/>
          </a:prstGeom>
          <a:noFill/>
          <a:ln w="28575" cap="flat" cmpd="sng" algn="ctr">
            <a:solidFill>
              <a:schemeClr val="tx1"/>
            </a:solidFill>
            <a:prstDash val="dash"/>
            <a:round/>
            <a:headEnd type="none" w="sm" len="sm"/>
            <a:tailEnd type="none" w="sm" len="sm"/>
          </a:ln>
          <a:effectLst/>
        </p:spPr>
      </p:cxnSp>
      <p:cxnSp>
        <p:nvCxnSpPr>
          <p:cNvPr id="148" name="Straight Connector 147">
            <a:extLst>
              <a:ext uri="{FF2B5EF4-FFF2-40B4-BE49-F238E27FC236}">
                <a16:creationId xmlns:a16="http://schemas.microsoft.com/office/drawing/2014/main" id="{511FCC18-95F1-40E5-9485-D27BDF150C8B}"/>
              </a:ext>
            </a:extLst>
          </p:cNvPr>
          <p:cNvCxnSpPr>
            <a:cxnSpLocks/>
          </p:cNvCxnSpPr>
          <p:nvPr/>
        </p:nvCxnSpPr>
        <p:spPr bwMode="auto">
          <a:xfrm>
            <a:off x="5323840" y="6086482"/>
            <a:ext cx="0" cy="77778"/>
          </a:xfrm>
          <a:prstGeom prst="line">
            <a:avLst/>
          </a:prstGeom>
          <a:noFill/>
          <a:ln w="28575" cap="flat" cmpd="sng" algn="ctr">
            <a:solidFill>
              <a:schemeClr val="tx1"/>
            </a:solidFill>
            <a:prstDash val="dash"/>
            <a:round/>
            <a:headEnd type="none" w="sm" len="sm"/>
            <a:tailEnd type="none" w="sm" len="sm"/>
          </a:ln>
          <a:effectLst/>
        </p:spPr>
      </p:cxnSp>
      <p:cxnSp>
        <p:nvCxnSpPr>
          <p:cNvPr id="149" name="Straight Connector 148">
            <a:extLst>
              <a:ext uri="{FF2B5EF4-FFF2-40B4-BE49-F238E27FC236}">
                <a16:creationId xmlns:a16="http://schemas.microsoft.com/office/drawing/2014/main" id="{558C80F5-5771-43FC-B6F0-1C84A7B93AA0}"/>
              </a:ext>
            </a:extLst>
          </p:cNvPr>
          <p:cNvCxnSpPr>
            <a:cxnSpLocks/>
            <a:stCxn id="129" idx="4"/>
          </p:cNvCxnSpPr>
          <p:nvPr/>
        </p:nvCxnSpPr>
        <p:spPr bwMode="auto">
          <a:xfrm>
            <a:off x="5002414" y="5894121"/>
            <a:ext cx="0" cy="429708"/>
          </a:xfrm>
          <a:prstGeom prst="line">
            <a:avLst/>
          </a:prstGeom>
          <a:noFill/>
          <a:ln w="28575" cap="flat" cmpd="sng" algn="ctr">
            <a:solidFill>
              <a:schemeClr val="tx1"/>
            </a:solidFill>
            <a:prstDash val="dash"/>
            <a:round/>
            <a:headEnd type="none" w="sm" len="sm"/>
            <a:tailEnd type="none" w="sm" len="sm"/>
          </a:ln>
          <a:effectLst/>
        </p:spPr>
      </p:cxnSp>
      <p:cxnSp>
        <p:nvCxnSpPr>
          <p:cNvPr id="150" name="Straight Connector 149">
            <a:extLst>
              <a:ext uri="{FF2B5EF4-FFF2-40B4-BE49-F238E27FC236}">
                <a16:creationId xmlns:a16="http://schemas.microsoft.com/office/drawing/2014/main" id="{F38B8127-ABC9-4C8A-B4C0-D1DC0CC0668B}"/>
              </a:ext>
            </a:extLst>
          </p:cNvPr>
          <p:cNvCxnSpPr>
            <a:cxnSpLocks/>
          </p:cNvCxnSpPr>
          <p:nvPr/>
        </p:nvCxnSpPr>
        <p:spPr bwMode="auto">
          <a:xfrm>
            <a:off x="7213600" y="5027236"/>
            <a:ext cx="0" cy="172975"/>
          </a:xfrm>
          <a:prstGeom prst="line">
            <a:avLst/>
          </a:prstGeom>
          <a:noFill/>
          <a:ln w="28575" cap="flat" cmpd="sng" algn="ctr">
            <a:solidFill>
              <a:schemeClr val="tx1"/>
            </a:solidFill>
            <a:prstDash val="dash"/>
            <a:round/>
            <a:headEnd type="none" w="sm" len="sm"/>
            <a:tailEnd type="none" w="sm" len="sm"/>
          </a:ln>
          <a:effectLst/>
        </p:spPr>
      </p:cxnSp>
      <p:sp>
        <p:nvSpPr>
          <p:cNvPr id="151" name="TextBox 150">
            <a:extLst>
              <a:ext uri="{FF2B5EF4-FFF2-40B4-BE49-F238E27FC236}">
                <a16:creationId xmlns:a16="http://schemas.microsoft.com/office/drawing/2014/main" id="{686FA359-B5E0-4063-9886-9391D722B69F}"/>
              </a:ext>
            </a:extLst>
          </p:cNvPr>
          <p:cNvSpPr txBox="1"/>
          <p:nvPr/>
        </p:nvSpPr>
        <p:spPr>
          <a:xfrm>
            <a:off x="6086969" y="6372251"/>
            <a:ext cx="2253263" cy="328744"/>
          </a:xfrm>
          <a:prstGeom prst="rect">
            <a:avLst/>
          </a:prstGeom>
          <a:noFill/>
          <a:ln w="28575">
            <a:noFill/>
          </a:ln>
        </p:spPr>
        <p:txBody>
          <a:bodyPr wrap="square" rtlCol="0">
            <a:spAutoFit/>
          </a:bodyPr>
          <a:lstStyle/>
          <a:p>
            <a:pPr algn="ctr"/>
            <a:r>
              <a:rPr lang="en-IN" sz="1707" dirty="0">
                <a:latin typeface="Open Sans" panose="020B0606030504020204" pitchFamily="34" charset="0"/>
                <a:ea typeface="Open Sans" panose="020B0606030504020204" pitchFamily="34" charset="0"/>
                <a:cs typeface="Open Sans" panose="020B0606030504020204" pitchFamily="34" charset="0"/>
              </a:rPr>
              <a:t>Minimize the error</a:t>
            </a:r>
          </a:p>
        </p:txBody>
      </p:sp>
      <p:sp>
        <p:nvSpPr>
          <p:cNvPr id="38" name="Rectangle 37">
            <a:extLst>
              <a:ext uri="{FF2B5EF4-FFF2-40B4-BE49-F238E27FC236}">
                <a16:creationId xmlns:a16="http://schemas.microsoft.com/office/drawing/2014/main" id="{F81555E5-2B42-42C4-B189-76DA7CE3A2D2}"/>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39" name="skillenza_logo_new (1).png" descr="skillenza_logo_new (1).png">
            <a:extLst>
              <a:ext uri="{FF2B5EF4-FFF2-40B4-BE49-F238E27FC236}">
                <a16:creationId xmlns:a16="http://schemas.microsoft.com/office/drawing/2014/main" id="{835322C1-3467-461C-9B3F-1CFF72E2069F}"/>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410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0"/>
                                  </p:stCondLst>
                                  <p:childTnLst>
                                    <p:animClr clrSpc="rgb" dir="cw">
                                      <p:cBhvr override="childStyle">
                                        <p:cTn id="6" dur="250" autoRev="1" fill="remove"/>
                                        <p:tgtEl>
                                          <p:spTgt spid="102"/>
                                        </p:tgtEl>
                                        <p:attrNameLst>
                                          <p:attrName>style.color</p:attrName>
                                        </p:attrNameLst>
                                      </p:cBhvr>
                                      <p:to>
                                        <a:srgbClr val="0D80B9"/>
                                      </p:to>
                                    </p:animClr>
                                    <p:animClr clrSpc="rgb" dir="cw">
                                      <p:cBhvr>
                                        <p:cTn id="7" dur="250" autoRev="1" fill="remove"/>
                                        <p:tgtEl>
                                          <p:spTgt spid="102"/>
                                        </p:tgtEl>
                                        <p:attrNameLst>
                                          <p:attrName>fillcolor</p:attrName>
                                        </p:attrNameLst>
                                      </p:cBhvr>
                                      <p:to>
                                        <a:srgbClr val="0D80B9"/>
                                      </p:to>
                                    </p:animClr>
                                    <p:set>
                                      <p:cBhvr>
                                        <p:cTn id="8" dur="250" autoRev="1" fill="remove"/>
                                        <p:tgtEl>
                                          <p:spTgt spid="102"/>
                                        </p:tgtEl>
                                        <p:attrNameLst>
                                          <p:attrName>fill.type</p:attrName>
                                        </p:attrNameLst>
                                      </p:cBhvr>
                                      <p:to>
                                        <p:strVal val="solid"/>
                                      </p:to>
                                    </p:set>
                                    <p:set>
                                      <p:cBhvr>
                                        <p:cTn id="9" dur="250" autoRev="1" fill="remove"/>
                                        <p:tgtEl>
                                          <p:spTgt spid="102"/>
                                        </p:tgtEl>
                                        <p:attrNameLst>
                                          <p:attrName>fill.on</p:attrName>
                                        </p:attrNameLst>
                                      </p:cBhvr>
                                      <p:to>
                                        <p:strVal val="true"/>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200"/>
                                        <p:tgtEl>
                                          <p:spTgt spid="10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4"/>
                                        </p:tgtEl>
                                        <p:attrNameLst>
                                          <p:attrName>style.visibility</p:attrName>
                                        </p:attrNameLst>
                                      </p:cBhvr>
                                      <p:to>
                                        <p:strVal val="visible"/>
                                      </p:to>
                                    </p:set>
                                    <p:animEffect transition="in" filter="wipe(up)">
                                      <p:cBhvr>
                                        <p:cTn id="18" dur="1000"/>
                                        <p:tgtEl>
                                          <p:spTgt spid="104"/>
                                        </p:tgtEl>
                                      </p:cBhvr>
                                    </p:animEffect>
                                  </p:childTnLst>
                                </p:cTn>
                              </p:par>
                            </p:childTnLst>
                          </p:cTn>
                        </p:par>
                        <p:par>
                          <p:cTn id="19" fill="hold">
                            <p:stCondLst>
                              <p:cond delay="1000"/>
                            </p:stCondLst>
                            <p:childTnLst>
                              <p:par>
                                <p:cTn id="20" presetID="22" presetClass="entr" presetSubtype="4" fill="hold" nodeType="afterEffect">
                                  <p:stCondLst>
                                    <p:cond delay="0"/>
                                  </p:stCondLst>
                                  <p:childTnLst>
                                    <p:set>
                                      <p:cBhvr>
                                        <p:cTn id="21" dur="1" fill="hold">
                                          <p:stCondLst>
                                            <p:cond delay="0"/>
                                          </p:stCondLst>
                                        </p:cTn>
                                        <p:tgtEl>
                                          <p:spTgt spid="150"/>
                                        </p:tgtEl>
                                        <p:attrNameLst>
                                          <p:attrName>style.visibility</p:attrName>
                                        </p:attrNameLst>
                                      </p:cBhvr>
                                      <p:to>
                                        <p:strVal val="visible"/>
                                      </p:to>
                                    </p:set>
                                    <p:animEffect transition="in" filter="wipe(down)">
                                      <p:cBhvr>
                                        <p:cTn id="22" dur="1000"/>
                                        <p:tgtEl>
                                          <p:spTgt spid="150"/>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143"/>
                                        </p:tgtEl>
                                        <p:attrNameLst>
                                          <p:attrName>style.visibility</p:attrName>
                                        </p:attrNameLst>
                                      </p:cBhvr>
                                      <p:to>
                                        <p:strVal val="visible"/>
                                      </p:to>
                                    </p:set>
                                    <p:animEffect transition="in" filter="wipe(down)">
                                      <p:cBhvr>
                                        <p:cTn id="26" dur="1000"/>
                                        <p:tgtEl>
                                          <p:spTgt spid="143"/>
                                        </p:tgtEl>
                                      </p:cBhvr>
                                    </p:animEffect>
                                  </p:childTnLst>
                                </p:cTn>
                              </p:par>
                            </p:childTnLst>
                          </p:cTn>
                        </p:par>
                        <p:par>
                          <p:cTn id="27" fill="hold">
                            <p:stCondLst>
                              <p:cond delay="3000"/>
                            </p:stCondLst>
                            <p:childTnLst>
                              <p:par>
                                <p:cTn id="28" presetID="22" presetClass="entr" presetSubtype="1" fill="hold" nodeType="afterEffect">
                                  <p:stCondLst>
                                    <p:cond delay="0"/>
                                  </p:stCondLst>
                                  <p:childTnLst>
                                    <p:set>
                                      <p:cBhvr>
                                        <p:cTn id="29" dur="1" fill="hold">
                                          <p:stCondLst>
                                            <p:cond delay="0"/>
                                          </p:stCondLst>
                                        </p:cTn>
                                        <p:tgtEl>
                                          <p:spTgt spid="144"/>
                                        </p:tgtEl>
                                        <p:attrNameLst>
                                          <p:attrName>style.visibility</p:attrName>
                                        </p:attrNameLst>
                                      </p:cBhvr>
                                      <p:to>
                                        <p:strVal val="visible"/>
                                      </p:to>
                                    </p:set>
                                    <p:animEffect transition="in" filter="wipe(up)">
                                      <p:cBhvr>
                                        <p:cTn id="30" dur="1000"/>
                                        <p:tgtEl>
                                          <p:spTgt spid="144"/>
                                        </p:tgtEl>
                                      </p:cBhvr>
                                    </p:animEffect>
                                  </p:childTnLst>
                                </p:cTn>
                              </p:par>
                            </p:childTnLst>
                          </p:cTn>
                        </p:par>
                        <p:par>
                          <p:cTn id="31" fill="hold">
                            <p:stCondLst>
                              <p:cond delay="4000"/>
                            </p:stCondLst>
                            <p:childTnLst>
                              <p:par>
                                <p:cTn id="32" presetID="22" presetClass="entr" presetSubtype="1" fill="hold" nodeType="afterEffect">
                                  <p:stCondLst>
                                    <p:cond delay="0"/>
                                  </p:stCondLst>
                                  <p:childTnLst>
                                    <p:set>
                                      <p:cBhvr>
                                        <p:cTn id="33" dur="1" fill="hold">
                                          <p:stCondLst>
                                            <p:cond delay="0"/>
                                          </p:stCondLst>
                                        </p:cTn>
                                        <p:tgtEl>
                                          <p:spTgt spid="145"/>
                                        </p:tgtEl>
                                        <p:attrNameLst>
                                          <p:attrName>style.visibility</p:attrName>
                                        </p:attrNameLst>
                                      </p:cBhvr>
                                      <p:to>
                                        <p:strVal val="visible"/>
                                      </p:to>
                                    </p:set>
                                    <p:animEffect transition="in" filter="wipe(up)">
                                      <p:cBhvr>
                                        <p:cTn id="34" dur="1000"/>
                                        <p:tgtEl>
                                          <p:spTgt spid="145"/>
                                        </p:tgtEl>
                                      </p:cBhvr>
                                    </p:animEffect>
                                  </p:childTnLst>
                                </p:cTn>
                              </p:par>
                            </p:childTnLst>
                          </p:cTn>
                        </p:par>
                        <p:par>
                          <p:cTn id="35" fill="hold">
                            <p:stCondLst>
                              <p:cond delay="5000"/>
                            </p:stCondLst>
                            <p:childTnLst>
                              <p:par>
                                <p:cTn id="36" presetID="22" presetClass="entr" presetSubtype="4" fill="hold" nodeType="afterEffect">
                                  <p:stCondLst>
                                    <p:cond delay="0"/>
                                  </p:stCondLst>
                                  <p:childTnLst>
                                    <p:set>
                                      <p:cBhvr>
                                        <p:cTn id="37" dur="1" fill="hold">
                                          <p:stCondLst>
                                            <p:cond delay="0"/>
                                          </p:stCondLst>
                                        </p:cTn>
                                        <p:tgtEl>
                                          <p:spTgt spid="146"/>
                                        </p:tgtEl>
                                        <p:attrNameLst>
                                          <p:attrName>style.visibility</p:attrName>
                                        </p:attrNameLst>
                                      </p:cBhvr>
                                      <p:to>
                                        <p:strVal val="visible"/>
                                      </p:to>
                                    </p:set>
                                    <p:animEffect transition="in" filter="wipe(down)">
                                      <p:cBhvr>
                                        <p:cTn id="38" dur="1000"/>
                                        <p:tgtEl>
                                          <p:spTgt spid="146"/>
                                        </p:tgtEl>
                                      </p:cBhvr>
                                    </p:animEffect>
                                  </p:childTnLst>
                                </p:cTn>
                              </p:par>
                            </p:childTnLst>
                          </p:cTn>
                        </p:par>
                        <p:par>
                          <p:cTn id="39" fill="hold">
                            <p:stCondLst>
                              <p:cond delay="6000"/>
                            </p:stCondLst>
                            <p:childTnLst>
                              <p:par>
                                <p:cTn id="40" presetID="22" presetClass="entr" presetSubtype="4" fill="hold" nodeType="afterEffect">
                                  <p:stCondLst>
                                    <p:cond delay="0"/>
                                  </p:stCondLst>
                                  <p:childTnLst>
                                    <p:set>
                                      <p:cBhvr>
                                        <p:cTn id="41" dur="1" fill="hold">
                                          <p:stCondLst>
                                            <p:cond delay="0"/>
                                          </p:stCondLst>
                                        </p:cTn>
                                        <p:tgtEl>
                                          <p:spTgt spid="147"/>
                                        </p:tgtEl>
                                        <p:attrNameLst>
                                          <p:attrName>style.visibility</p:attrName>
                                        </p:attrNameLst>
                                      </p:cBhvr>
                                      <p:to>
                                        <p:strVal val="visible"/>
                                      </p:to>
                                    </p:set>
                                    <p:animEffect transition="in" filter="wipe(down)">
                                      <p:cBhvr>
                                        <p:cTn id="42" dur="1000"/>
                                        <p:tgtEl>
                                          <p:spTgt spid="147"/>
                                        </p:tgtEl>
                                      </p:cBhvr>
                                    </p:animEffect>
                                  </p:childTnLst>
                                </p:cTn>
                              </p:par>
                            </p:childTnLst>
                          </p:cTn>
                        </p:par>
                        <p:par>
                          <p:cTn id="43" fill="hold">
                            <p:stCondLst>
                              <p:cond delay="7000"/>
                            </p:stCondLst>
                            <p:childTnLst>
                              <p:par>
                                <p:cTn id="44" presetID="22" presetClass="entr" presetSubtype="1" fill="hold" nodeType="afterEffect">
                                  <p:stCondLst>
                                    <p:cond delay="0"/>
                                  </p:stCondLst>
                                  <p:childTnLst>
                                    <p:set>
                                      <p:cBhvr>
                                        <p:cTn id="45" dur="1" fill="hold">
                                          <p:stCondLst>
                                            <p:cond delay="0"/>
                                          </p:stCondLst>
                                        </p:cTn>
                                        <p:tgtEl>
                                          <p:spTgt spid="148"/>
                                        </p:tgtEl>
                                        <p:attrNameLst>
                                          <p:attrName>style.visibility</p:attrName>
                                        </p:attrNameLst>
                                      </p:cBhvr>
                                      <p:to>
                                        <p:strVal val="visible"/>
                                      </p:to>
                                    </p:set>
                                    <p:animEffect transition="in" filter="wipe(up)">
                                      <p:cBhvr>
                                        <p:cTn id="46" dur="1000"/>
                                        <p:tgtEl>
                                          <p:spTgt spid="148"/>
                                        </p:tgtEl>
                                      </p:cBhvr>
                                    </p:animEffect>
                                  </p:childTnLst>
                                </p:cTn>
                              </p:par>
                            </p:childTnLst>
                          </p:cTn>
                        </p:par>
                        <p:par>
                          <p:cTn id="47" fill="hold">
                            <p:stCondLst>
                              <p:cond delay="8000"/>
                            </p:stCondLst>
                            <p:childTnLst>
                              <p:par>
                                <p:cTn id="48" presetID="22" presetClass="entr" presetSubtype="1" fill="hold" nodeType="afterEffect">
                                  <p:stCondLst>
                                    <p:cond delay="0"/>
                                  </p:stCondLst>
                                  <p:childTnLst>
                                    <p:set>
                                      <p:cBhvr>
                                        <p:cTn id="49" dur="1" fill="hold">
                                          <p:stCondLst>
                                            <p:cond delay="0"/>
                                          </p:stCondLst>
                                        </p:cTn>
                                        <p:tgtEl>
                                          <p:spTgt spid="149"/>
                                        </p:tgtEl>
                                        <p:attrNameLst>
                                          <p:attrName>style.visibility</p:attrName>
                                        </p:attrNameLst>
                                      </p:cBhvr>
                                      <p:to>
                                        <p:strVal val="visible"/>
                                      </p:to>
                                    </p:set>
                                    <p:animEffect transition="in" filter="wipe(up)">
                                      <p:cBhvr>
                                        <p:cTn id="50" dur="1000"/>
                                        <p:tgtEl>
                                          <p:spTgt spid="14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1"/>
                                        </p:tgtEl>
                                        <p:attrNameLst>
                                          <p:attrName>style.visibility</p:attrName>
                                        </p:attrNameLst>
                                      </p:cBhvr>
                                      <p:to>
                                        <p:strVal val="visible"/>
                                      </p:to>
                                    </p:set>
                                    <p:animEffect transition="in" filter="fade">
                                      <p:cBhvr>
                                        <p:cTn id="53" dur="10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cxnSp>
        <p:nvCxnSpPr>
          <p:cNvPr id="37" name="Straight Arrow Connector 36">
            <a:extLst>
              <a:ext uri="{FF2B5EF4-FFF2-40B4-BE49-F238E27FC236}">
                <a16:creationId xmlns:a16="http://schemas.microsoft.com/office/drawing/2014/main" id="{1D23187A-CB9E-4847-B209-0DAAAAEB8AC6}"/>
              </a:ext>
            </a:extLst>
          </p:cNvPr>
          <p:cNvCxnSpPr/>
          <p:nvPr/>
        </p:nvCxnSpPr>
        <p:spPr bwMode="auto">
          <a:xfrm flipV="1">
            <a:off x="4368800" y="3939699"/>
            <a:ext cx="0" cy="3149600"/>
          </a:xfrm>
          <a:prstGeom prst="straightConnector1">
            <a:avLst/>
          </a:prstGeom>
          <a:noFill/>
          <a:ln w="28575" cap="flat" cmpd="sng" algn="ctr">
            <a:solidFill>
              <a:schemeClr val="accent3"/>
            </a:solidFill>
            <a:prstDash val="solid"/>
            <a:round/>
            <a:headEnd type="none" w="sm" len="sm"/>
            <a:tailEnd type="triangle"/>
          </a:ln>
          <a:effectLst/>
        </p:spPr>
      </p:cxnSp>
      <p:cxnSp>
        <p:nvCxnSpPr>
          <p:cNvPr id="38" name="Straight Arrow Connector 37">
            <a:extLst>
              <a:ext uri="{FF2B5EF4-FFF2-40B4-BE49-F238E27FC236}">
                <a16:creationId xmlns:a16="http://schemas.microsoft.com/office/drawing/2014/main" id="{7B60B5A7-7A2C-4801-8C5B-EF68A8FF8B8E}"/>
              </a:ext>
            </a:extLst>
          </p:cNvPr>
          <p:cNvCxnSpPr>
            <a:cxnSpLocks/>
          </p:cNvCxnSpPr>
          <p:nvPr/>
        </p:nvCxnSpPr>
        <p:spPr bwMode="auto">
          <a:xfrm>
            <a:off x="4348481" y="7089299"/>
            <a:ext cx="4653280" cy="22702"/>
          </a:xfrm>
          <a:prstGeom prst="straightConnector1">
            <a:avLst/>
          </a:prstGeom>
          <a:noFill/>
          <a:ln w="28575" cap="flat" cmpd="sng" algn="ctr">
            <a:solidFill>
              <a:schemeClr val="accent1"/>
            </a:solidFill>
            <a:prstDash val="solid"/>
            <a:round/>
            <a:headEnd type="none" w="sm" len="sm"/>
            <a:tailEnd type="triangle"/>
          </a:ln>
          <a:effectLst/>
        </p:spPr>
      </p:cxnSp>
      <p:sp>
        <p:nvSpPr>
          <p:cNvPr id="39" name="TextBox 38">
            <a:extLst>
              <a:ext uri="{FF2B5EF4-FFF2-40B4-BE49-F238E27FC236}">
                <a16:creationId xmlns:a16="http://schemas.microsoft.com/office/drawing/2014/main" id="{2BB5F11F-B1B1-4A63-B4CA-A7681D8D9BCF}"/>
              </a:ext>
            </a:extLst>
          </p:cNvPr>
          <p:cNvSpPr txBox="1"/>
          <p:nvPr/>
        </p:nvSpPr>
        <p:spPr>
          <a:xfrm>
            <a:off x="5476240" y="7333139"/>
            <a:ext cx="2336800" cy="535531"/>
          </a:xfrm>
          <a:prstGeom prst="rect">
            <a:avLst/>
          </a:prstGeom>
          <a:noFill/>
        </p:spPr>
        <p:txBody>
          <a:bodyPr wrap="square" rtlCol="0">
            <a:spAutoFit/>
          </a:bodyPr>
          <a:lstStyle/>
          <a:p>
            <a:pPr algn="ctr"/>
            <a:r>
              <a:rPr lang="en-IN" sz="3200" b="1" dirty="0">
                <a:solidFill>
                  <a:schemeClr val="accent1"/>
                </a:solidFill>
              </a:rPr>
              <a:t>Speed</a:t>
            </a:r>
          </a:p>
        </p:txBody>
      </p:sp>
      <p:sp>
        <p:nvSpPr>
          <p:cNvPr id="40" name="TextBox 39">
            <a:extLst>
              <a:ext uri="{FF2B5EF4-FFF2-40B4-BE49-F238E27FC236}">
                <a16:creationId xmlns:a16="http://schemas.microsoft.com/office/drawing/2014/main" id="{7F06C500-3AFB-487D-9C90-E4141A0A4451}"/>
              </a:ext>
            </a:extLst>
          </p:cNvPr>
          <p:cNvSpPr txBox="1"/>
          <p:nvPr/>
        </p:nvSpPr>
        <p:spPr>
          <a:xfrm rot="16200000">
            <a:off x="2933190" y="5132083"/>
            <a:ext cx="2336800" cy="535531"/>
          </a:xfrm>
          <a:prstGeom prst="rect">
            <a:avLst/>
          </a:prstGeom>
          <a:noFill/>
        </p:spPr>
        <p:txBody>
          <a:bodyPr wrap="square" rtlCol="0">
            <a:spAutoFit/>
          </a:bodyPr>
          <a:lstStyle/>
          <a:p>
            <a:pPr algn="ctr"/>
            <a:r>
              <a:rPr lang="en-IN" sz="3200" b="1" dirty="0">
                <a:solidFill>
                  <a:schemeClr val="accent3"/>
                </a:solidFill>
              </a:rPr>
              <a:t>Distance</a:t>
            </a:r>
          </a:p>
        </p:txBody>
      </p:sp>
      <p:sp>
        <p:nvSpPr>
          <p:cNvPr id="41" name="TextBox 40">
            <a:extLst>
              <a:ext uri="{FF2B5EF4-FFF2-40B4-BE49-F238E27FC236}">
                <a16:creationId xmlns:a16="http://schemas.microsoft.com/office/drawing/2014/main" id="{3261FEA1-8A26-47F5-B7C2-871D91E3ECC6}"/>
              </a:ext>
            </a:extLst>
          </p:cNvPr>
          <p:cNvSpPr txBox="1"/>
          <p:nvPr/>
        </p:nvSpPr>
        <p:spPr>
          <a:xfrm>
            <a:off x="9022080" y="6937557"/>
            <a:ext cx="751840" cy="535531"/>
          </a:xfrm>
          <a:prstGeom prst="rect">
            <a:avLst/>
          </a:prstGeom>
          <a:noFill/>
        </p:spPr>
        <p:txBody>
          <a:bodyPr wrap="square" rtlCol="0">
            <a:spAutoFit/>
          </a:bodyPr>
          <a:lstStyle/>
          <a:p>
            <a:r>
              <a:rPr lang="en-IN" sz="3200" b="1" dirty="0">
                <a:solidFill>
                  <a:schemeClr val="accent1"/>
                </a:solidFill>
              </a:rPr>
              <a:t>X</a:t>
            </a:r>
            <a:endParaRPr lang="en-IN" sz="3200" b="1" dirty="0"/>
          </a:p>
        </p:txBody>
      </p:sp>
      <p:cxnSp>
        <p:nvCxnSpPr>
          <p:cNvPr id="43" name="Straight Connector 42">
            <a:extLst>
              <a:ext uri="{FF2B5EF4-FFF2-40B4-BE49-F238E27FC236}">
                <a16:creationId xmlns:a16="http://schemas.microsoft.com/office/drawing/2014/main" id="{A4A5917F-0783-4529-9324-3FB50CBC240E}"/>
              </a:ext>
            </a:extLst>
          </p:cNvPr>
          <p:cNvCxnSpPr>
            <a:cxnSpLocks/>
          </p:cNvCxnSpPr>
          <p:nvPr/>
        </p:nvCxnSpPr>
        <p:spPr bwMode="auto">
          <a:xfrm flipV="1">
            <a:off x="4547986" y="4386855"/>
            <a:ext cx="3474720" cy="2107218"/>
          </a:xfrm>
          <a:prstGeom prst="line">
            <a:avLst/>
          </a:prstGeom>
          <a:noFill/>
          <a:ln w="28575" cap="flat" cmpd="sng" algn="ctr">
            <a:solidFill>
              <a:schemeClr val="tx1"/>
            </a:solidFill>
            <a:prstDash val="dash"/>
            <a:round/>
            <a:headEnd type="none" w="sm" len="sm"/>
            <a:tailEnd type="none" w="sm" len="sm"/>
          </a:ln>
          <a:effectLst/>
        </p:spPr>
      </p:cxnSp>
      <p:sp>
        <p:nvSpPr>
          <p:cNvPr id="44" name="Arrow: Right 43">
            <a:extLst>
              <a:ext uri="{FF2B5EF4-FFF2-40B4-BE49-F238E27FC236}">
                <a16:creationId xmlns:a16="http://schemas.microsoft.com/office/drawing/2014/main" id="{FEBE0AC4-FFBC-4CC6-B3AA-08B7D9B0BC2B}"/>
              </a:ext>
            </a:extLst>
          </p:cNvPr>
          <p:cNvSpPr/>
          <p:nvPr/>
        </p:nvSpPr>
        <p:spPr bwMode="auto">
          <a:xfrm>
            <a:off x="4348279" y="6831483"/>
            <a:ext cx="4653482" cy="544677"/>
          </a:xfrm>
          <a:prstGeom prst="rightArrow">
            <a:avLst/>
          </a:prstGeom>
          <a:solidFill>
            <a:srgbClr val="095A82"/>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45" name="Arrow: Right 44">
            <a:extLst>
              <a:ext uri="{FF2B5EF4-FFF2-40B4-BE49-F238E27FC236}">
                <a16:creationId xmlns:a16="http://schemas.microsoft.com/office/drawing/2014/main" id="{07A71DA9-18DD-4AB7-A0FE-646152DA01AF}"/>
              </a:ext>
            </a:extLst>
          </p:cNvPr>
          <p:cNvSpPr/>
          <p:nvPr/>
        </p:nvSpPr>
        <p:spPr bwMode="auto">
          <a:xfrm rot="16200000">
            <a:off x="2753295" y="5309274"/>
            <a:ext cx="3348037" cy="523424"/>
          </a:xfrm>
          <a:prstGeom prst="rightArrow">
            <a:avLst/>
          </a:prstGeom>
          <a:solidFill>
            <a:schemeClr val="accent3"/>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46" name="TextBox 45">
            <a:extLst>
              <a:ext uri="{FF2B5EF4-FFF2-40B4-BE49-F238E27FC236}">
                <a16:creationId xmlns:a16="http://schemas.microsoft.com/office/drawing/2014/main" id="{84D7FCCE-6260-473A-BDC2-EA89E842D0E3}"/>
              </a:ext>
            </a:extLst>
          </p:cNvPr>
          <p:cNvSpPr txBox="1"/>
          <p:nvPr/>
        </p:nvSpPr>
        <p:spPr>
          <a:xfrm>
            <a:off x="7641182" y="4668466"/>
            <a:ext cx="1604418" cy="269626"/>
          </a:xfrm>
          <a:prstGeom prst="rect">
            <a:avLst/>
          </a:prstGeom>
          <a:noFill/>
        </p:spPr>
        <p:txBody>
          <a:bodyPr wrap="square" rtlCol="0">
            <a:spAutoFit/>
          </a:bodyPr>
          <a:lstStyle/>
          <a:p>
            <a:pPr algn="ctr"/>
            <a:r>
              <a:rPr lang="en-IN" sz="1280" dirty="0">
                <a:latin typeface="Open Sans" panose="020B0606030504020204" pitchFamily="34" charset="0"/>
                <a:ea typeface="Open Sans" panose="020B0606030504020204" pitchFamily="34" charset="0"/>
                <a:cs typeface="Open Sans" panose="020B0606030504020204" pitchFamily="34" charset="0"/>
              </a:rPr>
              <a:t>+</a:t>
            </a:r>
            <a:r>
              <a:rPr lang="en-IN" sz="1280" dirty="0" err="1">
                <a:latin typeface="Open Sans" panose="020B0606030504020204" pitchFamily="34" charset="0"/>
                <a:ea typeface="Open Sans" panose="020B0606030504020204" pitchFamily="34" charset="0"/>
                <a:cs typeface="Open Sans" panose="020B0606030504020204" pitchFamily="34" charset="0"/>
              </a:rPr>
              <a:t>ve</a:t>
            </a:r>
            <a:r>
              <a:rPr lang="en-IN" sz="1280" dirty="0">
                <a:latin typeface="Open Sans" panose="020B0606030504020204" pitchFamily="34" charset="0"/>
                <a:ea typeface="Open Sans" panose="020B0606030504020204" pitchFamily="34" charset="0"/>
                <a:cs typeface="Open Sans" panose="020B0606030504020204" pitchFamily="34" charset="0"/>
              </a:rPr>
              <a:t> Relationship</a:t>
            </a:r>
          </a:p>
        </p:txBody>
      </p:sp>
      <p:sp>
        <p:nvSpPr>
          <p:cNvPr id="15" name="Rectangle 14">
            <a:extLst>
              <a:ext uri="{FF2B5EF4-FFF2-40B4-BE49-F238E27FC236}">
                <a16:creationId xmlns:a16="http://schemas.microsoft.com/office/drawing/2014/main" id="{E4DFD960-4024-4449-A5B6-9A7E6148086E}"/>
              </a:ext>
            </a:extLst>
          </p:cNvPr>
          <p:cNvSpPr/>
          <p:nvPr/>
        </p:nvSpPr>
        <p:spPr>
          <a:xfrm>
            <a:off x="463210" y="375939"/>
            <a:ext cx="6712842" cy="507831"/>
          </a:xfrm>
          <a:prstGeom prst="rect">
            <a:avLst/>
          </a:prstGeom>
        </p:spPr>
        <p:txBody>
          <a:bodyPr wrap="square">
            <a:spAutoFit/>
          </a:bodyPr>
          <a:lstStyle/>
          <a:p>
            <a:r>
              <a:rPr lang="en-US" b="1" dirty="0"/>
              <a:t>Linear Regression</a:t>
            </a:r>
          </a:p>
        </p:txBody>
      </p:sp>
      <p:sp>
        <p:nvSpPr>
          <p:cNvPr id="16" name="TextBox 15">
            <a:extLst>
              <a:ext uri="{FF2B5EF4-FFF2-40B4-BE49-F238E27FC236}">
                <a16:creationId xmlns:a16="http://schemas.microsoft.com/office/drawing/2014/main" id="{D34FD592-BE1C-464B-AC47-FB66CAFCDC4B}"/>
              </a:ext>
            </a:extLst>
          </p:cNvPr>
          <p:cNvSpPr txBox="1"/>
          <p:nvPr/>
        </p:nvSpPr>
        <p:spPr>
          <a:xfrm>
            <a:off x="4316568" y="3419063"/>
            <a:ext cx="255431" cy="535531"/>
          </a:xfrm>
          <a:prstGeom prst="rect">
            <a:avLst/>
          </a:prstGeom>
          <a:noFill/>
        </p:spPr>
        <p:txBody>
          <a:bodyPr wrap="square" rtlCol="0">
            <a:spAutoFit/>
          </a:bodyPr>
          <a:lstStyle/>
          <a:p>
            <a:pPr algn="ctr"/>
            <a:r>
              <a:rPr lang="en-IN" sz="3200" b="1" dirty="0">
                <a:solidFill>
                  <a:schemeClr val="accent3"/>
                </a:solidFill>
              </a:rPr>
              <a:t>Y</a:t>
            </a:r>
          </a:p>
        </p:txBody>
      </p:sp>
      <p:pic>
        <p:nvPicPr>
          <p:cNvPr id="17" name="skillenza_logo_new (1).png" descr="skillenza_logo_new (1).png">
            <a:extLst>
              <a:ext uri="{FF2B5EF4-FFF2-40B4-BE49-F238E27FC236}">
                <a16:creationId xmlns:a16="http://schemas.microsoft.com/office/drawing/2014/main" id="{1E02D13C-F4D1-4634-B069-64CB5BEDBCC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42081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down)">
                                      <p:cBhvr>
                                        <p:cTn id="15" dur="500"/>
                                        <p:tgtEl>
                                          <p:spTgt spid="4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down)">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4" grpId="0" animBg="1"/>
      <p:bldP spid="45" grpId="0" animBg="1"/>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cxnSp>
        <p:nvCxnSpPr>
          <p:cNvPr id="37" name="Straight Arrow Connector 36">
            <a:extLst>
              <a:ext uri="{FF2B5EF4-FFF2-40B4-BE49-F238E27FC236}">
                <a16:creationId xmlns:a16="http://schemas.microsoft.com/office/drawing/2014/main" id="{1D23187A-CB9E-4847-B209-0DAAAAEB8AC6}"/>
              </a:ext>
            </a:extLst>
          </p:cNvPr>
          <p:cNvCxnSpPr/>
          <p:nvPr/>
        </p:nvCxnSpPr>
        <p:spPr bwMode="auto">
          <a:xfrm flipV="1">
            <a:off x="4368800" y="3939699"/>
            <a:ext cx="0" cy="3149600"/>
          </a:xfrm>
          <a:prstGeom prst="straightConnector1">
            <a:avLst/>
          </a:prstGeom>
          <a:noFill/>
          <a:ln w="28575" cap="flat" cmpd="sng" algn="ctr">
            <a:solidFill>
              <a:schemeClr val="accent3"/>
            </a:solidFill>
            <a:prstDash val="solid"/>
            <a:round/>
            <a:headEnd type="none" w="sm" len="sm"/>
            <a:tailEnd type="triangle"/>
          </a:ln>
          <a:effectLst/>
        </p:spPr>
      </p:cxnSp>
      <p:cxnSp>
        <p:nvCxnSpPr>
          <p:cNvPr id="38" name="Straight Arrow Connector 37">
            <a:extLst>
              <a:ext uri="{FF2B5EF4-FFF2-40B4-BE49-F238E27FC236}">
                <a16:creationId xmlns:a16="http://schemas.microsoft.com/office/drawing/2014/main" id="{7B60B5A7-7A2C-4801-8C5B-EF68A8FF8B8E}"/>
              </a:ext>
            </a:extLst>
          </p:cNvPr>
          <p:cNvCxnSpPr>
            <a:cxnSpLocks/>
          </p:cNvCxnSpPr>
          <p:nvPr/>
        </p:nvCxnSpPr>
        <p:spPr bwMode="auto">
          <a:xfrm>
            <a:off x="4348481" y="7089299"/>
            <a:ext cx="4653280" cy="22702"/>
          </a:xfrm>
          <a:prstGeom prst="straightConnector1">
            <a:avLst/>
          </a:prstGeom>
          <a:noFill/>
          <a:ln w="28575" cap="flat" cmpd="sng" algn="ctr">
            <a:solidFill>
              <a:schemeClr val="accent1"/>
            </a:solidFill>
            <a:prstDash val="solid"/>
            <a:round/>
            <a:headEnd type="none" w="sm" len="sm"/>
            <a:tailEnd type="triangle"/>
          </a:ln>
          <a:effectLst/>
        </p:spPr>
      </p:cxnSp>
      <p:sp>
        <p:nvSpPr>
          <p:cNvPr id="39" name="TextBox 38">
            <a:extLst>
              <a:ext uri="{FF2B5EF4-FFF2-40B4-BE49-F238E27FC236}">
                <a16:creationId xmlns:a16="http://schemas.microsoft.com/office/drawing/2014/main" id="{2BB5F11F-B1B1-4A63-B4CA-A7681D8D9BCF}"/>
              </a:ext>
            </a:extLst>
          </p:cNvPr>
          <p:cNvSpPr txBox="1"/>
          <p:nvPr/>
        </p:nvSpPr>
        <p:spPr>
          <a:xfrm>
            <a:off x="5476240" y="7333139"/>
            <a:ext cx="2336800" cy="535531"/>
          </a:xfrm>
          <a:prstGeom prst="rect">
            <a:avLst/>
          </a:prstGeom>
          <a:noFill/>
        </p:spPr>
        <p:txBody>
          <a:bodyPr wrap="square" rtlCol="0">
            <a:spAutoFit/>
          </a:bodyPr>
          <a:lstStyle/>
          <a:p>
            <a:pPr algn="ctr"/>
            <a:r>
              <a:rPr lang="en-IN" sz="3200" b="1" dirty="0">
                <a:solidFill>
                  <a:schemeClr val="accent1"/>
                </a:solidFill>
              </a:rPr>
              <a:t>Speed</a:t>
            </a:r>
          </a:p>
        </p:txBody>
      </p:sp>
      <p:sp>
        <p:nvSpPr>
          <p:cNvPr id="40" name="TextBox 39">
            <a:extLst>
              <a:ext uri="{FF2B5EF4-FFF2-40B4-BE49-F238E27FC236}">
                <a16:creationId xmlns:a16="http://schemas.microsoft.com/office/drawing/2014/main" id="{7F06C500-3AFB-487D-9C90-E4141A0A4451}"/>
              </a:ext>
            </a:extLst>
          </p:cNvPr>
          <p:cNvSpPr txBox="1"/>
          <p:nvPr/>
        </p:nvSpPr>
        <p:spPr>
          <a:xfrm rot="16200000">
            <a:off x="2933190" y="5132083"/>
            <a:ext cx="2336800" cy="535531"/>
          </a:xfrm>
          <a:prstGeom prst="rect">
            <a:avLst/>
          </a:prstGeom>
          <a:noFill/>
        </p:spPr>
        <p:txBody>
          <a:bodyPr wrap="square" rtlCol="0">
            <a:spAutoFit/>
          </a:bodyPr>
          <a:lstStyle/>
          <a:p>
            <a:pPr algn="ctr"/>
            <a:r>
              <a:rPr lang="en-IN" sz="3200" b="1" dirty="0">
                <a:solidFill>
                  <a:schemeClr val="accent3"/>
                </a:solidFill>
              </a:rPr>
              <a:t>Distance</a:t>
            </a:r>
          </a:p>
        </p:txBody>
      </p:sp>
      <p:sp>
        <p:nvSpPr>
          <p:cNvPr id="44" name="Arrow: Right 43">
            <a:extLst>
              <a:ext uri="{FF2B5EF4-FFF2-40B4-BE49-F238E27FC236}">
                <a16:creationId xmlns:a16="http://schemas.microsoft.com/office/drawing/2014/main" id="{FEBE0AC4-FFBC-4CC6-B3AA-08B7D9B0BC2B}"/>
              </a:ext>
            </a:extLst>
          </p:cNvPr>
          <p:cNvSpPr/>
          <p:nvPr/>
        </p:nvSpPr>
        <p:spPr bwMode="auto">
          <a:xfrm>
            <a:off x="4348279" y="6831483"/>
            <a:ext cx="4653482" cy="544677"/>
          </a:xfrm>
          <a:prstGeom prst="rightArrow">
            <a:avLst/>
          </a:prstGeom>
          <a:solidFill>
            <a:srgbClr val="095A82"/>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45" name="Arrow: Right 44">
            <a:extLst>
              <a:ext uri="{FF2B5EF4-FFF2-40B4-BE49-F238E27FC236}">
                <a16:creationId xmlns:a16="http://schemas.microsoft.com/office/drawing/2014/main" id="{07A71DA9-18DD-4AB7-A0FE-646152DA01AF}"/>
              </a:ext>
            </a:extLst>
          </p:cNvPr>
          <p:cNvSpPr/>
          <p:nvPr/>
        </p:nvSpPr>
        <p:spPr bwMode="auto">
          <a:xfrm rot="16200000">
            <a:off x="2753295" y="5309274"/>
            <a:ext cx="3348037" cy="523424"/>
          </a:xfrm>
          <a:prstGeom prst="rightArrow">
            <a:avLst/>
          </a:prstGeom>
          <a:solidFill>
            <a:schemeClr val="accent3"/>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cxnSp>
        <p:nvCxnSpPr>
          <p:cNvPr id="18" name="Straight Connector 17">
            <a:extLst>
              <a:ext uri="{FF2B5EF4-FFF2-40B4-BE49-F238E27FC236}">
                <a16:creationId xmlns:a16="http://schemas.microsoft.com/office/drawing/2014/main" id="{E67FC9C1-D49F-4E85-ABC2-3BF5C1E201C8}"/>
              </a:ext>
            </a:extLst>
          </p:cNvPr>
          <p:cNvCxnSpPr>
            <a:cxnSpLocks/>
          </p:cNvCxnSpPr>
          <p:nvPr/>
        </p:nvCxnSpPr>
        <p:spPr bwMode="auto">
          <a:xfrm flipV="1">
            <a:off x="4547986" y="4386855"/>
            <a:ext cx="3474720" cy="2107218"/>
          </a:xfrm>
          <a:prstGeom prst="line">
            <a:avLst/>
          </a:prstGeom>
          <a:noFill/>
          <a:ln w="28575" cap="flat" cmpd="sng" algn="ctr">
            <a:solidFill>
              <a:schemeClr val="tx1"/>
            </a:solidFill>
            <a:prstDash val="dash"/>
            <a:round/>
            <a:headEnd type="none" w="sm" len="sm"/>
            <a:tailEnd type="none" w="sm" len="sm"/>
          </a:ln>
          <a:effectLst/>
        </p:spPr>
      </p:cxnSp>
      <p:sp>
        <p:nvSpPr>
          <p:cNvPr id="19" name="TextBox 18">
            <a:extLst>
              <a:ext uri="{FF2B5EF4-FFF2-40B4-BE49-F238E27FC236}">
                <a16:creationId xmlns:a16="http://schemas.microsoft.com/office/drawing/2014/main" id="{465A28FD-3FBC-4F3C-8085-A72F4044B306}"/>
              </a:ext>
            </a:extLst>
          </p:cNvPr>
          <p:cNvSpPr txBox="1"/>
          <p:nvPr/>
        </p:nvSpPr>
        <p:spPr>
          <a:xfrm>
            <a:off x="6959258" y="4665161"/>
            <a:ext cx="2814662" cy="369332"/>
          </a:xfrm>
          <a:prstGeom prst="rect">
            <a:avLst/>
          </a:prstGeom>
          <a:noFill/>
        </p:spPr>
        <p:txBody>
          <a:bodyPr wrap="square" rtlCol="0">
            <a:spAutoFit/>
          </a:bodyPr>
          <a:lstStyle/>
          <a:p>
            <a:pPr algn="ctr"/>
            <a:r>
              <a:rPr lang="en-IN"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y = mx + c</a:t>
            </a:r>
          </a:p>
        </p:txBody>
      </p:sp>
      <p:cxnSp>
        <p:nvCxnSpPr>
          <p:cNvPr id="20" name="Straight Arrow Connector 19">
            <a:extLst>
              <a:ext uri="{FF2B5EF4-FFF2-40B4-BE49-F238E27FC236}">
                <a16:creationId xmlns:a16="http://schemas.microsoft.com/office/drawing/2014/main" id="{40CE44A0-46A6-4CB4-8CA7-AE0A811224ED}"/>
              </a:ext>
            </a:extLst>
          </p:cNvPr>
          <p:cNvCxnSpPr/>
          <p:nvPr/>
        </p:nvCxnSpPr>
        <p:spPr bwMode="auto">
          <a:xfrm>
            <a:off x="7878516" y="5108216"/>
            <a:ext cx="0" cy="239839"/>
          </a:xfrm>
          <a:prstGeom prst="straightConnector1">
            <a:avLst/>
          </a:prstGeom>
          <a:noFill/>
          <a:ln w="28575" cap="flat" cmpd="sng" algn="ctr">
            <a:solidFill>
              <a:schemeClr val="tx1"/>
            </a:solidFill>
            <a:prstDash val="solid"/>
            <a:round/>
            <a:headEnd type="none" w="sm" len="sm"/>
            <a:tailEnd type="triangle"/>
          </a:ln>
          <a:effectLst/>
        </p:spPr>
      </p:cxnSp>
      <p:sp>
        <p:nvSpPr>
          <p:cNvPr id="21" name="TextBox 20">
            <a:extLst>
              <a:ext uri="{FF2B5EF4-FFF2-40B4-BE49-F238E27FC236}">
                <a16:creationId xmlns:a16="http://schemas.microsoft.com/office/drawing/2014/main" id="{D446E441-8AE2-4CDA-A659-A1A7216AEBD3}"/>
              </a:ext>
            </a:extLst>
          </p:cNvPr>
          <p:cNvSpPr txBox="1"/>
          <p:nvPr/>
        </p:nvSpPr>
        <p:spPr>
          <a:xfrm>
            <a:off x="7122163" y="5385050"/>
            <a:ext cx="1564636" cy="624210"/>
          </a:xfrm>
          <a:prstGeom prst="rect">
            <a:avLst/>
          </a:prstGeom>
          <a:noFill/>
        </p:spPr>
        <p:txBody>
          <a:bodyPr wrap="square" rtlCol="0">
            <a:spAutoFit/>
          </a:bodyPr>
          <a:lstStyle/>
          <a:p>
            <a:r>
              <a:rPr lang="en-IN" sz="1280" dirty="0">
                <a:latin typeface="Roboto" panose="02000000000000000000"/>
              </a:rPr>
              <a:t>Distance travelled in a fixed duration of time</a:t>
            </a:r>
          </a:p>
        </p:txBody>
      </p:sp>
      <p:sp>
        <p:nvSpPr>
          <p:cNvPr id="25" name="TextBox 24">
            <a:extLst>
              <a:ext uri="{FF2B5EF4-FFF2-40B4-BE49-F238E27FC236}">
                <a16:creationId xmlns:a16="http://schemas.microsoft.com/office/drawing/2014/main" id="{93CA0FDF-B590-42B2-B7D6-A02853FD9837}"/>
              </a:ext>
            </a:extLst>
          </p:cNvPr>
          <p:cNvSpPr txBox="1"/>
          <p:nvPr/>
        </p:nvSpPr>
        <p:spPr>
          <a:xfrm>
            <a:off x="9022080" y="6937557"/>
            <a:ext cx="751840" cy="535531"/>
          </a:xfrm>
          <a:prstGeom prst="rect">
            <a:avLst/>
          </a:prstGeom>
          <a:noFill/>
        </p:spPr>
        <p:txBody>
          <a:bodyPr wrap="square" rtlCol="0">
            <a:spAutoFit/>
          </a:bodyPr>
          <a:lstStyle/>
          <a:p>
            <a:r>
              <a:rPr lang="en-IN" sz="3200" b="1" dirty="0">
                <a:solidFill>
                  <a:schemeClr val="accent1"/>
                </a:solidFill>
              </a:rPr>
              <a:t>X</a:t>
            </a:r>
            <a:endParaRPr lang="en-IN" sz="3200" b="1" dirty="0"/>
          </a:p>
        </p:txBody>
      </p:sp>
      <p:sp>
        <p:nvSpPr>
          <p:cNvPr id="17" name="Rectangle 16">
            <a:extLst>
              <a:ext uri="{FF2B5EF4-FFF2-40B4-BE49-F238E27FC236}">
                <a16:creationId xmlns:a16="http://schemas.microsoft.com/office/drawing/2014/main" id="{A1740DB0-8C2B-4B4D-B342-197D1247B4E7}"/>
              </a:ext>
            </a:extLst>
          </p:cNvPr>
          <p:cNvSpPr/>
          <p:nvPr/>
        </p:nvSpPr>
        <p:spPr>
          <a:xfrm>
            <a:off x="463210" y="375939"/>
            <a:ext cx="6712842" cy="507831"/>
          </a:xfrm>
          <a:prstGeom prst="rect">
            <a:avLst/>
          </a:prstGeom>
        </p:spPr>
        <p:txBody>
          <a:bodyPr wrap="square">
            <a:spAutoFit/>
          </a:bodyPr>
          <a:lstStyle/>
          <a:p>
            <a:r>
              <a:rPr lang="en-US" b="1" dirty="0"/>
              <a:t>Linear Regression</a:t>
            </a:r>
          </a:p>
        </p:txBody>
      </p:sp>
      <p:sp>
        <p:nvSpPr>
          <p:cNvPr id="22" name="TextBox 21">
            <a:extLst>
              <a:ext uri="{FF2B5EF4-FFF2-40B4-BE49-F238E27FC236}">
                <a16:creationId xmlns:a16="http://schemas.microsoft.com/office/drawing/2014/main" id="{059A0B62-015D-4A01-91EB-43EF62D082DD}"/>
              </a:ext>
            </a:extLst>
          </p:cNvPr>
          <p:cNvSpPr txBox="1"/>
          <p:nvPr/>
        </p:nvSpPr>
        <p:spPr>
          <a:xfrm>
            <a:off x="4316568" y="3419063"/>
            <a:ext cx="255431" cy="535531"/>
          </a:xfrm>
          <a:prstGeom prst="rect">
            <a:avLst/>
          </a:prstGeom>
          <a:noFill/>
        </p:spPr>
        <p:txBody>
          <a:bodyPr wrap="square" rtlCol="0">
            <a:spAutoFit/>
          </a:bodyPr>
          <a:lstStyle/>
          <a:p>
            <a:pPr algn="ctr"/>
            <a:r>
              <a:rPr lang="en-IN" sz="3200" b="1" dirty="0">
                <a:solidFill>
                  <a:schemeClr val="accent3"/>
                </a:solidFill>
              </a:rPr>
              <a:t>Y</a:t>
            </a:r>
          </a:p>
        </p:txBody>
      </p:sp>
      <p:pic>
        <p:nvPicPr>
          <p:cNvPr id="23" name="skillenza_logo_new (1).png" descr="skillenza_logo_new (1).png">
            <a:extLst>
              <a:ext uri="{FF2B5EF4-FFF2-40B4-BE49-F238E27FC236}">
                <a16:creationId xmlns:a16="http://schemas.microsoft.com/office/drawing/2014/main" id="{2842C6B5-A5F2-46F7-A492-82CE1F1A67E2}"/>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84055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cxnSp>
        <p:nvCxnSpPr>
          <p:cNvPr id="37" name="Straight Arrow Connector 36">
            <a:extLst>
              <a:ext uri="{FF2B5EF4-FFF2-40B4-BE49-F238E27FC236}">
                <a16:creationId xmlns:a16="http://schemas.microsoft.com/office/drawing/2014/main" id="{1D23187A-CB9E-4847-B209-0DAAAAEB8AC6}"/>
              </a:ext>
            </a:extLst>
          </p:cNvPr>
          <p:cNvCxnSpPr/>
          <p:nvPr/>
        </p:nvCxnSpPr>
        <p:spPr bwMode="auto">
          <a:xfrm flipV="1">
            <a:off x="4368800" y="3939699"/>
            <a:ext cx="0" cy="3149600"/>
          </a:xfrm>
          <a:prstGeom prst="straightConnector1">
            <a:avLst/>
          </a:prstGeom>
          <a:noFill/>
          <a:ln w="28575" cap="flat" cmpd="sng" algn="ctr">
            <a:solidFill>
              <a:schemeClr val="accent3"/>
            </a:solidFill>
            <a:prstDash val="solid"/>
            <a:round/>
            <a:headEnd type="none" w="sm" len="sm"/>
            <a:tailEnd type="triangle"/>
          </a:ln>
          <a:effectLst/>
        </p:spPr>
      </p:cxnSp>
      <p:cxnSp>
        <p:nvCxnSpPr>
          <p:cNvPr id="38" name="Straight Arrow Connector 37">
            <a:extLst>
              <a:ext uri="{FF2B5EF4-FFF2-40B4-BE49-F238E27FC236}">
                <a16:creationId xmlns:a16="http://schemas.microsoft.com/office/drawing/2014/main" id="{7B60B5A7-7A2C-4801-8C5B-EF68A8FF8B8E}"/>
              </a:ext>
            </a:extLst>
          </p:cNvPr>
          <p:cNvCxnSpPr>
            <a:cxnSpLocks/>
          </p:cNvCxnSpPr>
          <p:nvPr/>
        </p:nvCxnSpPr>
        <p:spPr bwMode="auto">
          <a:xfrm>
            <a:off x="4348481" y="7089299"/>
            <a:ext cx="4653280" cy="22702"/>
          </a:xfrm>
          <a:prstGeom prst="straightConnector1">
            <a:avLst/>
          </a:prstGeom>
          <a:noFill/>
          <a:ln w="28575" cap="flat" cmpd="sng" algn="ctr">
            <a:solidFill>
              <a:schemeClr val="accent1"/>
            </a:solidFill>
            <a:prstDash val="solid"/>
            <a:round/>
            <a:headEnd type="none" w="sm" len="sm"/>
            <a:tailEnd type="triangle"/>
          </a:ln>
          <a:effectLst/>
        </p:spPr>
      </p:cxnSp>
      <p:sp>
        <p:nvSpPr>
          <p:cNvPr id="39" name="TextBox 38">
            <a:extLst>
              <a:ext uri="{FF2B5EF4-FFF2-40B4-BE49-F238E27FC236}">
                <a16:creationId xmlns:a16="http://schemas.microsoft.com/office/drawing/2014/main" id="{2BB5F11F-B1B1-4A63-B4CA-A7681D8D9BCF}"/>
              </a:ext>
            </a:extLst>
          </p:cNvPr>
          <p:cNvSpPr txBox="1"/>
          <p:nvPr/>
        </p:nvSpPr>
        <p:spPr>
          <a:xfrm>
            <a:off x="5476240" y="7333139"/>
            <a:ext cx="2336800" cy="535531"/>
          </a:xfrm>
          <a:prstGeom prst="rect">
            <a:avLst/>
          </a:prstGeom>
          <a:noFill/>
        </p:spPr>
        <p:txBody>
          <a:bodyPr wrap="square" rtlCol="0">
            <a:spAutoFit/>
          </a:bodyPr>
          <a:lstStyle/>
          <a:p>
            <a:pPr algn="ctr"/>
            <a:r>
              <a:rPr lang="en-IN" sz="3200" b="1" dirty="0">
                <a:solidFill>
                  <a:schemeClr val="accent1"/>
                </a:solidFill>
              </a:rPr>
              <a:t>Speed</a:t>
            </a:r>
          </a:p>
        </p:txBody>
      </p:sp>
      <p:sp>
        <p:nvSpPr>
          <p:cNvPr id="40" name="TextBox 39">
            <a:extLst>
              <a:ext uri="{FF2B5EF4-FFF2-40B4-BE49-F238E27FC236}">
                <a16:creationId xmlns:a16="http://schemas.microsoft.com/office/drawing/2014/main" id="{7F06C500-3AFB-487D-9C90-E4141A0A4451}"/>
              </a:ext>
            </a:extLst>
          </p:cNvPr>
          <p:cNvSpPr txBox="1"/>
          <p:nvPr/>
        </p:nvSpPr>
        <p:spPr>
          <a:xfrm rot="16200000">
            <a:off x="2933190" y="5132083"/>
            <a:ext cx="2336800" cy="535531"/>
          </a:xfrm>
          <a:prstGeom prst="rect">
            <a:avLst/>
          </a:prstGeom>
          <a:noFill/>
        </p:spPr>
        <p:txBody>
          <a:bodyPr wrap="square" rtlCol="0">
            <a:spAutoFit/>
          </a:bodyPr>
          <a:lstStyle/>
          <a:p>
            <a:pPr algn="ctr"/>
            <a:r>
              <a:rPr lang="en-IN" sz="3200" b="1" dirty="0">
                <a:solidFill>
                  <a:schemeClr val="accent3"/>
                </a:solidFill>
              </a:rPr>
              <a:t>Distance</a:t>
            </a:r>
          </a:p>
        </p:txBody>
      </p:sp>
      <p:sp>
        <p:nvSpPr>
          <p:cNvPr id="44" name="Arrow: Right 43">
            <a:extLst>
              <a:ext uri="{FF2B5EF4-FFF2-40B4-BE49-F238E27FC236}">
                <a16:creationId xmlns:a16="http://schemas.microsoft.com/office/drawing/2014/main" id="{FEBE0AC4-FFBC-4CC6-B3AA-08B7D9B0BC2B}"/>
              </a:ext>
            </a:extLst>
          </p:cNvPr>
          <p:cNvSpPr/>
          <p:nvPr/>
        </p:nvSpPr>
        <p:spPr bwMode="auto">
          <a:xfrm>
            <a:off x="4348279" y="6831483"/>
            <a:ext cx="4653482" cy="544677"/>
          </a:xfrm>
          <a:prstGeom prst="rightArrow">
            <a:avLst/>
          </a:prstGeom>
          <a:solidFill>
            <a:srgbClr val="095A82"/>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45" name="Arrow: Right 44">
            <a:extLst>
              <a:ext uri="{FF2B5EF4-FFF2-40B4-BE49-F238E27FC236}">
                <a16:creationId xmlns:a16="http://schemas.microsoft.com/office/drawing/2014/main" id="{07A71DA9-18DD-4AB7-A0FE-646152DA01AF}"/>
              </a:ext>
            </a:extLst>
          </p:cNvPr>
          <p:cNvSpPr/>
          <p:nvPr/>
        </p:nvSpPr>
        <p:spPr bwMode="auto">
          <a:xfrm rot="16200000">
            <a:off x="2753295" y="5309274"/>
            <a:ext cx="3348037" cy="523424"/>
          </a:xfrm>
          <a:prstGeom prst="rightArrow">
            <a:avLst/>
          </a:prstGeom>
          <a:solidFill>
            <a:schemeClr val="accent3"/>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cxnSp>
        <p:nvCxnSpPr>
          <p:cNvPr id="18" name="Straight Connector 17">
            <a:extLst>
              <a:ext uri="{FF2B5EF4-FFF2-40B4-BE49-F238E27FC236}">
                <a16:creationId xmlns:a16="http://schemas.microsoft.com/office/drawing/2014/main" id="{3ADDF06E-594F-4082-81AB-26E35C0C4013}"/>
              </a:ext>
            </a:extLst>
          </p:cNvPr>
          <p:cNvCxnSpPr>
            <a:cxnSpLocks/>
          </p:cNvCxnSpPr>
          <p:nvPr/>
        </p:nvCxnSpPr>
        <p:spPr bwMode="auto">
          <a:xfrm flipV="1">
            <a:off x="4547986" y="4386855"/>
            <a:ext cx="3474720" cy="2107218"/>
          </a:xfrm>
          <a:prstGeom prst="line">
            <a:avLst/>
          </a:prstGeom>
          <a:noFill/>
          <a:ln w="28575" cap="flat" cmpd="sng" algn="ctr">
            <a:solidFill>
              <a:schemeClr val="tx1"/>
            </a:solidFill>
            <a:prstDash val="dash"/>
            <a:round/>
            <a:headEnd type="none" w="sm" len="sm"/>
            <a:tailEnd type="none" w="sm" len="sm"/>
          </a:ln>
          <a:effectLst/>
        </p:spPr>
      </p:cxnSp>
      <p:cxnSp>
        <p:nvCxnSpPr>
          <p:cNvPr id="19" name="Straight Arrow Connector 18">
            <a:extLst>
              <a:ext uri="{FF2B5EF4-FFF2-40B4-BE49-F238E27FC236}">
                <a16:creationId xmlns:a16="http://schemas.microsoft.com/office/drawing/2014/main" id="{AC553019-D552-40BA-A6CB-27E98CB4C5E9}"/>
              </a:ext>
            </a:extLst>
          </p:cNvPr>
          <p:cNvCxnSpPr>
            <a:cxnSpLocks/>
          </p:cNvCxnSpPr>
          <p:nvPr/>
        </p:nvCxnSpPr>
        <p:spPr bwMode="auto">
          <a:xfrm flipV="1">
            <a:off x="8345590" y="4548547"/>
            <a:ext cx="0" cy="239839"/>
          </a:xfrm>
          <a:prstGeom prst="straightConnector1">
            <a:avLst/>
          </a:prstGeom>
          <a:noFill/>
          <a:ln w="28575" cap="flat" cmpd="sng" algn="ctr">
            <a:solidFill>
              <a:schemeClr val="tx1"/>
            </a:solidFill>
            <a:prstDash val="solid"/>
            <a:round/>
            <a:headEnd type="none" w="sm" len="sm"/>
            <a:tailEnd type="triangle"/>
          </a:ln>
          <a:effectLst/>
        </p:spPr>
      </p:cxnSp>
      <p:sp>
        <p:nvSpPr>
          <p:cNvPr id="20" name="TextBox 19">
            <a:extLst>
              <a:ext uri="{FF2B5EF4-FFF2-40B4-BE49-F238E27FC236}">
                <a16:creationId xmlns:a16="http://schemas.microsoft.com/office/drawing/2014/main" id="{949426E4-992B-4058-B3E3-8A5992FB5D5D}"/>
              </a:ext>
            </a:extLst>
          </p:cNvPr>
          <p:cNvSpPr txBox="1"/>
          <p:nvPr/>
        </p:nvSpPr>
        <p:spPr>
          <a:xfrm>
            <a:off x="6867697" y="4924965"/>
            <a:ext cx="2973810" cy="369332"/>
          </a:xfrm>
          <a:prstGeom prst="rect">
            <a:avLst/>
          </a:prstGeom>
          <a:noFill/>
        </p:spPr>
        <p:txBody>
          <a:bodyPr wrap="square" rtlCol="0">
            <a:spAutoFit/>
          </a:bodyPr>
          <a:lstStyle/>
          <a:p>
            <a:pPr algn="ctr"/>
            <a:r>
              <a:rPr lang="en-IN"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y = mx + c</a:t>
            </a:r>
          </a:p>
        </p:txBody>
      </p:sp>
      <p:sp>
        <p:nvSpPr>
          <p:cNvPr id="21" name="TextBox 20">
            <a:extLst>
              <a:ext uri="{FF2B5EF4-FFF2-40B4-BE49-F238E27FC236}">
                <a16:creationId xmlns:a16="http://schemas.microsoft.com/office/drawing/2014/main" id="{442D9CDB-0AF9-4C19-87A0-56F39B7A24CF}"/>
              </a:ext>
            </a:extLst>
          </p:cNvPr>
          <p:cNvSpPr txBox="1"/>
          <p:nvPr/>
        </p:nvSpPr>
        <p:spPr>
          <a:xfrm>
            <a:off x="7813041" y="4112775"/>
            <a:ext cx="1073573" cy="446917"/>
          </a:xfrm>
          <a:prstGeom prst="rect">
            <a:avLst/>
          </a:prstGeom>
          <a:noFill/>
        </p:spPr>
        <p:txBody>
          <a:bodyPr wrap="square" rtlCol="0">
            <a:spAutoFit/>
          </a:bodyPr>
          <a:lstStyle/>
          <a:p>
            <a:pPr algn="ctr"/>
            <a:r>
              <a:rPr lang="en-IN" sz="1280" dirty="0">
                <a:latin typeface="Roboto" panose="02000000000000000000"/>
              </a:rPr>
              <a:t>Speed of Vehicle</a:t>
            </a:r>
          </a:p>
        </p:txBody>
      </p:sp>
      <p:sp>
        <p:nvSpPr>
          <p:cNvPr id="22" name="TextBox 21">
            <a:extLst>
              <a:ext uri="{FF2B5EF4-FFF2-40B4-BE49-F238E27FC236}">
                <a16:creationId xmlns:a16="http://schemas.microsoft.com/office/drawing/2014/main" id="{49741FB9-124E-46B6-A63E-0CB8E89104BE}"/>
              </a:ext>
            </a:extLst>
          </p:cNvPr>
          <p:cNvSpPr txBox="1"/>
          <p:nvPr/>
        </p:nvSpPr>
        <p:spPr>
          <a:xfrm>
            <a:off x="9022080" y="6937557"/>
            <a:ext cx="751840" cy="535531"/>
          </a:xfrm>
          <a:prstGeom prst="rect">
            <a:avLst/>
          </a:prstGeom>
          <a:noFill/>
        </p:spPr>
        <p:txBody>
          <a:bodyPr wrap="square" rtlCol="0">
            <a:spAutoFit/>
          </a:bodyPr>
          <a:lstStyle/>
          <a:p>
            <a:r>
              <a:rPr lang="en-IN" sz="3200" b="1" dirty="0">
                <a:solidFill>
                  <a:schemeClr val="accent1"/>
                </a:solidFill>
              </a:rPr>
              <a:t>X</a:t>
            </a:r>
            <a:endParaRPr lang="en-IN" sz="3200" b="1" dirty="0"/>
          </a:p>
        </p:txBody>
      </p:sp>
      <p:sp>
        <p:nvSpPr>
          <p:cNvPr id="17" name="Rectangle 16">
            <a:extLst>
              <a:ext uri="{FF2B5EF4-FFF2-40B4-BE49-F238E27FC236}">
                <a16:creationId xmlns:a16="http://schemas.microsoft.com/office/drawing/2014/main" id="{BB38CB22-8A8E-4D05-B3B2-A4BCB1D7669F}"/>
              </a:ext>
            </a:extLst>
          </p:cNvPr>
          <p:cNvSpPr/>
          <p:nvPr/>
        </p:nvSpPr>
        <p:spPr>
          <a:xfrm>
            <a:off x="463210" y="375939"/>
            <a:ext cx="6712842" cy="507831"/>
          </a:xfrm>
          <a:prstGeom prst="rect">
            <a:avLst/>
          </a:prstGeom>
        </p:spPr>
        <p:txBody>
          <a:bodyPr wrap="square">
            <a:spAutoFit/>
          </a:bodyPr>
          <a:lstStyle/>
          <a:p>
            <a:r>
              <a:rPr lang="en-US" b="1" dirty="0"/>
              <a:t>Linear Regression</a:t>
            </a:r>
          </a:p>
        </p:txBody>
      </p:sp>
      <p:sp>
        <p:nvSpPr>
          <p:cNvPr id="24" name="TextBox 23">
            <a:extLst>
              <a:ext uri="{FF2B5EF4-FFF2-40B4-BE49-F238E27FC236}">
                <a16:creationId xmlns:a16="http://schemas.microsoft.com/office/drawing/2014/main" id="{EF02083F-D501-482B-977E-B5F7F092C3CB}"/>
              </a:ext>
            </a:extLst>
          </p:cNvPr>
          <p:cNvSpPr txBox="1"/>
          <p:nvPr/>
        </p:nvSpPr>
        <p:spPr>
          <a:xfrm>
            <a:off x="4316568" y="3419063"/>
            <a:ext cx="255431" cy="535531"/>
          </a:xfrm>
          <a:prstGeom prst="rect">
            <a:avLst/>
          </a:prstGeom>
          <a:noFill/>
        </p:spPr>
        <p:txBody>
          <a:bodyPr wrap="square" rtlCol="0">
            <a:spAutoFit/>
          </a:bodyPr>
          <a:lstStyle/>
          <a:p>
            <a:pPr algn="ctr"/>
            <a:r>
              <a:rPr lang="en-IN" sz="3200" b="1" dirty="0">
                <a:solidFill>
                  <a:schemeClr val="accent3"/>
                </a:solidFill>
              </a:rPr>
              <a:t>Y</a:t>
            </a:r>
          </a:p>
        </p:txBody>
      </p:sp>
      <p:pic>
        <p:nvPicPr>
          <p:cNvPr id="25" name="skillenza_logo_new (1).png" descr="skillenza_logo_new (1).png">
            <a:extLst>
              <a:ext uri="{FF2B5EF4-FFF2-40B4-BE49-F238E27FC236}">
                <a16:creationId xmlns:a16="http://schemas.microsoft.com/office/drawing/2014/main" id="{1C6029EE-7D8E-402D-A17C-993A2965C3B8}"/>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51487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cxnSp>
        <p:nvCxnSpPr>
          <p:cNvPr id="37" name="Straight Arrow Connector 36">
            <a:extLst>
              <a:ext uri="{FF2B5EF4-FFF2-40B4-BE49-F238E27FC236}">
                <a16:creationId xmlns:a16="http://schemas.microsoft.com/office/drawing/2014/main" id="{1D23187A-CB9E-4847-B209-0DAAAAEB8AC6}"/>
              </a:ext>
            </a:extLst>
          </p:cNvPr>
          <p:cNvCxnSpPr/>
          <p:nvPr/>
        </p:nvCxnSpPr>
        <p:spPr bwMode="auto">
          <a:xfrm flipV="1">
            <a:off x="4368800" y="3939699"/>
            <a:ext cx="0" cy="3149600"/>
          </a:xfrm>
          <a:prstGeom prst="straightConnector1">
            <a:avLst/>
          </a:prstGeom>
          <a:noFill/>
          <a:ln w="28575" cap="flat" cmpd="sng" algn="ctr">
            <a:solidFill>
              <a:schemeClr val="accent3"/>
            </a:solidFill>
            <a:prstDash val="solid"/>
            <a:round/>
            <a:headEnd type="none" w="sm" len="sm"/>
            <a:tailEnd type="triangle"/>
          </a:ln>
          <a:effectLst/>
        </p:spPr>
      </p:cxnSp>
      <p:cxnSp>
        <p:nvCxnSpPr>
          <p:cNvPr id="38" name="Straight Arrow Connector 37">
            <a:extLst>
              <a:ext uri="{FF2B5EF4-FFF2-40B4-BE49-F238E27FC236}">
                <a16:creationId xmlns:a16="http://schemas.microsoft.com/office/drawing/2014/main" id="{7B60B5A7-7A2C-4801-8C5B-EF68A8FF8B8E}"/>
              </a:ext>
            </a:extLst>
          </p:cNvPr>
          <p:cNvCxnSpPr>
            <a:cxnSpLocks/>
          </p:cNvCxnSpPr>
          <p:nvPr/>
        </p:nvCxnSpPr>
        <p:spPr bwMode="auto">
          <a:xfrm>
            <a:off x="4348481" y="7089299"/>
            <a:ext cx="4653280" cy="22702"/>
          </a:xfrm>
          <a:prstGeom prst="straightConnector1">
            <a:avLst/>
          </a:prstGeom>
          <a:noFill/>
          <a:ln w="28575" cap="flat" cmpd="sng" algn="ctr">
            <a:solidFill>
              <a:schemeClr val="accent1"/>
            </a:solidFill>
            <a:prstDash val="solid"/>
            <a:round/>
            <a:headEnd type="none" w="sm" len="sm"/>
            <a:tailEnd type="triangle"/>
          </a:ln>
          <a:effectLst/>
        </p:spPr>
      </p:cxnSp>
      <p:sp>
        <p:nvSpPr>
          <p:cNvPr id="39" name="TextBox 38">
            <a:extLst>
              <a:ext uri="{FF2B5EF4-FFF2-40B4-BE49-F238E27FC236}">
                <a16:creationId xmlns:a16="http://schemas.microsoft.com/office/drawing/2014/main" id="{2BB5F11F-B1B1-4A63-B4CA-A7681D8D9BCF}"/>
              </a:ext>
            </a:extLst>
          </p:cNvPr>
          <p:cNvSpPr txBox="1"/>
          <p:nvPr/>
        </p:nvSpPr>
        <p:spPr>
          <a:xfrm>
            <a:off x="5476240" y="7333139"/>
            <a:ext cx="2336800" cy="535531"/>
          </a:xfrm>
          <a:prstGeom prst="rect">
            <a:avLst/>
          </a:prstGeom>
          <a:noFill/>
        </p:spPr>
        <p:txBody>
          <a:bodyPr wrap="square" rtlCol="0">
            <a:spAutoFit/>
          </a:bodyPr>
          <a:lstStyle/>
          <a:p>
            <a:pPr algn="ctr"/>
            <a:r>
              <a:rPr lang="en-IN" sz="3200" b="1" dirty="0">
                <a:solidFill>
                  <a:schemeClr val="accent1"/>
                </a:solidFill>
              </a:rPr>
              <a:t>Speed</a:t>
            </a:r>
          </a:p>
        </p:txBody>
      </p:sp>
      <p:sp>
        <p:nvSpPr>
          <p:cNvPr id="40" name="TextBox 39">
            <a:extLst>
              <a:ext uri="{FF2B5EF4-FFF2-40B4-BE49-F238E27FC236}">
                <a16:creationId xmlns:a16="http://schemas.microsoft.com/office/drawing/2014/main" id="{7F06C500-3AFB-487D-9C90-E4141A0A4451}"/>
              </a:ext>
            </a:extLst>
          </p:cNvPr>
          <p:cNvSpPr txBox="1"/>
          <p:nvPr/>
        </p:nvSpPr>
        <p:spPr>
          <a:xfrm rot="16200000">
            <a:off x="2933190" y="5132083"/>
            <a:ext cx="2336800" cy="535531"/>
          </a:xfrm>
          <a:prstGeom prst="rect">
            <a:avLst/>
          </a:prstGeom>
          <a:noFill/>
        </p:spPr>
        <p:txBody>
          <a:bodyPr wrap="square" rtlCol="0">
            <a:spAutoFit/>
          </a:bodyPr>
          <a:lstStyle/>
          <a:p>
            <a:pPr algn="ctr"/>
            <a:r>
              <a:rPr lang="en-IN" sz="3200" b="1" dirty="0">
                <a:solidFill>
                  <a:schemeClr val="accent3"/>
                </a:solidFill>
              </a:rPr>
              <a:t>Distance</a:t>
            </a:r>
          </a:p>
        </p:txBody>
      </p:sp>
      <p:sp>
        <p:nvSpPr>
          <p:cNvPr id="44" name="Arrow: Right 43">
            <a:extLst>
              <a:ext uri="{FF2B5EF4-FFF2-40B4-BE49-F238E27FC236}">
                <a16:creationId xmlns:a16="http://schemas.microsoft.com/office/drawing/2014/main" id="{FEBE0AC4-FFBC-4CC6-B3AA-08B7D9B0BC2B}"/>
              </a:ext>
            </a:extLst>
          </p:cNvPr>
          <p:cNvSpPr/>
          <p:nvPr/>
        </p:nvSpPr>
        <p:spPr bwMode="auto">
          <a:xfrm>
            <a:off x="4348279" y="6831483"/>
            <a:ext cx="4653482" cy="544677"/>
          </a:xfrm>
          <a:prstGeom prst="rightArrow">
            <a:avLst/>
          </a:prstGeom>
          <a:solidFill>
            <a:srgbClr val="095A82"/>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45" name="Arrow: Right 44">
            <a:extLst>
              <a:ext uri="{FF2B5EF4-FFF2-40B4-BE49-F238E27FC236}">
                <a16:creationId xmlns:a16="http://schemas.microsoft.com/office/drawing/2014/main" id="{07A71DA9-18DD-4AB7-A0FE-646152DA01AF}"/>
              </a:ext>
            </a:extLst>
          </p:cNvPr>
          <p:cNvSpPr/>
          <p:nvPr/>
        </p:nvSpPr>
        <p:spPr bwMode="auto">
          <a:xfrm rot="16200000">
            <a:off x="2753295" y="5309274"/>
            <a:ext cx="3348037" cy="523424"/>
          </a:xfrm>
          <a:prstGeom prst="rightArrow">
            <a:avLst/>
          </a:prstGeom>
          <a:solidFill>
            <a:schemeClr val="accent3"/>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cxnSp>
        <p:nvCxnSpPr>
          <p:cNvPr id="18" name="Straight Connector 17">
            <a:extLst>
              <a:ext uri="{FF2B5EF4-FFF2-40B4-BE49-F238E27FC236}">
                <a16:creationId xmlns:a16="http://schemas.microsoft.com/office/drawing/2014/main" id="{0F2C8F90-79B0-4EDA-A1C1-FEF825E4C1A9}"/>
              </a:ext>
            </a:extLst>
          </p:cNvPr>
          <p:cNvCxnSpPr>
            <a:cxnSpLocks/>
          </p:cNvCxnSpPr>
          <p:nvPr/>
        </p:nvCxnSpPr>
        <p:spPr bwMode="auto">
          <a:xfrm flipV="1">
            <a:off x="4547986" y="4386855"/>
            <a:ext cx="3474720" cy="2107218"/>
          </a:xfrm>
          <a:prstGeom prst="line">
            <a:avLst/>
          </a:prstGeom>
          <a:noFill/>
          <a:ln w="28575" cap="flat" cmpd="sng" algn="ctr">
            <a:solidFill>
              <a:schemeClr val="tx1"/>
            </a:solidFill>
            <a:prstDash val="dash"/>
            <a:round/>
            <a:headEnd type="none" w="sm" len="sm"/>
            <a:tailEnd type="none" w="sm" len="sm"/>
          </a:ln>
          <a:effectLst/>
        </p:spPr>
      </p:cxnSp>
      <p:cxnSp>
        <p:nvCxnSpPr>
          <p:cNvPr id="19" name="Straight Arrow Connector 18">
            <a:extLst>
              <a:ext uri="{FF2B5EF4-FFF2-40B4-BE49-F238E27FC236}">
                <a16:creationId xmlns:a16="http://schemas.microsoft.com/office/drawing/2014/main" id="{7AB4670B-7070-40BA-B019-15B07635B81D}"/>
              </a:ext>
            </a:extLst>
          </p:cNvPr>
          <p:cNvCxnSpPr>
            <a:cxnSpLocks/>
            <a:endCxn id="20" idx="0"/>
          </p:cNvCxnSpPr>
          <p:nvPr/>
        </p:nvCxnSpPr>
        <p:spPr bwMode="auto">
          <a:xfrm>
            <a:off x="6963789" y="5039360"/>
            <a:ext cx="190761" cy="382891"/>
          </a:xfrm>
          <a:prstGeom prst="straightConnector1">
            <a:avLst/>
          </a:prstGeom>
          <a:noFill/>
          <a:ln w="28575" cap="flat" cmpd="sng" algn="ctr">
            <a:solidFill>
              <a:schemeClr val="tx1"/>
            </a:solidFill>
            <a:prstDash val="solid"/>
            <a:round/>
            <a:headEnd type="none" w="sm" len="sm"/>
            <a:tailEnd type="triangle"/>
          </a:ln>
          <a:effectLst/>
        </p:spPr>
      </p:cxnSp>
      <p:sp>
        <p:nvSpPr>
          <p:cNvPr id="20" name="TextBox 19">
            <a:extLst>
              <a:ext uri="{FF2B5EF4-FFF2-40B4-BE49-F238E27FC236}">
                <a16:creationId xmlns:a16="http://schemas.microsoft.com/office/drawing/2014/main" id="{F512F1E5-6FBD-49C5-ADD3-2977CE10D454}"/>
              </a:ext>
            </a:extLst>
          </p:cNvPr>
          <p:cNvSpPr txBox="1"/>
          <p:nvPr/>
        </p:nvSpPr>
        <p:spPr>
          <a:xfrm>
            <a:off x="6286395" y="5422251"/>
            <a:ext cx="1736310" cy="269626"/>
          </a:xfrm>
          <a:prstGeom prst="rect">
            <a:avLst/>
          </a:prstGeom>
          <a:noFill/>
        </p:spPr>
        <p:txBody>
          <a:bodyPr wrap="square" rtlCol="0">
            <a:spAutoFit/>
          </a:bodyPr>
          <a:lstStyle/>
          <a:p>
            <a:pPr algn="ctr"/>
            <a:r>
              <a:rPr lang="en-IN" sz="1280" dirty="0">
                <a:solidFill>
                  <a:schemeClr val="tx1"/>
                </a:solidFill>
                <a:latin typeface="Roboto" panose="02000000000000000000"/>
              </a:rPr>
              <a:t>m = +</a:t>
            </a:r>
            <a:r>
              <a:rPr lang="en-IN" sz="1280" dirty="0" err="1">
                <a:solidFill>
                  <a:schemeClr val="tx1"/>
                </a:solidFill>
                <a:latin typeface="Roboto" panose="02000000000000000000"/>
              </a:rPr>
              <a:t>ve</a:t>
            </a:r>
            <a:r>
              <a:rPr lang="en-IN" sz="1280" dirty="0">
                <a:solidFill>
                  <a:schemeClr val="tx1"/>
                </a:solidFill>
                <a:latin typeface="Roboto" panose="02000000000000000000"/>
              </a:rPr>
              <a:t> slope of line</a:t>
            </a:r>
          </a:p>
        </p:txBody>
      </p:sp>
      <p:sp>
        <p:nvSpPr>
          <p:cNvPr id="21" name="TextBox 20">
            <a:extLst>
              <a:ext uri="{FF2B5EF4-FFF2-40B4-BE49-F238E27FC236}">
                <a16:creationId xmlns:a16="http://schemas.microsoft.com/office/drawing/2014/main" id="{0A96B71E-B4AC-4B47-86D0-7673B2EA7AA5}"/>
              </a:ext>
            </a:extLst>
          </p:cNvPr>
          <p:cNvSpPr txBox="1"/>
          <p:nvPr/>
        </p:nvSpPr>
        <p:spPr>
          <a:xfrm>
            <a:off x="7641182" y="4668466"/>
            <a:ext cx="2132738" cy="369332"/>
          </a:xfrm>
          <a:prstGeom prst="rect">
            <a:avLst/>
          </a:prstGeom>
          <a:noFill/>
        </p:spPr>
        <p:txBody>
          <a:bodyPr wrap="square" rtlCol="0">
            <a:spAutoFit/>
          </a:bodyPr>
          <a:lstStyle/>
          <a:p>
            <a:pPr algn="ctr"/>
            <a:r>
              <a:rPr lang="en-IN"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y = mx + c</a:t>
            </a:r>
          </a:p>
        </p:txBody>
      </p:sp>
      <p:sp>
        <p:nvSpPr>
          <p:cNvPr id="22" name="TextBox 21">
            <a:extLst>
              <a:ext uri="{FF2B5EF4-FFF2-40B4-BE49-F238E27FC236}">
                <a16:creationId xmlns:a16="http://schemas.microsoft.com/office/drawing/2014/main" id="{ED1930D3-446C-45BE-8A8A-6872428EEC20}"/>
              </a:ext>
            </a:extLst>
          </p:cNvPr>
          <p:cNvSpPr txBox="1"/>
          <p:nvPr/>
        </p:nvSpPr>
        <p:spPr>
          <a:xfrm>
            <a:off x="9022080" y="6937557"/>
            <a:ext cx="751840" cy="535531"/>
          </a:xfrm>
          <a:prstGeom prst="rect">
            <a:avLst/>
          </a:prstGeom>
          <a:noFill/>
        </p:spPr>
        <p:txBody>
          <a:bodyPr wrap="square" rtlCol="0">
            <a:spAutoFit/>
          </a:bodyPr>
          <a:lstStyle/>
          <a:p>
            <a:r>
              <a:rPr lang="en-IN" sz="3200" b="1" dirty="0">
                <a:solidFill>
                  <a:schemeClr val="accent1"/>
                </a:solidFill>
              </a:rPr>
              <a:t>X</a:t>
            </a:r>
            <a:endParaRPr lang="en-IN" sz="3200" b="1" dirty="0"/>
          </a:p>
        </p:txBody>
      </p:sp>
      <p:sp>
        <p:nvSpPr>
          <p:cNvPr id="17" name="Rectangle 16">
            <a:extLst>
              <a:ext uri="{FF2B5EF4-FFF2-40B4-BE49-F238E27FC236}">
                <a16:creationId xmlns:a16="http://schemas.microsoft.com/office/drawing/2014/main" id="{AF7E42A3-1B49-43B7-A551-79FF7DA58F01}"/>
              </a:ext>
            </a:extLst>
          </p:cNvPr>
          <p:cNvSpPr/>
          <p:nvPr/>
        </p:nvSpPr>
        <p:spPr>
          <a:xfrm>
            <a:off x="463210" y="375939"/>
            <a:ext cx="6712842" cy="507831"/>
          </a:xfrm>
          <a:prstGeom prst="rect">
            <a:avLst/>
          </a:prstGeom>
        </p:spPr>
        <p:txBody>
          <a:bodyPr wrap="square">
            <a:spAutoFit/>
          </a:bodyPr>
          <a:lstStyle/>
          <a:p>
            <a:r>
              <a:rPr lang="en-US" b="1" dirty="0"/>
              <a:t>Linear Regression</a:t>
            </a:r>
          </a:p>
        </p:txBody>
      </p:sp>
      <p:sp>
        <p:nvSpPr>
          <p:cNvPr id="24" name="TextBox 23">
            <a:extLst>
              <a:ext uri="{FF2B5EF4-FFF2-40B4-BE49-F238E27FC236}">
                <a16:creationId xmlns:a16="http://schemas.microsoft.com/office/drawing/2014/main" id="{E8590092-A185-438D-B734-ACFC0181F83E}"/>
              </a:ext>
            </a:extLst>
          </p:cNvPr>
          <p:cNvSpPr txBox="1"/>
          <p:nvPr/>
        </p:nvSpPr>
        <p:spPr>
          <a:xfrm>
            <a:off x="4316568" y="3419063"/>
            <a:ext cx="255431" cy="535531"/>
          </a:xfrm>
          <a:prstGeom prst="rect">
            <a:avLst/>
          </a:prstGeom>
          <a:noFill/>
        </p:spPr>
        <p:txBody>
          <a:bodyPr wrap="square" rtlCol="0">
            <a:spAutoFit/>
          </a:bodyPr>
          <a:lstStyle/>
          <a:p>
            <a:pPr algn="ctr"/>
            <a:r>
              <a:rPr lang="en-IN" sz="3200" b="1" dirty="0">
                <a:solidFill>
                  <a:schemeClr val="accent3"/>
                </a:solidFill>
              </a:rPr>
              <a:t>Y</a:t>
            </a:r>
          </a:p>
        </p:txBody>
      </p:sp>
      <p:pic>
        <p:nvPicPr>
          <p:cNvPr id="25" name="skillenza_logo_new (1).png" descr="skillenza_logo_new (1).png">
            <a:extLst>
              <a:ext uri="{FF2B5EF4-FFF2-40B4-BE49-F238E27FC236}">
                <a16:creationId xmlns:a16="http://schemas.microsoft.com/office/drawing/2014/main" id="{A78B5DE8-B90B-4919-AA37-C5234E470E6D}"/>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6850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cxnSp>
        <p:nvCxnSpPr>
          <p:cNvPr id="37" name="Straight Arrow Connector 36">
            <a:extLst>
              <a:ext uri="{FF2B5EF4-FFF2-40B4-BE49-F238E27FC236}">
                <a16:creationId xmlns:a16="http://schemas.microsoft.com/office/drawing/2014/main" id="{1D23187A-CB9E-4847-B209-0DAAAAEB8AC6}"/>
              </a:ext>
            </a:extLst>
          </p:cNvPr>
          <p:cNvCxnSpPr/>
          <p:nvPr/>
        </p:nvCxnSpPr>
        <p:spPr bwMode="auto">
          <a:xfrm flipV="1">
            <a:off x="4368800" y="3939699"/>
            <a:ext cx="0" cy="3149600"/>
          </a:xfrm>
          <a:prstGeom prst="straightConnector1">
            <a:avLst/>
          </a:prstGeom>
          <a:noFill/>
          <a:ln w="28575" cap="flat" cmpd="sng" algn="ctr">
            <a:solidFill>
              <a:schemeClr val="accent3"/>
            </a:solidFill>
            <a:prstDash val="solid"/>
            <a:round/>
            <a:headEnd type="none" w="sm" len="sm"/>
            <a:tailEnd type="triangle"/>
          </a:ln>
          <a:effectLst/>
        </p:spPr>
      </p:cxnSp>
      <p:cxnSp>
        <p:nvCxnSpPr>
          <p:cNvPr id="38" name="Straight Arrow Connector 37">
            <a:extLst>
              <a:ext uri="{FF2B5EF4-FFF2-40B4-BE49-F238E27FC236}">
                <a16:creationId xmlns:a16="http://schemas.microsoft.com/office/drawing/2014/main" id="{7B60B5A7-7A2C-4801-8C5B-EF68A8FF8B8E}"/>
              </a:ext>
            </a:extLst>
          </p:cNvPr>
          <p:cNvCxnSpPr>
            <a:cxnSpLocks/>
          </p:cNvCxnSpPr>
          <p:nvPr/>
        </p:nvCxnSpPr>
        <p:spPr bwMode="auto">
          <a:xfrm>
            <a:off x="4348481" y="7089299"/>
            <a:ext cx="4653280" cy="22702"/>
          </a:xfrm>
          <a:prstGeom prst="straightConnector1">
            <a:avLst/>
          </a:prstGeom>
          <a:noFill/>
          <a:ln w="28575" cap="flat" cmpd="sng" algn="ctr">
            <a:solidFill>
              <a:schemeClr val="accent1"/>
            </a:solidFill>
            <a:prstDash val="solid"/>
            <a:round/>
            <a:headEnd type="none" w="sm" len="sm"/>
            <a:tailEnd type="triangle"/>
          </a:ln>
          <a:effectLst/>
        </p:spPr>
      </p:cxnSp>
      <p:sp>
        <p:nvSpPr>
          <p:cNvPr id="39" name="TextBox 38">
            <a:extLst>
              <a:ext uri="{FF2B5EF4-FFF2-40B4-BE49-F238E27FC236}">
                <a16:creationId xmlns:a16="http://schemas.microsoft.com/office/drawing/2014/main" id="{2BB5F11F-B1B1-4A63-B4CA-A7681D8D9BCF}"/>
              </a:ext>
            </a:extLst>
          </p:cNvPr>
          <p:cNvSpPr txBox="1"/>
          <p:nvPr/>
        </p:nvSpPr>
        <p:spPr>
          <a:xfrm>
            <a:off x="5476240" y="7333139"/>
            <a:ext cx="2336800" cy="535531"/>
          </a:xfrm>
          <a:prstGeom prst="rect">
            <a:avLst/>
          </a:prstGeom>
          <a:noFill/>
        </p:spPr>
        <p:txBody>
          <a:bodyPr wrap="square" rtlCol="0">
            <a:spAutoFit/>
          </a:bodyPr>
          <a:lstStyle/>
          <a:p>
            <a:pPr algn="ctr"/>
            <a:r>
              <a:rPr lang="en-IN" sz="3200" b="1" dirty="0">
                <a:solidFill>
                  <a:schemeClr val="accent1"/>
                </a:solidFill>
              </a:rPr>
              <a:t>Speed</a:t>
            </a:r>
          </a:p>
        </p:txBody>
      </p:sp>
      <p:sp>
        <p:nvSpPr>
          <p:cNvPr id="40" name="TextBox 39">
            <a:extLst>
              <a:ext uri="{FF2B5EF4-FFF2-40B4-BE49-F238E27FC236}">
                <a16:creationId xmlns:a16="http://schemas.microsoft.com/office/drawing/2014/main" id="{7F06C500-3AFB-487D-9C90-E4141A0A4451}"/>
              </a:ext>
            </a:extLst>
          </p:cNvPr>
          <p:cNvSpPr txBox="1"/>
          <p:nvPr/>
        </p:nvSpPr>
        <p:spPr>
          <a:xfrm rot="16200000">
            <a:off x="2933190" y="5132083"/>
            <a:ext cx="2336800" cy="535531"/>
          </a:xfrm>
          <a:prstGeom prst="rect">
            <a:avLst/>
          </a:prstGeom>
          <a:noFill/>
        </p:spPr>
        <p:txBody>
          <a:bodyPr wrap="square" rtlCol="0">
            <a:spAutoFit/>
          </a:bodyPr>
          <a:lstStyle/>
          <a:p>
            <a:pPr algn="ctr"/>
            <a:r>
              <a:rPr lang="en-IN" sz="3200" b="1" dirty="0">
                <a:solidFill>
                  <a:schemeClr val="accent3"/>
                </a:solidFill>
              </a:rPr>
              <a:t>Distance</a:t>
            </a:r>
          </a:p>
        </p:txBody>
      </p:sp>
      <p:sp>
        <p:nvSpPr>
          <p:cNvPr id="44" name="Arrow: Right 43">
            <a:extLst>
              <a:ext uri="{FF2B5EF4-FFF2-40B4-BE49-F238E27FC236}">
                <a16:creationId xmlns:a16="http://schemas.microsoft.com/office/drawing/2014/main" id="{FEBE0AC4-FFBC-4CC6-B3AA-08B7D9B0BC2B}"/>
              </a:ext>
            </a:extLst>
          </p:cNvPr>
          <p:cNvSpPr/>
          <p:nvPr/>
        </p:nvSpPr>
        <p:spPr bwMode="auto">
          <a:xfrm>
            <a:off x="4348279" y="6831483"/>
            <a:ext cx="4653482" cy="544677"/>
          </a:xfrm>
          <a:prstGeom prst="rightArrow">
            <a:avLst/>
          </a:prstGeom>
          <a:solidFill>
            <a:srgbClr val="095A82"/>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45" name="Arrow: Right 44">
            <a:extLst>
              <a:ext uri="{FF2B5EF4-FFF2-40B4-BE49-F238E27FC236}">
                <a16:creationId xmlns:a16="http://schemas.microsoft.com/office/drawing/2014/main" id="{07A71DA9-18DD-4AB7-A0FE-646152DA01AF}"/>
              </a:ext>
            </a:extLst>
          </p:cNvPr>
          <p:cNvSpPr/>
          <p:nvPr/>
        </p:nvSpPr>
        <p:spPr bwMode="auto">
          <a:xfrm rot="16200000">
            <a:off x="2753295" y="5309274"/>
            <a:ext cx="3348037" cy="523424"/>
          </a:xfrm>
          <a:prstGeom prst="rightArrow">
            <a:avLst/>
          </a:prstGeom>
          <a:solidFill>
            <a:schemeClr val="accent3"/>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cxnSp>
        <p:nvCxnSpPr>
          <p:cNvPr id="18" name="Straight Connector 17">
            <a:extLst>
              <a:ext uri="{FF2B5EF4-FFF2-40B4-BE49-F238E27FC236}">
                <a16:creationId xmlns:a16="http://schemas.microsoft.com/office/drawing/2014/main" id="{4B933237-DF0E-4720-BFEA-C2B7B3AEE727}"/>
              </a:ext>
            </a:extLst>
          </p:cNvPr>
          <p:cNvCxnSpPr>
            <a:cxnSpLocks/>
          </p:cNvCxnSpPr>
          <p:nvPr/>
        </p:nvCxnSpPr>
        <p:spPr bwMode="auto">
          <a:xfrm flipV="1">
            <a:off x="4547986" y="4386855"/>
            <a:ext cx="3474720" cy="2107218"/>
          </a:xfrm>
          <a:prstGeom prst="line">
            <a:avLst/>
          </a:prstGeom>
          <a:noFill/>
          <a:ln w="28575" cap="flat" cmpd="sng" algn="ctr">
            <a:solidFill>
              <a:schemeClr val="tx1"/>
            </a:solidFill>
            <a:prstDash val="dash"/>
            <a:round/>
            <a:headEnd type="none" w="sm" len="sm"/>
            <a:tailEnd type="none" w="sm" len="sm"/>
          </a:ln>
          <a:effectLst/>
        </p:spPr>
      </p:cxnSp>
      <p:cxnSp>
        <p:nvCxnSpPr>
          <p:cNvPr id="19" name="Straight Arrow Connector 18">
            <a:extLst>
              <a:ext uri="{FF2B5EF4-FFF2-40B4-BE49-F238E27FC236}">
                <a16:creationId xmlns:a16="http://schemas.microsoft.com/office/drawing/2014/main" id="{06D9657A-C47F-4766-89CE-798A431653C8}"/>
              </a:ext>
            </a:extLst>
          </p:cNvPr>
          <p:cNvCxnSpPr>
            <a:cxnSpLocks/>
            <a:endCxn id="21" idx="1"/>
          </p:cNvCxnSpPr>
          <p:nvPr/>
        </p:nvCxnSpPr>
        <p:spPr bwMode="auto">
          <a:xfrm>
            <a:off x="4547986" y="6534016"/>
            <a:ext cx="488600" cy="87425"/>
          </a:xfrm>
          <a:prstGeom prst="straightConnector1">
            <a:avLst/>
          </a:prstGeom>
          <a:noFill/>
          <a:ln w="28575" cap="flat" cmpd="sng" algn="ctr">
            <a:solidFill>
              <a:schemeClr val="tx1"/>
            </a:solidFill>
            <a:prstDash val="solid"/>
            <a:round/>
            <a:headEnd type="none" w="sm" len="sm"/>
            <a:tailEnd type="triangle"/>
          </a:ln>
          <a:effectLst/>
        </p:spPr>
      </p:cxnSp>
      <p:sp>
        <p:nvSpPr>
          <p:cNvPr id="20" name="TextBox 19">
            <a:extLst>
              <a:ext uri="{FF2B5EF4-FFF2-40B4-BE49-F238E27FC236}">
                <a16:creationId xmlns:a16="http://schemas.microsoft.com/office/drawing/2014/main" id="{FA603F60-0B6E-4925-A7A4-69F004FCFB81}"/>
              </a:ext>
            </a:extLst>
          </p:cNvPr>
          <p:cNvSpPr txBox="1"/>
          <p:nvPr/>
        </p:nvSpPr>
        <p:spPr>
          <a:xfrm>
            <a:off x="7641182" y="4668466"/>
            <a:ext cx="2397340" cy="369332"/>
          </a:xfrm>
          <a:prstGeom prst="rect">
            <a:avLst/>
          </a:prstGeom>
          <a:noFill/>
        </p:spPr>
        <p:txBody>
          <a:bodyPr wrap="square" rtlCol="0">
            <a:spAutoFit/>
          </a:bodyPr>
          <a:lstStyle/>
          <a:p>
            <a:pPr algn="ctr"/>
            <a:r>
              <a:rPr lang="en-IN"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y = mx + c</a:t>
            </a:r>
          </a:p>
        </p:txBody>
      </p:sp>
      <p:sp>
        <p:nvSpPr>
          <p:cNvPr id="21" name="TextBox 20">
            <a:extLst>
              <a:ext uri="{FF2B5EF4-FFF2-40B4-BE49-F238E27FC236}">
                <a16:creationId xmlns:a16="http://schemas.microsoft.com/office/drawing/2014/main" id="{3CDE86F5-C724-4531-B845-66661F1CECC9}"/>
              </a:ext>
            </a:extLst>
          </p:cNvPr>
          <p:cNvSpPr txBox="1"/>
          <p:nvPr/>
        </p:nvSpPr>
        <p:spPr>
          <a:xfrm>
            <a:off x="5036586" y="6486628"/>
            <a:ext cx="2206365" cy="269626"/>
          </a:xfrm>
          <a:prstGeom prst="rect">
            <a:avLst/>
          </a:prstGeom>
          <a:noFill/>
        </p:spPr>
        <p:txBody>
          <a:bodyPr wrap="square" rtlCol="0">
            <a:spAutoFit/>
          </a:bodyPr>
          <a:lstStyle/>
          <a:p>
            <a:pPr algn="ctr"/>
            <a:r>
              <a:rPr lang="en-IN" sz="1280" dirty="0">
                <a:solidFill>
                  <a:schemeClr val="tx1"/>
                </a:solidFill>
                <a:latin typeface="Roboto" panose="02000000000000000000"/>
              </a:rPr>
              <a:t>c </a:t>
            </a:r>
            <a:r>
              <a:rPr lang="en-IN" sz="1280" dirty="0">
                <a:latin typeface="Roboto" panose="02000000000000000000"/>
              </a:rPr>
              <a:t>= y - intercept of the line</a:t>
            </a:r>
          </a:p>
        </p:txBody>
      </p:sp>
      <p:sp>
        <p:nvSpPr>
          <p:cNvPr id="24" name="TextBox 23">
            <a:extLst>
              <a:ext uri="{FF2B5EF4-FFF2-40B4-BE49-F238E27FC236}">
                <a16:creationId xmlns:a16="http://schemas.microsoft.com/office/drawing/2014/main" id="{CCBCB88F-1539-46E1-83C0-F778DBFAB2D6}"/>
              </a:ext>
            </a:extLst>
          </p:cNvPr>
          <p:cNvSpPr txBox="1"/>
          <p:nvPr/>
        </p:nvSpPr>
        <p:spPr>
          <a:xfrm>
            <a:off x="9022080" y="6937557"/>
            <a:ext cx="751840" cy="535531"/>
          </a:xfrm>
          <a:prstGeom prst="rect">
            <a:avLst/>
          </a:prstGeom>
          <a:noFill/>
        </p:spPr>
        <p:txBody>
          <a:bodyPr wrap="square" rtlCol="0">
            <a:spAutoFit/>
          </a:bodyPr>
          <a:lstStyle/>
          <a:p>
            <a:r>
              <a:rPr lang="en-IN" sz="3200" b="1" dirty="0">
                <a:solidFill>
                  <a:schemeClr val="accent1"/>
                </a:solidFill>
              </a:rPr>
              <a:t>X</a:t>
            </a:r>
            <a:endParaRPr lang="en-IN" sz="3200" b="1" dirty="0"/>
          </a:p>
        </p:txBody>
      </p:sp>
      <p:sp>
        <p:nvSpPr>
          <p:cNvPr id="17" name="Rectangle 16">
            <a:extLst>
              <a:ext uri="{FF2B5EF4-FFF2-40B4-BE49-F238E27FC236}">
                <a16:creationId xmlns:a16="http://schemas.microsoft.com/office/drawing/2014/main" id="{9C591B65-3551-4E68-8670-0968792F4F64}"/>
              </a:ext>
            </a:extLst>
          </p:cNvPr>
          <p:cNvSpPr/>
          <p:nvPr/>
        </p:nvSpPr>
        <p:spPr>
          <a:xfrm>
            <a:off x="463210" y="375939"/>
            <a:ext cx="6712842" cy="507831"/>
          </a:xfrm>
          <a:prstGeom prst="rect">
            <a:avLst/>
          </a:prstGeom>
        </p:spPr>
        <p:txBody>
          <a:bodyPr wrap="square">
            <a:spAutoFit/>
          </a:bodyPr>
          <a:lstStyle/>
          <a:p>
            <a:r>
              <a:rPr lang="en-US" b="1" dirty="0"/>
              <a:t>Linear Regression</a:t>
            </a:r>
          </a:p>
        </p:txBody>
      </p:sp>
      <p:sp>
        <p:nvSpPr>
          <p:cNvPr id="22" name="TextBox 21">
            <a:extLst>
              <a:ext uri="{FF2B5EF4-FFF2-40B4-BE49-F238E27FC236}">
                <a16:creationId xmlns:a16="http://schemas.microsoft.com/office/drawing/2014/main" id="{BCED2B37-517A-45D2-8D02-0EAF4886C241}"/>
              </a:ext>
            </a:extLst>
          </p:cNvPr>
          <p:cNvSpPr txBox="1"/>
          <p:nvPr/>
        </p:nvSpPr>
        <p:spPr>
          <a:xfrm>
            <a:off x="4316568" y="3419063"/>
            <a:ext cx="255431" cy="535531"/>
          </a:xfrm>
          <a:prstGeom prst="rect">
            <a:avLst/>
          </a:prstGeom>
          <a:noFill/>
        </p:spPr>
        <p:txBody>
          <a:bodyPr wrap="square" rtlCol="0">
            <a:spAutoFit/>
          </a:bodyPr>
          <a:lstStyle/>
          <a:p>
            <a:pPr algn="ctr"/>
            <a:r>
              <a:rPr lang="en-IN" sz="3200" b="1" dirty="0">
                <a:solidFill>
                  <a:schemeClr val="accent3"/>
                </a:solidFill>
              </a:rPr>
              <a:t>Y</a:t>
            </a:r>
          </a:p>
        </p:txBody>
      </p:sp>
      <p:pic>
        <p:nvPicPr>
          <p:cNvPr id="23" name="skillenza_logo_new (1).png" descr="skillenza_logo_new (1).png">
            <a:extLst>
              <a:ext uri="{FF2B5EF4-FFF2-40B4-BE49-F238E27FC236}">
                <a16:creationId xmlns:a16="http://schemas.microsoft.com/office/drawing/2014/main" id="{C98EC659-3CC1-4F07-91A7-DAA34F3E4A55}"/>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74718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cxnSp>
        <p:nvCxnSpPr>
          <p:cNvPr id="37" name="Straight Arrow Connector 36">
            <a:extLst>
              <a:ext uri="{FF2B5EF4-FFF2-40B4-BE49-F238E27FC236}">
                <a16:creationId xmlns:a16="http://schemas.microsoft.com/office/drawing/2014/main" id="{1D23187A-CB9E-4847-B209-0DAAAAEB8AC6}"/>
              </a:ext>
            </a:extLst>
          </p:cNvPr>
          <p:cNvCxnSpPr/>
          <p:nvPr/>
        </p:nvCxnSpPr>
        <p:spPr bwMode="auto">
          <a:xfrm flipV="1">
            <a:off x="4368800" y="3939699"/>
            <a:ext cx="0" cy="3149600"/>
          </a:xfrm>
          <a:prstGeom prst="straightConnector1">
            <a:avLst/>
          </a:prstGeom>
          <a:noFill/>
          <a:ln w="28575" cap="flat" cmpd="sng" algn="ctr">
            <a:solidFill>
              <a:schemeClr val="accent3"/>
            </a:solidFill>
            <a:prstDash val="solid"/>
            <a:round/>
            <a:headEnd type="none" w="sm" len="sm"/>
            <a:tailEnd type="triangle"/>
          </a:ln>
          <a:effectLst/>
        </p:spPr>
      </p:cxnSp>
      <p:cxnSp>
        <p:nvCxnSpPr>
          <p:cNvPr id="38" name="Straight Arrow Connector 37">
            <a:extLst>
              <a:ext uri="{FF2B5EF4-FFF2-40B4-BE49-F238E27FC236}">
                <a16:creationId xmlns:a16="http://schemas.microsoft.com/office/drawing/2014/main" id="{7B60B5A7-7A2C-4801-8C5B-EF68A8FF8B8E}"/>
              </a:ext>
            </a:extLst>
          </p:cNvPr>
          <p:cNvCxnSpPr>
            <a:cxnSpLocks/>
          </p:cNvCxnSpPr>
          <p:nvPr/>
        </p:nvCxnSpPr>
        <p:spPr bwMode="auto">
          <a:xfrm>
            <a:off x="4348481" y="7089299"/>
            <a:ext cx="4653280" cy="22702"/>
          </a:xfrm>
          <a:prstGeom prst="straightConnector1">
            <a:avLst/>
          </a:prstGeom>
          <a:noFill/>
          <a:ln w="28575" cap="flat" cmpd="sng" algn="ctr">
            <a:solidFill>
              <a:schemeClr val="accent1"/>
            </a:solidFill>
            <a:prstDash val="solid"/>
            <a:round/>
            <a:headEnd type="none" w="sm" len="sm"/>
            <a:tailEnd type="triangle"/>
          </a:ln>
          <a:effectLst/>
        </p:spPr>
      </p:cxnSp>
      <p:sp>
        <p:nvSpPr>
          <p:cNvPr id="39" name="TextBox 38">
            <a:extLst>
              <a:ext uri="{FF2B5EF4-FFF2-40B4-BE49-F238E27FC236}">
                <a16:creationId xmlns:a16="http://schemas.microsoft.com/office/drawing/2014/main" id="{2BB5F11F-B1B1-4A63-B4CA-A7681D8D9BCF}"/>
              </a:ext>
            </a:extLst>
          </p:cNvPr>
          <p:cNvSpPr txBox="1"/>
          <p:nvPr/>
        </p:nvSpPr>
        <p:spPr>
          <a:xfrm>
            <a:off x="5476240" y="7333139"/>
            <a:ext cx="2336800" cy="535531"/>
          </a:xfrm>
          <a:prstGeom prst="rect">
            <a:avLst/>
          </a:prstGeom>
          <a:noFill/>
        </p:spPr>
        <p:txBody>
          <a:bodyPr wrap="square" rtlCol="0">
            <a:spAutoFit/>
          </a:bodyPr>
          <a:lstStyle/>
          <a:p>
            <a:pPr algn="ctr"/>
            <a:r>
              <a:rPr lang="en-IN" sz="3200" b="1" dirty="0">
                <a:solidFill>
                  <a:schemeClr val="accent1"/>
                </a:solidFill>
              </a:rPr>
              <a:t>Speed</a:t>
            </a:r>
          </a:p>
        </p:txBody>
      </p:sp>
      <p:sp>
        <p:nvSpPr>
          <p:cNvPr id="40" name="TextBox 39">
            <a:extLst>
              <a:ext uri="{FF2B5EF4-FFF2-40B4-BE49-F238E27FC236}">
                <a16:creationId xmlns:a16="http://schemas.microsoft.com/office/drawing/2014/main" id="{7F06C500-3AFB-487D-9C90-E4141A0A4451}"/>
              </a:ext>
            </a:extLst>
          </p:cNvPr>
          <p:cNvSpPr txBox="1"/>
          <p:nvPr/>
        </p:nvSpPr>
        <p:spPr>
          <a:xfrm rot="16200000">
            <a:off x="2933190" y="5132083"/>
            <a:ext cx="2336800" cy="535531"/>
          </a:xfrm>
          <a:prstGeom prst="rect">
            <a:avLst/>
          </a:prstGeom>
          <a:noFill/>
        </p:spPr>
        <p:txBody>
          <a:bodyPr wrap="square" rtlCol="0">
            <a:spAutoFit/>
          </a:bodyPr>
          <a:lstStyle/>
          <a:p>
            <a:pPr algn="ctr"/>
            <a:r>
              <a:rPr lang="en-IN" sz="3200" b="1" dirty="0">
                <a:solidFill>
                  <a:schemeClr val="accent3"/>
                </a:solidFill>
              </a:rPr>
              <a:t>Distance</a:t>
            </a:r>
          </a:p>
        </p:txBody>
      </p:sp>
      <p:sp>
        <p:nvSpPr>
          <p:cNvPr id="44" name="Arrow: Right 43">
            <a:extLst>
              <a:ext uri="{FF2B5EF4-FFF2-40B4-BE49-F238E27FC236}">
                <a16:creationId xmlns:a16="http://schemas.microsoft.com/office/drawing/2014/main" id="{FEBE0AC4-FFBC-4CC6-B3AA-08B7D9B0BC2B}"/>
              </a:ext>
            </a:extLst>
          </p:cNvPr>
          <p:cNvSpPr/>
          <p:nvPr/>
        </p:nvSpPr>
        <p:spPr bwMode="auto">
          <a:xfrm>
            <a:off x="4348279" y="6831483"/>
            <a:ext cx="4653482" cy="544677"/>
          </a:xfrm>
          <a:prstGeom prst="rightArrow">
            <a:avLst/>
          </a:prstGeom>
          <a:solidFill>
            <a:srgbClr val="095A82"/>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45" name="Arrow: Right 44">
            <a:extLst>
              <a:ext uri="{FF2B5EF4-FFF2-40B4-BE49-F238E27FC236}">
                <a16:creationId xmlns:a16="http://schemas.microsoft.com/office/drawing/2014/main" id="{07A71DA9-18DD-4AB7-A0FE-646152DA01AF}"/>
              </a:ext>
            </a:extLst>
          </p:cNvPr>
          <p:cNvSpPr/>
          <p:nvPr/>
        </p:nvSpPr>
        <p:spPr bwMode="auto">
          <a:xfrm rot="16200000">
            <a:off x="2753295" y="5309274"/>
            <a:ext cx="3348037" cy="523424"/>
          </a:xfrm>
          <a:prstGeom prst="rightArrow">
            <a:avLst/>
          </a:prstGeom>
          <a:solidFill>
            <a:schemeClr val="accent3"/>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cxnSp>
        <p:nvCxnSpPr>
          <p:cNvPr id="19" name="Straight Connector 18">
            <a:extLst>
              <a:ext uri="{FF2B5EF4-FFF2-40B4-BE49-F238E27FC236}">
                <a16:creationId xmlns:a16="http://schemas.microsoft.com/office/drawing/2014/main" id="{AA4D04AE-4798-4A90-8696-748F0D988DA3}"/>
              </a:ext>
            </a:extLst>
          </p:cNvPr>
          <p:cNvCxnSpPr>
            <a:cxnSpLocks/>
          </p:cNvCxnSpPr>
          <p:nvPr/>
        </p:nvCxnSpPr>
        <p:spPr bwMode="auto">
          <a:xfrm flipH="1" flipV="1">
            <a:off x="4547986" y="4437655"/>
            <a:ext cx="3474720" cy="2107218"/>
          </a:xfrm>
          <a:prstGeom prst="line">
            <a:avLst/>
          </a:prstGeom>
          <a:noFill/>
          <a:ln w="28575" cap="flat" cmpd="sng" algn="ctr">
            <a:solidFill>
              <a:schemeClr val="tx1"/>
            </a:solidFill>
            <a:prstDash val="dash"/>
            <a:round/>
            <a:headEnd type="none" w="sm" len="sm"/>
            <a:tailEnd type="none" w="sm" len="sm"/>
          </a:ln>
          <a:effectLst/>
        </p:spPr>
      </p:cxnSp>
      <p:sp>
        <p:nvSpPr>
          <p:cNvPr id="20" name="TextBox 19">
            <a:extLst>
              <a:ext uri="{FF2B5EF4-FFF2-40B4-BE49-F238E27FC236}">
                <a16:creationId xmlns:a16="http://schemas.microsoft.com/office/drawing/2014/main" id="{4F1943B8-86D1-4D79-A689-EB6CB4E41FDD}"/>
              </a:ext>
            </a:extLst>
          </p:cNvPr>
          <p:cNvSpPr txBox="1"/>
          <p:nvPr/>
        </p:nvSpPr>
        <p:spPr>
          <a:xfrm>
            <a:off x="5355624" y="5943675"/>
            <a:ext cx="1661549" cy="269626"/>
          </a:xfrm>
          <a:prstGeom prst="rect">
            <a:avLst/>
          </a:prstGeom>
          <a:noFill/>
        </p:spPr>
        <p:txBody>
          <a:bodyPr wrap="square" rtlCol="0">
            <a:spAutoFit/>
          </a:bodyPr>
          <a:lstStyle/>
          <a:p>
            <a:pPr algn="ctr"/>
            <a:r>
              <a:rPr lang="en-IN" sz="1280" dirty="0">
                <a:latin typeface="Open Sans" panose="020B0606030504020204" pitchFamily="34" charset="0"/>
                <a:ea typeface="Open Sans" panose="020B0606030504020204" pitchFamily="34" charset="0"/>
                <a:cs typeface="Open Sans" panose="020B0606030504020204" pitchFamily="34" charset="0"/>
              </a:rPr>
              <a:t>-</a:t>
            </a:r>
            <a:r>
              <a:rPr lang="en-IN" sz="1280" dirty="0" err="1">
                <a:latin typeface="Open Sans" panose="020B0606030504020204" pitchFamily="34" charset="0"/>
                <a:ea typeface="Open Sans" panose="020B0606030504020204" pitchFamily="34" charset="0"/>
                <a:cs typeface="Open Sans" panose="020B0606030504020204" pitchFamily="34" charset="0"/>
              </a:rPr>
              <a:t>ve</a:t>
            </a:r>
            <a:r>
              <a:rPr lang="en-IN" sz="1280" dirty="0">
                <a:latin typeface="Open Sans" panose="020B0606030504020204" pitchFamily="34" charset="0"/>
                <a:ea typeface="Open Sans" panose="020B0606030504020204" pitchFamily="34" charset="0"/>
                <a:cs typeface="Open Sans" panose="020B0606030504020204" pitchFamily="34" charset="0"/>
              </a:rPr>
              <a:t> Relationship</a:t>
            </a:r>
          </a:p>
        </p:txBody>
      </p:sp>
      <p:sp>
        <p:nvSpPr>
          <p:cNvPr id="21" name="TextBox 20">
            <a:extLst>
              <a:ext uri="{FF2B5EF4-FFF2-40B4-BE49-F238E27FC236}">
                <a16:creationId xmlns:a16="http://schemas.microsoft.com/office/drawing/2014/main" id="{97ABE228-DCF5-4032-A99F-B5BE9E0224DE}"/>
              </a:ext>
            </a:extLst>
          </p:cNvPr>
          <p:cNvSpPr txBox="1"/>
          <p:nvPr/>
        </p:nvSpPr>
        <p:spPr>
          <a:xfrm>
            <a:off x="6502400" y="4445023"/>
            <a:ext cx="2442510" cy="369332"/>
          </a:xfrm>
          <a:prstGeom prst="rect">
            <a:avLst/>
          </a:prstGeom>
          <a:noFill/>
        </p:spPr>
        <p:txBody>
          <a:bodyPr wrap="square" rtlCol="0">
            <a:spAutoFit/>
          </a:bodyPr>
          <a:lstStyle/>
          <a:p>
            <a:pPr algn="ctr"/>
            <a:r>
              <a:rPr lang="en-IN"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y = - mx + c</a:t>
            </a:r>
          </a:p>
        </p:txBody>
      </p:sp>
      <p:cxnSp>
        <p:nvCxnSpPr>
          <p:cNvPr id="22" name="Straight Arrow Connector 21">
            <a:extLst>
              <a:ext uri="{FF2B5EF4-FFF2-40B4-BE49-F238E27FC236}">
                <a16:creationId xmlns:a16="http://schemas.microsoft.com/office/drawing/2014/main" id="{CA680C9E-F7E1-4E7E-B331-DCEECE47077E}"/>
              </a:ext>
            </a:extLst>
          </p:cNvPr>
          <p:cNvCxnSpPr/>
          <p:nvPr/>
        </p:nvCxnSpPr>
        <p:spPr bwMode="auto">
          <a:xfrm>
            <a:off x="7575458" y="4998141"/>
            <a:ext cx="0" cy="239839"/>
          </a:xfrm>
          <a:prstGeom prst="straightConnector1">
            <a:avLst/>
          </a:prstGeom>
          <a:noFill/>
          <a:ln w="28575" cap="flat" cmpd="sng" algn="ctr">
            <a:solidFill>
              <a:schemeClr val="tx1"/>
            </a:solidFill>
            <a:prstDash val="solid"/>
            <a:round/>
            <a:headEnd type="none" w="sm" len="sm"/>
            <a:tailEnd type="triangle"/>
          </a:ln>
          <a:effectLst/>
        </p:spPr>
      </p:cxnSp>
      <p:sp>
        <p:nvSpPr>
          <p:cNvPr id="23" name="TextBox 22">
            <a:extLst>
              <a:ext uri="{FF2B5EF4-FFF2-40B4-BE49-F238E27FC236}">
                <a16:creationId xmlns:a16="http://schemas.microsoft.com/office/drawing/2014/main" id="{1EBAF950-1A9A-4136-AAC0-29FC7EAC87A0}"/>
              </a:ext>
            </a:extLst>
          </p:cNvPr>
          <p:cNvSpPr txBox="1"/>
          <p:nvPr/>
        </p:nvSpPr>
        <p:spPr>
          <a:xfrm>
            <a:off x="6678357" y="5266016"/>
            <a:ext cx="1794202" cy="446917"/>
          </a:xfrm>
          <a:prstGeom prst="rect">
            <a:avLst/>
          </a:prstGeom>
          <a:noFill/>
        </p:spPr>
        <p:txBody>
          <a:bodyPr wrap="square" rtlCol="0">
            <a:spAutoFit/>
          </a:bodyPr>
          <a:lstStyle/>
          <a:p>
            <a:pPr algn="ctr"/>
            <a:r>
              <a:rPr lang="en-IN" sz="1280" dirty="0">
                <a:latin typeface="Roboto" panose="02000000000000000000"/>
              </a:rPr>
              <a:t>Time taken to travel a fixed distance</a:t>
            </a:r>
          </a:p>
        </p:txBody>
      </p:sp>
      <p:sp>
        <p:nvSpPr>
          <p:cNvPr id="24" name="TextBox 23">
            <a:extLst>
              <a:ext uri="{FF2B5EF4-FFF2-40B4-BE49-F238E27FC236}">
                <a16:creationId xmlns:a16="http://schemas.microsoft.com/office/drawing/2014/main" id="{8DBFFA67-3D52-49C8-A590-CDDFC3D7ED4D}"/>
              </a:ext>
            </a:extLst>
          </p:cNvPr>
          <p:cNvSpPr txBox="1"/>
          <p:nvPr/>
        </p:nvSpPr>
        <p:spPr>
          <a:xfrm>
            <a:off x="9022080" y="6937557"/>
            <a:ext cx="751840" cy="535531"/>
          </a:xfrm>
          <a:prstGeom prst="rect">
            <a:avLst/>
          </a:prstGeom>
          <a:noFill/>
        </p:spPr>
        <p:txBody>
          <a:bodyPr wrap="square" rtlCol="0">
            <a:spAutoFit/>
          </a:bodyPr>
          <a:lstStyle/>
          <a:p>
            <a:r>
              <a:rPr lang="en-IN" sz="3200" b="1" dirty="0">
                <a:solidFill>
                  <a:schemeClr val="accent1"/>
                </a:solidFill>
              </a:rPr>
              <a:t>X</a:t>
            </a:r>
            <a:endParaRPr lang="en-IN" sz="3200" b="1" dirty="0"/>
          </a:p>
        </p:txBody>
      </p:sp>
      <p:sp>
        <p:nvSpPr>
          <p:cNvPr id="18" name="Rectangle 17">
            <a:extLst>
              <a:ext uri="{FF2B5EF4-FFF2-40B4-BE49-F238E27FC236}">
                <a16:creationId xmlns:a16="http://schemas.microsoft.com/office/drawing/2014/main" id="{99C6BD26-42AE-4592-885B-DC59F7E462EE}"/>
              </a:ext>
            </a:extLst>
          </p:cNvPr>
          <p:cNvSpPr/>
          <p:nvPr/>
        </p:nvSpPr>
        <p:spPr>
          <a:xfrm>
            <a:off x="463210" y="375939"/>
            <a:ext cx="6712842" cy="507831"/>
          </a:xfrm>
          <a:prstGeom prst="rect">
            <a:avLst/>
          </a:prstGeom>
        </p:spPr>
        <p:txBody>
          <a:bodyPr wrap="square">
            <a:spAutoFit/>
          </a:bodyPr>
          <a:lstStyle/>
          <a:p>
            <a:r>
              <a:rPr lang="en-US" b="1" dirty="0"/>
              <a:t>Linear Regression</a:t>
            </a:r>
          </a:p>
        </p:txBody>
      </p:sp>
      <p:sp>
        <p:nvSpPr>
          <p:cNvPr id="26" name="TextBox 25">
            <a:extLst>
              <a:ext uri="{FF2B5EF4-FFF2-40B4-BE49-F238E27FC236}">
                <a16:creationId xmlns:a16="http://schemas.microsoft.com/office/drawing/2014/main" id="{687FAE23-FB37-4359-928A-97B36E621DDA}"/>
              </a:ext>
            </a:extLst>
          </p:cNvPr>
          <p:cNvSpPr txBox="1"/>
          <p:nvPr/>
        </p:nvSpPr>
        <p:spPr>
          <a:xfrm>
            <a:off x="4316568" y="3419063"/>
            <a:ext cx="255431" cy="535531"/>
          </a:xfrm>
          <a:prstGeom prst="rect">
            <a:avLst/>
          </a:prstGeom>
          <a:noFill/>
        </p:spPr>
        <p:txBody>
          <a:bodyPr wrap="square" rtlCol="0">
            <a:spAutoFit/>
          </a:bodyPr>
          <a:lstStyle/>
          <a:p>
            <a:pPr algn="ctr"/>
            <a:r>
              <a:rPr lang="en-IN" sz="3200" b="1" dirty="0">
                <a:solidFill>
                  <a:schemeClr val="accent3"/>
                </a:solidFill>
              </a:rPr>
              <a:t>Y</a:t>
            </a:r>
          </a:p>
        </p:txBody>
      </p:sp>
    </p:spTree>
    <p:extLst>
      <p:ext uri="{BB962C8B-B14F-4D97-AF65-F5344CB8AC3E}">
        <p14:creationId xmlns:p14="http://schemas.microsoft.com/office/powerpoint/2010/main" val="341178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childTnLst>
                                </p:cTn>
                              </p:par>
                            </p:childTnLst>
                          </p:cTn>
                        </p:par>
                        <p:par>
                          <p:cTn id="15" fill="hold">
                            <p:stCondLst>
                              <p:cond delay="2000"/>
                            </p:stCondLst>
                            <p:childTnLst>
                              <p:par>
                                <p:cTn id="16" presetID="22" presetClass="entr" presetSubtype="1"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500"/>
                                        <p:tgtEl>
                                          <p:spTgt spid="22"/>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Linear Regression through Example</a:t>
            </a:r>
          </a:p>
        </p:txBody>
      </p:sp>
      <p:cxnSp>
        <p:nvCxnSpPr>
          <p:cNvPr id="37" name="Straight Arrow Connector 36">
            <a:extLst>
              <a:ext uri="{FF2B5EF4-FFF2-40B4-BE49-F238E27FC236}">
                <a16:creationId xmlns:a16="http://schemas.microsoft.com/office/drawing/2014/main" id="{1D23187A-CB9E-4847-B209-0DAAAAEB8AC6}"/>
              </a:ext>
            </a:extLst>
          </p:cNvPr>
          <p:cNvCxnSpPr/>
          <p:nvPr/>
        </p:nvCxnSpPr>
        <p:spPr bwMode="auto">
          <a:xfrm flipV="1">
            <a:off x="4368800" y="3939699"/>
            <a:ext cx="0" cy="3149600"/>
          </a:xfrm>
          <a:prstGeom prst="straightConnector1">
            <a:avLst/>
          </a:prstGeom>
          <a:noFill/>
          <a:ln w="28575" cap="flat" cmpd="sng" algn="ctr">
            <a:solidFill>
              <a:schemeClr val="accent3"/>
            </a:solidFill>
            <a:prstDash val="solid"/>
            <a:round/>
            <a:headEnd type="none" w="sm" len="sm"/>
            <a:tailEnd type="triangle"/>
          </a:ln>
          <a:effectLst/>
        </p:spPr>
      </p:cxnSp>
      <p:cxnSp>
        <p:nvCxnSpPr>
          <p:cNvPr id="38" name="Straight Arrow Connector 37">
            <a:extLst>
              <a:ext uri="{FF2B5EF4-FFF2-40B4-BE49-F238E27FC236}">
                <a16:creationId xmlns:a16="http://schemas.microsoft.com/office/drawing/2014/main" id="{7B60B5A7-7A2C-4801-8C5B-EF68A8FF8B8E}"/>
              </a:ext>
            </a:extLst>
          </p:cNvPr>
          <p:cNvCxnSpPr>
            <a:cxnSpLocks/>
          </p:cNvCxnSpPr>
          <p:nvPr/>
        </p:nvCxnSpPr>
        <p:spPr bwMode="auto">
          <a:xfrm>
            <a:off x="4348481" y="7089299"/>
            <a:ext cx="4653280" cy="22702"/>
          </a:xfrm>
          <a:prstGeom prst="straightConnector1">
            <a:avLst/>
          </a:prstGeom>
          <a:noFill/>
          <a:ln w="28575" cap="flat" cmpd="sng" algn="ctr">
            <a:solidFill>
              <a:schemeClr val="accent1"/>
            </a:solidFill>
            <a:prstDash val="solid"/>
            <a:round/>
            <a:headEnd type="none" w="sm" len="sm"/>
            <a:tailEnd type="triangle"/>
          </a:ln>
          <a:effectLst/>
        </p:spPr>
      </p:cxnSp>
      <p:sp>
        <p:nvSpPr>
          <p:cNvPr id="39" name="TextBox 38">
            <a:extLst>
              <a:ext uri="{FF2B5EF4-FFF2-40B4-BE49-F238E27FC236}">
                <a16:creationId xmlns:a16="http://schemas.microsoft.com/office/drawing/2014/main" id="{2BB5F11F-B1B1-4A63-B4CA-A7681D8D9BCF}"/>
              </a:ext>
            </a:extLst>
          </p:cNvPr>
          <p:cNvSpPr txBox="1"/>
          <p:nvPr/>
        </p:nvSpPr>
        <p:spPr>
          <a:xfrm>
            <a:off x="5476240" y="7333139"/>
            <a:ext cx="2336800" cy="535531"/>
          </a:xfrm>
          <a:prstGeom prst="rect">
            <a:avLst/>
          </a:prstGeom>
          <a:noFill/>
        </p:spPr>
        <p:txBody>
          <a:bodyPr wrap="square" rtlCol="0">
            <a:spAutoFit/>
          </a:bodyPr>
          <a:lstStyle/>
          <a:p>
            <a:pPr algn="ctr"/>
            <a:r>
              <a:rPr lang="en-IN" sz="3200" b="1" dirty="0">
                <a:solidFill>
                  <a:schemeClr val="accent1"/>
                </a:solidFill>
              </a:rPr>
              <a:t>Speed</a:t>
            </a:r>
          </a:p>
        </p:txBody>
      </p:sp>
      <p:sp>
        <p:nvSpPr>
          <p:cNvPr id="40" name="TextBox 39">
            <a:extLst>
              <a:ext uri="{FF2B5EF4-FFF2-40B4-BE49-F238E27FC236}">
                <a16:creationId xmlns:a16="http://schemas.microsoft.com/office/drawing/2014/main" id="{7F06C500-3AFB-487D-9C90-E4141A0A4451}"/>
              </a:ext>
            </a:extLst>
          </p:cNvPr>
          <p:cNvSpPr txBox="1"/>
          <p:nvPr/>
        </p:nvSpPr>
        <p:spPr>
          <a:xfrm rot="16200000">
            <a:off x="2933190" y="5132083"/>
            <a:ext cx="2336800" cy="535531"/>
          </a:xfrm>
          <a:prstGeom prst="rect">
            <a:avLst/>
          </a:prstGeom>
          <a:noFill/>
        </p:spPr>
        <p:txBody>
          <a:bodyPr wrap="square" rtlCol="0">
            <a:spAutoFit/>
          </a:bodyPr>
          <a:lstStyle/>
          <a:p>
            <a:pPr algn="ctr"/>
            <a:r>
              <a:rPr lang="en-IN" sz="3200" b="1" dirty="0">
                <a:solidFill>
                  <a:schemeClr val="accent3"/>
                </a:solidFill>
              </a:rPr>
              <a:t>Distance</a:t>
            </a:r>
          </a:p>
        </p:txBody>
      </p:sp>
      <p:sp>
        <p:nvSpPr>
          <p:cNvPr id="44" name="Arrow: Right 43">
            <a:extLst>
              <a:ext uri="{FF2B5EF4-FFF2-40B4-BE49-F238E27FC236}">
                <a16:creationId xmlns:a16="http://schemas.microsoft.com/office/drawing/2014/main" id="{FEBE0AC4-FFBC-4CC6-B3AA-08B7D9B0BC2B}"/>
              </a:ext>
            </a:extLst>
          </p:cNvPr>
          <p:cNvSpPr/>
          <p:nvPr/>
        </p:nvSpPr>
        <p:spPr bwMode="auto">
          <a:xfrm>
            <a:off x="4348279" y="6831483"/>
            <a:ext cx="4653482" cy="544677"/>
          </a:xfrm>
          <a:prstGeom prst="rightArrow">
            <a:avLst/>
          </a:prstGeom>
          <a:solidFill>
            <a:srgbClr val="095A82"/>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45" name="Arrow: Right 44">
            <a:extLst>
              <a:ext uri="{FF2B5EF4-FFF2-40B4-BE49-F238E27FC236}">
                <a16:creationId xmlns:a16="http://schemas.microsoft.com/office/drawing/2014/main" id="{07A71DA9-18DD-4AB7-A0FE-646152DA01AF}"/>
              </a:ext>
            </a:extLst>
          </p:cNvPr>
          <p:cNvSpPr/>
          <p:nvPr/>
        </p:nvSpPr>
        <p:spPr bwMode="auto">
          <a:xfrm rot="16200000">
            <a:off x="2753295" y="5309274"/>
            <a:ext cx="3348037" cy="523424"/>
          </a:xfrm>
          <a:prstGeom prst="rightArrow">
            <a:avLst/>
          </a:prstGeom>
          <a:solidFill>
            <a:schemeClr val="accent3"/>
          </a:solidFill>
          <a:ln w="28575" cap="flat" cmpd="sng" algn="ctr">
            <a:solidFill>
              <a:schemeClr val="tx1"/>
            </a:solid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cxnSp>
        <p:nvCxnSpPr>
          <p:cNvPr id="26" name="Straight Connector 25">
            <a:extLst>
              <a:ext uri="{FF2B5EF4-FFF2-40B4-BE49-F238E27FC236}">
                <a16:creationId xmlns:a16="http://schemas.microsoft.com/office/drawing/2014/main" id="{75914D8A-C1F5-41AE-BA8D-818AA1F6EAC9}"/>
              </a:ext>
            </a:extLst>
          </p:cNvPr>
          <p:cNvCxnSpPr>
            <a:cxnSpLocks/>
          </p:cNvCxnSpPr>
          <p:nvPr/>
        </p:nvCxnSpPr>
        <p:spPr bwMode="auto">
          <a:xfrm flipV="1">
            <a:off x="4547986" y="4391364"/>
            <a:ext cx="3474720" cy="2107218"/>
          </a:xfrm>
          <a:prstGeom prst="line">
            <a:avLst/>
          </a:prstGeom>
          <a:noFill/>
          <a:ln w="28575" cap="flat" cmpd="sng" algn="ctr">
            <a:solidFill>
              <a:schemeClr val="tx1"/>
            </a:solidFill>
            <a:prstDash val="dash"/>
            <a:round/>
            <a:headEnd type="none" w="sm" len="sm"/>
            <a:tailEnd type="none" w="sm" len="sm"/>
          </a:ln>
          <a:effectLst/>
        </p:spPr>
      </p:cxnSp>
      <p:cxnSp>
        <p:nvCxnSpPr>
          <p:cNvPr id="28" name="Straight Arrow Connector 27">
            <a:extLst>
              <a:ext uri="{FF2B5EF4-FFF2-40B4-BE49-F238E27FC236}">
                <a16:creationId xmlns:a16="http://schemas.microsoft.com/office/drawing/2014/main" id="{DD97FC6A-D84F-4BAA-8E80-69F3D69B3881}"/>
              </a:ext>
            </a:extLst>
          </p:cNvPr>
          <p:cNvCxnSpPr/>
          <p:nvPr/>
        </p:nvCxnSpPr>
        <p:spPr bwMode="auto">
          <a:xfrm>
            <a:off x="8057497" y="5109284"/>
            <a:ext cx="0" cy="348193"/>
          </a:xfrm>
          <a:prstGeom prst="straightConnector1">
            <a:avLst/>
          </a:prstGeom>
          <a:noFill/>
          <a:ln w="28575" cap="flat" cmpd="sng" algn="ctr">
            <a:solidFill>
              <a:schemeClr val="tx1"/>
            </a:solidFill>
            <a:prstDash val="solid"/>
            <a:round/>
            <a:headEnd type="none" w="sm" len="sm"/>
            <a:tailEnd type="triangle"/>
          </a:ln>
          <a:effectLst/>
        </p:spPr>
      </p:cxnSp>
      <p:cxnSp>
        <p:nvCxnSpPr>
          <p:cNvPr id="29" name="Straight Arrow Connector 28">
            <a:extLst>
              <a:ext uri="{FF2B5EF4-FFF2-40B4-BE49-F238E27FC236}">
                <a16:creationId xmlns:a16="http://schemas.microsoft.com/office/drawing/2014/main" id="{699DBC00-8545-488B-B730-C8D6A9C44F33}"/>
              </a:ext>
            </a:extLst>
          </p:cNvPr>
          <p:cNvCxnSpPr>
            <a:cxnSpLocks/>
          </p:cNvCxnSpPr>
          <p:nvPr/>
        </p:nvCxnSpPr>
        <p:spPr bwMode="auto">
          <a:xfrm flipV="1">
            <a:off x="8438432" y="4314109"/>
            <a:ext cx="0" cy="348193"/>
          </a:xfrm>
          <a:prstGeom prst="straightConnector1">
            <a:avLst/>
          </a:prstGeom>
          <a:noFill/>
          <a:ln w="28575" cap="flat" cmpd="sng" algn="ctr">
            <a:solidFill>
              <a:schemeClr val="tx1"/>
            </a:solidFill>
            <a:prstDash val="solid"/>
            <a:round/>
            <a:headEnd type="none" w="sm" len="sm"/>
            <a:tailEnd type="triangle"/>
          </a:ln>
          <a:effectLst/>
        </p:spPr>
      </p:cxnSp>
      <p:sp>
        <p:nvSpPr>
          <p:cNvPr id="30" name="TextBox 29">
            <a:extLst>
              <a:ext uri="{FF2B5EF4-FFF2-40B4-BE49-F238E27FC236}">
                <a16:creationId xmlns:a16="http://schemas.microsoft.com/office/drawing/2014/main" id="{653FC28B-EEAC-4100-86B9-D40F57AFC959}"/>
              </a:ext>
            </a:extLst>
          </p:cNvPr>
          <p:cNvSpPr txBox="1"/>
          <p:nvPr/>
        </p:nvSpPr>
        <p:spPr>
          <a:xfrm>
            <a:off x="7938963" y="4007732"/>
            <a:ext cx="1834958" cy="269626"/>
          </a:xfrm>
          <a:prstGeom prst="rect">
            <a:avLst/>
          </a:prstGeom>
          <a:noFill/>
        </p:spPr>
        <p:txBody>
          <a:bodyPr wrap="square" rtlCol="0">
            <a:spAutoFit/>
          </a:bodyPr>
          <a:lstStyle/>
          <a:p>
            <a:pPr algn="ctr"/>
            <a:r>
              <a:rPr lang="en-IN" sz="1280" dirty="0">
                <a:latin typeface="Roboto" panose="02000000000000000000"/>
              </a:rPr>
              <a:t>Independent Variable</a:t>
            </a:r>
          </a:p>
        </p:txBody>
      </p:sp>
      <p:sp>
        <p:nvSpPr>
          <p:cNvPr id="31" name="TextBox 30">
            <a:extLst>
              <a:ext uri="{FF2B5EF4-FFF2-40B4-BE49-F238E27FC236}">
                <a16:creationId xmlns:a16="http://schemas.microsoft.com/office/drawing/2014/main" id="{21A6658A-94F4-4922-AF59-3BEDDF2903E9}"/>
              </a:ext>
            </a:extLst>
          </p:cNvPr>
          <p:cNvSpPr txBox="1"/>
          <p:nvPr/>
        </p:nvSpPr>
        <p:spPr>
          <a:xfrm>
            <a:off x="7410714" y="5489845"/>
            <a:ext cx="1658019" cy="269626"/>
          </a:xfrm>
          <a:prstGeom prst="rect">
            <a:avLst/>
          </a:prstGeom>
          <a:noFill/>
        </p:spPr>
        <p:txBody>
          <a:bodyPr wrap="square" rtlCol="0">
            <a:spAutoFit/>
          </a:bodyPr>
          <a:lstStyle/>
          <a:p>
            <a:pPr algn="ctr"/>
            <a:r>
              <a:rPr lang="en-IN" sz="1280" dirty="0">
                <a:latin typeface="Roboto" panose="02000000000000000000"/>
              </a:rPr>
              <a:t>Dependent Variable</a:t>
            </a:r>
          </a:p>
        </p:txBody>
      </p:sp>
      <p:sp>
        <p:nvSpPr>
          <p:cNvPr id="32" name="TextBox 31">
            <a:extLst>
              <a:ext uri="{FF2B5EF4-FFF2-40B4-BE49-F238E27FC236}">
                <a16:creationId xmlns:a16="http://schemas.microsoft.com/office/drawing/2014/main" id="{9AD40398-749C-47E3-95E9-33BA503234FB}"/>
              </a:ext>
            </a:extLst>
          </p:cNvPr>
          <p:cNvSpPr txBox="1"/>
          <p:nvPr/>
        </p:nvSpPr>
        <p:spPr>
          <a:xfrm>
            <a:off x="9022080" y="6937557"/>
            <a:ext cx="751840" cy="535531"/>
          </a:xfrm>
          <a:prstGeom prst="rect">
            <a:avLst/>
          </a:prstGeom>
          <a:noFill/>
        </p:spPr>
        <p:txBody>
          <a:bodyPr wrap="square" rtlCol="0">
            <a:spAutoFit/>
          </a:bodyPr>
          <a:lstStyle/>
          <a:p>
            <a:r>
              <a:rPr lang="en-IN" sz="3200" b="1" dirty="0">
                <a:solidFill>
                  <a:schemeClr val="accent1"/>
                </a:solidFill>
              </a:rPr>
              <a:t>X</a:t>
            </a:r>
            <a:endParaRPr lang="en-IN" sz="3200" b="1" dirty="0"/>
          </a:p>
        </p:txBody>
      </p:sp>
      <p:sp>
        <p:nvSpPr>
          <p:cNvPr id="19" name="Rectangle 18">
            <a:extLst>
              <a:ext uri="{FF2B5EF4-FFF2-40B4-BE49-F238E27FC236}">
                <a16:creationId xmlns:a16="http://schemas.microsoft.com/office/drawing/2014/main" id="{2D56A82B-785C-4A06-B810-AEB3A1A17ADD}"/>
              </a:ext>
            </a:extLst>
          </p:cNvPr>
          <p:cNvSpPr/>
          <p:nvPr/>
        </p:nvSpPr>
        <p:spPr>
          <a:xfrm>
            <a:off x="463210" y="375939"/>
            <a:ext cx="6712842" cy="507831"/>
          </a:xfrm>
          <a:prstGeom prst="rect">
            <a:avLst/>
          </a:prstGeom>
        </p:spPr>
        <p:txBody>
          <a:bodyPr wrap="square">
            <a:spAutoFit/>
          </a:bodyPr>
          <a:lstStyle/>
          <a:p>
            <a:r>
              <a:rPr lang="en-US" b="1" dirty="0"/>
              <a:t>Linear Regression</a:t>
            </a:r>
          </a:p>
        </p:txBody>
      </p:sp>
      <p:sp>
        <p:nvSpPr>
          <p:cNvPr id="20" name="TextBox 19">
            <a:extLst>
              <a:ext uri="{FF2B5EF4-FFF2-40B4-BE49-F238E27FC236}">
                <a16:creationId xmlns:a16="http://schemas.microsoft.com/office/drawing/2014/main" id="{89793B10-50CB-40CE-B3D7-4A76E91CF314}"/>
              </a:ext>
            </a:extLst>
          </p:cNvPr>
          <p:cNvSpPr txBox="1"/>
          <p:nvPr/>
        </p:nvSpPr>
        <p:spPr>
          <a:xfrm>
            <a:off x="4316568" y="3419063"/>
            <a:ext cx="255431" cy="535531"/>
          </a:xfrm>
          <a:prstGeom prst="rect">
            <a:avLst/>
          </a:prstGeom>
          <a:noFill/>
        </p:spPr>
        <p:txBody>
          <a:bodyPr wrap="square" rtlCol="0">
            <a:spAutoFit/>
          </a:bodyPr>
          <a:lstStyle/>
          <a:p>
            <a:pPr algn="ctr"/>
            <a:r>
              <a:rPr lang="en-IN" sz="3200" b="1" dirty="0">
                <a:solidFill>
                  <a:schemeClr val="accent3"/>
                </a:solidFill>
              </a:rPr>
              <a:t>Y</a:t>
            </a:r>
          </a:p>
        </p:txBody>
      </p:sp>
      <p:sp>
        <p:nvSpPr>
          <p:cNvPr id="21" name="TextBox 20">
            <a:extLst>
              <a:ext uri="{FF2B5EF4-FFF2-40B4-BE49-F238E27FC236}">
                <a16:creationId xmlns:a16="http://schemas.microsoft.com/office/drawing/2014/main" id="{819C65F5-F5D9-4DA8-993F-4CEE17636D2F}"/>
              </a:ext>
            </a:extLst>
          </p:cNvPr>
          <p:cNvSpPr txBox="1"/>
          <p:nvPr/>
        </p:nvSpPr>
        <p:spPr>
          <a:xfrm>
            <a:off x="7410714" y="4769397"/>
            <a:ext cx="2693512" cy="369332"/>
          </a:xfrm>
          <a:prstGeom prst="rect">
            <a:avLst/>
          </a:prstGeom>
          <a:noFill/>
        </p:spPr>
        <p:txBody>
          <a:bodyPr wrap="square" rtlCol="0">
            <a:spAutoFit/>
          </a:bodyPr>
          <a:lstStyle/>
          <a:p>
            <a:pPr algn="ctr"/>
            <a:r>
              <a:rPr lang="en-IN"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y = mx + c</a:t>
            </a:r>
          </a:p>
        </p:txBody>
      </p:sp>
      <p:pic>
        <p:nvPicPr>
          <p:cNvPr id="22" name="skillenza_logo_new (1).png" descr="skillenza_logo_new (1).png">
            <a:extLst>
              <a:ext uri="{FF2B5EF4-FFF2-40B4-BE49-F238E27FC236}">
                <a16:creationId xmlns:a16="http://schemas.microsoft.com/office/drawing/2014/main" id="{C6AFB10E-09FC-4C65-A3A1-AC5E8095A4A2}"/>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52037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down)">
                                      <p:cBhvr>
                                        <p:cTn id="16" dur="500"/>
                                        <p:tgtEl>
                                          <p:spTgt spid="2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Mean Square Error</a:t>
            </a:r>
          </a:p>
        </p:txBody>
      </p:sp>
      <p:grpSp>
        <p:nvGrpSpPr>
          <p:cNvPr id="18" name="Group 17">
            <a:extLst>
              <a:ext uri="{FF2B5EF4-FFF2-40B4-BE49-F238E27FC236}">
                <a16:creationId xmlns:a16="http://schemas.microsoft.com/office/drawing/2014/main" id="{F67B6D45-6AE6-4ACE-92A5-9F5F65C8E6AD}"/>
              </a:ext>
            </a:extLst>
          </p:cNvPr>
          <p:cNvGrpSpPr/>
          <p:nvPr/>
        </p:nvGrpSpPr>
        <p:grpSpPr>
          <a:xfrm>
            <a:off x="2436261" y="3838584"/>
            <a:ext cx="3827243" cy="3822167"/>
            <a:chOff x="2785676" y="3573872"/>
            <a:chExt cx="14352158" cy="14333128"/>
          </a:xfrm>
        </p:grpSpPr>
        <p:pic>
          <p:nvPicPr>
            <p:cNvPr id="19" name="Picture 8" descr="Image result for graph paper png">
              <a:extLst>
                <a:ext uri="{FF2B5EF4-FFF2-40B4-BE49-F238E27FC236}">
                  <a16:creationId xmlns:a16="http://schemas.microsoft.com/office/drawing/2014/main" id="{954E5CAA-2875-45E8-A425-C2AA02EC406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5" t="39344" r="271" b="9456"/>
            <a:stretch/>
          </p:blipFill>
          <p:spPr bwMode="auto">
            <a:xfrm>
              <a:off x="2785676" y="3573872"/>
              <a:ext cx="952253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graph paper png">
              <a:extLst>
                <a:ext uri="{FF2B5EF4-FFF2-40B4-BE49-F238E27FC236}">
                  <a16:creationId xmlns:a16="http://schemas.microsoft.com/office/drawing/2014/main" id="{FC0F7F61-A605-4F32-91E0-17F694F715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4704" y="8382000"/>
              <a:ext cx="9525000" cy="9525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Image result for graph paper png">
              <a:extLst>
                <a:ext uri="{FF2B5EF4-FFF2-40B4-BE49-F238E27FC236}">
                  <a16:creationId xmlns:a16="http://schemas.microsoft.com/office/drawing/2014/main" id="{AC18330A-09ED-4B69-BD12-7307A1BA72B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9600"/>
            <a:stretch/>
          </p:blipFill>
          <p:spPr bwMode="auto">
            <a:xfrm>
              <a:off x="12337234" y="8377211"/>
              <a:ext cx="4800600" cy="9525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mage result for graph paper png">
              <a:extLst>
                <a:ext uri="{FF2B5EF4-FFF2-40B4-BE49-F238E27FC236}">
                  <a16:creationId xmlns:a16="http://schemas.microsoft.com/office/drawing/2014/main" id="{0F19D13A-C9AA-4A91-A42E-E8A441E702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9600" b="49622"/>
            <a:stretch/>
          </p:blipFill>
          <p:spPr bwMode="auto">
            <a:xfrm>
              <a:off x="12337234" y="3637627"/>
              <a:ext cx="4800600" cy="4798531"/>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7E823547-CECB-4269-9D0C-7E90088E8CDB}"/>
              </a:ext>
            </a:extLst>
          </p:cNvPr>
          <p:cNvSpPr txBox="1"/>
          <p:nvPr/>
        </p:nvSpPr>
        <p:spPr>
          <a:xfrm>
            <a:off x="2677684" y="3959434"/>
            <a:ext cx="1036319" cy="387927"/>
          </a:xfrm>
          <a:prstGeom prst="rect">
            <a:avLst/>
          </a:prstGeom>
          <a:solidFill>
            <a:schemeClr val="bg1"/>
          </a:solidFill>
        </p:spPr>
        <p:txBody>
          <a:bodyPr wrap="square" rtlCol="0">
            <a:spAutoFit/>
          </a:bodyPr>
          <a:lstStyle/>
          <a:p>
            <a:r>
              <a:rPr lang="en-IN" sz="1067" b="1" dirty="0">
                <a:solidFill>
                  <a:schemeClr val="accent3"/>
                </a:solidFill>
              </a:rPr>
              <a:t>Dependent Variable</a:t>
            </a:r>
          </a:p>
        </p:txBody>
      </p:sp>
      <p:sp>
        <p:nvSpPr>
          <p:cNvPr id="24" name="TextBox 23">
            <a:extLst>
              <a:ext uri="{FF2B5EF4-FFF2-40B4-BE49-F238E27FC236}">
                <a16:creationId xmlns:a16="http://schemas.microsoft.com/office/drawing/2014/main" id="{71E7AAD9-534D-486E-B2AB-D390CB8BCA03}"/>
              </a:ext>
            </a:extLst>
          </p:cNvPr>
          <p:cNvSpPr txBox="1"/>
          <p:nvPr/>
        </p:nvSpPr>
        <p:spPr>
          <a:xfrm>
            <a:off x="6349939" y="7438888"/>
            <a:ext cx="152462" cy="535531"/>
          </a:xfrm>
          <a:prstGeom prst="rect">
            <a:avLst/>
          </a:prstGeom>
          <a:noFill/>
        </p:spPr>
        <p:txBody>
          <a:bodyPr wrap="square" rtlCol="0">
            <a:spAutoFit/>
          </a:bodyPr>
          <a:lstStyle/>
          <a:p>
            <a:r>
              <a:rPr lang="en-IN" sz="3200" b="1" dirty="0">
                <a:solidFill>
                  <a:schemeClr val="accent1"/>
                </a:solidFill>
              </a:rPr>
              <a:t>X</a:t>
            </a:r>
            <a:endParaRPr lang="en-IN" sz="3200" b="1" dirty="0"/>
          </a:p>
        </p:txBody>
      </p:sp>
      <p:sp>
        <p:nvSpPr>
          <p:cNvPr id="25" name="TextBox 24">
            <a:extLst>
              <a:ext uri="{FF2B5EF4-FFF2-40B4-BE49-F238E27FC236}">
                <a16:creationId xmlns:a16="http://schemas.microsoft.com/office/drawing/2014/main" id="{6C9856D3-B7DA-4F38-8D2E-461C5A9B55A3}"/>
              </a:ext>
            </a:extLst>
          </p:cNvPr>
          <p:cNvSpPr txBox="1"/>
          <p:nvPr/>
        </p:nvSpPr>
        <p:spPr>
          <a:xfrm>
            <a:off x="2387990" y="3976953"/>
            <a:ext cx="355867" cy="535531"/>
          </a:xfrm>
          <a:prstGeom prst="rect">
            <a:avLst/>
          </a:prstGeom>
          <a:noFill/>
        </p:spPr>
        <p:txBody>
          <a:bodyPr wrap="square" rtlCol="0">
            <a:spAutoFit/>
          </a:bodyPr>
          <a:lstStyle/>
          <a:p>
            <a:pPr algn="ctr"/>
            <a:r>
              <a:rPr lang="en-IN" sz="3200" b="1" dirty="0">
                <a:solidFill>
                  <a:schemeClr val="accent3"/>
                </a:solidFill>
              </a:rPr>
              <a:t>Y</a:t>
            </a:r>
          </a:p>
        </p:txBody>
      </p:sp>
      <p:cxnSp>
        <p:nvCxnSpPr>
          <p:cNvPr id="34" name="Straight Connector 33">
            <a:extLst>
              <a:ext uri="{FF2B5EF4-FFF2-40B4-BE49-F238E27FC236}">
                <a16:creationId xmlns:a16="http://schemas.microsoft.com/office/drawing/2014/main" id="{F6B5013E-238C-4FF0-8B66-2FBF98F426B8}"/>
              </a:ext>
            </a:extLst>
          </p:cNvPr>
          <p:cNvCxnSpPr>
            <a:cxnSpLocks/>
          </p:cNvCxnSpPr>
          <p:nvPr/>
        </p:nvCxnSpPr>
        <p:spPr bwMode="auto">
          <a:xfrm>
            <a:off x="2444002" y="3832064"/>
            <a:ext cx="0" cy="3827410"/>
          </a:xfrm>
          <a:prstGeom prst="line">
            <a:avLst/>
          </a:prstGeom>
          <a:noFill/>
          <a:ln w="28575" cap="flat" cmpd="sng" algn="ctr">
            <a:solidFill>
              <a:schemeClr val="tx1"/>
            </a:solidFill>
            <a:prstDash val="solid"/>
            <a:round/>
            <a:headEnd type="none" w="sm" len="sm"/>
            <a:tailEnd type="none" w="sm" len="sm"/>
          </a:ln>
          <a:effectLst/>
        </p:spPr>
      </p:cxnSp>
      <p:cxnSp>
        <p:nvCxnSpPr>
          <p:cNvPr id="35" name="Straight Connector 34">
            <a:extLst>
              <a:ext uri="{FF2B5EF4-FFF2-40B4-BE49-F238E27FC236}">
                <a16:creationId xmlns:a16="http://schemas.microsoft.com/office/drawing/2014/main" id="{29F3E283-4432-4DBD-B543-8BEB84577E3C}"/>
              </a:ext>
            </a:extLst>
          </p:cNvPr>
          <p:cNvCxnSpPr>
            <a:cxnSpLocks/>
          </p:cNvCxnSpPr>
          <p:nvPr/>
        </p:nvCxnSpPr>
        <p:spPr bwMode="auto">
          <a:xfrm flipH="1" flipV="1">
            <a:off x="2444003" y="7654839"/>
            <a:ext cx="3819502" cy="4634"/>
          </a:xfrm>
          <a:prstGeom prst="line">
            <a:avLst/>
          </a:prstGeom>
          <a:noFill/>
          <a:ln w="28575" cap="flat" cmpd="sng" algn="ctr">
            <a:solidFill>
              <a:schemeClr val="tx1"/>
            </a:solidFill>
            <a:prstDash val="solid"/>
            <a:round/>
            <a:headEnd type="none" w="sm" len="sm"/>
            <a:tailEnd type="none" w="sm" len="sm"/>
          </a:ln>
          <a:effectLst/>
        </p:spPr>
      </p:cxnSp>
      <p:sp>
        <p:nvSpPr>
          <p:cNvPr id="36" name="TextBox 35">
            <a:extLst>
              <a:ext uri="{FF2B5EF4-FFF2-40B4-BE49-F238E27FC236}">
                <a16:creationId xmlns:a16="http://schemas.microsoft.com/office/drawing/2014/main" id="{8B3F25DF-5535-47C2-8718-7EA14489DCFF}"/>
              </a:ext>
            </a:extLst>
          </p:cNvPr>
          <p:cNvSpPr txBox="1"/>
          <p:nvPr/>
        </p:nvSpPr>
        <p:spPr>
          <a:xfrm>
            <a:off x="2951614" y="7623346"/>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1</a:t>
            </a:r>
            <a:endParaRPr lang="en-IN" sz="293" dirty="0">
              <a:solidFill>
                <a:schemeClr val="accent2"/>
              </a:solidFill>
            </a:endParaRPr>
          </a:p>
        </p:txBody>
      </p:sp>
      <p:sp>
        <p:nvSpPr>
          <p:cNvPr id="41" name="TextBox 40">
            <a:extLst>
              <a:ext uri="{FF2B5EF4-FFF2-40B4-BE49-F238E27FC236}">
                <a16:creationId xmlns:a16="http://schemas.microsoft.com/office/drawing/2014/main" id="{40BFCC97-7C26-4F94-9552-DACD5BA59C6D}"/>
              </a:ext>
            </a:extLst>
          </p:cNvPr>
          <p:cNvSpPr txBox="1"/>
          <p:nvPr/>
        </p:nvSpPr>
        <p:spPr>
          <a:xfrm>
            <a:off x="3604921" y="7614232"/>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2</a:t>
            </a:r>
            <a:endParaRPr lang="en-IN" sz="293" dirty="0">
              <a:solidFill>
                <a:schemeClr val="accent2"/>
              </a:solidFill>
            </a:endParaRPr>
          </a:p>
        </p:txBody>
      </p:sp>
      <p:sp>
        <p:nvSpPr>
          <p:cNvPr id="42" name="TextBox 41">
            <a:extLst>
              <a:ext uri="{FF2B5EF4-FFF2-40B4-BE49-F238E27FC236}">
                <a16:creationId xmlns:a16="http://schemas.microsoft.com/office/drawing/2014/main" id="{D9FF192E-6440-4CBF-9FA2-8D7DBAB61569}"/>
              </a:ext>
            </a:extLst>
          </p:cNvPr>
          <p:cNvSpPr txBox="1"/>
          <p:nvPr/>
        </p:nvSpPr>
        <p:spPr>
          <a:xfrm>
            <a:off x="4892322" y="7614232"/>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4</a:t>
            </a:r>
            <a:endParaRPr lang="en-IN" sz="293" dirty="0">
              <a:solidFill>
                <a:schemeClr val="accent2"/>
              </a:solidFill>
            </a:endParaRPr>
          </a:p>
        </p:txBody>
      </p:sp>
      <p:sp>
        <p:nvSpPr>
          <p:cNvPr id="43" name="TextBox 42">
            <a:extLst>
              <a:ext uri="{FF2B5EF4-FFF2-40B4-BE49-F238E27FC236}">
                <a16:creationId xmlns:a16="http://schemas.microsoft.com/office/drawing/2014/main" id="{EB5492A0-E679-4FF0-B340-25E5DD34E660}"/>
              </a:ext>
            </a:extLst>
          </p:cNvPr>
          <p:cNvSpPr txBox="1"/>
          <p:nvPr/>
        </p:nvSpPr>
        <p:spPr>
          <a:xfrm>
            <a:off x="5494681" y="7614232"/>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5</a:t>
            </a:r>
            <a:endParaRPr lang="en-IN" sz="293" dirty="0">
              <a:solidFill>
                <a:schemeClr val="accent2"/>
              </a:solidFill>
            </a:endParaRPr>
          </a:p>
        </p:txBody>
      </p:sp>
      <p:sp>
        <p:nvSpPr>
          <p:cNvPr id="46" name="TextBox 45">
            <a:extLst>
              <a:ext uri="{FF2B5EF4-FFF2-40B4-BE49-F238E27FC236}">
                <a16:creationId xmlns:a16="http://schemas.microsoft.com/office/drawing/2014/main" id="{42E67F4A-B14E-4CED-9C59-2E41E30661FD}"/>
              </a:ext>
            </a:extLst>
          </p:cNvPr>
          <p:cNvSpPr txBox="1"/>
          <p:nvPr/>
        </p:nvSpPr>
        <p:spPr>
          <a:xfrm>
            <a:off x="6124601" y="7614232"/>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6</a:t>
            </a:r>
            <a:endParaRPr lang="en-IN" sz="293" dirty="0">
              <a:solidFill>
                <a:schemeClr val="accent2"/>
              </a:solidFill>
            </a:endParaRPr>
          </a:p>
        </p:txBody>
      </p:sp>
      <p:sp>
        <p:nvSpPr>
          <p:cNvPr id="47" name="TextBox 46">
            <a:extLst>
              <a:ext uri="{FF2B5EF4-FFF2-40B4-BE49-F238E27FC236}">
                <a16:creationId xmlns:a16="http://schemas.microsoft.com/office/drawing/2014/main" id="{3ACC924E-71C9-4DB2-8B32-823D06158691}"/>
              </a:ext>
            </a:extLst>
          </p:cNvPr>
          <p:cNvSpPr txBox="1"/>
          <p:nvPr/>
        </p:nvSpPr>
        <p:spPr>
          <a:xfrm>
            <a:off x="2367670" y="7614232"/>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0</a:t>
            </a:r>
            <a:endParaRPr lang="en-IN" sz="293" dirty="0">
              <a:solidFill>
                <a:schemeClr val="accent2"/>
              </a:solidFill>
            </a:endParaRPr>
          </a:p>
        </p:txBody>
      </p:sp>
      <p:sp>
        <p:nvSpPr>
          <p:cNvPr id="48" name="TextBox 47">
            <a:extLst>
              <a:ext uri="{FF2B5EF4-FFF2-40B4-BE49-F238E27FC236}">
                <a16:creationId xmlns:a16="http://schemas.microsoft.com/office/drawing/2014/main" id="{5E34E48F-EEAC-4428-8E90-2D08BA81AFA7}"/>
              </a:ext>
            </a:extLst>
          </p:cNvPr>
          <p:cNvSpPr txBox="1"/>
          <p:nvPr/>
        </p:nvSpPr>
        <p:spPr>
          <a:xfrm>
            <a:off x="4237110" y="7636670"/>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3</a:t>
            </a:r>
            <a:endParaRPr lang="en-IN" sz="293" dirty="0">
              <a:solidFill>
                <a:schemeClr val="accent2"/>
              </a:solidFill>
            </a:endParaRPr>
          </a:p>
        </p:txBody>
      </p:sp>
      <p:sp>
        <p:nvSpPr>
          <p:cNvPr id="49" name="TextBox 48">
            <a:extLst>
              <a:ext uri="{FF2B5EF4-FFF2-40B4-BE49-F238E27FC236}">
                <a16:creationId xmlns:a16="http://schemas.microsoft.com/office/drawing/2014/main" id="{E83E2570-B8F2-4A18-A4B8-2C8EFDF1C7B9}"/>
              </a:ext>
            </a:extLst>
          </p:cNvPr>
          <p:cNvSpPr txBox="1"/>
          <p:nvPr/>
        </p:nvSpPr>
        <p:spPr>
          <a:xfrm>
            <a:off x="2179270" y="6921368"/>
            <a:ext cx="225789" cy="254813"/>
          </a:xfrm>
          <a:prstGeom prst="rect">
            <a:avLst/>
          </a:prstGeom>
          <a:noFill/>
        </p:spPr>
        <p:txBody>
          <a:bodyPr wrap="square" rtlCol="0">
            <a:spAutoFit/>
          </a:bodyPr>
          <a:lstStyle/>
          <a:p>
            <a:pPr algn="ctr"/>
            <a:r>
              <a:rPr lang="en-IN" sz="1173" dirty="0">
                <a:solidFill>
                  <a:schemeClr val="accent3"/>
                </a:solidFill>
                <a:latin typeface="Cambria Math" panose="02040503050406030204" pitchFamily="18" charset="0"/>
                <a:ea typeface="Cambria Math" panose="02040503050406030204" pitchFamily="18" charset="0"/>
              </a:rPr>
              <a:t>1</a:t>
            </a:r>
            <a:endParaRPr lang="en-IN" sz="293" dirty="0">
              <a:solidFill>
                <a:schemeClr val="accent3"/>
              </a:solidFill>
            </a:endParaRPr>
          </a:p>
        </p:txBody>
      </p:sp>
      <p:sp>
        <p:nvSpPr>
          <p:cNvPr id="50" name="TextBox 49">
            <a:extLst>
              <a:ext uri="{FF2B5EF4-FFF2-40B4-BE49-F238E27FC236}">
                <a16:creationId xmlns:a16="http://schemas.microsoft.com/office/drawing/2014/main" id="{BF138965-C82D-470A-8483-04E8F0333E6E}"/>
              </a:ext>
            </a:extLst>
          </p:cNvPr>
          <p:cNvSpPr txBox="1"/>
          <p:nvPr/>
        </p:nvSpPr>
        <p:spPr>
          <a:xfrm>
            <a:off x="2179270" y="6293432"/>
            <a:ext cx="225789" cy="254813"/>
          </a:xfrm>
          <a:prstGeom prst="rect">
            <a:avLst/>
          </a:prstGeom>
          <a:noFill/>
        </p:spPr>
        <p:txBody>
          <a:bodyPr wrap="square" rtlCol="0">
            <a:spAutoFit/>
          </a:bodyPr>
          <a:lstStyle/>
          <a:p>
            <a:pPr algn="ctr"/>
            <a:r>
              <a:rPr lang="en-IN" sz="1173" dirty="0">
                <a:solidFill>
                  <a:schemeClr val="accent3"/>
                </a:solidFill>
                <a:latin typeface="Cambria Math" panose="02040503050406030204" pitchFamily="18" charset="0"/>
                <a:ea typeface="Cambria Math" panose="02040503050406030204" pitchFamily="18" charset="0"/>
              </a:rPr>
              <a:t>2</a:t>
            </a:r>
            <a:endParaRPr lang="en-IN" sz="293" dirty="0">
              <a:solidFill>
                <a:schemeClr val="accent3"/>
              </a:solidFill>
            </a:endParaRPr>
          </a:p>
        </p:txBody>
      </p:sp>
      <p:sp>
        <p:nvSpPr>
          <p:cNvPr id="51" name="TextBox 50">
            <a:extLst>
              <a:ext uri="{FF2B5EF4-FFF2-40B4-BE49-F238E27FC236}">
                <a16:creationId xmlns:a16="http://schemas.microsoft.com/office/drawing/2014/main" id="{2E80A920-E532-4D99-804E-5C837EA229D7}"/>
              </a:ext>
            </a:extLst>
          </p:cNvPr>
          <p:cNvSpPr txBox="1"/>
          <p:nvPr/>
        </p:nvSpPr>
        <p:spPr>
          <a:xfrm>
            <a:off x="2179270" y="5641208"/>
            <a:ext cx="225789" cy="254813"/>
          </a:xfrm>
          <a:prstGeom prst="rect">
            <a:avLst/>
          </a:prstGeom>
          <a:noFill/>
        </p:spPr>
        <p:txBody>
          <a:bodyPr wrap="square" rtlCol="0">
            <a:spAutoFit/>
          </a:bodyPr>
          <a:lstStyle/>
          <a:p>
            <a:pPr algn="ctr"/>
            <a:r>
              <a:rPr lang="en-IN" sz="1173" dirty="0">
                <a:solidFill>
                  <a:schemeClr val="accent3"/>
                </a:solidFill>
                <a:latin typeface="Cambria Math" panose="02040503050406030204" pitchFamily="18" charset="0"/>
                <a:ea typeface="Cambria Math" panose="02040503050406030204" pitchFamily="18" charset="0"/>
              </a:rPr>
              <a:t>3</a:t>
            </a:r>
            <a:endParaRPr lang="en-IN" sz="293" dirty="0">
              <a:solidFill>
                <a:schemeClr val="accent3"/>
              </a:solidFill>
            </a:endParaRPr>
          </a:p>
        </p:txBody>
      </p:sp>
      <p:sp>
        <p:nvSpPr>
          <p:cNvPr id="52" name="TextBox 51">
            <a:extLst>
              <a:ext uri="{FF2B5EF4-FFF2-40B4-BE49-F238E27FC236}">
                <a16:creationId xmlns:a16="http://schemas.microsoft.com/office/drawing/2014/main" id="{0765FF8E-AB5F-4753-8A08-F1CF05E501B7}"/>
              </a:ext>
            </a:extLst>
          </p:cNvPr>
          <p:cNvSpPr txBox="1"/>
          <p:nvPr/>
        </p:nvSpPr>
        <p:spPr>
          <a:xfrm>
            <a:off x="2182521" y="5033592"/>
            <a:ext cx="225789" cy="254813"/>
          </a:xfrm>
          <a:prstGeom prst="rect">
            <a:avLst/>
          </a:prstGeom>
          <a:noFill/>
        </p:spPr>
        <p:txBody>
          <a:bodyPr wrap="square" rtlCol="0">
            <a:spAutoFit/>
          </a:bodyPr>
          <a:lstStyle/>
          <a:p>
            <a:pPr algn="ctr"/>
            <a:r>
              <a:rPr lang="en-IN" sz="1173" dirty="0">
                <a:solidFill>
                  <a:schemeClr val="accent3"/>
                </a:solidFill>
                <a:latin typeface="Cambria Math" panose="02040503050406030204" pitchFamily="18" charset="0"/>
                <a:ea typeface="Cambria Math" panose="02040503050406030204" pitchFamily="18" charset="0"/>
              </a:rPr>
              <a:t>4</a:t>
            </a:r>
            <a:endParaRPr lang="en-IN" sz="293" dirty="0">
              <a:solidFill>
                <a:schemeClr val="accent3"/>
              </a:solidFill>
            </a:endParaRPr>
          </a:p>
        </p:txBody>
      </p:sp>
      <p:sp>
        <p:nvSpPr>
          <p:cNvPr id="53" name="TextBox 52">
            <a:extLst>
              <a:ext uri="{FF2B5EF4-FFF2-40B4-BE49-F238E27FC236}">
                <a16:creationId xmlns:a16="http://schemas.microsoft.com/office/drawing/2014/main" id="{BA6CA504-2F09-4CDD-8AD1-CF94B836AFD0}"/>
              </a:ext>
            </a:extLst>
          </p:cNvPr>
          <p:cNvSpPr txBox="1"/>
          <p:nvPr/>
        </p:nvSpPr>
        <p:spPr>
          <a:xfrm>
            <a:off x="2184790" y="4627192"/>
            <a:ext cx="225789" cy="254813"/>
          </a:xfrm>
          <a:prstGeom prst="rect">
            <a:avLst/>
          </a:prstGeom>
          <a:noFill/>
        </p:spPr>
        <p:txBody>
          <a:bodyPr wrap="square" rtlCol="0">
            <a:spAutoFit/>
          </a:bodyPr>
          <a:lstStyle/>
          <a:p>
            <a:pPr algn="ctr"/>
            <a:r>
              <a:rPr lang="en-IN" sz="1173" dirty="0">
                <a:solidFill>
                  <a:schemeClr val="accent3"/>
                </a:solidFill>
                <a:latin typeface="Cambria Math" panose="02040503050406030204" pitchFamily="18" charset="0"/>
                <a:ea typeface="Cambria Math" panose="02040503050406030204" pitchFamily="18" charset="0"/>
              </a:rPr>
              <a:t>5</a:t>
            </a:r>
            <a:endParaRPr lang="en-IN" sz="293" dirty="0">
              <a:solidFill>
                <a:schemeClr val="accent3"/>
              </a:solidFill>
            </a:endParaRPr>
          </a:p>
        </p:txBody>
      </p:sp>
      <p:sp>
        <p:nvSpPr>
          <p:cNvPr id="54" name="Oval 53">
            <a:extLst>
              <a:ext uri="{FF2B5EF4-FFF2-40B4-BE49-F238E27FC236}">
                <a16:creationId xmlns:a16="http://schemas.microsoft.com/office/drawing/2014/main" id="{3AA3BFE4-D87E-4F6E-9F48-7A61777337EC}"/>
              </a:ext>
            </a:extLst>
          </p:cNvPr>
          <p:cNvSpPr/>
          <p:nvPr/>
        </p:nvSpPr>
        <p:spPr bwMode="auto">
          <a:xfrm flipH="1" flipV="1">
            <a:off x="4923330" y="6340907"/>
            <a:ext cx="112289" cy="114812"/>
          </a:xfrm>
          <a:prstGeom prst="ellipse">
            <a:avLst/>
          </a:prstGeom>
          <a:solidFill>
            <a:schemeClr val="accent5"/>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dirty="0">
              <a:latin typeface="Arial" pitchFamily="34" charset="0"/>
            </a:endParaRPr>
          </a:p>
        </p:txBody>
      </p:sp>
      <p:sp>
        <p:nvSpPr>
          <p:cNvPr id="55" name="Oval 54">
            <a:extLst>
              <a:ext uri="{FF2B5EF4-FFF2-40B4-BE49-F238E27FC236}">
                <a16:creationId xmlns:a16="http://schemas.microsoft.com/office/drawing/2014/main" id="{3FF1C42F-1E58-4E7C-A7D4-6C8FE5AA19EE}"/>
              </a:ext>
            </a:extLst>
          </p:cNvPr>
          <p:cNvSpPr/>
          <p:nvPr/>
        </p:nvSpPr>
        <p:spPr bwMode="auto">
          <a:xfrm flipH="1" flipV="1">
            <a:off x="3020634" y="5083111"/>
            <a:ext cx="112289" cy="114812"/>
          </a:xfrm>
          <a:prstGeom prst="ellipse">
            <a:avLst/>
          </a:prstGeom>
          <a:solidFill>
            <a:schemeClr val="accent5"/>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56" name="Oval 55">
            <a:extLst>
              <a:ext uri="{FF2B5EF4-FFF2-40B4-BE49-F238E27FC236}">
                <a16:creationId xmlns:a16="http://schemas.microsoft.com/office/drawing/2014/main" id="{DE9CBE6C-348C-4FAF-A192-A2714823FD8B}"/>
              </a:ext>
            </a:extLst>
          </p:cNvPr>
          <p:cNvSpPr/>
          <p:nvPr/>
        </p:nvSpPr>
        <p:spPr bwMode="auto">
          <a:xfrm flipH="1" flipV="1">
            <a:off x="3647699" y="5710917"/>
            <a:ext cx="112289" cy="114812"/>
          </a:xfrm>
          <a:prstGeom prst="ellipse">
            <a:avLst/>
          </a:prstGeom>
          <a:solidFill>
            <a:schemeClr val="accent5"/>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57" name="Oval 56">
            <a:extLst>
              <a:ext uri="{FF2B5EF4-FFF2-40B4-BE49-F238E27FC236}">
                <a16:creationId xmlns:a16="http://schemas.microsoft.com/office/drawing/2014/main" id="{10F07A44-18D2-49D6-8BB3-40D04BC75109}"/>
              </a:ext>
            </a:extLst>
          </p:cNvPr>
          <p:cNvSpPr/>
          <p:nvPr/>
        </p:nvSpPr>
        <p:spPr bwMode="auto">
          <a:xfrm flipH="1" flipV="1">
            <a:off x="4297609" y="5070651"/>
            <a:ext cx="112289" cy="114812"/>
          </a:xfrm>
          <a:prstGeom prst="ellipse">
            <a:avLst/>
          </a:prstGeom>
          <a:solidFill>
            <a:schemeClr val="accent5"/>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58" name="Oval 57">
            <a:extLst>
              <a:ext uri="{FF2B5EF4-FFF2-40B4-BE49-F238E27FC236}">
                <a16:creationId xmlns:a16="http://schemas.microsoft.com/office/drawing/2014/main" id="{7007F6EC-8DA4-4ED0-A15B-374B57C174D9}"/>
              </a:ext>
            </a:extLst>
          </p:cNvPr>
          <p:cNvSpPr/>
          <p:nvPr/>
        </p:nvSpPr>
        <p:spPr bwMode="auto">
          <a:xfrm flipH="1" flipV="1">
            <a:off x="5557381" y="4683127"/>
            <a:ext cx="112289" cy="114812"/>
          </a:xfrm>
          <a:prstGeom prst="ellipse">
            <a:avLst/>
          </a:prstGeom>
          <a:solidFill>
            <a:schemeClr val="accent5"/>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cxnSp>
        <p:nvCxnSpPr>
          <p:cNvPr id="59" name="Straight Connector 58">
            <a:extLst>
              <a:ext uri="{FF2B5EF4-FFF2-40B4-BE49-F238E27FC236}">
                <a16:creationId xmlns:a16="http://schemas.microsoft.com/office/drawing/2014/main" id="{48257AA4-7AD5-4319-B523-EC713B90747C}"/>
              </a:ext>
            </a:extLst>
          </p:cNvPr>
          <p:cNvCxnSpPr>
            <a:cxnSpLocks/>
          </p:cNvCxnSpPr>
          <p:nvPr/>
        </p:nvCxnSpPr>
        <p:spPr bwMode="auto">
          <a:xfrm flipV="1">
            <a:off x="2463346" y="5185462"/>
            <a:ext cx="3800159" cy="389090"/>
          </a:xfrm>
          <a:prstGeom prst="line">
            <a:avLst/>
          </a:prstGeom>
          <a:noFill/>
          <a:ln w="28575" cap="flat" cmpd="sng" algn="ctr">
            <a:solidFill>
              <a:srgbClr val="C00000"/>
            </a:solidFill>
            <a:prstDash val="solid"/>
            <a:round/>
            <a:headEnd type="none" w="sm" len="sm"/>
            <a:tailEnd type="none" w="sm" len="sm"/>
          </a:ln>
          <a:effectLst/>
        </p:spPr>
      </p:cxnSp>
      <p:sp>
        <p:nvSpPr>
          <p:cNvPr id="60" name="Oval 59">
            <a:extLst>
              <a:ext uri="{FF2B5EF4-FFF2-40B4-BE49-F238E27FC236}">
                <a16:creationId xmlns:a16="http://schemas.microsoft.com/office/drawing/2014/main" id="{F1CBA4BD-CE30-4D92-A4B6-04817739784D}"/>
              </a:ext>
            </a:extLst>
          </p:cNvPr>
          <p:cNvSpPr/>
          <p:nvPr/>
        </p:nvSpPr>
        <p:spPr bwMode="auto">
          <a:xfrm flipH="1" flipV="1">
            <a:off x="3015237" y="5455986"/>
            <a:ext cx="112289" cy="114812"/>
          </a:xfrm>
          <a:prstGeom prst="ellipse">
            <a:avLst/>
          </a:prstGeom>
          <a:solidFill>
            <a:srgbClr val="FF0000"/>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61" name="Oval 60">
            <a:extLst>
              <a:ext uri="{FF2B5EF4-FFF2-40B4-BE49-F238E27FC236}">
                <a16:creationId xmlns:a16="http://schemas.microsoft.com/office/drawing/2014/main" id="{991A23CB-ED8D-43E5-A0F9-524CD6780C7C}"/>
              </a:ext>
            </a:extLst>
          </p:cNvPr>
          <p:cNvSpPr/>
          <p:nvPr/>
        </p:nvSpPr>
        <p:spPr bwMode="auto">
          <a:xfrm flipH="1" flipV="1">
            <a:off x="3647699" y="5393366"/>
            <a:ext cx="112289" cy="114812"/>
          </a:xfrm>
          <a:prstGeom prst="ellipse">
            <a:avLst/>
          </a:prstGeom>
          <a:solidFill>
            <a:srgbClr val="FF0000"/>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63" name="Oval 62">
            <a:extLst>
              <a:ext uri="{FF2B5EF4-FFF2-40B4-BE49-F238E27FC236}">
                <a16:creationId xmlns:a16="http://schemas.microsoft.com/office/drawing/2014/main" id="{9B3092D9-CE03-422E-A5F7-21D77F6CD48A}"/>
              </a:ext>
            </a:extLst>
          </p:cNvPr>
          <p:cNvSpPr/>
          <p:nvPr/>
        </p:nvSpPr>
        <p:spPr bwMode="auto">
          <a:xfrm flipH="1" flipV="1">
            <a:off x="4293019" y="5318072"/>
            <a:ext cx="112289" cy="114812"/>
          </a:xfrm>
          <a:prstGeom prst="ellipse">
            <a:avLst/>
          </a:prstGeom>
          <a:solidFill>
            <a:srgbClr val="FF0000"/>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64" name="Oval 63">
            <a:extLst>
              <a:ext uri="{FF2B5EF4-FFF2-40B4-BE49-F238E27FC236}">
                <a16:creationId xmlns:a16="http://schemas.microsoft.com/office/drawing/2014/main" id="{3A32BC9C-89FB-4718-8CF1-E27EE545DF99}"/>
              </a:ext>
            </a:extLst>
          </p:cNvPr>
          <p:cNvSpPr/>
          <p:nvPr/>
        </p:nvSpPr>
        <p:spPr bwMode="auto">
          <a:xfrm flipH="1" flipV="1">
            <a:off x="4927201" y="5256472"/>
            <a:ext cx="112289" cy="114812"/>
          </a:xfrm>
          <a:prstGeom prst="ellipse">
            <a:avLst/>
          </a:prstGeom>
          <a:solidFill>
            <a:srgbClr val="FF0000"/>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65" name="Oval 64">
            <a:extLst>
              <a:ext uri="{FF2B5EF4-FFF2-40B4-BE49-F238E27FC236}">
                <a16:creationId xmlns:a16="http://schemas.microsoft.com/office/drawing/2014/main" id="{BC16B722-D187-4636-AE75-4425BFE698E0}"/>
              </a:ext>
            </a:extLst>
          </p:cNvPr>
          <p:cNvSpPr/>
          <p:nvPr/>
        </p:nvSpPr>
        <p:spPr bwMode="auto">
          <a:xfrm flipH="1" flipV="1">
            <a:off x="5551430" y="5199067"/>
            <a:ext cx="112289" cy="114812"/>
          </a:xfrm>
          <a:prstGeom prst="ellipse">
            <a:avLst/>
          </a:prstGeom>
          <a:solidFill>
            <a:srgbClr val="FF0000"/>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69" name="TextBox 68">
            <a:extLst>
              <a:ext uri="{FF2B5EF4-FFF2-40B4-BE49-F238E27FC236}">
                <a16:creationId xmlns:a16="http://schemas.microsoft.com/office/drawing/2014/main" id="{B0D1D4ED-B390-40CE-AC22-447BAE240E7C}"/>
              </a:ext>
            </a:extLst>
          </p:cNvPr>
          <p:cNvSpPr txBox="1"/>
          <p:nvPr/>
        </p:nvSpPr>
        <p:spPr>
          <a:xfrm>
            <a:off x="6798688" y="7490232"/>
            <a:ext cx="1036319" cy="387927"/>
          </a:xfrm>
          <a:prstGeom prst="rect">
            <a:avLst/>
          </a:prstGeom>
          <a:solidFill>
            <a:schemeClr val="bg1"/>
          </a:solidFill>
        </p:spPr>
        <p:txBody>
          <a:bodyPr wrap="square" rtlCol="0">
            <a:spAutoFit/>
          </a:bodyPr>
          <a:lstStyle/>
          <a:p>
            <a:r>
              <a:rPr lang="en-IN" sz="1067" b="1" dirty="0">
                <a:solidFill>
                  <a:schemeClr val="accent1"/>
                </a:solidFill>
              </a:rPr>
              <a:t>Independent Variable</a:t>
            </a:r>
          </a:p>
        </p:txBody>
      </p:sp>
      <p:sp>
        <p:nvSpPr>
          <p:cNvPr id="2" name="Rectangle 1">
            <a:extLst>
              <a:ext uri="{FF2B5EF4-FFF2-40B4-BE49-F238E27FC236}">
                <a16:creationId xmlns:a16="http://schemas.microsoft.com/office/drawing/2014/main" id="{2FA3F61D-2C5A-437B-8D51-C7BECBD347FD}"/>
              </a:ext>
            </a:extLst>
          </p:cNvPr>
          <p:cNvSpPr/>
          <p:nvPr/>
        </p:nvSpPr>
        <p:spPr>
          <a:xfrm>
            <a:off x="8819670" y="3883609"/>
            <a:ext cx="6502400" cy="923330"/>
          </a:xfrm>
          <a:prstGeom prst="rect">
            <a:avLst/>
          </a:prstGeom>
        </p:spPr>
        <p:txBody>
          <a:bodyPr>
            <a:spAutoFit/>
          </a:bodyPr>
          <a:lstStyle/>
          <a:p>
            <a:pPr>
              <a:spcBef>
                <a:spcPts val="0"/>
              </a:spcBef>
            </a:pPr>
            <a:r>
              <a:rPr lang="en-US" sz="2000" dirty="0"/>
              <a:t>m = 0.1</a:t>
            </a:r>
          </a:p>
          <a:p>
            <a:pPr>
              <a:spcBef>
                <a:spcPts val="0"/>
              </a:spcBef>
            </a:pPr>
            <a:r>
              <a:rPr lang="en-US" sz="2000" dirty="0"/>
              <a:t>c = 3.3</a:t>
            </a:r>
          </a:p>
          <a:p>
            <a:pPr>
              <a:spcBef>
                <a:spcPts val="0"/>
              </a:spcBef>
            </a:pPr>
            <a:r>
              <a:rPr lang="en-US" sz="2000" b="1" dirty="0">
                <a:solidFill>
                  <a:srgbClr val="FF0000"/>
                </a:solidFill>
              </a:rPr>
              <a:t>y = 0.1x + 3.3</a:t>
            </a:r>
          </a:p>
        </p:txBody>
      </p:sp>
      <p:sp>
        <p:nvSpPr>
          <p:cNvPr id="3" name="Rectangle 2">
            <a:extLst>
              <a:ext uri="{FF2B5EF4-FFF2-40B4-BE49-F238E27FC236}">
                <a16:creationId xmlns:a16="http://schemas.microsoft.com/office/drawing/2014/main" id="{1F42C83B-27A9-458F-BACE-C4F0A72A0B99}"/>
              </a:ext>
            </a:extLst>
          </p:cNvPr>
          <p:cNvSpPr/>
          <p:nvPr/>
        </p:nvSpPr>
        <p:spPr>
          <a:xfrm>
            <a:off x="6349939" y="5085397"/>
            <a:ext cx="6502400" cy="923330"/>
          </a:xfrm>
          <a:prstGeom prst="rect">
            <a:avLst/>
          </a:prstGeom>
        </p:spPr>
        <p:txBody>
          <a:bodyPr>
            <a:spAutoFit/>
          </a:bodyPr>
          <a:lstStyle/>
          <a:p>
            <a:pPr algn="ctr">
              <a:spcBef>
                <a:spcPts val="0"/>
              </a:spcBef>
            </a:pPr>
            <a:r>
              <a:rPr lang="en-US" sz="2000" dirty="0"/>
              <a:t>For given m = 0.1 &amp; c = 3.3 , </a:t>
            </a:r>
          </a:p>
          <a:p>
            <a:pPr algn="ctr">
              <a:spcBef>
                <a:spcPts val="0"/>
              </a:spcBef>
            </a:pPr>
            <a:r>
              <a:rPr lang="en-US" sz="2000" dirty="0"/>
              <a:t>Lets predict values for y when </a:t>
            </a:r>
          </a:p>
          <a:p>
            <a:pPr algn="ctr">
              <a:spcBef>
                <a:spcPts val="0"/>
              </a:spcBef>
            </a:pPr>
            <a:r>
              <a:rPr lang="en-US" sz="2000" dirty="0"/>
              <a:t>x = {1,2,3,4,5}</a:t>
            </a:r>
          </a:p>
        </p:txBody>
      </p:sp>
      <p:sp>
        <p:nvSpPr>
          <p:cNvPr id="5" name="Rectangle 4">
            <a:extLst>
              <a:ext uri="{FF2B5EF4-FFF2-40B4-BE49-F238E27FC236}">
                <a16:creationId xmlns:a16="http://schemas.microsoft.com/office/drawing/2014/main" id="{D5B066C9-6CE8-4CE4-BBE2-124C421B8746}"/>
              </a:ext>
            </a:extLst>
          </p:cNvPr>
          <p:cNvSpPr/>
          <p:nvPr/>
        </p:nvSpPr>
        <p:spPr>
          <a:xfrm>
            <a:off x="8389441" y="6326939"/>
            <a:ext cx="6502400" cy="1754326"/>
          </a:xfrm>
          <a:prstGeom prst="rect">
            <a:avLst/>
          </a:prstGeom>
        </p:spPr>
        <p:txBody>
          <a:bodyPr>
            <a:spAutoFit/>
          </a:bodyPr>
          <a:lstStyle/>
          <a:p>
            <a:pPr>
              <a:spcBef>
                <a:spcPts val="0"/>
              </a:spcBef>
            </a:pPr>
            <a:r>
              <a:rPr lang="en-US" sz="2000" dirty="0"/>
              <a:t>y = 0.1 x 1+ 3.3 = 3.2</a:t>
            </a:r>
          </a:p>
          <a:p>
            <a:pPr>
              <a:spcBef>
                <a:spcPts val="0"/>
              </a:spcBef>
            </a:pPr>
            <a:r>
              <a:rPr lang="en-US" sz="2000" dirty="0"/>
              <a:t>y = 0.1 x 2+ 3.3= 3.1</a:t>
            </a:r>
          </a:p>
          <a:p>
            <a:pPr>
              <a:spcBef>
                <a:spcPts val="0"/>
              </a:spcBef>
            </a:pPr>
            <a:r>
              <a:rPr lang="en-US" sz="2000" dirty="0"/>
              <a:t>y = 0.1 x 3+ 3.3= 3.0</a:t>
            </a:r>
          </a:p>
          <a:p>
            <a:pPr>
              <a:spcBef>
                <a:spcPts val="0"/>
              </a:spcBef>
            </a:pPr>
            <a:r>
              <a:rPr lang="en-US" sz="2000" dirty="0"/>
              <a:t>y = 0.1 x 4+ 3.3= 2.9</a:t>
            </a:r>
          </a:p>
          <a:p>
            <a:pPr>
              <a:spcBef>
                <a:spcPts val="0"/>
              </a:spcBef>
            </a:pPr>
            <a:r>
              <a:rPr lang="en-US" sz="2000" dirty="0"/>
              <a:t>y = 0.1 x 5+ 3.3= 2.8</a:t>
            </a:r>
          </a:p>
          <a:p>
            <a:pPr>
              <a:spcBef>
                <a:spcPts val="0"/>
              </a:spcBef>
            </a:pPr>
            <a:endParaRPr lang="en-US" sz="2000" dirty="0"/>
          </a:p>
        </p:txBody>
      </p:sp>
      <p:sp>
        <p:nvSpPr>
          <p:cNvPr id="70" name="Rectangle 69">
            <a:extLst>
              <a:ext uri="{FF2B5EF4-FFF2-40B4-BE49-F238E27FC236}">
                <a16:creationId xmlns:a16="http://schemas.microsoft.com/office/drawing/2014/main" id="{5E7853F6-DBE4-43EA-8C50-0717DE93790F}"/>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71" name="skillenza_logo_new (1).png" descr="skillenza_logo_new (1).png">
            <a:extLst>
              <a:ext uri="{FF2B5EF4-FFF2-40B4-BE49-F238E27FC236}">
                <a16:creationId xmlns:a16="http://schemas.microsoft.com/office/drawing/2014/main" id="{40A489AB-25CC-4335-ACFB-DA4DCF37A7B0}"/>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08918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p:cTn id="13" dur="500" fill="hold"/>
                                        <p:tgtEl>
                                          <p:spTgt spid="56"/>
                                        </p:tgtEl>
                                        <p:attrNameLst>
                                          <p:attrName>ppt_w</p:attrName>
                                        </p:attrNameLst>
                                      </p:cBhvr>
                                      <p:tavLst>
                                        <p:tav tm="0">
                                          <p:val>
                                            <p:fltVal val="0"/>
                                          </p:val>
                                        </p:tav>
                                        <p:tav tm="100000">
                                          <p:val>
                                            <p:strVal val="#ppt_w"/>
                                          </p:val>
                                        </p:tav>
                                      </p:tavLst>
                                    </p:anim>
                                    <p:anim calcmode="lin" valueType="num">
                                      <p:cBhvr>
                                        <p:cTn id="14" dur="500" fill="hold"/>
                                        <p:tgtEl>
                                          <p:spTgt spid="56"/>
                                        </p:tgtEl>
                                        <p:attrNameLst>
                                          <p:attrName>ppt_h</p:attrName>
                                        </p:attrNameLst>
                                      </p:cBhvr>
                                      <p:tavLst>
                                        <p:tav tm="0">
                                          <p:val>
                                            <p:fltVal val="0"/>
                                          </p:val>
                                        </p:tav>
                                        <p:tav tm="100000">
                                          <p:val>
                                            <p:strVal val="#ppt_h"/>
                                          </p:val>
                                        </p:tav>
                                      </p:tavLst>
                                    </p:anim>
                                    <p:animEffect transition="in" filter="fade">
                                      <p:cBhvr>
                                        <p:cTn id="15" dur="500"/>
                                        <p:tgtEl>
                                          <p:spTgt spid="5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p:cTn id="19" dur="500" fill="hold"/>
                                        <p:tgtEl>
                                          <p:spTgt spid="57"/>
                                        </p:tgtEl>
                                        <p:attrNameLst>
                                          <p:attrName>ppt_w</p:attrName>
                                        </p:attrNameLst>
                                      </p:cBhvr>
                                      <p:tavLst>
                                        <p:tav tm="0">
                                          <p:val>
                                            <p:fltVal val="0"/>
                                          </p:val>
                                        </p:tav>
                                        <p:tav tm="100000">
                                          <p:val>
                                            <p:strVal val="#ppt_w"/>
                                          </p:val>
                                        </p:tav>
                                      </p:tavLst>
                                    </p:anim>
                                    <p:anim calcmode="lin" valueType="num">
                                      <p:cBhvr>
                                        <p:cTn id="20" dur="500" fill="hold"/>
                                        <p:tgtEl>
                                          <p:spTgt spid="57"/>
                                        </p:tgtEl>
                                        <p:attrNameLst>
                                          <p:attrName>ppt_h</p:attrName>
                                        </p:attrNameLst>
                                      </p:cBhvr>
                                      <p:tavLst>
                                        <p:tav tm="0">
                                          <p:val>
                                            <p:fltVal val="0"/>
                                          </p:val>
                                        </p:tav>
                                        <p:tav tm="100000">
                                          <p:val>
                                            <p:strVal val="#ppt_h"/>
                                          </p:val>
                                        </p:tav>
                                      </p:tavLst>
                                    </p:anim>
                                    <p:animEffect transition="in" filter="fade">
                                      <p:cBhvr>
                                        <p:cTn id="21" dur="500"/>
                                        <p:tgtEl>
                                          <p:spTgt spid="5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500" fill="hold"/>
                                        <p:tgtEl>
                                          <p:spTgt spid="54"/>
                                        </p:tgtEl>
                                        <p:attrNameLst>
                                          <p:attrName>ppt_w</p:attrName>
                                        </p:attrNameLst>
                                      </p:cBhvr>
                                      <p:tavLst>
                                        <p:tav tm="0">
                                          <p:val>
                                            <p:fltVal val="0"/>
                                          </p:val>
                                        </p:tav>
                                        <p:tav tm="100000">
                                          <p:val>
                                            <p:strVal val="#ppt_w"/>
                                          </p:val>
                                        </p:tav>
                                      </p:tavLst>
                                    </p:anim>
                                    <p:anim calcmode="lin" valueType="num">
                                      <p:cBhvr>
                                        <p:cTn id="26" dur="500" fill="hold"/>
                                        <p:tgtEl>
                                          <p:spTgt spid="54"/>
                                        </p:tgtEl>
                                        <p:attrNameLst>
                                          <p:attrName>ppt_h</p:attrName>
                                        </p:attrNameLst>
                                      </p:cBhvr>
                                      <p:tavLst>
                                        <p:tav tm="0">
                                          <p:val>
                                            <p:fltVal val="0"/>
                                          </p:val>
                                        </p:tav>
                                        <p:tav tm="100000">
                                          <p:val>
                                            <p:strVal val="#ppt_h"/>
                                          </p:val>
                                        </p:tav>
                                      </p:tavLst>
                                    </p:anim>
                                    <p:animEffect transition="in" filter="fade">
                                      <p:cBhvr>
                                        <p:cTn id="27" dur="500"/>
                                        <p:tgtEl>
                                          <p:spTgt spid="5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fill="hold"/>
                                        <p:tgtEl>
                                          <p:spTgt spid="58"/>
                                        </p:tgtEl>
                                        <p:attrNameLst>
                                          <p:attrName>ppt_w</p:attrName>
                                        </p:attrNameLst>
                                      </p:cBhvr>
                                      <p:tavLst>
                                        <p:tav tm="0">
                                          <p:val>
                                            <p:fltVal val="0"/>
                                          </p:val>
                                        </p:tav>
                                        <p:tav tm="100000">
                                          <p:val>
                                            <p:strVal val="#ppt_w"/>
                                          </p:val>
                                        </p:tav>
                                      </p:tavLst>
                                    </p:anim>
                                    <p:anim calcmode="lin" valueType="num">
                                      <p:cBhvr>
                                        <p:cTn id="32" dur="500" fill="hold"/>
                                        <p:tgtEl>
                                          <p:spTgt spid="58"/>
                                        </p:tgtEl>
                                        <p:attrNameLst>
                                          <p:attrName>ppt_h</p:attrName>
                                        </p:attrNameLst>
                                      </p:cBhvr>
                                      <p:tavLst>
                                        <p:tav tm="0">
                                          <p:val>
                                            <p:fltVal val="0"/>
                                          </p:val>
                                        </p:tav>
                                        <p:tav tm="100000">
                                          <p:val>
                                            <p:strVal val="#ppt_h"/>
                                          </p:val>
                                        </p:tav>
                                      </p:tavLst>
                                    </p:anim>
                                    <p:animEffect transition="in" filter="fade">
                                      <p:cBhvr>
                                        <p:cTn id="33" dur="500"/>
                                        <p:tgtEl>
                                          <p:spTgt spid="5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p:cTn id="37" dur="500" fill="hold"/>
                                        <p:tgtEl>
                                          <p:spTgt spid="60"/>
                                        </p:tgtEl>
                                        <p:attrNameLst>
                                          <p:attrName>ppt_w</p:attrName>
                                        </p:attrNameLst>
                                      </p:cBhvr>
                                      <p:tavLst>
                                        <p:tav tm="0">
                                          <p:val>
                                            <p:fltVal val="0"/>
                                          </p:val>
                                        </p:tav>
                                        <p:tav tm="100000">
                                          <p:val>
                                            <p:strVal val="#ppt_w"/>
                                          </p:val>
                                        </p:tav>
                                      </p:tavLst>
                                    </p:anim>
                                    <p:anim calcmode="lin" valueType="num">
                                      <p:cBhvr>
                                        <p:cTn id="38" dur="500" fill="hold"/>
                                        <p:tgtEl>
                                          <p:spTgt spid="60"/>
                                        </p:tgtEl>
                                        <p:attrNameLst>
                                          <p:attrName>ppt_h</p:attrName>
                                        </p:attrNameLst>
                                      </p:cBhvr>
                                      <p:tavLst>
                                        <p:tav tm="0">
                                          <p:val>
                                            <p:fltVal val="0"/>
                                          </p:val>
                                        </p:tav>
                                        <p:tav tm="100000">
                                          <p:val>
                                            <p:strVal val="#ppt_h"/>
                                          </p:val>
                                        </p:tav>
                                      </p:tavLst>
                                    </p:anim>
                                    <p:animEffect transition="in" filter="fade">
                                      <p:cBhvr>
                                        <p:cTn id="39" dur="500"/>
                                        <p:tgtEl>
                                          <p:spTgt spid="6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p:cTn id="43" dur="500" fill="hold"/>
                                        <p:tgtEl>
                                          <p:spTgt spid="61"/>
                                        </p:tgtEl>
                                        <p:attrNameLst>
                                          <p:attrName>ppt_w</p:attrName>
                                        </p:attrNameLst>
                                      </p:cBhvr>
                                      <p:tavLst>
                                        <p:tav tm="0">
                                          <p:val>
                                            <p:fltVal val="0"/>
                                          </p:val>
                                        </p:tav>
                                        <p:tav tm="100000">
                                          <p:val>
                                            <p:strVal val="#ppt_w"/>
                                          </p:val>
                                        </p:tav>
                                      </p:tavLst>
                                    </p:anim>
                                    <p:anim calcmode="lin" valueType="num">
                                      <p:cBhvr>
                                        <p:cTn id="44" dur="500" fill="hold"/>
                                        <p:tgtEl>
                                          <p:spTgt spid="61"/>
                                        </p:tgtEl>
                                        <p:attrNameLst>
                                          <p:attrName>ppt_h</p:attrName>
                                        </p:attrNameLst>
                                      </p:cBhvr>
                                      <p:tavLst>
                                        <p:tav tm="0">
                                          <p:val>
                                            <p:fltVal val="0"/>
                                          </p:val>
                                        </p:tav>
                                        <p:tav tm="100000">
                                          <p:val>
                                            <p:strVal val="#ppt_h"/>
                                          </p:val>
                                        </p:tav>
                                      </p:tavLst>
                                    </p:anim>
                                    <p:animEffect transition="in" filter="fade">
                                      <p:cBhvr>
                                        <p:cTn id="45" dur="500"/>
                                        <p:tgtEl>
                                          <p:spTgt spid="61"/>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64"/>
                                        </p:tgtEl>
                                        <p:attrNameLst>
                                          <p:attrName>style.visibility</p:attrName>
                                        </p:attrNameLst>
                                      </p:cBhvr>
                                      <p:to>
                                        <p:strVal val="visible"/>
                                      </p:to>
                                    </p:set>
                                    <p:anim calcmode="lin" valueType="num">
                                      <p:cBhvr>
                                        <p:cTn id="55" dur="500" fill="hold"/>
                                        <p:tgtEl>
                                          <p:spTgt spid="64"/>
                                        </p:tgtEl>
                                        <p:attrNameLst>
                                          <p:attrName>ppt_w</p:attrName>
                                        </p:attrNameLst>
                                      </p:cBhvr>
                                      <p:tavLst>
                                        <p:tav tm="0">
                                          <p:val>
                                            <p:fltVal val="0"/>
                                          </p:val>
                                        </p:tav>
                                        <p:tav tm="100000">
                                          <p:val>
                                            <p:strVal val="#ppt_w"/>
                                          </p:val>
                                        </p:tav>
                                      </p:tavLst>
                                    </p:anim>
                                    <p:anim calcmode="lin" valueType="num">
                                      <p:cBhvr>
                                        <p:cTn id="56" dur="500" fill="hold"/>
                                        <p:tgtEl>
                                          <p:spTgt spid="64"/>
                                        </p:tgtEl>
                                        <p:attrNameLst>
                                          <p:attrName>ppt_h</p:attrName>
                                        </p:attrNameLst>
                                      </p:cBhvr>
                                      <p:tavLst>
                                        <p:tav tm="0">
                                          <p:val>
                                            <p:fltVal val="0"/>
                                          </p:val>
                                        </p:tav>
                                        <p:tav tm="100000">
                                          <p:val>
                                            <p:strVal val="#ppt_h"/>
                                          </p:val>
                                        </p:tav>
                                      </p:tavLst>
                                    </p:anim>
                                    <p:animEffect transition="in" filter="fade">
                                      <p:cBhvr>
                                        <p:cTn id="57" dur="500"/>
                                        <p:tgtEl>
                                          <p:spTgt spid="6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65"/>
                                        </p:tgtEl>
                                        <p:attrNameLst>
                                          <p:attrName>style.visibility</p:attrName>
                                        </p:attrNameLst>
                                      </p:cBhvr>
                                      <p:to>
                                        <p:strVal val="visible"/>
                                      </p:to>
                                    </p:set>
                                    <p:anim calcmode="lin" valueType="num">
                                      <p:cBhvr>
                                        <p:cTn id="61" dur="500" fill="hold"/>
                                        <p:tgtEl>
                                          <p:spTgt spid="65"/>
                                        </p:tgtEl>
                                        <p:attrNameLst>
                                          <p:attrName>ppt_w</p:attrName>
                                        </p:attrNameLst>
                                      </p:cBhvr>
                                      <p:tavLst>
                                        <p:tav tm="0">
                                          <p:val>
                                            <p:fltVal val="0"/>
                                          </p:val>
                                        </p:tav>
                                        <p:tav tm="100000">
                                          <p:val>
                                            <p:strVal val="#ppt_w"/>
                                          </p:val>
                                        </p:tav>
                                      </p:tavLst>
                                    </p:anim>
                                    <p:anim calcmode="lin" valueType="num">
                                      <p:cBhvr>
                                        <p:cTn id="62" dur="500" fill="hold"/>
                                        <p:tgtEl>
                                          <p:spTgt spid="65"/>
                                        </p:tgtEl>
                                        <p:attrNameLst>
                                          <p:attrName>ppt_h</p:attrName>
                                        </p:attrNameLst>
                                      </p:cBhvr>
                                      <p:tavLst>
                                        <p:tav tm="0">
                                          <p:val>
                                            <p:fltVal val="0"/>
                                          </p:val>
                                        </p:tav>
                                        <p:tav tm="100000">
                                          <p:val>
                                            <p:strVal val="#ppt_h"/>
                                          </p:val>
                                        </p:tav>
                                      </p:tavLst>
                                    </p:anim>
                                    <p:animEffect transition="in" filter="fade">
                                      <p:cBhvr>
                                        <p:cTn id="63" dur="500"/>
                                        <p:tgtEl>
                                          <p:spTgt spid="6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wipe(down)">
                                      <p:cBhvr>
                                        <p:cTn id="6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60" grpId="0" animBg="1"/>
      <p:bldP spid="61" grpId="0" animBg="1"/>
      <p:bldP spid="63" grpId="0" animBg="1"/>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10" y="375939"/>
            <a:ext cx="6712842" cy="507831"/>
          </a:xfrm>
          <a:prstGeom prst="rect">
            <a:avLst/>
          </a:prstGeom>
        </p:spPr>
        <p:txBody>
          <a:bodyPr wrap="square">
            <a:spAutoFit/>
          </a:bodyPr>
          <a:lstStyle/>
          <a:p>
            <a:r>
              <a:rPr lang="en-US" b="1" dirty="0"/>
              <a:t>What is Supervised Learning?</a:t>
            </a:r>
          </a:p>
        </p:txBody>
      </p:sp>
      <p:sp>
        <p:nvSpPr>
          <p:cNvPr id="13" name="Rectangle: Rounded Corners 1">
            <a:extLst>
              <a:ext uri="{FF2B5EF4-FFF2-40B4-BE49-F238E27FC236}">
                <a16:creationId xmlns:a16="http://schemas.microsoft.com/office/drawing/2014/main" id="{42A46777-4092-4A02-ADDB-9A667F372EEC}"/>
              </a:ext>
            </a:extLst>
          </p:cNvPr>
          <p:cNvSpPr/>
          <p:nvPr/>
        </p:nvSpPr>
        <p:spPr>
          <a:xfrm>
            <a:off x="2275840" y="2599465"/>
            <a:ext cx="8453120" cy="76800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In supervised learning, the machine learns from the labeled data, i.e., we already know the result of the input data</a:t>
            </a:r>
            <a:endParaRPr lang="en-US" sz="2133" b="1" dirty="0">
              <a:solidFill>
                <a:prstClr val="black"/>
              </a:solidFill>
            </a:endParaRPr>
          </a:p>
        </p:txBody>
      </p:sp>
      <p:sp>
        <p:nvSpPr>
          <p:cNvPr id="19" name="Rectangle: Rounded Corners 1">
            <a:extLst>
              <a:ext uri="{FF2B5EF4-FFF2-40B4-BE49-F238E27FC236}">
                <a16:creationId xmlns:a16="http://schemas.microsoft.com/office/drawing/2014/main" id="{1766C6C6-FDB4-42E2-AA65-8AA92249E01C}"/>
              </a:ext>
            </a:extLst>
          </p:cNvPr>
          <p:cNvSpPr/>
          <p:nvPr/>
        </p:nvSpPr>
        <p:spPr>
          <a:xfrm>
            <a:off x="2275840" y="3780393"/>
            <a:ext cx="8453120" cy="128432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It is called as </a:t>
            </a:r>
            <a:r>
              <a:rPr lang="en-US" sz="2133" b="1" dirty="0">
                <a:solidFill>
                  <a:prstClr val="black"/>
                </a:solidFill>
              </a:rPr>
              <a:t>“Supervised” </a:t>
            </a:r>
            <a:r>
              <a:rPr lang="en-US" sz="2133" dirty="0">
                <a:solidFill>
                  <a:prstClr val="black"/>
                </a:solidFill>
              </a:rPr>
              <a:t>learning because the algorithm learns from a dataset. The goal is to make the algorithm’s output as accurate as possible when a new input is fed to it.</a:t>
            </a:r>
            <a:endParaRPr lang="en-US" sz="2133" b="1" dirty="0">
              <a:solidFill>
                <a:prstClr val="black"/>
              </a:solidFill>
            </a:endParaRPr>
          </a:p>
        </p:txBody>
      </p:sp>
      <p:grpSp>
        <p:nvGrpSpPr>
          <p:cNvPr id="20" name="Group 19">
            <a:extLst>
              <a:ext uri="{FF2B5EF4-FFF2-40B4-BE49-F238E27FC236}">
                <a16:creationId xmlns:a16="http://schemas.microsoft.com/office/drawing/2014/main" id="{0CFE9338-EAE6-48D7-ABE5-CBAF554DFBAA}"/>
              </a:ext>
            </a:extLst>
          </p:cNvPr>
          <p:cNvGrpSpPr/>
          <p:nvPr/>
        </p:nvGrpSpPr>
        <p:grpSpPr>
          <a:xfrm>
            <a:off x="5324713" y="5379783"/>
            <a:ext cx="2355375" cy="2764143"/>
            <a:chOff x="5335636" y="4076700"/>
            <a:chExt cx="2208164" cy="2591384"/>
          </a:xfrm>
        </p:grpSpPr>
        <p:pic>
          <p:nvPicPr>
            <p:cNvPr id="21" name="Picture 20">
              <a:extLst>
                <a:ext uri="{FF2B5EF4-FFF2-40B4-BE49-F238E27FC236}">
                  <a16:creationId xmlns:a16="http://schemas.microsoft.com/office/drawing/2014/main" id="{BADF2332-CECC-4732-871E-59507D1907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636" y="4459920"/>
              <a:ext cx="2208164" cy="2208164"/>
            </a:xfrm>
            <a:prstGeom prst="rect">
              <a:avLst/>
            </a:prstGeom>
          </p:spPr>
        </p:pic>
        <p:pic>
          <p:nvPicPr>
            <p:cNvPr id="22" name="Picture 21">
              <a:extLst>
                <a:ext uri="{FF2B5EF4-FFF2-40B4-BE49-F238E27FC236}">
                  <a16:creationId xmlns:a16="http://schemas.microsoft.com/office/drawing/2014/main" id="{EE48CCD3-DF39-40C6-965C-4AB74FE02C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4279" y="4076700"/>
              <a:ext cx="1050878" cy="1050878"/>
            </a:xfrm>
            <a:prstGeom prst="rect">
              <a:avLst/>
            </a:prstGeom>
          </p:spPr>
        </p:pic>
      </p:grpSp>
    </p:spTree>
    <p:extLst>
      <p:ext uri="{BB962C8B-B14F-4D97-AF65-F5344CB8AC3E}">
        <p14:creationId xmlns:p14="http://schemas.microsoft.com/office/powerpoint/2010/main" val="1087909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Mean Square Error</a:t>
            </a:r>
          </a:p>
        </p:txBody>
      </p:sp>
      <p:grpSp>
        <p:nvGrpSpPr>
          <p:cNvPr id="106" name="Group 105">
            <a:extLst>
              <a:ext uri="{FF2B5EF4-FFF2-40B4-BE49-F238E27FC236}">
                <a16:creationId xmlns:a16="http://schemas.microsoft.com/office/drawing/2014/main" id="{43F88A58-E504-41AE-9C40-AFF3148C3288}"/>
              </a:ext>
            </a:extLst>
          </p:cNvPr>
          <p:cNvGrpSpPr/>
          <p:nvPr/>
        </p:nvGrpSpPr>
        <p:grpSpPr>
          <a:xfrm>
            <a:off x="2444002" y="3832672"/>
            <a:ext cx="3827243" cy="3822167"/>
            <a:chOff x="2785676" y="3573872"/>
            <a:chExt cx="14352158" cy="14333128"/>
          </a:xfrm>
        </p:grpSpPr>
        <p:pic>
          <p:nvPicPr>
            <p:cNvPr id="107" name="Picture 8" descr="Image result for graph paper png">
              <a:extLst>
                <a:ext uri="{FF2B5EF4-FFF2-40B4-BE49-F238E27FC236}">
                  <a16:creationId xmlns:a16="http://schemas.microsoft.com/office/drawing/2014/main" id="{CD8DD540-949B-453F-9E02-D62076EF839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5" t="39344" r="271" b="9456"/>
            <a:stretch/>
          </p:blipFill>
          <p:spPr bwMode="auto">
            <a:xfrm>
              <a:off x="2785676" y="3573872"/>
              <a:ext cx="952253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8" descr="Image result for graph paper png">
              <a:extLst>
                <a:ext uri="{FF2B5EF4-FFF2-40B4-BE49-F238E27FC236}">
                  <a16:creationId xmlns:a16="http://schemas.microsoft.com/office/drawing/2014/main" id="{62D5BEC1-F29B-48E8-A201-8ABA14EEBD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4704" y="8382000"/>
              <a:ext cx="9525000" cy="952500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8" descr="Image result for graph paper png">
              <a:extLst>
                <a:ext uri="{FF2B5EF4-FFF2-40B4-BE49-F238E27FC236}">
                  <a16:creationId xmlns:a16="http://schemas.microsoft.com/office/drawing/2014/main" id="{23FCCCFE-BE35-4189-9F31-662839BBEA9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9600"/>
            <a:stretch/>
          </p:blipFill>
          <p:spPr bwMode="auto">
            <a:xfrm>
              <a:off x="12337234" y="8377211"/>
              <a:ext cx="4800600" cy="952500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8" descr="Image result for graph paper png">
              <a:extLst>
                <a:ext uri="{FF2B5EF4-FFF2-40B4-BE49-F238E27FC236}">
                  <a16:creationId xmlns:a16="http://schemas.microsoft.com/office/drawing/2014/main" id="{4D89D804-FF3E-4005-A416-C440B2848F4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9600" b="49622"/>
            <a:stretch/>
          </p:blipFill>
          <p:spPr bwMode="auto">
            <a:xfrm>
              <a:off x="12337234" y="3637627"/>
              <a:ext cx="4800600" cy="4798531"/>
            </a:xfrm>
            <a:prstGeom prst="rect">
              <a:avLst/>
            </a:prstGeom>
            <a:noFill/>
            <a:extLst>
              <a:ext uri="{909E8E84-426E-40DD-AFC4-6F175D3DCCD1}">
                <a14:hiddenFill xmlns:a14="http://schemas.microsoft.com/office/drawing/2010/main">
                  <a:solidFill>
                    <a:srgbClr val="FFFFFF"/>
                  </a:solidFill>
                </a14:hiddenFill>
              </a:ext>
            </a:extLst>
          </p:spPr>
        </p:pic>
      </p:grpSp>
      <p:sp>
        <p:nvSpPr>
          <p:cNvPr id="113" name="TextBox 112">
            <a:extLst>
              <a:ext uri="{FF2B5EF4-FFF2-40B4-BE49-F238E27FC236}">
                <a16:creationId xmlns:a16="http://schemas.microsoft.com/office/drawing/2014/main" id="{2F15CCE6-99C5-45F9-9D16-CD6538691369}"/>
              </a:ext>
            </a:extLst>
          </p:cNvPr>
          <p:cNvSpPr txBox="1"/>
          <p:nvPr/>
        </p:nvSpPr>
        <p:spPr>
          <a:xfrm>
            <a:off x="2395731" y="3971042"/>
            <a:ext cx="355867" cy="535531"/>
          </a:xfrm>
          <a:prstGeom prst="rect">
            <a:avLst/>
          </a:prstGeom>
          <a:noFill/>
        </p:spPr>
        <p:txBody>
          <a:bodyPr wrap="square" rtlCol="0">
            <a:spAutoFit/>
          </a:bodyPr>
          <a:lstStyle/>
          <a:p>
            <a:pPr algn="ctr"/>
            <a:r>
              <a:rPr lang="en-IN" sz="3200" b="1" dirty="0">
                <a:solidFill>
                  <a:schemeClr val="accent3"/>
                </a:solidFill>
              </a:rPr>
              <a:t>Y</a:t>
            </a:r>
          </a:p>
        </p:txBody>
      </p:sp>
      <p:cxnSp>
        <p:nvCxnSpPr>
          <p:cNvPr id="114" name="Straight Connector 113">
            <a:extLst>
              <a:ext uri="{FF2B5EF4-FFF2-40B4-BE49-F238E27FC236}">
                <a16:creationId xmlns:a16="http://schemas.microsoft.com/office/drawing/2014/main" id="{13BFF2DC-E24E-4849-851A-B86FF9139803}"/>
              </a:ext>
            </a:extLst>
          </p:cNvPr>
          <p:cNvCxnSpPr>
            <a:cxnSpLocks/>
          </p:cNvCxnSpPr>
          <p:nvPr/>
        </p:nvCxnSpPr>
        <p:spPr bwMode="auto">
          <a:xfrm>
            <a:off x="2451743" y="3826152"/>
            <a:ext cx="0" cy="3827410"/>
          </a:xfrm>
          <a:prstGeom prst="line">
            <a:avLst/>
          </a:prstGeom>
          <a:noFill/>
          <a:ln w="28575" cap="flat" cmpd="sng" algn="ctr">
            <a:solidFill>
              <a:schemeClr val="tx1"/>
            </a:solidFill>
            <a:prstDash val="solid"/>
            <a:round/>
            <a:headEnd type="none" w="sm" len="sm"/>
            <a:tailEnd type="none" w="sm" len="sm"/>
          </a:ln>
          <a:effectLst/>
        </p:spPr>
      </p:cxnSp>
      <p:cxnSp>
        <p:nvCxnSpPr>
          <p:cNvPr id="115" name="Straight Connector 114">
            <a:extLst>
              <a:ext uri="{FF2B5EF4-FFF2-40B4-BE49-F238E27FC236}">
                <a16:creationId xmlns:a16="http://schemas.microsoft.com/office/drawing/2014/main" id="{11CAC4B7-FAD3-4731-93F3-3F14E184BCC2}"/>
              </a:ext>
            </a:extLst>
          </p:cNvPr>
          <p:cNvCxnSpPr>
            <a:cxnSpLocks/>
          </p:cNvCxnSpPr>
          <p:nvPr/>
        </p:nvCxnSpPr>
        <p:spPr bwMode="auto">
          <a:xfrm flipH="1" flipV="1">
            <a:off x="2451743" y="7648928"/>
            <a:ext cx="3819502" cy="4634"/>
          </a:xfrm>
          <a:prstGeom prst="line">
            <a:avLst/>
          </a:prstGeom>
          <a:noFill/>
          <a:ln w="28575" cap="flat" cmpd="sng" algn="ctr">
            <a:solidFill>
              <a:schemeClr val="tx1"/>
            </a:solidFill>
            <a:prstDash val="solid"/>
            <a:round/>
            <a:headEnd type="none" w="sm" len="sm"/>
            <a:tailEnd type="none" w="sm" len="sm"/>
          </a:ln>
          <a:effectLst/>
        </p:spPr>
      </p:cxnSp>
      <p:sp>
        <p:nvSpPr>
          <p:cNvPr id="116" name="TextBox 115">
            <a:extLst>
              <a:ext uri="{FF2B5EF4-FFF2-40B4-BE49-F238E27FC236}">
                <a16:creationId xmlns:a16="http://schemas.microsoft.com/office/drawing/2014/main" id="{08DFB253-F50B-4331-9743-5D25A3515277}"/>
              </a:ext>
            </a:extLst>
          </p:cNvPr>
          <p:cNvSpPr txBox="1"/>
          <p:nvPr/>
        </p:nvSpPr>
        <p:spPr>
          <a:xfrm>
            <a:off x="2959355" y="7617435"/>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1</a:t>
            </a:r>
            <a:endParaRPr lang="en-IN" sz="293" dirty="0">
              <a:solidFill>
                <a:schemeClr val="accent2"/>
              </a:solidFill>
            </a:endParaRPr>
          </a:p>
        </p:txBody>
      </p:sp>
      <p:sp>
        <p:nvSpPr>
          <p:cNvPr id="117" name="TextBox 116">
            <a:extLst>
              <a:ext uri="{FF2B5EF4-FFF2-40B4-BE49-F238E27FC236}">
                <a16:creationId xmlns:a16="http://schemas.microsoft.com/office/drawing/2014/main" id="{4E200BED-EC8F-4290-BC1C-8D50E92FECA8}"/>
              </a:ext>
            </a:extLst>
          </p:cNvPr>
          <p:cNvSpPr txBox="1"/>
          <p:nvPr/>
        </p:nvSpPr>
        <p:spPr>
          <a:xfrm>
            <a:off x="3612662" y="7608321"/>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2</a:t>
            </a:r>
            <a:endParaRPr lang="en-IN" sz="293" dirty="0">
              <a:solidFill>
                <a:schemeClr val="accent2"/>
              </a:solidFill>
            </a:endParaRPr>
          </a:p>
        </p:txBody>
      </p:sp>
      <p:sp>
        <p:nvSpPr>
          <p:cNvPr id="118" name="TextBox 117">
            <a:extLst>
              <a:ext uri="{FF2B5EF4-FFF2-40B4-BE49-F238E27FC236}">
                <a16:creationId xmlns:a16="http://schemas.microsoft.com/office/drawing/2014/main" id="{81FA9326-395F-4FA2-B3E1-078E66578ADA}"/>
              </a:ext>
            </a:extLst>
          </p:cNvPr>
          <p:cNvSpPr txBox="1"/>
          <p:nvPr/>
        </p:nvSpPr>
        <p:spPr>
          <a:xfrm>
            <a:off x="4900062" y="7608321"/>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4</a:t>
            </a:r>
            <a:endParaRPr lang="en-IN" sz="293" dirty="0">
              <a:solidFill>
                <a:schemeClr val="accent2"/>
              </a:solidFill>
            </a:endParaRPr>
          </a:p>
        </p:txBody>
      </p:sp>
      <p:sp>
        <p:nvSpPr>
          <p:cNvPr id="119" name="TextBox 118">
            <a:extLst>
              <a:ext uri="{FF2B5EF4-FFF2-40B4-BE49-F238E27FC236}">
                <a16:creationId xmlns:a16="http://schemas.microsoft.com/office/drawing/2014/main" id="{0A2C94E4-2CB9-4ED7-AA7E-3F5B0B2C6B24}"/>
              </a:ext>
            </a:extLst>
          </p:cNvPr>
          <p:cNvSpPr txBox="1"/>
          <p:nvPr/>
        </p:nvSpPr>
        <p:spPr>
          <a:xfrm>
            <a:off x="5502422" y="7608321"/>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5</a:t>
            </a:r>
            <a:endParaRPr lang="en-IN" sz="293" dirty="0">
              <a:solidFill>
                <a:schemeClr val="accent2"/>
              </a:solidFill>
            </a:endParaRPr>
          </a:p>
        </p:txBody>
      </p:sp>
      <p:sp>
        <p:nvSpPr>
          <p:cNvPr id="120" name="TextBox 119">
            <a:extLst>
              <a:ext uri="{FF2B5EF4-FFF2-40B4-BE49-F238E27FC236}">
                <a16:creationId xmlns:a16="http://schemas.microsoft.com/office/drawing/2014/main" id="{5DC9AB56-9B2A-446E-8360-1BBC7C273621}"/>
              </a:ext>
            </a:extLst>
          </p:cNvPr>
          <p:cNvSpPr txBox="1"/>
          <p:nvPr/>
        </p:nvSpPr>
        <p:spPr>
          <a:xfrm>
            <a:off x="6132342" y="7608321"/>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6</a:t>
            </a:r>
            <a:endParaRPr lang="en-IN" sz="293" dirty="0">
              <a:solidFill>
                <a:schemeClr val="accent2"/>
              </a:solidFill>
            </a:endParaRPr>
          </a:p>
        </p:txBody>
      </p:sp>
      <p:sp>
        <p:nvSpPr>
          <p:cNvPr id="121" name="TextBox 120">
            <a:extLst>
              <a:ext uri="{FF2B5EF4-FFF2-40B4-BE49-F238E27FC236}">
                <a16:creationId xmlns:a16="http://schemas.microsoft.com/office/drawing/2014/main" id="{DF315932-7EEC-4C4E-BD98-0829BDDBB2D8}"/>
              </a:ext>
            </a:extLst>
          </p:cNvPr>
          <p:cNvSpPr txBox="1"/>
          <p:nvPr/>
        </p:nvSpPr>
        <p:spPr>
          <a:xfrm>
            <a:off x="2375411" y="7608321"/>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0</a:t>
            </a:r>
            <a:endParaRPr lang="en-IN" sz="293" dirty="0">
              <a:solidFill>
                <a:schemeClr val="accent2"/>
              </a:solidFill>
            </a:endParaRPr>
          </a:p>
        </p:txBody>
      </p:sp>
      <p:sp>
        <p:nvSpPr>
          <p:cNvPr id="122" name="TextBox 121">
            <a:extLst>
              <a:ext uri="{FF2B5EF4-FFF2-40B4-BE49-F238E27FC236}">
                <a16:creationId xmlns:a16="http://schemas.microsoft.com/office/drawing/2014/main" id="{7EA066EA-3DF7-44A3-8A12-E8A0BE88C9D5}"/>
              </a:ext>
            </a:extLst>
          </p:cNvPr>
          <p:cNvSpPr txBox="1"/>
          <p:nvPr/>
        </p:nvSpPr>
        <p:spPr>
          <a:xfrm>
            <a:off x="4244851" y="7630758"/>
            <a:ext cx="225789" cy="254813"/>
          </a:xfrm>
          <a:prstGeom prst="rect">
            <a:avLst/>
          </a:prstGeom>
          <a:noFill/>
        </p:spPr>
        <p:txBody>
          <a:bodyPr wrap="square" rtlCol="0">
            <a:spAutoFit/>
          </a:bodyPr>
          <a:lstStyle/>
          <a:p>
            <a:pPr algn="ctr"/>
            <a:r>
              <a:rPr lang="en-IN" sz="1173" dirty="0">
                <a:solidFill>
                  <a:schemeClr val="accent2"/>
                </a:solidFill>
                <a:latin typeface="Cambria Math" panose="02040503050406030204" pitchFamily="18" charset="0"/>
                <a:ea typeface="Cambria Math" panose="02040503050406030204" pitchFamily="18" charset="0"/>
              </a:rPr>
              <a:t>3</a:t>
            </a:r>
            <a:endParaRPr lang="en-IN" sz="293" dirty="0">
              <a:solidFill>
                <a:schemeClr val="accent2"/>
              </a:solidFill>
            </a:endParaRPr>
          </a:p>
        </p:txBody>
      </p:sp>
      <p:sp>
        <p:nvSpPr>
          <p:cNvPr id="123" name="TextBox 122">
            <a:extLst>
              <a:ext uri="{FF2B5EF4-FFF2-40B4-BE49-F238E27FC236}">
                <a16:creationId xmlns:a16="http://schemas.microsoft.com/office/drawing/2014/main" id="{46C8120E-33DE-4089-BD8F-BB0126930FE0}"/>
              </a:ext>
            </a:extLst>
          </p:cNvPr>
          <p:cNvSpPr txBox="1"/>
          <p:nvPr/>
        </p:nvSpPr>
        <p:spPr>
          <a:xfrm>
            <a:off x="2187011" y="6915457"/>
            <a:ext cx="225789" cy="254813"/>
          </a:xfrm>
          <a:prstGeom prst="rect">
            <a:avLst/>
          </a:prstGeom>
          <a:noFill/>
        </p:spPr>
        <p:txBody>
          <a:bodyPr wrap="square" rtlCol="0">
            <a:spAutoFit/>
          </a:bodyPr>
          <a:lstStyle/>
          <a:p>
            <a:pPr algn="ctr"/>
            <a:r>
              <a:rPr lang="en-IN" sz="1173" dirty="0">
                <a:solidFill>
                  <a:schemeClr val="accent3"/>
                </a:solidFill>
                <a:latin typeface="Cambria Math" panose="02040503050406030204" pitchFamily="18" charset="0"/>
                <a:ea typeface="Cambria Math" panose="02040503050406030204" pitchFamily="18" charset="0"/>
              </a:rPr>
              <a:t>1</a:t>
            </a:r>
            <a:endParaRPr lang="en-IN" sz="293" dirty="0">
              <a:solidFill>
                <a:schemeClr val="accent3"/>
              </a:solidFill>
            </a:endParaRPr>
          </a:p>
        </p:txBody>
      </p:sp>
      <p:sp>
        <p:nvSpPr>
          <p:cNvPr id="124" name="TextBox 123">
            <a:extLst>
              <a:ext uri="{FF2B5EF4-FFF2-40B4-BE49-F238E27FC236}">
                <a16:creationId xmlns:a16="http://schemas.microsoft.com/office/drawing/2014/main" id="{2F079414-D04D-4D93-B49A-C20DB94B7B70}"/>
              </a:ext>
            </a:extLst>
          </p:cNvPr>
          <p:cNvSpPr txBox="1"/>
          <p:nvPr/>
        </p:nvSpPr>
        <p:spPr>
          <a:xfrm>
            <a:off x="2187011" y="6287521"/>
            <a:ext cx="225789" cy="254813"/>
          </a:xfrm>
          <a:prstGeom prst="rect">
            <a:avLst/>
          </a:prstGeom>
          <a:noFill/>
        </p:spPr>
        <p:txBody>
          <a:bodyPr wrap="square" rtlCol="0">
            <a:spAutoFit/>
          </a:bodyPr>
          <a:lstStyle/>
          <a:p>
            <a:pPr algn="ctr"/>
            <a:r>
              <a:rPr lang="en-IN" sz="1173" dirty="0">
                <a:solidFill>
                  <a:schemeClr val="accent3"/>
                </a:solidFill>
                <a:latin typeface="Cambria Math" panose="02040503050406030204" pitchFamily="18" charset="0"/>
                <a:ea typeface="Cambria Math" panose="02040503050406030204" pitchFamily="18" charset="0"/>
              </a:rPr>
              <a:t>2</a:t>
            </a:r>
            <a:endParaRPr lang="en-IN" sz="293" dirty="0">
              <a:solidFill>
                <a:schemeClr val="accent3"/>
              </a:solidFill>
            </a:endParaRPr>
          </a:p>
        </p:txBody>
      </p:sp>
      <p:sp>
        <p:nvSpPr>
          <p:cNvPr id="125" name="TextBox 124">
            <a:extLst>
              <a:ext uri="{FF2B5EF4-FFF2-40B4-BE49-F238E27FC236}">
                <a16:creationId xmlns:a16="http://schemas.microsoft.com/office/drawing/2014/main" id="{20BB29FF-7562-4302-8FF3-9D6BC2E4056D}"/>
              </a:ext>
            </a:extLst>
          </p:cNvPr>
          <p:cNvSpPr txBox="1"/>
          <p:nvPr/>
        </p:nvSpPr>
        <p:spPr>
          <a:xfrm>
            <a:off x="2187011" y="5635297"/>
            <a:ext cx="225789" cy="254813"/>
          </a:xfrm>
          <a:prstGeom prst="rect">
            <a:avLst/>
          </a:prstGeom>
          <a:noFill/>
        </p:spPr>
        <p:txBody>
          <a:bodyPr wrap="square" rtlCol="0">
            <a:spAutoFit/>
          </a:bodyPr>
          <a:lstStyle/>
          <a:p>
            <a:pPr algn="ctr"/>
            <a:r>
              <a:rPr lang="en-IN" sz="1173" dirty="0">
                <a:solidFill>
                  <a:schemeClr val="accent3"/>
                </a:solidFill>
                <a:latin typeface="Cambria Math" panose="02040503050406030204" pitchFamily="18" charset="0"/>
                <a:ea typeface="Cambria Math" panose="02040503050406030204" pitchFamily="18" charset="0"/>
              </a:rPr>
              <a:t>3</a:t>
            </a:r>
            <a:endParaRPr lang="en-IN" sz="293" dirty="0">
              <a:solidFill>
                <a:schemeClr val="accent3"/>
              </a:solidFill>
            </a:endParaRPr>
          </a:p>
        </p:txBody>
      </p:sp>
      <p:sp>
        <p:nvSpPr>
          <p:cNvPr id="126" name="TextBox 125">
            <a:extLst>
              <a:ext uri="{FF2B5EF4-FFF2-40B4-BE49-F238E27FC236}">
                <a16:creationId xmlns:a16="http://schemas.microsoft.com/office/drawing/2014/main" id="{43EF05FF-C571-4320-9211-9F6450C79CEA}"/>
              </a:ext>
            </a:extLst>
          </p:cNvPr>
          <p:cNvSpPr txBox="1"/>
          <p:nvPr/>
        </p:nvSpPr>
        <p:spPr>
          <a:xfrm>
            <a:off x="2190262" y="5027681"/>
            <a:ext cx="225789" cy="254813"/>
          </a:xfrm>
          <a:prstGeom prst="rect">
            <a:avLst/>
          </a:prstGeom>
          <a:noFill/>
        </p:spPr>
        <p:txBody>
          <a:bodyPr wrap="square" rtlCol="0">
            <a:spAutoFit/>
          </a:bodyPr>
          <a:lstStyle/>
          <a:p>
            <a:pPr algn="ctr"/>
            <a:r>
              <a:rPr lang="en-IN" sz="1173" dirty="0">
                <a:solidFill>
                  <a:schemeClr val="accent3"/>
                </a:solidFill>
                <a:latin typeface="Cambria Math" panose="02040503050406030204" pitchFamily="18" charset="0"/>
                <a:ea typeface="Cambria Math" panose="02040503050406030204" pitchFamily="18" charset="0"/>
              </a:rPr>
              <a:t>4</a:t>
            </a:r>
            <a:endParaRPr lang="en-IN" sz="293" dirty="0">
              <a:solidFill>
                <a:schemeClr val="accent3"/>
              </a:solidFill>
            </a:endParaRPr>
          </a:p>
        </p:txBody>
      </p:sp>
      <p:sp>
        <p:nvSpPr>
          <p:cNvPr id="127" name="TextBox 126">
            <a:extLst>
              <a:ext uri="{FF2B5EF4-FFF2-40B4-BE49-F238E27FC236}">
                <a16:creationId xmlns:a16="http://schemas.microsoft.com/office/drawing/2014/main" id="{1E15CD5C-7248-421F-AAAE-E0B09FC5ABE6}"/>
              </a:ext>
            </a:extLst>
          </p:cNvPr>
          <p:cNvSpPr txBox="1"/>
          <p:nvPr/>
        </p:nvSpPr>
        <p:spPr>
          <a:xfrm>
            <a:off x="2192531" y="4621281"/>
            <a:ext cx="225789" cy="254813"/>
          </a:xfrm>
          <a:prstGeom prst="rect">
            <a:avLst/>
          </a:prstGeom>
          <a:noFill/>
        </p:spPr>
        <p:txBody>
          <a:bodyPr wrap="square" rtlCol="0">
            <a:spAutoFit/>
          </a:bodyPr>
          <a:lstStyle/>
          <a:p>
            <a:pPr algn="ctr"/>
            <a:r>
              <a:rPr lang="en-IN" sz="1173" dirty="0">
                <a:solidFill>
                  <a:schemeClr val="accent3"/>
                </a:solidFill>
                <a:latin typeface="Cambria Math" panose="02040503050406030204" pitchFamily="18" charset="0"/>
                <a:ea typeface="Cambria Math" panose="02040503050406030204" pitchFamily="18" charset="0"/>
              </a:rPr>
              <a:t>5</a:t>
            </a:r>
            <a:endParaRPr lang="en-IN" sz="293" dirty="0">
              <a:solidFill>
                <a:schemeClr val="accent3"/>
              </a:solidFill>
            </a:endParaRPr>
          </a:p>
        </p:txBody>
      </p:sp>
      <p:sp>
        <p:nvSpPr>
          <p:cNvPr id="128" name="Oval 127">
            <a:extLst>
              <a:ext uri="{FF2B5EF4-FFF2-40B4-BE49-F238E27FC236}">
                <a16:creationId xmlns:a16="http://schemas.microsoft.com/office/drawing/2014/main" id="{7764B2FC-B90A-4D85-96D1-F1EF5EE412F2}"/>
              </a:ext>
            </a:extLst>
          </p:cNvPr>
          <p:cNvSpPr/>
          <p:nvPr/>
        </p:nvSpPr>
        <p:spPr bwMode="auto">
          <a:xfrm flipH="1" flipV="1">
            <a:off x="4931070" y="6334995"/>
            <a:ext cx="112289" cy="114812"/>
          </a:xfrm>
          <a:prstGeom prst="ellipse">
            <a:avLst/>
          </a:prstGeom>
          <a:solidFill>
            <a:schemeClr val="accent5"/>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dirty="0">
              <a:latin typeface="Arial" pitchFamily="34" charset="0"/>
            </a:endParaRPr>
          </a:p>
        </p:txBody>
      </p:sp>
      <p:sp>
        <p:nvSpPr>
          <p:cNvPr id="129" name="Oval 128">
            <a:extLst>
              <a:ext uri="{FF2B5EF4-FFF2-40B4-BE49-F238E27FC236}">
                <a16:creationId xmlns:a16="http://schemas.microsoft.com/office/drawing/2014/main" id="{05D868A2-B2F5-48F0-AAB4-E38109B0557D}"/>
              </a:ext>
            </a:extLst>
          </p:cNvPr>
          <p:cNvSpPr/>
          <p:nvPr/>
        </p:nvSpPr>
        <p:spPr bwMode="auto">
          <a:xfrm flipH="1" flipV="1">
            <a:off x="3028375" y="5077200"/>
            <a:ext cx="112289" cy="114812"/>
          </a:xfrm>
          <a:prstGeom prst="ellipse">
            <a:avLst/>
          </a:prstGeom>
          <a:solidFill>
            <a:schemeClr val="accent5"/>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0" name="Oval 129">
            <a:extLst>
              <a:ext uri="{FF2B5EF4-FFF2-40B4-BE49-F238E27FC236}">
                <a16:creationId xmlns:a16="http://schemas.microsoft.com/office/drawing/2014/main" id="{46BB8D2F-2CD4-4598-B065-6D2FB81451FE}"/>
              </a:ext>
            </a:extLst>
          </p:cNvPr>
          <p:cNvSpPr/>
          <p:nvPr/>
        </p:nvSpPr>
        <p:spPr bwMode="auto">
          <a:xfrm flipH="1" flipV="1">
            <a:off x="3655440" y="5705006"/>
            <a:ext cx="112289" cy="114812"/>
          </a:xfrm>
          <a:prstGeom prst="ellipse">
            <a:avLst/>
          </a:prstGeom>
          <a:solidFill>
            <a:schemeClr val="accent5"/>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1" name="Oval 130">
            <a:extLst>
              <a:ext uri="{FF2B5EF4-FFF2-40B4-BE49-F238E27FC236}">
                <a16:creationId xmlns:a16="http://schemas.microsoft.com/office/drawing/2014/main" id="{3AD3916F-5504-400C-BE26-75B51A1EC77C}"/>
              </a:ext>
            </a:extLst>
          </p:cNvPr>
          <p:cNvSpPr/>
          <p:nvPr/>
        </p:nvSpPr>
        <p:spPr bwMode="auto">
          <a:xfrm flipH="1" flipV="1">
            <a:off x="4305350" y="5064739"/>
            <a:ext cx="112289" cy="114812"/>
          </a:xfrm>
          <a:prstGeom prst="ellipse">
            <a:avLst/>
          </a:prstGeom>
          <a:solidFill>
            <a:schemeClr val="accent5"/>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2" name="Oval 131">
            <a:extLst>
              <a:ext uri="{FF2B5EF4-FFF2-40B4-BE49-F238E27FC236}">
                <a16:creationId xmlns:a16="http://schemas.microsoft.com/office/drawing/2014/main" id="{7A404B47-3A66-4FC5-8A55-993F2FD5BF25}"/>
              </a:ext>
            </a:extLst>
          </p:cNvPr>
          <p:cNvSpPr/>
          <p:nvPr/>
        </p:nvSpPr>
        <p:spPr bwMode="auto">
          <a:xfrm flipH="1" flipV="1">
            <a:off x="5565122" y="4677216"/>
            <a:ext cx="112289" cy="114812"/>
          </a:xfrm>
          <a:prstGeom prst="ellipse">
            <a:avLst/>
          </a:prstGeom>
          <a:solidFill>
            <a:schemeClr val="accent5"/>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cxnSp>
        <p:nvCxnSpPr>
          <p:cNvPr id="133" name="Straight Connector 132">
            <a:extLst>
              <a:ext uri="{FF2B5EF4-FFF2-40B4-BE49-F238E27FC236}">
                <a16:creationId xmlns:a16="http://schemas.microsoft.com/office/drawing/2014/main" id="{38CC26A9-7817-4548-BA72-016502EACE7D}"/>
              </a:ext>
            </a:extLst>
          </p:cNvPr>
          <p:cNvCxnSpPr>
            <a:cxnSpLocks/>
          </p:cNvCxnSpPr>
          <p:nvPr/>
        </p:nvCxnSpPr>
        <p:spPr bwMode="auto">
          <a:xfrm flipV="1">
            <a:off x="2471086" y="5179551"/>
            <a:ext cx="3800159" cy="389090"/>
          </a:xfrm>
          <a:prstGeom prst="line">
            <a:avLst/>
          </a:prstGeom>
          <a:noFill/>
          <a:ln w="28575" cap="flat" cmpd="sng" algn="ctr">
            <a:solidFill>
              <a:srgbClr val="C00000"/>
            </a:solidFill>
            <a:prstDash val="solid"/>
            <a:round/>
            <a:headEnd type="none" w="sm" len="sm"/>
            <a:tailEnd type="none" w="sm" len="sm"/>
          </a:ln>
          <a:effectLst/>
        </p:spPr>
      </p:cxnSp>
      <p:sp>
        <p:nvSpPr>
          <p:cNvPr id="134" name="Oval 133">
            <a:extLst>
              <a:ext uri="{FF2B5EF4-FFF2-40B4-BE49-F238E27FC236}">
                <a16:creationId xmlns:a16="http://schemas.microsoft.com/office/drawing/2014/main" id="{2F088F42-0FC2-44E8-9DCD-FA2FCFE2A9B0}"/>
              </a:ext>
            </a:extLst>
          </p:cNvPr>
          <p:cNvSpPr/>
          <p:nvPr/>
        </p:nvSpPr>
        <p:spPr bwMode="auto">
          <a:xfrm flipH="1" flipV="1">
            <a:off x="3022978" y="5450075"/>
            <a:ext cx="112289" cy="114812"/>
          </a:xfrm>
          <a:prstGeom prst="ellipse">
            <a:avLst/>
          </a:prstGeom>
          <a:solidFill>
            <a:srgbClr val="FF0000"/>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5" name="Oval 134">
            <a:extLst>
              <a:ext uri="{FF2B5EF4-FFF2-40B4-BE49-F238E27FC236}">
                <a16:creationId xmlns:a16="http://schemas.microsoft.com/office/drawing/2014/main" id="{BA8EBCA1-7A54-405C-BB5C-EB23A1C90DAB}"/>
              </a:ext>
            </a:extLst>
          </p:cNvPr>
          <p:cNvSpPr/>
          <p:nvPr/>
        </p:nvSpPr>
        <p:spPr bwMode="auto">
          <a:xfrm flipH="1" flipV="1">
            <a:off x="3655440" y="5387455"/>
            <a:ext cx="112289" cy="114812"/>
          </a:xfrm>
          <a:prstGeom prst="ellipse">
            <a:avLst/>
          </a:prstGeom>
          <a:solidFill>
            <a:srgbClr val="FF0000"/>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6" name="Oval 135">
            <a:extLst>
              <a:ext uri="{FF2B5EF4-FFF2-40B4-BE49-F238E27FC236}">
                <a16:creationId xmlns:a16="http://schemas.microsoft.com/office/drawing/2014/main" id="{965F41D9-D876-4634-AFE6-B58AD49A400C}"/>
              </a:ext>
            </a:extLst>
          </p:cNvPr>
          <p:cNvSpPr/>
          <p:nvPr/>
        </p:nvSpPr>
        <p:spPr bwMode="auto">
          <a:xfrm flipH="1" flipV="1">
            <a:off x="4300760" y="5312161"/>
            <a:ext cx="112289" cy="114812"/>
          </a:xfrm>
          <a:prstGeom prst="ellipse">
            <a:avLst/>
          </a:prstGeom>
          <a:solidFill>
            <a:srgbClr val="FF0000"/>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7" name="Oval 136">
            <a:extLst>
              <a:ext uri="{FF2B5EF4-FFF2-40B4-BE49-F238E27FC236}">
                <a16:creationId xmlns:a16="http://schemas.microsoft.com/office/drawing/2014/main" id="{526C064D-3217-499A-A5B7-2A07A4EDFE83}"/>
              </a:ext>
            </a:extLst>
          </p:cNvPr>
          <p:cNvSpPr/>
          <p:nvPr/>
        </p:nvSpPr>
        <p:spPr bwMode="auto">
          <a:xfrm flipH="1" flipV="1">
            <a:off x="4934941" y="5250561"/>
            <a:ext cx="112289" cy="114812"/>
          </a:xfrm>
          <a:prstGeom prst="ellipse">
            <a:avLst/>
          </a:prstGeom>
          <a:solidFill>
            <a:srgbClr val="FF0000"/>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38" name="Oval 137">
            <a:extLst>
              <a:ext uri="{FF2B5EF4-FFF2-40B4-BE49-F238E27FC236}">
                <a16:creationId xmlns:a16="http://schemas.microsoft.com/office/drawing/2014/main" id="{2CA393AB-2283-4547-8526-0AC98AD176F1}"/>
              </a:ext>
            </a:extLst>
          </p:cNvPr>
          <p:cNvSpPr/>
          <p:nvPr/>
        </p:nvSpPr>
        <p:spPr bwMode="auto">
          <a:xfrm flipH="1" flipV="1">
            <a:off x="5559171" y="5193155"/>
            <a:ext cx="112289" cy="114812"/>
          </a:xfrm>
          <a:prstGeom prst="ellipse">
            <a:avLst/>
          </a:prstGeom>
          <a:solidFill>
            <a:srgbClr val="FF0000"/>
          </a:solidFill>
          <a:ln w="28575" cap="flat" cmpd="sng" algn="ctr">
            <a:noFill/>
            <a:prstDash val="solid"/>
            <a:round/>
            <a:headEnd type="none" w="sm" len="sm"/>
            <a:tailEnd type="none" w="sm" len="sm"/>
          </a:ln>
          <a:effectLst/>
        </p:spPr>
        <p:txBody>
          <a:bodyPr vert="horz" wrap="square" lIns="24384" tIns="12192" rIns="24384" bIns="12192" numCol="1" rtlCol="0" anchor="t" anchorCtr="0" compatLnSpc="1">
            <a:prstTxWarp prst="textNoShape">
              <a:avLst/>
            </a:prstTxWarp>
          </a:bodyPr>
          <a:lstStyle/>
          <a:p>
            <a:pPr algn="ctr" defTabSz="60962" fontAlgn="base">
              <a:spcBef>
                <a:spcPct val="20000"/>
              </a:spcBef>
              <a:spcAft>
                <a:spcPct val="0"/>
              </a:spcAft>
              <a:buClr>
                <a:srgbClr val="FF0000"/>
              </a:buClr>
            </a:pPr>
            <a:endParaRPr lang="en-IN" sz="480">
              <a:latin typeface="Arial" pitchFamily="34" charset="0"/>
            </a:endParaRPr>
          </a:p>
        </p:txBody>
      </p:sp>
      <p:sp>
        <p:nvSpPr>
          <p:cNvPr id="143" name="TextBox 142">
            <a:extLst>
              <a:ext uri="{FF2B5EF4-FFF2-40B4-BE49-F238E27FC236}">
                <a16:creationId xmlns:a16="http://schemas.microsoft.com/office/drawing/2014/main" id="{C965E307-B5AD-4539-B12F-9DCE7F53141F}"/>
              </a:ext>
            </a:extLst>
          </p:cNvPr>
          <p:cNvSpPr txBox="1"/>
          <p:nvPr/>
        </p:nvSpPr>
        <p:spPr>
          <a:xfrm>
            <a:off x="6265025" y="5014171"/>
            <a:ext cx="1280160" cy="387927"/>
          </a:xfrm>
          <a:prstGeom prst="rect">
            <a:avLst/>
          </a:prstGeom>
          <a:solidFill>
            <a:schemeClr val="bg1"/>
          </a:solidFill>
        </p:spPr>
        <p:txBody>
          <a:bodyPr wrap="square" rtlCol="0">
            <a:spAutoFit/>
          </a:bodyPr>
          <a:lstStyle/>
          <a:p>
            <a:r>
              <a:rPr lang="en-IN" sz="1067" b="1" dirty="0">
                <a:solidFill>
                  <a:srgbClr val="FF0000"/>
                </a:solidFill>
              </a:rPr>
              <a:t>Line of Regression</a:t>
            </a:r>
          </a:p>
        </p:txBody>
      </p:sp>
      <p:sp>
        <p:nvSpPr>
          <p:cNvPr id="144" name="TextBox 143">
            <a:extLst>
              <a:ext uri="{FF2B5EF4-FFF2-40B4-BE49-F238E27FC236}">
                <a16:creationId xmlns:a16="http://schemas.microsoft.com/office/drawing/2014/main" id="{F54841AD-4E23-462F-8C04-C31E0722F6C4}"/>
              </a:ext>
            </a:extLst>
          </p:cNvPr>
          <p:cNvSpPr txBox="1"/>
          <p:nvPr/>
        </p:nvSpPr>
        <p:spPr>
          <a:xfrm>
            <a:off x="2677684" y="3959434"/>
            <a:ext cx="1036319" cy="387927"/>
          </a:xfrm>
          <a:prstGeom prst="rect">
            <a:avLst/>
          </a:prstGeom>
          <a:solidFill>
            <a:schemeClr val="bg1"/>
          </a:solidFill>
        </p:spPr>
        <p:txBody>
          <a:bodyPr wrap="square" rtlCol="0">
            <a:spAutoFit/>
          </a:bodyPr>
          <a:lstStyle/>
          <a:p>
            <a:r>
              <a:rPr lang="en-IN" sz="1067" b="1" dirty="0">
                <a:solidFill>
                  <a:schemeClr val="accent3"/>
                </a:solidFill>
              </a:rPr>
              <a:t>Dependent Variable</a:t>
            </a:r>
          </a:p>
        </p:txBody>
      </p:sp>
      <p:sp>
        <p:nvSpPr>
          <p:cNvPr id="45" name="TextBox 44">
            <a:extLst>
              <a:ext uri="{FF2B5EF4-FFF2-40B4-BE49-F238E27FC236}">
                <a16:creationId xmlns:a16="http://schemas.microsoft.com/office/drawing/2014/main" id="{8E19CD5B-5E5D-4EB9-971F-2E78C0D60BBC}"/>
              </a:ext>
            </a:extLst>
          </p:cNvPr>
          <p:cNvSpPr txBox="1"/>
          <p:nvPr/>
        </p:nvSpPr>
        <p:spPr>
          <a:xfrm>
            <a:off x="6349939" y="7438888"/>
            <a:ext cx="152462" cy="535531"/>
          </a:xfrm>
          <a:prstGeom prst="rect">
            <a:avLst/>
          </a:prstGeom>
          <a:noFill/>
        </p:spPr>
        <p:txBody>
          <a:bodyPr wrap="square" rtlCol="0">
            <a:spAutoFit/>
          </a:bodyPr>
          <a:lstStyle/>
          <a:p>
            <a:r>
              <a:rPr lang="en-IN" sz="3200" b="1" dirty="0">
                <a:solidFill>
                  <a:schemeClr val="accent1"/>
                </a:solidFill>
              </a:rPr>
              <a:t>X</a:t>
            </a:r>
            <a:endParaRPr lang="en-IN" sz="3200" b="1" dirty="0"/>
          </a:p>
        </p:txBody>
      </p:sp>
      <p:sp>
        <p:nvSpPr>
          <p:cNvPr id="46" name="TextBox 45">
            <a:extLst>
              <a:ext uri="{FF2B5EF4-FFF2-40B4-BE49-F238E27FC236}">
                <a16:creationId xmlns:a16="http://schemas.microsoft.com/office/drawing/2014/main" id="{57362918-5AB1-415B-B53B-375C2E59C2D4}"/>
              </a:ext>
            </a:extLst>
          </p:cNvPr>
          <p:cNvSpPr txBox="1"/>
          <p:nvPr/>
        </p:nvSpPr>
        <p:spPr>
          <a:xfrm>
            <a:off x="6798688" y="7490232"/>
            <a:ext cx="1036319" cy="387927"/>
          </a:xfrm>
          <a:prstGeom prst="rect">
            <a:avLst/>
          </a:prstGeom>
          <a:solidFill>
            <a:schemeClr val="bg1"/>
          </a:solidFill>
        </p:spPr>
        <p:txBody>
          <a:bodyPr wrap="square" rtlCol="0">
            <a:spAutoFit/>
          </a:bodyPr>
          <a:lstStyle/>
          <a:p>
            <a:r>
              <a:rPr lang="en-IN" sz="1067" b="1" dirty="0">
                <a:solidFill>
                  <a:schemeClr val="accent1"/>
                </a:solidFill>
              </a:rPr>
              <a:t>Independent Variable</a:t>
            </a:r>
          </a:p>
        </p:txBody>
      </p:sp>
      <p:sp>
        <p:nvSpPr>
          <p:cNvPr id="47" name="Rectangle 46">
            <a:extLst>
              <a:ext uri="{FF2B5EF4-FFF2-40B4-BE49-F238E27FC236}">
                <a16:creationId xmlns:a16="http://schemas.microsoft.com/office/drawing/2014/main" id="{B1CC26D8-F092-4F3D-9931-553DE74002F0}"/>
              </a:ext>
            </a:extLst>
          </p:cNvPr>
          <p:cNvSpPr/>
          <p:nvPr/>
        </p:nvSpPr>
        <p:spPr>
          <a:xfrm>
            <a:off x="8819670" y="3883609"/>
            <a:ext cx="6502400" cy="923330"/>
          </a:xfrm>
          <a:prstGeom prst="rect">
            <a:avLst/>
          </a:prstGeom>
        </p:spPr>
        <p:txBody>
          <a:bodyPr>
            <a:spAutoFit/>
          </a:bodyPr>
          <a:lstStyle/>
          <a:p>
            <a:pPr>
              <a:spcBef>
                <a:spcPts val="0"/>
              </a:spcBef>
            </a:pPr>
            <a:r>
              <a:rPr lang="en-US" sz="2000" dirty="0"/>
              <a:t>m = 0.1</a:t>
            </a:r>
          </a:p>
          <a:p>
            <a:pPr>
              <a:spcBef>
                <a:spcPts val="0"/>
              </a:spcBef>
            </a:pPr>
            <a:r>
              <a:rPr lang="en-US" sz="2000" dirty="0"/>
              <a:t>c = 3.3</a:t>
            </a:r>
          </a:p>
          <a:p>
            <a:pPr>
              <a:spcBef>
                <a:spcPts val="0"/>
              </a:spcBef>
            </a:pPr>
            <a:r>
              <a:rPr lang="en-US" sz="2000" b="1" dirty="0">
                <a:solidFill>
                  <a:srgbClr val="FF0000"/>
                </a:solidFill>
              </a:rPr>
              <a:t>y = 0.1x + 3.3</a:t>
            </a:r>
          </a:p>
        </p:txBody>
      </p:sp>
      <p:sp>
        <p:nvSpPr>
          <p:cNvPr id="49" name="Rectangle 48">
            <a:extLst>
              <a:ext uri="{FF2B5EF4-FFF2-40B4-BE49-F238E27FC236}">
                <a16:creationId xmlns:a16="http://schemas.microsoft.com/office/drawing/2014/main" id="{C1231C4A-D67D-4C95-B2B7-FC847A4BD2C7}"/>
              </a:ext>
            </a:extLst>
          </p:cNvPr>
          <p:cNvSpPr/>
          <p:nvPr/>
        </p:nvSpPr>
        <p:spPr>
          <a:xfrm>
            <a:off x="6349939" y="5085397"/>
            <a:ext cx="6502400" cy="923330"/>
          </a:xfrm>
          <a:prstGeom prst="rect">
            <a:avLst/>
          </a:prstGeom>
        </p:spPr>
        <p:txBody>
          <a:bodyPr>
            <a:spAutoFit/>
          </a:bodyPr>
          <a:lstStyle/>
          <a:p>
            <a:pPr algn="ctr">
              <a:spcBef>
                <a:spcPts val="0"/>
              </a:spcBef>
            </a:pPr>
            <a:r>
              <a:rPr lang="en-US" sz="2000" dirty="0"/>
              <a:t>For given m = 0.1 &amp; c = 3.3 , </a:t>
            </a:r>
          </a:p>
          <a:p>
            <a:pPr algn="ctr">
              <a:spcBef>
                <a:spcPts val="0"/>
              </a:spcBef>
            </a:pPr>
            <a:r>
              <a:rPr lang="en-US" sz="2000" dirty="0"/>
              <a:t>Lets predict values for y when </a:t>
            </a:r>
          </a:p>
          <a:p>
            <a:pPr algn="ctr">
              <a:spcBef>
                <a:spcPts val="0"/>
              </a:spcBef>
            </a:pPr>
            <a:r>
              <a:rPr lang="en-US" sz="2000" dirty="0"/>
              <a:t>x = {1,2,3,4,5}</a:t>
            </a:r>
          </a:p>
        </p:txBody>
      </p:sp>
      <p:sp>
        <p:nvSpPr>
          <p:cNvPr id="50" name="Rectangle 49">
            <a:extLst>
              <a:ext uri="{FF2B5EF4-FFF2-40B4-BE49-F238E27FC236}">
                <a16:creationId xmlns:a16="http://schemas.microsoft.com/office/drawing/2014/main" id="{B644FBCD-8C66-4972-AA32-BBACD9DFFE9F}"/>
              </a:ext>
            </a:extLst>
          </p:cNvPr>
          <p:cNvSpPr/>
          <p:nvPr/>
        </p:nvSpPr>
        <p:spPr>
          <a:xfrm>
            <a:off x="8389441" y="6326939"/>
            <a:ext cx="6502400" cy="1754326"/>
          </a:xfrm>
          <a:prstGeom prst="rect">
            <a:avLst/>
          </a:prstGeom>
        </p:spPr>
        <p:txBody>
          <a:bodyPr>
            <a:spAutoFit/>
          </a:bodyPr>
          <a:lstStyle/>
          <a:p>
            <a:pPr>
              <a:spcBef>
                <a:spcPts val="0"/>
              </a:spcBef>
            </a:pPr>
            <a:r>
              <a:rPr lang="en-US" sz="2000" dirty="0"/>
              <a:t>y = 0.1 x 1+ 3.3 = 3.2</a:t>
            </a:r>
          </a:p>
          <a:p>
            <a:pPr>
              <a:spcBef>
                <a:spcPts val="0"/>
              </a:spcBef>
            </a:pPr>
            <a:r>
              <a:rPr lang="en-US" sz="2000" dirty="0"/>
              <a:t>y = 0.1 x 2+ 3.3= 3.1</a:t>
            </a:r>
          </a:p>
          <a:p>
            <a:pPr>
              <a:spcBef>
                <a:spcPts val="0"/>
              </a:spcBef>
            </a:pPr>
            <a:r>
              <a:rPr lang="en-US" sz="2000" dirty="0"/>
              <a:t>y = 0.1 x 3+ 3.3= 3.0</a:t>
            </a:r>
          </a:p>
          <a:p>
            <a:pPr>
              <a:spcBef>
                <a:spcPts val="0"/>
              </a:spcBef>
            </a:pPr>
            <a:r>
              <a:rPr lang="en-US" sz="2000" dirty="0"/>
              <a:t>y = 0.1 x 4+ 3.3= 2.9</a:t>
            </a:r>
          </a:p>
          <a:p>
            <a:pPr>
              <a:spcBef>
                <a:spcPts val="0"/>
              </a:spcBef>
            </a:pPr>
            <a:r>
              <a:rPr lang="en-US" sz="2000" dirty="0"/>
              <a:t>y = 0.1 x 5+ 3.3= 2.8</a:t>
            </a:r>
          </a:p>
          <a:p>
            <a:pPr>
              <a:spcBef>
                <a:spcPts val="0"/>
              </a:spcBef>
            </a:pPr>
            <a:endParaRPr lang="en-US" sz="2000" dirty="0"/>
          </a:p>
        </p:txBody>
      </p:sp>
      <p:sp>
        <p:nvSpPr>
          <p:cNvPr id="51" name="Rectangle 50">
            <a:extLst>
              <a:ext uri="{FF2B5EF4-FFF2-40B4-BE49-F238E27FC236}">
                <a16:creationId xmlns:a16="http://schemas.microsoft.com/office/drawing/2014/main" id="{663882B6-D940-4148-82B9-97ACE260114B}"/>
              </a:ext>
            </a:extLst>
          </p:cNvPr>
          <p:cNvSpPr/>
          <p:nvPr/>
        </p:nvSpPr>
        <p:spPr>
          <a:xfrm>
            <a:off x="463210" y="375939"/>
            <a:ext cx="6712842" cy="507831"/>
          </a:xfrm>
          <a:prstGeom prst="rect">
            <a:avLst/>
          </a:prstGeom>
        </p:spPr>
        <p:txBody>
          <a:bodyPr wrap="square">
            <a:spAutoFit/>
          </a:bodyPr>
          <a:lstStyle/>
          <a:p>
            <a:r>
              <a:rPr lang="en-US" b="1" dirty="0"/>
              <a:t>Linear Regression</a:t>
            </a:r>
          </a:p>
        </p:txBody>
      </p:sp>
    </p:spTree>
    <p:extLst>
      <p:ext uri="{BB962C8B-B14F-4D97-AF65-F5344CB8AC3E}">
        <p14:creationId xmlns:p14="http://schemas.microsoft.com/office/powerpoint/2010/main" val="340446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0"/>
                                        </p:tgtEl>
                                        <p:attrNameLst>
                                          <p:attrName>style.visibility</p:attrName>
                                        </p:attrNameLst>
                                      </p:cBhvr>
                                      <p:to>
                                        <p:strVal val="visible"/>
                                      </p:to>
                                    </p:set>
                                    <p:anim calcmode="lin" valueType="num">
                                      <p:cBhvr>
                                        <p:cTn id="13" dur="500" fill="hold"/>
                                        <p:tgtEl>
                                          <p:spTgt spid="130"/>
                                        </p:tgtEl>
                                        <p:attrNameLst>
                                          <p:attrName>ppt_w</p:attrName>
                                        </p:attrNameLst>
                                      </p:cBhvr>
                                      <p:tavLst>
                                        <p:tav tm="0">
                                          <p:val>
                                            <p:fltVal val="0"/>
                                          </p:val>
                                        </p:tav>
                                        <p:tav tm="100000">
                                          <p:val>
                                            <p:strVal val="#ppt_w"/>
                                          </p:val>
                                        </p:tav>
                                      </p:tavLst>
                                    </p:anim>
                                    <p:anim calcmode="lin" valueType="num">
                                      <p:cBhvr>
                                        <p:cTn id="14" dur="500" fill="hold"/>
                                        <p:tgtEl>
                                          <p:spTgt spid="130"/>
                                        </p:tgtEl>
                                        <p:attrNameLst>
                                          <p:attrName>ppt_h</p:attrName>
                                        </p:attrNameLst>
                                      </p:cBhvr>
                                      <p:tavLst>
                                        <p:tav tm="0">
                                          <p:val>
                                            <p:fltVal val="0"/>
                                          </p:val>
                                        </p:tav>
                                        <p:tav tm="100000">
                                          <p:val>
                                            <p:strVal val="#ppt_h"/>
                                          </p:val>
                                        </p:tav>
                                      </p:tavLst>
                                    </p:anim>
                                    <p:animEffect transition="in" filter="fade">
                                      <p:cBhvr>
                                        <p:cTn id="15" dur="500"/>
                                        <p:tgtEl>
                                          <p:spTgt spid="13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1"/>
                                        </p:tgtEl>
                                        <p:attrNameLst>
                                          <p:attrName>style.visibility</p:attrName>
                                        </p:attrNameLst>
                                      </p:cBhvr>
                                      <p:to>
                                        <p:strVal val="visible"/>
                                      </p:to>
                                    </p:set>
                                    <p:anim calcmode="lin" valueType="num">
                                      <p:cBhvr>
                                        <p:cTn id="19" dur="500" fill="hold"/>
                                        <p:tgtEl>
                                          <p:spTgt spid="131"/>
                                        </p:tgtEl>
                                        <p:attrNameLst>
                                          <p:attrName>ppt_w</p:attrName>
                                        </p:attrNameLst>
                                      </p:cBhvr>
                                      <p:tavLst>
                                        <p:tav tm="0">
                                          <p:val>
                                            <p:fltVal val="0"/>
                                          </p:val>
                                        </p:tav>
                                        <p:tav tm="100000">
                                          <p:val>
                                            <p:strVal val="#ppt_w"/>
                                          </p:val>
                                        </p:tav>
                                      </p:tavLst>
                                    </p:anim>
                                    <p:anim calcmode="lin" valueType="num">
                                      <p:cBhvr>
                                        <p:cTn id="20" dur="500" fill="hold"/>
                                        <p:tgtEl>
                                          <p:spTgt spid="131"/>
                                        </p:tgtEl>
                                        <p:attrNameLst>
                                          <p:attrName>ppt_h</p:attrName>
                                        </p:attrNameLst>
                                      </p:cBhvr>
                                      <p:tavLst>
                                        <p:tav tm="0">
                                          <p:val>
                                            <p:fltVal val="0"/>
                                          </p:val>
                                        </p:tav>
                                        <p:tav tm="100000">
                                          <p:val>
                                            <p:strVal val="#ppt_h"/>
                                          </p:val>
                                        </p:tav>
                                      </p:tavLst>
                                    </p:anim>
                                    <p:animEffect transition="in" filter="fade">
                                      <p:cBhvr>
                                        <p:cTn id="21" dur="500"/>
                                        <p:tgtEl>
                                          <p:spTgt spid="13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8"/>
                                        </p:tgtEl>
                                        <p:attrNameLst>
                                          <p:attrName>style.visibility</p:attrName>
                                        </p:attrNameLst>
                                      </p:cBhvr>
                                      <p:to>
                                        <p:strVal val="visible"/>
                                      </p:to>
                                    </p:set>
                                    <p:anim calcmode="lin" valueType="num">
                                      <p:cBhvr>
                                        <p:cTn id="25" dur="500" fill="hold"/>
                                        <p:tgtEl>
                                          <p:spTgt spid="128"/>
                                        </p:tgtEl>
                                        <p:attrNameLst>
                                          <p:attrName>ppt_w</p:attrName>
                                        </p:attrNameLst>
                                      </p:cBhvr>
                                      <p:tavLst>
                                        <p:tav tm="0">
                                          <p:val>
                                            <p:fltVal val="0"/>
                                          </p:val>
                                        </p:tav>
                                        <p:tav tm="100000">
                                          <p:val>
                                            <p:strVal val="#ppt_w"/>
                                          </p:val>
                                        </p:tav>
                                      </p:tavLst>
                                    </p:anim>
                                    <p:anim calcmode="lin" valueType="num">
                                      <p:cBhvr>
                                        <p:cTn id="26" dur="500" fill="hold"/>
                                        <p:tgtEl>
                                          <p:spTgt spid="128"/>
                                        </p:tgtEl>
                                        <p:attrNameLst>
                                          <p:attrName>ppt_h</p:attrName>
                                        </p:attrNameLst>
                                      </p:cBhvr>
                                      <p:tavLst>
                                        <p:tav tm="0">
                                          <p:val>
                                            <p:fltVal val="0"/>
                                          </p:val>
                                        </p:tav>
                                        <p:tav tm="100000">
                                          <p:val>
                                            <p:strVal val="#ppt_h"/>
                                          </p:val>
                                        </p:tav>
                                      </p:tavLst>
                                    </p:anim>
                                    <p:animEffect transition="in" filter="fade">
                                      <p:cBhvr>
                                        <p:cTn id="27" dur="500"/>
                                        <p:tgtEl>
                                          <p:spTgt spid="128"/>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32"/>
                                        </p:tgtEl>
                                        <p:attrNameLst>
                                          <p:attrName>style.visibility</p:attrName>
                                        </p:attrNameLst>
                                      </p:cBhvr>
                                      <p:to>
                                        <p:strVal val="visible"/>
                                      </p:to>
                                    </p:set>
                                    <p:anim calcmode="lin" valueType="num">
                                      <p:cBhvr>
                                        <p:cTn id="31" dur="500" fill="hold"/>
                                        <p:tgtEl>
                                          <p:spTgt spid="132"/>
                                        </p:tgtEl>
                                        <p:attrNameLst>
                                          <p:attrName>ppt_w</p:attrName>
                                        </p:attrNameLst>
                                      </p:cBhvr>
                                      <p:tavLst>
                                        <p:tav tm="0">
                                          <p:val>
                                            <p:fltVal val="0"/>
                                          </p:val>
                                        </p:tav>
                                        <p:tav tm="100000">
                                          <p:val>
                                            <p:strVal val="#ppt_w"/>
                                          </p:val>
                                        </p:tav>
                                      </p:tavLst>
                                    </p:anim>
                                    <p:anim calcmode="lin" valueType="num">
                                      <p:cBhvr>
                                        <p:cTn id="32" dur="500" fill="hold"/>
                                        <p:tgtEl>
                                          <p:spTgt spid="132"/>
                                        </p:tgtEl>
                                        <p:attrNameLst>
                                          <p:attrName>ppt_h</p:attrName>
                                        </p:attrNameLst>
                                      </p:cBhvr>
                                      <p:tavLst>
                                        <p:tav tm="0">
                                          <p:val>
                                            <p:fltVal val="0"/>
                                          </p:val>
                                        </p:tav>
                                        <p:tav tm="100000">
                                          <p:val>
                                            <p:strVal val="#ppt_h"/>
                                          </p:val>
                                        </p:tav>
                                      </p:tavLst>
                                    </p:anim>
                                    <p:animEffect transition="in" filter="fade">
                                      <p:cBhvr>
                                        <p:cTn id="33" dur="500"/>
                                        <p:tgtEl>
                                          <p:spTgt spid="132"/>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34"/>
                                        </p:tgtEl>
                                        <p:attrNameLst>
                                          <p:attrName>style.visibility</p:attrName>
                                        </p:attrNameLst>
                                      </p:cBhvr>
                                      <p:to>
                                        <p:strVal val="visible"/>
                                      </p:to>
                                    </p:set>
                                    <p:anim calcmode="lin" valueType="num">
                                      <p:cBhvr>
                                        <p:cTn id="37" dur="500" fill="hold"/>
                                        <p:tgtEl>
                                          <p:spTgt spid="134"/>
                                        </p:tgtEl>
                                        <p:attrNameLst>
                                          <p:attrName>ppt_w</p:attrName>
                                        </p:attrNameLst>
                                      </p:cBhvr>
                                      <p:tavLst>
                                        <p:tav tm="0">
                                          <p:val>
                                            <p:fltVal val="0"/>
                                          </p:val>
                                        </p:tav>
                                        <p:tav tm="100000">
                                          <p:val>
                                            <p:strVal val="#ppt_w"/>
                                          </p:val>
                                        </p:tav>
                                      </p:tavLst>
                                    </p:anim>
                                    <p:anim calcmode="lin" valueType="num">
                                      <p:cBhvr>
                                        <p:cTn id="38" dur="500" fill="hold"/>
                                        <p:tgtEl>
                                          <p:spTgt spid="134"/>
                                        </p:tgtEl>
                                        <p:attrNameLst>
                                          <p:attrName>ppt_h</p:attrName>
                                        </p:attrNameLst>
                                      </p:cBhvr>
                                      <p:tavLst>
                                        <p:tav tm="0">
                                          <p:val>
                                            <p:fltVal val="0"/>
                                          </p:val>
                                        </p:tav>
                                        <p:tav tm="100000">
                                          <p:val>
                                            <p:strVal val="#ppt_h"/>
                                          </p:val>
                                        </p:tav>
                                      </p:tavLst>
                                    </p:anim>
                                    <p:animEffect transition="in" filter="fade">
                                      <p:cBhvr>
                                        <p:cTn id="39" dur="500"/>
                                        <p:tgtEl>
                                          <p:spTgt spid="13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35"/>
                                        </p:tgtEl>
                                        <p:attrNameLst>
                                          <p:attrName>style.visibility</p:attrName>
                                        </p:attrNameLst>
                                      </p:cBhvr>
                                      <p:to>
                                        <p:strVal val="visible"/>
                                      </p:to>
                                    </p:set>
                                    <p:anim calcmode="lin" valueType="num">
                                      <p:cBhvr>
                                        <p:cTn id="43" dur="500" fill="hold"/>
                                        <p:tgtEl>
                                          <p:spTgt spid="135"/>
                                        </p:tgtEl>
                                        <p:attrNameLst>
                                          <p:attrName>ppt_w</p:attrName>
                                        </p:attrNameLst>
                                      </p:cBhvr>
                                      <p:tavLst>
                                        <p:tav tm="0">
                                          <p:val>
                                            <p:fltVal val="0"/>
                                          </p:val>
                                        </p:tav>
                                        <p:tav tm="100000">
                                          <p:val>
                                            <p:strVal val="#ppt_w"/>
                                          </p:val>
                                        </p:tav>
                                      </p:tavLst>
                                    </p:anim>
                                    <p:anim calcmode="lin" valueType="num">
                                      <p:cBhvr>
                                        <p:cTn id="44" dur="500" fill="hold"/>
                                        <p:tgtEl>
                                          <p:spTgt spid="135"/>
                                        </p:tgtEl>
                                        <p:attrNameLst>
                                          <p:attrName>ppt_h</p:attrName>
                                        </p:attrNameLst>
                                      </p:cBhvr>
                                      <p:tavLst>
                                        <p:tav tm="0">
                                          <p:val>
                                            <p:fltVal val="0"/>
                                          </p:val>
                                        </p:tav>
                                        <p:tav tm="100000">
                                          <p:val>
                                            <p:strVal val="#ppt_h"/>
                                          </p:val>
                                        </p:tav>
                                      </p:tavLst>
                                    </p:anim>
                                    <p:animEffect transition="in" filter="fade">
                                      <p:cBhvr>
                                        <p:cTn id="45" dur="500"/>
                                        <p:tgtEl>
                                          <p:spTgt spid="135"/>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36"/>
                                        </p:tgtEl>
                                        <p:attrNameLst>
                                          <p:attrName>style.visibility</p:attrName>
                                        </p:attrNameLst>
                                      </p:cBhvr>
                                      <p:to>
                                        <p:strVal val="visible"/>
                                      </p:to>
                                    </p:set>
                                    <p:anim calcmode="lin" valueType="num">
                                      <p:cBhvr>
                                        <p:cTn id="49" dur="500" fill="hold"/>
                                        <p:tgtEl>
                                          <p:spTgt spid="136"/>
                                        </p:tgtEl>
                                        <p:attrNameLst>
                                          <p:attrName>ppt_w</p:attrName>
                                        </p:attrNameLst>
                                      </p:cBhvr>
                                      <p:tavLst>
                                        <p:tav tm="0">
                                          <p:val>
                                            <p:fltVal val="0"/>
                                          </p:val>
                                        </p:tav>
                                        <p:tav tm="100000">
                                          <p:val>
                                            <p:strVal val="#ppt_w"/>
                                          </p:val>
                                        </p:tav>
                                      </p:tavLst>
                                    </p:anim>
                                    <p:anim calcmode="lin" valueType="num">
                                      <p:cBhvr>
                                        <p:cTn id="50" dur="500" fill="hold"/>
                                        <p:tgtEl>
                                          <p:spTgt spid="136"/>
                                        </p:tgtEl>
                                        <p:attrNameLst>
                                          <p:attrName>ppt_h</p:attrName>
                                        </p:attrNameLst>
                                      </p:cBhvr>
                                      <p:tavLst>
                                        <p:tav tm="0">
                                          <p:val>
                                            <p:fltVal val="0"/>
                                          </p:val>
                                        </p:tav>
                                        <p:tav tm="100000">
                                          <p:val>
                                            <p:strVal val="#ppt_h"/>
                                          </p:val>
                                        </p:tav>
                                      </p:tavLst>
                                    </p:anim>
                                    <p:animEffect transition="in" filter="fade">
                                      <p:cBhvr>
                                        <p:cTn id="51" dur="500"/>
                                        <p:tgtEl>
                                          <p:spTgt spid="13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37"/>
                                        </p:tgtEl>
                                        <p:attrNameLst>
                                          <p:attrName>style.visibility</p:attrName>
                                        </p:attrNameLst>
                                      </p:cBhvr>
                                      <p:to>
                                        <p:strVal val="visible"/>
                                      </p:to>
                                    </p:set>
                                    <p:anim calcmode="lin" valueType="num">
                                      <p:cBhvr>
                                        <p:cTn id="55" dur="500" fill="hold"/>
                                        <p:tgtEl>
                                          <p:spTgt spid="137"/>
                                        </p:tgtEl>
                                        <p:attrNameLst>
                                          <p:attrName>ppt_w</p:attrName>
                                        </p:attrNameLst>
                                      </p:cBhvr>
                                      <p:tavLst>
                                        <p:tav tm="0">
                                          <p:val>
                                            <p:fltVal val="0"/>
                                          </p:val>
                                        </p:tav>
                                        <p:tav tm="100000">
                                          <p:val>
                                            <p:strVal val="#ppt_w"/>
                                          </p:val>
                                        </p:tav>
                                      </p:tavLst>
                                    </p:anim>
                                    <p:anim calcmode="lin" valueType="num">
                                      <p:cBhvr>
                                        <p:cTn id="56" dur="500" fill="hold"/>
                                        <p:tgtEl>
                                          <p:spTgt spid="137"/>
                                        </p:tgtEl>
                                        <p:attrNameLst>
                                          <p:attrName>ppt_h</p:attrName>
                                        </p:attrNameLst>
                                      </p:cBhvr>
                                      <p:tavLst>
                                        <p:tav tm="0">
                                          <p:val>
                                            <p:fltVal val="0"/>
                                          </p:val>
                                        </p:tav>
                                        <p:tav tm="100000">
                                          <p:val>
                                            <p:strVal val="#ppt_h"/>
                                          </p:val>
                                        </p:tav>
                                      </p:tavLst>
                                    </p:anim>
                                    <p:animEffect transition="in" filter="fade">
                                      <p:cBhvr>
                                        <p:cTn id="57" dur="500"/>
                                        <p:tgtEl>
                                          <p:spTgt spid="137"/>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8"/>
                                        </p:tgtEl>
                                        <p:attrNameLst>
                                          <p:attrName>style.visibility</p:attrName>
                                        </p:attrNameLst>
                                      </p:cBhvr>
                                      <p:to>
                                        <p:strVal val="visible"/>
                                      </p:to>
                                    </p:set>
                                    <p:anim calcmode="lin" valueType="num">
                                      <p:cBhvr>
                                        <p:cTn id="61" dur="500" fill="hold"/>
                                        <p:tgtEl>
                                          <p:spTgt spid="138"/>
                                        </p:tgtEl>
                                        <p:attrNameLst>
                                          <p:attrName>ppt_w</p:attrName>
                                        </p:attrNameLst>
                                      </p:cBhvr>
                                      <p:tavLst>
                                        <p:tav tm="0">
                                          <p:val>
                                            <p:fltVal val="0"/>
                                          </p:val>
                                        </p:tav>
                                        <p:tav tm="100000">
                                          <p:val>
                                            <p:strVal val="#ppt_w"/>
                                          </p:val>
                                        </p:tav>
                                      </p:tavLst>
                                    </p:anim>
                                    <p:anim calcmode="lin" valueType="num">
                                      <p:cBhvr>
                                        <p:cTn id="62" dur="500" fill="hold"/>
                                        <p:tgtEl>
                                          <p:spTgt spid="138"/>
                                        </p:tgtEl>
                                        <p:attrNameLst>
                                          <p:attrName>ppt_h</p:attrName>
                                        </p:attrNameLst>
                                      </p:cBhvr>
                                      <p:tavLst>
                                        <p:tav tm="0">
                                          <p:val>
                                            <p:fltVal val="0"/>
                                          </p:val>
                                        </p:tav>
                                        <p:tav tm="100000">
                                          <p:val>
                                            <p:strVal val="#ppt_h"/>
                                          </p:val>
                                        </p:tav>
                                      </p:tavLst>
                                    </p:anim>
                                    <p:animEffect transition="in" filter="fade">
                                      <p:cBhvr>
                                        <p:cTn id="63" dur="500"/>
                                        <p:tgtEl>
                                          <p:spTgt spid="13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133"/>
                                        </p:tgtEl>
                                        <p:attrNameLst>
                                          <p:attrName>style.visibility</p:attrName>
                                        </p:attrNameLst>
                                      </p:cBhvr>
                                      <p:to>
                                        <p:strVal val="visible"/>
                                      </p:to>
                                    </p:set>
                                    <p:animEffect transition="in" filter="wipe(down)">
                                      <p:cBhvr>
                                        <p:cTn id="68"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29" grpId="0" animBg="1"/>
      <p:bldP spid="130" grpId="0" animBg="1"/>
      <p:bldP spid="131" grpId="0" animBg="1"/>
      <p:bldP spid="132" grpId="0" animBg="1"/>
      <p:bldP spid="134" grpId="0" animBg="1"/>
      <p:bldP spid="135" grpId="0" animBg="1"/>
      <p:bldP spid="136" grpId="0" animBg="1"/>
      <p:bldP spid="137" grpId="0" animBg="1"/>
      <p:bldP spid="1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1">
            <a:extLst>
              <a:ext uri="{FF2B5EF4-FFF2-40B4-BE49-F238E27FC236}">
                <a16:creationId xmlns:a16="http://schemas.microsoft.com/office/drawing/2014/main" id="{A3342E83-65CC-4D69-A01B-C3D9FA6274DA}"/>
              </a:ext>
            </a:extLst>
          </p:cNvPr>
          <p:cNvSpPr/>
          <p:nvPr/>
        </p:nvSpPr>
        <p:spPr>
          <a:xfrm>
            <a:off x="3180080" y="2522613"/>
            <a:ext cx="6644640"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Finding the best fit line</a:t>
            </a:r>
          </a:p>
        </p:txBody>
      </p:sp>
      <p:pic>
        <p:nvPicPr>
          <p:cNvPr id="5" name="Picture 2" descr="https://cdn-images-1.medium.com/max/1200/1*IjxpxWcKX8EJUVFBNFeKdA.gif">
            <a:extLst>
              <a:ext uri="{FF2B5EF4-FFF2-40B4-BE49-F238E27FC236}">
                <a16:creationId xmlns:a16="http://schemas.microsoft.com/office/drawing/2014/main" id="{ADBE9CE5-BB92-49FA-A301-1A72CDDE7FA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262077" y="3606801"/>
            <a:ext cx="8480646" cy="446223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EF91D66-30FB-4E4E-A233-1DA56F71D393}"/>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8" name="skillenza_logo_new (1).png" descr="skillenza_logo_new (1).png">
            <a:extLst>
              <a:ext uri="{FF2B5EF4-FFF2-40B4-BE49-F238E27FC236}">
                <a16:creationId xmlns:a16="http://schemas.microsoft.com/office/drawing/2014/main" id="{7F1EC233-7C7B-48C1-AE2B-2847A74DF51B}"/>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2196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1">
            <a:extLst>
              <a:ext uri="{FF2B5EF4-FFF2-40B4-BE49-F238E27FC236}">
                <a16:creationId xmlns:a16="http://schemas.microsoft.com/office/drawing/2014/main" id="{AE60B03C-B7FF-4FDE-AFDF-F4E4788B0A95}"/>
              </a:ext>
            </a:extLst>
          </p:cNvPr>
          <p:cNvSpPr/>
          <p:nvPr/>
        </p:nvSpPr>
        <p:spPr>
          <a:xfrm>
            <a:off x="4673600" y="1985900"/>
            <a:ext cx="3657600"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Goodness of Fit – 𝑹^𝟐</a:t>
            </a:r>
          </a:p>
        </p:txBody>
      </p:sp>
      <p:sp>
        <p:nvSpPr>
          <p:cNvPr id="8" name="Rectangle: Rounded Corners 1">
            <a:extLst>
              <a:ext uri="{FF2B5EF4-FFF2-40B4-BE49-F238E27FC236}">
                <a16:creationId xmlns:a16="http://schemas.microsoft.com/office/drawing/2014/main" id="{EC4AA220-336E-4427-8DCB-C60E8CD7A951}"/>
              </a:ext>
            </a:extLst>
          </p:cNvPr>
          <p:cNvSpPr/>
          <p:nvPr/>
        </p:nvSpPr>
        <p:spPr>
          <a:xfrm>
            <a:off x="2275842" y="3071559"/>
            <a:ext cx="8453116" cy="87867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dirty="0">
                <a:solidFill>
                  <a:prstClr val="black"/>
                </a:solidFill>
              </a:rPr>
              <a:t>R-Squared is interpreted as the proportion of the variance in the dependent variable that is predictable from the independent variable</a:t>
            </a:r>
          </a:p>
        </p:txBody>
      </p:sp>
      <p:grpSp>
        <p:nvGrpSpPr>
          <p:cNvPr id="3" name="Group 2">
            <a:extLst>
              <a:ext uri="{FF2B5EF4-FFF2-40B4-BE49-F238E27FC236}">
                <a16:creationId xmlns:a16="http://schemas.microsoft.com/office/drawing/2014/main" id="{2FB09400-4C87-4E83-A772-2892064BF067}"/>
              </a:ext>
            </a:extLst>
          </p:cNvPr>
          <p:cNvGrpSpPr/>
          <p:nvPr/>
        </p:nvGrpSpPr>
        <p:grpSpPr>
          <a:xfrm>
            <a:off x="2275842" y="4215349"/>
            <a:ext cx="8453116" cy="4193154"/>
            <a:chOff x="3214894" y="3502397"/>
            <a:chExt cx="5762211" cy="3617767"/>
          </a:xfrm>
        </p:grpSpPr>
        <p:sp>
          <p:nvSpPr>
            <p:cNvPr id="10" name="Freeform: Shape 9">
              <a:extLst>
                <a:ext uri="{FF2B5EF4-FFF2-40B4-BE49-F238E27FC236}">
                  <a16:creationId xmlns:a16="http://schemas.microsoft.com/office/drawing/2014/main" id="{F4E426EA-8BE9-414B-9F63-A5561F653135}"/>
                </a:ext>
              </a:extLst>
            </p:cNvPr>
            <p:cNvSpPr/>
            <p:nvPr/>
          </p:nvSpPr>
          <p:spPr>
            <a:xfrm>
              <a:off x="3214894" y="5645575"/>
              <a:ext cx="5762211" cy="1474589"/>
            </a:xfrm>
            <a:custGeom>
              <a:avLst/>
              <a:gdLst>
                <a:gd name="connsiteX0" fmla="*/ 0 w 7682948"/>
                <a:gd name="connsiteY0" fmla="*/ 0 h 938138"/>
                <a:gd name="connsiteX1" fmla="*/ 7682948 w 7682948"/>
                <a:gd name="connsiteY1" fmla="*/ 0 h 938138"/>
                <a:gd name="connsiteX2" fmla="*/ 7682948 w 7682948"/>
                <a:gd name="connsiteY2" fmla="*/ 938138 h 938138"/>
                <a:gd name="connsiteX3" fmla="*/ 0 w 7682948"/>
                <a:gd name="connsiteY3" fmla="*/ 938138 h 938138"/>
                <a:gd name="connsiteX4" fmla="*/ 0 w 7682948"/>
                <a:gd name="connsiteY4" fmla="*/ 0 h 938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2948" h="938138">
                  <a:moveTo>
                    <a:pt x="0" y="0"/>
                  </a:moveTo>
                  <a:lnTo>
                    <a:pt x="7682948" y="0"/>
                  </a:lnTo>
                  <a:lnTo>
                    <a:pt x="7682948" y="938138"/>
                  </a:lnTo>
                  <a:lnTo>
                    <a:pt x="0" y="938138"/>
                  </a:lnTo>
                  <a:lnTo>
                    <a:pt x="0" y="0"/>
                  </a:lnTo>
                  <a:close/>
                </a:path>
              </a:pathLst>
            </a:custGeom>
            <a:solidFill>
              <a:schemeClr val="bg1"/>
            </a:solidFill>
            <a:ln w="9525">
              <a:solidFill>
                <a:srgbClr val="0070C0"/>
              </a:solidFill>
              <a:prstDash val="solid"/>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3">
                <a:hueOff val="7001680"/>
                <a:satOff val="1994"/>
                <a:lumOff val="-8823"/>
                <a:alphaOff val="0"/>
              </a:schemeClr>
            </a:fillRef>
            <a:effectRef idx="0">
              <a:schemeClr val="accent3">
                <a:hueOff val="7001680"/>
                <a:satOff val="1994"/>
                <a:lumOff val="-8823"/>
                <a:alphaOff val="0"/>
              </a:schemeClr>
            </a:effectRef>
            <a:fontRef idx="minor">
              <a:schemeClr val="lt1"/>
            </a:fontRef>
          </p:style>
          <p:txBody>
            <a:bodyPr spcFirstLastPara="0" vert="horz" wrap="square" lIns="91033" tIns="91035" rIns="91034" bIns="495300" numCol="1" spcCol="1270" anchor="ctr" anchorCtr="0">
              <a:noAutofit/>
            </a:bodyPr>
            <a:lstStyle/>
            <a:p>
              <a:pPr algn="ctr" defTabSz="568978">
                <a:spcBef>
                  <a:spcPct val="0"/>
                </a:spcBef>
                <a:spcAft>
                  <a:spcPct val="35000"/>
                </a:spcAft>
              </a:pPr>
              <a:endParaRPr lang="en-US" sz="2000" dirty="0">
                <a:solidFill>
                  <a:schemeClr val="tx1"/>
                </a:solidFill>
                <a:cs typeface="Calibri"/>
                <a:sym typeface="Calibri"/>
              </a:endParaRPr>
            </a:p>
            <a:p>
              <a:pPr algn="ctr" defTabSz="568978">
                <a:spcBef>
                  <a:spcPct val="0"/>
                </a:spcBef>
                <a:spcAft>
                  <a:spcPct val="35000"/>
                </a:spcAft>
              </a:pPr>
              <a:r>
                <a:rPr lang="en-US" sz="2000" dirty="0">
                  <a:solidFill>
                    <a:schemeClr val="tx1"/>
                  </a:solidFill>
                  <a:cs typeface="Calibri"/>
                  <a:sym typeface="Calibri"/>
                </a:rPr>
                <a:t>An R Squared between 0 and 1 indicates the extent to which the dependent variable is predictable. An R Squared of 0.10 means that 10 percent of the variance in Y is predictable from X; an R Squared of 0.20 means that 20 percent is predictable; and so on</a:t>
              </a:r>
            </a:p>
          </p:txBody>
        </p:sp>
        <p:sp>
          <p:nvSpPr>
            <p:cNvPr id="11" name="Freeform: Shape 10">
              <a:extLst>
                <a:ext uri="{FF2B5EF4-FFF2-40B4-BE49-F238E27FC236}">
                  <a16:creationId xmlns:a16="http://schemas.microsoft.com/office/drawing/2014/main" id="{79BDC4E7-D7B4-4D61-95D7-A63B169B5443}"/>
                </a:ext>
              </a:extLst>
            </p:cNvPr>
            <p:cNvSpPr/>
            <p:nvPr/>
          </p:nvSpPr>
          <p:spPr>
            <a:xfrm>
              <a:off x="3214894" y="4573986"/>
              <a:ext cx="5762211" cy="1067176"/>
            </a:xfrm>
            <a:custGeom>
              <a:avLst/>
              <a:gdLst>
                <a:gd name="connsiteX0" fmla="*/ 0 w 7682948"/>
                <a:gd name="connsiteY0" fmla="*/ 505332 h 1442857"/>
                <a:gd name="connsiteX1" fmla="*/ 3661117 w 7682948"/>
                <a:gd name="connsiteY1" fmla="*/ 505332 h 1442857"/>
                <a:gd name="connsiteX2" fmla="*/ 3661117 w 7682948"/>
                <a:gd name="connsiteY2" fmla="*/ 360714 h 1442857"/>
                <a:gd name="connsiteX3" fmla="*/ 3480760 w 7682948"/>
                <a:gd name="connsiteY3" fmla="*/ 360714 h 1442857"/>
                <a:gd name="connsiteX4" fmla="*/ 3841474 w 7682948"/>
                <a:gd name="connsiteY4" fmla="*/ 0 h 1442857"/>
                <a:gd name="connsiteX5" fmla="*/ 4202188 w 7682948"/>
                <a:gd name="connsiteY5" fmla="*/ 360714 h 1442857"/>
                <a:gd name="connsiteX6" fmla="*/ 4021831 w 7682948"/>
                <a:gd name="connsiteY6" fmla="*/ 360714 h 1442857"/>
                <a:gd name="connsiteX7" fmla="*/ 4021831 w 7682948"/>
                <a:gd name="connsiteY7" fmla="*/ 505332 h 1442857"/>
                <a:gd name="connsiteX8" fmla="*/ 7682948 w 7682948"/>
                <a:gd name="connsiteY8" fmla="*/ 505332 h 1442857"/>
                <a:gd name="connsiteX9" fmla="*/ 7682948 w 7682948"/>
                <a:gd name="connsiteY9" fmla="*/ 1442857 h 1442857"/>
                <a:gd name="connsiteX10" fmla="*/ 0 w 7682948"/>
                <a:gd name="connsiteY10" fmla="*/ 1442857 h 1442857"/>
                <a:gd name="connsiteX11" fmla="*/ 0 w 7682948"/>
                <a:gd name="connsiteY11" fmla="*/ 505332 h 1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2948" h="1442857">
                  <a:moveTo>
                    <a:pt x="7682948" y="937525"/>
                  </a:moveTo>
                  <a:lnTo>
                    <a:pt x="4021831" y="937525"/>
                  </a:lnTo>
                  <a:lnTo>
                    <a:pt x="4021831" y="1082143"/>
                  </a:lnTo>
                  <a:lnTo>
                    <a:pt x="4202188" y="1082143"/>
                  </a:lnTo>
                  <a:lnTo>
                    <a:pt x="3841474" y="1442856"/>
                  </a:lnTo>
                  <a:lnTo>
                    <a:pt x="3480760" y="1082143"/>
                  </a:lnTo>
                  <a:lnTo>
                    <a:pt x="3661117" y="1082143"/>
                  </a:lnTo>
                  <a:lnTo>
                    <a:pt x="3661117" y="937525"/>
                  </a:lnTo>
                  <a:lnTo>
                    <a:pt x="0" y="937525"/>
                  </a:lnTo>
                  <a:lnTo>
                    <a:pt x="0" y="1"/>
                  </a:lnTo>
                  <a:lnTo>
                    <a:pt x="7682948" y="1"/>
                  </a:lnTo>
                  <a:lnTo>
                    <a:pt x="7682948" y="937525"/>
                  </a:lnTo>
                  <a:close/>
                </a:path>
              </a:pathLst>
            </a:custGeom>
            <a:solidFill>
              <a:schemeClr val="bg1"/>
            </a:solidFill>
            <a:ln w="9525">
              <a:solidFill>
                <a:srgbClr val="0070C0"/>
              </a:solidFill>
              <a:prstDash val="solid"/>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3">
                <a:hueOff val="7001680"/>
                <a:satOff val="1994"/>
                <a:lumOff val="-8823"/>
                <a:alphaOff val="0"/>
              </a:schemeClr>
            </a:fillRef>
            <a:effectRef idx="0">
              <a:schemeClr val="accent3">
                <a:hueOff val="7001680"/>
                <a:satOff val="1994"/>
                <a:lumOff val="-8823"/>
                <a:alphaOff val="0"/>
              </a:schemeClr>
            </a:effectRef>
            <a:fontRef idx="minor">
              <a:schemeClr val="lt1"/>
            </a:fontRef>
          </p:style>
          <p:txBody>
            <a:bodyPr spcFirstLastPara="0" vert="horz" wrap="square" lIns="91033" tIns="91035" rIns="91034" bIns="495300" numCol="1" spcCol="1270" anchor="ctr" anchorCtr="0">
              <a:noAutofit/>
            </a:bodyPr>
            <a:lstStyle/>
            <a:p>
              <a:pPr algn="ctr" defTabSz="568978">
                <a:spcBef>
                  <a:spcPct val="0"/>
                </a:spcBef>
                <a:spcAft>
                  <a:spcPct val="35000"/>
                </a:spcAft>
              </a:pPr>
              <a:r>
                <a:rPr lang="en-US" sz="2000" dirty="0">
                  <a:solidFill>
                    <a:schemeClr val="tx1"/>
                  </a:solidFill>
                  <a:cs typeface="Calibri"/>
                  <a:sym typeface="Calibri"/>
                </a:rPr>
                <a:t>An R Squared of 1 means the dependent variable can be predicted without error from the independent variable</a:t>
              </a:r>
            </a:p>
          </p:txBody>
        </p:sp>
        <p:sp>
          <p:nvSpPr>
            <p:cNvPr id="12" name="Freeform: Shape 11">
              <a:extLst>
                <a:ext uri="{FF2B5EF4-FFF2-40B4-BE49-F238E27FC236}">
                  <a16:creationId xmlns:a16="http://schemas.microsoft.com/office/drawing/2014/main" id="{3B53B7A2-4481-41DF-8D2C-37B43EF2B209}"/>
                </a:ext>
              </a:extLst>
            </p:cNvPr>
            <p:cNvSpPr/>
            <p:nvPr/>
          </p:nvSpPr>
          <p:spPr>
            <a:xfrm>
              <a:off x="3214894" y="3502397"/>
              <a:ext cx="5762211" cy="1071589"/>
            </a:xfrm>
            <a:custGeom>
              <a:avLst/>
              <a:gdLst>
                <a:gd name="connsiteX0" fmla="*/ 0 w 7682948"/>
                <a:gd name="connsiteY0" fmla="*/ 505332 h 1442857"/>
                <a:gd name="connsiteX1" fmla="*/ 3661117 w 7682948"/>
                <a:gd name="connsiteY1" fmla="*/ 505332 h 1442857"/>
                <a:gd name="connsiteX2" fmla="*/ 3661117 w 7682948"/>
                <a:gd name="connsiteY2" fmla="*/ 360714 h 1442857"/>
                <a:gd name="connsiteX3" fmla="*/ 3480760 w 7682948"/>
                <a:gd name="connsiteY3" fmla="*/ 360714 h 1442857"/>
                <a:gd name="connsiteX4" fmla="*/ 3841474 w 7682948"/>
                <a:gd name="connsiteY4" fmla="*/ 0 h 1442857"/>
                <a:gd name="connsiteX5" fmla="*/ 4202188 w 7682948"/>
                <a:gd name="connsiteY5" fmla="*/ 360714 h 1442857"/>
                <a:gd name="connsiteX6" fmla="*/ 4021831 w 7682948"/>
                <a:gd name="connsiteY6" fmla="*/ 360714 h 1442857"/>
                <a:gd name="connsiteX7" fmla="*/ 4021831 w 7682948"/>
                <a:gd name="connsiteY7" fmla="*/ 505332 h 1442857"/>
                <a:gd name="connsiteX8" fmla="*/ 7682948 w 7682948"/>
                <a:gd name="connsiteY8" fmla="*/ 505332 h 1442857"/>
                <a:gd name="connsiteX9" fmla="*/ 7682948 w 7682948"/>
                <a:gd name="connsiteY9" fmla="*/ 1442857 h 1442857"/>
                <a:gd name="connsiteX10" fmla="*/ 0 w 7682948"/>
                <a:gd name="connsiteY10" fmla="*/ 1442857 h 1442857"/>
                <a:gd name="connsiteX11" fmla="*/ 0 w 7682948"/>
                <a:gd name="connsiteY11" fmla="*/ 505332 h 1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2948" h="1442857">
                  <a:moveTo>
                    <a:pt x="7682948" y="937525"/>
                  </a:moveTo>
                  <a:lnTo>
                    <a:pt x="4021831" y="937525"/>
                  </a:lnTo>
                  <a:lnTo>
                    <a:pt x="4021831" y="1082143"/>
                  </a:lnTo>
                  <a:lnTo>
                    <a:pt x="4202188" y="1082143"/>
                  </a:lnTo>
                  <a:lnTo>
                    <a:pt x="3841474" y="1442856"/>
                  </a:lnTo>
                  <a:lnTo>
                    <a:pt x="3480760" y="1082143"/>
                  </a:lnTo>
                  <a:lnTo>
                    <a:pt x="3661117" y="1082143"/>
                  </a:lnTo>
                  <a:lnTo>
                    <a:pt x="3661117" y="937525"/>
                  </a:lnTo>
                  <a:lnTo>
                    <a:pt x="0" y="937525"/>
                  </a:lnTo>
                  <a:lnTo>
                    <a:pt x="0" y="1"/>
                  </a:lnTo>
                  <a:lnTo>
                    <a:pt x="7682948" y="1"/>
                  </a:lnTo>
                  <a:lnTo>
                    <a:pt x="7682948" y="937525"/>
                  </a:lnTo>
                  <a:close/>
                </a:path>
              </a:pathLst>
            </a:custGeom>
            <a:solidFill>
              <a:schemeClr val="bg1"/>
            </a:solidFill>
            <a:ln w="9525">
              <a:solidFill>
                <a:srgbClr val="0070C0"/>
              </a:solidFill>
              <a:prstDash val="solid"/>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3">
                <a:hueOff val="7001680"/>
                <a:satOff val="1994"/>
                <a:lumOff val="-8823"/>
                <a:alphaOff val="0"/>
              </a:schemeClr>
            </a:fillRef>
            <a:effectRef idx="0">
              <a:schemeClr val="accent3">
                <a:hueOff val="7001680"/>
                <a:satOff val="1994"/>
                <a:lumOff val="-8823"/>
                <a:alphaOff val="0"/>
              </a:schemeClr>
            </a:effectRef>
            <a:fontRef idx="minor">
              <a:schemeClr val="lt1"/>
            </a:fontRef>
          </p:style>
          <p:txBody>
            <a:bodyPr spcFirstLastPara="0" vert="horz" wrap="square" lIns="91033" tIns="91035" rIns="91034" bIns="495300" numCol="1" spcCol="1270" anchor="ctr" anchorCtr="0">
              <a:noAutofit/>
            </a:bodyPr>
            <a:lstStyle/>
            <a:p>
              <a:pPr algn="ctr" defTabSz="568978">
                <a:spcBef>
                  <a:spcPct val="0"/>
                </a:spcBef>
                <a:spcAft>
                  <a:spcPct val="35000"/>
                </a:spcAft>
              </a:pPr>
              <a:r>
                <a:rPr lang="en-US" sz="2000" dirty="0">
                  <a:solidFill>
                    <a:schemeClr val="tx1"/>
                  </a:solidFill>
                  <a:ea typeface="Calibri"/>
                  <a:cs typeface="Calibri"/>
                  <a:sym typeface="Calibri"/>
                </a:rPr>
                <a:t>An </a:t>
              </a:r>
              <a:r>
                <a:rPr lang="en-US" sz="2000" b="1" dirty="0">
                  <a:solidFill>
                    <a:schemeClr val="tx1"/>
                  </a:solidFill>
                  <a:ea typeface="Calibri"/>
                  <a:cs typeface="Calibri"/>
                  <a:sym typeface="Calibri"/>
                </a:rPr>
                <a:t>R Squared of 0</a:t>
              </a:r>
              <a:r>
                <a:rPr lang="en-US" sz="2000" dirty="0">
                  <a:solidFill>
                    <a:schemeClr val="tx1"/>
                  </a:solidFill>
                  <a:ea typeface="Calibri"/>
                  <a:cs typeface="Calibri"/>
                  <a:sym typeface="Calibri"/>
                </a:rPr>
                <a:t> means that the dependent variable cannot be predicted from the independent variable</a:t>
              </a:r>
              <a:endParaRPr lang="en-US" sz="2000" dirty="0">
                <a:solidFill>
                  <a:schemeClr val="tx1"/>
                </a:solidFill>
              </a:endParaRPr>
            </a:p>
          </p:txBody>
        </p:sp>
      </p:grpSp>
      <p:sp>
        <p:nvSpPr>
          <p:cNvPr id="14" name="Rectangle 13">
            <a:extLst>
              <a:ext uri="{FF2B5EF4-FFF2-40B4-BE49-F238E27FC236}">
                <a16:creationId xmlns:a16="http://schemas.microsoft.com/office/drawing/2014/main" id="{05BDA771-4269-4800-A1B6-2DFCC45752C3}"/>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15" name="skillenza_logo_new (1).png" descr="skillenza_logo_new (1).png">
            <a:extLst>
              <a:ext uri="{FF2B5EF4-FFF2-40B4-BE49-F238E27FC236}">
                <a16:creationId xmlns:a16="http://schemas.microsoft.com/office/drawing/2014/main" id="{EC20EED1-0786-461D-80BD-F92F13541377}"/>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01754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1">
            <a:extLst>
              <a:ext uri="{FF2B5EF4-FFF2-40B4-BE49-F238E27FC236}">
                <a16:creationId xmlns:a16="http://schemas.microsoft.com/office/drawing/2014/main" id="{AE60B03C-B7FF-4FDE-AFDF-F4E4788B0A95}"/>
              </a:ext>
            </a:extLst>
          </p:cNvPr>
          <p:cNvSpPr/>
          <p:nvPr/>
        </p:nvSpPr>
        <p:spPr>
          <a:xfrm>
            <a:off x="4673600" y="2522614"/>
            <a:ext cx="3657600" cy="82056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b="1" dirty="0">
                <a:solidFill>
                  <a:prstClr val="black"/>
                </a:solidFill>
              </a:rPr>
              <a:t>Adjusted R Squared</a:t>
            </a:r>
          </a:p>
        </p:txBody>
      </p:sp>
      <p:grpSp>
        <p:nvGrpSpPr>
          <p:cNvPr id="5" name="Group 4">
            <a:extLst>
              <a:ext uri="{FF2B5EF4-FFF2-40B4-BE49-F238E27FC236}">
                <a16:creationId xmlns:a16="http://schemas.microsoft.com/office/drawing/2014/main" id="{F91501C5-C40F-4DD0-B38C-28DBD399FF04}"/>
              </a:ext>
            </a:extLst>
          </p:cNvPr>
          <p:cNvGrpSpPr/>
          <p:nvPr/>
        </p:nvGrpSpPr>
        <p:grpSpPr>
          <a:xfrm>
            <a:off x="1540240" y="3865231"/>
            <a:ext cx="9924320" cy="3835039"/>
            <a:chOff x="1275767" y="2452079"/>
            <a:chExt cx="9304050" cy="3595349"/>
          </a:xfrm>
        </p:grpSpPr>
        <p:sp>
          <p:nvSpPr>
            <p:cNvPr id="22" name="Rectangle: Rounded Corners 1">
              <a:extLst>
                <a:ext uri="{FF2B5EF4-FFF2-40B4-BE49-F238E27FC236}">
                  <a16:creationId xmlns:a16="http://schemas.microsoft.com/office/drawing/2014/main" id="{96C548A0-D710-4E46-853F-0AB581CA597F}"/>
                </a:ext>
              </a:extLst>
            </p:cNvPr>
            <p:cNvSpPr/>
            <p:nvPr/>
          </p:nvSpPr>
          <p:spPr>
            <a:xfrm>
              <a:off x="2148857" y="2538060"/>
              <a:ext cx="8430960" cy="864803"/>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The adjusted R-squared is a modified version of R-squared that has been adjusted for the number of predictors in the model</a:t>
              </a:r>
            </a:p>
          </p:txBody>
        </p:sp>
        <p:sp>
          <p:nvSpPr>
            <p:cNvPr id="17" name="Oval 16">
              <a:extLst>
                <a:ext uri="{FF2B5EF4-FFF2-40B4-BE49-F238E27FC236}">
                  <a16:creationId xmlns:a16="http://schemas.microsoft.com/office/drawing/2014/main" id="{5AD946D4-F5FE-4AD4-A3A1-7E159731F663}"/>
                </a:ext>
              </a:extLst>
            </p:cNvPr>
            <p:cNvSpPr/>
            <p:nvPr/>
          </p:nvSpPr>
          <p:spPr>
            <a:xfrm>
              <a:off x="1275767" y="2452079"/>
              <a:ext cx="1036768" cy="1036766"/>
            </a:xfrm>
            <a:prstGeom prst="ellipse">
              <a:avLst/>
            </a:prstGeom>
            <a:solidFill>
              <a:srgbClr val="0070C0"/>
            </a:solidFill>
            <a:ln w="76200">
              <a:solidFill>
                <a:schemeClr val="tx2">
                  <a:lumMod val="50000"/>
                </a:schemeClr>
              </a:solidFill>
            </a:ln>
            <a:effectLst>
              <a:outerShdw blurRad="63500" sx="102000" sy="102000" algn="ctr" rotWithShape="0">
                <a:prstClr val="black">
                  <a:alpha val="40000"/>
                </a:prstClr>
              </a:outerShdw>
            </a:effectLst>
          </p:spPr>
          <p:style>
            <a:lnRef idx="2">
              <a:schemeClr val="accent2">
                <a:hueOff val="0"/>
                <a:satOff val="0"/>
                <a:lumOff val="0"/>
                <a:alphaOff val="0"/>
              </a:schemeClr>
            </a:lnRef>
            <a:fillRef idx="1">
              <a:scrgbClr r="0" g="0" b="0"/>
            </a:fillRef>
            <a:effectRef idx="0">
              <a:scrgbClr r="0" g="0" b="0"/>
            </a:effectRef>
            <a:fontRef idx="minor">
              <a:schemeClr val="dk1">
                <a:hueOff val="0"/>
                <a:satOff val="0"/>
                <a:lumOff val="0"/>
                <a:alphaOff val="0"/>
              </a:schemeClr>
            </a:fontRef>
          </p:style>
          <p:txBody>
            <a:bodyPr anchor="ctr"/>
            <a:lstStyle/>
            <a:p>
              <a:pPr algn="ctr" defTabSz="548657"/>
              <a:r>
                <a:rPr lang="en-US" sz="2560" dirty="0">
                  <a:solidFill>
                    <a:schemeClr val="bg1"/>
                  </a:solidFill>
                  <a:latin typeface="Raleway"/>
                </a:rPr>
                <a:t>1</a:t>
              </a:r>
            </a:p>
          </p:txBody>
        </p:sp>
        <p:sp>
          <p:nvSpPr>
            <p:cNvPr id="29" name="Rectangle: Rounded Corners 1">
              <a:extLst>
                <a:ext uri="{FF2B5EF4-FFF2-40B4-BE49-F238E27FC236}">
                  <a16:creationId xmlns:a16="http://schemas.microsoft.com/office/drawing/2014/main" id="{5408F2F8-7405-4752-A7B5-C676BE464CD4}"/>
                </a:ext>
              </a:extLst>
            </p:cNvPr>
            <p:cNvSpPr/>
            <p:nvPr/>
          </p:nvSpPr>
          <p:spPr>
            <a:xfrm>
              <a:off x="2148857" y="3791350"/>
              <a:ext cx="8430960" cy="864803"/>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The adjusted R-squared increases only if the new term improves the model more than would be expected by chance</a:t>
              </a:r>
            </a:p>
          </p:txBody>
        </p:sp>
        <p:sp>
          <p:nvSpPr>
            <p:cNvPr id="30" name="Oval 29">
              <a:extLst>
                <a:ext uri="{FF2B5EF4-FFF2-40B4-BE49-F238E27FC236}">
                  <a16:creationId xmlns:a16="http://schemas.microsoft.com/office/drawing/2014/main" id="{8C2ED1BE-895F-41EC-8612-B31FC3290A25}"/>
                </a:ext>
              </a:extLst>
            </p:cNvPr>
            <p:cNvSpPr/>
            <p:nvPr/>
          </p:nvSpPr>
          <p:spPr>
            <a:xfrm>
              <a:off x="1275767" y="3705369"/>
              <a:ext cx="1036768" cy="1036766"/>
            </a:xfrm>
            <a:prstGeom prst="ellipse">
              <a:avLst/>
            </a:prstGeom>
            <a:solidFill>
              <a:srgbClr val="0070C0"/>
            </a:solidFill>
            <a:ln w="76200">
              <a:solidFill>
                <a:schemeClr val="tx2">
                  <a:lumMod val="50000"/>
                </a:schemeClr>
              </a:solidFill>
            </a:ln>
            <a:effectLst>
              <a:outerShdw blurRad="63500" sx="102000" sy="102000" algn="ctr" rotWithShape="0">
                <a:prstClr val="black">
                  <a:alpha val="40000"/>
                </a:prstClr>
              </a:outerShdw>
            </a:effectLst>
          </p:spPr>
          <p:style>
            <a:lnRef idx="2">
              <a:schemeClr val="accent2">
                <a:hueOff val="0"/>
                <a:satOff val="0"/>
                <a:lumOff val="0"/>
                <a:alphaOff val="0"/>
              </a:schemeClr>
            </a:lnRef>
            <a:fillRef idx="1">
              <a:scrgbClr r="0" g="0" b="0"/>
            </a:fillRef>
            <a:effectRef idx="0">
              <a:scrgbClr r="0" g="0" b="0"/>
            </a:effectRef>
            <a:fontRef idx="minor">
              <a:schemeClr val="dk1">
                <a:hueOff val="0"/>
                <a:satOff val="0"/>
                <a:lumOff val="0"/>
                <a:alphaOff val="0"/>
              </a:schemeClr>
            </a:fontRef>
          </p:style>
          <p:txBody>
            <a:bodyPr anchor="ctr"/>
            <a:lstStyle/>
            <a:p>
              <a:pPr algn="ctr" defTabSz="548657"/>
              <a:r>
                <a:rPr lang="en-US" sz="2560" dirty="0">
                  <a:solidFill>
                    <a:schemeClr val="bg1"/>
                  </a:solidFill>
                  <a:latin typeface="Raleway"/>
                </a:rPr>
                <a:t>2</a:t>
              </a:r>
            </a:p>
          </p:txBody>
        </p:sp>
        <p:sp>
          <p:nvSpPr>
            <p:cNvPr id="38" name="Rectangle: Rounded Corners 1">
              <a:extLst>
                <a:ext uri="{FF2B5EF4-FFF2-40B4-BE49-F238E27FC236}">
                  <a16:creationId xmlns:a16="http://schemas.microsoft.com/office/drawing/2014/main" id="{007E74EF-6127-442B-ADC2-4D7B1A61C665}"/>
                </a:ext>
              </a:extLst>
            </p:cNvPr>
            <p:cNvSpPr/>
            <p:nvPr/>
          </p:nvSpPr>
          <p:spPr>
            <a:xfrm>
              <a:off x="2148857" y="5096643"/>
              <a:ext cx="8430960" cy="864803"/>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Adjusted R Squared will always be less than or equal to R Squared</a:t>
              </a:r>
            </a:p>
          </p:txBody>
        </p:sp>
        <p:sp>
          <p:nvSpPr>
            <p:cNvPr id="39" name="Oval 38">
              <a:extLst>
                <a:ext uri="{FF2B5EF4-FFF2-40B4-BE49-F238E27FC236}">
                  <a16:creationId xmlns:a16="http://schemas.microsoft.com/office/drawing/2014/main" id="{7ADFCCC2-458B-4B8A-BDF5-BB09B0561947}"/>
                </a:ext>
              </a:extLst>
            </p:cNvPr>
            <p:cNvSpPr/>
            <p:nvPr/>
          </p:nvSpPr>
          <p:spPr>
            <a:xfrm>
              <a:off x="1275767" y="5010662"/>
              <a:ext cx="1036768" cy="1036766"/>
            </a:xfrm>
            <a:prstGeom prst="ellipse">
              <a:avLst/>
            </a:prstGeom>
            <a:solidFill>
              <a:srgbClr val="0070C0"/>
            </a:solidFill>
            <a:ln w="76200">
              <a:solidFill>
                <a:schemeClr val="tx2">
                  <a:lumMod val="50000"/>
                </a:schemeClr>
              </a:solidFill>
            </a:ln>
            <a:effectLst>
              <a:outerShdw blurRad="63500" sx="102000" sy="102000" algn="ctr" rotWithShape="0">
                <a:prstClr val="black">
                  <a:alpha val="40000"/>
                </a:prstClr>
              </a:outerShdw>
            </a:effectLst>
          </p:spPr>
          <p:style>
            <a:lnRef idx="2">
              <a:schemeClr val="accent2">
                <a:hueOff val="0"/>
                <a:satOff val="0"/>
                <a:lumOff val="0"/>
                <a:alphaOff val="0"/>
              </a:schemeClr>
            </a:lnRef>
            <a:fillRef idx="1">
              <a:scrgbClr r="0" g="0" b="0"/>
            </a:fillRef>
            <a:effectRef idx="0">
              <a:scrgbClr r="0" g="0" b="0"/>
            </a:effectRef>
            <a:fontRef idx="minor">
              <a:schemeClr val="dk1">
                <a:hueOff val="0"/>
                <a:satOff val="0"/>
                <a:lumOff val="0"/>
                <a:alphaOff val="0"/>
              </a:schemeClr>
            </a:fontRef>
          </p:style>
          <p:txBody>
            <a:bodyPr anchor="ctr"/>
            <a:lstStyle/>
            <a:p>
              <a:pPr algn="ctr" defTabSz="548657"/>
              <a:r>
                <a:rPr lang="en-US" sz="2560" dirty="0">
                  <a:solidFill>
                    <a:schemeClr val="bg1"/>
                  </a:solidFill>
                  <a:latin typeface="Raleway"/>
                </a:rPr>
                <a:t>3</a:t>
              </a:r>
            </a:p>
          </p:txBody>
        </p:sp>
      </p:grpSp>
      <p:sp>
        <p:nvSpPr>
          <p:cNvPr id="12" name="Rectangle 11">
            <a:extLst>
              <a:ext uri="{FF2B5EF4-FFF2-40B4-BE49-F238E27FC236}">
                <a16:creationId xmlns:a16="http://schemas.microsoft.com/office/drawing/2014/main" id="{FDEC82F6-6361-4B77-A8B1-3169553677FE}"/>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14" name="skillenza_logo_new (1).png" descr="skillenza_logo_new (1).png">
            <a:extLst>
              <a:ext uri="{FF2B5EF4-FFF2-40B4-BE49-F238E27FC236}">
                <a16:creationId xmlns:a16="http://schemas.microsoft.com/office/drawing/2014/main" id="{031DD4EF-FF28-4DBD-A24B-2A279629F884}"/>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281815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394099" y="3517285"/>
            <a:ext cx="3218727" cy="21749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Multiple Linear Regression</a:t>
            </a:r>
          </a:p>
        </p:txBody>
      </p:sp>
    </p:spTree>
    <p:extLst>
      <p:ext uri="{BB962C8B-B14F-4D97-AF65-F5344CB8AC3E}">
        <p14:creationId xmlns:p14="http://schemas.microsoft.com/office/powerpoint/2010/main" val="137090554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FDCB65B-DAAA-4053-84E2-4AFBEBFA369B}"/>
              </a:ext>
            </a:extLst>
          </p:cNvPr>
          <p:cNvSpPr/>
          <p:nvPr/>
        </p:nvSpPr>
        <p:spPr>
          <a:xfrm>
            <a:off x="834847" y="4573036"/>
            <a:ext cx="11335107" cy="930967"/>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 name="Rectangle: Rounded Corners 1">
            <a:extLst>
              <a:ext uri="{FF2B5EF4-FFF2-40B4-BE49-F238E27FC236}">
                <a16:creationId xmlns:a16="http://schemas.microsoft.com/office/drawing/2014/main" id="{79B882E2-D904-4539-B457-C7D96546E81A}"/>
              </a:ext>
            </a:extLst>
          </p:cNvPr>
          <p:cNvSpPr/>
          <p:nvPr/>
        </p:nvSpPr>
        <p:spPr>
          <a:xfrm>
            <a:off x="834847" y="2257514"/>
            <a:ext cx="11335107" cy="1650133"/>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Multiple Linear Regression uses several explanatory variables to predict the outcome of a response variable.  We call it “multiple” because in this case, unlike simple linear regression, we have many independent variables trying to predict a dependent variable</a:t>
            </a:r>
          </a:p>
        </p:txBody>
      </p:sp>
      <p:grpSp>
        <p:nvGrpSpPr>
          <p:cNvPr id="7" name="Group 6">
            <a:extLst>
              <a:ext uri="{FF2B5EF4-FFF2-40B4-BE49-F238E27FC236}">
                <a16:creationId xmlns:a16="http://schemas.microsoft.com/office/drawing/2014/main" id="{25C0F1F9-0EE0-462C-905D-125099A57B96}"/>
              </a:ext>
            </a:extLst>
          </p:cNvPr>
          <p:cNvGrpSpPr/>
          <p:nvPr/>
        </p:nvGrpSpPr>
        <p:grpSpPr>
          <a:xfrm>
            <a:off x="1042718" y="4800268"/>
            <a:ext cx="11356679" cy="418113"/>
            <a:chOff x="919790" y="3161577"/>
            <a:chExt cx="10646887" cy="391981"/>
          </a:xfrm>
        </p:grpSpPr>
        <p:grpSp>
          <p:nvGrpSpPr>
            <p:cNvPr id="2" name="Group 1">
              <a:extLst>
                <a:ext uri="{FF2B5EF4-FFF2-40B4-BE49-F238E27FC236}">
                  <a16:creationId xmlns:a16="http://schemas.microsoft.com/office/drawing/2014/main" id="{523190E2-560B-4EB2-9307-19731E2C4099}"/>
                </a:ext>
              </a:extLst>
            </p:cNvPr>
            <p:cNvGrpSpPr/>
            <p:nvPr/>
          </p:nvGrpSpPr>
          <p:grpSpPr>
            <a:xfrm>
              <a:off x="5674260" y="3161577"/>
              <a:ext cx="5892417" cy="391981"/>
              <a:chOff x="4253297" y="3263281"/>
              <a:chExt cx="5892417" cy="391981"/>
            </a:xfrm>
          </p:grpSpPr>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B346A50-7731-497D-9C31-309F40781B77}"/>
                      </a:ext>
                    </a:extLst>
                  </p:cNvPr>
                  <p:cNvSpPr txBox="1"/>
                  <p:nvPr/>
                </p:nvSpPr>
                <p:spPr>
                  <a:xfrm>
                    <a:off x="4253297" y="3263281"/>
                    <a:ext cx="641522" cy="369332"/>
                  </a:xfrm>
                  <a:prstGeom prst="rect">
                    <a:avLst/>
                  </a:prstGeom>
                  <a:noFill/>
                </p:spPr>
                <p:txBody>
                  <a:bodyPr wrap="none" lIns="0" tIns="0" rIns="0" bIns="0" rtlCol="0">
                    <a:spAutoFit/>
                  </a:bodyPr>
                  <a:lstStyle/>
                  <a:p>
                    <a:pPr defTabSz="731543" hangingPunct="1">
                      <a:lnSpc>
                        <a:spcPct val="100000"/>
                      </a:lnSpc>
                      <a:spcBef>
                        <a:spcPts val="0"/>
                      </a:spcBef>
                      <a:defRPr/>
                    </a:pPr>
                    <a14:m>
                      <m:oMathPara xmlns:m="http://schemas.openxmlformats.org/officeDocument/2006/math">
                        <m:oMathParaPr>
                          <m:jc m:val="centerGroup"/>
                        </m:oMathParaPr>
                        <m:oMath xmlns:m="http://schemas.openxmlformats.org/officeDocument/2006/math">
                          <m:sSub>
                            <m:sSubPr>
                              <m:ctrlPr>
                                <a:rPr lang="en-US" sz="2560" i="1" kern="1200">
                                  <a:solidFill>
                                    <a:srgbClr val="604878">
                                      <a:lumMod val="50000"/>
                                    </a:srgbClr>
                                  </a:solidFill>
                                  <a:latin typeface="Cambria Math" panose="02040503050406030204" pitchFamily="18" charset="0"/>
                                </a:rPr>
                              </m:ctrlPr>
                            </m:sSubPr>
                            <m:e>
                              <m:r>
                                <a:rPr lang="en-US" sz="2560" i="1" kern="1200">
                                  <a:solidFill>
                                    <a:srgbClr val="604878">
                                      <a:lumMod val="50000"/>
                                    </a:srgbClr>
                                  </a:solidFill>
                                  <a:latin typeface="Cambria Math" panose="02040503050406030204" pitchFamily="18" charset="0"/>
                                </a:rPr>
                                <m:t>𝑌</m:t>
                              </m:r>
                            </m:e>
                            <m:sub>
                              <m:r>
                                <a:rPr lang="en-US" sz="2560" i="1" kern="1200">
                                  <a:solidFill>
                                    <a:srgbClr val="604878">
                                      <a:lumMod val="50000"/>
                                    </a:srgbClr>
                                  </a:solidFill>
                                  <a:latin typeface="Cambria Math" panose="02040503050406030204" pitchFamily="18" charset="0"/>
                                </a:rPr>
                                <m:t>𝑖</m:t>
                              </m:r>
                            </m:sub>
                          </m:sSub>
                          <m:r>
                            <a:rPr lang="en-US" sz="2560" i="1" kern="1200">
                              <a:solidFill>
                                <a:srgbClr val="604878">
                                  <a:lumMod val="50000"/>
                                </a:srgbClr>
                              </a:solidFill>
                              <a:latin typeface="Cambria Math" panose="02040503050406030204" pitchFamily="18" charset="0"/>
                            </a:rPr>
                            <m:t>=</m:t>
                          </m:r>
                        </m:oMath>
                      </m:oMathPara>
                    </a14:m>
                    <a:endParaRPr lang="en-US" sz="2560" kern="1200" dirty="0">
                      <a:solidFill>
                        <a:srgbClr val="604878">
                          <a:lumMod val="50000"/>
                        </a:srgbClr>
                      </a:solidFill>
                      <a:latin typeface="Raleway"/>
                    </a:endParaRPr>
                  </a:p>
                </p:txBody>
              </p:sp>
            </mc:Choice>
            <mc:Fallback>
              <p:sp>
                <p:nvSpPr>
                  <p:cNvPr id="16" name="TextBox 15">
                    <a:extLst>
                      <a:ext uri="{FF2B5EF4-FFF2-40B4-BE49-F238E27FC236}">
                        <a16:creationId xmlns:a16="http://schemas.microsoft.com/office/drawing/2014/main" id="{CB346A50-7731-497D-9C31-309F40781B77}"/>
                      </a:ext>
                    </a:extLst>
                  </p:cNvPr>
                  <p:cNvSpPr txBox="1">
                    <a:spLocks noRot="1" noChangeAspect="1" noMove="1" noResize="1" noEditPoints="1" noAdjustHandles="1" noChangeArrowheads="1" noChangeShapeType="1" noTextEdit="1"/>
                  </p:cNvSpPr>
                  <p:nvPr/>
                </p:nvSpPr>
                <p:spPr>
                  <a:xfrm>
                    <a:off x="4253297" y="3263281"/>
                    <a:ext cx="64152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4F75C44-246F-4056-9180-317ECE100B73}"/>
                      </a:ext>
                    </a:extLst>
                  </p:cNvPr>
                  <p:cNvSpPr txBox="1"/>
                  <p:nvPr/>
                </p:nvSpPr>
                <p:spPr>
                  <a:xfrm>
                    <a:off x="5062738" y="3287253"/>
                    <a:ext cx="5082976" cy="368009"/>
                  </a:xfrm>
                  <a:prstGeom prst="rect">
                    <a:avLst/>
                  </a:prstGeom>
                  <a:noFill/>
                </p:spPr>
                <p:txBody>
                  <a:bodyPr wrap="square" lIns="0" tIns="0" rIns="0" bIns="0" rtlCol="0">
                    <a:spAutoFit/>
                  </a:bodyPr>
                  <a:lstStyle/>
                  <a:p>
                    <a14:m>
                      <m:oMath xmlns:m="http://schemas.openxmlformats.org/officeDocument/2006/math">
                        <m:sSub>
                          <m:sSubPr>
                            <m:ctrlPr>
                              <a:rPr lang="en-US" sz="2560" i="1">
                                <a:latin typeface="Cambria Math" panose="02040503050406030204" pitchFamily="18" charset="0"/>
                              </a:rPr>
                            </m:ctrlPr>
                          </m:sSubPr>
                          <m:e>
                            <m:r>
                              <a:rPr lang="en-US" sz="2560" i="1">
                                <a:latin typeface="Cambria Math" panose="02040503050406030204" pitchFamily="18" charset="0"/>
                              </a:rPr>
                              <m:t>𝛽</m:t>
                            </m:r>
                          </m:e>
                          <m:sub>
                            <m:r>
                              <a:rPr lang="en-US" sz="2560">
                                <a:latin typeface="Cambria Math" panose="02040503050406030204" pitchFamily="18" charset="0"/>
                              </a:rPr>
                              <m:t>0</m:t>
                            </m:r>
                          </m:sub>
                        </m:sSub>
                      </m:oMath>
                    </a14:m>
                    <a:r>
                      <a:rPr lang="en-US" sz="2560" dirty="0"/>
                      <a:t> + </a:t>
                    </a:r>
                    <a14:m>
                      <m:oMath xmlns:m="http://schemas.openxmlformats.org/officeDocument/2006/math">
                        <m:sSub>
                          <m:sSubPr>
                            <m:ctrlPr>
                              <a:rPr lang="en-US" sz="2560" i="1">
                                <a:latin typeface="Cambria Math" panose="02040503050406030204" pitchFamily="18" charset="0"/>
                              </a:rPr>
                            </m:ctrlPr>
                          </m:sSubPr>
                          <m:e>
                            <m:r>
                              <a:rPr lang="en-US" sz="2560" i="1">
                                <a:latin typeface="Cambria Math" panose="02040503050406030204" pitchFamily="18" charset="0"/>
                              </a:rPr>
                              <m:t>𝛽</m:t>
                            </m:r>
                          </m:e>
                          <m:sub>
                            <m:r>
                              <a:rPr lang="en-US" sz="2560">
                                <a:latin typeface="Cambria Math" panose="02040503050406030204" pitchFamily="18" charset="0"/>
                              </a:rPr>
                              <m:t>1</m:t>
                            </m:r>
                          </m:sub>
                        </m:sSub>
                        <m:sSub>
                          <m:sSubPr>
                            <m:ctrlPr>
                              <a:rPr lang="en-US" sz="2560" i="1">
                                <a:latin typeface="Cambria Math" panose="02040503050406030204" pitchFamily="18" charset="0"/>
                              </a:rPr>
                            </m:ctrlPr>
                          </m:sSubPr>
                          <m:e>
                            <m:r>
                              <a:rPr lang="en-US" sz="2560" i="1">
                                <a:latin typeface="Cambria Math" panose="02040503050406030204" pitchFamily="18" charset="0"/>
                              </a:rPr>
                              <m:t>𝑥</m:t>
                            </m:r>
                          </m:e>
                          <m:sub>
                            <m:r>
                              <m:rPr>
                                <m:sty m:val="p"/>
                              </m:rPr>
                              <a:rPr lang="en-US" sz="2560">
                                <a:latin typeface="Cambria Math" panose="02040503050406030204" pitchFamily="18" charset="0"/>
                              </a:rPr>
                              <m:t>i</m:t>
                            </m:r>
                            <m:r>
                              <a:rPr lang="en-US" sz="2560">
                                <a:latin typeface="Cambria Math" panose="02040503050406030204" pitchFamily="18" charset="0"/>
                              </a:rPr>
                              <m:t>1</m:t>
                            </m:r>
                          </m:sub>
                        </m:sSub>
                      </m:oMath>
                    </a14:m>
                    <a:r>
                      <a:rPr lang="en-US" sz="2560" dirty="0"/>
                      <a:t> + </a:t>
                    </a:r>
                    <a14:m>
                      <m:oMath xmlns:m="http://schemas.openxmlformats.org/officeDocument/2006/math">
                        <m:sSub>
                          <m:sSubPr>
                            <m:ctrlPr>
                              <a:rPr lang="en-US" sz="2560" i="1">
                                <a:latin typeface="Cambria Math" panose="02040503050406030204" pitchFamily="18" charset="0"/>
                              </a:rPr>
                            </m:ctrlPr>
                          </m:sSubPr>
                          <m:e>
                            <m:r>
                              <a:rPr lang="en-US" sz="2560" i="1">
                                <a:latin typeface="Cambria Math" panose="02040503050406030204" pitchFamily="18" charset="0"/>
                              </a:rPr>
                              <m:t>𝛽</m:t>
                            </m:r>
                          </m:e>
                          <m:sub>
                            <m:r>
                              <a:rPr lang="en-US" sz="2560" i="1">
                                <a:latin typeface="Cambria Math" panose="02040503050406030204" pitchFamily="18" charset="0"/>
                              </a:rPr>
                              <m:t>2</m:t>
                            </m:r>
                          </m:sub>
                        </m:sSub>
                        <m:sSub>
                          <m:sSubPr>
                            <m:ctrlPr>
                              <a:rPr lang="en-US" sz="2560" i="1">
                                <a:latin typeface="Cambria Math" panose="02040503050406030204" pitchFamily="18" charset="0"/>
                              </a:rPr>
                            </m:ctrlPr>
                          </m:sSubPr>
                          <m:e>
                            <m:r>
                              <a:rPr lang="en-US" sz="2560" i="1">
                                <a:latin typeface="Cambria Math" panose="02040503050406030204" pitchFamily="18" charset="0"/>
                              </a:rPr>
                              <m:t>𝑥</m:t>
                            </m:r>
                          </m:e>
                          <m:sub>
                            <m:r>
                              <m:rPr>
                                <m:sty m:val="p"/>
                              </m:rPr>
                              <a:rPr lang="en-US" sz="2560">
                                <a:latin typeface="Cambria Math" panose="02040503050406030204" pitchFamily="18" charset="0"/>
                              </a:rPr>
                              <m:t>i</m:t>
                            </m:r>
                            <m:r>
                              <a:rPr lang="en-US" sz="2560" i="1">
                                <a:latin typeface="Cambria Math" panose="02040503050406030204" pitchFamily="18" charset="0"/>
                              </a:rPr>
                              <m:t>2</m:t>
                            </m:r>
                          </m:sub>
                        </m:sSub>
                      </m:oMath>
                    </a14:m>
                    <a:r>
                      <a:rPr lang="en-US" sz="2560" dirty="0"/>
                      <a:t> + … + </a:t>
                    </a:r>
                    <a14:m>
                      <m:oMath xmlns:m="http://schemas.openxmlformats.org/officeDocument/2006/math">
                        <m:sSub>
                          <m:sSubPr>
                            <m:ctrlPr>
                              <a:rPr lang="en-US" sz="2560" i="1">
                                <a:latin typeface="Cambria Math" panose="02040503050406030204" pitchFamily="18" charset="0"/>
                              </a:rPr>
                            </m:ctrlPr>
                          </m:sSubPr>
                          <m:e>
                            <m:r>
                              <a:rPr lang="en-US" sz="2560" i="1">
                                <a:latin typeface="Cambria Math" panose="02040503050406030204" pitchFamily="18" charset="0"/>
                              </a:rPr>
                              <m:t>𝛽</m:t>
                            </m:r>
                          </m:e>
                          <m:sub>
                            <m:r>
                              <a:rPr lang="en-US" sz="2560" i="1">
                                <a:latin typeface="Cambria Math" panose="02040503050406030204" pitchFamily="18" charset="0"/>
                              </a:rPr>
                              <m:t>𝑝</m:t>
                            </m:r>
                          </m:sub>
                        </m:sSub>
                        <m:sSub>
                          <m:sSubPr>
                            <m:ctrlPr>
                              <a:rPr lang="en-US" sz="2560" i="1">
                                <a:latin typeface="Cambria Math" panose="02040503050406030204" pitchFamily="18" charset="0"/>
                              </a:rPr>
                            </m:ctrlPr>
                          </m:sSubPr>
                          <m:e>
                            <m:r>
                              <a:rPr lang="en-US" sz="2560" i="1">
                                <a:latin typeface="Cambria Math" panose="02040503050406030204" pitchFamily="18" charset="0"/>
                              </a:rPr>
                              <m:t>𝑥</m:t>
                            </m:r>
                          </m:e>
                          <m:sub>
                            <m:r>
                              <m:rPr>
                                <m:sty m:val="p"/>
                              </m:rPr>
                              <a:rPr lang="en-US" sz="2560">
                                <a:latin typeface="Cambria Math" panose="02040503050406030204" pitchFamily="18" charset="0"/>
                              </a:rPr>
                              <m:t>i</m:t>
                            </m:r>
                            <m:r>
                              <a:rPr lang="en-US" sz="2560" i="1">
                                <a:latin typeface="Cambria Math" panose="02040503050406030204" pitchFamily="18" charset="0"/>
                              </a:rPr>
                              <m:t>𝑝</m:t>
                            </m:r>
                          </m:sub>
                        </m:sSub>
                        <m:r>
                          <a:rPr lang="en-US" sz="2560" i="1">
                            <a:latin typeface="Cambria Math" panose="02040503050406030204" pitchFamily="18" charset="0"/>
                          </a:rPr>
                          <m:t> </m:t>
                        </m:r>
                      </m:oMath>
                    </a14:m>
                    <a:r>
                      <a:rPr lang="en-US" sz="2560" dirty="0"/>
                      <a:t>+</a:t>
                    </a:r>
                    <a14:m>
                      <m:oMath xmlns:m="http://schemas.openxmlformats.org/officeDocument/2006/math">
                        <m:r>
                          <a:rPr lang="en-US" sz="2560" dirty="0">
                            <a:latin typeface="Cambria Math" panose="02040503050406030204" pitchFamily="18" charset="0"/>
                          </a:rPr>
                          <m:t> </m:t>
                        </m:r>
                        <m:r>
                          <a:rPr lang="en-US" sz="2560" i="1" dirty="0">
                            <a:latin typeface="Cambria Math" panose="02040503050406030204" pitchFamily="18" charset="0"/>
                          </a:rPr>
                          <m:t>𝜀</m:t>
                        </m:r>
                      </m:oMath>
                    </a14:m>
                    <a:endParaRPr lang="en-US" sz="2560" dirty="0"/>
                  </a:p>
                </p:txBody>
              </p:sp>
            </mc:Choice>
            <mc:Fallback>
              <p:sp>
                <p:nvSpPr>
                  <p:cNvPr id="17" name="TextBox 16">
                    <a:extLst>
                      <a:ext uri="{FF2B5EF4-FFF2-40B4-BE49-F238E27FC236}">
                        <a16:creationId xmlns:a16="http://schemas.microsoft.com/office/drawing/2014/main" id="{54F75C44-246F-4056-9180-317ECE100B73}"/>
                      </a:ext>
                    </a:extLst>
                  </p:cNvPr>
                  <p:cNvSpPr txBox="1">
                    <a:spLocks noRot="1" noChangeAspect="1" noMove="1" noResize="1" noEditPoints="1" noAdjustHandles="1" noChangeArrowheads="1" noChangeShapeType="1" noTextEdit="1"/>
                  </p:cNvSpPr>
                  <p:nvPr/>
                </p:nvSpPr>
                <p:spPr>
                  <a:xfrm>
                    <a:off x="5062738" y="3287253"/>
                    <a:ext cx="5082976" cy="368009"/>
                  </a:xfrm>
                  <a:prstGeom prst="rect">
                    <a:avLst/>
                  </a:prstGeom>
                  <a:blipFill>
                    <a:blip r:embed="rId4"/>
                    <a:stretch>
                      <a:fillRect t="-35938" b="-40625"/>
                    </a:stretch>
                  </a:blipFill>
                </p:spPr>
                <p:txBody>
                  <a:bodyPr/>
                  <a:lstStyle/>
                  <a:p>
                    <a:r>
                      <a:rPr lang="en-US">
                        <a:noFill/>
                      </a:rPr>
                      <a:t> </a:t>
                    </a:r>
                  </a:p>
                </p:txBody>
              </p:sp>
            </mc:Fallback>
          </mc:AlternateContent>
        </p:grpSp>
        <p:sp>
          <p:nvSpPr>
            <p:cNvPr id="4" name="Rectangle 3">
              <a:extLst>
                <a:ext uri="{FF2B5EF4-FFF2-40B4-BE49-F238E27FC236}">
                  <a16:creationId xmlns:a16="http://schemas.microsoft.com/office/drawing/2014/main" id="{32C50A0C-1039-4560-B1C9-16828D64119C}"/>
                </a:ext>
              </a:extLst>
            </p:cNvPr>
            <p:cNvSpPr/>
            <p:nvPr/>
          </p:nvSpPr>
          <p:spPr>
            <a:xfrm>
              <a:off x="919790" y="3161577"/>
              <a:ext cx="4660531" cy="363501"/>
            </a:xfrm>
            <a:prstGeom prst="rect">
              <a:avLst/>
            </a:prstGeom>
          </p:spPr>
          <p:txBody>
            <a:bodyPr wrap="none">
              <a:spAutoFit/>
            </a:bodyPr>
            <a:lstStyle/>
            <a:p>
              <a:pPr algn="ctr" defTabSz="1264364" fontAlgn="base">
                <a:spcBef>
                  <a:spcPct val="0"/>
                </a:spcBef>
                <a:spcAft>
                  <a:spcPct val="35000"/>
                </a:spcAft>
                <a:buClr>
                  <a:srgbClr val="000000"/>
                </a:buClr>
                <a:buSzPct val="100000"/>
                <a:defRPr/>
              </a:pPr>
              <a:r>
                <a:rPr lang="en-IN" sz="2133" dirty="0">
                  <a:solidFill>
                    <a:schemeClr val="accent2">
                      <a:lumMod val="50000"/>
                    </a:schemeClr>
                  </a:solidFill>
                  <a:sym typeface="Calibri"/>
                </a:rPr>
                <a:t>Formula for Multiple Linear Regression:</a:t>
              </a:r>
              <a:endParaRPr lang="en-US" sz="2133" dirty="0">
                <a:solidFill>
                  <a:schemeClr val="accent2">
                    <a:lumMod val="50000"/>
                  </a:schemeClr>
                </a:solidFill>
                <a:ea typeface="Calibri"/>
                <a:cs typeface="Calibri"/>
                <a:sym typeface="Calibri"/>
              </a:endParaRPr>
            </a:p>
          </p:txBody>
        </p:sp>
      </p:grpSp>
      <mc:AlternateContent xmlns:mc="http://schemas.openxmlformats.org/markup-compatibility/2006">
        <mc:Choice xmlns:a14="http://schemas.microsoft.com/office/drawing/2010/main" Requires="a14">
          <p:sp>
            <p:nvSpPr>
              <p:cNvPr id="21" name="Rectangle: Rounded Corners 20">
                <a:extLst>
                  <a:ext uri="{FF2B5EF4-FFF2-40B4-BE49-F238E27FC236}">
                    <a16:creationId xmlns:a16="http://schemas.microsoft.com/office/drawing/2014/main" id="{7D6BBC94-3E85-4180-955B-71744A87B5C6}"/>
                  </a:ext>
                </a:extLst>
              </p:cNvPr>
              <p:cNvSpPr/>
              <p:nvPr/>
            </p:nvSpPr>
            <p:spPr>
              <a:xfrm>
                <a:off x="3380999" y="5936780"/>
                <a:ext cx="6917635" cy="32829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pPr>
                <a14:m>
                  <m:oMath xmlns:m="http://schemas.openxmlformats.org/officeDocument/2006/math">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𝒀</m:t>
                        </m:r>
                      </m:e>
                      <m:sub>
                        <m:r>
                          <a:rPr lang="en-US" sz="2000" b="1" i="1">
                            <a:solidFill>
                              <a:schemeClr val="tx1"/>
                            </a:solidFill>
                            <a:latin typeface="Cambria Math" panose="02040503050406030204" pitchFamily="18" charset="0"/>
                          </a:rPr>
                          <m:t>𝒊</m:t>
                        </m:r>
                      </m:sub>
                    </m:sSub>
                    <m:r>
                      <a:rPr lang="en-US" sz="2000" i="1">
                        <a:solidFill>
                          <a:schemeClr val="tx1"/>
                        </a:solidFill>
                        <a:latin typeface="Cambria Math" panose="02040503050406030204" pitchFamily="18" charset="0"/>
                      </a:rPr>
                      <m:t> </m:t>
                    </m:r>
                  </m:oMath>
                </a14:m>
                <a:r>
                  <a:rPr lang="en-US" sz="2000" dirty="0">
                    <a:solidFill>
                      <a:schemeClr val="tx1"/>
                    </a:solidFill>
                  </a:rPr>
                  <a:t>= Dependent Variable</a:t>
                </a:r>
              </a:p>
              <a:p>
                <a:pPr>
                  <a:spcBef>
                    <a:spcPts val="0"/>
                  </a:spcBef>
                </a:pPr>
                <a:endParaRPr lang="en-US" sz="2000" dirty="0">
                  <a:solidFill>
                    <a:schemeClr val="tx1"/>
                  </a:solidFill>
                </a:endParaRPr>
              </a:p>
              <a:p>
                <a:pPr>
                  <a:spcBef>
                    <a:spcPts val="0"/>
                  </a:spcBef>
                </a:pPr>
                <a14:m>
                  <m:oMath xmlns:m="http://schemas.openxmlformats.org/officeDocument/2006/math">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𝒙</m:t>
                        </m:r>
                      </m:e>
                      <m:sub>
                        <m:r>
                          <a:rPr lang="en-US" sz="2000" b="1" i="1">
                            <a:solidFill>
                              <a:schemeClr val="tx1"/>
                            </a:solidFill>
                            <a:latin typeface="Cambria Math" panose="02040503050406030204" pitchFamily="18" charset="0"/>
                          </a:rPr>
                          <m:t>𝐢</m:t>
                        </m:r>
                        <m:r>
                          <a:rPr lang="en-US" sz="2000" b="1">
                            <a:solidFill>
                              <a:schemeClr val="tx1"/>
                            </a:solidFill>
                            <a:latin typeface="Cambria Math" panose="02040503050406030204" pitchFamily="18" charset="0"/>
                          </a:rPr>
                          <m:t> </m:t>
                        </m:r>
                        <m:r>
                          <a:rPr lang="en-US" sz="2000" b="1" i="1">
                            <a:solidFill>
                              <a:schemeClr val="tx1"/>
                            </a:solidFill>
                            <a:latin typeface="Cambria Math" panose="02040503050406030204" pitchFamily="18" charset="0"/>
                          </a:rPr>
                          <m:t> </m:t>
                        </m:r>
                      </m:sub>
                    </m:sSub>
                  </m:oMath>
                </a14:m>
                <a:r>
                  <a:rPr lang="en-US" sz="2000" dirty="0">
                    <a:solidFill>
                      <a:schemeClr val="tx1"/>
                    </a:solidFill>
                  </a:rPr>
                  <a:t>= Explanatory Variables</a:t>
                </a:r>
              </a:p>
              <a:p>
                <a:pPr>
                  <a:spcBef>
                    <a:spcPts val="0"/>
                  </a:spcBef>
                </a:pPr>
                <a:endParaRPr lang="en-US" sz="2000" dirty="0">
                  <a:solidFill>
                    <a:schemeClr val="tx1"/>
                  </a:solidFill>
                </a:endParaRPr>
              </a:p>
              <a:p>
                <a:pPr>
                  <a:spcBef>
                    <a:spcPts val="0"/>
                  </a:spcBef>
                </a:pPr>
                <a14:m>
                  <m:oMath xmlns:m="http://schemas.openxmlformats.org/officeDocument/2006/math">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𝜷</m:t>
                        </m:r>
                      </m:e>
                      <m:sub>
                        <m:r>
                          <a:rPr lang="en-US" sz="2000" b="1" i="1">
                            <a:solidFill>
                              <a:schemeClr val="tx1"/>
                            </a:solidFill>
                            <a:latin typeface="Cambria Math" panose="02040503050406030204" pitchFamily="18" charset="0"/>
                          </a:rPr>
                          <m:t>𝟎</m:t>
                        </m:r>
                        <m:r>
                          <a:rPr lang="en-US" sz="2000" b="1">
                            <a:solidFill>
                              <a:schemeClr val="tx1"/>
                            </a:solidFill>
                            <a:latin typeface="Cambria Math" panose="02040503050406030204" pitchFamily="18" charset="0"/>
                          </a:rPr>
                          <m:t> </m:t>
                        </m:r>
                      </m:sub>
                    </m:sSub>
                  </m:oMath>
                </a14:m>
                <a:r>
                  <a:rPr lang="en-US" sz="2000" dirty="0">
                    <a:solidFill>
                      <a:schemeClr val="tx1"/>
                    </a:solidFill>
                  </a:rPr>
                  <a:t>= y-intercept (constant term) </a:t>
                </a:r>
              </a:p>
              <a:p>
                <a:pPr>
                  <a:spcBef>
                    <a:spcPts val="0"/>
                  </a:spcBef>
                </a:pPr>
                <a:endParaRPr lang="en-US" sz="2000" dirty="0">
                  <a:solidFill>
                    <a:schemeClr val="tx1"/>
                  </a:solidFill>
                </a:endParaRPr>
              </a:p>
              <a:p>
                <a:pPr>
                  <a:spcBef>
                    <a:spcPts val="0"/>
                  </a:spcBef>
                </a:pPr>
                <a14:m>
                  <m:oMath xmlns:m="http://schemas.openxmlformats.org/officeDocument/2006/math">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𝜷</m:t>
                        </m:r>
                      </m:e>
                      <m:sub>
                        <m:r>
                          <a:rPr lang="en-US" sz="2000" b="1" i="1">
                            <a:solidFill>
                              <a:schemeClr val="tx1"/>
                            </a:solidFill>
                            <a:latin typeface="Cambria Math" panose="02040503050406030204" pitchFamily="18" charset="0"/>
                          </a:rPr>
                          <m:t>𝒑</m:t>
                        </m:r>
                      </m:sub>
                    </m:sSub>
                  </m:oMath>
                </a14:m>
                <a:r>
                  <a:rPr lang="en-US" sz="2000" dirty="0">
                    <a:solidFill>
                      <a:schemeClr val="tx1"/>
                    </a:solidFill>
                  </a:rPr>
                  <a:t>= Slope Coefficients for each explanatory variable</a:t>
                </a:r>
              </a:p>
              <a:p>
                <a:pPr>
                  <a:spcBef>
                    <a:spcPts val="0"/>
                  </a:spcBef>
                </a:pPr>
                <a:endParaRPr lang="en-US" sz="2000" dirty="0">
                  <a:solidFill>
                    <a:schemeClr val="tx1"/>
                  </a:solidFill>
                </a:endParaRPr>
              </a:p>
              <a:p>
                <a:pPr>
                  <a:spcBef>
                    <a:spcPts val="0"/>
                  </a:spcBef>
                </a:pPr>
                <a:r>
                  <a:rPr lang="en-US" sz="2000" dirty="0">
                    <a:solidFill>
                      <a:schemeClr val="tx1"/>
                    </a:solidFill>
                  </a:rPr>
                  <a:t> </a:t>
                </a:r>
                <a14:m>
                  <m:oMath xmlns:m="http://schemas.openxmlformats.org/officeDocument/2006/math">
                    <m:r>
                      <a:rPr lang="en-US" sz="2000" b="1" i="1" dirty="0">
                        <a:solidFill>
                          <a:schemeClr val="tx1"/>
                        </a:solidFill>
                        <a:latin typeface="Cambria Math" panose="02040503050406030204" pitchFamily="18" charset="0"/>
                      </a:rPr>
                      <m:t>𝜺</m:t>
                    </m:r>
                  </m:oMath>
                </a14:m>
                <a:r>
                  <a:rPr lang="en-US" sz="2000" dirty="0">
                    <a:solidFill>
                      <a:schemeClr val="tx1"/>
                    </a:solidFill>
                  </a:rPr>
                  <a:t>  = Model’s Error term(also known as the residuals)</a:t>
                </a:r>
              </a:p>
            </p:txBody>
          </p:sp>
        </mc:Choice>
        <mc:Fallback>
          <p:sp>
            <p:nvSpPr>
              <p:cNvPr id="21" name="Rectangle: Rounded Corners 20">
                <a:extLst>
                  <a:ext uri="{FF2B5EF4-FFF2-40B4-BE49-F238E27FC236}">
                    <a16:creationId xmlns:a16="http://schemas.microsoft.com/office/drawing/2014/main" id="{7D6BBC94-3E85-4180-955B-71744A87B5C6}"/>
                  </a:ext>
                </a:extLst>
              </p:cNvPr>
              <p:cNvSpPr>
                <a:spLocks noRot="1" noChangeAspect="1" noMove="1" noResize="1" noEditPoints="1" noAdjustHandles="1" noChangeArrowheads="1" noChangeShapeType="1" noTextEdit="1"/>
              </p:cNvSpPr>
              <p:nvPr/>
            </p:nvSpPr>
            <p:spPr>
              <a:xfrm>
                <a:off x="3380999" y="5936780"/>
                <a:ext cx="6917635" cy="3282999"/>
              </a:xfrm>
              <a:prstGeom prst="roundRect">
                <a:avLst/>
              </a:prstGeom>
              <a:blipFill>
                <a:blip r:embed="rId5"/>
                <a:stretch>
                  <a:fillRect/>
                </a:stretch>
              </a:blipFill>
              <a:ln>
                <a:solidFill>
                  <a:schemeClr val="tx1"/>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CC1A40F2-8F23-4837-A1C1-B95F4DBFF43D}"/>
              </a:ext>
            </a:extLst>
          </p:cNvPr>
          <p:cNvSpPr/>
          <p:nvPr/>
        </p:nvSpPr>
        <p:spPr>
          <a:xfrm>
            <a:off x="463210" y="375939"/>
            <a:ext cx="6712842" cy="507831"/>
          </a:xfrm>
          <a:prstGeom prst="rect">
            <a:avLst/>
          </a:prstGeom>
        </p:spPr>
        <p:txBody>
          <a:bodyPr wrap="square">
            <a:spAutoFit/>
          </a:bodyPr>
          <a:lstStyle/>
          <a:p>
            <a:r>
              <a:rPr lang="en-US" b="1" dirty="0"/>
              <a:t>Multiple Linear Regression</a:t>
            </a:r>
          </a:p>
        </p:txBody>
      </p:sp>
      <p:pic>
        <p:nvPicPr>
          <p:cNvPr id="15" name="skillenza_logo_new (1).png" descr="skillenza_logo_new (1).png">
            <a:extLst>
              <a:ext uri="{FF2B5EF4-FFF2-40B4-BE49-F238E27FC236}">
                <a16:creationId xmlns:a16="http://schemas.microsoft.com/office/drawing/2014/main" id="{68AC7788-8056-4CD5-BCCE-17153085FEFD}"/>
              </a:ext>
            </a:extLst>
          </p:cNvPr>
          <p:cNvPicPr>
            <a:picLocks noChangeAspect="1"/>
          </p:cNvPicPr>
          <p:nvPr/>
        </p:nvPicPr>
        <p:blipFill>
          <a:blip r:embed="rId6"/>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519044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1">
            <a:extLst>
              <a:ext uri="{FF2B5EF4-FFF2-40B4-BE49-F238E27FC236}">
                <a16:creationId xmlns:a16="http://schemas.microsoft.com/office/drawing/2014/main" id="{00E3BAF3-5A38-4CA6-8B3B-E35F1A3ECDA7}"/>
              </a:ext>
            </a:extLst>
          </p:cNvPr>
          <p:cNvSpPr/>
          <p:nvPr/>
        </p:nvSpPr>
        <p:spPr>
          <a:xfrm>
            <a:off x="2728214" y="2522613"/>
            <a:ext cx="7425798"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Multiple Linear Regression through Example</a:t>
            </a:r>
          </a:p>
        </p:txBody>
      </p:sp>
      <p:sp>
        <p:nvSpPr>
          <p:cNvPr id="32" name="Rectangle: Rounded Corners 1">
            <a:extLst>
              <a:ext uri="{FF2B5EF4-FFF2-40B4-BE49-F238E27FC236}">
                <a16:creationId xmlns:a16="http://schemas.microsoft.com/office/drawing/2014/main" id="{07A33F3F-4F36-44C7-A687-F55E8753749A}"/>
              </a:ext>
            </a:extLst>
          </p:cNvPr>
          <p:cNvSpPr/>
          <p:nvPr/>
        </p:nvSpPr>
        <p:spPr>
          <a:xfrm>
            <a:off x="1422986" y="3547143"/>
            <a:ext cx="9993860" cy="101998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You own a company and you want to know how your employees’ job performance relates to their IQ, their motivation and the amount of social support they receive</a:t>
            </a:r>
          </a:p>
        </p:txBody>
      </p:sp>
      <p:grpSp>
        <p:nvGrpSpPr>
          <p:cNvPr id="6" name="Group 5">
            <a:extLst>
              <a:ext uri="{FF2B5EF4-FFF2-40B4-BE49-F238E27FC236}">
                <a16:creationId xmlns:a16="http://schemas.microsoft.com/office/drawing/2014/main" id="{EBD99217-7740-4C53-8254-AA772821642E}"/>
              </a:ext>
            </a:extLst>
          </p:cNvPr>
          <p:cNvGrpSpPr/>
          <p:nvPr/>
        </p:nvGrpSpPr>
        <p:grpSpPr>
          <a:xfrm>
            <a:off x="3744013" y="4997680"/>
            <a:ext cx="5516774" cy="2599462"/>
            <a:chOff x="3510012" y="3503824"/>
            <a:chExt cx="5171976" cy="2436996"/>
          </a:xfrm>
        </p:grpSpPr>
        <p:sp>
          <p:nvSpPr>
            <p:cNvPr id="33" name="Rectangle: Rounded Corners 32">
              <a:extLst>
                <a:ext uri="{FF2B5EF4-FFF2-40B4-BE49-F238E27FC236}">
                  <a16:creationId xmlns:a16="http://schemas.microsoft.com/office/drawing/2014/main" id="{3DD8AAF9-3EAE-4A52-965B-727B0456EF2F}"/>
                </a:ext>
              </a:extLst>
            </p:cNvPr>
            <p:cNvSpPr/>
            <p:nvPr/>
          </p:nvSpPr>
          <p:spPr>
            <a:xfrm>
              <a:off x="3510012" y="3503824"/>
              <a:ext cx="2404598" cy="353995"/>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7" dirty="0">
                  <a:solidFill>
                    <a:schemeClr val="tx1"/>
                  </a:solidFill>
                </a:rPr>
                <a:t>Motivation</a:t>
              </a:r>
            </a:p>
          </p:txBody>
        </p:sp>
        <p:sp>
          <p:nvSpPr>
            <p:cNvPr id="34" name="Rectangle: Rounded Corners 33">
              <a:extLst>
                <a:ext uri="{FF2B5EF4-FFF2-40B4-BE49-F238E27FC236}">
                  <a16:creationId xmlns:a16="http://schemas.microsoft.com/office/drawing/2014/main" id="{6A1140BF-C74A-484B-9265-72F222FA42C0}"/>
                </a:ext>
              </a:extLst>
            </p:cNvPr>
            <p:cNvSpPr/>
            <p:nvPr/>
          </p:nvSpPr>
          <p:spPr>
            <a:xfrm>
              <a:off x="3510012" y="4130313"/>
              <a:ext cx="2404598" cy="353995"/>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7" dirty="0">
                  <a:solidFill>
                    <a:schemeClr val="tx1"/>
                  </a:solidFill>
                </a:rPr>
                <a:t>IQ</a:t>
              </a:r>
            </a:p>
          </p:txBody>
        </p:sp>
        <p:sp>
          <p:nvSpPr>
            <p:cNvPr id="35" name="Rectangle: Rounded Corners 34">
              <a:extLst>
                <a:ext uri="{FF2B5EF4-FFF2-40B4-BE49-F238E27FC236}">
                  <a16:creationId xmlns:a16="http://schemas.microsoft.com/office/drawing/2014/main" id="{12E7F44E-A533-4AB5-8F5B-1FC433EE997A}"/>
                </a:ext>
              </a:extLst>
            </p:cNvPr>
            <p:cNvSpPr/>
            <p:nvPr/>
          </p:nvSpPr>
          <p:spPr>
            <a:xfrm>
              <a:off x="3510012" y="4756802"/>
              <a:ext cx="2404598" cy="353995"/>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7" dirty="0">
                  <a:solidFill>
                    <a:schemeClr val="tx1"/>
                  </a:solidFill>
                </a:rPr>
                <a:t>Social Support</a:t>
              </a:r>
            </a:p>
          </p:txBody>
        </p:sp>
        <p:sp>
          <p:nvSpPr>
            <p:cNvPr id="36" name="Rectangle: Rounded Corners 35">
              <a:extLst>
                <a:ext uri="{FF2B5EF4-FFF2-40B4-BE49-F238E27FC236}">
                  <a16:creationId xmlns:a16="http://schemas.microsoft.com/office/drawing/2014/main" id="{15D63E73-BB63-48E1-AEEF-D32C5CE6BE32}"/>
                </a:ext>
              </a:extLst>
            </p:cNvPr>
            <p:cNvSpPr/>
            <p:nvPr/>
          </p:nvSpPr>
          <p:spPr>
            <a:xfrm>
              <a:off x="6277390" y="5586825"/>
              <a:ext cx="2404598" cy="353995"/>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7" dirty="0">
                  <a:solidFill>
                    <a:schemeClr val="tx1"/>
                  </a:solidFill>
                </a:rPr>
                <a:t>Job Performance</a:t>
              </a:r>
            </a:p>
          </p:txBody>
        </p:sp>
        <p:cxnSp>
          <p:nvCxnSpPr>
            <p:cNvPr id="37" name="Straight Connector 36">
              <a:extLst>
                <a:ext uri="{FF2B5EF4-FFF2-40B4-BE49-F238E27FC236}">
                  <a16:creationId xmlns:a16="http://schemas.microsoft.com/office/drawing/2014/main" id="{694AD843-044F-4C35-8548-24CD52B7507F}"/>
                </a:ext>
              </a:extLst>
            </p:cNvPr>
            <p:cNvCxnSpPr>
              <a:stCxn id="35" idx="3"/>
            </p:cNvCxnSpPr>
            <p:nvPr/>
          </p:nvCxnSpPr>
          <p:spPr>
            <a:xfrm>
              <a:off x="5914610" y="4933800"/>
              <a:ext cx="569812"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AEBC621-EDF6-4FA1-BD6A-E43B11C18C8A}"/>
                </a:ext>
              </a:extLst>
            </p:cNvPr>
            <p:cNvCxnSpPr/>
            <p:nvPr/>
          </p:nvCxnSpPr>
          <p:spPr>
            <a:xfrm>
              <a:off x="6484422" y="4933800"/>
              <a:ext cx="0" cy="653025"/>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CEF088-A327-44BC-81E7-EACE045E68EB}"/>
                </a:ext>
              </a:extLst>
            </p:cNvPr>
            <p:cNvCxnSpPr>
              <a:cxnSpLocks/>
            </p:cNvCxnSpPr>
            <p:nvPr/>
          </p:nvCxnSpPr>
          <p:spPr>
            <a:xfrm>
              <a:off x="5944999" y="4307311"/>
              <a:ext cx="90409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B602801-7F8B-45F9-971B-B5E96BACD1F8}"/>
                </a:ext>
              </a:extLst>
            </p:cNvPr>
            <p:cNvCxnSpPr/>
            <p:nvPr/>
          </p:nvCxnSpPr>
          <p:spPr>
            <a:xfrm>
              <a:off x="6849098" y="4307311"/>
              <a:ext cx="0" cy="1279514"/>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0D61F57-2AFC-4E69-8C38-0F4ED886F91C}"/>
                </a:ext>
              </a:extLst>
            </p:cNvPr>
            <p:cNvCxnSpPr>
              <a:cxnSpLocks/>
            </p:cNvCxnSpPr>
            <p:nvPr/>
          </p:nvCxnSpPr>
          <p:spPr>
            <a:xfrm>
              <a:off x="5944999" y="3672264"/>
              <a:ext cx="1325760" cy="8557"/>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C7EADDD-EB4C-4B90-834D-5BE7A8A3122E}"/>
                </a:ext>
              </a:extLst>
            </p:cNvPr>
            <p:cNvCxnSpPr>
              <a:cxnSpLocks/>
            </p:cNvCxnSpPr>
            <p:nvPr/>
          </p:nvCxnSpPr>
          <p:spPr>
            <a:xfrm>
              <a:off x="7270760" y="3680822"/>
              <a:ext cx="0" cy="190600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6F6E125-7DC5-49FD-A634-90106BABFD56}"/>
              </a:ext>
            </a:extLst>
          </p:cNvPr>
          <p:cNvSpPr/>
          <p:nvPr/>
        </p:nvSpPr>
        <p:spPr>
          <a:xfrm>
            <a:off x="463210" y="375939"/>
            <a:ext cx="6712842" cy="507831"/>
          </a:xfrm>
          <a:prstGeom prst="rect">
            <a:avLst/>
          </a:prstGeom>
        </p:spPr>
        <p:txBody>
          <a:bodyPr wrap="square">
            <a:spAutoFit/>
          </a:bodyPr>
          <a:lstStyle/>
          <a:p>
            <a:r>
              <a:rPr lang="en-US" b="1" dirty="0"/>
              <a:t>Multiple Linear Regression</a:t>
            </a:r>
          </a:p>
        </p:txBody>
      </p:sp>
      <p:pic>
        <p:nvPicPr>
          <p:cNvPr id="19" name="skillenza_logo_new (1).png" descr="skillenza_logo_new (1).png">
            <a:extLst>
              <a:ext uri="{FF2B5EF4-FFF2-40B4-BE49-F238E27FC236}">
                <a16:creationId xmlns:a16="http://schemas.microsoft.com/office/drawing/2014/main" id="{D452DA6A-FC5C-4D5D-87DB-61F4A86EC50A}"/>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56031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1">
            <a:extLst>
              <a:ext uri="{FF2B5EF4-FFF2-40B4-BE49-F238E27FC236}">
                <a16:creationId xmlns:a16="http://schemas.microsoft.com/office/drawing/2014/main" id="{00E3BAF3-5A38-4CA6-8B3B-E35F1A3ECDA7}"/>
              </a:ext>
            </a:extLst>
          </p:cNvPr>
          <p:cNvSpPr/>
          <p:nvPr/>
        </p:nvSpPr>
        <p:spPr>
          <a:xfrm>
            <a:off x="2635126" y="2522613"/>
            <a:ext cx="7734547"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Multiple Linear Regression through Example</a:t>
            </a:r>
          </a:p>
        </p:txBody>
      </p:sp>
      <p:sp>
        <p:nvSpPr>
          <p:cNvPr id="32" name="Rectangle: Rounded Corners 1">
            <a:extLst>
              <a:ext uri="{FF2B5EF4-FFF2-40B4-BE49-F238E27FC236}">
                <a16:creationId xmlns:a16="http://schemas.microsoft.com/office/drawing/2014/main" id="{07A33F3F-4F36-44C7-A687-F55E8753749A}"/>
              </a:ext>
            </a:extLst>
          </p:cNvPr>
          <p:cNvSpPr/>
          <p:nvPr/>
        </p:nvSpPr>
        <p:spPr>
          <a:xfrm>
            <a:off x="1587954" y="3547142"/>
            <a:ext cx="9828892" cy="1422234"/>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But, Regression Analysis, provides numeric estimates of the strengths of such relations. In order to use regression analysis, we need data on the four variables (1 criterion and 3 predictors) in our model. We therefore have our employees take some tests that measure these</a:t>
            </a:r>
          </a:p>
        </p:txBody>
      </p:sp>
      <p:grpSp>
        <p:nvGrpSpPr>
          <p:cNvPr id="11" name="Group 10">
            <a:extLst>
              <a:ext uri="{FF2B5EF4-FFF2-40B4-BE49-F238E27FC236}">
                <a16:creationId xmlns:a16="http://schemas.microsoft.com/office/drawing/2014/main" id="{B5153062-06FC-470F-A541-DA87F65457EF}"/>
              </a:ext>
            </a:extLst>
          </p:cNvPr>
          <p:cNvGrpSpPr/>
          <p:nvPr/>
        </p:nvGrpSpPr>
        <p:grpSpPr>
          <a:xfrm>
            <a:off x="2419464" y="5265318"/>
            <a:ext cx="8613168" cy="2330107"/>
            <a:chOff x="2894730" y="3804375"/>
            <a:chExt cx="8074845" cy="2184476"/>
          </a:xfrm>
        </p:grpSpPr>
        <p:pic>
          <p:nvPicPr>
            <p:cNvPr id="19" name="Picture 18">
              <a:extLst>
                <a:ext uri="{FF2B5EF4-FFF2-40B4-BE49-F238E27FC236}">
                  <a16:creationId xmlns:a16="http://schemas.microsoft.com/office/drawing/2014/main" id="{70818AD2-040B-44A9-B0CD-5D5DD07A5F94}"/>
                </a:ext>
              </a:extLst>
            </p:cNvPr>
            <p:cNvPicPr>
              <a:picLocks noChangeAspect="1"/>
            </p:cNvPicPr>
            <p:nvPr/>
          </p:nvPicPr>
          <p:blipFill>
            <a:blip r:embed="rId3"/>
            <a:stretch>
              <a:fillRect/>
            </a:stretch>
          </p:blipFill>
          <p:spPr>
            <a:xfrm>
              <a:off x="2894730" y="3804375"/>
              <a:ext cx="3201270" cy="1366058"/>
            </a:xfrm>
            <a:prstGeom prst="rect">
              <a:avLst/>
            </a:prstGeom>
            <a:ln>
              <a:noFill/>
            </a:ln>
            <a:effectLst/>
          </p:spPr>
        </p:pic>
        <p:cxnSp>
          <p:nvCxnSpPr>
            <p:cNvPr id="20" name="Straight Connector 19">
              <a:extLst>
                <a:ext uri="{FF2B5EF4-FFF2-40B4-BE49-F238E27FC236}">
                  <a16:creationId xmlns:a16="http://schemas.microsoft.com/office/drawing/2014/main" id="{F2C59073-ACCC-459D-B92F-EE046C3DE1FC}"/>
                </a:ext>
              </a:extLst>
            </p:cNvPr>
            <p:cNvCxnSpPr>
              <a:cxnSpLocks/>
              <a:stCxn id="19" idx="2"/>
            </p:cNvCxnSpPr>
            <p:nvPr/>
          </p:nvCxnSpPr>
          <p:spPr>
            <a:xfrm>
              <a:off x="4495365" y="5170433"/>
              <a:ext cx="0" cy="580972"/>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4C6255-9773-4E02-9309-0F4EBAF126EB}"/>
                </a:ext>
              </a:extLst>
            </p:cNvPr>
            <p:cNvCxnSpPr>
              <a:cxnSpLocks/>
              <a:endCxn id="22" idx="1"/>
            </p:cNvCxnSpPr>
            <p:nvPr/>
          </p:nvCxnSpPr>
          <p:spPr>
            <a:xfrm flipV="1">
              <a:off x="4495365" y="5723935"/>
              <a:ext cx="1069785" cy="2747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EAF87C2-DFBE-480B-A336-3FFA4984B683}"/>
                </a:ext>
              </a:extLst>
            </p:cNvPr>
            <p:cNvSpPr/>
            <p:nvPr/>
          </p:nvSpPr>
          <p:spPr>
            <a:xfrm>
              <a:off x="5565150" y="5459018"/>
              <a:ext cx="5404425" cy="529833"/>
            </a:xfrm>
            <a:prstGeom prst="rect">
              <a:avLst/>
            </a:prstGeom>
          </p:spPr>
          <p:txBody>
            <a:bodyPr wrap="none">
              <a:spAutoFit/>
            </a:bodyPr>
            <a:lstStyle/>
            <a:p>
              <a:pPr>
                <a:spcBef>
                  <a:spcPts val="0"/>
                </a:spcBef>
              </a:pPr>
              <a:r>
                <a:rPr lang="en-US" sz="1707" dirty="0"/>
                <a:t>So, here we see that, ‘Intelligence Quotient’, ‘Motivation’ </a:t>
              </a:r>
            </a:p>
            <a:p>
              <a:pPr>
                <a:spcBef>
                  <a:spcPts val="0"/>
                </a:spcBef>
              </a:pPr>
              <a:r>
                <a:rPr lang="en-US" sz="1707" dirty="0"/>
                <a:t>&amp; ‘Social Support’ have been measured in numerical form</a:t>
              </a:r>
            </a:p>
          </p:txBody>
        </p:sp>
      </p:grpSp>
      <p:sp>
        <p:nvSpPr>
          <p:cNvPr id="12" name="Rectangle 11">
            <a:extLst>
              <a:ext uri="{FF2B5EF4-FFF2-40B4-BE49-F238E27FC236}">
                <a16:creationId xmlns:a16="http://schemas.microsoft.com/office/drawing/2014/main" id="{B8927953-D196-445A-9ED9-D0C7C7BD3E1C}"/>
              </a:ext>
            </a:extLst>
          </p:cNvPr>
          <p:cNvSpPr/>
          <p:nvPr/>
        </p:nvSpPr>
        <p:spPr>
          <a:xfrm>
            <a:off x="463210" y="375939"/>
            <a:ext cx="6712842" cy="507831"/>
          </a:xfrm>
          <a:prstGeom prst="rect">
            <a:avLst/>
          </a:prstGeom>
        </p:spPr>
        <p:txBody>
          <a:bodyPr wrap="square">
            <a:spAutoFit/>
          </a:bodyPr>
          <a:lstStyle/>
          <a:p>
            <a:r>
              <a:rPr lang="en-US" b="1" dirty="0"/>
              <a:t>Multiple Linear Regression</a:t>
            </a:r>
          </a:p>
        </p:txBody>
      </p:sp>
      <p:pic>
        <p:nvPicPr>
          <p:cNvPr id="14" name="skillenza_logo_new (1).png" descr="skillenza_logo_new (1).png">
            <a:extLst>
              <a:ext uri="{FF2B5EF4-FFF2-40B4-BE49-F238E27FC236}">
                <a16:creationId xmlns:a16="http://schemas.microsoft.com/office/drawing/2014/main" id="{2A3CBDAA-2166-4521-A974-71D36FDE0FE5}"/>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75967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1">
            <a:extLst>
              <a:ext uri="{FF2B5EF4-FFF2-40B4-BE49-F238E27FC236}">
                <a16:creationId xmlns:a16="http://schemas.microsoft.com/office/drawing/2014/main" id="{00E3BAF3-5A38-4CA6-8B3B-E35F1A3ECDA7}"/>
              </a:ext>
            </a:extLst>
          </p:cNvPr>
          <p:cNvSpPr/>
          <p:nvPr/>
        </p:nvSpPr>
        <p:spPr>
          <a:xfrm>
            <a:off x="2456386" y="2618627"/>
            <a:ext cx="8092029" cy="496865"/>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Multiple Linear Regression through Example</a:t>
            </a:r>
          </a:p>
        </p:txBody>
      </p:sp>
      <p:sp>
        <p:nvSpPr>
          <p:cNvPr id="32" name="Rectangle: Rounded Corners 1">
            <a:extLst>
              <a:ext uri="{FF2B5EF4-FFF2-40B4-BE49-F238E27FC236}">
                <a16:creationId xmlns:a16="http://schemas.microsoft.com/office/drawing/2014/main" id="{07A33F3F-4F36-44C7-A687-F55E8753749A}"/>
              </a:ext>
            </a:extLst>
          </p:cNvPr>
          <p:cNvSpPr/>
          <p:nvPr/>
        </p:nvSpPr>
        <p:spPr>
          <a:xfrm>
            <a:off x="1193549" y="3613625"/>
            <a:ext cx="10890493" cy="559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Now, let’s apply linear regression on this data and find the 𝛽 Coefficients</a:t>
            </a:r>
          </a:p>
        </p:txBody>
      </p:sp>
      <p:grpSp>
        <p:nvGrpSpPr>
          <p:cNvPr id="44" name="Group 43">
            <a:extLst>
              <a:ext uri="{FF2B5EF4-FFF2-40B4-BE49-F238E27FC236}">
                <a16:creationId xmlns:a16="http://schemas.microsoft.com/office/drawing/2014/main" id="{9F0CBB52-9FFD-4925-AE2E-E7E9541B6C0B}"/>
              </a:ext>
            </a:extLst>
          </p:cNvPr>
          <p:cNvGrpSpPr/>
          <p:nvPr/>
        </p:nvGrpSpPr>
        <p:grpSpPr>
          <a:xfrm>
            <a:off x="539531" y="4876800"/>
            <a:ext cx="6436277" cy="2692531"/>
            <a:chOff x="956007" y="3651358"/>
            <a:chExt cx="5333879" cy="2231359"/>
          </a:xfrm>
        </p:grpSpPr>
        <p:sp>
          <p:nvSpPr>
            <p:cNvPr id="12" name="Rectangle: Rounded Corners 11">
              <a:extLst>
                <a:ext uri="{FF2B5EF4-FFF2-40B4-BE49-F238E27FC236}">
                  <a16:creationId xmlns:a16="http://schemas.microsoft.com/office/drawing/2014/main" id="{777F07A1-D8DC-4F1A-9F07-4FAFA136E16F}"/>
                </a:ext>
              </a:extLst>
            </p:cNvPr>
            <p:cNvSpPr/>
            <p:nvPr/>
          </p:nvSpPr>
          <p:spPr>
            <a:xfrm>
              <a:off x="956007" y="3651358"/>
              <a:ext cx="2696686" cy="338730"/>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3" dirty="0">
                  <a:solidFill>
                    <a:schemeClr val="tx1"/>
                  </a:solidFill>
                </a:rPr>
                <a:t>Motivation</a:t>
              </a:r>
            </a:p>
          </p:txBody>
        </p:sp>
        <p:sp>
          <p:nvSpPr>
            <p:cNvPr id="14" name="Rectangle: Rounded Corners 13">
              <a:extLst>
                <a:ext uri="{FF2B5EF4-FFF2-40B4-BE49-F238E27FC236}">
                  <a16:creationId xmlns:a16="http://schemas.microsoft.com/office/drawing/2014/main" id="{DC28BE1D-3739-4AFA-9044-06AD68C2567F}"/>
                </a:ext>
              </a:extLst>
            </p:cNvPr>
            <p:cNvSpPr/>
            <p:nvPr/>
          </p:nvSpPr>
          <p:spPr>
            <a:xfrm>
              <a:off x="956007" y="4121150"/>
              <a:ext cx="2696686" cy="338730"/>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3" dirty="0">
                  <a:solidFill>
                    <a:schemeClr val="tx1"/>
                  </a:solidFill>
                </a:rPr>
                <a:t>IQ</a:t>
              </a:r>
            </a:p>
          </p:txBody>
        </p:sp>
        <p:sp>
          <p:nvSpPr>
            <p:cNvPr id="15" name="Rectangle: Rounded Corners 14">
              <a:extLst>
                <a:ext uri="{FF2B5EF4-FFF2-40B4-BE49-F238E27FC236}">
                  <a16:creationId xmlns:a16="http://schemas.microsoft.com/office/drawing/2014/main" id="{60A29D71-2001-4FA2-B35A-6FFF22A48F75}"/>
                </a:ext>
              </a:extLst>
            </p:cNvPr>
            <p:cNvSpPr/>
            <p:nvPr/>
          </p:nvSpPr>
          <p:spPr>
            <a:xfrm>
              <a:off x="956007" y="4590942"/>
              <a:ext cx="2696686" cy="338730"/>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3" dirty="0">
                  <a:solidFill>
                    <a:schemeClr val="tx1"/>
                  </a:solidFill>
                </a:rPr>
                <a:t>Social Support</a:t>
              </a:r>
            </a:p>
          </p:txBody>
        </p:sp>
        <p:sp>
          <p:nvSpPr>
            <p:cNvPr id="16" name="Rectangle: Rounded Corners 15">
              <a:extLst>
                <a:ext uri="{FF2B5EF4-FFF2-40B4-BE49-F238E27FC236}">
                  <a16:creationId xmlns:a16="http://schemas.microsoft.com/office/drawing/2014/main" id="{A894EF6D-862B-4E38-AD54-1FB299ACEF98}"/>
                </a:ext>
              </a:extLst>
            </p:cNvPr>
            <p:cNvSpPr/>
            <p:nvPr/>
          </p:nvSpPr>
          <p:spPr>
            <a:xfrm>
              <a:off x="4486724" y="5617263"/>
              <a:ext cx="1803162" cy="265454"/>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3" dirty="0">
                  <a:solidFill>
                    <a:schemeClr val="tx1"/>
                  </a:solidFill>
                </a:rPr>
                <a:t>Job Performance</a:t>
              </a:r>
            </a:p>
          </p:txBody>
        </p:sp>
        <p:sp>
          <p:nvSpPr>
            <p:cNvPr id="17" name="Rectangle: Rounded Corners 16">
              <a:extLst>
                <a:ext uri="{FF2B5EF4-FFF2-40B4-BE49-F238E27FC236}">
                  <a16:creationId xmlns:a16="http://schemas.microsoft.com/office/drawing/2014/main" id="{9FB9A758-06BC-41E3-8A48-7C56D95F1743}"/>
                </a:ext>
              </a:extLst>
            </p:cNvPr>
            <p:cNvSpPr/>
            <p:nvPr/>
          </p:nvSpPr>
          <p:spPr>
            <a:xfrm>
              <a:off x="960970" y="5060734"/>
              <a:ext cx="2696686" cy="338730"/>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3" dirty="0">
                  <a:solidFill>
                    <a:schemeClr val="tx1"/>
                  </a:solidFill>
                </a:rPr>
                <a:t>Constant</a:t>
              </a:r>
            </a:p>
          </p:txBody>
        </p:sp>
        <p:cxnSp>
          <p:nvCxnSpPr>
            <p:cNvPr id="18" name="Straight Connector 17">
              <a:extLst>
                <a:ext uri="{FF2B5EF4-FFF2-40B4-BE49-F238E27FC236}">
                  <a16:creationId xmlns:a16="http://schemas.microsoft.com/office/drawing/2014/main" id="{65928B94-DD18-4206-9B6D-8E8672735DDA}"/>
                </a:ext>
              </a:extLst>
            </p:cNvPr>
            <p:cNvCxnSpPr>
              <a:cxnSpLocks/>
              <a:stCxn id="12" idx="3"/>
            </p:cNvCxnSpPr>
            <p:nvPr/>
          </p:nvCxnSpPr>
          <p:spPr>
            <a:xfrm>
              <a:off x="3652693" y="3820723"/>
              <a:ext cx="212544"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E6514F-F930-4219-A080-019AEC134EAE}"/>
                </a:ext>
              </a:extLst>
            </p:cNvPr>
            <p:cNvCxnSpPr/>
            <p:nvPr/>
          </p:nvCxnSpPr>
          <p:spPr>
            <a:xfrm>
              <a:off x="3657656" y="4294095"/>
              <a:ext cx="212544"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F01A24-6251-4C6A-BCCF-3278C97EAA3A}"/>
                </a:ext>
              </a:extLst>
            </p:cNvPr>
            <p:cNvCxnSpPr/>
            <p:nvPr/>
          </p:nvCxnSpPr>
          <p:spPr>
            <a:xfrm>
              <a:off x="3652693" y="4760307"/>
              <a:ext cx="212544"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DDD85ED-3261-4439-8EE1-1C4268509C01}"/>
                </a:ext>
              </a:extLst>
            </p:cNvPr>
            <p:cNvCxnSpPr/>
            <p:nvPr/>
          </p:nvCxnSpPr>
          <p:spPr>
            <a:xfrm>
              <a:off x="3657656" y="5241772"/>
              <a:ext cx="212544"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B9C4FD1C-91F2-4541-B090-40F35797F5E5}"/>
                </a:ext>
              </a:extLst>
            </p:cNvPr>
            <p:cNvSpPr/>
            <p:nvPr/>
          </p:nvSpPr>
          <p:spPr>
            <a:xfrm>
              <a:off x="3875163" y="3687530"/>
              <a:ext cx="474828" cy="265454"/>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73" dirty="0">
                  <a:solidFill>
                    <a:schemeClr val="tx1"/>
                  </a:solidFill>
                </a:rPr>
                <a:t>0.31</a:t>
              </a:r>
            </a:p>
          </p:txBody>
        </p:sp>
        <p:sp>
          <p:nvSpPr>
            <p:cNvPr id="27" name="Rectangle: Rounded Corners 26">
              <a:extLst>
                <a:ext uri="{FF2B5EF4-FFF2-40B4-BE49-F238E27FC236}">
                  <a16:creationId xmlns:a16="http://schemas.microsoft.com/office/drawing/2014/main" id="{F61B172F-E651-4272-A407-5EA22510A858}"/>
                </a:ext>
              </a:extLst>
            </p:cNvPr>
            <p:cNvSpPr/>
            <p:nvPr/>
          </p:nvSpPr>
          <p:spPr>
            <a:xfrm>
              <a:off x="3875163" y="4156897"/>
              <a:ext cx="474828" cy="265454"/>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73" dirty="0">
                  <a:solidFill>
                    <a:schemeClr val="tx1"/>
                  </a:solidFill>
                </a:rPr>
                <a:t>0.16</a:t>
              </a:r>
            </a:p>
          </p:txBody>
        </p:sp>
        <p:sp>
          <p:nvSpPr>
            <p:cNvPr id="28" name="Rectangle: Rounded Corners 27">
              <a:extLst>
                <a:ext uri="{FF2B5EF4-FFF2-40B4-BE49-F238E27FC236}">
                  <a16:creationId xmlns:a16="http://schemas.microsoft.com/office/drawing/2014/main" id="{E85336FC-60AB-471C-81FD-6A11940D2AEF}"/>
                </a:ext>
              </a:extLst>
            </p:cNvPr>
            <p:cNvSpPr/>
            <p:nvPr/>
          </p:nvSpPr>
          <p:spPr>
            <a:xfrm>
              <a:off x="3875163" y="4626264"/>
              <a:ext cx="474828" cy="265454"/>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73" dirty="0">
                  <a:solidFill>
                    <a:schemeClr val="tx1"/>
                  </a:solidFill>
                </a:rPr>
                <a:t>0.27</a:t>
              </a:r>
            </a:p>
          </p:txBody>
        </p:sp>
        <p:sp>
          <p:nvSpPr>
            <p:cNvPr id="29" name="Rectangle: Rounded Corners 28">
              <a:extLst>
                <a:ext uri="{FF2B5EF4-FFF2-40B4-BE49-F238E27FC236}">
                  <a16:creationId xmlns:a16="http://schemas.microsoft.com/office/drawing/2014/main" id="{561A5FD2-2B05-4002-9BAE-B061B5C44B6A}"/>
                </a:ext>
              </a:extLst>
            </p:cNvPr>
            <p:cNvSpPr/>
            <p:nvPr/>
          </p:nvSpPr>
          <p:spPr>
            <a:xfrm>
              <a:off x="3875163" y="5109045"/>
              <a:ext cx="474828" cy="265454"/>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73" dirty="0">
                  <a:solidFill>
                    <a:schemeClr val="tx1"/>
                  </a:solidFill>
                </a:rPr>
                <a:t>18.1</a:t>
              </a:r>
            </a:p>
          </p:txBody>
        </p:sp>
        <p:cxnSp>
          <p:nvCxnSpPr>
            <p:cNvPr id="30" name="Straight Connector 29">
              <a:extLst>
                <a:ext uri="{FF2B5EF4-FFF2-40B4-BE49-F238E27FC236}">
                  <a16:creationId xmlns:a16="http://schemas.microsoft.com/office/drawing/2014/main" id="{3ADC8456-A861-4CB5-8740-DBA0D46D9C8C}"/>
                </a:ext>
              </a:extLst>
            </p:cNvPr>
            <p:cNvCxnSpPr>
              <a:cxnSpLocks/>
            </p:cNvCxnSpPr>
            <p:nvPr/>
          </p:nvCxnSpPr>
          <p:spPr>
            <a:xfrm>
              <a:off x="4342737" y="5243077"/>
              <a:ext cx="287974"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5EB0A0E-4D84-4DA0-B986-8BD1ED00A05A}"/>
                </a:ext>
              </a:extLst>
            </p:cNvPr>
            <p:cNvCxnSpPr>
              <a:cxnSpLocks/>
            </p:cNvCxnSpPr>
            <p:nvPr/>
          </p:nvCxnSpPr>
          <p:spPr>
            <a:xfrm>
              <a:off x="4630711" y="5243077"/>
              <a:ext cx="0" cy="374186"/>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C1C305-82F4-4695-92C1-0BF350E3E83C}"/>
                </a:ext>
              </a:extLst>
            </p:cNvPr>
            <p:cNvCxnSpPr>
              <a:cxnSpLocks/>
            </p:cNvCxnSpPr>
            <p:nvPr/>
          </p:nvCxnSpPr>
          <p:spPr>
            <a:xfrm>
              <a:off x="4355915" y="4758991"/>
              <a:ext cx="509180"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7163334-3365-446D-A237-A9F8A95433A3}"/>
                </a:ext>
              </a:extLst>
            </p:cNvPr>
            <p:cNvCxnSpPr>
              <a:cxnSpLocks/>
            </p:cNvCxnSpPr>
            <p:nvPr/>
          </p:nvCxnSpPr>
          <p:spPr>
            <a:xfrm>
              <a:off x="4865095" y="4760307"/>
              <a:ext cx="0" cy="856956"/>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E30E638-7C4D-4E86-AC31-5A9B4DB5D277}"/>
                </a:ext>
              </a:extLst>
            </p:cNvPr>
            <p:cNvCxnSpPr>
              <a:cxnSpLocks/>
            </p:cNvCxnSpPr>
            <p:nvPr/>
          </p:nvCxnSpPr>
          <p:spPr>
            <a:xfrm>
              <a:off x="4376121" y="4294095"/>
              <a:ext cx="805168"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0D04A37-285E-446C-BA04-C0B84D6B872C}"/>
                </a:ext>
              </a:extLst>
            </p:cNvPr>
            <p:cNvCxnSpPr>
              <a:cxnSpLocks/>
            </p:cNvCxnSpPr>
            <p:nvPr/>
          </p:nvCxnSpPr>
          <p:spPr>
            <a:xfrm>
              <a:off x="5181289" y="4294095"/>
              <a:ext cx="0" cy="1323168"/>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DC0C229-7061-4790-92F5-69EDBAB71501}"/>
                </a:ext>
              </a:extLst>
            </p:cNvPr>
            <p:cNvCxnSpPr>
              <a:cxnSpLocks/>
            </p:cNvCxnSpPr>
            <p:nvPr/>
          </p:nvCxnSpPr>
          <p:spPr>
            <a:xfrm>
              <a:off x="4358537" y="3820257"/>
              <a:ext cx="1224405" cy="466"/>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365199A-8F2F-42D9-929E-8F5435793DCF}"/>
                </a:ext>
              </a:extLst>
            </p:cNvPr>
            <p:cNvCxnSpPr>
              <a:cxnSpLocks/>
            </p:cNvCxnSpPr>
            <p:nvPr/>
          </p:nvCxnSpPr>
          <p:spPr>
            <a:xfrm>
              <a:off x="5582942" y="3820723"/>
              <a:ext cx="0" cy="179654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C01490F-436B-44EA-8BAB-89F4369AD82D}"/>
              </a:ext>
            </a:extLst>
          </p:cNvPr>
          <p:cNvGrpSpPr/>
          <p:nvPr/>
        </p:nvGrpSpPr>
        <p:grpSpPr>
          <a:xfrm>
            <a:off x="6744320" y="5152511"/>
            <a:ext cx="5720949" cy="2372629"/>
            <a:chOff x="6263926" y="3772085"/>
            <a:chExt cx="5363390" cy="2224340"/>
          </a:xfrm>
        </p:grpSpPr>
        <p:sp>
          <p:nvSpPr>
            <p:cNvPr id="41" name="TextBox 40">
              <a:extLst>
                <a:ext uri="{FF2B5EF4-FFF2-40B4-BE49-F238E27FC236}">
                  <a16:creationId xmlns:a16="http://schemas.microsoft.com/office/drawing/2014/main" id="{1D4729E1-5A7A-415D-9446-52815125CAD1}"/>
                </a:ext>
              </a:extLst>
            </p:cNvPr>
            <p:cNvSpPr txBox="1"/>
            <p:nvPr/>
          </p:nvSpPr>
          <p:spPr>
            <a:xfrm>
              <a:off x="7121184" y="3772085"/>
              <a:ext cx="4506132" cy="529833"/>
            </a:xfrm>
            <a:prstGeom prst="rect">
              <a:avLst/>
            </a:prstGeom>
            <a:noFill/>
          </p:spPr>
          <p:txBody>
            <a:bodyPr wrap="square" rtlCol="0">
              <a:spAutoFit/>
            </a:bodyPr>
            <a:lstStyle/>
            <a:p>
              <a:r>
                <a:rPr lang="en-US" sz="1707" dirty="0"/>
                <a:t>Job Performance = (0.31*Motivation) + (0.16*IQ) + (0.27*Social Support) + 18.1</a:t>
              </a:r>
            </a:p>
          </p:txBody>
        </p:sp>
        <p:cxnSp>
          <p:nvCxnSpPr>
            <p:cNvPr id="40" name="Straight Arrow Connector 39">
              <a:extLst>
                <a:ext uri="{FF2B5EF4-FFF2-40B4-BE49-F238E27FC236}">
                  <a16:creationId xmlns:a16="http://schemas.microsoft.com/office/drawing/2014/main" id="{BF6FD3BC-AD52-4C8E-BFC0-4D3094BADBF5}"/>
                </a:ext>
              </a:extLst>
            </p:cNvPr>
            <p:cNvCxnSpPr>
              <a:cxnSpLocks/>
            </p:cNvCxnSpPr>
            <p:nvPr/>
          </p:nvCxnSpPr>
          <p:spPr>
            <a:xfrm>
              <a:off x="6263926" y="4028204"/>
              <a:ext cx="813961" cy="1316"/>
            </a:xfrm>
            <a:prstGeom prst="straightConnector1">
              <a:avLst/>
            </a:prstGeom>
            <a:ln w="28575">
              <a:solidFill>
                <a:schemeClr val="accent4">
                  <a:lumMod val="50000"/>
                </a:schemeClr>
              </a:solidFill>
              <a:prstDash val="solid"/>
              <a:tailEnd type="triangle"/>
            </a:ln>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10439E1-B018-4294-9647-D0F6D2CCD81A}"/>
                </a:ext>
              </a:extLst>
            </p:cNvPr>
            <p:cNvCxnSpPr>
              <a:cxnSpLocks/>
            </p:cNvCxnSpPr>
            <p:nvPr/>
          </p:nvCxnSpPr>
          <p:spPr>
            <a:xfrm>
              <a:off x="6263926" y="5174754"/>
              <a:ext cx="813961" cy="1316"/>
            </a:xfrm>
            <a:prstGeom prst="straightConnector1">
              <a:avLst/>
            </a:prstGeom>
            <a:ln w="28575">
              <a:solidFill>
                <a:schemeClr val="accent4">
                  <a:lumMod val="50000"/>
                </a:schemeClr>
              </a:solidFill>
              <a:prstDash val="solid"/>
              <a:tailEnd type="triangle"/>
            </a:ln>
            <a:effectLst/>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96B569B-06A1-4228-8764-ECD90C1E5A08}"/>
                </a:ext>
              </a:extLst>
            </p:cNvPr>
            <p:cNvSpPr txBox="1"/>
            <p:nvPr/>
          </p:nvSpPr>
          <p:spPr>
            <a:xfrm>
              <a:off x="7121184" y="4580052"/>
              <a:ext cx="4506132" cy="1416373"/>
            </a:xfrm>
            <a:prstGeom prst="rect">
              <a:avLst/>
            </a:prstGeom>
            <a:noFill/>
          </p:spPr>
          <p:txBody>
            <a:bodyPr wrap="square" rtlCol="0">
              <a:spAutoFit/>
            </a:bodyPr>
            <a:lstStyle/>
            <a:p>
              <a:r>
                <a:rPr lang="en-US" sz="1707" dirty="0"/>
                <a:t>The formula shows how job performance is estimated: we add up each of the predictor scores after multiplying them with some number. These numbers are known as the b coefficients or unstandardized regression coefficients</a:t>
              </a:r>
            </a:p>
          </p:txBody>
        </p:sp>
      </p:grpSp>
      <p:sp>
        <p:nvSpPr>
          <p:cNvPr id="47" name="Rectangle 46">
            <a:extLst>
              <a:ext uri="{FF2B5EF4-FFF2-40B4-BE49-F238E27FC236}">
                <a16:creationId xmlns:a16="http://schemas.microsoft.com/office/drawing/2014/main" id="{4BD4EF82-BD5A-49B4-9F85-4F3E7F787FC1}"/>
              </a:ext>
            </a:extLst>
          </p:cNvPr>
          <p:cNvSpPr/>
          <p:nvPr/>
        </p:nvSpPr>
        <p:spPr>
          <a:xfrm>
            <a:off x="463210" y="375939"/>
            <a:ext cx="6712842" cy="507831"/>
          </a:xfrm>
          <a:prstGeom prst="rect">
            <a:avLst/>
          </a:prstGeom>
        </p:spPr>
        <p:txBody>
          <a:bodyPr wrap="square">
            <a:spAutoFit/>
          </a:bodyPr>
          <a:lstStyle/>
          <a:p>
            <a:r>
              <a:rPr lang="en-US" b="1" dirty="0"/>
              <a:t>Multiple Linear Regression</a:t>
            </a:r>
          </a:p>
        </p:txBody>
      </p:sp>
      <p:pic>
        <p:nvPicPr>
          <p:cNvPr id="48" name="skillenza_logo_new (1).png" descr="skillenza_logo_new (1).png">
            <a:extLst>
              <a:ext uri="{FF2B5EF4-FFF2-40B4-BE49-F238E27FC236}">
                <a16:creationId xmlns:a16="http://schemas.microsoft.com/office/drawing/2014/main" id="{B24B7CAD-B50C-4EB5-AF22-A7F572077C90}"/>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47562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1">
            <a:extLst>
              <a:ext uri="{FF2B5EF4-FFF2-40B4-BE49-F238E27FC236}">
                <a16:creationId xmlns:a16="http://schemas.microsoft.com/office/drawing/2014/main" id="{00E3BAF3-5A38-4CA6-8B3B-E35F1A3ECDA7}"/>
              </a:ext>
            </a:extLst>
          </p:cNvPr>
          <p:cNvSpPr/>
          <p:nvPr/>
        </p:nvSpPr>
        <p:spPr>
          <a:xfrm>
            <a:off x="2850790" y="2522613"/>
            <a:ext cx="7657312" cy="72858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Understanding Multiple Linear Regression through Example</a:t>
            </a:r>
          </a:p>
        </p:txBody>
      </p:sp>
      <p:grpSp>
        <p:nvGrpSpPr>
          <p:cNvPr id="3" name="Group 2">
            <a:extLst>
              <a:ext uri="{FF2B5EF4-FFF2-40B4-BE49-F238E27FC236}">
                <a16:creationId xmlns:a16="http://schemas.microsoft.com/office/drawing/2014/main" id="{DEC3A0DF-E197-430A-9AD0-FED0D931358C}"/>
              </a:ext>
            </a:extLst>
          </p:cNvPr>
          <p:cNvGrpSpPr/>
          <p:nvPr/>
        </p:nvGrpSpPr>
        <p:grpSpPr>
          <a:xfrm>
            <a:off x="454002" y="4324096"/>
            <a:ext cx="12096797" cy="2692531"/>
            <a:chOff x="505810" y="3429000"/>
            <a:chExt cx="11340747" cy="2524248"/>
          </a:xfrm>
        </p:grpSpPr>
        <p:grpSp>
          <p:nvGrpSpPr>
            <p:cNvPr id="46" name="Group 45">
              <a:extLst>
                <a:ext uri="{FF2B5EF4-FFF2-40B4-BE49-F238E27FC236}">
                  <a16:creationId xmlns:a16="http://schemas.microsoft.com/office/drawing/2014/main" id="{5A454109-EFB0-4D3C-9F92-7CF70EC39B27}"/>
                </a:ext>
              </a:extLst>
            </p:cNvPr>
            <p:cNvGrpSpPr/>
            <p:nvPr/>
          </p:nvGrpSpPr>
          <p:grpSpPr>
            <a:xfrm>
              <a:off x="505810" y="3429000"/>
              <a:ext cx="6034010" cy="2524248"/>
              <a:chOff x="956007" y="3651358"/>
              <a:chExt cx="5333879" cy="2231359"/>
            </a:xfrm>
          </p:grpSpPr>
          <p:sp>
            <p:nvSpPr>
              <p:cNvPr id="47" name="Rectangle: Rounded Corners 46">
                <a:extLst>
                  <a:ext uri="{FF2B5EF4-FFF2-40B4-BE49-F238E27FC236}">
                    <a16:creationId xmlns:a16="http://schemas.microsoft.com/office/drawing/2014/main" id="{AEB05E7F-BAC1-40C7-98BB-06D7DD227392}"/>
                  </a:ext>
                </a:extLst>
              </p:cNvPr>
              <p:cNvSpPr/>
              <p:nvPr/>
            </p:nvSpPr>
            <p:spPr>
              <a:xfrm>
                <a:off x="956007" y="3651358"/>
                <a:ext cx="2696686" cy="338730"/>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3" dirty="0">
                    <a:solidFill>
                      <a:schemeClr val="tx1"/>
                    </a:solidFill>
                  </a:rPr>
                  <a:t>Motivation</a:t>
                </a:r>
              </a:p>
            </p:txBody>
          </p:sp>
          <p:sp>
            <p:nvSpPr>
              <p:cNvPr id="48" name="Rectangle: Rounded Corners 47">
                <a:extLst>
                  <a:ext uri="{FF2B5EF4-FFF2-40B4-BE49-F238E27FC236}">
                    <a16:creationId xmlns:a16="http://schemas.microsoft.com/office/drawing/2014/main" id="{8A68FF5B-2E28-4354-ACD6-79BF17B03B60}"/>
                  </a:ext>
                </a:extLst>
              </p:cNvPr>
              <p:cNvSpPr/>
              <p:nvPr/>
            </p:nvSpPr>
            <p:spPr>
              <a:xfrm>
                <a:off x="956007" y="4121150"/>
                <a:ext cx="2696686" cy="338730"/>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3" dirty="0">
                    <a:solidFill>
                      <a:schemeClr val="tx1"/>
                    </a:solidFill>
                  </a:rPr>
                  <a:t>IQ</a:t>
                </a:r>
              </a:p>
            </p:txBody>
          </p:sp>
          <p:sp>
            <p:nvSpPr>
              <p:cNvPr id="49" name="Rectangle: Rounded Corners 48">
                <a:extLst>
                  <a:ext uri="{FF2B5EF4-FFF2-40B4-BE49-F238E27FC236}">
                    <a16:creationId xmlns:a16="http://schemas.microsoft.com/office/drawing/2014/main" id="{AC1E0F31-0FFB-494E-9D11-B17F929DA594}"/>
                  </a:ext>
                </a:extLst>
              </p:cNvPr>
              <p:cNvSpPr/>
              <p:nvPr/>
            </p:nvSpPr>
            <p:spPr>
              <a:xfrm>
                <a:off x="956007" y="4590942"/>
                <a:ext cx="2696686" cy="338730"/>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3" dirty="0">
                    <a:solidFill>
                      <a:schemeClr val="tx1"/>
                    </a:solidFill>
                  </a:rPr>
                  <a:t>Social Support</a:t>
                </a:r>
              </a:p>
            </p:txBody>
          </p:sp>
          <p:sp>
            <p:nvSpPr>
              <p:cNvPr id="50" name="Rectangle: Rounded Corners 49">
                <a:extLst>
                  <a:ext uri="{FF2B5EF4-FFF2-40B4-BE49-F238E27FC236}">
                    <a16:creationId xmlns:a16="http://schemas.microsoft.com/office/drawing/2014/main" id="{68D40219-6136-4C15-8056-EF45563DC7F6}"/>
                  </a:ext>
                </a:extLst>
              </p:cNvPr>
              <p:cNvSpPr/>
              <p:nvPr/>
            </p:nvSpPr>
            <p:spPr>
              <a:xfrm>
                <a:off x="4486724" y="5617263"/>
                <a:ext cx="1803162" cy="265454"/>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3" dirty="0">
                    <a:solidFill>
                      <a:schemeClr val="tx1"/>
                    </a:solidFill>
                  </a:rPr>
                  <a:t>Job Performance</a:t>
                </a:r>
              </a:p>
            </p:txBody>
          </p:sp>
          <p:sp>
            <p:nvSpPr>
              <p:cNvPr id="51" name="Rectangle: Rounded Corners 50">
                <a:extLst>
                  <a:ext uri="{FF2B5EF4-FFF2-40B4-BE49-F238E27FC236}">
                    <a16:creationId xmlns:a16="http://schemas.microsoft.com/office/drawing/2014/main" id="{052625A1-609E-435D-950A-6AA2EA714E40}"/>
                  </a:ext>
                </a:extLst>
              </p:cNvPr>
              <p:cNvSpPr/>
              <p:nvPr/>
            </p:nvSpPr>
            <p:spPr>
              <a:xfrm>
                <a:off x="960970" y="5060734"/>
                <a:ext cx="2696686" cy="338730"/>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3" dirty="0">
                    <a:solidFill>
                      <a:schemeClr val="tx1"/>
                    </a:solidFill>
                  </a:rPr>
                  <a:t>Constant</a:t>
                </a:r>
              </a:p>
            </p:txBody>
          </p:sp>
          <p:cxnSp>
            <p:nvCxnSpPr>
              <p:cNvPr id="52" name="Straight Connector 51">
                <a:extLst>
                  <a:ext uri="{FF2B5EF4-FFF2-40B4-BE49-F238E27FC236}">
                    <a16:creationId xmlns:a16="http://schemas.microsoft.com/office/drawing/2014/main" id="{381934AA-0D4E-4714-9D5D-57ED2166B522}"/>
                  </a:ext>
                </a:extLst>
              </p:cNvPr>
              <p:cNvCxnSpPr>
                <a:cxnSpLocks/>
                <a:stCxn id="47" idx="3"/>
              </p:cNvCxnSpPr>
              <p:nvPr/>
            </p:nvCxnSpPr>
            <p:spPr>
              <a:xfrm>
                <a:off x="3652693" y="3820723"/>
                <a:ext cx="212544"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A9082A5-B968-4D7F-9670-20381F9F9959}"/>
                  </a:ext>
                </a:extLst>
              </p:cNvPr>
              <p:cNvCxnSpPr/>
              <p:nvPr/>
            </p:nvCxnSpPr>
            <p:spPr>
              <a:xfrm>
                <a:off x="3657656" y="4294095"/>
                <a:ext cx="212544"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1FC7A6E-9424-4D33-8BA0-352B1E08D13F}"/>
                  </a:ext>
                </a:extLst>
              </p:cNvPr>
              <p:cNvCxnSpPr/>
              <p:nvPr/>
            </p:nvCxnSpPr>
            <p:spPr>
              <a:xfrm>
                <a:off x="3652693" y="4760307"/>
                <a:ext cx="212544"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8165BDB-E5EE-427A-99A6-CAD27136A06E}"/>
                  </a:ext>
                </a:extLst>
              </p:cNvPr>
              <p:cNvCxnSpPr/>
              <p:nvPr/>
            </p:nvCxnSpPr>
            <p:spPr>
              <a:xfrm>
                <a:off x="3657656" y="5241772"/>
                <a:ext cx="212544"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A214E0CA-FAD2-4C72-83F4-284102E01DBB}"/>
                  </a:ext>
                </a:extLst>
              </p:cNvPr>
              <p:cNvSpPr/>
              <p:nvPr/>
            </p:nvSpPr>
            <p:spPr>
              <a:xfrm>
                <a:off x="3875163" y="3687530"/>
                <a:ext cx="474828" cy="265454"/>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73" dirty="0">
                    <a:solidFill>
                      <a:schemeClr val="tx1"/>
                    </a:solidFill>
                  </a:rPr>
                  <a:t>0.31</a:t>
                </a:r>
              </a:p>
            </p:txBody>
          </p:sp>
          <p:sp>
            <p:nvSpPr>
              <p:cNvPr id="57" name="Rectangle: Rounded Corners 56">
                <a:extLst>
                  <a:ext uri="{FF2B5EF4-FFF2-40B4-BE49-F238E27FC236}">
                    <a16:creationId xmlns:a16="http://schemas.microsoft.com/office/drawing/2014/main" id="{69BE75B6-9C56-44BB-8DC7-F957FECE9F33}"/>
                  </a:ext>
                </a:extLst>
              </p:cNvPr>
              <p:cNvSpPr/>
              <p:nvPr/>
            </p:nvSpPr>
            <p:spPr>
              <a:xfrm>
                <a:off x="3875163" y="4156897"/>
                <a:ext cx="474828" cy="265454"/>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73" dirty="0">
                    <a:solidFill>
                      <a:schemeClr val="tx1"/>
                    </a:solidFill>
                  </a:rPr>
                  <a:t>0.16</a:t>
                </a:r>
              </a:p>
            </p:txBody>
          </p:sp>
          <p:sp>
            <p:nvSpPr>
              <p:cNvPr id="58" name="Rectangle: Rounded Corners 57">
                <a:extLst>
                  <a:ext uri="{FF2B5EF4-FFF2-40B4-BE49-F238E27FC236}">
                    <a16:creationId xmlns:a16="http://schemas.microsoft.com/office/drawing/2014/main" id="{041985C5-7324-4FA2-816B-385999CC5D0B}"/>
                  </a:ext>
                </a:extLst>
              </p:cNvPr>
              <p:cNvSpPr/>
              <p:nvPr/>
            </p:nvSpPr>
            <p:spPr>
              <a:xfrm>
                <a:off x="3875163" y="4626264"/>
                <a:ext cx="474828" cy="265454"/>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73" dirty="0">
                    <a:solidFill>
                      <a:schemeClr val="tx1"/>
                    </a:solidFill>
                  </a:rPr>
                  <a:t>0.27</a:t>
                </a:r>
              </a:p>
            </p:txBody>
          </p:sp>
          <p:sp>
            <p:nvSpPr>
              <p:cNvPr id="59" name="Rectangle: Rounded Corners 58">
                <a:extLst>
                  <a:ext uri="{FF2B5EF4-FFF2-40B4-BE49-F238E27FC236}">
                    <a16:creationId xmlns:a16="http://schemas.microsoft.com/office/drawing/2014/main" id="{119712BD-A4B6-447C-8D22-8C90C6DDF052}"/>
                  </a:ext>
                </a:extLst>
              </p:cNvPr>
              <p:cNvSpPr/>
              <p:nvPr/>
            </p:nvSpPr>
            <p:spPr>
              <a:xfrm>
                <a:off x="3875163" y="5109045"/>
                <a:ext cx="474828" cy="265454"/>
              </a:xfrm>
              <a:prstGeom prst="roundRect">
                <a:avLst/>
              </a:prstGeom>
              <a:solidFill>
                <a:schemeClr val="bg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73" dirty="0">
                    <a:solidFill>
                      <a:schemeClr val="tx1"/>
                    </a:solidFill>
                  </a:rPr>
                  <a:t>18.1</a:t>
                </a:r>
              </a:p>
            </p:txBody>
          </p:sp>
          <p:cxnSp>
            <p:nvCxnSpPr>
              <p:cNvPr id="60" name="Straight Connector 59">
                <a:extLst>
                  <a:ext uri="{FF2B5EF4-FFF2-40B4-BE49-F238E27FC236}">
                    <a16:creationId xmlns:a16="http://schemas.microsoft.com/office/drawing/2014/main" id="{A0A3927E-2191-4F1C-BC51-5449C44849EF}"/>
                  </a:ext>
                </a:extLst>
              </p:cNvPr>
              <p:cNvCxnSpPr>
                <a:cxnSpLocks/>
              </p:cNvCxnSpPr>
              <p:nvPr/>
            </p:nvCxnSpPr>
            <p:spPr>
              <a:xfrm>
                <a:off x="4342737" y="5243077"/>
                <a:ext cx="287974"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3E1A272-CE38-46C4-BEE7-1E95FA220F20}"/>
                  </a:ext>
                </a:extLst>
              </p:cNvPr>
              <p:cNvCxnSpPr>
                <a:cxnSpLocks/>
              </p:cNvCxnSpPr>
              <p:nvPr/>
            </p:nvCxnSpPr>
            <p:spPr>
              <a:xfrm>
                <a:off x="4630711" y="5243077"/>
                <a:ext cx="0" cy="374186"/>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78BBAD0-A272-4F57-9187-062F1D4502AB}"/>
                  </a:ext>
                </a:extLst>
              </p:cNvPr>
              <p:cNvCxnSpPr>
                <a:cxnSpLocks/>
              </p:cNvCxnSpPr>
              <p:nvPr/>
            </p:nvCxnSpPr>
            <p:spPr>
              <a:xfrm>
                <a:off x="4355915" y="4758991"/>
                <a:ext cx="509180"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578523E-9FCE-491F-B39B-FD8C1A3A5AAB}"/>
                  </a:ext>
                </a:extLst>
              </p:cNvPr>
              <p:cNvCxnSpPr>
                <a:cxnSpLocks/>
              </p:cNvCxnSpPr>
              <p:nvPr/>
            </p:nvCxnSpPr>
            <p:spPr>
              <a:xfrm>
                <a:off x="4865095" y="4760307"/>
                <a:ext cx="0" cy="856956"/>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32AFF7C-D6C7-4941-BB41-49F756A43370}"/>
                  </a:ext>
                </a:extLst>
              </p:cNvPr>
              <p:cNvCxnSpPr>
                <a:cxnSpLocks/>
              </p:cNvCxnSpPr>
              <p:nvPr/>
            </p:nvCxnSpPr>
            <p:spPr>
              <a:xfrm>
                <a:off x="4376121" y="4294095"/>
                <a:ext cx="805168"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EA389DA-F9B0-4AC9-B0C0-EF6C607F16F5}"/>
                  </a:ext>
                </a:extLst>
              </p:cNvPr>
              <p:cNvCxnSpPr>
                <a:cxnSpLocks/>
              </p:cNvCxnSpPr>
              <p:nvPr/>
            </p:nvCxnSpPr>
            <p:spPr>
              <a:xfrm>
                <a:off x="5181289" y="4294095"/>
                <a:ext cx="0" cy="1323168"/>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150AA24-EE3C-4078-A1DE-D41ECE86025F}"/>
                  </a:ext>
                </a:extLst>
              </p:cNvPr>
              <p:cNvCxnSpPr>
                <a:cxnSpLocks/>
              </p:cNvCxnSpPr>
              <p:nvPr/>
            </p:nvCxnSpPr>
            <p:spPr>
              <a:xfrm>
                <a:off x="4358537" y="3820257"/>
                <a:ext cx="1224405" cy="466"/>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0BBCB8F-8DDA-483E-86E0-926AB8E8D384}"/>
                  </a:ext>
                </a:extLst>
              </p:cNvPr>
              <p:cNvCxnSpPr>
                <a:cxnSpLocks/>
              </p:cNvCxnSpPr>
              <p:nvPr/>
            </p:nvCxnSpPr>
            <p:spPr>
              <a:xfrm>
                <a:off x="5582942" y="3820723"/>
                <a:ext cx="0" cy="179654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7D1ACC34-58B9-4202-8011-57B31122D427}"/>
                </a:ext>
              </a:extLst>
            </p:cNvPr>
            <p:cNvSpPr/>
            <p:nvPr/>
          </p:nvSpPr>
          <p:spPr>
            <a:xfrm>
              <a:off x="6934659" y="3827902"/>
              <a:ext cx="4911898" cy="1532335"/>
            </a:xfrm>
            <a:prstGeom prst="roundRect">
              <a:avLst/>
            </a:prstGeom>
            <a:solidFill>
              <a:schemeClr val="bg1"/>
            </a:solidFill>
            <a:ln w="6350">
              <a:solidFill>
                <a:schemeClr val="tx1"/>
              </a:solidFill>
            </a:ln>
          </p:spPr>
          <p:txBody>
            <a:bodyPr wrap="square">
              <a:spAutoFit/>
            </a:bodyPr>
            <a:lstStyle/>
            <a:p>
              <a:pPr algn="ctr" defTabSz="1264364" fontAlgn="base">
                <a:spcBef>
                  <a:spcPct val="0"/>
                </a:spcBef>
                <a:spcAft>
                  <a:spcPct val="35000"/>
                </a:spcAft>
                <a:buClr>
                  <a:srgbClr val="000000"/>
                </a:buClr>
                <a:buSzPct val="100000"/>
                <a:defRPr/>
              </a:pPr>
              <a:r>
                <a:rPr lang="en-US" sz="2000" dirty="0"/>
                <a:t>In this model, 18.1 is a baseline score that's unrelated to any other variable. It's a constant over respondents, which means that, it's the same 18.1 points for each respondent.</a:t>
              </a:r>
            </a:p>
          </p:txBody>
        </p:sp>
        <p:cxnSp>
          <p:nvCxnSpPr>
            <p:cNvPr id="68" name="Straight Arrow Connector 67">
              <a:extLst>
                <a:ext uri="{FF2B5EF4-FFF2-40B4-BE49-F238E27FC236}">
                  <a16:creationId xmlns:a16="http://schemas.microsoft.com/office/drawing/2014/main" id="{FC04ADD0-B4C9-44AA-93B1-07028819325B}"/>
                </a:ext>
              </a:extLst>
            </p:cNvPr>
            <p:cNvCxnSpPr>
              <a:cxnSpLocks/>
            </p:cNvCxnSpPr>
            <p:nvPr/>
          </p:nvCxnSpPr>
          <p:spPr>
            <a:xfrm>
              <a:off x="6044938" y="4490597"/>
              <a:ext cx="813961" cy="1316"/>
            </a:xfrm>
            <a:prstGeom prst="straightConnector1">
              <a:avLst/>
            </a:prstGeom>
            <a:ln w="28575">
              <a:solidFill>
                <a:schemeClr val="accent4">
                  <a:lumMod val="50000"/>
                </a:schemeClr>
              </a:solidFill>
              <a:prstDash val="solid"/>
              <a:tailEnd type="triangle"/>
            </a:ln>
            <a:effectLst/>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F5C9BE06-8BE7-4356-A5E1-60277752525D}"/>
              </a:ext>
            </a:extLst>
          </p:cNvPr>
          <p:cNvSpPr/>
          <p:nvPr/>
        </p:nvSpPr>
        <p:spPr>
          <a:xfrm>
            <a:off x="463210" y="375939"/>
            <a:ext cx="6712842" cy="507831"/>
          </a:xfrm>
          <a:prstGeom prst="rect">
            <a:avLst/>
          </a:prstGeom>
        </p:spPr>
        <p:txBody>
          <a:bodyPr wrap="square">
            <a:spAutoFit/>
          </a:bodyPr>
          <a:lstStyle/>
          <a:p>
            <a:r>
              <a:rPr lang="en-US" b="1" dirty="0"/>
              <a:t>Multiple Linear Regression</a:t>
            </a:r>
          </a:p>
        </p:txBody>
      </p:sp>
      <p:pic>
        <p:nvPicPr>
          <p:cNvPr id="32" name="skillenza_logo_new (1).png" descr="skillenza_logo_new (1).png">
            <a:extLst>
              <a:ext uri="{FF2B5EF4-FFF2-40B4-BE49-F238E27FC236}">
                <a16:creationId xmlns:a16="http://schemas.microsoft.com/office/drawing/2014/main" id="{06A31528-E522-4644-BE2F-B87571AE7CDF}"/>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383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killenza_logo_new (1).png" descr="skillenza_logo_new (1).png">
            <a:extLst>
              <a:ext uri="{FF2B5EF4-FFF2-40B4-BE49-F238E27FC236}">
                <a16:creationId xmlns:a16="http://schemas.microsoft.com/office/drawing/2014/main" id="{F8619AC9-8CA3-470E-81EE-FB8BE9D60A5E}"/>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
        <p:nvSpPr>
          <p:cNvPr id="16" name="Rectangle 15">
            <a:extLst>
              <a:ext uri="{FF2B5EF4-FFF2-40B4-BE49-F238E27FC236}">
                <a16:creationId xmlns:a16="http://schemas.microsoft.com/office/drawing/2014/main" id="{0F5E4D9F-EAA4-4308-8E37-0977D12F414A}"/>
              </a:ext>
            </a:extLst>
          </p:cNvPr>
          <p:cNvSpPr/>
          <p:nvPr/>
        </p:nvSpPr>
        <p:spPr>
          <a:xfrm>
            <a:off x="463210" y="375939"/>
            <a:ext cx="6712842" cy="507831"/>
          </a:xfrm>
          <a:prstGeom prst="rect">
            <a:avLst/>
          </a:prstGeom>
        </p:spPr>
        <p:txBody>
          <a:bodyPr wrap="square">
            <a:spAutoFit/>
          </a:bodyPr>
          <a:lstStyle/>
          <a:p>
            <a:r>
              <a:rPr lang="en-US" b="1" dirty="0"/>
              <a:t>What is Supervised Learning?</a:t>
            </a:r>
          </a:p>
        </p:txBody>
      </p:sp>
      <p:grpSp>
        <p:nvGrpSpPr>
          <p:cNvPr id="9" name="Group 8">
            <a:extLst>
              <a:ext uri="{FF2B5EF4-FFF2-40B4-BE49-F238E27FC236}">
                <a16:creationId xmlns:a16="http://schemas.microsoft.com/office/drawing/2014/main" id="{379B145F-5AF1-45E8-9A52-B517A8D18F54}"/>
              </a:ext>
            </a:extLst>
          </p:cNvPr>
          <p:cNvGrpSpPr/>
          <p:nvPr/>
        </p:nvGrpSpPr>
        <p:grpSpPr>
          <a:xfrm>
            <a:off x="1195592" y="3169921"/>
            <a:ext cx="10602970" cy="4872806"/>
            <a:chOff x="75418" y="1041947"/>
            <a:chExt cx="11250543" cy="5170413"/>
          </a:xfrm>
        </p:grpSpPr>
        <p:cxnSp>
          <p:nvCxnSpPr>
            <p:cNvPr id="11" name="Connector: Elbow 10">
              <a:extLst>
                <a:ext uri="{FF2B5EF4-FFF2-40B4-BE49-F238E27FC236}">
                  <a16:creationId xmlns:a16="http://schemas.microsoft.com/office/drawing/2014/main" id="{4B849C10-2CA4-4B85-BD74-4D3D2D24DC48}"/>
                </a:ext>
              </a:extLst>
            </p:cNvPr>
            <p:cNvCxnSpPr>
              <a:stCxn id="40" idx="6"/>
              <a:endCxn id="62" idx="2"/>
            </p:cNvCxnSpPr>
            <p:nvPr/>
          </p:nvCxnSpPr>
          <p:spPr>
            <a:xfrm flipV="1">
              <a:off x="8017874" y="3465989"/>
              <a:ext cx="1835865" cy="105961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A092D0B-6BD5-48C7-952B-D05B50028B55}"/>
                </a:ext>
              </a:extLst>
            </p:cNvPr>
            <p:cNvCxnSpPr>
              <a:cxnSpLocks/>
              <a:stCxn id="40" idx="6"/>
              <a:endCxn id="58" idx="1"/>
            </p:cNvCxnSpPr>
            <p:nvPr/>
          </p:nvCxnSpPr>
          <p:spPr>
            <a:xfrm>
              <a:off x="8017874" y="4525601"/>
              <a:ext cx="1826897" cy="127377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008433B-5F20-403D-8882-83CD9ADA9D44}"/>
                </a:ext>
              </a:extLst>
            </p:cNvPr>
            <p:cNvCxnSpPr>
              <a:cxnSpLocks/>
              <a:stCxn id="40" idx="6"/>
              <a:endCxn id="47" idx="1"/>
            </p:cNvCxnSpPr>
            <p:nvPr/>
          </p:nvCxnSpPr>
          <p:spPr>
            <a:xfrm flipV="1">
              <a:off x="8017874" y="4524411"/>
              <a:ext cx="1739113" cy="119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6DC1C-8B10-4E06-855F-E2DAB3708749}"/>
                </a:ext>
              </a:extLst>
            </p:cNvPr>
            <p:cNvCxnSpPr>
              <a:cxnSpLocks/>
              <a:stCxn id="18" idx="6"/>
              <a:endCxn id="42" idx="2"/>
            </p:cNvCxnSpPr>
            <p:nvPr/>
          </p:nvCxnSpPr>
          <p:spPr>
            <a:xfrm>
              <a:off x="2704970" y="4517946"/>
              <a:ext cx="1134848" cy="1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C49D40-11C3-4AD3-920A-5A80A6FD7E1C}"/>
                </a:ext>
              </a:extLst>
            </p:cNvPr>
            <p:cNvCxnSpPr>
              <a:cxnSpLocks/>
              <a:stCxn id="42" idx="6"/>
              <a:endCxn id="40" idx="2"/>
            </p:cNvCxnSpPr>
            <p:nvPr/>
          </p:nvCxnSpPr>
          <p:spPr>
            <a:xfrm>
              <a:off x="5297922" y="4519006"/>
              <a:ext cx="1261848" cy="65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C9C7F1D-8BFE-41B6-9A01-6F3FCFC2F6BF}"/>
                </a:ext>
              </a:extLst>
            </p:cNvPr>
            <p:cNvSpPr/>
            <p:nvPr/>
          </p:nvSpPr>
          <p:spPr>
            <a:xfrm>
              <a:off x="75418" y="3213226"/>
              <a:ext cx="2629552" cy="260944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23" name="Rectangle: Rounded Corners 1">
              <a:extLst>
                <a:ext uri="{FF2B5EF4-FFF2-40B4-BE49-F238E27FC236}">
                  <a16:creationId xmlns:a16="http://schemas.microsoft.com/office/drawing/2014/main" id="{F9D941C6-60F3-49A1-87AF-8B1AD990BFBE}"/>
                </a:ext>
              </a:extLst>
            </p:cNvPr>
            <p:cNvSpPr/>
            <p:nvPr/>
          </p:nvSpPr>
          <p:spPr>
            <a:xfrm>
              <a:off x="371019" y="2398395"/>
              <a:ext cx="2038350" cy="62129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1707" dirty="0">
                  <a:solidFill>
                    <a:prstClr val="black"/>
                  </a:solidFill>
                </a:rPr>
                <a:t>Input Raw Data</a:t>
              </a:r>
              <a:endParaRPr lang="en-US" sz="1707" b="1" dirty="0">
                <a:solidFill>
                  <a:prstClr val="black"/>
                </a:solidFill>
              </a:endParaRPr>
            </a:p>
          </p:txBody>
        </p:sp>
        <p:sp>
          <p:nvSpPr>
            <p:cNvPr id="24" name="Rectangle: Rounded Corners 1">
              <a:extLst>
                <a:ext uri="{FF2B5EF4-FFF2-40B4-BE49-F238E27FC236}">
                  <a16:creationId xmlns:a16="http://schemas.microsoft.com/office/drawing/2014/main" id="{E3173E76-E85A-4365-A088-DF8CCB1D1F63}"/>
                </a:ext>
              </a:extLst>
            </p:cNvPr>
            <p:cNvSpPr/>
            <p:nvPr/>
          </p:nvSpPr>
          <p:spPr>
            <a:xfrm>
              <a:off x="2704970" y="1754580"/>
              <a:ext cx="1577006" cy="480672"/>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1280" dirty="0">
                  <a:solidFill>
                    <a:prstClr val="black"/>
                  </a:solidFill>
                </a:rPr>
                <a:t>Training dataset</a:t>
              </a:r>
              <a:endParaRPr lang="en-US" sz="1280" b="1" dirty="0">
                <a:solidFill>
                  <a:prstClr val="black"/>
                </a:solidFill>
              </a:endParaRPr>
            </a:p>
          </p:txBody>
        </p:sp>
        <p:sp>
          <p:nvSpPr>
            <p:cNvPr id="25" name="Rectangle: Rounded Corners 1">
              <a:extLst>
                <a:ext uri="{FF2B5EF4-FFF2-40B4-BE49-F238E27FC236}">
                  <a16:creationId xmlns:a16="http://schemas.microsoft.com/office/drawing/2014/main" id="{3E1CC954-6C2A-4321-A8BE-7B5813A7D86A}"/>
                </a:ext>
              </a:extLst>
            </p:cNvPr>
            <p:cNvSpPr/>
            <p:nvPr/>
          </p:nvSpPr>
          <p:spPr>
            <a:xfrm>
              <a:off x="4831434" y="1754580"/>
              <a:ext cx="1575850" cy="48032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1280" dirty="0">
                  <a:solidFill>
                    <a:prstClr val="black"/>
                  </a:solidFill>
                </a:rPr>
                <a:t>Desired output</a:t>
              </a:r>
              <a:endParaRPr lang="en-US" sz="1280" b="1" dirty="0">
                <a:solidFill>
                  <a:prstClr val="black"/>
                </a:solidFill>
              </a:endParaRPr>
            </a:p>
          </p:txBody>
        </p:sp>
        <p:sp>
          <p:nvSpPr>
            <p:cNvPr id="26" name="Rectangle: Rounded Corners 1">
              <a:extLst>
                <a:ext uri="{FF2B5EF4-FFF2-40B4-BE49-F238E27FC236}">
                  <a16:creationId xmlns:a16="http://schemas.microsoft.com/office/drawing/2014/main" id="{83219C88-0BC2-4818-876C-B8712EFFFF69}"/>
                </a:ext>
              </a:extLst>
            </p:cNvPr>
            <p:cNvSpPr/>
            <p:nvPr/>
          </p:nvSpPr>
          <p:spPr>
            <a:xfrm>
              <a:off x="3743021" y="1041947"/>
              <a:ext cx="1575850" cy="48032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1280" dirty="0">
                  <a:solidFill>
                    <a:prstClr val="black"/>
                  </a:solidFill>
                </a:rPr>
                <a:t>Supervisor</a:t>
              </a:r>
            </a:p>
          </p:txBody>
        </p:sp>
        <p:sp>
          <p:nvSpPr>
            <p:cNvPr id="27" name="Rectangle: Rounded Corners 1">
              <a:extLst>
                <a:ext uri="{FF2B5EF4-FFF2-40B4-BE49-F238E27FC236}">
                  <a16:creationId xmlns:a16="http://schemas.microsoft.com/office/drawing/2014/main" id="{3802C837-CF84-4729-AA22-728B2E791949}"/>
                </a:ext>
              </a:extLst>
            </p:cNvPr>
            <p:cNvSpPr/>
            <p:nvPr/>
          </p:nvSpPr>
          <p:spPr>
            <a:xfrm>
              <a:off x="3581009" y="5383181"/>
              <a:ext cx="2038350" cy="62129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1707" dirty="0">
                  <a:solidFill>
                    <a:prstClr val="black"/>
                  </a:solidFill>
                </a:rPr>
                <a:t>Algorithm</a:t>
              </a:r>
              <a:endParaRPr lang="en-US" sz="1707" b="1" dirty="0">
                <a:solidFill>
                  <a:prstClr val="black"/>
                </a:solidFill>
              </a:endParaRPr>
            </a:p>
          </p:txBody>
        </p:sp>
        <p:sp>
          <p:nvSpPr>
            <p:cNvPr id="28" name="Rectangle: Rounded Corners 1">
              <a:extLst>
                <a:ext uri="{FF2B5EF4-FFF2-40B4-BE49-F238E27FC236}">
                  <a16:creationId xmlns:a16="http://schemas.microsoft.com/office/drawing/2014/main" id="{8FD2A1E8-FB4B-4CFC-9A01-736E3E462852}"/>
                </a:ext>
              </a:extLst>
            </p:cNvPr>
            <p:cNvSpPr/>
            <p:nvPr/>
          </p:nvSpPr>
          <p:spPr>
            <a:xfrm>
              <a:off x="6268262" y="5389035"/>
              <a:ext cx="2038350" cy="62129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1707" dirty="0">
                  <a:solidFill>
                    <a:prstClr val="black"/>
                  </a:solidFill>
                </a:rPr>
                <a:t>Processing</a:t>
              </a:r>
              <a:endParaRPr lang="en-US" sz="1707" b="1" dirty="0">
                <a:solidFill>
                  <a:prstClr val="black"/>
                </a:solidFill>
              </a:endParaRPr>
            </a:p>
          </p:txBody>
        </p:sp>
        <p:sp>
          <p:nvSpPr>
            <p:cNvPr id="29" name="Rectangle: Rounded Corners 1">
              <a:extLst>
                <a:ext uri="{FF2B5EF4-FFF2-40B4-BE49-F238E27FC236}">
                  <a16:creationId xmlns:a16="http://schemas.microsoft.com/office/drawing/2014/main" id="{05BBD5A6-1C75-46F1-AF0B-27567F0C4599}"/>
                </a:ext>
              </a:extLst>
            </p:cNvPr>
            <p:cNvSpPr/>
            <p:nvPr/>
          </p:nvSpPr>
          <p:spPr>
            <a:xfrm>
              <a:off x="9287611" y="1960912"/>
              <a:ext cx="2038350" cy="62129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1707" dirty="0">
                  <a:solidFill>
                    <a:prstClr val="black"/>
                  </a:solidFill>
                </a:rPr>
                <a:t>Output</a:t>
              </a:r>
            </a:p>
          </p:txBody>
        </p:sp>
        <p:grpSp>
          <p:nvGrpSpPr>
            <p:cNvPr id="30" name="Group 29">
              <a:extLst>
                <a:ext uri="{FF2B5EF4-FFF2-40B4-BE49-F238E27FC236}">
                  <a16:creationId xmlns:a16="http://schemas.microsoft.com/office/drawing/2014/main" id="{AC9CE931-D420-4234-8758-C50C166E115C}"/>
                </a:ext>
              </a:extLst>
            </p:cNvPr>
            <p:cNvGrpSpPr/>
            <p:nvPr/>
          </p:nvGrpSpPr>
          <p:grpSpPr>
            <a:xfrm>
              <a:off x="337216" y="3429000"/>
              <a:ext cx="2230580" cy="2074793"/>
              <a:chOff x="432569" y="3494189"/>
              <a:chExt cx="2230580" cy="2074793"/>
            </a:xfrm>
          </p:grpSpPr>
          <p:sp>
            <p:nvSpPr>
              <p:cNvPr id="71" name="Isosceles Triangle 70">
                <a:extLst>
                  <a:ext uri="{FF2B5EF4-FFF2-40B4-BE49-F238E27FC236}">
                    <a16:creationId xmlns:a16="http://schemas.microsoft.com/office/drawing/2014/main" id="{C6177EB2-1251-4666-A2C1-EDC8098FABAA}"/>
                  </a:ext>
                </a:extLst>
              </p:cNvPr>
              <p:cNvSpPr/>
              <p:nvPr/>
            </p:nvSpPr>
            <p:spPr>
              <a:xfrm>
                <a:off x="1764346" y="4736547"/>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dirty="0"/>
              </a:p>
            </p:txBody>
          </p:sp>
          <p:sp>
            <p:nvSpPr>
              <p:cNvPr id="72" name="Isosceles Triangle 71">
                <a:extLst>
                  <a:ext uri="{FF2B5EF4-FFF2-40B4-BE49-F238E27FC236}">
                    <a16:creationId xmlns:a16="http://schemas.microsoft.com/office/drawing/2014/main" id="{A04F27BA-2843-462C-BA51-5BFE08E4BBB6}"/>
                  </a:ext>
                </a:extLst>
              </p:cNvPr>
              <p:cNvSpPr/>
              <p:nvPr/>
            </p:nvSpPr>
            <p:spPr>
              <a:xfrm>
                <a:off x="1640141" y="5011988"/>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73" name="Isosceles Triangle 72">
                <a:extLst>
                  <a:ext uri="{FF2B5EF4-FFF2-40B4-BE49-F238E27FC236}">
                    <a16:creationId xmlns:a16="http://schemas.microsoft.com/office/drawing/2014/main" id="{9A382384-D70A-416C-92EF-1772C2F939E8}"/>
                  </a:ext>
                </a:extLst>
              </p:cNvPr>
              <p:cNvSpPr/>
              <p:nvPr/>
            </p:nvSpPr>
            <p:spPr>
              <a:xfrm>
                <a:off x="620966" y="4222852"/>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74" name="Isosceles Triangle 73">
                <a:extLst>
                  <a:ext uri="{FF2B5EF4-FFF2-40B4-BE49-F238E27FC236}">
                    <a16:creationId xmlns:a16="http://schemas.microsoft.com/office/drawing/2014/main" id="{95E2DBAB-334D-49A5-A811-7421C7952214}"/>
                  </a:ext>
                </a:extLst>
              </p:cNvPr>
              <p:cNvSpPr/>
              <p:nvPr/>
            </p:nvSpPr>
            <p:spPr>
              <a:xfrm>
                <a:off x="1241495" y="5337084"/>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75" name="Isosceles Triangle 74">
                <a:extLst>
                  <a:ext uri="{FF2B5EF4-FFF2-40B4-BE49-F238E27FC236}">
                    <a16:creationId xmlns:a16="http://schemas.microsoft.com/office/drawing/2014/main" id="{01C93CD5-B98C-47BD-94A3-E034C64AD129}"/>
                  </a:ext>
                </a:extLst>
              </p:cNvPr>
              <p:cNvSpPr/>
              <p:nvPr/>
            </p:nvSpPr>
            <p:spPr>
              <a:xfrm>
                <a:off x="433331" y="4599845"/>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76" name="Isosceles Triangle 75">
                <a:extLst>
                  <a:ext uri="{FF2B5EF4-FFF2-40B4-BE49-F238E27FC236}">
                    <a16:creationId xmlns:a16="http://schemas.microsoft.com/office/drawing/2014/main" id="{79F02A14-BDE5-47BB-8584-3A2EC07A8797}"/>
                  </a:ext>
                </a:extLst>
              </p:cNvPr>
              <p:cNvSpPr/>
              <p:nvPr/>
            </p:nvSpPr>
            <p:spPr>
              <a:xfrm>
                <a:off x="1870145" y="4222852"/>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dirty="0"/>
              </a:p>
            </p:txBody>
          </p:sp>
          <p:sp>
            <p:nvSpPr>
              <p:cNvPr id="77" name="Isosceles Triangle 76">
                <a:extLst>
                  <a:ext uri="{FF2B5EF4-FFF2-40B4-BE49-F238E27FC236}">
                    <a16:creationId xmlns:a16="http://schemas.microsoft.com/office/drawing/2014/main" id="{1DA16D97-3B65-45F7-A37D-369824B4AC99}"/>
                  </a:ext>
                </a:extLst>
              </p:cNvPr>
              <p:cNvSpPr/>
              <p:nvPr/>
            </p:nvSpPr>
            <p:spPr>
              <a:xfrm>
                <a:off x="2281801" y="4860889"/>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78" name="Isosceles Triangle 77">
                <a:extLst>
                  <a:ext uri="{FF2B5EF4-FFF2-40B4-BE49-F238E27FC236}">
                    <a16:creationId xmlns:a16="http://schemas.microsoft.com/office/drawing/2014/main" id="{7980A28D-18C0-4174-9232-3E190B44289A}"/>
                  </a:ext>
                </a:extLst>
              </p:cNvPr>
              <p:cNvSpPr/>
              <p:nvPr/>
            </p:nvSpPr>
            <p:spPr>
              <a:xfrm>
                <a:off x="850970" y="4910995"/>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79" name="Isosceles Triangle 78">
                <a:extLst>
                  <a:ext uri="{FF2B5EF4-FFF2-40B4-BE49-F238E27FC236}">
                    <a16:creationId xmlns:a16="http://schemas.microsoft.com/office/drawing/2014/main" id="{D1F4EE4B-6DB8-48EF-819F-F754E73F0BD6}"/>
                  </a:ext>
                </a:extLst>
              </p:cNvPr>
              <p:cNvSpPr/>
              <p:nvPr/>
            </p:nvSpPr>
            <p:spPr>
              <a:xfrm>
                <a:off x="1293630" y="3805159"/>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80" name="Isosceles Triangle 79">
                <a:extLst>
                  <a:ext uri="{FF2B5EF4-FFF2-40B4-BE49-F238E27FC236}">
                    <a16:creationId xmlns:a16="http://schemas.microsoft.com/office/drawing/2014/main" id="{33947C5E-4868-43C1-A055-D90B86E3E7F0}"/>
                  </a:ext>
                </a:extLst>
              </p:cNvPr>
              <p:cNvSpPr/>
              <p:nvPr/>
            </p:nvSpPr>
            <p:spPr>
              <a:xfrm>
                <a:off x="2368127" y="4455594"/>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81" name="Isosceles Triangle 80">
                <a:extLst>
                  <a:ext uri="{FF2B5EF4-FFF2-40B4-BE49-F238E27FC236}">
                    <a16:creationId xmlns:a16="http://schemas.microsoft.com/office/drawing/2014/main" id="{004AB31E-E8AD-46D5-95F7-09D8AAE14CAA}"/>
                  </a:ext>
                </a:extLst>
              </p:cNvPr>
              <p:cNvSpPr/>
              <p:nvPr/>
            </p:nvSpPr>
            <p:spPr>
              <a:xfrm>
                <a:off x="998608" y="4557146"/>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82" name="Rectangle 81">
                <a:extLst>
                  <a:ext uri="{FF2B5EF4-FFF2-40B4-BE49-F238E27FC236}">
                    <a16:creationId xmlns:a16="http://schemas.microsoft.com/office/drawing/2014/main" id="{EE3B05A3-62B4-410E-9982-E45C70566CCC}"/>
                  </a:ext>
                </a:extLst>
              </p:cNvPr>
              <p:cNvSpPr/>
              <p:nvPr/>
            </p:nvSpPr>
            <p:spPr>
              <a:xfrm>
                <a:off x="2311810" y="3943754"/>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83" name="Rectangle 82">
                <a:extLst>
                  <a:ext uri="{FF2B5EF4-FFF2-40B4-BE49-F238E27FC236}">
                    <a16:creationId xmlns:a16="http://schemas.microsoft.com/office/drawing/2014/main" id="{0467AA5A-E7D6-4BA2-AC93-9D4368C0F25E}"/>
                  </a:ext>
                </a:extLst>
              </p:cNvPr>
              <p:cNvSpPr/>
              <p:nvPr/>
            </p:nvSpPr>
            <p:spPr>
              <a:xfrm>
                <a:off x="1645622" y="3850380"/>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84" name="Rectangle 83">
                <a:extLst>
                  <a:ext uri="{FF2B5EF4-FFF2-40B4-BE49-F238E27FC236}">
                    <a16:creationId xmlns:a16="http://schemas.microsoft.com/office/drawing/2014/main" id="{43BEC07F-D08D-4D1C-8795-65DDE26CA76A}"/>
                  </a:ext>
                </a:extLst>
              </p:cNvPr>
              <p:cNvSpPr/>
              <p:nvPr/>
            </p:nvSpPr>
            <p:spPr>
              <a:xfrm>
                <a:off x="771931" y="4599845"/>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85" name="Rectangle 84">
                <a:extLst>
                  <a:ext uri="{FF2B5EF4-FFF2-40B4-BE49-F238E27FC236}">
                    <a16:creationId xmlns:a16="http://schemas.microsoft.com/office/drawing/2014/main" id="{AFA089DC-0BEC-453E-91AD-2FFF7B25C145}"/>
                  </a:ext>
                </a:extLst>
              </p:cNvPr>
              <p:cNvSpPr/>
              <p:nvPr/>
            </p:nvSpPr>
            <p:spPr>
              <a:xfrm>
                <a:off x="2010627" y="5040053"/>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86" name="Rectangle 85">
                <a:extLst>
                  <a:ext uri="{FF2B5EF4-FFF2-40B4-BE49-F238E27FC236}">
                    <a16:creationId xmlns:a16="http://schemas.microsoft.com/office/drawing/2014/main" id="{9F146194-44FD-44FA-922C-0077C2781060}"/>
                  </a:ext>
                </a:extLst>
              </p:cNvPr>
              <p:cNvSpPr/>
              <p:nvPr/>
            </p:nvSpPr>
            <p:spPr>
              <a:xfrm>
                <a:off x="1133790" y="3625857"/>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87" name="Rectangle 86">
                <a:extLst>
                  <a:ext uri="{FF2B5EF4-FFF2-40B4-BE49-F238E27FC236}">
                    <a16:creationId xmlns:a16="http://schemas.microsoft.com/office/drawing/2014/main" id="{87D891CC-56F6-45E2-8CAD-DF3C820CA2C2}"/>
                  </a:ext>
                </a:extLst>
              </p:cNvPr>
              <p:cNvSpPr/>
              <p:nvPr/>
            </p:nvSpPr>
            <p:spPr>
              <a:xfrm>
                <a:off x="485716" y="3975370"/>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88" name="Rectangle 87">
                <a:extLst>
                  <a:ext uri="{FF2B5EF4-FFF2-40B4-BE49-F238E27FC236}">
                    <a16:creationId xmlns:a16="http://schemas.microsoft.com/office/drawing/2014/main" id="{193BB8BF-CD5F-4791-80DC-D0F995452E69}"/>
                  </a:ext>
                </a:extLst>
              </p:cNvPr>
              <p:cNvSpPr/>
              <p:nvPr/>
            </p:nvSpPr>
            <p:spPr>
              <a:xfrm>
                <a:off x="1446744" y="4413604"/>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89" name="Rectangle 88">
                <a:extLst>
                  <a:ext uri="{FF2B5EF4-FFF2-40B4-BE49-F238E27FC236}">
                    <a16:creationId xmlns:a16="http://schemas.microsoft.com/office/drawing/2014/main" id="{A7334B31-BC6B-4B99-9E98-5962271696ED}"/>
                  </a:ext>
                </a:extLst>
              </p:cNvPr>
              <p:cNvSpPr/>
              <p:nvPr/>
            </p:nvSpPr>
            <p:spPr>
              <a:xfrm>
                <a:off x="2075889" y="4729420"/>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90" name="Rectangle 89">
                <a:extLst>
                  <a:ext uri="{FF2B5EF4-FFF2-40B4-BE49-F238E27FC236}">
                    <a16:creationId xmlns:a16="http://schemas.microsoft.com/office/drawing/2014/main" id="{3D7BA8C2-88F1-42B8-8107-09189E48227C}"/>
                  </a:ext>
                </a:extLst>
              </p:cNvPr>
              <p:cNvSpPr/>
              <p:nvPr/>
            </p:nvSpPr>
            <p:spPr>
              <a:xfrm>
                <a:off x="736317" y="5174710"/>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91" name="Rectangle 90">
                <a:extLst>
                  <a:ext uri="{FF2B5EF4-FFF2-40B4-BE49-F238E27FC236}">
                    <a16:creationId xmlns:a16="http://schemas.microsoft.com/office/drawing/2014/main" id="{CE5BDB4E-4A86-44E6-81E7-9E0E92078B71}"/>
                  </a:ext>
                </a:extLst>
              </p:cNvPr>
              <p:cNvSpPr/>
              <p:nvPr/>
            </p:nvSpPr>
            <p:spPr>
              <a:xfrm>
                <a:off x="1565326" y="5332583"/>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92" name="Oval 91">
                <a:extLst>
                  <a:ext uri="{FF2B5EF4-FFF2-40B4-BE49-F238E27FC236}">
                    <a16:creationId xmlns:a16="http://schemas.microsoft.com/office/drawing/2014/main" id="{0267A327-9DC4-440E-BF88-B06C9C217346}"/>
                  </a:ext>
                </a:extLst>
              </p:cNvPr>
              <p:cNvSpPr/>
              <p:nvPr/>
            </p:nvSpPr>
            <p:spPr>
              <a:xfrm>
                <a:off x="898417" y="4009106"/>
                <a:ext cx="245082" cy="2474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93" name="Oval 92">
                <a:extLst>
                  <a:ext uri="{FF2B5EF4-FFF2-40B4-BE49-F238E27FC236}">
                    <a16:creationId xmlns:a16="http://schemas.microsoft.com/office/drawing/2014/main" id="{251B5993-4C40-4D13-A046-D18030ECE579}"/>
                  </a:ext>
                </a:extLst>
              </p:cNvPr>
              <p:cNvSpPr/>
              <p:nvPr/>
            </p:nvSpPr>
            <p:spPr>
              <a:xfrm>
                <a:off x="1231831" y="4176915"/>
                <a:ext cx="245082" cy="2474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94" name="Oval 93">
                <a:extLst>
                  <a:ext uri="{FF2B5EF4-FFF2-40B4-BE49-F238E27FC236}">
                    <a16:creationId xmlns:a16="http://schemas.microsoft.com/office/drawing/2014/main" id="{5C175F78-6101-4492-9729-3C6A9977D970}"/>
                  </a:ext>
                </a:extLst>
              </p:cNvPr>
              <p:cNvSpPr/>
              <p:nvPr/>
            </p:nvSpPr>
            <p:spPr>
              <a:xfrm>
                <a:off x="1947776" y="5243115"/>
                <a:ext cx="245082" cy="2474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95" name="Oval 94">
                <a:extLst>
                  <a:ext uri="{FF2B5EF4-FFF2-40B4-BE49-F238E27FC236}">
                    <a16:creationId xmlns:a16="http://schemas.microsoft.com/office/drawing/2014/main" id="{D2EE5449-4BD8-474E-A0EF-C408F6DAB486}"/>
                  </a:ext>
                </a:extLst>
              </p:cNvPr>
              <p:cNvSpPr/>
              <p:nvPr/>
            </p:nvSpPr>
            <p:spPr>
              <a:xfrm>
                <a:off x="432569" y="5026944"/>
                <a:ext cx="245082" cy="2474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96" name="Oval 95">
                <a:extLst>
                  <a:ext uri="{FF2B5EF4-FFF2-40B4-BE49-F238E27FC236}">
                    <a16:creationId xmlns:a16="http://schemas.microsoft.com/office/drawing/2014/main" id="{A8F1DBB3-8DC9-4F84-9687-35F4FD0B57BF}"/>
                  </a:ext>
                </a:extLst>
              </p:cNvPr>
              <p:cNvSpPr/>
              <p:nvPr/>
            </p:nvSpPr>
            <p:spPr>
              <a:xfrm>
                <a:off x="1293503" y="4966902"/>
                <a:ext cx="245082" cy="2474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97" name="Oval 96">
                <a:extLst>
                  <a:ext uri="{FF2B5EF4-FFF2-40B4-BE49-F238E27FC236}">
                    <a16:creationId xmlns:a16="http://schemas.microsoft.com/office/drawing/2014/main" id="{416AD3CB-3E60-4131-A006-0DE97FED6DED}"/>
                  </a:ext>
                </a:extLst>
              </p:cNvPr>
              <p:cNvSpPr/>
              <p:nvPr/>
            </p:nvSpPr>
            <p:spPr>
              <a:xfrm>
                <a:off x="1702694" y="3494189"/>
                <a:ext cx="245082" cy="2474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98" name="Oval 97">
                <a:extLst>
                  <a:ext uri="{FF2B5EF4-FFF2-40B4-BE49-F238E27FC236}">
                    <a16:creationId xmlns:a16="http://schemas.microsoft.com/office/drawing/2014/main" id="{F7062F3F-6202-4DBE-8BB4-14EBB4CFA821}"/>
                  </a:ext>
                </a:extLst>
              </p:cNvPr>
              <p:cNvSpPr/>
              <p:nvPr/>
            </p:nvSpPr>
            <p:spPr>
              <a:xfrm>
                <a:off x="953568" y="5248631"/>
                <a:ext cx="245082" cy="2474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99" name="Oval 98">
                <a:extLst>
                  <a:ext uri="{FF2B5EF4-FFF2-40B4-BE49-F238E27FC236}">
                    <a16:creationId xmlns:a16="http://schemas.microsoft.com/office/drawing/2014/main" id="{DD99C9DC-5088-403F-AA0B-1C7DF547C166}"/>
                  </a:ext>
                </a:extLst>
              </p:cNvPr>
              <p:cNvSpPr/>
              <p:nvPr/>
            </p:nvSpPr>
            <p:spPr>
              <a:xfrm>
                <a:off x="2025454" y="3737575"/>
                <a:ext cx="245082" cy="2474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100" name="Oval 99">
                <a:extLst>
                  <a:ext uri="{FF2B5EF4-FFF2-40B4-BE49-F238E27FC236}">
                    <a16:creationId xmlns:a16="http://schemas.microsoft.com/office/drawing/2014/main" id="{8DBE4346-0E97-4F75-9B50-02851A4C972E}"/>
                  </a:ext>
                </a:extLst>
              </p:cNvPr>
              <p:cNvSpPr/>
              <p:nvPr/>
            </p:nvSpPr>
            <p:spPr>
              <a:xfrm>
                <a:off x="1569883" y="4155901"/>
                <a:ext cx="245082" cy="2474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101" name="Oval 100">
                <a:extLst>
                  <a:ext uri="{FF2B5EF4-FFF2-40B4-BE49-F238E27FC236}">
                    <a16:creationId xmlns:a16="http://schemas.microsoft.com/office/drawing/2014/main" id="{B5A7A8FC-1764-4C7C-8E8A-112339202B0A}"/>
                  </a:ext>
                </a:extLst>
              </p:cNvPr>
              <p:cNvSpPr/>
              <p:nvPr/>
            </p:nvSpPr>
            <p:spPr>
              <a:xfrm>
                <a:off x="2119571" y="4410371"/>
                <a:ext cx="245082" cy="2474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102" name="Oval 101">
                <a:extLst>
                  <a:ext uri="{FF2B5EF4-FFF2-40B4-BE49-F238E27FC236}">
                    <a16:creationId xmlns:a16="http://schemas.microsoft.com/office/drawing/2014/main" id="{73BFFFD0-2C0C-4116-86E8-E73C5B70B9C9}"/>
                  </a:ext>
                </a:extLst>
              </p:cNvPr>
              <p:cNvSpPr/>
              <p:nvPr/>
            </p:nvSpPr>
            <p:spPr>
              <a:xfrm>
                <a:off x="1574741" y="4679555"/>
                <a:ext cx="245082" cy="2474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103" name="Oval 102">
                <a:extLst>
                  <a:ext uri="{FF2B5EF4-FFF2-40B4-BE49-F238E27FC236}">
                    <a16:creationId xmlns:a16="http://schemas.microsoft.com/office/drawing/2014/main" id="{96DDEA55-433C-416F-A1CD-502DC2C64E20}"/>
                  </a:ext>
                </a:extLst>
              </p:cNvPr>
              <p:cNvSpPr/>
              <p:nvPr/>
            </p:nvSpPr>
            <p:spPr>
              <a:xfrm>
                <a:off x="795748" y="3590723"/>
                <a:ext cx="245082" cy="2474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grpSp>
        <p:grpSp>
          <p:nvGrpSpPr>
            <p:cNvPr id="31" name="Group 30">
              <a:extLst>
                <a:ext uri="{FF2B5EF4-FFF2-40B4-BE49-F238E27FC236}">
                  <a16:creationId xmlns:a16="http://schemas.microsoft.com/office/drawing/2014/main" id="{7B82D0CD-80A3-4B35-B875-F77EE2526199}"/>
                </a:ext>
              </a:extLst>
            </p:cNvPr>
            <p:cNvGrpSpPr/>
            <p:nvPr/>
          </p:nvGrpSpPr>
          <p:grpSpPr>
            <a:xfrm>
              <a:off x="9853739" y="3050922"/>
              <a:ext cx="906094" cy="830133"/>
              <a:chOff x="9808311" y="3345794"/>
              <a:chExt cx="906094" cy="830133"/>
            </a:xfrm>
          </p:grpSpPr>
          <p:sp>
            <p:nvSpPr>
              <p:cNvPr id="62" name="Oval 61">
                <a:extLst>
                  <a:ext uri="{FF2B5EF4-FFF2-40B4-BE49-F238E27FC236}">
                    <a16:creationId xmlns:a16="http://schemas.microsoft.com/office/drawing/2014/main" id="{A1F51275-882B-44AE-85E0-988EE29E4248}"/>
                  </a:ext>
                </a:extLst>
              </p:cNvPr>
              <p:cNvSpPr/>
              <p:nvPr/>
            </p:nvSpPr>
            <p:spPr>
              <a:xfrm>
                <a:off x="9808311" y="3644774"/>
                <a:ext cx="245082" cy="23217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63" name="Oval 62">
                <a:extLst>
                  <a:ext uri="{FF2B5EF4-FFF2-40B4-BE49-F238E27FC236}">
                    <a16:creationId xmlns:a16="http://schemas.microsoft.com/office/drawing/2014/main" id="{E576108E-BB8A-4A43-8ACE-96075FCA1859}"/>
                  </a:ext>
                </a:extLst>
              </p:cNvPr>
              <p:cNvSpPr/>
              <p:nvPr/>
            </p:nvSpPr>
            <p:spPr>
              <a:xfrm>
                <a:off x="10138817" y="3644774"/>
                <a:ext cx="245082" cy="23217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64" name="Oval 63">
                <a:extLst>
                  <a:ext uri="{FF2B5EF4-FFF2-40B4-BE49-F238E27FC236}">
                    <a16:creationId xmlns:a16="http://schemas.microsoft.com/office/drawing/2014/main" id="{D6191668-DD43-4981-8806-EA35BE90D609}"/>
                  </a:ext>
                </a:extLst>
              </p:cNvPr>
              <p:cNvSpPr/>
              <p:nvPr/>
            </p:nvSpPr>
            <p:spPr>
              <a:xfrm>
                <a:off x="10469323" y="3644774"/>
                <a:ext cx="245082" cy="23217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65" name="Oval 64">
                <a:extLst>
                  <a:ext uri="{FF2B5EF4-FFF2-40B4-BE49-F238E27FC236}">
                    <a16:creationId xmlns:a16="http://schemas.microsoft.com/office/drawing/2014/main" id="{CC0ADBCD-DF27-4C9F-88FF-73E6D79B8323}"/>
                  </a:ext>
                </a:extLst>
              </p:cNvPr>
              <p:cNvSpPr/>
              <p:nvPr/>
            </p:nvSpPr>
            <p:spPr>
              <a:xfrm>
                <a:off x="9808311" y="3943754"/>
                <a:ext cx="245082" cy="23217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66" name="Oval 65">
                <a:extLst>
                  <a:ext uri="{FF2B5EF4-FFF2-40B4-BE49-F238E27FC236}">
                    <a16:creationId xmlns:a16="http://schemas.microsoft.com/office/drawing/2014/main" id="{8C391D5F-0B3E-4FEA-9D49-89DAAEABACC9}"/>
                  </a:ext>
                </a:extLst>
              </p:cNvPr>
              <p:cNvSpPr/>
              <p:nvPr/>
            </p:nvSpPr>
            <p:spPr>
              <a:xfrm>
                <a:off x="10138817" y="3943754"/>
                <a:ext cx="245082" cy="23217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67" name="Oval 66">
                <a:extLst>
                  <a:ext uri="{FF2B5EF4-FFF2-40B4-BE49-F238E27FC236}">
                    <a16:creationId xmlns:a16="http://schemas.microsoft.com/office/drawing/2014/main" id="{95C07E7C-153D-49E3-9B4C-E23407A0C308}"/>
                  </a:ext>
                </a:extLst>
              </p:cNvPr>
              <p:cNvSpPr/>
              <p:nvPr/>
            </p:nvSpPr>
            <p:spPr>
              <a:xfrm>
                <a:off x="10469323" y="3943754"/>
                <a:ext cx="245082" cy="23217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68" name="Oval 67">
                <a:extLst>
                  <a:ext uri="{FF2B5EF4-FFF2-40B4-BE49-F238E27FC236}">
                    <a16:creationId xmlns:a16="http://schemas.microsoft.com/office/drawing/2014/main" id="{7AFF8EB5-2A7B-42C5-8832-6CBE0EBAE4C4}"/>
                  </a:ext>
                </a:extLst>
              </p:cNvPr>
              <p:cNvSpPr/>
              <p:nvPr/>
            </p:nvSpPr>
            <p:spPr>
              <a:xfrm>
                <a:off x="9808311" y="3345794"/>
                <a:ext cx="245082" cy="23217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69" name="Oval 68">
                <a:extLst>
                  <a:ext uri="{FF2B5EF4-FFF2-40B4-BE49-F238E27FC236}">
                    <a16:creationId xmlns:a16="http://schemas.microsoft.com/office/drawing/2014/main" id="{7358114A-479E-46D4-BE1C-1C882DAB73CC}"/>
                  </a:ext>
                </a:extLst>
              </p:cNvPr>
              <p:cNvSpPr/>
              <p:nvPr/>
            </p:nvSpPr>
            <p:spPr>
              <a:xfrm>
                <a:off x="10138817" y="3345794"/>
                <a:ext cx="245082" cy="23217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70" name="Oval 69">
                <a:extLst>
                  <a:ext uri="{FF2B5EF4-FFF2-40B4-BE49-F238E27FC236}">
                    <a16:creationId xmlns:a16="http://schemas.microsoft.com/office/drawing/2014/main" id="{60CCFD5C-EF2E-4AEC-890A-0347EE424385}"/>
                  </a:ext>
                </a:extLst>
              </p:cNvPr>
              <p:cNvSpPr/>
              <p:nvPr/>
            </p:nvSpPr>
            <p:spPr>
              <a:xfrm>
                <a:off x="10469323" y="3345794"/>
                <a:ext cx="245082" cy="23217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grpSp>
        <p:grpSp>
          <p:nvGrpSpPr>
            <p:cNvPr id="32" name="Group 31">
              <a:extLst>
                <a:ext uri="{FF2B5EF4-FFF2-40B4-BE49-F238E27FC236}">
                  <a16:creationId xmlns:a16="http://schemas.microsoft.com/office/drawing/2014/main" id="{D4B97BE3-3402-404F-AF2B-24F65E512A70}"/>
                </a:ext>
              </a:extLst>
            </p:cNvPr>
            <p:cNvGrpSpPr/>
            <p:nvPr/>
          </p:nvGrpSpPr>
          <p:grpSpPr>
            <a:xfrm>
              <a:off x="9771015" y="5358848"/>
              <a:ext cx="1000112" cy="853512"/>
              <a:chOff x="10081194" y="4599521"/>
              <a:chExt cx="1000112" cy="853512"/>
            </a:xfrm>
          </p:grpSpPr>
          <p:sp>
            <p:nvSpPr>
              <p:cNvPr id="53" name="Isosceles Triangle 52">
                <a:extLst>
                  <a:ext uri="{FF2B5EF4-FFF2-40B4-BE49-F238E27FC236}">
                    <a16:creationId xmlns:a16="http://schemas.microsoft.com/office/drawing/2014/main" id="{A7E2F0EE-A724-44A4-9860-6F373051703C}"/>
                  </a:ext>
                </a:extLst>
              </p:cNvPr>
              <p:cNvSpPr/>
              <p:nvPr/>
            </p:nvSpPr>
            <p:spPr>
              <a:xfrm>
                <a:off x="10427654" y="4599521"/>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dirty="0"/>
              </a:p>
            </p:txBody>
          </p:sp>
          <p:sp>
            <p:nvSpPr>
              <p:cNvPr id="54" name="Isosceles Triangle 53">
                <a:extLst>
                  <a:ext uri="{FF2B5EF4-FFF2-40B4-BE49-F238E27FC236}">
                    <a16:creationId xmlns:a16="http://schemas.microsoft.com/office/drawing/2014/main" id="{0748BBBE-8A1C-4625-8EC7-F4F0BC0F9D29}"/>
                  </a:ext>
                </a:extLst>
              </p:cNvPr>
              <p:cNvSpPr/>
              <p:nvPr/>
            </p:nvSpPr>
            <p:spPr>
              <a:xfrm>
                <a:off x="10786284" y="4599521"/>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dirty="0"/>
              </a:p>
            </p:txBody>
          </p:sp>
          <p:sp>
            <p:nvSpPr>
              <p:cNvPr id="55" name="Isosceles Triangle 54">
                <a:extLst>
                  <a:ext uri="{FF2B5EF4-FFF2-40B4-BE49-F238E27FC236}">
                    <a16:creationId xmlns:a16="http://schemas.microsoft.com/office/drawing/2014/main" id="{74834919-6EF8-4FB4-93C8-4B9EB5E3E605}"/>
                  </a:ext>
                </a:extLst>
              </p:cNvPr>
              <p:cNvSpPr/>
              <p:nvPr/>
            </p:nvSpPr>
            <p:spPr>
              <a:xfrm>
                <a:off x="10081194" y="4599521"/>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dirty="0"/>
              </a:p>
            </p:txBody>
          </p:sp>
          <p:sp>
            <p:nvSpPr>
              <p:cNvPr id="56" name="Isosceles Triangle 55">
                <a:extLst>
                  <a:ext uri="{FF2B5EF4-FFF2-40B4-BE49-F238E27FC236}">
                    <a16:creationId xmlns:a16="http://schemas.microsoft.com/office/drawing/2014/main" id="{D52DF78D-05CD-45FC-B30A-E0C7FAC9C9C1}"/>
                  </a:ext>
                </a:extLst>
              </p:cNvPr>
              <p:cNvSpPr/>
              <p:nvPr/>
            </p:nvSpPr>
            <p:spPr>
              <a:xfrm>
                <a:off x="10427654" y="4924104"/>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dirty="0"/>
              </a:p>
            </p:txBody>
          </p:sp>
          <p:sp>
            <p:nvSpPr>
              <p:cNvPr id="57" name="Isosceles Triangle 56">
                <a:extLst>
                  <a:ext uri="{FF2B5EF4-FFF2-40B4-BE49-F238E27FC236}">
                    <a16:creationId xmlns:a16="http://schemas.microsoft.com/office/drawing/2014/main" id="{E4C14961-8B45-44E9-8C03-0781E20068B8}"/>
                  </a:ext>
                </a:extLst>
              </p:cNvPr>
              <p:cNvSpPr/>
              <p:nvPr/>
            </p:nvSpPr>
            <p:spPr>
              <a:xfrm>
                <a:off x="10786284" y="4924104"/>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dirty="0"/>
              </a:p>
            </p:txBody>
          </p:sp>
          <p:sp>
            <p:nvSpPr>
              <p:cNvPr id="58" name="Isosceles Triangle 57">
                <a:extLst>
                  <a:ext uri="{FF2B5EF4-FFF2-40B4-BE49-F238E27FC236}">
                    <a16:creationId xmlns:a16="http://schemas.microsoft.com/office/drawing/2014/main" id="{4524D18E-DE83-437C-AD6D-5AAC4D259D0E}"/>
                  </a:ext>
                </a:extLst>
              </p:cNvPr>
              <p:cNvSpPr/>
              <p:nvPr/>
            </p:nvSpPr>
            <p:spPr>
              <a:xfrm>
                <a:off x="10081194" y="4924104"/>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dirty="0"/>
              </a:p>
            </p:txBody>
          </p:sp>
          <p:sp>
            <p:nvSpPr>
              <p:cNvPr id="59" name="Isosceles Triangle 58">
                <a:extLst>
                  <a:ext uri="{FF2B5EF4-FFF2-40B4-BE49-F238E27FC236}">
                    <a16:creationId xmlns:a16="http://schemas.microsoft.com/office/drawing/2014/main" id="{BA0D3DD0-BABD-47DF-9DAD-0247CBA19921}"/>
                  </a:ext>
                </a:extLst>
              </p:cNvPr>
              <p:cNvSpPr/>
              <p:nvPr/>
            </p:nvSpPr>
            <p:spPr>
              <a:xfrm>
                <a:off x="10427654" y="5221135"/>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dirty="0"/>
              </a:p>
            </p:txBody>
          </p:sp>
          <p:sp>
            <p:nvSpPr>
              <p:cNvPr id="60" name="Isosceles Triangle 59">
                <a:extLst>
                  <a:ext uri="{FF2B5EF4-FFF2-40B4-BE49-F238E27FC236}">
                    <a16:creationId xmlns:a16="http://schemas.microsoft.com/office/drawing/2014/main" id="{8072FBB7-511C-45EA-B783-01244557B3B7}"/>
                  </a:ext>
                </a:extLst>
              </p:cNvPr>
              <p:cNvSpPr/>
              <p:nvPr/>
            </p:nvSpPr>
            <p:spPr>
              <a:xfrm>
                <a:off x="10786284" y="5221135"/>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dirty="0"/>
              </a:p>
            </p:txBody>
          </p:sp>
          <p:sp>
            <p:nvSpPr>
              <p:cNvPr id="61" name="Isosceles Triangle 60">
                <a:extLst>
                  <a:ext uri="{FF2B5EF4-FFF2-40B4-BE49-F238E27FC236}">
                    <a16:creationId xmlns:a16="http://schemas.microsoft.com/office/drawing/2014/main" id="{7B2B10CF-9075-459F-A881-262C13884CF7}"/>
                  </a:ext>
                </a:extLst>
              </p:cNvPr>
              <p:cNvSpPr/>
              <p:nvPr/>
            </p:nvSpPr>
            <p:spPr>
              <a:xfrm>
                <a:off x="10081194" y="5221135"/>
                <a:ext cx="295022" cy="23189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dirty="0"/>
              </a:p>
            </p:txBody>
          </p:sp>
        </p:grpSp>
        <p:grpSp>
          <p:nvGrpSpPr>
            <p:cNvPr id="33" name="Group 32">
              <a:extLst>
                <a:ext uri="{FF2B5EF4-FFF2-40B4-BE49-F238E27FC236}">
                  <a16:creationId xmlns:a16="http://schemas.microsoft.com/office/drawing/2014/main" id="{C62A7299-A948-40A2-8ABD-FBE579FBCBAC}"/>
                </a:ext>
              </a:extLst>
            </p:cNvPr>
            <p:cNvGrpSpPr/>
            <p:nvPr/>
          </p:nvGrpSpPr>
          <p:grpSpPr>
            <a:xfrm>
              <a:off x="9756987" y="4093869"/>
              <a:ext cx="1059147" cy="843360"/>
              <a:chOff x="8810659" y="4515542"/>
              <a:chExt cx="1059147" cy="843360"/>
            </a:xfrm>
          </p:grpSpPr>
          <p:sp>
            <p:nvSpPr>
              <p:cNvPr id="44" name="Rectangle 43">
                <a:extLst>
                  <a:ext uri="{FF2B5EF4-FFF2-40B4-BE49-F238E27FC236}">
                    <a16:creationId xmlns:a16="http://schemas.microsoft.com/office/drawing/2014/main" id="{7247A4BB-F681-4247-8DEF-83DE398ED93A}"/>
                  </a:ext>
                </a:extLst>
              </p:cNvPr>
              <p:cNvSpPr/>
              <p:nvPr/>
            </p:nvSpPr>
            <p:spPr>
              <a:xfrm>
                <a:off x="8810659" y="4515542"/>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45" name="Rectangle 44">
                <a:extLst>
                  <a:ext uri="{FF2B5EF4-FFF2-40B4-BE49-F238E27FC236}">
                    <a16:creationId xmlns:a16="http://schemas.microsoft.com/office/drawing/2014/main" id="{7E12E9A4-1B79-4977-9493-9CC5C41F8C62}"/>
                  </a:ext>
                </a:extLst>
              </p:cNvPr>
              <p:cNvSpPr/>
              <p:nvPr/>
            </p:nvSpPr>
            <p:spPr>
              <a:xfrm>
                <a:off x="9204093" y="4515542"/>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46" name="Rectangle 45">
                <a:extLst>
                  <a:ext uri="{FF2B5EF4-FFF2-40B4-BE49-F238E27FC236}">
                    <a16:creationId xmlns:a16="http://schemas.microsoft.com/office/drawing/2014/main" id="{6EA964A8-AC2A-4076-A1BB-B72D70693BA8}"/>
                  </a:ext>
                </a:extLst>
              </p:cNvPr>
              <p:cNvSpPr/>
              <p:nvPr/>
            </p:nvSpPr>
            <p:spPr>
              <a:xfrm>
                <a:off x="9595070" y="4515542"/>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47" name="Rectangle 46">
                <a:extLst>
                  <a:ext uri="{FF2B5EF4-FFF2-40B4-BE49-F238E27FC236}">
                    <a16:creationId xmlns:a16="http://schemas.microsoft.com/office/drawing/2014/main" id="{6A5CF1D0-2C47-4455-B78E-7EF80F281B86}"/>
                  </a:ext>
                </a:extLst>
              </p:cNvPr>
              <p:cNvSpPr/>
              <p:nvPr/>
            </p:nvSpPr>
            <p:spPr>
              <a:xfrm>
                <a:off x="8810659" y="4830297"/>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48" name="Rectangle 47">
                <a:extLst>
                  <a:ext uri="{FF2B5EF4-FFF2-40B4-BE49-F238E27FC236}">
                    <a16:creationId xmlns:a16="http://schemas.microsoft.com/office/drawing/2014/main" id="{65289137-710E-48CF-874F-9B2DD3010B73}"/>
                  </a:ext>
                </a:extLst>
              </p:cNvPr>
              <p:cNvSpPr/>
              <p:nvPr/>
            </p:nvSpPr>
            <p:spPr>
              <a:xfrm>
                <a:off x="9204093" y="4830297"/>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49" name="Rectangle 48">
                <a:extLst>
                  <a:ext uri="{FF2B5EF4-FFF2-40B4-BE49-F238E27FC236}">
                    <a16:creationId xmlns:a16="http://schemas.microsoft.com/office/drawing/2014/main" id="{34038C52-3CC5-45CC-804A-898E95C0AEAA}"/>
                  </a:ext>
                </a:extLst>
              </p:cNvPr>
              <p:cNvSpPr/>
              <p:nvPr/>
            </p:nvSpPr>
            <p:spPr>
              <a:xfrm>
                <a:off x="9595070" y="4830297"/>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50" name="Rectangle 49">
                <a:extLst>
                  <a:ext uri="{FF2B5EF4-FFF2-40B4-BE49-F238E27FC236}">
                    <a16:creationId xmlns:a16="http://schemas.microsoft.com/office/drawing/2014/main" id="{669B8361-155A-49A3-9E57-4E3A47619412}"/>
                  </a:ext>
                </a:extLst>
              </p:cNvPr>
              <p:cNvSpPr/>
              <p:nvPr/>
            </p:nvSpPr>
            <p:spPr>
              <a:xfrm>
                <a:off x="8810659" y="5127328"/>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51" name="Rectangle 50">
                <a:extLst>
                  <a:ext uri="{FF2B5EF4-FFF2-40B4-BE49-F238E27FC236}">
                    <a16:creationId xmlns:a16="http://schemas.microsoft.com/office/drawing/2014/main" id="{5581FD6A-9F53-474F-8E5F-541562604692}"/>
                  </a:ext>
                </a:extLst>
              </p:cNvPr>
              <p:cNvSpPr/>
              <p:nvPr/>
            </p:nvSpPr>
            <p:spPr>
              <a:xfrm>
                <a:off x="9204093" y="5127328"/>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sp>
            <p:nvSpPr>
              <p:cNvPr id="52" name="Rectangle 51">
                <a:extLst>
                  <a:ext uri="{FF2B5EF4-FFF2-40B4-BE49-F238E27FC236}">
                    <a16:creationId xmlns:a16="http://schemas.microsoft.com/office/drawing/2014/main" id="{9B488E4C-8CD8-4223-9B9B-D1D1A5323332}"/>
                  </a:ext>
                </a:extLst>
              </p:cNvPr>
              <p:cNvSpPr/>
              <p:nvPr/>
            </p:nvSpPr>
            <p:spPr>
              <a:xfrm>
                <a:off x="9595070" y="5127328"/>
                <a:ext cx="274736" cy="2315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grpSp>
        <p:grpSp>
          <p:nvGrpSpPr>
            <p:cNvPr id="34" name="Group 33">
              <a:extLst>
                <a:ext uri="{FF2B5EF4-FFF2-40B4-BE49-F238E27FC236}">
                  <a16:creationId xmlns:a16="http://schemas.microsoft.com/office/drawing/2014/main" id="{EFBA63DB-7B1C-478D-BC29-8407E827CCC4}"/>
                </a:ext>
              </a:extLst>
            </p:cNvPr>
            <p:cNvGrpSpPr/>
            <p:nvPr/>
          </p:nvGrpSpPr>
          <p:grpSpPr>
            <a:xfrm>
              <a:off x="3839818" y="3795530"/>
              <a:ext cx="1458104" cy="1446952"/>
              <a:chOff x="3564084" y="3802125"/>
              <a:chExt cx="1458104" cy="1446952"/>
            </a:xfrm>
          </p:grpSpPr>
          <p:sp>
            <p:nvSpPr>
              <p:cNvPr id="42" name="Oval 41">
                <a:extLst>
                  <a:ext uri="{FF2B5EF4-FFF2-40B4-BE49-F238E27FC236}">
                    <a16:creationId xmlns:a16="http://schemas.microsoft.com/office/drawing/2014/main" id="{9362916D-F747-40DA-8243-AD4A29AF3BC1}"/>
                  </a:ext>
                </a:extLst>
              </p:cNvPr>
              <p:cNvSpPr/>
              <p:nvPr/>
            </p:nvSpPr>
            <p:spPr>
              <a:xfrm>
                <a:off x="3564084" y="3802125"/>
                <a:ext cx="1458104" cy="144695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pic>
            <p:nvPicPr>
              <p:cNvPr id="43" name="Picture 42">
                <a:extLst>
                  <a:ext uri="{FF2B5EF4-FFF2-40B4-BE49-F238E27FC236}">
                    <a16:creationId xmlns:a16="http://schemas.microsoft.com/office/drawing/2014/main" id="{58C5BEFF-CF2A-4A4F-9CE1-C211685566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7958" y="4012151"/>
                <a:ext cx="1063476" cy="1063476"/>
              </a:xfrm>
              <a:prstGeom prst="rect">
                <a:avLst/>
              </a:prstGeom>
            </p:spPr>
          </p:pic>
        </p:grpSp>
        <p:grpSp>
          <p:nvGrpSpPr>
            <p:cNvPr id="35" name="Group 34">
              <a:extLst>
                <a:ext uri="{FF2B5EF4-FFF2-40B4-BE49-F238E27FC236}">
                  <a16:creationId xmlns:a16="http://schemas.microsoft.com/office/drawing/2014/main" id="{156D9A93-F64F-4747-90FE-5017F0475FB8}"/>
                </a:ext>
              </a:extLst>
            </p:cNvPr>
            <p:cNvGrpSpPr/>
            <p:nvPr/>
          </p:nvGrpSpPr>
          <p:grpSpPr>
            <a:xfrm>
              <a:off x="6559770" y="3802125"/>
              <a:ext cx="1458104" cy="1446952"/>
              <a:chOff x="6559770" y="3802125"/>
              <a:chExt cx="1458104" cy="1446952"/>
            </a:xfrm>
          </p:grpSpPr>
          <p:sp>
            <p:nvSpPr>
              <p:cNvPr id="40" name="Oval 39">
                <a:extLst>
                  <a:ext uri="{FF2B5EF4-FFF2-40B4-BE49-F238E27FC236}">
                    <a16:creationId xmlns:a16="http://schemas.microsoft.com/office/drawing/2014/main" id="{937F32D0-6900-4726-A85C-AA20F4E4F2A7}"/>
                  </a:ext>
                </a:extLst>
              </p:cNvPr>
              <p:cNvSpPr/>
              <p:nvPr/>
            </p:nvSpPr>
            <p:spPr>
              <a:xfrm>
                <a:off x="6559770" y="3802125"/>
                <a:ext cx="1458104" cy="144695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3"/>
              </a:p>
            </p:txBody>
          </p:sp>
          <p:pic>
            <p:nvPicPr>
              <p:cNvPr id="41" name="Picture 40">
                <a:extLst>
                  <a:ext uri="{FF2B5EF4-FFF2-40B4-BE49-F238E27FC236}">
                    <a16:creationId xmlns:a16="http://schemas.microsoft.com/office/drawing/2014/main" id="{2C215D23-AA5A-4DEF-AFAD-E0482449A6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3129" y="4022253"/>
                <a:ext cx="991386" cy="991386"/>
              </a:xfrm>
              <a:prstGeom prst="rect">
                <a:avLst/>
              </a:prstGeom>
            </p:spPr>
          </p:pic>
        </p:grpSp>
        <p:cxnSp>
          <p:nvCxnSpPr>
            <p:cNvPr id="36" name="Connector: Curved 35">
              <a:extLst>
                <a:ext uri="{FF2B5EF4-FFF2-40B4-BE49-F238E27FC236}">
                  <a16:creationId xmlns:a16="http://schemas.microsoft.com/office/drawing/2014/main" id="{CFECD1C9-4AE6-41FF-B627-222898E6DDD6}"/>
                </a:ext>
              </a:extLst>
            </p:cNvPr>
            <p:cNvCxnSpPr>
              <a:stCxn id="24" idx="0"/>
              <a:endCxn id="26" idx="1"/>
            </p:cNvCxnSpPr>
            <p:nvPr/>
          </p:nvCxnSpPr>
          <p:spPr>
            <a:xfrm rot="5400000" flipH="1" flipV="1">
              <a:off x="3382011" y="1393570"/>
              <a:ext cx="472473" cy="249548"/>
            </a:xfrm>
            <a:prstGeom prst="curvedConnector2">
              <a:avLst/>
            </a:prstGeom>
            <a:ln w="38100"/>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0C10C097-BED2-43E2-82FA-1B8E8B727661}"/>
                </a:ext>
              </a:extLst>
            </p:cNvPr>
            <p:cNvCxnSpPr>
              <a:cxnSpLocks/>
              <a:stCxn id="25" idx="0"/>
              <a:endCxn id="26" idx="3"/>
            </p:cNvCxnSpPr>
            <p:nvPr/>
          </p:nvCxnSpPr>
          <p:spPr>
            <a:xfrm rot="16200000" flipV="1">
              <a:off x="5232879" y="1368100"/>
              <a:ext cx="472473" cy="300488"/>
            </a:xfrm>
            <a:prstGeom prst="curvedConnector2">
              <a:avLst/>
            </a:prstGeom>
            <a:ln w="3810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303EA95-F8E1-4260-9499-D73745D6BA51}"/>
                </a:ext>
              </a:extLst>
            </p:cNvPr>
            <p:cNvCxnSpPr>
              <a:stCxn id="24" idx="2"/>
              <a:endCxn id="42" idx="0"/>
            </p:cNvCxnSpPr>
            <p:nvPr/>
          </p:nvCxnSpPr>
          <p:spPr>
            <a:xfrm rot="16200000" flipH="1">
              <a:off x="3251032" y="2477692"/>
              <a:ext cx="1560278" cy="1075397"/>
            </a:xfrm>
            <a:prstGeom prst="bentConnector3">
              <a:avLst>
                <a:gd name="adj1" fmla="val 3534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3EECB915-A201-4C2C-A462-901468CE9670}"/>
                </a:ext>
              </a:extLst>
            </p:cNvPr>
            <p:cNvCxnSpPr>
              <a:cxnSpLocks/>
              <a:stCxn id="25" idx="2"/>
              <a:endCxn id="42" idx="0"/>
            </p:cNvCxnSpPr>
            <p:nvPr/>
          </p:nvCxnSpPr>
          <p:spPr>
            <a:xfrm rot="5400000">
              <a:off x="4313800" y="2489971"/>
              <a:ext cx="1560630" cy="1050489"/>
            </a:xfrm>
            <a:prstGeom prst="bentConnector3">
              <a:avLst>
                <a:gd name="adj1" fmla="val 35352"/>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04" name="Rectangle: Rounded Corners 1">
            <a:extLst>
              <a:ext uri="{FF2B5EF4-FFF2-40B4-BE49-F238E27FC236}">
                <a16:creationId xmlns:a16="http://schemas.microsoft.com/office/drawing/2014/main" id="{ECC4A0EA-683E-4573-AF35-1A8DF6BD802D}"/>
              </a:ext>
            </a:extLst>
          </p:cNvPr>
          <p:cNvSpPr/>
          <p:nvPr/>
        </p:nvSpPr>
        <p:spPr>
          <a:xfrm>
            <a:off x="3376679" y="2418303"/>
            <a:ext cx="6240796" cy="520806"/>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Simple workflow of a supervised learning model</a:t>
            </a:r>
            <a:endParaRPr lang="en-US" sz="2133" b="1" dirty="0">
              <a:solidFill>
                <a:prstClr val="black"/>
              </a:solidFill>
            </a:endParaRPr>
          </a:p>
        </p:txBody>
      </p:sp>
    </p:spTree>
    <p:extLst>
      <p:ext uri="{BB962C8B-B14F-4D97-AF65-F5344CB8AC3E}">
        <p14:creationId xmlns:p14="http://schemas.microsoft.com/office/powerpoint/2010/main" val="653425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B09EA4B6-8E79-4A31-865E-061FD78F6327}"/>
              </a:ext>
            </a:extLst>
          </p:cNvPr>
          <p:cNvPicPr>
            <a:picLocks noChangeAspect="1"/>
          </p:cNvPicPr>
          <p:nvPr/>
        </p:nvPicPr>
        <p:blipFill rotWithShape="1">
          <a:blip r:embed="rId3">
            <a:extLst>
              <a:ext uri="{28A0092B-C50C-407E-A947-70E740481C1C}">
                <a14:useLocalDpi xmlns:a14="http://schemas.microsoft.com/office/drawing/2010/main" val="0"/>
              </a:ext>
            </a:extLst>
          </a:blip>
          <a:srcRect l="14571" t="40822" r="15104" b="52870"/>
          <a:stretch/>
        </p:blipFill>
        <p:spPr>
          <a:xfrm rot="5400000">
            <a:off x="4311015" y="5834253"/>
            <a:ext cx="4382771" cy="393116"/>
          </a:xfrm>
          <a:prstGeom prst="rect">
            <a:avLst/>
          </a:prstGeom>
        </p:spPr>
      </p:pic>
      <p:sp>
        <p:nvSpPr>
          <p:cNvPr id="31" name="Rectangle: Rounded Corners 1">
            <a:extLst>
              <a:ext uri="{FF2B5EF4-FFF2-40B4-BE49-F238E27FC236}">
                <a16:creationId xmlns:a16="http://schemas.microsoft.com/office/drawing/2014/main" id="{00E3BAF3-5A38-4CA6-8B3B-E35F1A3ECDA7}"/>
              </a:ext>
            </a:extLst>
          </p:cNvPr>
          <p:cNvSpPr/>
          <p:nvPr/>
        </p:nvSpPr>
        <p:spPr>
          <a:xfrm>
            <a:off x="2850790" y="2522613"/>
            <a:ext cx="7303221" cy="1075885"/>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There should be a linear and additive relationship between the dependent and independent variables</a:t>
            </a:r>
          </a:p>
        </p:txBody>
      </p:sp>
      <p:pic>
        <p:nvPicPr>
          <p:cNvPr id="29" name="Picture 28">
            <a:extLst>
              <a:ext uri="{FF2B5EF4-FFF2-40B4-BE49-F238E27FC236}">
                <a16:creationId xmlns:a16="http://schemas.microsoft.com/office/drawing/2014/main" id="{CF793D84-0AE1-4F6A-B2FE-75B31AB4F7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2922" y="4043640"/>
            <a:ext cx="4313152" cy="2426739"/>
          </a:xfrm>
          <a:prstGeom prst="rect">
            <a:avLst/>
          </a:prstGeom>
          <a:ln>
            <a:noFill/>
          </a:ln>
          <a:effectLst/>
        </p:spPr>
      </p:pic>
      <p:pic>
        <p:nvPicPr>
          <p:cNvPr id="30" name="Picture 29">
            <a:extLst>
              <a:ext uri="{FF2B5EF4-FFF2-40B4-BE49-F238E27FC236}">
                <a16:creationId xmlns:a16="http://schemas.microsoft.com/office/drawing/2014/main" id="{4E7CBA0C-6502-4EC8-85C0-26E01F79CB6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8727" y="4043640"/>
            <a:ext cx="4316307" cy="2426739"/>
          </a:xfrm>
          <a:prstGeom prst="rect">
            <a:avLst/>
          </a:prstGeom>
          <a:ln>
            <a:noFill/>
          </a:ln>
          <a:effectLst/>
        </p:spPr>
      </p:pic>
      <p:sp>
        <p:nvSpPr>
          <p:cNvPr id="32" name="Rectangle: Rounded Corners 1">
            <a:extLst>
              <a:ext uri="{FF2B5EF4-FFF2-40B4-BE49-F238E27FC236}">
                <a16:creationId xmlns:a16="http://schemas.microsoft.com/office/drawing/2014/main" id="{7B1D48D2-6CFD-4525-A9C9-6263BE88F28E}"/>
              </a:ext>
            </a:extLst>
          </p:cNvPr>
          <p:cNvSpPr/>
          <p:nvPr/>
        </p:nvSpPr>
        <p:spPr>
          <a:xfrm>
            <a:off x="1609084" y="6560063"/>
            <a:ext cx="3798746" cy="56155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Satisfies the assumption</a:t>
            </a:r>
          </a:p>
        </p:txBody>
      </p:sp>
      <p:sp>
        <p:nvSpPr>
          <p:cNvPr id="33" name="Rectangle: Rounded Corners 1">
            <a:extLst>
              <a:ext uri="{FF2B5EF4-FFF2-40B4-BE49-F238E27FC236}">
                <a16:creationId xmlns:a16="http://schemas.microsoft.com/office/drawing/2014/main" id="{678AF733-1D4D-4779-A1B9-86FBCA107E81}"/>
              </a:ext>
            </a:extLst>
          </p:cNvPr>
          <p:cNvSpPr/>
          <p:nvPr/>
        </p:nvSpPr>
        <p:spPr>
          <a:xfrm>
            <a:off x="7339767" y="6560062"/>
            <a:ext cx="4588402" cy="56155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Doesn’t satisfy the assumption</a:t>
            </a:r>
          </a:p>
        </p:txBody>
      </p:sp>
      <p:sp>
        <p:nvSpPr>
          <p:cNvPr id="35" name="Oval 34">
            <a:extLst>
              <a:ext uri="{FF2B5EF4-FFF2-40B4-BE49-F238E27FC236}">
                <a16:creationId xmlns:a16="http://schemas.microsoft.com/office/drawing/2014/main" id="{C7CD5B56-56CF-418F-89F1-E4C04C2F8C58}"/>
              </a:ext>
            </a:extLst>
          </p:cNvPr>
          <p:cNvSpPr/>
          <p:nvPr/>
        </p:nvSpPr>
        <p:spPr>
          <a:xfrm>
            <a:off x="1876197" y="2507614"/>
            <a:ext cx="1105886" cy="1105884"/>
          </a:xfrm>
          <a:prstGeom prst="ellipse">
            <a:avLst/>
          </a:prstGeom>
          <a:solidFill>
            <a:srgbClr val="0070C0"/>
          </a:solidFill>
          <a:ln w="76200">
            <a:solidFill>
              <a:schemeClr val="bg1">
                <a:lumMod val="65000"/>
              </a:schemeClr>
            </a:solidFill>
          </a:ln>
          <a:effectLst>
            <a:outerShdw blurRad="63500" sx="102000" sy="102000" algn="ctr" rotWithShape="0">
              <a:prstClr val="black">
                <a:alpha val="40000"/>
              </a:prstClr>
            </a:outerShdw>
          </a:effectLst>
        </p:spPr>
        <p:style>
          <a:lnRef idx="2">
            <a:schemeClr val="accent2">
              <a:hueOff val="0"/>
              <a:satOff val="0"/>
              <a:lumOff val="0"/>
              <a:alphaOff val="0"/>
            </a:schemeClr>
          </a:lnRef>
          <a:fillRef idx="1">
            <a:scrgbClr r="0" g="0" b="0"/>
          </a:fillRef>
          <a:effectRef idx="0">
            <a:scrgbClr r="0" g="0" b="0"/>
          </a:effectRef>
          <a:fontRef idx="minor">
            <a:schemeClr val="dk1">
              <a:hueOff val="0"/>
              <a:satOff val="0"/>
              <a:lumOff val="0"/>
              <a:alphaOff val="0"/>
            </a:schemeClr>
          </a:fontRef>
        </p:style>
        <p:txBody>
          <a:bodyPr anchor="ctr"/>
          <a:lstStyle/>
          <a:p>
            <a:pPr algn="ctr" defTabSz="548657"/>
            <a:r>
              <a:rPr lang="en-US" sz="2560" dirty="0">
                <a:solidFill>
                  <a:schemeClr val="bg1"/>
                </a:solidFill>
                <a:latin typeface="Raleway"/>
              </a:rPr>
              <a:t>1</a:t>
            </a:r>
          </a:p>
        </p:txBody>
      </p:sp>
      <p:pic>
        <p:nvPicPr>
          <p:cNvPr id="11" name="skillenza_logo_new (1).png" descr="skillenza_logo_new (1).png">
            <a:extLst>
              <a:ext uri="{FF2B5EF4-FFF2-40B4-BE49-F238E27FC236}">
                <a16:creationId xmlns:a16="http://schemas.microsoft.com/office/drawing/2014/main" id="{1A076FA2-44F7-449E-91A9-D58ACAC5A8B2}"/>
              </a:ext>
            </a:extLst>
          </p:cNvPr>
          <p:cNvPicPr>
            <a:picLocks noChangeAspect="1"/>
          </p:cNvPicPr>
          <p:nvPr/>
        </p:nvPicPr>
        <p:blipFill>
          <a:blip r:embed="rId6"/>
          <a:stretch>
            <a:fillRect/>
          </a:stretch>
        </p:blipFill>
        <p:spPr>
          <a:xfrm>
            <a:off x="9782878" y="69198"/>
            <a:ext cx="2540998" cy="1270499"/>
          </a:xfrm>
          <a:prstGeom prst="rect">
            <a:avLst/>
          </a:prstGeom>
          <a:ln w="12700">
            <a:miter lim="400000"/>
          </a:ln>
        </p:spPr>
      </p:pic>
      <p:sp>
        <p:nvSpPr>
          <p:cNvPr id="12" name="Rectangle 11">
            <a:extLst>
              <a:ext uri="{FF2B5EF4-FFF2-40B4-BE49-F238E27FC236}">
                <a16:creationId xmlns:a16="http://schemas.microsoft.com/office/drawing/2014/main" id="{9493A14F-B944-42CE-A1A8-A07D86ADB532}"/>
              </a:ext>
            </a:extLst>
          </p:cNvPr>
          <p:cNvSpPr/>
          <p:nvPr/>
        </p:nvSpPr>
        <p:spPr>
          <a:xfrm>
            <a:off x="463210" y="375939"/>
            <a:ext cx="6712842" cy="507831"/>
          </a:xfrm>
          <a:prstGeom prst="rect">
            <a:avLst/>
          </a:prstGeom>
        </p:spPr>
        <p:txBody>
          <a:bodyPr wrap="square">
            <a:spAutoFit/>
          </a:bodyPr>
          <a:lstStyle/>
          <a:p>
            <a:r>
              <a:rPr lang="en-US" b="1" dirty="0"/>
              <a:t>Multiple Linear Regression</a:t>
            </a:r>
          </a:p>
        </p:txBody>
      </p:sp>
    </p:spTree>
    <p:extLst>
      <p:ext uri="{BB962C8B-B14F-4D97-AF65-F5344CB8AC3E}">
        <p14:creationId xmlns:p14="http://schemas.microsoft.com/office/powerpoint/2010/main" val="157351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B09EA4B6-8E79-4A31-865E-061FD78F6327}"/>
              </a:ext>
            </a:extLst>
          </p:cNvPr>
          <p:cNvPicPr>
            <a:picLocks noChangeAspect="1"/>
          </p:cNvPicPr>
          <p:nvPr/>
        </p:nvPicPr>
        <p:blipFill rotWithShape="1">
          <a:blip r:embed="rId3">
            <a:extLst>
              <a:ext uri="{28A0092B-C50C-407E-A947-70E740481C1C}">
                <a14:useLocalDpi xmlns:a14="http://schemas.microsoft.com/office/drawing/2010/main" val="0"/>
              </a:ext>
            </a:extLst>
          </a:blip>
          <a:srcRect l="14571" t="40822" r="15104" b="52870"/>
          <a:stretch/>
        </p:blipFill>
        <p:spPr>
          <a:xfrm rot="5400000">
            <a:off x="4311015" y="5834253"/>
            <a:ext cx="4382771" cy="393116"/>
          </a:xfrm>
          <a:prstGeom prst="rect">
            <a:avLst/>
          </a:prstGeom>
        </p:spPr>
      </p:pic>
      <p:sp>
        <p:nvSpPr>
          <p:cNvPr id="31" name="Rectangle: Rounded Corners 1">
            <a:extLst>
              <a:ext uri="{FF2B5EF4-FFF2-40B4-BE49-F238E27FC236}">
                <a16:creationId xmlns:a16="http://schemas.microsoft.com/office/drawing/2014/main" id="{00E3BAF3-5A38-4CA6-8B3B-E35F1A3ECDA7}"/>
              </a:ext>
            </a:extLst>
          </p:cNvPr>
          <p:cNvSpPr/>
          <p:nvPr/>
        </p:nvSpPr>
        <p:spPr>
          <a:xfrm>
            <a:off x="2850790" y="2522613"/>
            <a:ext cx="7303221" cy="1075885"/>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The residuals must have constant variance</a:t>
            </a:r>
          </a:p>
        </p:txBody>
      </p:sp>
      <p:sp>
        <p:nvSpPr>
          <p:cNvPr id="32" name="Rectangle: Rounded Corners 1">
            <a:extLst>
              <a:ext uri="{FF2B5EF4-FFF2-40B4-BE49-F238E27FC236}">
                <a16:creationId xmlns:a16="http://schemas.microsoft.com/office/drawing/2014/main" id="{7B1D48D2-6CFD-4525-A9C9-6263BE88F28E}"/>
              </a:ext>
            </a:extLst>
          </p:cNvPr>
          <p:cNvSpPr/>
          <p:nvPr/>
        </p:nvSpPr>
        <p:spPr>
          <a:xfrm>
            <a:off x="1609084" y="6560062"/>
            <a:ext cx="3798746" cy="1280748"/>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If there is no pattern,  data is random and hence, satisfies the condition</a:t>
            </a:r>
          </a:p>
        </p:txBody>
      </p:sp>
      <p:sp>
        <p:nvSpPr>
          <p:cNvPr id="33" name="Rectangle: Rounded Corners 1">
            <a:extLst>
              <a:ext uri="{FF2B5EF4-FFF2-40B4-BE49-F238E27FC236}">
                <a16:creationId xmlns:a16="http://schemas.microsoft.com/office/drawing/2014/main" id="{678AF733-1D4D-4779-A1B9-86FBCA107E81}"/>
              </a:ext>
            </a:extLst>
          </p:cNvPr>
          <p:cNvSpPr/>
          <p:nvPr/>
        </p:nvSpPr>
        <p:spPr>
          <a:xfrm>
            <a:off x="7596972" y="6560063"/>
            <a:ext cx="3798746" cy="128074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57"/>
            <a:r>
              <a:rPr lang="en-US" sz="2133" dirty="0">
                <a:solidFill>
                  <a:schemeClr val="tx1"/>
                </a:solidFill>
                <a:cs typeface="Calibri"/>
                <a:sym typeface="Calibri"/>
              </a:rPr>
              <a:t>If there is a pattern, the data is not random and hence, doesn’t satisfy the condition</a:t>
            </a:r>
          </a:p>
        </p:txBody>
      </p:sp>
      <p:pic>
        <p:nvPicPr>
          <p:cNvPr id="11" name="Picture 10">
            <a:extLst>
              <a:ext uri="{FF2B5EF4-FFF2-40B4-BE49-F238E27FC236}">
                <a16:creationId xmlns:a16="http://schemas.microsoft.com/office/drawing/2014/main" id="{09D579E5-298D-4D7C-B112-C0C5EECFDC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6769" y="3857446"/>
            <a:ext cx="4619151" cy="2600382"/>
          </a:xfrm>
          <a:prstGeom prst="rect">
            <a:avLst/>
          </a:prstGeom>
          <a:ln>
            <a:noFill/>
          </a:ln>
          <a:effectLst/>
        </p:spPr>
      </p:pic>
      <p:pic>
        <p:nvPicPr>
          <p:cNvPr id="12" name="Picture 11">
            <a:extLst>
              <a:ext uri="{FF2B5EF4-FFF2-40B4-BE49-F238E27FC236}">
                <a16:creationId xmlns:a16="http://schemas.microsoft.com/office/drawing/2014/main" id="{71D02BFA-4C6B-4E8D-B930-13D5FA7733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8880" y="3857345"/>
            <a:ext cx="4619153" cy="2602289"/>
          </a:xfrm>
          <a:prstGeom prst="rect">
            <a:avLst/>
          </a:prstGeom>
          <a:ln>
            <a:noFill/>
          </a:ln>
          <a:effectLst/>
        </p:spPr>
      </p:pic>
      <p:sp>
        <p:nvSpPr>
          <p:cNvPr id="14" name="Oval 13">
            <a:extLst>
              <a:ext uri="{FF2B5EF4-FFF2-40B4-BE49-F238E27FC236}">
                <a16:creationId xmlns:a16="http://schemas.microsoft.com/office/drawing/2014/main" id="{777D5FA5-7CF1-462A-B2F2-39F2D30195D7}"/>
              </a:ext>
            </a:extLst>
          </p:cNvPr>
          <p:cNvSpPr/>
          <p:nvPr/>
        </p:nvSpPr>
        <p:spPr>
          <a:xfrm>
            <a:off x="1876197" y="2507614"/>
            <a:ext cx="1105886" cy="1105884"/>
          </a:xfrm>
          <a:prstGeom prst="ellipse">
            <a:avLst/>
          </a:prstGeom>
          <a:solidFill>
            <a:srgbClr val="0070C0"/>
          </a:solidFill>
          <a:ln w="76200">
            <a:solidFill>
              <a:schemeClr val="bg1">
                <a:lumMod val="65000"/>
              </a:schemeClr>
            </a:solidFill>
          </a:ln>
          <a:effectLst>
            <a:outerShdw blurRad="63500" sx="102000" sy="102000" algn="ctr" rotWithShape="0">
              <a:prstClr val="black">
                <a:alpha val="40000"/>
              </a:prstClr>
            </a:outerShdw>
          </a:effectLst>
        </p:spPr>
        <p:style>
          <a:lnRef idx="2">
            <a:schemeClr val="accent2">
              <a:hueOff val="0"/>
              <a:satOff val="0"/>
              <a:lumOff val="0"/>
              <a:alphaOff val="0"/>
            </a:schemeClr>
          </a:lnRef>
          <a:fillRef idx="1">
            <a:scrgbClr r="0" g="0" b="0"/>
          </a:fillRef>
          <a:effectRef idx="0">
            <a:scrgbClr r="0" g="0" b="0"/>
          </a:effectRef>
          <a:fontRef idx="minor">
            <a:schemeClr val="dk1">
              <a:hueOff val="0"/>
              <a:satOff val="0"/>
              <a:lumOff val="0"/>
              <a:alphaOff val="0"/>
            </a:schemeClr>
          </a:fontRef>
        </p:style>
        <p:txBody>
          <a:bodyPr anchor="ctr"/>
          <a:lstStyle/>
          <a:p>
            <a:pPr algn="ctr" defTabSz="548657"/>
            <a:r>
              <a:rPr lang="en-US" sz="2560" dirty="0">
                <a:solidFill>
                  <a:schemeClr val="bg1"/>
                </a:solidFill>
                <a:latin typeface="Raleway"/>
              </a:rPr>
              <a:t>2</a:t>
            </a:r>
          </a:p>
        </p:txBody>
      </p:sp>
      <p:sp>
        <p:nvSpPr>
          <p:cNvPr id="15" name="Rectangle 14">
            <a:extLst>
              <a:ext uri="{FF2B5EF4-FFF2-40B4-BE49-F238E27FC236}">
                <a16:creationId xmlns:a16="http://schemas.microsoft.com/office/drawing/2014/main" id="{0589AB9F-4656-482F-90B1-1C21CB68793C}"/>
              </a:ext>
            </a:extLst>
          </p:cNvPr>
          <p:cNvSpPr/>
          <p:nvPr/>
        </p:nvSpPr>
        <p:spPr>
          <a:xfrm>
            <a:off x="463210" y="375939"/>
            <a:ext cx="6712842" cy="507831"/>
          </a:xfrm>
          <a:prstGeom prst="rect">
            <a:avLst/>
          </a:prstGeom>
        </p:spPr>
        <p:txBody>
          <a:bodyPr wrap="square">
            <a:spAutoFit/>
          </a:bodyPr>
          <a:lstStyle/>
          <a:p>
            <a:r>
              <a:rPr lang="en-US" b="1" dirty="0"/>
              <a:t>Multiple Linear Regression</a:t>
            </a:r>
          </a:p>
        </p:txBody>
      </p:sp>
      <p:pic>
        <p:nvPicPr>
          <p:cNvPr id="16" name="skillenza_logo_new (1).png" descr="skillenza_logo_new (1).png">
            <a:extLst>
              <a:ext uri="{FF2B5EF4-FFF2-40B4-BE49-F238E27FC236}">
                <a16:creationId xmlns:a16="http://schemas.microsoft.com/office/drawing/2014/main" id="{F511909F-D456-4925-AC97-6F34F4ABF2BB}"/>
              </a:ext>
            </a:extLst>
          </p:cNvPr>
          <p:cNvPicPr>
            <a:picLocks noChangeAspect="1"/>
          </p:cNvPicPr>
          <p:nvPr/>
        </p:nvPicPr>
        <p:blipFill>
          <a:blip r:embed="rId6"/>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80205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A26151C-4ABE-4A62-AD2B-A1ADFD6874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2065" y="4405401"/>
            <a:ext cx="5660215" cy="3250820"/>
          </a:xfrm>
          <a:prstGeom prst="rect">
            <a:avLst/>
          </a:prstGeom>
          <a:ln>
            <a:noFill/>
          </a:ln>
          <a:effectLst/>
        </p:spPr>
      </p:pic>
      <p:pic>
        <p:nvPicPr>
          <p:cNvPr id="14" name="Picture 13">
            <a:extLst>
              <a:ext uri="{FF2B5EF4-FFF2-40B4-BE49-F238E27FC236}">
                <a16:creationId xmlns:a16="http://schemas.microsoft.com/office/drawing/2014/main" id="{F5990A3B-64D4-4A49-878F-92E28B6D53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518" y="4405400"/>
            <a:ext cx="5774539" cy="3250822"/>
          </a:xfrm>
          <a:prstGeom prst="rect">
            <a:avLst/>
          </a:prstGeom>
          <a:ln>
            <a:noFill/>
          </a:ln>
          <a:effectLst/>
        </p:spPr>
      </p:pic>
      <p:pic>
        <p:nvPicPr>
          <p:cNvPr id="34" name="Picture 33">
            <a:extLst>
              <a:ext uri="{FF2B5EF4-FFF2-40B4-BE49-F238E27FC236}">
                <a16:creationId xmlns:a16="http://schemas.microsoft.com/office/drawing/2014/main" id="{B09EA4B6-8E79-4A31-865E-061FD78F6327}"/>
              </a:ext>
            </a:extLst>
          </p:cNvPr>
          <p:cNvPicPr>
            <a:picLocks noChangeAspect="1"/>
          </p:cNvPicPr>
          <p:nvPr/>
        </p:nvPicPr>
        <p:blipFill rotWithShape="1">
          <a:blip r:embed="rId5">
            <a:extLst>
              <a:ext uri="{28A0092B-C50C-407E-A947-70E740481C1C}">
                <a14:useLocalDpi xmlns:a14="http://schemas.microsoft.com/office/drawing/2010/main" val="0"/>
              </a:ext>
            </a:extLst>
          </a:blip>
          <a:srcRect l="14571" t="40822" r="15104" b="52870"/>
          <a:stretch/>
        </p:blipFill>
        <p:spPr>
          <a:xfrm rot="5400000">
            <a:off x="4311015" y="5834253"/>
            <a:ext cx="4382771" cy="393116"/>
          </a:xfrm>
          <a:prstGeom prst="rect">
            <a:avLst/>
          </a:prstGeom>
        </p:spPr>
      </p:pic>
      <p:sp>
        <p:nvSpPr>
          <p:cNvPr id="31" name="Rectangle: Rounded Corners 1">
            <a:extLst>
              <a:ext uri="{FF2B5EF4-FFF2-40B4-BE49-F238E27FC236}">
                <a16:creationId xmlns:a16="http://schemas.microsoft.com/office/drawing/2014/main" id="{00E3BAF3-5A38-4CA6-8B3B-E35F1A3ECDA7}"/>
              </a:ext>
            </a:extLst>
          </p:cNvPr>
          <p:cNvSpPr/>
          <p:nvPr/>
        </p:nvSpPr>
        <p:spPr>
          <a:xfrm>
            <a:off x="2850790" y="2522613"/>
            <a:ext cx="7303221" cy="1075885"/>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The residuals must be normally distributed</a:t>
            </a:r>
          </a:p>
        </p:txBody>
      </p:sp>
      <p:sp>
        <p:nvSpPr>
          <p:cNvPr id="9" name="Oval 8">
            <a:extLst>
              <a:ext uri="{FF2B5EF4-FFF2-40B4-BE49-F238E27FC236}">
                <a16:creationId xmlns:a16="http://schemas.microsoft.com/office/drawing/2014/main" id="{0DA374B6-3300-4BC8-8215-702CEB37ABD2}"/>
              </a:ext>
            </a:extLst>
          </p:cNvPr>
          <p:cNvSpPr/>
          <p:nvPr/>
        </p:nvSpPr>
        <p:spPr>
          <a:xfrm>
            <a:off x="1876197" y="2507614"/>
            <a:ext cx="1105886" cy="1105884"/>
          </a:xfrm>
          <a:prstGeom prst="ellipse">
            <a:avLst/>
          </a:prstGeom>
          <a:solidFill>
            <a:srgbClr val="0070C0"/>
          </a:solidFill>
          <a:ln w="76200">
            <a:solidFill>
              <a:schemeClr val="bg1">
                <a:lumMod val="65000"/>
              </a:schemeClr>
            </a:solidFill>
          </a:ln>
          <a:effectLst>
            <a:outerShdw blurRad="63500" sx="102000" sy="102000" algn="ctr" rotWithShape="0">
              <a:prstClr val="black">
                <a:alpha val="40000"/>
              </a:prstClr>
            </a:outerShdw>
          </a:effectLst>
        </p:spPr>
        <p:style>
          <a:lnRef idx="2">
            <a:schemeClr val="accent2">
              <a:hueOff val="0"/>
              <a:satOff val="0"/>
              <a:lumOff val="0"/>
              <a:alphaOff val="0"/>
            </a:schemeClr>
          </a:lnRef>
          <a:fillRef idx="1">
            <a:scrgbClr r="0" g="0" b="0"/>
          </a:fillRef>
          <a:effectRef idx="0">
            <a:scrgbClr r="0" g="0" b="0"/>
          </a:effectRef>
          <a:fontRef idx="minor">
            <a:schemeClr val="dk1">
              <a:hueOff val="0"/>
              <a:satOff val="0"/>
              <a:lumOff val="0"/>
              <a:alphaOff val="0"/>
            </a:schemeClr>
          </a:fontRef>
        </p:style>
        <p:txBody>
          <a:bodyPr anchor="ctr"/>
          <a:lstStyle/>
          <a:p>
            <a:pPr algn="ctr" defTabSz="548657"/>
            <a:r>
              <a:rPr lang="en-US" sz="2560" dirty="0">
                <a:solidFill>
                  <a:schemeClr val="bg1"/>
                </a:solidFill>
                <a:latin typeface="Raleway"/>
              </a:rPr>
              <a:t>3</a:t>
            </a:r>
          </a:p>
        </p:txBody>
      </p:sp>
      <p:sp>
        <p:nvSpPr>
          <p:cNvPr id="11" name="Rectangle 10">
            <a:extLst>
              <a:ext uri="{FF2B5EF4-FFF2-40B4-BE49-F238E27FC236}">
                <a16:creationId xmlns:a16="http://schemas.microsoft.com/office/drawing/2014/main" id="{6FA9B840-8B48-4C56-9FC3-1D41A6981D93}"/>
              </a:ext>
            </a:extLst>
          </p:cNvPr>
          <p:cNvSpPr/>
          <p:nvPr/>
        </p:nvSpPr>
        <p:spPr>
          <a:xfrm>
            <a:off x="463210" y="375939"/>
            <a:ext cx="6712842" cy="507831"/>
          </a:xfrm>
          <a:prstGeom prst="rect">
            <a:avLst/>
          </a:prstGeom>
        </p:spPr>
        <p:txBody>
          <a:bodyPr wrap="square">
            <a:spAutoFit/>
          </a:bodyPr>
          <a:lstStyle/>
          <a:p>
            <a:r>
              <a:rPr lang="en-US" b="1" dirty="0"/>
              <a:t>Multiple Linear Regression</a:t>
            </a:r>
          </a:p>
        </p:txBody>
      </p:sp>
      <p:pic>
        <p:nvPicPr>
          <p:cNvPr id="12" name="skillenza_logo_new (1).png" descr="skillenza_logo_new (1).png">
            <a:extLst>
              <a:ext uri="{FF2B5EF4-FFF2-40B4-BE49-F238E27FC236}">
                <a16:creationId xmlns:a16="http://schemas.microsoft.com/office/drawing/2014/main" id="{296084DC-618E-45AB-8EBD-D4B2E4B26B7B}"/>
              </a:ext>
            </a:extLst>
          </p:cNvPr>
          <p:cNvPicPr>
            <a:picLocks noChangeAspect="1"/>
          </p:cNvPicPr>
          <p:nvPr/>
        </p:nvPicPr>
        <p:blipFill>
          <a:blip r:embed="rId6"/>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369867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p:cNvSpPr/>
          <p:nvPr/>
        </p:nvSpPr>
        <p:spPr>
          <a:xfrm>
            <a:off x="-6326" y="-43141"/>
            <a:ext cx="13017452"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8" name="Rectangle"/>
          <p:cNvSpPr/>
          <p:nvPr/>
        </p:nvSpPr>
        <p:spPr>
          <a:xfrm>
            <a:off x="-6326" y="-43141"/>
            <a:ext cx="13017452"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9" name="Rectangle"/>
          <p:cNvSpPr/>
          <p:nvPr/>
        </p:nvSpPr>
        <p:spPr>
          <a:xfrm>
            <a:off x="-6326" y="-43141"/>
            <a:ext cx="13017452"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80" name="Thank You"/>
          <p:cNvSpPr txBox="1"/>
          <p:nvPr/>
        </p:nvSpPr>
        <p:spPr>
          <a:xfrm>
            <a:off x="1038955" y="4337978"/>
            <a:ext cx="10926890" cy="20682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defTabSz="457200">
              <a:lnSpc>
                <a:spcPts val="16200"/>
              </a:lnSpc>
              <a:spcBef>
                <a:spcPts val="0"/>
              </a:spcBef>
              <a:defRPr sz="6900">
                <a:solidFill>
                  <a:srgbClr val="FFFFFF"/>
                </a:solidFill>
                <a:latin typeface="Avenir Medium"/>
                <a:ea typeface="Avenir Medium"/>
                <a:cs typeface="Avenir Medium"/>
                <a:sym typeface="Avenir Medium"/>
              </a:defRPr>
            </a:lvl1pPr>
          </a:lstStyle>
          <a:p>
            <a:r>
              <a:t>Thank You</a:t>
            </a:r>
          </a:p>
        </p:txBody>
      </p:sp>
      <p:pic>
        <p:nvPicPr>
          <p:cNvPr id="181" name="skillenza_icon.png" descr="skillenza_icon.png"/>
          <p:cNvPicPr>
            <a:picLocks noChangeAspect="1"/>
          </p:cNvPicPr>
          <p:nvPr/>
        </p:nvPicPr>
        <p:blipFill>
          <a:blip r:embed="rId2">
            <a:alphaModFix amt="7066"/>
          </a:blip>
          <a:srcRect t="965" r="84"/>
          <a:stretch>
            <a:fillRect/>
          </a:stretch>
        </p:blipFill>
        <p:spPr>
          <a:xfrm rot="10500901">
            <a:off x="1918786" y="-54450"/>
            <a:ext cx="9167321" cy="9086483"/>
          </a:xfrm>
          <a:prstGeom prst="rect">
            <a:avLst/>
          </a:prstGeom>
          <a:ln w="12700">
            <a:miter lim="400000"/>
          </a:ln>
        </p:spPr>
      </p:pic>
      <p:pic>
        <p:nvPicPr>
          <p:cNvPr id="182" name="Image" descr="Image"/>
          <p:cNvPicPr>
            <a:picLocks noChangeAspect="1"/>
          </p:cNvPicPr>
          <p:nvPr/>
        </p:nvPicPr>
        <p:blipFill>
          <a:blip r:embed="rId3"/>
          <a:stretch>
            <a:fillRect/>
          </a:stretch>
        </p:blipFill>
        <p:spPr>
          <a:xfrm>
            <a:off x="5668295" y="3238500"/>
            <a:ext cx="1922208" cy="129540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p:cNvSpPr/>
          <p:nvPr/>
        </p:nvSpPr>
        <p:spPr>
          <a:xfrm>
            <a:off x="-6326" y="-43141"/>
            <a:ext cx="4095779" cy="9839882"/>
          </a:xfrm>
          <a:prstGeom prst="rect">
            <a:avLst/>
          </a:prstGeom>
          <a:solidFill>
            <a:srgbClr val="4D4DF6"/>
          </a:solidFill>
          <a:ln w="12700">
            <a:miter lim="400000"/>
          </a:ln>
        </p:spPr>
        <p:txBody>
          <a:bodyPr lIns="50800" tIns="50800" rIns="50800" bIns="50800" anchor="ctr"/>
          <a:lstStyle/>
          <a:p>
            <a:pPr algn="ctr" defTabSz="584200">
              <a:lnSpc>
                <a:spcPct val="100000"/>
              </a:lnSpc>
              <a:spcBef>
                <a:spcPts val="0"/>
              </a:spcBef>
              <a:defRPr sz="2200">
                <a:solidFill>
                  <a:srgbClr val="CCF434"/>
                </a:solidFill>
                <a:latin typeface="Helvetica Neue Medium"/>
                <a:ea typeface="Helvetica Neue Medium"/>
                <a:cs typeface="Helvetica Neue Medium"/>
                <a:sym typeface="Helvetica Neue Medium"/>
              </a:defRPr>
            </a:pPr>
            <a:endParaRPr/>
          </a:p>
        </p:txBody>
      </p:sp>
      <p:sp>
        <p:nvSpPr>
          <p:cNvPr id="171" name="Years of Experience distribution"/>
          <p:cNvSpPr txBox="1"/>
          <p:nvPr/>
        </p:nvSpPr>
        <p:spPr>
          <a:xfrm>
            <a:off x="486118" y="4245357"/>
            <a:ext cx="3980590" cy="1262887"/>
          </a:xfrm>
          <a:prstGeom prst="rect">
            <a:avLst/>
          </a:prstGeom>
          <a:ln w="12700">
            <a:miter lim="400000"/>
          </a:ln>
        </p:spPr>
        <p:txBody>
          <a:bodyPr lIns="50800" tIns="50800" rIns="50800" bIns="50800" anchor="ctr">
            <a:spAutoFit/>
          </a:bodyPr>
          <a:lstStyle/>
          <a:p>
            <a:pPr defTabSz="457200">
              <a:lnSpc>
                <a:spcPts val="9600"/>
              </a:lnSpc>
              <a:spcBef>
                <a:spcPts val="0"/>
              </a:spcBef>
              <a:defRPr sz="4000">
                <a:solidFill>
                  <a:srgbClr val="FFFFFF"/>
                </a:solidFill>
                <a:latin typeface="Avenir Medium"/>
                <a:ea typeface="Avenir Medium"/>
                <a:cs typeface="Avenir Medium"/>
                <a:sym typeface="Avenir Medium"/>
              </a:defRPr>
            </a:pPr>
            <a:endParaRPr/>
          </a:p>
        </p:txBody>
      </p:sp>
      <p:pic>
        <p:nvPicPr>
          <p:cNvPr id="172" name="skillenza_white.png" descr="skillenza_white.png"/>
          <p:cNvPicPr>
            <a:picLocks noChangeAspect="1"/>
          </p:cNvPicPr>
          <p:nvPr/>
        </p:nvPicPr>
        <p:blipFill>
          <a:blip r:embed="rId2"/>
          <a:stretch>
            <a:fillRect/>
          </a:stretch>
        </p:blipFill>
        <p:spPr>
          <a:xfrm>
            <a:off x="203956" y="28773"/>
            <a:ext cx="1705134" cy="852567"/>
          </a:xfrm>
          <a:prstGeom prst="rect">
            <a:avLst/>
          </a:prstGeom>
          <a:ln w="12700">
            <a:miter lim="400000"/>
          </a:ln>
        </p:spPr>
      </p:pic>
      <p:sp>
        <p:nvSpPr>
          <p:cNvPr id="173" name="&lt;Topic&gt;"/>
          <p:cNvSpPr txBox="1"/>
          <p:nvPr/>
        </p:nvSpPr>
        <p:spPr>
          <a:xfrm>
            <a:off x="4934261" y="4279900"/>
            <a:ext cx="3136278" cy="1193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84200">
              <a:lnSpc>
                <a:spcPct val="100000"/>
              </a:lnSpc>
              <a:spcBef>
                <a:spcPts val="0"/>
              </a:spcBef>
              <a:defRPr sz="6300">
                <a:solidFill>
                  <a:srgbClr val="FFFFFF"/>
                </a:solidFill>
                <a:latin typeface="Avenir Heavy"/>
                <a:ea typeface="Avenir Heavy"/>
                <a:cs typeface="Avenir Heavy"/>
                <a:sym typeface="Avenir Heavy"/>
              </a:defRPr>
            </a:lvl1pPr>
          </a:lstStyle>
          <a:p>
            <a:r>
              <a:rPr dirty="0"/>
              <a:t>&lt;Topic&gt;</a:t>
            </a:r>
          </a:p>
        </p:txBody>
      </p:sp>
      <p:sp>
        <p:nvSpPr>
          <p:cNvPr id="6" name="TextBox 5">
            <a:extLst>
              <a:ext uri="{FF2B5EF4-FFF2-40B4-BE49-F238E27FC236}">
                <a16:creationId xmlns:a16="http://schemas.microsoft.com/office/drawing/2014/main" id="{4E203CB4-04F9-43AE-9B1A-41DCA890F8D7}"/>
              </a:ext>
            </a:extLst>
          </p:cNvPr>
          <p:cNvSpPr txBox="1"/>
          <p:nvPr/>
        </p:nvSpPr>
        <p:spPr>
          <a:xfrm>
            <a:off x="432199" y="3584138"/>
            <a:ext cx="3218727"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4000" dirty="0">
                <a:solidFill>
                  <a:schemeClr val="bg1"/>
                </a:solidFill>
              </a:rPr>
              <a:t>Linear Regression</a:t>
            </a:r>
          </a:p>
          <a:p>
            <a:pPr algn="ctr"/>
            <a:endParaRPr lang="en-US" sz="4000" dirty="0">
              <a:solidFill>
                <a:schemeClr val="bg1"/>
              </a:solidFill>
            </a:endParaRPr>
          </a:p>
        </p:txBody>
      </p:sp>
    </p:spTree>
    <p:extLst>
      <p:ext uri="{BB962C8B-B14F-4D97-AF65-F5344CB8AC3E}">
        <p14:creationId xmlns:p14="http://schemas.microsoft.com/office/powerpoint/2010/main" val="426081315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E7A413D2-1870-47E0-A24F-010E8806E4E9}"/>
              </a:ext>
            </a:extLst>
          </p:cNvPr>
          <p:cNvSpPr txBox="1">
            <a:spLocks/>
          </p:cNvSpPr>
          <p:nvPr/>
        </p:nvSpPr>
        <p:spPr>
          <a:xfrm>
            <a:off x="448483" y="1436954"/>
            <a:ext cx="9233767" cy="820560"/>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endParaRPr lang="en-US" sz="3413" b="1" dirty="0">
              <a:solidFill>
                <a:srgbClr val="604878"/>
              </a:solidFill>
            </a:endParaRPr>
          </a:p>
        </p:txBody>
      </p:sp>
      <p:sp>
        <p:nvSpPr>
          <p:cNvPr id="19" name="Rectangle: Rounded Corners 1">
            <a:extLst>
              <a:ext uri="{FF2B5EF4-FFF2-40B4-BE49-F238E27FC236}">
                <a16:creationId xmlns:a16="http://schemas.microsoft.com/office/drawing/2014/main" id="{79B882E2-D904-4539-B457-C7D96546E81A}"/>
              </a:ext>
            </a:extLst>
          </p:cNvPr>
          <p:cNvSpPr/>
          <p:nvPr/>
        </p:nvSpPr>
        <p:spPr>
          <a:xfrm>
            <a:off x="2275840" y="2599465"/>
            <a:ext cx="845312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Simple linear regression is useful for finding relationship between two continuous variables</a:t>
            </a:r>
          </a:p>
        </p:txBody>
      </p:sp>
      <p:sp>
        <p:nvSpPr>
          <p:cNvPr id="20" name="Rectangle: Rounded Corners 1">
            <a:extLst>
              <a:ext uri="{FF2B5EF4-FFF2-40B4-BE49-F238E27FC236}">
                <a16:creationId xmlns:a16="http://schemas.microsoft.com/office/drawing/2014/main" id="{2EED0A1D-3505-4916-B5BA-40F4B988C512}"/>
              </a:ext>
            </a:extLst>
          </p:cNvPr>
          <p:cNvSpPr/>
          <p:nvPr/>
        </p:nvSpPr>
        <p:spPr>
          <a:xfrm>
            <a:off x="2275840" y="3767454"/>
            <a:ext cx="845312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One is predictor or independent variable and other is response or dependent variable </a:t>
            </a:r>
          </a:p>
        </p:txBody>
      </p:sp>
      <p:pic>
        <p:nvPicPr>
          <p:cNvPr id="6" name="Picture 2" descr="Image result for simple linear regression">
            <a:extLst>
              <a:ext uri="{FF2B5EF4-FFF2-40B4-BE49-F238E27FC236}">
                <a16:creationId xmlns:a16="http://schemas.microsoft.com/office/drawing/2014/main" id="{372DDCDB-9F35-43AE-8EE0-E941809B54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 r="986" b="9023"/>
          <a:stretch/>
        </p:blipFill>
        <p:spPr bwMode="auto">
          <a:xfrm>
            <a:off x="2766850" y="4935443"/>
            <a:ext cx="7471100" cy="2653493"/>
          </a:xfrm>
          <a:prstGeom prst="rect">
            <a:avLst/>
          </a:prstGeom>
          <a:solidFill>
            <a:srgbClr val="FFFFFF">
              <a:shade val="85000"/>
            </a:srgbClr>
          </a:solidFill>
          <a:ln w="101600" cap="sq">
            <a:solidFill>
              <a:srgbClr val="FDFDFD"/>
            </a:solidFill>
            <a:miter lim="800000"/>
          </a:ln>
          <a:effectLst/>
        </p:spPr>
      </p:pic>
      <p:sp>
        <p:nvSpPr>
          <p:cNvPr id="8" name="Rectangle 7">
            <a:extLst>
              <a:ext uri="{FF2B5EF4-FFF2-40B4-BE49-F238E27FC236}">
                <a16:creationId xmlns:a16="http://schemas.microsoft.com/office/drawing/2014/main" id="{09892756-E405-4F74-8644-1F78CF3D7E7F}"/>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9" name="skillenza_logo_new (1).png" descr="skillenza_logo_new (1).png">
            <a:extLst>
              <a:ext uri="{FF2B5EF4-FFF2-40B4-BE49-F238E27FC236}">
                <a16:creationId xmlns:a16="http://schemas.microsoft.com/office/drawing/2014/main" id="{B318CCF5-83DD-4F90-A3DC-322D2A92114B}"/>
              </a:ext>
            </a:extLst>
          </p:cNvPr>
          <p:cNvPicPr>
            <a:picLocks noChangeAspect="1"/>
          </p:cNvPicPr>
          <p:nvPr/>
        </p:nvPicPr>
        <p:blipFill>
          <a:blip r:embed="rId4"/>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130923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1">
            <a:extLst>
              <a:ext uri="{FF2B5EF4-FFF2-40B4-BE49-F238E27FC236}">
                <a16:creationId xmlns:a16="http://schemas.microsoft.com/office/drawing/2014/main" id="{AE60B03C-B7FF-4FDE-AFDF-F4E4788B0A95}"/>
              </a:ext>
            </a:extLst>
          </p:cNvPr>
          <p:cNvSpPr/>
          <p:nvPr/>
        </p:nvSpPr>
        <p:spPr>
          <a:xfrm>
            <a:off x="2275840" y="2522613"/>
            <a:ext cx="845312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Let us discuss linear regression with an example. We want to know how do the </a:t>
            </a:r>
            <a:r>
              <a:rPr lang="en-US" sz="2133" b="1" i="1" dirty="0">
                <a:solidFill>
                  <a:prstClr val="black"/>
                </a:solidFill>
              </a:rPr>
              <a:t>monthly charges </a:t>
            </a:r>
            <a:r>
              <a:rPr lang="en-US" sz="2133" dirty="0">
                <a:solidFill>
                  <a:prstClr val="black"/>
                </a:solidFill>
              </a:rPr>
              <a:t>of a customer vary with respect to </a:t>
            </a:r>
            <a:r>
              <a:rPr lang="en-US" sz="2133" b="1" i="1" dirty="0">
                <a:solidFill>
                  <a:prstClr val="black"/>
                </a:solidFill>
              </a:rPr>
              <a:t>tenure</a:t>
            </a:r>
          </a:p>
        </p:txBody>
      </p:sp>
      <p:sp>
        <p:nvSpPr>
          <p:cNvPr id="8" name="Rectangle: Rounded Corners 1">
            <a:extLst>
              <a:ext uri="{FF2B5EF4-FFF2-40B4-BE49-F238E27FC236}">
                <a16:creationId xmlns:a16="http://schemas.microsoft.com/office/drawing/2014/main" id="{EC4AA220-336E-4427-8DCB-C60E8CD7A951}"/>
              </a:ext>
            </a:extLst>
          </p:cNvPr>
          <p:cNvSpPr/>
          <p:nvPr/>
        </p:nvSpPr>
        <p:spPr>
          <a:xfrm>
            <a:off x="2282766" y="3644048"/>
            <a:ext cx="8453116" cy="87867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133" dirty="0">
                <a:solidFill>
                  <a:prstClr val="black"/>
                </a:solidFill>
              </a:rPr>
              <a:t>Estimating the value of “Monthly Charges” with “Tenure” of the customer</a:t>
            </a:r>
          </a:p>
        </p:txBody>
      </p:sp>
      <p:grpSp>
        <p:nvGrpSpPr>
          <p:cNvPr id="3" name="Group 2">
            <a:extLst>
              <a:ext uri="{FF2B5EF4-FFF2-40B4-BE49-F238E27FC236}">
                <a16:creationId xmlns:a16="http://schemas.microsoft.com/office/drawing/2014/main" id="{22D0F8C2-05A2-4F19-A287-2786383CA5B2}"/>
              </a:ext>
            </a:extLst>
          </p:cNvPr>
          <p:cNvGrpSpPr/>
          <p:nvPr/>
        </p:nvGrpSpPr>
        <p:grpSpPr>
          <a:xfrm>
            <a:off x="4578630" y="4705261"/>
            <a:ext cx="3847540" cy="3513988"/>
            <a:chOff x="4192727" y="3359492"/>
            <a:chExt cx="3607069" cy="3294364"/>
          </a:xfrm>
        </p:grpSpPr>
        <p:cxnSp>
          <p:nvCxnSpPr>
            <p:cNvPr id="10" name="Straight Arrow Connector 9">
              <a:extLst>
                <a:ext uri="{FF2B5EF4-FFF2-40B4-BE49-F238E27FC236}">
                  <a16:creationId xmlns:a16="http://schemas.microsoft.com/office/drawing/2014/main" id="{05950456-E48E-4CFB-88E5-D9F940DF4799}"/>
                </a:ext>
              </a:extLst>
            </p:cNvPr>
            <p:cNvCxnSpPr>
              <a:cxnSpLocks/>
            </p:cNvCxnSpPr>
            <p:nvPr/>
          </p:nvCxnSpPr>
          <p:spPr>
            <a:xfrm flipV="1">
              <a:off x="4901631" y="3359492"/>
              <a:ext cx="0" cy="263203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6740FFC-33D2-4201-9CBD-239A6AF0BD3A}"/>
                </a:ext>
              </a:extLst>
            </p:cNvPr>
            <p:cNvCxnSpPr/>
            <p:nvPr/>
          </p:nvCxnSpPr>
          <p:spPr>
            <a:xfrm>
              <a:off x="4901631" y="5978104"/>
              <a:ext cx="2898165"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D0E34B6-A2DB-43CD-A5E6-C8D368A513C7}"/>
                </a:ext>
              </a:extLst>
            </p:cNvPr>
            <p:cNvSpPr/>
            <p:nvPr/>
          </p:nvSpPr>
          <p:spPr>
            <a:xfrm>
              <a:off x="5342815" y="5261974"/>
              <a:ext cx="46289" cy="4628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707" kern="1200">
                <a:solidFill>
                  <a:prstClr val="white"/>
                </a:solidFill>
                <a:latin typeface="Raleway"/>
              </a:endParaRPr>
            </a:p>
          </p:txBody>
        </p:sp>
        <p:sp>
          <p:nvSpPr>
            <p:cNvPr id="14" name="Oval 13">
              <a:extLst>
                <a:ext uri="{FF2B5EF4-FFF2-40B4-BE49-F238E27FC236}">
                  <a16:creationId xmlns:a16="http://schemas.microsoft.com/office/drawing/2014/main" id="{71A8BBB5-C12A-4305-9D82-A6F3B70F2E8A}"/>
                </a:ext>
              </a:extLst>
            </p:cNvPr>
            <p:cNvSpPr/>
            <p:nvPr/>
          </p:nvSpPr>
          <p:spPr>
            <a:xfrm>
              <a:off x="5725212" y="4942460"/>
              <a:ext cx="46289" cy="4628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707" kern="1200">
                <a:solidFill>
                  <a:prstClr val="white"/>
                </a:solidFill>
                <a:latin typeface="Raleway"/>
              </a:endParaRPr>
            </a:p>
          </p:txBody>
        </p:sp>
        <p:sp>
          <p:nvSpPr>
            <p:cNvPr id="15" name="Oval 14">
              <a:extLst>
                <a:ext uri="{FF2B5EF4-FFF2-40B4-BE49-F238E27FC236}">
                  <a16:creationId xmlns:a16="http://schemas.microsoft.com/office/drawing/2014/main" id="{48FF78A1-50D8-4B91-9380-3F9F7678655D}"/>
                </a:ext>
              </a:extLst>
            </p:cNvPr>
            <p:cNvSpPr/>
            <p:nvPr/>
          </p:nvSpPr>
          <p:spPr>
            <a:xfrm>
              <a:off x="6085931" y="4622509"/>
              <a:ext cx="46289" cy="4628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707" kern="1200">
                <a:solidFill>
                  <a:prstClr val="white"/>
                </a:solidFill>
                <a:latin typeface="Raleway"/>
              </a:endParaRPr>
            </a:p>
          </p:txBody>
        </p:sp>
        <p:sp>
          <p:nvSpPr>
            <p:cNvPr id="16" name="Oval 15">
              <a:extLst>
                <a:ext uri="{FF2B5EF4-FFF2-40B4-BE49-F238E27FC236}">
                  <a16:creationId xmlns:a16="http://schemas.microsoft.com/office/drawing/2014/main" id="{22297A0E-5E92-437F-8E8E-E936A228A879}"/>
                </a:ext>
              </a:extLst>
            </p:cNvPr>
            <p:cNvSpPr/>
            <p:nvPr/>
          </p:nvSpPr>
          <p:spPr>
            <a:xfrm>
              <a:off x="6370380" y="4414225"/>
              <a:ext cx="46289" cy="4628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707" kern="1200">
                <a:solidFill>
                  <a:prstClr val="white"/>
                </a:solidFill>
                <a:latin typeface="Raleway"/>
              </a:endParaRPr>
            </a:p>
          </p:txBody>
        </p:sp>
        <p:sp>
          <p:nvSpPr>
            <p:cNvPr id="17" name="Oval 16">
              <a:extLst>
                <a:ext uri="{FF2B5EF4-FFF2-40B4-BE49-F238E27FC236}">
                  <a16:creationId xmlns:a16="http://schemas.microsoft.com/office/drawing/2014/main" id="{F348DCA3-C673-4B45-8BBB-FEEBE8D3E23C}"/>
                </a:ext>
              </a:extLst>
            </p:cNvPr>
            <p:cNvSpPr/>
            <p:nvPr/>
          </p:nvSpPr>
          <p:spPr>
            <a:xfrm>
              <a:off x="6711392" y="4084259"/>
              <a:ext cx="46289" cy="4628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707" kern="1200">
                <a:solidFill>
                  <a:prstClr val="white"/>
                </a:solidFill>
                <a:latin typeface="Raleway"/>
              </a:endParaRPr>
            </a:p>
          </p:txBody>
        </p:sp>
        <p:sp>
          <p:nvSpPr>
            <p:cNvPr id="18" name="Oval 17">
              <a:extLst>
                <a:ext uri="{FF2B5EF4-FFF2-40B4-BE49-F238E27FC236}">
                  <a16:creationId xmlns:a16="http://schemas.microsoft.com/office/drawing/2014/main" id="{00A5BC40-2CAC-40F7-8932-A18A6F3FDDFD}"/>
                </a:ext>
              </a:extLst>
            </p:cNvPr>
            <p:cNvSpPr/>
            <p:nvPr/>
          </p:nvSpPr>
          <p:spPr>
            <a:xfrm>
              <a:off x="7047500" y="3856187"/>
              <a:ext cx="46289" cy="4628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707" kern="1200">
                <a:solidFill>
                  <a:prstClr val="white"/>
                </a:solidFill>
                <a:latin typeface="Raleway"/>
              </a:endParaRPr>
            </a:p>
          </p:txBody>
        </p:sp>
        <p:sp>
          <p:nvSpPr>
            <p:cNvPr id="21" name="Oval 20">
              <a:extLst>
                <a:ext uri="{FF2B5EF4-FFF2-40B4-BE49-F238E27FC236}">
                  <a16:creationId xmlns:a16="http://schemas.microsoft.com/office/drawing/2014/main" id="{8261E9ED-C8FB-426A-8257-7EC9587ADE34}"/>
                </a:ext>
              </a:extLst>
            </p:cNvPr>
            <p:cNvSpPr/>
            <p:nvPr/>
          </p:nvSpPr>
          <p:spPr>
            <a:xfrm>
              <a:off x="6132221" y="5124128"/>
              <a:ext cx="46289" cy="4628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707" kern="1200">
                <a:solidFill>
                  <a:prstClr val="white"/>
                </a:solidFill>
                <a:latin typeface="Raleway"/>
              </a:endParaRPr>
            </a:p>
          </p:txBody>
        </p:sp>
        <p:sp>
          <p:nvSpPr>
            <p:cNvPr id="22" name="Oval 21">
              <a:extLst>
                <a:ext uri="{FF2B5EF4-FFF2-40B4-BE49-F238E27FC236}">
                  <a16:creationId xmlns:a16="http://schemas.microsoft.com/office/drawing/2014/main" id="{69B85A5A-3FC3-4EAC-893B-15273ABC34F9}"/>
                </a:ext>
              </a:extLst>
            </p:cNvPr>
            <p:cNvSpPr/>
            <p:nvPr/>
          </p:nvSpPr>
          <p:spPr>
            <a:xfrm>
              <a:off x="6416670" y="3725326"/>
              <a:ext cx="46289" cy="4628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707" kern="1200">
                <a:solidFill>
                  <a:prstClr val="white"/>
                </a:solidFill>
                <a:latin typeface="Raleway"/>
              </a:endParaRPr>
            </a:p>
          </p:txBody>
        </p:sp>
        <p:sp>
          <p:nvSpPr>
            <p:cNvPr id="23" name="Oval 22">
              <a:extLst>
                <a:ext uri="{FF2B5EF4-FFF2-40B4-BE49-F238E27FC236}">
                  <a16:creationId xmlns:a16="http://schemas.microsoft.com/office/drawing/2014/main" id="{5D72D2C2-6805-4F01-B0CB-A2213C988B0F}"/>
                </a:ext>
              </a:extLst>
            </p:cNvPr>
            <p:cNvSpPr/>
            <p:nvPr/>
          </p:nvSpPr>
          <p:spPr>
            <a:xfrm>
              <a:off x="5612861" y="5277162"/>
              <a:ext cx="46289" cy="4628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707" kern="1200">
                <a:solidFill>
                  <a:prstClr val="white"/>
                </a:solidFill>
                <a:latin typeface="Raleway"/>
              </a:endParaRPr>
            </a:p>
          </p:txBody>
        </p:sp>
        <p:sp>
          <p:nvSpPr>
            <p:cNvPr id="24" name="Oval 23">
              <a:extLst>
                <a:ext uri="{FF2B5EF4-FFF2-40B4-BE49-F238E27FC236}">
                  <a16:creationId xmlns:a16="http://schemas.microsoft.com/office/drawing/2014/main" id="{C7930FD1-CE27-4863-8DAC-021707A016B1}"/>
                </a:ext>
              </a:extLst>
            </p:cNvPr>
            <p:cNvSpPr/>
            <p:nvPr/>
          </p:nvSpPr>
          <p:spPr>
            <a:xfrm>
              <a:off x="7514271" y="3575068"/>
              <a:ext cx="46289" cy="4628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707" kern="1200">
                <a:solidFill>
                  <a:prstClr val="white"/>
                </a:solidFill>
                <a:latin typeface="Raleway"/>
              </a:endParaRPr>
            </a:p>
          </p:txBody>
        </p:sp>
        <p:sp>
          <p:nvSpPr>
            <p:cNvPr id="25" name="Oval 24">
              <a:extLst>
                <a:ext uri="{FF2B5EF4-FFF2-40B4-BE49-F238E27FC236}">
                  <a16:creationId xmlns:a16="http://schemas.microsoft.com/office/drawing/2014/main" id="{8816387E-342D-4545-B67B-6552FD6A81FD}"/>
                </a:ext>
              </a:extLst>
            </p:cNvPr>
            <p:cNvSpPr/>
            <p:nvPr/>
          </p:nvSpPr>
          <p:spPr>
            <a:xfrm>
              <a:off x="7100498" y="3598214"/>
              <a:ext cx="46289" cy="4628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707" kern="1200">
                <a:solidFill>
                  <a:prstClr val="white"/>
                </a:solidFill>
                <a:latin typeface="Raleway"/>
              </a:endParaRPr>
            </a:p>
          </p:txBody>
        </p:sp>
        <p:sp>
          <p:nvSpPr>
            <p:cNvPr id="26" name="Oval 25">
              <a:extLst>
                <a:ext uri="{FF2B5EF4-FFF2-40B4-BE49-F238E27FC236}">
                  <a16:creationId xmlns:a16="http://schemas.microsoft.com/office/drawing/2014/main" id="{239D0849-CE4C-421B-93D7-03FB995CCD5A}"/>
                </a:ext>
              </a:extLst>
            </p:cNvPr>
            <p:cNvSpPr/>
            <p:nvPr/>
          </p:nvSpPr>
          <p:spPr>
            <a:xfrm>
              <a:off x="6711392" y="4790176"/>
              <a:ext cx="46289" cy="4628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707" kern="1200">
                <a:solidFill>
                  <a:prstClr val="white"/>
                </a:solidFill>
                <a:latin typeface="Raleway"/>
              </a:endParaRPr>
            </a:p>
          </p:txBody>
        </p:sp>
        <p:sp>
          <p:nvSpPr>
            <p:cNvPr id="27" name="Oval 26">
              <a:extLst>
                <a:ext uri="{FF2B5EF4-FFF2-40B4-BE49-F238E27FC236}">
                  <a16:creationId xmlns:a16="http://schemas.microsoft.com/office/drawing/2014/main" id="{EEFCE200-C72F-4306-B179-FD63B9B48F54}"/>
                </a:ext>
              </a:extLst>
            </p:cNvPr>
            <p:cNvSpPr/>
            <p:nvPr/>
          </p:nvSpPr>
          <p:spPr>
            <a:xfrm>
              <a:off x="7342012" y="5627633"/>
              <a:ext cx="46289" cy="4628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endParaRPr lang="en-US" sz="1707" kern="1200">
                <a:solidFill>
                  <a:prstClr val="white"/>
                </a:solidFill>
                <a:latin typeface="Raleway"/>
              </a:endParaRPr>
            </a:p>
          </p:txBody>
        </p:sp>
        <p:sp>
          <p:nvSpPr>
            <p:cNvPr id="28" name="Rounded Rectangle 19">
              <a:extLst>
                <a:ext uri="{FF2B5EF4-FFF2-40B4-BE49-F238E27FC236}">
                  <a16:creationId xmlns:a16="http://schemas.microsoft.com/office/drawing/2014/main" id="{E11D4680-7056-4EAA-81AE-45C492873D5D}"/>
                </a:ext>
              </a:extLst>
            </p:cNvPr>
            <p:cNvSpPr/>
            <p:nvPr/>
          </p:nvSpPr>
          <p:spPr>
            <a:xfrm>
              <a:off x="5911832" y="6443727"/>
              <a:ext cx="877762" cy="210129"/>
            </a:xfrm>
            <a:prstGeom prst="round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493" kern="1200" dirty="0">
                  <a:solidFill>
                    <a:prstClr val="black"/>
                  </a:solidFill>
                </a:rPr>
                <a:t>Tenure</a:t>
              </a:r>
            </a:p>
          </p:txBody>
        </p:sp>
        <p:sp>
          <p:nvSpPr>
            <p:cNvPr id="29" name="Rounded Rectangle 19">
              <a:extLst>
                <a:ext uri="{FF2B5EF4-FFF2-40B4-BE49-F238E27FC236}">
                  <a16:creationId xmlns:a16="http://schemas.microsoft.com/office/drawing/2014/main" id="{01FE7F1A-1EC0-413D-A588-5FB2395CA391}"/>
                </a:ext>
              </a:extLst>
            </p:cNvPr>
            <p:cNvSpPr/>
            <p:nvPr/>
          </p:nvSpPr>
          <p:spPr>
            <a:xfrm rot="16200000">
              <a:off x="3520288" y="4563733"/>
              <a:ext cx="1555008" cy="210129"/>
            </a:xfrm>
            <a:prstGeom prst="round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493" kern="1200" dirty="0">
                  <a:solidFill>
                    <a:prstClr val="black"/>
                  </a:solidFill>
                </a:rPr>
                <a:t>Monthly Charges</a:t>
              </a:r>
            </a:p>
          </p:txBody>
        </p:sp>
        <p:cxnSp>
          <p:nvCxnSpPr>
            <p:cNvPr id="30" name="Straight Connector 29">
              <a:extLst>
                <a:ext uri="{FF2B5EF4-FFF2-40B4-BE49-F238E27FC236}">
                  <a16:creationId xmlns:a16="http://schemas.microsoft.com/office/drawing/2014/main" id="{9D052003-DC7F-448B-B34B-DB33B1A997DB}"/>
                </a:ext>
              </a:extLst>
            </p:cNvPr>
            <p:cNvCxnSpPr/>
            <p:nvPr/>
          </p:nvCxnSpPr>
          <p:spPr>
            <a:xfrm>
              <a:off x="5119086" y="5790470"/>
              <a:ext cx="0" cy="360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3426BC2-4E0E-408A-A6DD-F49442C793BE}"/>
                </a:ext>
              </a:extLst>
            </p:cNvPr>
            <p:cNvCxnSpPr/>
            <p:nvPr/>
          </p:nvCxnSpPr>
          <p:spPr>
            <a:xfrm>
              <a:off x="5543404" y="5790470"/>
              <a:ext cx="0" cy="360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BE3B3B0-359E-45AD-A550-B83C0AD02894}"/>
                </a:ext>
              </a:extLst>
            </p:cNvPr>
            <p:cNvCxnSpPr/>
            <p:nvPr/>
          </p:nvCxnSpPr>
          <p:spPr>
            <a:xfrm>
              <a:off x="6019184" y="5805088"/>
              <a:ext cx="0" cy="360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4F7A94-E126-414E-9E78-008F109010F5}"/>
                </a:ext>
              </a:extLst>
            </p:cNvPr>
            <p:cNvCxnSpPr/>
            <p:nvPr/>
          </p:nvCxnSpPr>
          <p:spPr>
            <a:xfrm>
              <a:off x="6426166" y="5788377"/>
              <a:ext cx="0" cy="360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F1CD5C6-13DA-4E1B-89A2-720C7107D3BA}"/>
                </a:ext>
              </a:extLst>
            </p:cNvPr>
            <p:cNvCxnSpPr/>
            <p:nvPr/>
          </p:nvCxnSpPr>
          <p:spPr>
            <a:xfrm>
              <a:off x="6835511" y="5805088"/>
              <a:ext cx="0" cy="360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8120AF2-39DA-48D5-BD5A-E966072CA685}"/>
                </a:ext>
              </a:extLst>
            </p:cNvPr>
            <p:cNvCxnSpPr/>
            <p:nvPr/>
          </p:nvCxnSpPr>
          <p:spPr>
            <a:xfrm>
              <a:off x="7170168" y="5788377"/>
              <a:ext cx="0" cy="360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BAC050-201B-485D-A449-7125D17656FB}"/>
                </a:ext>
              </a:extLst>
            </p:cNvPr>
            <p:cNvCxnSpPr/>
            <p:nvPr/>
          </p:nvCxnSpPr>
          <p:spPr>
            <a:xfrm>
              <a:off x="7543061" y="5788377"/>
              <a:ext cx="0" cy="360983"/>
            </a:xfrm>
            <a:prstGeom prst="line">
              <a:avLst/>
            </a:prstGeom>
          </p:spPr>
          <p:style>
            <a:lnRef idx="1">
              <a:schemeClr val="accent1"/>
            </a:lnRef>
            <a:fillRef idx="0">
              <a:schemeClr val="accent1"/>
            </a:fillRef>
            <a:effectRef idx="0">
              <a:schemeClr val="accent1"/>
            </a:effectRef>
            <a:fontRef idx="minor">
              <a:schemeClr val="tx1"/>
            </a:fontRef>
          </p:style>
        </p:cxnSp>
        <p:sp>
          <p:nvSpPr>
            <p:cNvPr id="37" name="Rounded Rectangle 19">
              <a:extLst>
                <a:ext uri="{FF2B5EF4-FFF2-40B4-BE49-F238E27FC236}">
                  <a16:creationId xmlns:a16="http://schemas.microsoft.com/office/drawing/2014/main" id="{5AB2A5CE-5537-4F4B-8828-0E147AF5B414}"/>
                </a:ext>
              </a:extLst>
            </p:cNvPr>
            <p:cNvSpPr/>
            <p:nvPr/>
          </p:nvSpPr>
          <p:spPr>
            <a:xfrm>
              <a:off x="4903845" y="6200296"/>
              <a:ext cx="409483" cy="157874"/>
            </a:xfrm>
            <a:prstGeom prst="round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120" kern="1200" dirty="0">
                  <a:solidFill>
                    <a:prstClr val="black"/>
                  </a:solidFill>
                  <a:latin typeface="Raleway"/>
                </a:rPr>
                <a:t>10</a:t>
              </a:r>
            </a:p>
          </p:txBody>
        </p:sp>
        <p:sp>
          <p:nvSpPr>
            <p:cNvPr id="38" name="Rounded Rectangle 19">
              <a:extLst>
                <a:ext uri="{FF2B5EF4-FFF2-40B4-BE49-F238E27FC236}">
                  <a16:creationId xmlns:a16="http://schemas.microsoft.com/office/drawing/2014/main" id="{DA2B598B-4DEF-4A28-A19F-7C13A264DC5C}"/>
                </a:ext>
              </a:extLst>
            </p:cNvPr>
            <p:cNvSpPr/>
            <p:nvPr/>
          </p:nvSpPr>
          <p:spPr>
            <a:xfrm>
              <a:off x="5317097" y="6098006"/>
              <a:ext cx="409483" cy="355922"/>
            </a:xfrm>
            <a:prstGeom prst="round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120" kern="1200" dirty="0">
                  <a:solidFill>
                    <a:prstClr val="black"/>
                  </a:solidFill>
                  <a:latin typeface="Raleway"/>
                </a:rPr>
                <a:t>20</a:t>
              </a:r>
            </a:p>
          </p:txBody>
        </p:sp>
        <p:sp>
          <p:nvSpPr>
            <p:cNvPr id="39" name="Rounded Rectangle 19">
              <a:extLst>
                <a:ext uri="{FF2B5EF4-FFF2-40B4-BE49-F238E27FC236}">
                  <a16:creationId xmlns:a16="http://schemas.microsoft.com/office/drawing/2014/main" id="{631CFE11-3948-4377-A10D-ED45EB714469}"/>
                </a:ext>
              </a:extLst>
            </p:cNvPr>
            <p:cNvSpPr/>
            <p:nvPr/>
          </p:nvSpPr>
          <p:spPr>
            <a:xfrm>
              <a:off x="5804561" y="6184064"/>
              <a:ext cx="409483" cy="157874"/>
            </a:xfrm>
            <a:prstGeom prst="round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120" kern="1200" dirty="0">
                  <a:solidFill>
                    <a:prstClr val="black"/>
                  </a:solidFill>
                  <a:latin typeface="Raleway"/>
                </a:rPr>
                <a:t>30</a:t>
              </a:r>
            </a:p>
          </p:txBody>
        </p:sp>
        <p:sp>
          <p:nvSpPr>
            <p:cNvPr id="40" name="Rounded Rectangle 19">
              <a:extLst>
                <a:ext uri="{FF2B5EF4-FFF2-40B4-BE49-F238E27FC236}">
                  <a16:creationId xmlns:a16="http://schemas.microsoft.com/office/drawing/2014/main" id="{BFA6D84F-2839-412F-B8B9-A5717E1D33B6}"/>
                </a:ext>
              </a:extLst>
            </p:cNvPr>
            <p:cNvSpPr/>
            <p:nvPr/>
          </p:nvSpPr>
          <p:spPr>
            <a:xfrm>
              <a:off x="6235071" y="6200296"/>
              <a:ext cx="409483" cy="157874"/>
            </a:xfrm>
            <a:prstGeom prst="round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120" kern="1200" dirty="0">
                  <a:solidFill>
                    <a:prstClr val="black"/>
                  </a:solidFill>
                  <a:latin typeface="Raleway"/>
                </a:rPr>
                <a:t>40</a:t>
              </a:r>
            </a:p>
          </p:txBody>
        </p:sp>
        <p:sp>
          <p:nvSpPr>
            <p:cNvPr id="41" name="Rounded Rectangle 19">
              <a:extLst>
                <a:ext uri="{FF2B5EF4-FFF2-40B4-BE49-F238E27FC236}">
                  <a16:creationId xmlns:a16="http://schemas.microsoft.com/office/drawing/2014/main" id="{8FDF7CCC-077D-4C61-A73B-54AC5D353FA2}"/>
                </a:ext>
              </a:extLst>
            </p:cNvPr>
            <p:cNvSpPr/>
            <p:nvPr/>
          </p:nvSpPr>
          <p:spPr>
            <a:xfrm>
              <a:off x="6630768" y="6200296"/>
              <a:ext cx="409483" cy="157874"/>
            </a:xfrm>
            <a:prstGeom prst="round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120" kern="1200" dirty="0">
                  <a:solidFill>
                    <a:prstClr val="black"/>
                  </a:solidFill>
                  <a:latin typeface="Raleway"/>
                </a:rPr>
                <a:t>50</a:t>
              </a:r>
            </a:p>
          </p:txBody>
        </p:sp>
        <p:sp>
          <p:nvSpPr>
            <p:cNvPr id="42" name="Rounded Rectangle 19">
              <a:extLst>
                <a:ext uri="{FF2B5EF4-FFF2-40B4-BE49-F238E27FC236}">
                  <a16:creationId xmlns:a16="http://schemas.microsoft.com/office/drawing/2014/main" id="{763D4E64-0F04-4F56-8574-C52E9A334D30}"/>
                </a:ext>
              </a:extLst>
            </p:cNvPr>
            <p:cNvSpPr/>
            <p:nvPr/>
          </p:nvSpPr>
          <p:spPr>
            <a:xfrm>
              <a:off x="6983837" y="6200296"/>
              <a:ext cx="409483" cy="157874"/>
            </a:xfrm>
            <a:prstGeom prst="round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120" kern="1200" dirty="0">
                  <a:solidFill>
                    <a:prstClr val="black"/>
                  </a:solidFill>
                  <a:latin typeface="Raleway"/>
                </a:rPr>
                <a:t>60</a:t>
              </a:r>
            </a:p>
          </p:txBody>
        </p:sp>
        <p:sp>
          <p:nvSpPr>
            <p:cNvPr id="43" name="Rounded Rectangle 19">
              <a:extLst>
                <a:ext uri="{FF2B5EF4-FFF2-40B4-BE49-F238E27FC236}">
                  <a16:creationId xmlns:a16="http://schemas.microsoft.com/office/drawing/2014/main" id="{364D87F0-FEBA-4FDB-BAD0-4BD2B740AE9A}"/>
                </a:ext>
              </a:extLst>
            </p:cNvPr>
            <p:cNvSpPr/>
            <p:nvPr/>
          </p:nvSpPr>
          <p:spPr>
            <a:xfrm>
              <a:off x="7343110" y="6200998"/>
              <a:ext cx="409483" cy="157874"/>
            </a:xfrm>
            <a:prstGeom prst="round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120" kern="1200" dirty="0">
                  <a:solidFill>
                    <a:prstClr val="black"/>
                  </a:solidFill>
                  <a:latin typeface="Raleway"/>
                </a:rPr>
                <a:t>70</a:t>
              </a:r>
            </a:p>
          </p:txBody>
        </p:sp>
        <p:cxnSp>
          <p:nvCxnSpPr>
            <p:cNvPr id="44" name="Straight Connector 43">
              <a:extLst>
                <a:ext uri="{FF2B5EF4-FFF2-40B4-BE49-F238E27FC236}">
                  <a16:creationId xmlns:a16="http://schemas.microsoft.com/office/drawing/2014/main" id="{97670F15-B8DF-4A58-BD7D-D15006ECE4D1}"/>
                </a:ext>
              </a:extLst>
            </p:cNvPr>
            <p:cNvCxnSpPr>
              <a:cxnSpLocks/>
            </p:cNvCxnSpPr>
            <p:nvPr/>
          </p:nvCxnSpPr>
          <p:spPr>
            <a:xfrm>
              <a:off x="4742122" y="5382222"/>
              <a:ext cx="288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75E9BDE-B486-4075-BD2F-2E040545E0E0}"/>
                </a:ext>
              </a:extLst>
            </p:cNvPr>
            <p:cNvCxnSpPr>
              <a:cxnSpLocks/>
            </p:cNvCxnSpPr>
            <p:nvPr/>
          </p:nvCxnSpPr>
          <p:spPr>
            <a:xfrm>
              <a:off x="4742122" y="4939110"/>
              <a:ext cx="288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5675957-D1B3-4209-AF0D-ED359F199A12}"/>
                </a:ext>
              </a:extLst>
            </p:cNvPr>
            <p:cNvCxnSpPr>
              <a:cxnSpLocks/>
            </p:cNvCxnSpPr>
            <p:nvPr/>
          </p:nvCxnSpPr>
          <p:spPr>
            <a:xfrm>
              <a:off x="4757585" y="4506021"/>
              <a:ext cx="288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C28056B-231D-48C8-B057-73236BB9EC8C}"/>
                </a:ext>
              </a:extLst>
            </p:cNvPr>
            <p:cNvCxnSpPr>
              <a:cxnSpLocks/>
            </p:cNvCxnSpPr>
            <p:nvPr/>
          </p:nvCxnSpPr>
          <p:spPr>
            <a:xfrm>
              <a:off x="4744212" y="4084259"/>
              <a:ext cx="288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3D92C6C-D0E5-44F4-807A-6223AF281A15}"/>
                </a:ext>
              </a:extLst>
            </p:cNvPr>
            <p:cNvCxnSpPr>
              <a:cxnSpLocks/>
            </p:cNvCxnSpPr>
            <p:nvPr/>
          </p:nvCxnSpPr>
          <p:spPr>
            <a:xfrm>
              <a:off x="4766374" y="3703910"/>
              <a:ext cx="288092"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ounded Rectangle 19">
              <a:extLst>
                <a:ext uri="{FF2B5EF4-FFF2-40B4-BE49-F238E27FC236}">
                  <a16:creationId xmlns:a16="http://schemas.microsoft.com/office/drawing/2014/main" id="{EC53FABD-9ABB-4E53-8138-8F8282ACCCE8}"/>
                </a:ext>
              </a:extLst>
            </p:cNvPr>
            <p:cNvSpPr/>
            <p:nvPr/>
          </p:nvSpPr>
          <p:spPr>
            <a:xfrm>
              <a:off x="4359265" y="5216050"/>
              <a:ext cx="450431" cy="383777"/>
            </a:xfrm>
            <a:prstGeom prst="round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120" kern="1200" dirty="0">
                  <a:solidFill>
                    <a:prstClr val="black"/>
                  </a:solidFill>
                  <a:latin typeface="Raleway"/>
                </a:rPr>
                <a:t>20</a:t>
              </a:r>
            </a:p>
          </p:txBody>
        </p:sp>
        <p:sp>
          <p:nvSpPr>
            <p:cNvPr id="50" name="Rounded Rectangle 19">
              <a:extLst>
                <a:ext uri="{FF2B5EF4-FFF2-40B4-BE49-F238E27FC236}">
                  <a16:creationId xmlns:a16="http://schemas.microsoft.com/office/drawing/2014/main" id="{78F4B5CC-88B2-4D61-BC74-7D182EF15F16}"/>
                </a:ext>
              </a:extLst>
            </p:cNvPr>
            <p:cNvSpPr/>
            <p:nvPr/>
          </p:nvSpPr>
          <p:spPr>
            <a:xfrm>
              <a:off x="4376576" y="4752234"/>
              <a:ext cx="450431" cy="383777"/>
            </a:xfrm>
            <a:prstGeom prst="round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120" kern="1200" dirty="0">
                  <a:solidFill>
                    <a:prstClr val="black"/>
                  </a:solidFill>
                  <a:latin typeface="Raleway"/>
                </a:rPr>
                <a:t>40</a:t>
              </a:r>
            </a:p>
          </p:txBody>
        </p:sp>
        <p:sp>
          <p:nvSpPr>
            <p:cNvPr id="51" name="Rounded Rectangle 19">
              <a:extLst>
                <a:ext uri="{FF2B5EF4-FFF2-40B4-BE49-F238E27FC236}">
                  <a16:creationId xmlns:a16="http://schemas.microsoft.com/office/drawing/2014/main" id="{B24E632F-F9B6-476E-A977-ED28445C3D57}"/>
                </a:ext>
              </a:extLst>
            </p:cNvPr>
            <p:cNvSpPr/>
            <p:nvPr/>
          </p:nvSpPr>
          <p:spPr>
            <a:xfrm>
              <a:off x="4359264" y="4338791"/>
              <a:ext cx="450431" cy="383777"/>
            </a:xfrm>
            <a:prstGeom prst="round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120" kern="1200" dirty="0">
                  <a:solidFill>
                    <a:prstClr val="black"/>
                  </a:solidFill>
                  <a:latin typeface="Raleway"/>
                </a:rPr>
                <a:t>60</a:t>
              </a:r>
            </a:p>
          </p:txBody>
        </p:sp>
        <p:sp>
          <p:nvSpPr>
            <p:cNvPr id="52" name="Rounded Rectangle 19">
              <a:extLst>
                <a:ext uri="{FF2B5EF4-FFF2-40B4-BE49-F238E27FC236}">
                  <a16:creationId xmlns:a16="http://schemas.microsoft.com/office/drawing/2014/main" id="{164F4995-769B-46CE-A43E-C5A97BE8CDC4}"/>
                </a:ext>
              </a:extLst>
            </p:cNvPr>
            <p:cNvSpPr/>
            <p:nvPr/>
          </p:nvSpPr>
          <p:spPr>
            <a:xfrm>
              <a:off x="4371950" y="3955014"/>
              <a:ext cx="450431" cy="383777"/>
            </a:xfrm>
            <a:prstGeom prst="round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120" kern="1200" dirty="0">
                  <a:solidFill>
                    <a:prstClr val="black"/>
                  </a:solidFill>
                  <a:latin typeface="Raleway"/>
                </a:rPr>
                <a:t>80</a:t>
              </a:r>
            </a:p>
          </p:txBody>
        </p:sp>
        <p:sp>
          <p:nvSpPr>
            <p:cNvPr id="53" name="Rounded Rectangle 19">
              <a:extLst>
                <a:ext uri="{FF2B5EF4-FFF2-40B4-BE49-F238E27FC236}">
                  <a16:creationId xmlns:a16="http://schemas.microsoft.com/office/drawing/2014/main" id="{92601E35-4E98-4BFB-8006-9D16D5884952}"/>
                </a:ext>
              </a:extLst>
            </p:cNvPr>
            <p:cNvSpPr/>
            <p:nvPr/>
          </p:nvSpPr>
          <p:spPr>
            <a:xfrm>
              <a:off x="4336156" y="3528887"/>
              <a:ext cx="488193" cy="383777"/>
            </a:xfrm>
            <a:prstGeom prst="round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1120" kern="1200" dirty="0">
                  <a:solidFill>
                    <a:prstClr val="black"/>
                  </a:solidFill>
                  <a:latin typeface="Raleway"/>
                </a:rPr>
                <a:t>100</a:t>
              </a:r>
            </a:p>
          </p:txBody>
        </p:sp>
        <p:cxnSp>
          <p:nvCxnSpPr>
            <p:cNvPr id="54" name="Straight Connector 53">
              <a:extLst>
                <a:ext uri="{FF2B5EF4-FFF2-40B4-BE49-F238E27FC236}">
                  <a16:creationId xmlns:a16="http://schemas.microsoft.com/office/drawing/2014/main" id="{CA3D0B4E-39A4-4691-8548-5DB4637EAAA6}"/>
                </a:ext>
              </a:extLst>
            </p:cNvPr>
            <p:cNvCxnSpPr>
              <a:cxnSpLocks/>
            </p:cNvCxnSpPr>
            <p:nvPr/>
          </p:nvCxnSpPr>
          <p:spPr>
            <a:xfrm flipV="1">
              <a:off x="5087253" y="3359492"/>
              <a:ext cx="2549680" cy="2123178"/>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E28BE5-A3B4-4EE5-9429-0050F1987037}"/>
                </a:ext>
              </a:extLst>
            </p:cNvPr>
            <p:cNvCxnSpPr>
              <a:cxnSpLocks/>
            </p:cNvCxnSpPr>
            <p:nvPr/>
          </p:nvCxnSpPr>
          <p:spPr>
            <a:xfrm flipV="1">
              <a:off x="6588896" y="4301705"/>
              <a:ext cx="0" cy="1614807"/>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A294167-14D0-4C78-9831-83B50041E67D}"/>
                </a:ext>
              </a:extLst>
            </p:cNvPr>
            <p:cNvCxnSpPr>
              <a:cxnSpLocks/>
            </p:cNvCxnSpPr>
            <p:nvPr/>
          </p:nvCxnSpPr>
          <p:spPr>
            <a:xfrm flipH="1">
              <a:off x="4881507" y="4301705"/>
              <a:ext cx="1701117" cy="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CBFAB028-008D-4430-8D76-FCBDA7F8DF7E}"/>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59" name="skillenza_logo_new (1).png" descr="skillenza_logo_new (1).png">
            <a:extLst>
              <a:ext uri="{FF2B5EF4-FFF2-40B4-BE49-F238E27FC236}">
                <a16:creationId xmlns:a16="http://schemas.microsoft.com/office/drawing/2014/main" id="{52D24D55-8C6F-464C-A418-0940506A0337}"/>
              </a:ext>
            </a:extLst>
          </p:cNvPr>
          <p:cNvPicPr>
            <a:picLocks noChangeAspect="1"/>
          </p:cNvPicPr>
          <p:nvPr/>
        </p:nvPicPr>
        <p:blipFill>
          <a:blip r:embed="rId3"/>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75517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1">
            <a:extLst>
              <a:ext uri="{FF2B5EF4-FFF2-40B4-BE49-F238E27FC236}">
                <a16:creationId xmlns:a16="http://schemas.microsoft.com/office/drawing/2014/main" id="{AE60B03C-B7FF-4FDE-AFDF-F4E4788B0A95}"/>
              </a:ext>
            </a:extLst>
          </p:cNvPr>
          <p:cNvSpPr/>
          <p:nvPr/>
        </p:nvSpPr>
        <p:spPr>
          <a:xfrm>
            <a:off x="2275840" y="2522613"/>
            <a:ext cx="8453120" cy="938899"/>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dirty="0">
                <a:solidFill>
                  <a:prstClr val="black"/>
                </a:solidFill>
              </a:rPr>
              <a:t>In general, the data doesn’t fall exactly on a line, so the regression equation should include an implicit </a:t>
            </a:r>
            <a:r>
              <a:rPr lang="en-US" sz="2000" b="1" dirty="0">
                <a:solidFill>
                  <a:prstClr val="black"/>
                </a:solidFill>
              </a:rPr>
              <a:t>error term</a:t>
            </a:r>
          </a:p>
        </p:txBody>
      </p:sp>
      <p:sp>
        <p:nvSpPr>
          <p:cNvPr id="8" name="Rectangle: Rounded Corners 1">
            <a:extLst>
              <a:ext uri="{FF2B5EF4-FFF2-40B4-BE49-F238E27FC236}">
                <a16:creationId xmlns:a16="http://schemas.microsoft.com/office/drawing/2014/main" id="{EC4AA220-336E-4427-8DCB-C60E8CD7A951}"/>
              </a:ext>
            </a:extLst>
          </p:cNvPr>
          <p:cNvSpPr/>
          <p:nvPr/>
        </p:nvSpPr>
        <p:spPr>
          <a:xfrm>
            <a:off x="2282766" y="3644048"/>
            <a:ext cx="8453116" cy="878677"/>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dirty="0">
                <a:solidFill>
                  <a:prstClr val="black"/>
                </a:solidFill>
              </a:rPr>
              <a:t>The </a:t>
            </a:r>
            <a:r>
              <a:rPr lang="en-US" sz="2000" b="1" dirty="0">
                <a:solidFill>
                  <a:prstClr val="black"/>
                </a:solidFill>
              </a:rPr>
              <a:t>fitted values (predicted values)</a:t>
            </a:r>
            <a:r>
              <a:rPr lang="en-US" sz="2000" dirty="0">
                <a:solidFill>
                  <a:prstClr val="black"/>
                </a:solidFill>
              </a:rPr>
              <a:t> are typically denoted by Y-hat</a:t>
            </a:r>
          </a:p>
        </p:txBody>
      </p:sp>
      <p:grpSp>
        <p:nvGrpSpPr>
          <p:cNvPr id="57" name="Group 56">
            <a:extLst>
              <a:ext uri="{FF2B5EF4-FFF2-40B4-BE49-F238E27FC236}">
                <a16:creationId xmlns:a16="http://schemas.microsoft.com/office/drawing/2014/main" id="{87DB65E3-584C-49D3-A3A5-53D5DCB2EA36}"/>
              </a:ext>
            </a:extLst>
          </p:cNvPr>
          <p:cNvGrpSpPr/>
          <p:nvPr/>
        </p:nvGrpSpPr>
        <p:grpSpPr>
          <a:xfrm>
            <a:off x="4422935" y="5482731"/>
            <a:ext cx="4158931" cy="1707527"/>
            <a:chOff x="2976783" y="4155936"/>
            <a:chExt cx="6855777" cy="2558880"/>
          </a:xfrm>
        </p:grpSpPr>
        <p:pic>
          <p:nvPicPr>
            <p:cNvPr id="58" name="Google Shape;546;p49">
              <a:extLst>
                <a:ext uri="{FF2B5EF4-FFF2-40B4-BE49-F238E27FC236}">
                  <a16:creationId xmlns:a16="http://schemas.microsoft.com/office/drawing/2014/main" id="{7B802A38-0CD9-4B3F-8FDF-6704EC123127}"/>
                </a:ext>
              </a:extLst>
            </p:cNvPr>
            <p:cNvPicPr preferRelativeResize="0"/>
            <p:nvPr/>
          </p:nvPicPr>
          <p:blipFill>
            <a:blip r:embed="rId3">
              <a:clrChange>
                <a:clrFrom>
                  <a:srgbClr val="FFFFFF"/>
                </a:clrFrom>
                <a:clrTo>
                  <a:srgbClr val="FFFFFF">
                    <a:alpha val="0"/>
                  </a:srgbClr>
                </a:clrTo>
              </a:clrChange>
              <a:alphaModFix/>
              <a:duotone>
                <a:schemeClr val="accent1">
                  <a:shade val="45000"/>
                  <a:satMod val="135000"/>
                </a:schemeClr>
                <a:prstClr val="white"/>
              </a:duotone>
            </a:blip>
            <a:stretch>
              <a:fillRect/>
            </a:stretch>
          </p:blipFill>
          <p:spPr>
            <a:xfrm>
              <a:off x="2976783" y="4155936"/>
              <a:ext cx="6855777" cy="961841"/>
            </a:xfrm>
            <a:prstGeom prst="rect">
              <a:avLst/>
            </a:prstGeom>
            <a:noFill/>
            <a:ln>
              <a:noFill/>
            </a:ln>
          </p:spPr>
        </p:pic>
        <p:pic>
          <p:nvPicPr>
            <p:cNvPr id="59" name="Google Shape;547;p49">
              <a:extLst>
                <a:ext uri="{FF2B5EF4-FFF2-40B4-BE49-F238E27FC236}">
                  <a16:creationId xmlns:a16="http://schemas.microsoft.com/office/drawing/2014/main" id="{500CA8F2-AE06-4B62-AAC4-B29EEE876B15}"/>
                </a:ext>
              </a:extLst>
            </p:cNvPr>
            <p:cNvPicPr preferRelativeResize="0"/>
            <p:nvPr/>
          </p:nvPicPr>
          <p:blipFill>
            <a:blip r:embed="rId4">
              <a:clrChange>
                <a:clrFrom>
                  <a:srgbClr val="FFFFFF"/>
                </a:clrFrom>
                <a:clrTo>
                  <a:srgbClr val="FFFFFF">
                    <a:alpha val="0"/>
                  </a:srgbClr>
                </a:clrTo>
              </a:clrChange>
              <a:alphaModFix/>
              <a:duotone>
                <a:schemeClr val="accent1">
                  <a:shade val="45000"/>
                  <a:satMod val="135000"/>
                </a:schemeClr>
                <a:prstClr val="white"/>
              </a:duotone>
            </a:blip>
            <a:stretch>
              <a:fillRect/>
            </a:stretch>
          </p:blipFill>
          <p:spPr>
            <a:xfrm>
              <a:off x="3606751" y="5608983"/>
              <a:ext cx="4978498" cy="1105833"/>
            </a:xfrm>
            <a:prstGeom prst="rect">
              <a:avLst/>
            </a:prstGeom>
            <a:noFill/>
            <a:ln>
              <a:noFill/>
            </a:ln>
          </p:spPr>
        </p:pic>
      </p:grpSp>
      <p:sp>
        <p:nvSpPr>
          <p:cNvPr id="10" name="Rectangle 9">
            <a:extLst>
              <a:ext uri="{FF2B5EF4-FFF2-40B4-BE49-F238E27FC236}">
                <a16:creationId xmlns:a16="http://schemas.microsoft.com/office/drawing/2014/main" id="{5E901B41-47B0-449F-815E-3347479950D1}"/>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11" name="skillenza_logo_new (1).png" descr="skillenza_logo_new (1).png">
            <a:extLst>
              <a:ext uri="{FF2B5EF4-FFF2-40B4-BE49-F238E27FC236}">
                <a16:creationId xmlns:a16="http://schemas.microsoft.com/office/drawing/2014/main" id="{76D318CE-8362-440E-8F41-CE7BDDA44128}"/>
              </a:ext>
            </a:extLst>
          </p:cNvPr>
          <p:cNvPicPr>
            <a:picLocks noChangeAspect="1"/>
          </p:cNvPicPr>
          <p:nvPr/>
        </p:nvPicPr>
        <p:blipFill>
          <a:blip r:embed="rId5"/>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70152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1">
            <a:extLst>
              <a:ext uri="{FF2B5EF4-FFF2-40B4-BE49-F238E27FC236}">
                <a16:creationId xmlns:a16="http://schemas.microsoft.com/office/drawing/2014/main" id="{AE60B03C-B7FF-4FDE-AFDF-F4E4788B0A95}"/>
              </a:ext>
            </a:extLst>
          </p:cNvPr>
          <p:cNvSpPr/>
          <p:nvPr/>
        </p:nvSpPr>
        <p:spPr>
          <a:xfrm>
            <a:off x="1701800" y="1853185"/>
            <a:ext cx="9601200" cy="1608328"/>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00456"/>
            <a:r>
              <a:rPr lang="en-US" sz="2000" dirty="0">
                <a:solidFill>
                  <a:prstClr val="black"/>
                </a:solidFill>
              </a:rPr>
              <a:t>If </a:t>
            </a:r>
            <a:r>
              <a:rPr lang="en-US" sz="2000" b="1" dirty="0">
                <a:solidFill>
                  <a:prstClr val="black"/>
                </a:solidFill>
              </a:rPr>
              <a:t>b1 &gt; 0</a:t>
            </a:r>
            <a:r>
              <a:rPr lang="en-US" sz="2000" dirty="0">
                <a:solidFill>
                  <a:prstClr val="black"/>
                </a:solidFill>
              </a:rPr>
              <a:t>, then </a:t>
            </a:r>
            <a:r>
              <a:rPr lang="en-US" sz="2000" b="1" dirty="0">
                <a:solidFill>
                  <a:prstClr val="black"/>
                </a:solidFill>
              </a:rPr>
              <a:t>x(predictor)</a:t>
            </a:r>
            <a:r>
              <a:rPr lang="en-US" sz="2000" dirty="0">
                <a:solidFill>
                  <a:prstClr val="black"/>
                </a:solidFill>
              </a:rPr>
              <a:t> and </a:t>
            </a:r>
            <a:r>
              <a:rPr lang="en-US" sz="2000" b="1" dirty="0">
                <a:solidFill>
                  <a:prstClr val="black"/>
                </a:solidFill>
              </a:rPr>
              <a:t>y(target) </a:t>
            </a:r>
            <a:r>
              <a:rPr lang="en-US" sz="2000" dirty="0">
                <a:solidFill>
                  <a:prstClr val="black"/>
                </a:solidFill>
              </a:rPr>
              <a:t>have a positive relationship. </a:t>
            </a:r>
          </a:p>
          <a:p>
            <a:pPr algn="ctr" defTabSz="1300456"/>
            <a:r>
              <a:rPr lang="en-US" sz="2000" b="1" dirty="0">
                <a:solidFill>
                  <a:prstClr val="black"/>
                </a:solidFill>
              </a:rPr>
              <a:t>That is increase in x will increase y.</a:t>
            </a:r>
          </a:p>
        </p:txBody>
      </p:sp>
      <p:grpSp>
        <p:nvGrpSpPr>
          <p:cNvPr id="2" name="Group 1">
            <a:extLst>
              <a:ext uri="{FF2B5EF4-FFF2-40B4-BE49-F238E27FC236}">
                <a16:creationId xmlns:a16="http://schemas.microsoft.com/office/drawing/2014/main" id="{C95746AF-D5DA-4D62-9E66-9F21CCB880F7}"/>
              </a:ext>
            </a:extLst>
          </p:cNvPr>
          <p:cNvGrpSpPr/>
          <p:nvPr/>
        </p:nvGrpSpPr>
        <p:grpSpPr>
          <a:xfrm>
            <a:off x="5065365" y="5015362"/>
            <a:ext cx="2865124" cy="2825220"/>
            <a:chOff x="4752972" y="3584368"/>
            <a:chExt cx="2686054" cy="2648644"/>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AB7A035-881C-4C76-AB77-5DB31EA4A209}"/>
                    </a:ext>
                  </a:extLst>
                </p:cNvPr>
                <p:cNvSpPr txBox="1"/>
                <p:nvPr/>
              </p:nvSpPr>
              <p:spPr>
                <a:xfrm>
                  <a:off x="5430516" y="5925295"/>
                  <a:ext cx="1496653" cy="307717"/>
                </a:xfrm>
                <a:prstGeom prst="rect">
                  <a:avLst/>
                </a:prstGeom>
                <a:noFill/>
              </p:spPr>
              <p:txBody>
                <a:bodyPr wrap="square" lIns="0" tIns="0" rIns="0" bIns="0" rtlCol="0">
                  <a:spAutoFit/>
                </a:bodyPr>
                <a:lstStyle/>
                <a:p>
                  <a:pPr defTabSz="731543" hangingPunct="1">
                    <a:lnSpc>
                      <a:spcPct val="100000"/>
                    </a:lnSpc>
                    <a:spcBef>
                      <a:spcPts val="0"/>
                    </a:spcBef>
                    <a:defRPr/>
                  </a:pPr>
                  <a14:m>
                    <m:oMathPara xmlns:m="http://schemas.openxmlformats.org/officeDocument/2006/math">
                      <m:oMathParaPr>
                        <m:jc m:val="centerGroup"/>
                      </m:oMathParaPr>
                      <m:oMath xmlns:m="http://schemas.openxmlformats.org/officeDocument/2006/math">
                        <m:r>
                          <a:rPr lang="en-US" sz="2133" i="1" kern="1200">
                            <a:solidFill>
                              <a:srgbClr val="604878">
                                <a:lumMod val="50000"/>
                              </a:srgbClr>
                            </a:solidFill>
                            <a:latin typeface="Cambria Math" panose="02040503050406030204" pitchFamily="18" charset="0"/>
                          </a:rPr>
                          <m:t>𝑦</m:t>
                        </m:r>
                        <m:r>
                          <a:rPr lang="en-US" sz="2133" kern="1200">
                            <a:solidFill>
                              <a:srgbClr val="604878">
                                <a:lumMod val="50000"/>
                              </a:srgbClr>
                            </a:solidFill>
                            <a:latin typeface="Cambria Math" panose="02040503050406030204" pitchFamily="18" charset="0"/>
                          </a:rPr>
                          <m:t>=</m:t>
                        </m:r>
                        <m:sSub>
                          <m:sSubPr>
                            <m:ctrlPr>
                              <a:rPr lang="en-US" sz="2133" i="1" kern="1200">
                                <a:solidFill>
                                  <a:srgbClr val="604878">
                                    <a:lumMod val="50000"/>
                                  </a:srgbClr>
                                </a:solidFill>
                                <a:latin typeface="Cambria Math" panose="02040503050406030204" pitchFamily="18" charset="0"/>
                              </a:rPr>
                            </m:ctrlPr>
                          </m:sSubPr>
                          <m:e>
                            <m:r>
                              <a:rPr lang="en-US" sz="2133" i="1" kern="1200">
                                <a:solidFill>
                                  <a:srgbClr val="604878">
                                    <a:lumMod val="50000"/>
                                  </a:srgbClr>
                                </a:solidFill>
                                <a:latin typeface="Cambria Math" panose="02040503050406030204" pitchFamily="18" charset="0"/>
                              </a:rPr>
                              <m:t>𝑏</m:t>
                            </m:r>
                          </m:e>
                          <m:sub>
                            <m:r>
                              <a:rPr lang="en-US" sz="2133" kern="1200">
                                <a:solidFill>
                                  <a:srgbClr val="604878">
                                    <a:lumMod val="50000"/>
                                  </a:srgbClr>
                                </a:solidFill>
                                <a:latin typeface="Cambria Math" panose="02040503050406030204" pitchFamily="18" charset="0"/>
                              </a:rPr>
                              <m:t>0</m:t>
                            </m:r>
                          </m:sub>
                        </m:sSub>
                        <m:r>
                          <a:rPr lang="en-US" sz="2133" kern="1200">
                            <a:solidFill>
                              <a:srgbClr val="604878">
                                <a:lumMod val="50000"/>
                              </a:srgbClr>
                            </a:solidFill>
                            <a:latin typeface="Cambria Math" panose="02040503050406030204" pitchFamily="18" charset="0"/>
                          </a:rPr>
                          <m:t>+</m:t>
                        </m:r>
                        <m:sSub>
                          <m:sSubPr>
                            <m:ctrlPr>
                              <a:rPr lang="en-US" sz="2133" i="1" kern="1200">
                                <a:solidFill>
                                  <a:srgbClr val="604878">
                                    <a:lumMod val="50000"/>
                                  </a:srgbClr>
                                </a:solidFill>
                                <a:latin typeface="Cambria Math" panose="02040503050406030204" pitchFamily="18" charset="0"/>
                              </a:rPr>
                            </m:ctrlPr>
                          </m:sSubPr>
                          <m:e>
                            <m:r>
                              <a:rPr lang="en-US" sz="2133" i="1" kern="1200">
                                <a:solidFill>
                                  <a:srgbClr val="604878">
                                    <a:lumMod val="50000"/>
                                  </a:srgbClr>
                                </a:solidFill>
                                <a:latin typeface="Cambria Math" panose="02040503050406030204" pitchFamily="18" charset="0"/>
                              </a:rPr>
                              <m:t>𝑏</m:t>
                            </m:r>
                          </m:e>
                          <m:sub>
                            <m:r>
                              <a:rPr lang="en-US" sz="2133" kern="1200">
                                <a:solidFill>
                                  <a:srgbClr val="604878">
                                    <a:lumMod val="50000"/>
                                  </a:srgbClr>
                                </a:solidFill>
                                <a:latin typeface="Cambria Math" panose="02040503050406030204" pitchFamily="18" charset="0"/>
                              </a:rPr>
                              <m:t>1</m:t>
                            </m:r>
                          </m:sub>
                        </m:sSub>
                        <m:r>
                          <a:rPr lang="en-US" sz="2133" i="1" kern="1200">
                            <a:solidFill>
                              <a:srgbClr val="604878">
                                <a:lumMod val="50000"/>
                              </a:srgbClr>
                            </a:solidFill>
                            <a:latin typeface="Cambria Math" panose="02040503050406030204" pitchFamily="18" charset="0"/>
                          </a:rPr>
                          <m:t>𝑥</m:t>
                        </m:r>
                      </m:oMath>
                    </m:oMathPara>
                  </a14:m>
                  <a:endParaRPr lang="en-US" sz="2133" kern="1200" dirty="0">
                    <a:solidFill>
                      <a:srgbClr val="604878">
                        <a:lumMod val="50000"/>
                      </a:srgbClr>
                    </a:solidFill>
                    <a:latin typeface="Raleway"/>
                  </a:endParaRPr>
                </a:p>
              </p:txBody>
            </p:sp>
          </mc:Choice>
          <mc:Fallback>
            <p:sp>
              <p:nvSpPr>
                <p:cNvPr id="9" name="TextBox 8">
                  <a:extLst>
                    <a:ext uri="{FF2B5EF4-FFF2-40B4-BE49-F238E27FC236}">
                      <a16:creationId xmlns:a16="http://schemas.microsoft.com/office/drawing/2014/main" id="{7AB7A035-881C-4C76-AB77-5DB31EA4A209}"/>
                    </a:ext>
                  </a:extLst>
                </p:cNvPr>
                <p:cNvSpPr txBox="1">
                  <a:spLocks noRot="1" noChangeAspect="1" noMove="1" noResize="1" noEditPoints="1" noAdjustHandles="1" noChangeArrowheads="1" noChangeShapeType="1" noTextEdit="1"/>
                </p:cNvSpPr>
                <p:nvPr/>
              </p:nvSpPr>
              <p:spPr>
                <a:xfrm>
                  <a:off x="5430516" y="5925295"/>
                  <a:ext cx="1496653" cy="307717"/>
                </a:xfrm>
                <a:prstGeom prst="rect">
                  <a:avLst/>
                </a:prstGeom>
                <a:blipFill>
                  <a:blip r:embed="rId3"/>
                  <a:stretch>
                    <a:fillRect l="-2672" r="-763" b="-25926"/>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4EF5C157-6F2C-446A-AFC9-A00FC4449BB7}"/>
                </a:ext>
              </a:extLst>
            </p:cNvPr>
            <p:cNvGrpSpPr/>
            <p:nvPr/>
          </p:nvGrpSpPr>
          <p:grpSpPr>
            <a:xfrm>
              <a:off x="4752972" y="3584368"/>
              <a:ext cx="2686054" cy="2267924"/>
              <a:chOff x="6807227" y="2250828"/>
              <a:chExt cx="3078895" cy="2599614"/>
            </a:xfrm>
          </p:grpSpPr>
          <p:grpSp>
            <p:nvGrpSpPr>
              <p:cNvPr id="14" name="Group 13">
                <a:extLst>
                  <a:ext uri="{FF2B5EF4-FFF2-40B4-BE49-F238E27FC236}">
                    <a16:creationId xmlns:a16="http://schemas.microsoft.com/office/drawing/2014/main" id="{3B0A8EF2-B5D5-470F-A2AD-514503105BC4}"/>
                  </a:ext>
                </a:extLst>
              </p:cNvPr>
              <p:cNvGrpSpPr/>
              <p:nvPr/>
            </p:nvGrpSpPr>
            <p:grpSpPr>
              <a:xfrm>
                <a:off x="6807227" y="2250828"/>
                <a:ext cx="2862469" cy="2599614"/>
                <a:chOff x="6171122" y="2662159"/>
                <a:chExt cx="2862469" cy="2599614"/>
              </a:xfrm>
            </p:grpSpPr>
            <p:cxnSp>
              <p:nvCxnSpPr>
                <p:cNvPr id="16" name="Straight Arrow Connector 15">
                  <a:extLst>
                    <a:ext uri="{FF2B5EF4-FFF2-40B4-BE49-F238E27FC236}">
                      <a16:creationId xmlns:a16="http://schemas.microsoft.com/office/drawing/2014/main" id="{6A8FADC3-C6AA-4EDD-A0E5-3A2B0F0C97DF}"/>
                    </a:ext>
                  </a:extLst>
                </p:cNvPr>
                <p:cNvCxnSpPr>
                  <a:cxnSpLocks/>
                </p:cNvCxnSpPr>
                <p:nvPr/>
              </p:nvCxnSpPr>
              <p:spPr>
                <a:xfrm flipV="1">
                  <a:off x="6171122" y="2662159"/>
                  <a:ext cx="0" cy="2599614"/>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689F91-BFF1-4FF7-8AB8-F581F648AC98}"/>
                    </a:ext>
                  </a:extLst>
                </p:cNvPr>
                <p:cNvCxnSpPr/>
                <p:nvPr/>
              </p:nvCxnSpPr>
              <p:spPr>
                <a:xfrm>
                  <a:off x="6171122" y="5248521"/>
                  <a:ext cx="2862469"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00333BD-3C30-40F2-A462-C6A76524B943}"/>
                    </a:ext>
                  </a:extLst>
                </p:cNvPr>
                <p:cNvSpPr/>
                <p:nvPr/>
              </p:nvSpPr>
              <p:spPr>
                <a:xfrm>
                  <a:off x="6606872" y="454121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aleway"/>
                  </a:endParaRPr>
                </a:p>
              </p:txBody>
            </p:sp>
            <p:sp>
              <p:nvSpPr>
                <p:cNvPr id="19" name="Oval 18">
                  <a:extLst>
                    <a:ext uri="{FF2B5EF4-FFF2-40B4-BE49-F238E27FC236}">
                      <a16:creationId xmlns:a16="http://schemas.microsoft.com/office/drawing/2014/main" id="{E6F66CDA-A9A5-429A-AD71-7ACA8C79D7F0}"/>
                    </a:ext>
                  </a:extLst>
                </p:cNvPr>
                <p:cNvSpPr/>
                <p:nvPr/>
              </p:nvSpPr>
              <p:spPr>
                <a:xfrm>
                  <a:off x="6984559" y="422563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aleway"/>
                  </a:endParaRPr>
                </a:p>
              </p:txBody>
            </p:sp>
            <p:sp>
              <p:nvSpPr>
                <p:cNvPr id="20" name="Oval 19">
                  <a:extLst>
                    <a:ext uri="{FF2B5EF4-FFF2-40B4-BE49-F238E27FC236}">
                      <a16:creationId xmlns:a16="http://schemas.microsoft.com/office/drawing/2014/main" id="{15CC72C0-5DAA-4CCC-ADA0-F72B828B6191}"/>
                    </a:ext>
                  </a:extLst>
                </p:cNvPr>
                <p:cNvSpPr/>
                <p:nvPr/>
              </p:nvSpPr>
              <p:spPr>
                <a:xfrm>
                  <a:off x="7340836" y="390962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aleway"/>
                  </a:endParaRPr>
                </a:p>
              </p:txBody>
            </p:sp>
            <p:sp>
              <p:nvSpPr>
                <p:cNvPr id="21" name="Oval 20">
                  <a:extLst>
                    <a:ext uri="{FF2B5EF4-FFF2-40B4-BE49-F238E27FC236}">
                      <a16:creationId xmlns:a16="http://schemas.microsoft.com/office/drawing/2014/main" id="{7BCD3BB9-0728-47C4-BDCF-EDD24E4DDEB0}"/>
                    </a:ext>
                  </a:extLst>
                </p:cNvPr>
                <p:cNvSpPr/>
                <p:nvPr/>
              </p:nvSpPr>
              <p:spPr>
                <a:xfrm>
                  <a:off x="7621781" y="370390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aleway"/>
                  </a:endParaRPr>
                </a:p>
              </p:txBody>
            </p:sp>
            <p:sp>
              <p:nvSpPr>
                <p:cNvPr id="22" name="Oval 21">
                  <a:extLst>
                    <a:ext uri="{FF2B5EF4-FFF2-40B4-BE49-F238E27FC236}">
                      <a16:creationId xmlns:a16="http://schemas.microsoft.com/office/drawing/2014/main" id="{93B71E22-8FD0-4B9F-90E1-BA75039D57F6}"/>
                    </a:ext>
                  </a:extLst>
                </p:cNvPr>
                <p:cNvSpPr/>
                <p:nvPr/>
              </p:nvSpPr>
              <p:spPr>
                <a:xfrm>
                  <a:off x="7958594" y="3378000"/>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aleway"/>
                  </a:endParaRPr>
                </a:p>
              </p:txBody>
            </p:sp>
            <p:sp>
              <p:nvSpPr>
                <p:cNvPr id="23" name="Oval 22">
                  <a:extLst>
                    <a:ext uri="{FF2B5EF4-FFF2-40B4-BE49-F238E27FC236}">
                      <a16:creationId xmlns:a16="http://schemas.microsoft.com/office/drawing/2014/main" id="{ABD99952-CCC6-427A-8DEA-02C54C6C41E9}"/>
                    </a:ext>
                  </a:extLst>
                </p:cNvPr>
                <p:cNvSpPr/>
                <p:nvPr/>
              </p:nvSpPr>
              <p:spPr>
                <a:xfrm>
                  <a:off x="8290561" y="3152737"/>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aleway"/>
                  </a:endParaRPr>
                </a:p>
              </p:txBody>
            </p:sp>
            <p:sp>
              <p:nvSpPr>
                <p:cNvPr id="24" name="Oval 23">
                  <a:extLst>
                    <a:ext uri="{FF2B5EF4-FFF2-40B4-BE49-F238E27FC236}">
                      <a16:creationId xmlns:a16="http://schemas.microsoft.com/office/drawing/2014/main" id="{9624152F-42C5-4F23-A291-8232360359E1}"/>
                    </a:ext>
                  </a:extLst>
                </p:cNvPr>
                <p:cNvSpPr/>
                <p:nvPr/>
              </p:nvSpPr>
              <p:spPr>
                <a:xfrm>
                  <a:off x="7386555" y="4405062"/>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aleway"/>
                  </a:endParaRPr>
                </a:p>
              </p:txBody>
            </p:sp>
            <p:sp>
              <p:nvSpPr>
                <p:cNvPr id="25" name="Oval 24">
                  <a:extLst>
                    <a:ext uri="{FF2B5EF4-FFF2-40B4-BE49-F238E27FC236}">
                      <a16:creationId xmlns:a16="http://schemas.microsoft.com/office/drawing/2014/main" id="{B2DAE66C-323A-45CE-95CD-74F55EDA2C76}"/>
                    </a:ext>
                  </a:extLst>
                </p:cNvPr>
                <p:cNvSpPr/>
                <p:nvPr/>
              </p:nvSpPr>
              <p:spPr>
                <a:xfrm>
                  <a:off x="7667500" y="3023488"/>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aleway"/>
                  </a:endParaRPr>
                </a:p>
              </p:txBody>
            </p:sp>
            <p:sp>
              <p:nvSpPr>
                <p:cNvPr id="26" name="Oval 25">
                  <a:extLst>
                    <a:ext uri="{FF2B5EF4-FFF2-40B4-BE49-F238E27FC236}">
                      <a16:creationId xmlns:a16="http://schemas.microsoft.com/office/drawing/2014/main" id="{FC3EEEEA-6CE8-4D17-B28C-D0594CBF43CE}"/>
                    </a:ext>
                  </a:extLst>
                </p:cNvPr>
                <p:cNvSpPr/>
                <p:nvPr/>
              </p:nvSpPr>
              <p:spPr>
                <a:xfrm>
                  <a:off x="6873592" y="455621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aleway"/>
                  </a:endParaRPr>
                </a:p>
              </p:txBody>
            </p:sp>
            <p:sp>
              <p:nvSpPr>
                <p:cNvPr id="27" name="Oval 26">
                  <a:extLst>
                    <a:ext uri="{FF2B5EF4-FFF2-40B4-BE49-F238E27FC236}">
                      <a16:creationId xmlns:a16="http://schemas.microsoft.com/office/drawing/2014/main" id="{E7C27716-9BA5-4E75-AA0E-FCDDA8662394}"/>
                    </a:ext>
                  </a:extLst>
                </p:cNvPr>
                <p:cNvSpPr/>
                <p:nvPr/>
              </p:nvSpPr>
              <p:spPr>
                <a:xfrm>
                  <a:off x="8751584" y="287508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aleway"/>
                  </a:endParaRPr>
                </a:p>
              </p:txBody>
            </p:sp>
            <p:sp>
              <p:nvSpPr>
                <p:cNvPr id="28" name="Oval 27">
                  <a:extLst>
                    <a:ext uri="{FF2B5EF4-FFF2-40B4-BE49-F238E27FC236}">
                      <a16:creationId xmlns:a16="http://schemas.microsoft.com/office/drawing/2014/main" id="{722A1D7E-128C-435D-99D7-CCC9687E4DA2}"/>
                    </a:ext>
                  </a:extLst>
                </p:cNvPr>
                <p:cNvSpPr/>
                <p:nvPr/>
              </p:nvSpPr>
              <p:spPr>
                <a:xfrm>
                  <a:off x="8342907" y="2897941"/>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aleway"/>
                  </a:endParaRPr>
                </a:p>
              </p:txBody>
            </p:sp>
            <p:sp>
              <p:nvSpPr>
                <p:cNvPr id="29" name="Oval 28">
                  <a:extLst>
                    <a:ext uri="{FF2B5EF4-FFF2-40B4-BE49-F238E27FC236}">
                      <a16:creationId xmlns:a16="http://schemas.microsoft.com/office/drawing/2014/main" id="{2A6EBF3B-7DF7-4181-864F-1DD2A5170600}"/>
                    </a:ext>
                  </a:extLst>
                </p:cNvPr>
                <p:cNvSpPr/>
                <p:nvPr/>
              </p:nvSpPr>
              <p:spPr>
                <a:xfrm>
                  <a:off x="7958593" y="4075223"/>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aleway"/>
                  </a:endParaRPr>
                </a:p>
              </p:txBody>
            </p:sp>
            <p:sp>
              <p:nvSpPr>
                <p:cNvPr id="30" name="Oval 29">
                  <a:extLst>
                    <a:ext uri="{FF2B5EF4-FFF2-40B4-BE49-F238E27FC236}">
                      <a16:creationId xmlns:a16="http://schemas.microsoft.com/office/drawing/2014/main" id="{49E3F609-FA17-43C1-8B3A-81AC20E7DA2B}"/>
                    </a:ext>
                  </a:extLst>
                </p:cNvPr>
                <p:cNvSpPr/>
                <p:nvPr/>
              </p:nvSpPr>
              <p:spPr>
                <a:xfrm>
                  <a:off x="8581447" y="4902366"/>
                  <a:ext cx="45719" cy="45719"/>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aleway"/>
                  </a:endParaRPr>
                </a:p>
              </p:txBody>
            </p:sp>
          </p:grpSp>
          <p:cxnSp>
            <p:nvCxnSpPr>
              <p:cNvPr id="15" name="Straight Connector 14">
                <a:extLst>
                  <a:ext uri="{FF2B5EF4-FFF2-40B4-BE49-F238E27FC236}">
                    <a16:creationId xmlns:a16="http://schemas.microsoft.com/office/drawing/2014/main" id="{5946FC94-F39A-4097-8A77-930EC70F6368}"/>
                  </a:ext>
                </a:extLst>
              </p:cNvPr>
              <p:cNvCxnSpPr/>
              <p:nvPr/>
            </p:nvCxnSpPr>
            <p:spPr>
              <a:xfrm flipV="1">
                <a:off x="6997148" y="2250828"/>
                <a:ext cx="2888974" cy="2285926"/>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4E46212A-AA22-43C4-AD0E-891DF196F576}"/>
              </a:ext>
            </a:extLst>
          </p:cNvPr>
          <p:cNvGrpSpPr/>
          <p:nvPr/>
        </p:nvGrpSpPr>
        <p:grpSpPr>
          <a:xfrm>
            <a:off x="3254366" y="3821203"/>
            <a:ext cx="6492055" cy="562479"/>
            <a:chOff x="3381548" y="2524125"/>
            <a:chExt cx="6086302" cy="527324"/>
          </a:xfrm>
        </p:grpSpPr>
        <p:sp>
          <p:nvSpPr>
            <p:cNvPr id="10" name="Rounded Rectangle 19">
              <a:extLst>
                <a:ext uri="{FF2B5EF4-FFF2-40B4-BE49-F238E27FC236}">
                  <a16:creationId xmlns:a16="http://schemas.microsoft.com/office/drawing/2014/main" id="{1CA7518F-0AE1-4096-B137-814A5DEC15A7}"/>
                </a:ext>
              </a:extLst>
            </p:cNvPr>
            <p:cNvSpPr/>
            <p:nvPr/>
          </p:nvSpPr>
          <p:spPr>
            <a:xfrm>
              <a:off x="3381548" y="2524125"/>
              <a:ext cx="1820472" cy="527324"/>
            </a:xfrm>
            <a:prstGeom prst="roundRect">
              <a:avLst/>
            </a:prstGeom>
            <a:solidFill>
              <a:schemeClr val="bg1"/>
            </a:solidFill>
            <a:ln w="63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2000" dirty="0">
                  <a:solidFill>
                    <a:prstClr val="black"/>
                  </a:solidFill>
                </a:rPr>
                <a:t>b1 &gt; 0</a:t>
              </a:r>
              <a:endParaRPr lang="en-IN" sz="2000" kern="1200" dirty="0">
                <a:solidFill>
                  <a:prstClr val="black"/>
                </a:solidFill>
              </a:endParaRPr>
            </a:p>
          </p:txBody>
        </p:sp>
        <p:sp>
          <p:nvSpPr>
            <p:cNvPr id="11" name="Rounded Rectangle 19">
              <a:extLst>
                <a:ext uri="{FF2B5EF4-FFF2-40B4-BE49-F238E27FC236}">
                  <a16:creationId xmlns:a16="http://schemas.microsoft.com/office/drawing/2014/main" id="{E1B360DD-0A80-4ABD-B196-120B48A4646C}"/>
                </a:ext>
              </a:extLst>
            </p:cNvPr>
            <p:cNvSpPr/>
            <p:nvPr/>
          </p:nvSpPr>
          <p:spPr>
            <a:xfrm>
              <a:off x="6199146" y="2524125"/>
              <a:ext cx="3268704" cy="527324"/>
            </a:xfrm>
            <a:prstGeom prst="roundRect">
              <a:avLst/>
            </a:prstGeom>
            <a:solidFill>
              <a:schemeClr val="bg1"/>
            </a:solidFill>
            <a:ln w="63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43" hangingPunct="1">
                <a:lnSpc>
                  <a:spcPct val="100000"/>
                </a:lnSpc>
                <a:spcBef>
                  <a:spcPts val="0"/>
                </a:spcBef>
                <a:defRPr/>
              </a:pPr>
              <a:r>
                <a:rPr lang="en-IN" sz="2000" dirty="0">
                  <a:solidFill>
                    <a:prstClr val="black"/>
                  </a:solidFill>
                </a:rPr>
                <a:t>Positive Relationship</a:t>
              </a:r>
              <a:endParaRPr lang="en-IN" sz="2000" kern="1200" dirty="0">
                <a:solidFill>
                  <a:prstClr val="black"/>
                </a:solidFill>
              </a:endParaRPr>
            </a:p>
          </p:txBody>
        </p:sp>
        <p:pic>
          <p:nvPicPr>
            <p:cNvPr id="4" name="Picture 3">
              <a:extLst>
                <a:ext uri="{FF2B5EF4-FFF2-40B4-BE49-F238E27FC236}">
                  <a16:creationId xmlns:a16="http://schemas.microsoft.com/office/drawing/2014/main" id="{F3859E48-F011-4071-BF69-1805BB0B96A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520" b="13520"/>
            <a:stretch/>
          </p:blipFill>
          <p:spPr>
            <a:xfrm>
              <a:off x="5291770" y="2580217"/>
              <a:ext cx="869317" cy="424754"/>
            </a:xfrm>
            <a:prstGeom prst="rect">
              <a:avLst/>
            </a:prstGeom>
          </p:spPr>
        </p:pic>
      </p:grpSp>
      <p:sp>
        <p:nvSpPr>
          <p:cNvPr id="32" name="Rectangle 31">
            <a:extLst>
              <a:ext uri="{FF2B5EF4-FFF2-40B4-BE49-F238E27FC236}">
                <a16:creationId xmlns:a16="http://schemas.microsoft.com/office/drawing/2014/main" id="{9D4E46DC-1003-42F5-A324-6550ABDA45A2}"/>
              </a:ext>
            </a:extLst>
          </p:cNvPr>
          <p:cNvSpPr/>
          <p:nvPr/>
        </p:nvSpPr>
        <p:spPr>
          <a:xfrm>
            <a:off x="463210" y="375939"/>
            <a:ext cx="6712842" cy="507831"/>
          </a:xfrm>
          <a:prstGeom prst="rect">
            <a:avLst/>
          </a:prstGeom>
        </p:spPr>
        <p:txBody>
          <a:bodyPr wrap="square">
            <a:spAutoFit/>
          </a:bodyPr>
          <a:lstStyle/>
          <a:p>
            <a:r>
              <a:rPr lang="en-US" b="1" dirty="0"/>
              <a:t>Linear Regression</a:t>
            </a:r>
          </a:p>
        </p:txBody>
      </p:sp>
      <p:pic>
        <p:nvPicPr>
          <p:cNvPr id="33" name="skillenza_logo_new (1).png" descr="skillenza_logo_new (1).png">
            <a:extLst>
              <a:ext uri="{FF2B5EF4-FFF2-40B4-BE49-F238E27FC236}">
                <a16:creationId xmlns:a16="http://schemas.microsoft.com/office/drawing/2014/main" id="{BFB99855-3A6F-4A3F-ADF7-A373A0BDAE3B}"/>
              </a:ext>
            </a:extLst>
          </p:cNvPr>
          <p:cNvPicPr>
            <a:picLocks noChangeAspect="1"/>
          </p:cNvPicPr>
          <p:nvPr/>
        </p:nvPicPr>
        <p:blipFill>
          <a:blip r:embed="rId5"/>
          <a:stretch>
            <a:fillRect/>
          </a:stretch>
        </p:blipFill>
        <p:spPr>
          <a:xfrm>
            <a:off x="9782878" y="69198"/>
            <a:ext cx="2540998" cy="1270499"/>
          </a:xfrm>
          <a:prstGeom prst="rect">
            <a:avLst/>
          </a:prstGeom>
          <a:ln w="12700">
            <a:miter lim="400000"/>
          </a:ln>
        </p:spPr>
      </p:pic>
    </p:spTree>
    <p:extLst>
      <p:ext uri="{BB962C8B-B14F-4D97-AF65-F5344CB8AC3E}">
        <p14:creationId xmlns:p14="http://schemas.microsoft.com/office/powerpoint/2010/main" val="410596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733930" rtl="0" fontAlgn="auto" latinLnBrk="0" hangingPunct="0">
          <a:lnSpc>
            <a:spcPct val="90000"/>
          </a:lnSpc>
          <a:spcBef>
            <a:spcPts val="320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779</TotalTime>
  <Words>1764</Words>
  <Application>Microsoft Office PowerPoint</Application>
  <PresentationFormat>Custom</PresentationFormat>
  <Paragraphs>377</Paragraphs>
  <Slides>43</Slides>
  <Notes>38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43</vt:i4>
      </vt:variant>
    </vt:vector>
  </HeadingPairs>
  <TitlesOfParts>
    <vt:vector size="58" baseType="lpstr">
      <vt:lpstr>Arial</vt:lpstr>
      <vt:lpstr>Avenir Book</vt:lpstr>
      <vt:lpstr>Avenir Heavy</vt:lpstr>
      <vt:lpstr>Avenir Medium</vt:lpstr>
      <vt:lpstr>Calibri</vt:lpstr>
      <vt:lpstr>Cambria Math</vt:lpstr>
      <vt:lpstr>Helvetica</vt:lpstr>
      <vt:lpstr>Helvetica Neue</vt:lpstr>
      <vt:lpstr>Helvetica Neue Medium</vt:lpstr>
      <vt:lpstr>Helvetica Neue Thin</vt:lpstr>
      <vt:lpstr>Open Sans</vt:lpstr>
      <vt:lpstr>Raleway</vt:lpstr>
      <vt:lpstr>Raleway Light</vt:lpstr>
      <vt:lpstr>Roboto</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dc:creator>
  <cp:lastModifiedBy>Ashok kumar</cp:lastModifiedBy>
  <cp:revision>163</cp:revision>
  <dcterms:modified xsi:type="dcterms:W3CDTF">2020-09-16T17:50:41Z</dcterms:modified>
</cp:coreProperties>
</file>