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525" r:id="rId4"/>
    <p:sldId id="682" r:id="rId5"/>
    <p:sldId id="560" r:id="rId6"/>
    <p:sldId id="568" r:id="rId7"/>
    <p:sldId id="569" r:id="rId8"/>
    <p:sldId id="683" r:id="rId9"/>
    <p:sldId id="610" r:id="rId10"/>
    <p:sldId id="611" r:id="rId11"/>
    <p:sldId id="612" r:id="rId12"/>
    <p:sldId id="613" r:id="rId13"/>
    <p:sldId id="684" r:id="rId14"/>
    <p:sldId id="685" r:id="rId15"/>
    <p:sldId id="686" r:id="rId16"/>
    <p:sldId id="687" r:id="rId17"/>
    <p:sldId id="688" r:id="rId18"/>
    <p:sldId id="259"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ff"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8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143000" y="685800"/>
            <a:ext cx="4572000" cy="3429000"/>
          </a:xfrm>
          <a:prstGeom prst="rect">
            <a:avLst/>
          </a:prstGeom>
        </p:spPr>
        <p:txBody>
          <a:bodyPr/>
          <a:lstStyle/>
          <a:p>
            <a:endParaRPr/>
          </a:p>
        </p:txBody>
      </p:sp>
      <p:sp>
        <p:nvSpPr>
          <p:cNvPr id="158" name="Shape 1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70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6</a:t>
            </a:fld>
            <a:endParaRPr lang="es-ES_tradnl" dirty="0">
              <a:solidFill>
                <a:prstClr val="black"/>
              </a:solidFill>
            </a:endParaRPr>
          </a:p>
        </p:txBody>
      </p:sp>
    </p:spTree>
    <p:extLst>
      <p:ext uri="{BB962C8B-B14F-4D97-AF65-F5344CB8AC3E}">
        <p14:creationId xmlns:p14="http://schemas.microsoft.com/office/powerpoint/2010/main" val="117989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7</a:t>
            </a:fld>
            <a:endParaRPr lang="es-ES_tradnl" dirty="0">
              <a:solidFill>
                <a:prstClr val="black"/>
              </a:solidFill>
            </a:endParaRPr>
          </a:p>
        </p:txBody>
      </p:sp>
    </p:spTree>
    <p:extLst>
      <p:ext uri="{BB962C8B-B14F-4D97-AF65-F5344CB8AC3E}">
        <p14:creationId xmlns:p14="http://schemas.microsoft.com/office/powerpoint/2010/main" val="13830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9</a:t>
            </a:fld>
            <a:endParaRPr lang="es-ES_tradnl" dirty="0">
              <a:solidFill>
                <a:prstClr val="black"/>
              </a:solidFill>
            </a:endParaRPr>
          </a:p>
        </p:txBody>
      </p:sp>
    </p:spTree>
    <p:extLst>
      <p:ext uri="{BB962C8B-B14F-4D97-AF65-F5344CB8AC3E}">
        <p14:creationId xmlns:p14="http://schemas.microsoft.com/office/powerpoint/2010/main" val="134147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10</a:t>
            </a:fld>
            <a:endParaRPr lang="es-ES_tradnl" dirty="0">
              <a:solidFill>
                <a:prstClr val="black"/>
              </a:solidFill>
            </a:endParaRPr>
          </a:p>
        </p:txBody>
      </p:sp>
    </p:spTree>
    <p:extLst>
      <p:ext uri="{BB962C8B-B14F-4D97-AF65-F5344CB8AC3E}">
        <p14:creationId xmlns:p14="http://schemas.microsoft.com/office/powerpoint/2010/main" val="271748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11</a:t>
            </a:fld>
            <a:endParaRPr lang="es-ES_tradnl" dirty="0">
              <a:solidFill>
                <a:prstClr val="black"/>
              </a:solidFill>
            </a:endParaRPr>
          </a:p>
        </p:txBody>
      </p:sp>
    </p:spTree>
    <p:extLst>
      <p:ext uri="{BB962C8B-B14F-4D97-AF65-F5344CB8AC3E}">
        <p14:creationId xmlns:p14="http://schemas.microsoft.com/office/powerpoint/2010/main" val="409872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12</a:t>
            </a:fld>
            <a:endParaRPr lang="es-ES_tradnl" dirty="0">
              <a:solidFill>
                <a:prstClr val="black"/>
              </a:solidFill>
            </a:endParaRPr>
          </a:p>
        </p:txBody>
      </p:sp>
    </p:spTree>
    <p:extLst>
      <p:ext uri="{BB962C8B-B14F-4D97-AF65-F5344CB8AC3E}">
        <p14:creationId xmlns:p14="http://schemas.microsoft.com/office/powerpoint/2010/main" val="384211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Presentation Subtitle</a:t>
            </a:r>
          </a:p>
        </p:txBody>
      </p:sp>
      <p:sp>
        <p:nvSpPr>
          <p:cNvPr id="14" name="Slide Number"/>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idx="21" hasCustomPrompt="1"/>
          </p:nvPr>
        </p:nvSpPr>
        <p:spPr>
          <a:xfrm>
            <a:off x="698500" y="999065"/>
            <a:ext cx="11607800" cy="5210915"/>
          </a:xfrm>
          <a:prstGeom prst="rect">
            <a:avLst/>
          </a:prstGeom>
        </p:spPr>
        <p:txBody>
          <a:bodyPr anchor="b"/>
          <a:lstStyle/>
          <a:p>
            <a:pPr marL="0" lvl="4" indent="402336" algn="ctr" defTabSz="762929">
              <a:lnSpc>
                <a:spcPct val="80000"/>
              </a:lnSpc>
              <a:spcBef>
                <a:spcPts val="0"/>
              </a:spcBef>
              <a:buSzTx/>
              <a:buNone/>
              <a:defRPr sz="7744" b="1" spc="-88"/>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228600">
              <a:spcBef>
                <a:spcPts val="0"/>
              </a:spcBef>
              <a:buSzTx/>
              <a:buNone/>
              <a:defRPr sz="6000" spc="-119">
                <a:latin typeface="Helvetica Neue Medium"/>
                <a:ea typeface="Helvetica Neue Medium"/>
                <a:cs typeface="Helvetica Neue Medium"/>
                <a:sym typeface="Helvetica Neue Medium"/>
              </a:defRPr>
            </a:lvl2pPr>
            <a:lvl3pPr marL="342900" indent="-228600">
              <a:spcBef>
                <a:spcPts val="0"/>
              </a:spcBef>
              <a:buSzTx/>
              <a:buNone/>
              <a:defRPr sz="6000" spc="-119">
                <a:latin typeface="Helvetica Neue Medium"/>
                <a:ea typeface="Helvetica Neue Medium"/>
                <a:cs typeface="Helvetica Neue Medium"/>
                <a:sym typeface="Helvetica Neue Medium"/>
              </a:defRPr>
            </a:lvl3pPr>
            <a:lvl4pPr marL="342900" indent="-228600">
              <a:spcBef>
                <a:spcPts val="0"/>
              </a:spcBef>
              <a:buSzTx/>
              <a:buNone/>
              <a:defRPr sz="6000" spc="-119">
                <a:latin typeface="Helvetica Neue Medium"/>
                <a:ea typeface="Helvetica Neue Medium"/>
                <a:cs typeface="Helvetica Neue Medium"/>
                <a:sym typeface="Helvetica Neue Medium"/>
              </a:defRPr>
            </a:lvl4pPr>
            <a:lvl5pPr marL="342900" indent="-2286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Attribution</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270000" y="1638300"/>
            <a:ext cx="10464800" cy="3302000"/>
          </a:xfrm>
          <a:prstGeom prst="rect">
            <a:avLst/>
          </a:prstGeom>
        </p:spPr>
        <p:txBody>
          <a:bodyPr anchor="b"/>
          <a:lstStyle>
            <a:lvl1pPr algn="ctr" defTabSz="584200">
              <a:lnSpc>
                <a:spcPct val="100000"/>
              </a:lnSpc>
              <a:defRPr sz="8000" b="0" spc="0">
                <a:latin typeface="Helvetica Neue Medium"/>
                <a:ea typeface="Helvetica Neue Medium"/>
                <a:cs typeface="Helvetica Neue Medium"/>
                <a:sym typeface="Helvetica Neue Medium"/>
              </a:defRPr>
            </a:lvl1pPr>
          </a:lstStyle>
          <a:p>
            <a:r>
              <a:t>Title Text</a:t>
            </a:r>
          </a:p>
        </p:txBody>
      </p:sp>
      <p:sp>
        <p:nvSpPr>
          <p:cNvPr id="150" name="Body Level One…"/>
          <p:cNvSpPr txBox="1">
            <a:spLocks noGrp="1"/>
          </p:cNvSpPr>
          <p:nvPr>
            <p:ph type="body" sz="quarter" idx="1"/>
          </p:nvPr>
        </p:nvSpPr>
        <p:spPr>
          <a:xfrm>
            <a:off x="1270000" y="5041900"/>
            <a:ext cx="10464800" cy="1130300"/>
          </a:xfrm>
          <a:prstGeom prst="rect">
            <a:avLst/>
          </a:prstGeom>
        </p:spPr>
        <p:txBody>
          <a:bodyPr/>
          <a:lstStyle>
            <a:lvl1pPr marL="0" indent="0" algn="ctr" defTabSz="584200">
              <a:lnSpc>
                <a:spcPct val="100000"/>
              </a:lnSpc>
              <a:spcBef>
                <a:spcPts val="0"/>
              </a:spcBef>
              <a:buSzTx/>
              <a:buNone/>
              <a:defRPr sz="3700"/>
            </a:lvl1pPr>
            <a:lvl2pPr marL="0" indent="0" algn="ctr" defTabSz="584200">
              <a:lnSpc>
                <a:spcPct val="100000"/>
              </a:lnSpc>
              <a:spcBef>
                <a:spcPts val="0"/>
              </a:spcBef>
              <a:buSzTx/>
              <a:buNone/>
              <a:defRPr sz="3700"/>
            </a:lvl2pPr>
            <a:lvl3pPr marL="0" indent="0" algn="ctr" defTabSz="584200">
              <a:lnSpc>
                <a:spcPct val="100000"/>
              </a:lnSpc>
              <a:spcBef>
                <a:spcPts val="0"/>
              </a:spcBef>
              <a:buSzTx/>
              <a:buNone/>
              <a:defRPr sz="3700"/>
            </a:lvl3pPr>
            <a:lvl4pPr marL="0" indent="0" algn="ctr" defTabSz="584200">
              <a:lnSpc>
                <a:spcPct val="100000"/>
              </a:lnSpc>
              <a:spcBef>
                <a:spcPts val="0"/>
              </a:spcBef>
              <a:buSzTx/>
              <a:buNone/>
              <a:defRPr sz="3700"/>
            </a:lvl4pPr>
            <a:lvl5pPr marL="0" indent="0" algn="ctr" defTabSz="584200">
              <a:lnSpc>
                <a:spcPct val="100000"/>
              </a:lnSpc>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6328884" y="9296400"/>
            <a:ext cx="340259" cy="324306"/>
          </a:xfrm>
          <a:prstGeom prst="rect">
            <a:avLst/>
          </a:prstGeom>
        </p:spPr>
        <p:txBody>
          <a:bodyPr anchor="t"/>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543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77509" y="4596047"/>
            <a:ext cx="5921361" cy="1094080"/>
          </a:xfrm>
          <a:prstGeom prst="rect">
            <a:avLst/>
          </a:prstGeom>
        </p:spPr>
        <p:txBody>
          <a:bodyPr lIns="0"/>
          <a:lstStyle>
            <a:lvl1pPr marL="0" indent="0">
              <a:buNone/>
              <a:defRPr sz="5689" b="0" i="0">
                <a:solidFill>
                  <a:schemeClr val="tx1">
                    <a:lumMod val="50000"/>
                    <a:lumOff val="50000"/>
                  </a:schemeClr>
                </a:solidFill>
                <a:latin typeface="Raleway Light" charset="0"/>
                <a:ea typeface="Raleway Light" charset="0"/>
                <a:cs typeface="Raleway Light" charset="0"/>
              </a:defRPr>
            </a:lvl1pPr>
            <a:lvl2pPr marL="650244" indent="0">
              <a:buNone/>
              <a:defRPr sz="5689" b="0" i="0">
                <a:latin typeface="Raleway Light" charset="0"/>
                <a:ea typeface="Raleway Light" charset="0"/>
                <a:cs typeface="Raleway Light" charset="0"/>
              </a:defRPr>
            </a:lvl2pPr>
            <a:lvl3pPr marL="1300489" indent="0">
              <a:buNone/>
              <a:defRPr sz="5689" b="0" i="0">
                <a:latin typeface="Raleway Light" charset="0"/>
                <a:ea typeface="Raleway Light" charset="0"/>
                <a:cs typeface="Raleway Light" charset="0"/>
              </a:defRPr>
            </a:lvl3pPr>
            <a:lvl4pPr marL="1950732" indent="0">
              <a:buNone/>
              <a:defRPr sz="5689" b="0" i="0">
                <a:latin typeface="Raleway Light" charset="0"/>
                <a:ea typeface="Raleway Light" charset="0"/>
                <a:cs typeface="Raleway Light" charset="0"/>
              </a:defRPr>
            </a:lvl4pPr>
            <a:lvl5pPr marL="2600976" indent="0">
              <a:buNone/>
              <a:defRPr sz="5689"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77509" y="5774473"/>
            <a:ext cx="5921361" cy="420693"/>
          </a:xfrm>
          <a:prstGeom prst="rect">
            <a:avLst/>
          </a:prstGeom>
        </p:spPr>
        <p:txBody>
          <a:bodyPr lIns="0"/>
          <a:lstStyle>
            <a:lvl1pPr marL="0" indent="0">
              <a:buNone/>
              <a:defRPr sz="1422" b="1" i="0" baseline="0">
                <a:solidFill>
                  <a:schemeClr val="accent2"/>
                </a:solidFill>
                <a:latin typeface="Raleway Black" charset="0"/>
                <a:ea typeface="Raleway Black" charset="0"/>
                <a:cs typeface="Raleway Black" charset="0"/>
              </a:defRPr>
            </a:lvl1pPr>
            <a:lvl2pPr marL="650244" indent="0">
              <a:buNone/>
              <a:defRPr sz="5689" b="0" i="0">
                <a:latin typeface="Raleway Light" charset="0"/>
                <a:ea typeface="Raleway Light" charset="0"/>
                <a:cs typeface="Raleway Light" charset="0"/>
              </a:defRPr>
            </a:lvl2pPr>
            <a:lvl3pPr marL="1300489" indent="0">
              <a:buNone/>
              <a:defRPr sz="5689" b="0" i="0">
                <a:latin typeface="Raleway Light" charset="0"/>
                <a:ea typeface="Raleway Light" charset="0"/>
                <a:cs typeface="Raleway Light" charset="0"/>
              </a:defRPr>
            </a:lvl3pPr>
            <a:lvl4pPr marL="1950732" indent="0">
              <a:buNone/>
              <a:defRPr sz="5689" b="0" i="0">
                <a:latin typeface="Raleway Light" charset="0"/>
                <a:ea typeface="Raleway Light" charset="0"/>
                <a:cs typeface="Raleway Light" charset="0"/>
              </a:defRPr>
            </a:lvl4pPr>
            <a:lvl5pPr marL="2600976" indent="0">
              <a:buNone/>
              <a:defRPr sz="5689"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37158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376767" y="-915894"/>
            <a:ext cx="17835653" cy="1068219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sz="2300" b="1"/>
            </a:lvl1pPr>
          </a:lstStyle>
          <a:p>
            <a:r>
              <a:t>Author and Date</a:t>
            </a:r>
          </a:p>
        </p:txBody>
      </p:sp>
      <p:sp>
        <p:nvSpPr>
          <p:cNvPr id="25" name="Slide Number"/>
          <p:cNvSpPr txBox="1">
            <a:spLocks noGrp="1"/>
          </p:cNvSpPr>
          <p:nvPr>
            <p:ph type="sldNum" sz="quarter" idx="2"/>
          </p:nvPr>
        </p:nvSpPr>
        <p:spPr>
          <a:xfrm>
            <a:off x="6349999"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3"/>
            <a:ext cx="5105400" cy="4387467"/>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Body Level One…"/>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698500" y="3480196"/>
            <a:ext cx="5105400" cy="5593162"/>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sz="3000" b="0" i="0" u="none" strike="noStrike" cap="none" spc="0" baseline="0">
          <a:solidFill>
            <a:srgbClr val="000000"/>
          </a:solidFill>
          <a:uFillTx/>
          <a:latin typeface="+mj-lt"/>
          <a:ea typeface="+mj-ea"/>
          <a:cs typeface="+mj-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6326" y="-43141"/>
            <a:ext cx="13017452" cy="9839882"/>
          </a:xfrm>
          <a:prstGeom prst="rect">
            <a:avLst/>
          </a:prstGeom>
          <a:solidFill>
            <a:srgbClr val="4E4A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pic>
        <p:nvPicPr>
          <p:cNvPr id="161" name="skillenza_white.png" descr="skillenza_white.png"/>
          <p:cNvPicPr>
            <a:picLocks noChangeAspect="1"/>
          </p:cNvPicPr>
          <p:nvPr/>
        </p:nvPicPr>
        <p:blipFill>
          <a:blip r:embed="rId2"/>
          <a:stretch>
            <a:fillRect/>
          </a:stretch>
        </p:blipFill>
        <p:spPr>
          <a:xfrm>
            <a:off x="361369" y="215900"/>
            <a:ext cx="2543725" cy="1271862"/>
          </a:xfrm>
          <a:prstGeom prst="rect">
            <a:avLst/>
          </a:prstGeom>
          <a:ln w="12700">
            <a:miter lim="400000"/>
          </a:ln>
        </p:spPr>
      </p:pic>
      <p:sp>
        <p:nvSpPr>
          <p:cNvPr id="162" name="Text"/>
          <p:cNvSpPr txBox="1"/>
          <p:nvPr/>
        </p:nvSpPr>
        <p:spPr>
          <a:xfrm>
            <a:off x="427837" y="7118350"/>
            <a:ext cx="20452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spcBef>
                <a:spcPts val="0"/>
              </a:spcBef>
              <a:defRPr sz="2400">
                <a:solidFill>
                  <a:srgbClr val="FFFFFF"/>
                </a:solidFill>
                <a:latin typeface="Avenir Heavy"/>
                <a:ea typeface="Avenir Heavy"/>
                <a:cs typeface="Avenir Heavy"/>
                <a:sym typeface="Avenir Heavy"/>
              </a:defRPr>
            </a:lvl1pPr>
          </a:lstStyle>
          <a:p>
            <a:r>
              <a:t> </a:t>
            </a:r>
          </a:p>
        </p:txBody>
      </p:sp>
      <p:sp>
        <p:nvSpPr>
          <p:cNvPr id="163" name="Text"/>
          <p:cNvSpPr txBox="1"/>
          <p:nvPr/>
        </p:nvSpPr>
        <p:spPr>
          <a:xfrm>
            <a:off x="482244" y="7416800"/>
            <a:ext cx="227280" cy="660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spcBef>
                <a:spcPts val="0"/>
              </a:spcBef>
              <a:defRPr sz="3200">
                <a:solidFill>
                  <a:srgbClr val="FFFFFF"/>
                </a:solidFill>
                <a:latin typeface="Avenir Medium"/>
                <a:ea typeface="Avenir Medium"/>
                <a:cs typeface="Avenir Medium"/>
                <a:sym typeface="Avenir Medium"/>
              </a:defRPr>
            </a:lvl1pPr>
          </a:lstStyle>
          <a:p>
            <a:r>
              <a:t> </a:t>
            </a:r>
          </a:p>
        </p:txBody>
      </p:sp>
      <p:grpSp>
        <p:nvGrpSpPr>
          <p:cNvPr id="167" name="Group"/>
          <p:cNvGrpSpPr/>
          <p:nvPr/>
        </p:nvGrpSpPr>
        <p:grpSpPr>
          <a:xfrm>
            <a:off x="1556285" y="4722526"/>
            <a:ext cx="3266561" cy="3097572"/>
            <a:chOff x="0" y="596899"/>
            <a:chExt cx="3266560" cy="3097571"/>
          </a:xfrm>
        </p:grpSpPr>
        <p:sp>
          <p:nvSpPr>
            <p:cNvPr id="164" name="25th May - 25th June 2020"/>
            <p:cNvSpPr/>
            <p:nvPr/>
          </p:nvSpPr>
          <p:spPr>
            <a:xfrm>
              <a:off x="1996560" y="24244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r>
                <a:rPr dirty="0"/>
                <a:t>&lt;Date&gt;</a:t>
              </a:r>
            </a:p>
          </p:txBody>
        </p:sp>
        <p:sp>
          <p:nvSpPr>
            <p:cNvPr id="165" name="The Architecture Battle"/>
            <p:cNvSpPr/>
            <p:nvPr/>
          </p:nvSpPr>
          <p:spPr>
            <a:xfrm>
              <a:off x="0" y="596899"/>
              <a:ext cx="1270000"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lang="en-US" dirty="0"/>
                <a:t>Supervised Learning</a:t>
              </a:r>
              <a:endParaRPr dirty="0"/>
            </a:p>
          </p:txBody>
        </p:sp>
        <p:sp>
          <p:nvSpPr>
            <p:cNvPr id="166" name="25th May - 25th June 2020"/>
            <p:cNvSpPr/>
            <p:nvPr/>
          </p:nvSpPr>
          <p:spPr>
            <a:xfrm>
              <a:off x="1996560" y="18910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r>
                <a:rPr dirty="0"/>
                <a:t>By &lt;Trainer’s Name&gt;</a:t>
              </a:r>
            </a:p>
          </p:txBody>
        </p:sp>
      </p:grpSp>
      <p:sp>
        <p:nvSpPr>
          <p:cNvPr id="168" name="Introduction to Machine Learning"/>
          <p:cNvSpPr txBox="1"/>
          <p:nvPr/>
        </p:nvSpPr>
        <p:spPr>
          <a:xfrm>
            <a:off x="6013761" y="508930"/>
            <a:ext cx="6434557"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584200">
              <a:lnSpc>
                <a:spcPct val="100000"/>
              </a:lnSpc>
              <a:spcBef>
                <a:spcPts val="0"/>
              </a:spcBef>
              <a:defRPr sz="3400">
                <a:solidFill>
                  <a:srgbClr val="FFFFFF"/>
                </a:solidFill>
                <a:latin typeface="Avenir Medium"/>
                <a:ea typeface="Avenir Medium"/>
                <a:cs typeface="Avenir Medium"/>
                <a:sym typeface="Avenir Medium"/>
              </a:defRPr>
            </a:pPr>
            <a:r>
              <a:t>Introduction to Machine </a:t>
            </a:r>
            <a:r>
              <a:rPr sz="3000"/>
              <a:t>Learning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063B1C27-4AF4-49F9-956B-5B8B855755C0}"/>
              </a:ext>
            </a:extLst>
          </p:cNvPr>
          <p:cNvGrpSpPr/>
          <p:nvPr/>
        </p:nvGrpSpPr>
        <p:grpSpPr>
          <a:xfrm>
            <a:off x="635846" y="2788970"/>
            <a:ext cx="11733108" cy="4868214"/>
            <a:chOff x="260886" y="821732"/>
            <a:chExt cx="11166244" cy="4633015"/>
          </a:xfrm>
        </p:grpSpPr>
        <p:sp>
          <p:nvSpPr>
            <p:cNvPr id="75" name="Rectangle: Rounded Corners 74">
              <a:extLst>
                <a:ext uri="{FF2B5EF4-FFF2-40B4-BE49-F238E27FC236}">
                  <a16:creationId xmlns:a16="http://schemas.microsoft.com/office/drawing/2014/main" id="{A8D7A64A-CC2A-4568-9D19-24452E370B45}"/>
                </a:ext>
              </a:extLst>
            </p:cNvPr>
            <p:cNvSpPr/>
            <p:nvPr/>
          </p:nvSpPr>
          <p:spPr>
            <a:xfrm>
              <a:off x="260886" y="2208929"/>
              <a:ext cx="1987918" cy="92261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Machine Learning</a:t>
              </a:r>
            </a:p>
          </p:txBody>
        </p:sp>
        <p:sp>
          <p:nvSpPr>
            <p:cNvPr id="76" name="Rectangle: Rounded Corners 75">
              <a:extLst>
                <a:ext uri="{FF2B5EF4-FFF2-40B4-BE49-F238E27FC236}">
                  <a16:creationId xmlns:a16="http://schemas.microsoft.com/office/drawing/2014/main" id="{3EE3CA1E-6D6C-4004-B0F1-6AAD00F1B170}"/>
                </a:ext>
              </a:extLst>
            </p:cNvPr>
            <p:cNvSpPr/>
            <p:nvPr/>
          </p:nvSpPr>
          <p:spPr>
            <a:xfrm>
              <a:off x="6457335" y="821732"/>
              <a:ext cx="1987918" cy="92261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Regression</a:t>
              </a:r>
            </a:p>
          </p:txBody>
        </p:sp>
        <p:sp>
          <p:nvSpPr>
            <p:cNvPr id="77" name="Rectangle: Rounded Corners 76">
              <a:extLst>
                <a:ext uri="{FF2B5EF4-FFF2-40B4-BE49-F238E27FC236}">
                  <a16:creationId xmlns:a16="http://schemas.microsoft.com/office/drawing/2014/main" id="{797733E8-520D-4DE8-878B-8D74E83FA7E1}"/>
                </a:ext>
              </a:extLst>
            </p:cNvPr>
            <p:cNvSpPr/>
            <p:nvPr/>
          </p:nvSpPr>
          <p:spPr>
            <a:xfrm>
              <a:off x="6457335" y="2926659"/>
              <a:ext cx="1987918" cy="92261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Classification</a:t>
              </a:r>
            </a:p>
          </p:txBody>
        </p:sp>
        <p:sp>
          <p:nvSpPr>
            <p:cNvPr id="78" name="Rectangle: Rounded Corners 77">
              <a:extLst>
                <a:ext uri="{FF2B5EF4-FFF2-40B4-BE49-F238E27FC236}">
                  <a16:creationId xmlns:a16="http://schemas.microsoft.com/office/drawing/2014/main" id="{E9C7198F-F646-4F16-B7E0-891AFC53DC14}"/>
                </a:ext>
              </a:extLst>
            </p:cNvPr>
            <p:cNvSpPr/>
            <p:nvPr/>
          </p:nvSpPr>
          <p:spPr>
            <a:xfrm>
              <a:off x="3494276" y="1501709"/>
              <a:ext cx="1987918" cy="92261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Supervised </a:t>
              </a:r>
            </a:p>
          </p:txBody>
        </p:sp>
        <p:sp>
          <p:nvSpPr>
            <p:cNvPr id="79" name="Rectangle: Rounded Corners 78">
              <a:extLst>
                <a:ext uri="{FF2B5EF4-FFF2-40B4-BE49-F238E27FC236}">
                  <a16:creationId xmlns:a16="http://schemas.microsoft.com/office/drawing/2014/main" id="{CCC58B85-F984-49DF-A082-8664DBCC06A4}"/>
                </a:ext>
              </a:extLst>
            </p:cNvPr>
            <p:cNvSpPr/>
            <p:nvPr/>
          </p:nvSpPr>
          <p:spPr>
            <a:xfrm>
              <a:off x="9420395" y="901645"/>
              <a:ext cx="1987918" cy="762782"/>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Linear Regression</a:t>
              </a:r>
            </a:p>
          </p:txBody>
        </p:sp>
        <p:sp>
          <p:nvSpPr>
            <p:cNvPr id="80" name="Rectangle: Rounded Corners 79">
              <a:extLst>
                <a:ext uri="{FF2B5EF4-FFF2-40B4-BE49-F238E27FC236}">
                  <a16:creationId xmlns:a16="http://schemas.microsoft.com/office/drawing/2014/main" id="{40B0129D-0A9A-4267-99A8-2B13D5D8E006}"/>
                </a:ext>
              </a:extLst>
            </p:cNvPr>
            <p:cNvSpPr/>
            <p:nvPr/>
          </p:nvSpPr>
          <p:spPr>
            <a:xfrm>
              <a:off x="9439212" y="3769355"/>
              <a:ext cx="1987918" cy="762782"/>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SVM</a:t>
              </a:r>
            </a:p>
          </p:txBody>
        </p:sp>
        <p:sp>
          <p:nvSpPr>
            <p:cNvPr id="81" name="Rectangle: Rounded Corners 80">
              <a:extLst>
                <a:ext uri="{FF2B5EF4-FFF2-40B4-BE49-F238E27FC236}">
                  <a16:creationId xmlns:a16="http://schemas.microsoft.com/office/drawing/2014/main" id="{5FF3C9A7-EF0E-47F3-B3F2-6877BAB5C385}"/>
                </a:ext>
              </a:extLst>
            </p:cNvPr>
            <p:cNvSpPr/>
            <p:nvPr/>
          </p:nvSpPr>
          <p:spPr>
            <a:xfrm>
              <a:off x="9439212" y="2625182"/>
              <a:ext cx="1987918" cy="762782"/>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Logistic Regression</a:t>
              </a:r>
            </a:p>
          </p:txBody>
        </p:sp>
        <p:sp>
          <p:nvSpPr>
            <p:cNvPr id="82" name="Rectangle: Rounded Corners 81">
              <a:extLst>
                <a:ext uri="{FF2B5EF4-FFF2-40B4-BE49-F238E27FC236}">
                  <a16:creationId xmlns:a16="http://schemas.microsoft.com/office/drawing/2014/main" id="{085B7DB5-D32A-479F-9904-686A382EFAC5}"/>
                </a:ext>
              </a:extLst>
            </p:cNvPr>
            <p:cNvSpPr/>
            <p:nvPr/>
          </p:nvSpPr>
          <p:spPr>
            <a:xfrm>
              <a:off x="3494276" y="4532137"/>
              <a:ext cx="1987918" cy="92261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Unsupervised </a:t>
              </a:r>
            </a:p>
          </p:txBody>
        </p:sp>
        <p:cxnSp>
          <p:nvCxnSpPr>
            <p:cNvPr id="83" name="Straight Arrow Connector 82">
              <a:extLst>
                <a:ext uri="{FF2B5EF4-FFF2-40B4-BE49-F238E27FC236}">
                  <a16:creationId xmlns:a16="http://schemas.microsoft.com/office/drawing/2014/main" id="{6D742635-4927-462C-8BBF-B386E980BA6E}"/>
                </a:ext>
              </a:extLst>
            </p:cNvPr>
            <p:cNvCxnSpPr>
              <a:cxnSpLocks/>
              <a:stCxn id="75" idx="3"/>
              <a:endCxn id="78" idx="1"/>
            </p:cNvCxnSpPr>
            <p:nvPr/>
          </p:nvCxnSpPr>
          <p:spPr>
            <a:xfrm flipV="1">
              <a:off x="2248804" y="1963014"/>
              <a:ext cx="1245472" cy="70722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14CF583-056F-4015-92E7-ACD99D174EEA}"/>
                </a:ext>
              </a:extLst>
            </p:cNvPr>
            <p:cNvCxnSpPr>
              <a:cxnSpLocks/>
              <a:stCxn id="75" idx="3"/>
              <a:endCxn id="82" idx="1"/>
            </p:cNvCxnSpPr>
            <p:nvPr/>
          </p:nvCxnSpPr>
          <p:spPr>
            <a:xfrm>
              <a:off x="2248804" y="2670234"/>
              <a:ext cx="1245472" cy="2323208"/>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CAADFD1-41CB-4D6A-B15F-BCDC250C290E}"/>
                </a:ext>
              </a:extLst>
            </p:cNvPr>
            <p:cNvCxnSpPr>
              <a:stCxn id="78" idx="3"/>
              <a:endCxn id="76" idx="1"/>
            </p:cNvCxnSpPr>
            <p:nvPr/>
          </p:nvCxnSpPr>
          <p:spPr>
            <a:xfrm flipV="1">
              <a:off x="5482194" y="1283038"/>
              <a:ext cx="975141" cy="679977"/>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A279CA3-52B1-4302-825B-6590C2B69029}"/>
                </a:ext>
              </a:extLst>
            </p:cNvPr>
            <p:cNvCxnSpPr>
              <a:stCxn id="78" idx="3"/>
              <a:endCxn id="77" idx="1"/>
            </p:cNvCxnSpPr>
            <p:nvPr/>
          </p:nvCxnSpPr>
          <p:spPr>
            <a:xfrm>
              <a:off x="5482194" y="1963015"/>
              <a:ext cx="975141" cy="142495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1A06B2B-7313-4341-A7D6-A46F6A2C3FF2}"/>
                </a:ext>
              </a:extLst>
            </p:cNvPr>
            <p:cNvCxnSpPr>
              <a:stCxn id="76" idx="3"/>
              <a:endCxn id="79" idx="1"/>
            </p:cNvCxnSpPr>
            <p:nvPr/>
          </p:nvCxnSpPr>
          <p:spPr>
            <a:xfrm flipV="1">
              <a:off x="8445253" y="1283037"/>
              <a:ext cx="975141" cy="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1B0C879-F779-4A2F-B93F-4D9F0E2221A9}"/>
                </a:ext>
              </a:extLst>
            </p:cNvPr>
            <p:cNvCxnSpPr>
              <a:stCxn id="77" idx="3"/>
              <a:endCxn id="81" idx="1"/>
            </p:cNvCxnSpPr>
            <p:nvPr/>
          </p:nvCxnSpPr>
          <p:spPr>
            <a:xfrm flipV="1">
              <a:off x="8445253" y="3006573"/>
              <a:ext cx="993959" cy="38139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F76E2E1-A745-43D7-B99C-9BF094BDDFEB}"/>
                </a:ext>
              </a:extLst>
            </p:cNvPr>
            <p:cNvCxnSpPr>
              <a:stCxn id="77" idx="3"/>
              <a:endCxn id="80" idx="1"/>
            </p:cNvCxnSpPr>
            <p:nvPr/>
          </p:nvCxnSpPr>
          <p:spPr>
            <a:xfrm>
              <a:off x="8445253" y="3387965"/>
              <a:ext cx="993959" cy="762782"/>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CB5F751-584E-4F73-9F91-63C8A9C7A703}"/>
              </a:ext>
            </a:extLst>
          </p:cNvPr>
          <p:cNvSpPr/>
          <p:nvPr/>
        </p:nvSpPr>
        <p:spPr>
          <a:xfrm>
            <a:off x="463210" y="375939"/>
            <a:ext cx="6712842" cy="507831"/>
          </a:xfrm>
          <a:prstGeom prst="rect">
            <a:avLst/>
          </a:prstGeom>
        </p:spPr>
        <p:txBody>
          <a:bodyPr wrap="square">
            <a:spAutoFit/>
          </a:bodyPr>
          <a:lstStyle/>
          <a:p>
            <a:r>
              <a:rPr lang="en-US" b="1" dirty="0"/>
              <a:t>Logistic Regression</a:t>
            </a:r>
          </a:p>
        </p:txBody>
      </p:sp>
    </p:spTree>
    <p:extLst>
      <p:ext uri="{BB962C8B-B14F-4D97-AF65-F5344CB8AC3E}">
        <p14:creationId xmlns:p14="http://schemas.microsoft.com/office/powerpoint/2010/main" val="128824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2C6C5F82-47CF-44C8-87C7-5A70919633AC}"/>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What is Logistic Regression?</a:t>
            </a:r>
            <a:endParaRPr lang="en-US" sz="2133" b="1" i="1" dirty="0">
              <a:solidFill>
                <a:prstClr val="black"/>
              </a:solidFill>
            </a:endParaRPr>
          </a:p>
        </p:txBody>
      </p:sp>
      <p:grpSp>
        <p:nvGrpSpPr>
          <p:cNvPr id="2" name="Group 1">
            <a:extLst>
              <a:ext uri="{FF2B5EF4-FFF2-40B4-BE49-F238E27FC236}">
                <a16:creationId xmlns:a16="http://schemas.microsoft.com/office/drawing/2014/main" id="{5586827C-303D-4141-80DA-E503EC90E4F7}"/>
              </a:ext>
            </a:extLst>
          </p:cNvPr>
          <p:cNvGrpSpPr/>
          <p:nvPr/>
        </p:nvGrpSpPr>
        <p:grpSpPr>
          <a:xfrm>
            <a:off x="508464" y="3849815"/>
            <a:ext cx="11987872" cy="3888574"/>
            <a:chOff x="476685" y="2350699"/>
            <a:chExt cx="11238630" cy="3645538"/>
          </a:xfrm>
        </p:grpSpPr>
        <p:sp>
          <p:nvSpPr>
            <p:cNvPr id="17" name="Rectangle: Rounded Corners 1">
              <a:extLst>
                <a:ext uri="{FF2B5EF4-FFF2-40B4-BE49-F238E27FC236}">
                  <a16:creationId xmlns:a16="http://schemas.microsoft.com/office/drawing/2014/main" id="{5082DB5E-2570-4A6D-A174-A9EA88A9B974}"/>
                </a:ext>
              </a:extLst>
            </p:cNvPr>
            <p:cNvSpPr/>
            <p:nvPr/>
          </p:nvSpPr>
          <p:spPr>
            <a:xfrm>
              <a:off x="476685" y="2945332"/>
              <a:ext cx="5677300" cy="245627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87695" indent="-487695" defTabSz="1300456">
                <a:spcBef>
                  <a:spcPts val="0"/>
                </a:spcBef>
                <a:buFont typeface="+mj-lt"/>
                <a:buAutoNum type="arabicPeriod"/>
              </a:pPr>
              <a:r>
                <a:rPr lang="en-US" sz="2000" dirty="0">
                  <a:solidFill>
                    <a:prstClr val="black"/>
                  </a:solidFill>
                </a:rPr>
                <a:t>A statistical classification model</a:t>
              </a:r>
            </a:p>
            <a:p>
              <a:pPr marL="487695" indent="-487695" defTabSz="1300456">
                <a:spcBef>
                  <a:spcPts val="0"/>
                </a:spcBef>
                <a:buFont typeface="+mj-lt"/>
                <a:buAutoNum type="arabicPeriod"/>
              </a:pPr>
              <a:r>
                <a:rPr lang="en-US" sz="2000" dirty="0">
                  <a:solidFill>
                    <a:prstClr val="black"/>
                  </a:solidFill>
                </a:rPr>
                <a:t>Deals with categorical dependent variables</a:t>
              </a:r>
            </a:p>
            <a:p>
              <a:pPr marL="487695" indent="-487695" defTabSz="1300456">
                <a:spcBef>
                  <a:spcPts val="0"/>
                </a:spcBef>
                <a:buFont typeface="+mj-lt"/>
                <a:buAutoNum type="arabicPeriod"/>
              </a:pPr>
              <a:r>
                <a:rPr lang="en-US" sz="2000" dirty="0">
                  <a:solidFill>
                    <a:prstClr val="black"/>
                  </a:solidFill>
                </a:rPr>
                <a:t>Could be binary or dichotomous </a:t>
              </a:r>
            </a:p>
            <a:p>
              <a:pPr marL="487695" indent="-487695" defTabSz="1300456">
                <a:spcBef>
                  <a:spcPts val="0"/>
                </a:spcBef>
                <a:buFont typeface="+mj-lt"/>
                <a:buAutoNum type="arabicPeriod"/>
              </a:pPr>
              <a:r>
                <a:rPr lang="en-US" sz="2000" dirty="0">
                  <a:solidFill>
                    <a:prstClr val="black"/>
                  </a:solidFill>
                </a:rPr>
                <a:t>Could be multinomial</a:t>
              </a:r>
            </a:p>
            <a:p>
              <a:pPr marL="487695" indent="-487695" defTabSz="1300456">
                <a:spcBef>
                  <a:spcPts val="0"/>
                </a:spcBef>
                <a:buFont typeface="+mj-lt"/>
                <a:buAutoNum type="arabicPeriod"/>
              </a:pPr>
              <a:r>
                <a:rPr lang="en-US" sz="2000" dirty="0">
                  <a:solidFill>
                    <a:prstClr val="black"/>
                  </a:solidFill>
                </a:rPr>
                <a:t>Takes both continuous and discrete input data</a:t>
              </a:r>
            </a:p>
          </p:txBody>
        </p:sp>
        <p:pic>
          <p:nvPicPr>
            <p:cNvPr id="5" name="Picture 4" descr="A close up of a map&#10;&#10;Description generated with high confidence">
              <a:extLst>
                <a:ext uri="{FF2B5EF4-FFF2-40B4-BE49-F238E27FC236}">
                  <a16:creationId xmlns:a16="http://schemas.microsoft.com/office/drawing/2014/main" id="{1E30A94F-109A-4E62-9E48-C66B5E84E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987" y="2350699"/>
              <a:ext cx="5028328" cy="3645538"/>
            </a:xfrm>
            <a:prstGeom prst="rect">
              <a:avLst/>
            </a:prstGeom>
            <a:ln>
              <a:solidFill>
                <a:schemeClr val="tx1"/>
              </a:solidFill>
            </a:ln>
            <a:effectLst/>
          </p:spPr>
        </p:pic>
      </p:grpSp>
      <p:sp>
        <p:nvSpPr>
          <p:cNvPr id="8" name="Rectangle 7">
            <a:extLst>
              <a:ext uri="{FF2B5EF4-FFF2-40B4-BE49-F238E27FC236}">
                <a16:creationId xmlns:a16="http://schemas.microsoft.com/office/drawing/2014/main" id="{ECA20C6B-AFBB-4C0F-B131-A0F10CB13862}"/>
              </a:ext>
            </a:extLst>
          </p:cNvPr>
          <p:cNvSpPr/>
          <p:nvPr/>
        </p:nvSpPr>
        <p:spPr>
          <a:xfrm>
            <a:off x="463210" y="375939"/>
            <a:ext cx="6712842" cy="507831"/>
          </a:xfrm>
          <a:prstGeom prst="rect">
            <a:avLst/>
          </a:prstGeom>
        </p:spPr>
        <p:txBody>
          <a:bodyPr wrap="square">
            <a:spAutoFit/>
          </a:bodyPr>
          <a:lstStyle/>
          <a:p>
            <a:r>
              <a:rPr lang="en-US" b="1" dirty="0"/>
              <a:t>Logistic Regression</a:t>
            </a:r>
          </a:p>
        </p:txBody>
      </p:sp>
    </p:spTree>
    <p:extLst>
      <p:ext uri="{BB962C8B-B14F-4D97-AF65-F5344CB8AC3E}">
        <p14:creationId xmlns:p14="http://schemas.microsoft.com/office/powerpoint/2010/main" val="234527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
            <a:extLst>
              <a:ext uri="{FF2B5EF4-FFF2-40B4-BE49-F238E27FC236}">
                <a16:creationId xmlns:a16="http://schemas.microsoft.com/office/drawing/2014/main" id="{9F4A8DC4-C386-4082-B979-D3256264A373}"/>
              </a:ext>
            </a:extLst>
          </p:cNvPr>
          <p:cNvSpPr/>
          <p:nvPr/>
        </p:nvSpPr>
        <p:spPr>
          <a:xfrm>
            <a:off x="2275840" y="3798344"/>
            <a:ext cx="8453120" cy="107845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Tool for applied statistics and discrete data analysis, gives outcome in terms of probability and in-turn helps in classifying the given data.</a:t>
            </a:r>
          </a:p>
        </p:txBody>
      </p:sp>
      <p:sp>
        <p:nvSpPr>
          <p:cNvPr id="19" name="Rectangle: Rounded Corners 1">
            <a:extLst>
              <a:ext uri="{FF2B5EF4-FFF2-40B4-BE49-F238E27FC236}">
                <a16:creationId xmlns:a16="http://schemas.microsoft.com/office/drawing/2014/main" id="{4C310773-3184-4D9A-BB69-4D4B863DFDC7}"/>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Why Logistic Regression?</a:t>
            </a:r>
            <a:endParaRPr lang="en-US" sz="2133" b="1" i="1" dirty="0">
              <a:solidFill>
                <a:prstClr val="black"/>
              </a:solidFill>
            </a:endParaRPr>
          </a:p>
        </p:txBody>
      </p:sp>
      <p:pic>
        <p:nvPicPr>
          <p:cNvPr id="10" name="Picture 9">
            <a:extLst>
              <a:ext uri="{FF2B5EF4-FFF2-40B4-BE49-F238E27FC236}">
                <a16:creationId xmlns:a16="http://schemas.microsoft.com/office/drawing/2014/main" id="{D34308B1-01B6-4CEB-BABB-7C9B6AFDD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561" y="5432809"/>
            <a:ext cx="2337679" cy="2337679"/>
          </a:xfrm>
          <a:prstGeom prst="rect">
            <a:avLst/>
          </a:prstGeom>
        </p:spPr>
      </p:pic>
      <p:sp>
        <p:nvSpPr>
          <p:cNvPr id="7" name="Rectangle 6">
            <a:extLst>
              <a:ext uri="{FF2B5EF4-FFF2-40B4-BE49-F238E27FC236}">
                <a16:creationId xmlns:a16="http://schemas.microsoft.com/office/drawing/2014/main" id="{A1D949EB-823D-44E5-A17C-E68D6B1C3C34}"/>
              </a:ext>
            </a:extLst>
          </p:cNvPr>
          <p:cNvSpPr/>
          <p:nvPr/>
        </p:nvSpPr>
        <p:spPr>
          <a:xfrm>
            <a:off x="463210" y="375939"/>
            <a:ext cx="6712842" cy="507831"/>
          </a:xfrm>
          <a:prstGeom prst="rect">
            <a:avLst/>
          </a:prstGeom>
        </p:spPr>
        <p:txBody>
          <a:bodyPr wrap="square">
            <a:spAutoFit/>
          </a:bodyPr>
          <a:lstStyle/>
          <a:p>
            <a:r>
              <a:rPr lang="en-US" b="1" dirty="0"/>
              <a:t>Logistic Regression</a:t>
            </a:r>
          </a:p>
        </p:txBody>
      </p:sp>
    </p:spTree>
    <p:extLst>
      <p:ext uri="{BB962C8B-B14F-4D97-AF65-F5344CB8AC3E}">
        <p14:creationId xmlns:p14="http://schemas.microsoft.com/office/powerpoint/2010/main" val="131988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85EBE4-89B9-4253-BCED-BA90CC835A5C}"/>
              </a:ext>
            </a:extLst>
          </p:cNvPr>
          <p:cNvPicPr>
            <a:picLocks noChangeAspect="1"/>
          </p:cNvPicPr>
          <p:nvPr/>
        </p:nvPicPr>
        <p:blipFill>
          <a:blip r:embed="rId2"/>
          <a:stretch>
            <a:fillRect/>
          </a:stretch>
        </p:blipFill>
        <p:spPr>
          <a:xfrm>
            <a:off x="878146" y="1642782"/>
            <a:ext cx="11494725" cy="6468035"/>
          </a:xfrm>
          <a:prstGeom prst="rect">
            <a:avLst/>
          </a:prstGeom>
        </p:spPr>
      </p:pic>
    </p:spTree>
    <p:extLst>
      <p:ext uri="{BB962C8B-B14F-4D97-AF65-F5344CB8AC3E}">
        <p14:creationId xmlns:p14="http://schemas.microsoft.com/office/powerpoint/2010/main" val="20899264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ECF1E0-9B28-4C36-BA95-2FB22FCEA167}"/>
              </a:ext>
            </a:extLst>
          </p:cNvPr>
          <p:cNvPicPr>
            <a:picLocks noChangeAspect="1"/>
          </p:cNvPicPr>
          <p:nvPr/>
        </p:nvPicPr>
        <p:blipFill rotWithShape="1">
          <a:blip r:embed="rId2"/>
          <a:srcRect r="24995" b="1"/>
          <a:stretch/>
        </p:blipFill>
        <p:spPr>
          <a:xfrm>
            <a:off x="128588" y="96838"/>
            <a:ext cx="12747625" cy="9559925"/>
          </a:xfrm>
          <a:prstGeom prst="rect">
            <a:avLst/>
          </a:prstGeom>
          <a:noFill/>
        </p:spPr>
      </p:pic>
    </p:spTree>
    <p:extLst>
      <p:ext uri="{BB962C8B-B14F-4D97-AF65-F5344CB8AC3E}">
        <p14:creationId xmlns:p14="http://schemas.microsoft.com/office/powerpoint/2010/main" val="169556389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D7E4C6-18A7-4F9B-9D99-BA71607F9BC1}"/>
              </a:ext>
            </a:extLst>
          </p:cNvPr>
          <p:cNvPicPr>
            <a:picLocks noChangeAspect="1"/>
          </p:cNvPicPr>
          <p:nvPr/>
        </p:nvPicPr>
        <p:blipFill>
          <a:blip r:embed="rId2"/>
          <a:stretch>
            <a:fillRect/>
          </a:stretch>
        </p:blipFill>
        <p:spPr>
          <a:xfrm>
            <a:off x="128588" y="1291531"/>
            <a:ext cx="12747625" cy="7170538"/>
          </a:xfrm>
          <a:prstGeom prst="rect">
            <a:avLst/>
          </a:prstGeom>
          <a:noFill/>
        </p:spPr>
      </p:pic>
    </p:spTree>
    <p:extLst>
      <p:ext uri="{BB962C8B-B14F-4D97-AF65-F5344CB8AC3E}">
        <p14:creationId xmlns:p14="http://schemas.microsoft.com/office/powerpoint/2010/main" val="22099461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7C31A2-528A-4A3D-BC35-819A7A3015CD}"/>
              </a:ext>
            </a:extLst>
          </p:cNvPr>
          <p:cNvPicPr>
            <a:picLocks noChangeAspect="1"/>
          </p:cNvPicPr>
          <p:nvPr/>
        </p:nvPicPr>
        <p:blipFill>
          <a:blip r:embed="rId2"/>
          <a:stretch>
            <a:fillRect/>
          </a:stretch>
        </p:blipFill>
        <p:spPr>
          <a:xfrm>
            <a:off x="128588" y="1291531"/>
            <a:ext cx="12747625" cy="7170538"/>
          </a:xfrm>
          <a:prstGeom prst="rect">
            <a:avLst/>
          </a:prstGeom>
          <a:noFill/>
        </p:spPr>
      </p:pic>
    </p:spTree>
    <p:extLst>
      <p:ext uri="{BB962C8B-B14F-4D97-AF65-F5344CB8AC3E}">
        <p14:creationId xmlns:p14="http://schemas.microsoft.com/office/powerpoint/2010/main" val="21240762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A2F31-CC5B-4932-9082-4A3D95064A01}"/>
              </a:ext>
            </a:extLst>
          </p:cNvPr>
          <p:cNvPicPr>
            <a:picLocks noChangeAspect="1"/>
          </p:cNvPicPr>
          <p:nvPr/>
        </p:nvPicPr>
        <p:blipFill>
          <a:blip r:embed="rId2"/>
          <a:stretch>
            <a:fillRect/>
          </a:stretch>
        </p:blipFill>
        <p:spPr>
          <a:xfrm>
            <a:off x="128588" y="1291531"/>
            <a:ext cx="12747625" cy="7170538"/>
          </a:xfrm>
          <a:prstGeom prst="rect">
            <a:avLst/>
          </a:prstGeom>
          <a:noFill/>
        </p:spPr>
      </p:pic>
    </p:spTree>
    <p:extLst>
      <p:ext uri="{BB962C8B-B14F-4D97-AF65-F5344CB8AC3E}">
        <p14:creationId xmlns:p14="http://schemas.microsoft.com/office/powerpoint/2010/main" val="283917024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8"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9"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80" name="Thank You"/>
          <p:cNvSpPr txBox="1"/>
          <p:nvPr/>
        </p:nvSpPr>
        <p:spPr>
          <a:xfrm>
            <a:off x="1038955" y="4337978"/>
            <a:ext cx="10926890" cy="20682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457200">
              <a:lnSpc>
                <a:spcPts val="16200"/>
              </a:lnSpc>
              <a:spcBef>
                <a:spcPts val="0"/>
              </a:spcBef>
              <a:defRPr sz="6900">
                <a:solidFill>
                  <a:srgbClr val="FFFFFF"/>
                </a:solidFill>
                <a:latin typeface="Avenir Medium"/>
                <a:ea typeface="Avenir Medium"/>
                <a:cs typeface="Avenir Medium"/>
                <a:sym typeface="Avenir Medium"/>
              </a:defRPr>
            </a:lvl1pPr>
          </a:lstStyle>
          <a:p>
            <a:r>
              <a:t>Thank You</a:t>
            </a:r>
          </a:p>
        </p:txBody>
      </p:sp>
      <p:pic>
        <p:nvPicPr>
          <p:cNvPr id="181" name="skillenza_icon.png" descr="skillenza_icon.png"/>
          <p:cNvPicPr>
            <a:picLocks noChangeAspect="1"/>
          </p:cNvPicPr>
          <p:nvPr/>
        </p:nvPicPr>
        <p:blipFill>
          <a:blip r:embed="rId2">
            <a:alphaModFix amt="7066"/>
          </a:blip>
          <a:srcRect t="965" r="84"/>
          <a:stretch>
            <a:fillRect/>
          </a:stretch>
        </p:blipFill>
        <p:spPr>
          <a:xfrm rot="10500901">
            <a:off x="1918786" y="-54450"/>
            <a:ext cx="9167321" cy="9086483"/>
          </a:xfrm>
          <a:prstGeom prst="rect">
            <a:avLst/>
          </a:prstGeom>
          <a:ln w="12700">
            <a:miter lim="400000"/>
          </a:ln>
        </p:spPr>
      </p:pic>
      <p:pic>
        <p:nvPicPr>
          <p:cNvPr id="182" name="Image" descr="Image"/>
          <p:cNvPicPr>
            <a:picLocks noChangeAspect="1"/>
          </p:cNvPicPr>
          <p:nvPr/>
        </p:nvPicPr>
        <p:blipFill>
          <a:blip r:embed="rId3"/>
          <a:stretch>
            <a:fillRect/>
          </a:stretch>
        </p:blipFill>
        <p:spPr>
          <a:xfrm>
            <a:off x="5668295" y="3238500"/>
            <a:ext cx="1922208" cy="12954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03956" y="3852743"/>
            <a:ext cx="3541797" cy="16209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What is Classification?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712842" cy="507831"/>
          </a:xfrm>
          <a:prstGeom prst="rect">
            <a:avLst/>
          </a:prstGeom>
        </p:spPr>
        <p:txBody>
          <a:bodyPr wrap="square">
            <a:spAutoFit/>
          </a:bodyPr>
          <a:lstStyle/>
          <a:p>
            <a:r>
              <a:rPr lang="en-US" b="1" dirty="0"/>
              <a:t>What is Classification?</a:t>
            </a:r>
          </a:p>
        </p:txBody>
      </p:sp>
      <p:sp>
        <p:nvSpPr>
          <p:cNvPr id="9" name="Rectangle: Rounded Corners 1">
            <a:extLst>
              <a:ext uri="{FF2B5EF4-FFF2-40B4-BE49-F238E27FC236}">
                <a16:creationId xmlns:a16="http://schemas.microsoft.com/office/drawing/2014/main" id="{B61F8F34-8CA2-49D9-B811-293C8393B119}"/>
              </a:ext>
            </a:extLst>
          </p:cNvPr>
          <p:cNvSpPr/>
          <p:nvPr/>
        </p:nvSpPr>
        <p:spPr>
          <a:xfrm>
            <a:off x="2317712" y="2574435"/>
            <a:ext cx="8369376" cy="96124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“Classification is the process of </a:t>
            </a:r>
            <a:r>
              <a:rPr lang="en-US" sz="2133" b="1" dirty="0">
                <a:solidFill>
                  <a:prstClr val="black"/>
                </a:solidFill>
              </a:rPr>
              <a:t>grouping things according to similar features</a:t>
            </a:r>
            <a:r>
              <a:rPr lang="en-US" sz="2133" dirty="0">
                <a:solidFill>
                  <a:prstClr val="black"/>
                </a:solidFill>
              </a:rPr>
              <a:t> they share”</a:t>
            </a:r>
          </a:p>
        </p:txBody>
      </p:sp>
      <p:grpSp>
        <p:nvGrpSpPr>
          <p:cNvPr id="11" name="Group 10">
            <a:extLst>
              <a:ext uri="{FF2B5EF4-FFF2-40B4-BE49-F238E27FC236}">
                <a16:creationId xmlns:a16="http://schemas.microsoft.com/office/drawing/2014/main" id="{EC666208-790D-4E9B-A8FA-43BF85FB1444}"/>
              </a:ext>
            </a:extLst>
          </p:cNvPr>
          <p:cNvGrpSpPr/>
          <p:nvPr/>
        </p:nvGrpSpPr>
        <p:grpSpPr>
          <a:xfrm>
            <a:off x="4358640" y="3842440"/>
            <a:ext cx="4287520" cy="4605265"/>
            <a:chOff x="4086225" y="2468812"/>
            <a:chExt cx="4019550" cy="4317436"/>
          </a:xfrm>
        </p:grpSpPr>
        <p:pic>
          <p:nvPicPr>
            <p:cNvPr id="12" name="Picture 4" descr="Image result for sorting">
              <a:extLst>
                <a:ext uri="{FF2B5EF4-FFF2-40B4-BE49-F238E27FC236}">
                  <a16:creationId xmlns:a16="http://schemas.microsoft.com/office/drawing/2014/main" id="{F98B8D95-BFDD-42B4-980D-9CA30AB18F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14"/>
            <a:stretch/>
          </p:blipFill>
          <p:spPr bwMode="auto">
            <a:xfrm>
              <a:off x="4086225" y="2468812"/>
              <a:ext cx="4019550" cy="431743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05CC486-4FD7-4295-B279-940A566A5106}"/>
                </a:ext>
              </a:extLst>
            </p:cNvPr>
            <p:cNvSpPr/>
            <p:nvPr/>
          </p:nvSpPr>
          <p:spPr>
            <a:xfrm>
              <a:off x="4448175" y="2506912"/>
              <a:ext cx="904875"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Paper</a:t>
              </a:r>
            </a:p>
          </p:txBody>
        </p:sp>
        <p:sp>
          <p:nvSpPr>
            <p:cNvPr id="15" name="Rectangle 14">
              <a:extLst>
                <a:ext uri="{FF2B5EF4-FFF2-40B4-BE49-F238E27FC236}">
                  <a16:creationId xmlns:a16="http://schemas.microsoft.com/office/drawing/2014/main" id="{E2CF1D35-E67D-4C6F-A72B-109C588F298A}"/>
                </a:ext>
              </a:extLst>
            </p:cNvPr>
            <p:cNvSpPr/>
            <p:nvPr/>
          </p:nvSpPr>
          <p:spPr>
            <a:xfrm>
              <a:off x="5643562" y="2506912"/>
              <a:ext cx="904875"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Metal</a:t>
              </a:r>
            </a:p>
          </p:txBody>
        </p:sp>
        <p:sp>
          <p:nvSpPr>
            <p:cNvPr id="17" name="Rectangle 16">
              <a:extLst>
                <a:ext uri="{FF2B5EF4-FFF2-40B4-BE49-F238E27FC236}">
                  <a16:creationId xmlns:a16="http://schemas.microsoft.com/office/drawing/2014/main" id="{8A0C3164-EF35-4724-89F8-93DF35231AC0}"/>
                </a:ext>
              </a:extLst>
            </p:cNvPr>
            <p:cNvSpPr/>
            <p:nvPr/>
          </p:nvSpPr>
          <p:spPr>
            <a:xfrm>
              <a:off x="6897291" y="2506912"/>
              <a:ext cx="904875"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Plastic</a:t>
              </a:r>
            </a:p>
          </p:txBody>
        </p:sp>
        <p:sp>
          <p:nvSpPr>
            <p:cNvPr id="18" name="Rectangle 17">
              <a:extLst>
                <a:ext uri="{FF2B5EF4-FFF2-40B4-BE49-F238E27FC236}">
                  <a16:creationId xmlns:a16="http://schemas.microsoft.com/office/drawing/2014/main" id="{1849E0DB-120E-4904-A282-D28D173F212B}"/>
                </a:ext>
              </a:extLst>
            </p:cNvPr>
            <p:cNvSpPr/>
            <p:nvPr/>
          </p:nvSpPr>
          <p:spPr>
            <a:xfrm>
              <a:off x="4382558" y="4560855"/>
              <a:ext cx="1036110"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E-waste</a:t>
              </a:r>
            </a:p>
          </p:txBody>
        </p:sp>
        <p:sp>
          <p:nvSpPr>
            <p:cNvPr id="23" name="Rectangle 22">
              <a:extLst>
                <a:ext uri="{FF2B5EF4-FFF2-40B4-BE49-F238E27FC236}">
                  <a16:creationId xmlns:a16="http://schemas.microsoft.com/office/drawing/2014/main" id="{4558645B-189B-4F39-8122-5B599D31FE6D}"/>
                </a:ext>
              </a:extLst>
            </p:cNvPr>
            <p:cNvSpPr/>
            <p:nvPr/>
          </p:nvSpPr>
          <p:spPr>
            <a:xfrm>
              <a:off x="5643562" y="4560855"/>
              <a:ext cx="904875"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Glass</a:t>
              </a:r>
            </a:p>
          </p:txBody>
        </p:sp>
        <p:sp>
          <p:nvSpPr>
            <p:cNvPr id="24" name="Rectangle 23">
              <a:extLst>
                <a:ext uri="{FF2B5EF4-FFF2-40B4-BE49-F238E27FC236}">
                  <a16:creationId xmlns:a16="http://schemas.microsoft.com/office/drawing/2014/main" id="{DDDD3813-FC41-41EB-BBFD-85EA6F8B2C1A}"/>
                </a:ext>
              </a:extLst>
            </p:cNvPr>
            <p:cNvSpPr/>
            <p:nvPr/>
          </p:nvSpPr>
          <p:spPr>
            <a:xfrm>
              <a:off x="6897290" y="4560855"/>
              <a:ext cx="1041590" cy="3048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Organic</a:t>
              </a:r>
            </a:p>
          </p:txBody>
        </p:sp>
      </p:grpSp>
    </p:spTree>
    <p:extLst>
      <p:ext uri="{BB962C8B-B14F-4D97-AF65-F5344CB8AC3E}">
        <p14:creationId xmlns:p14="http://schemas.microsoft.com/office/powerpoint/2010/main" val="10879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03956" y="3852743"/>
            <a:ext cx="3541797" cy="16209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Types of Classification</a:t>
            </a:r>
          </a:p>
        </p:txBody>
      </p:sp>
    </p:spTree>
    <p:extLst>
      <p:ext uri="{BB962C8B-B14F-4D97-AF65-F5344CB8AC3E}">
        <p14:creationId xmlns:p14="http://schemas.microsoft.com/office/powerpoint/2010/main" val="6025228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069339-E1C8-4271-A047-CE75896A34D5}"/>
              </a:ext>
            </a:extLst>
          </p:cNvPr>
          <p:cNvSpPr/>
          <p:nvPr/>
        </p:nvSpPr>
        <p:spPr>
          <a:xfrm>
            <a:off x="463210" y="375939"/>
            <a:ext cx="6712842" cy="507831"/>
          </a:xfrm>
          <a:prstGeom prst="rect">
            <a:avLst/>
          </a:prstGeom>
        </p:spPr>
        <p:txBody>
          <a:bodyPr wrap="square">
            <a:spAutoFit/>
          </a:bodyPr>
          <a:lstStyle/>
          <a:p>
            <a:r>
              <a:rPr lang="en-US" b="1" dirty="0"/>
              <a:t>Types of Classification</a:t>
            </a:r>
          </a:p>
        </p:txBody>
      </p:sp>
      <p:grpSp>
        <p:nvGrpSpPr>
          <p:cNvPr id="6" name="Group 5">
            <a:extLst>
              <a:ext uri="{FF2B5EF4-FFF2-40B4-BE49-F238E27FC236}">
                <a16:creationId xmlns:a16="http://schemas.microsoft.com/office/drawing/2014/main" id="{2F50FC18-0AA8-4DDF-9360-B97C40B8843A}"/>
              </a:ext>
            </a:extLst>
          </p:cNvPr>
          <p:cNvGrpSpPr/>
          <p:nvPr/>
        </p:nvGrpSpPr>
        <p:grpSpPr>
          <a:xfrm>
            <a:off x="1805400" y="2768836"/>
            <a:ext cx="9394000" cy="4995791"/>
            <a:chOff x="1692562" y="1452784"/>
            <a:chExt cx="8806875" cy="4683554"/>
          </a:xfrm>
        </p:grpSpPr>
        <p:cxnSp>
          <p:nvCxnSpPr>
            <p:cNvPr id="7" name="Straight Connector 6">
              <a:extLst>
                <a:ext uri="{FF2B5EF4-FFF2-40B4-BE49-F238E27FC236}">
                  <a16:creationId xmlns:a16="http://schemas.microsoft.com/office/drawing/2014/main" id="{FBE91BD1-1587-4620-A53E-070F650DF66C}"/>
                </a:ext>
              </a:extLst>
            </p:cNvPr>
            <p:cNvCxnSpPr>
              <a:cxnSpLocks/>
              <a:stCxn id="11" idx="2"/>
              <a:endCxn id="12" idx="0"/>
            </p:cNvCxnSpPr>
            <p:nvPr/>
          </p:nvCxnSpPr>
          <p:spPr>
            <a:xfrm>
              <a:off x="5790693" y="2367542"/>
              <a:ext cx="145152" cy="145152"/>
            </a:xfrm>
            <a:prstGeom prst="line">
              <a:avLst/>
            </a:prstGeom>
            <a:noFill/>
            <a:ln w="57150" cap="flat" cmpd="sng" algn="ctr">
              <a:solidFill>
                <a:srgbClr val="D3D3D3">
                  <a:lumMod val="90000"/>
                </a:srgbClr>
              </a:solidFill>
              <a:prstDash val="solid"/>
              <a:miter lim="800000"/>
            </a:ln>
            <a:effectLst/>
          </p:spPr>
        </p:cxnSp>
        <p:cxnSp>
          <p:nvCxnSpPr>
            <p:cNvPr id="8" name="Straight Connector 7">
              <a:extLst>
                <a:ext uri="{FF2B5EF4-FFF2-40B4-BE49-F238E27FC236}">
                  <a16:creationId xmlns:a16="http://schemas.microsoft.com/office/drawing/2014/main" id="{88FD5150-3AAB-4D4F-8077-331D96A4370E}"/>
                </a:ext>
              </a:extLst>
            </p:cNvPr>
            <p:cNvCxnSpPr>
              <a:stCxn id="12" idx="1"/>
              <a:endCxn id="13" idx="3"/>
            </p:cNvCxnSpPr>
            <p:nvPr/>
          </p:nvCxnSpPr>
          <p:spPr>
            <a:xfrm flipH="1">
              <a:off x="5790693" y="3270504"/>
              <a:ext cx="145152" cy="145152"/>
            </a:xfrm>
            <a:prstGeom prst="line">
              <a:avLst/>
            </a:prstGeom>
            <a:noFill/>
            <a:ln w="57150" cap="flat" cmpd="sng" algn="ctr">
              <a:solidFill>
                <a:srgbClr val="D3D3D3">
                  <a:lumMod val="90000"/>
                </a:srgbClr>
              </a:solidFill>
              <a:prstDash val="solid"/>
              <a:miter lim="800000"/>
            </a:ln>
            <a:effectLst/>
          </p:spPr>
        </p:cxnSp>
        <p:cxnSp>
          <p:nvCxnSpPr>
            <p:cNvPr id="9" name="Straight Connector 8">
              <a:extLst>
                <a:ext uri="{FF2B5EF4-FFF2-40B4-BE49-F238E27FC236}">
                  <a16:creationId xmlns:a16="http://schemas.microsoft.com/office/drawing/2014/main" id="{2C6E53C4-C4F6-42A8-B321-4E2DE8B11BC6}"/>
                </a:ext>
              </a:extLst>
            </p:cNvPr>
            <p:cNvCxnSpPr>
              <a:stCxn id="13" idx="2"/>
              <a:endCxn id="14" idx="0"/>
            </p:cNvCxnSpPr>
            <p:nvPr/>
          </p:nvCxnSpPr>
          <p:spPr>
            <a:xfrm>
              <a:off x="5790693" y="4173466"/>
              <a:ext cx="145152" cy="145151"/>
            </a:xfrm>
            <a:prstGeom prst="line">
              <a:avLst/>
            </a:prstGeom>
            <a:noFill/>
            <a:ln w="57150" cap="flat" cmpd="sng" algn="ctr">
              <a:solidFill>
                <a:srgbClr val="D3D3D3">
                  <a:lumMod val="90000"/>
                </a:srgbClr>
              </a:solidFill>
              <a:prstDash val="solid"/>
              <a:miter lim="800000"/>
            </a:ln>
            <a:effectLst/>
          </p:spPr>
        </p:cxnSp>
        <p:cxnSp>
          <p:nvCxnSpPr>
            <p:cNvPr id="10" name="Straight Connector 9">
              <a:extLst>
                <a:ext uri="{FF2B5EF4-FFF2-40B4-BE49-F238E27FC236}">
                  <a16:creationId xmlns:a16="http://schemas.microsoft.com/office/drawing/2014/main" id="{264D9DFA-D7B5-4583-8DFB-71F34F1A1E7E}"/>
                </a:ext>
              </a:extLst>
            </p:cNvPr>
            <p:cNvCxnSpPr>
              <a:stCxn id="14" idx="1"/>
              <a:endCxn id="15" idx="3"/>
            </p:cNvCxnSpPr>
            <p:nvPr/>
          </p:nvCxnSpPr>
          <p:spPr>
            <a:xfrm flipH="1">
              <a:off x="5790693" y="5076427"/>
              <a:ext cx="145152" cy="145153"/>
            </a:xfrm>
            <a:prstGeom prst="line">
              <a:avLst/>
            </a:prstGeom>
            <a:noFill/>
            <a:ln w="57150" cap="flat" cmpd="sng" algn="ctr">
              <a:solidFill>
                <a:srgbClr val="D3D3D3">
                  <a:lumMod val="90000"/>
                </a:srgbClr>
              </a:solidFill>
              <a:prstDash val="solid"/>
              <a:miter lim="800000"/>
            </a:ln>
            <a:effectLst/>
          </p:spPr>
        </p:cxnSp>
        <p:sp>
          <p:nvSpPr>
            <p:cNvPr id="11" name="Rectangle: Rounded Corners 10">
              <a:extLst>
                <a:ext uri="{FF2B5EF4-FFF2-40B4-BE49-F238E27FC236}">
                  <a16:creationId xmlns:a16="http://schemas.microsoft.com/office/drawing/2014/main" id="{22DF3279-9515-4197-8394-C834889F9AC0}"/>
                </a:ext>
              </a:extLst>
            </p:cNvPr>
            <p:cNvSpPr/>
            <p:nvPr/>
          </p:nvSpPr>
          <p:spPr>
            <a:xfrm rot="18900000">
              <a:off x="4875935" y="1452784"/>
              <a:ext cx="1071706" cy="1071706"/>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1707" b="1">
                <a:solidFill>
                  <a:prstClr val="white"/>
                </a:solidFill>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0C293266-E77A-4E45-AFDC-86C4458B5098}"/>
                </a:ext>
              </a:extLst>
            </p:cNvPr>
            <p:cNvSpPr/>
            <p:nvPr/>
          </p:nvSpPr>
          <p:spPr>
            <a:xfrm rot="18900000">
              <a:off x="5778897" y="2355746"/>
              <a:ext cx="1071706" cy="1071706"/>
            </a:xfrm>
            <a:prstGeom prst="roundRect">
              <a:avLst/>
            </a:prstGeom>
            <a:solidFill>
              <a:schemeClr val="accent2">
                <a:lumMod val="60000"/>
                <a:lumOff val="40000"/>
              </a:scheme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1707" b="1">
                <a:solidFill>
                  <a:prstClr val="white"/>
                </a:solidFill>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9A56F590-E2A6-4A3B-8C91-FD26C1889740}"/>
                </a:ext>
              </a:extLst>
            </p:cNvPr>
            <p:cNvSpPr/>
            <p:nvPr/>
          </p:nvSpPr>
          <p:spPr>
            <a:xfrm rot="18900000">
              <a:off x="4875935" y="3258708"/>
              <a:ext cx="1071706" cy="1071706"/>
            </a:xfrm>
            <a:prstGeom prst="roundRect">
              <a:avLst/>
            </a:prstGeom>
            <a:solidFill>
              <a:schemeClr val="accent3">
                <a:lumMod val="60000"/>
                <a:lumOff val="40000"/>
              </a:scheme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1707" b="1">
                <a:solidFill>
                  <a:prstClr val="white"/>
                </a:solidFill>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9998397D-6245-42EC-9291-BB3BFB7E8ED3}"/>
                </a:ext>
              </a:extLst>
            </p:cNvPr>
            <p:cNvSpPr/>
            <p:nvPr/>
          </p:nvSpPr>
          <p:spPr>
            <a:xfrm rot="18900000">
              <a:off x="5778897" y="4161669"/>
              <a:ext cx="1071706" cy="1071706"/>
            </a:xfrm>
            <a:prstGeom prst="roundRect">
              <a:avLst/>
            </a:prstGeom>
            <a:solidFill>
              <a:schemeClr val="accent4">
                <a:lumMod val="60000"/>
                <a:lumOff val="40000"/>
              </a:scheme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1707" b="1">
                <a:solidFill>
                  <a:prstClr val="white"/>
                </a:solidFill>
                <a:latin typeface="Calibri" panose="020F0502020204030204"/>
                <a:ea typeface="+mn-ea"/>
                <a:cs typeface="+mn-cs"/>
              </a:endParaRPr>
            </a:p>
          </p:txBody>
        </p:sp>
        <p:sp>
          <p:nvSpPr>
            <p:cNvPr id="15" name="Rectangle: Rounded Corners 14">
              <a:extLst>
                <a:ext uri="{FF2B5EF4-FFF2-40B4-BE49-F238E27FC236}">
                  <a16:creationId xmlns:a16="http://schemas.microsoft.com/office/drawing/2014/main" id="{CC2F0832-5D93-45D0-B9E5-E95AB9EC33D9}"/>
                </a:ext>
              </a:extLst>
            </p:cNvPr>
            <p:cNvSpPr/>
            <p:nvPr/>
          </p:nvSpPr>
          <p:spPr>
            <a:xfrm rot="18900000">
              <a:off x="4875935" y="5064632"/>
              <a:ext cx="1071706" cy="1071706"/>
            </a:xfrm>
            <a:prstGeom prst="roundRect">
              <a:avLst/>
            </a:prstGeom>
            <a:solidFill>
              <a:schemeClr val="accent5">
                <a:lumMod val="60000"/>
                <a:lumOff val="40000"/>
              </a:scheme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1707" b="1">
                <a:solidFill>
                  <a:prstClr val="white"/>
                </a:solidFill>
                <a:latin typeface="Calibri" panose="020F0502020204030204"/>
                <a:ea typeface="+mn-ea"/>
                <a:cs typeface="+mn-cs"/>
              </a:endParaRPr>
            </a:p>
          </p:txBody>
        </p:sp>
        <p:grpSp>
          <p:nvGrpSpPr>
            <p:cNvPr id="16" name="Group 15">
              <a:extLst>
                <a:ext uri="{FF2B5EF4-FFF2-40B4-BE49-F238E27FC236}">
                  <a16:creationId xmlns:a16="http://schemas.microsoft.com/office/drawing/2014/main" id="{00BE6A1F-0600-4335-BA55-344E93DCB860}"/>
                </a:ext>
              </a:extLst>
            </p:cNvPr>
            <p:cNvGrpSpPr/>
            <p:nvPr/>
          </p:nvGrpSpPr>
          <p:grpSpPr>
            <a:xfrm>
              <a:off x="5093673" y="1694261"/>
              <a:ext cx="616388" cy="616388"/>
              <a:chOff x="5326404" y="1665385"/>
              <a:chExt cx="616388" cy="616388"/>
            </a:xfrm>
          </p:grpSpPr>
          <p:sp>
            <p:nvSpPr>
              <p:cNvPr id="35" name="Rectangle: Rounded Corners 34">
                <a:extLst>
                  <a:ext uri="{FF2B5EF4-FFF2-40B4-BE49-F238E27FC236}">
                    <a16:creationId xmlns:a16="http://schemas.microsoft.com/office/drawing/2014/main" id="{3033ABC8-5253-4438-8345-7A2FD8F28B18}"/>
                  </a:ext>
                </a:extLst>
              </p:cNvPr>
              <p:cNvSpPr/>
              <p:nvPr/>
            </p:nvSpPr>
            <p:spPr>
              <a:xfrm rot="18900000">
                <a:off x="5326404" y="1665385"/>
                <a:ext cx="616388" cy="616388"/>
              </a:xfrm>
              <a:prstGeom prst="roundRect">
                <a:avLst/>
              </a:prstGeom>
              <a:solidFill>
                <a:schemeClr val="bg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413" b="1">
                  <a:solidFill>
                    <a:prstClr val="white"/>
                  </a:solidFill>
                  <a:latin typeface="Calibri" panose="020F0502020204030204"/>
                  <a:ea typeface="+mn-ea"/>
                  <a:cs typeface="+mn-cs"/>
                </a:endParaRPr>
              </a:p>
            </p:txBody>
          </p:sp>
          <p:sp>
            <p:nvSpPr>
              <p:cNvPr id="36" name="Oval 35">
                <a:extLst>
                  <a:ext uri="{FF2B5EF4-FFF2-40B4-BE49-F238E27FC236}">
                    <a16:creationId xmlns:a16="http://schemas.microsoft.com/office/drawing/2014/main" id="{935AF527-86B8-4613-A61E-FDEB257FD622}"/>
                  </a:ext>
                </a:extLst>
              </p:cNvPr>
              <p:cNvSpPr/>
              <p:nvPr/>
            </p:nvSpPr>
            <p:spPr>
              <a:xfrm>
                <a:off x="5517721" y="1842884"/>
                <a:ext cx="233754" cy="233754"/>
              </a:xfrm>
              <a:prstGeom prst="ellipse">
                <a:avLst/>
              </a:prstGeom>
              <a:solidFill>
                <a:sysClr val="window" lastClr="FFFFFF"/>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2560" b="1" dirty="0">
                    <a:solidFill>
                      <a:prstClr val="black">
                        <a:lumMod val="75000"/>
                        <a:lumOff val="25000"/>
                      </a:prstClr>
                    </a:solidFill>
                    <a:latin typeface="Calibri" panose="020F0502020204030204"/>
                    <a:ea typeface="+mn-ea"/>
                    <a:cs typeface="+mn-cs"/>
                  </a:rPr>
                  <a:t>1</a:t>
                </a:r>
              </a:p>
            </p:txBody>
          </p:sp>
        </p:grpSp>
        <p:grpSp>
          <p:nvGrpSpPr>
            <p:cNvPr id="17" name="Group 16">
              <a:extLst>
                <a:ext uri="{FF2B5EF4-FFF2-40B4-BE49-F238E27FC236}">
                  <a16:creationId xmlns:a16="http://schemas.microsoft.com/office/drawing/2014/main" id="{207F6C3A-AF0B-4ADC-B901-50BAA94368E9}"/>
                </a:ext>
              </a:extLst>
            </p:cNvPr>
            <p:cNvGrpSpPr/>
            <p:nvPr/>
          </p:nvGrpSpPr>
          <p:grpSpPr>
            <a:xfrm>
              <a:off x="6004692" y="2583405"/>
              <a:ext cx="616388" cy="616388"/>
              <a:chOff x="5326404" y="1665385"/>
              <a:chExt cx="616388" cy="616388"/>
            </a:xfrm>
          </p:grpSpPr>
          <p:sp>
            <p:nvSpPr>
              <p:cNvPr id="33" name="Rectangle: Rounded Corners 32">
                <a:extLst>
                  <a:ext uri="{FF2B5EF4-FFF2-40B4-BE49-F238E27FC236}">
                    <a16:creationId xmlns:a16="http://schemas.microsoft.com/office/drawing/2014/main" id="{97E4AE54-1291-481A-BCBE-CA81184AFB41}"/>
                  </a:ext>
                </a:extLst>
              </p:cNvPr>
              <p:cNvSpPr/>
              <p:nvPr/>
            </p:nvSpPr>
            <p:spPr>
              <a:xfrm rot="18900000">
                <a:off x="5326404" y="1665385"/>
                <a:ext cx="616388" cy="616388"/>
              </a:xfrm>
              <a:prstGeom prst="roundRect">
                <a:avLst/>
              </a:prstGeom>
              <a:solidFill>
                <a:schemeClr val="bg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413" b="1">
                  <a:solidFill>
                    <a:prstClr val="white"/>
                  </a:solidFill>
                  <a:latin typeface="Calibri" panose="020F0502020204030204"/>
                  <a:ea typeface="+mn-ea"/>
                  <a:cs typeface="+mn-cs"/>
                </a:endParaRPr>
              </a:p>
            </p:txBody>
          </p:sp>
          <p:sp>
            <p:nvSpPr>
              <p:cNvPr id="34" name="Oval 33">
                <a:extLst>
                  <a:ext uri="{FF2B5EF4-FFF2-40B4-BE49-F238E27FC236}">
                    <a16:creationId xmlns:a16="http://schemas.microsoft.com/office/drawing/2014/main" id="{52BD27E6-F6FA-4212-A6E4-A6A9FBCCAB07}"/>
                  </a:ext>
                </a:extLst>
              </p:cNvPr>
              <p:cNvSpPr/>
              <p:nvPr/>
            </p:nvSpPr>
            <p:spPr>
              <a:xfrm>
                <a:off x="5517721" y="1842884"/>
                <a:ext cx="233754" cy="233754"/>
              </a:xfrm>
              <a:prstGeom prst="ellipse">
                <a:avLst/>
              </a:prstGeom>
              <a:solidFill>
                <a:sysClr val="window" lastClr="FFFFFF"/>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2560" b="1" dirty="0">
                    <a:solidFill>
                      <a:prstClr val="black">
                        <a:lumMod val="75000"/>
                        <a:lumOff val="25000"/>
                      </a:prstClr>
                    </a:solidFill>
                    <a:latin typeface="Calibri" panose="020F0502020204030204"/>
                  </a:rPr>
                  <a:t>2</a:t>
                </a:r>
                <a:endParaRPr lang="en-US" sz="2560" b="1" dirty="0">
                  <a:solidFill>
                    <a:prstClr val="black">
                      <a:lumMod val="75000"/>
                      <a:lumOff val="25000"/>
                    </a:prstClr>
                  </a:solidFill>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A4C4C5D6-F695-4F43-8AC7-3E98281BFA69}"/>
                </a:ext>
              </a:extLst>
            </p:cNvPr>
            <p:cNvGrpSpPr/>
            <p:nvPr/>
          </p:nvGrpSpPr>
          <p:grpSpPr>
            <a:xfrm>
              <a:off x="6004692" y="4387465"/>
              <a:ext cx="616388" cy="616388"/>
              <a:chOff x="5326404" y="1665385"/>
              <a:chExt cx="616388" cy="616388"/>
            </a:xfrm>
          </p:grpSpPr>
          <p:sp>
            <p:nvSpPr>
              <p:cNvPr id="31" name="Rectangle: Rounded Corners 30">
                <a:extLst>
                  <a:ext uri="{FF2B5EF4-FFF2-40B4-BE49-F238E27FC236}">
                    <a16:creationId xmlns:a16="http://schemas.microsoft.com/office/drawing/2014/main" id="{8C1D2422-907F-4F7B-B8DE-5E0F3A14DBBE}"/>
                  </a:ext>
                </a:extLst>
              </p:cNvPr>
              <p:cNvSpPr/>
              <p:nvPr/>
            </p:nvSpPr>
            <p:spPr>
              <a:xfrm rot="18900000">
                <a:off x="5326404" y="1665385"/>
                <a:ext cx="616388" cy="616388"/>
              </a:xfrm>
              <a:prstGeom prst="roundRect">
                <a:avLst/>
              </a:prstGeom>
              <a:solidFill>
                <a:schemeClr val="bg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413" b="1">
                  <a:solidFill>
                    <a:prstClr val="white"/>
                  </a:solidFill>
                  <a:latin typeface="Calibri" panose="020F0502020204030204"/>
                  <a:ea typeface="+mn-ea"/>
                  <a:cs typeface="+mn-cs"/>
                </a:endParaRPr>
              </a:p>
            </p:txBody>
          </p:sp>
          <p:sp>
            <p:nvSpPr>
              <p:cNvPr id="32" name="Oval 31">
                <a:extLst>
                  <a:ext uri="{FF2B5EF4-FFF2-40B4-BE49-F238E27FC236}">
                    <a16:creationId xmlns:a16="http://schemas.microsoft.com/office/drawing/2014/main" id="{6C728A27-2E29-452D-8364-B9F197CCC46B}"/>
                  </a:ext>
                </a:extLst>
              </p:cNvPr>
              <p:cNvSpPr/>
              <p:nvPr/>
            </p:nvSpPr>
            <p:spPr>
              <a:xfrm>
                <a:off x="5517721" y="1842884"/>
                <a:ext cx="233754" cy="233754"/>
              </a:xfrm>
              <a:prstGeom prst="ellipse">
                <a:avLst/>
              </a:prstGeom>
              <a:solidFill>
                <a:sysClr val="window" lastClr="FFFFFF"/>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2560" b="1" dirty="0">
                    <a:solidFill>
                      <a:prstClr val="black">
                        <a:lumMod val="75000"/>
                        <a:lumOff val="25000"/>
                      </a:prstClr>
                    </a:solidFill>
                    <a:latin typeface="Calibri" panose="020F0502020204030204"/>
                  </a:rPr>
                  <a:t>4</a:t>
                </a:r>
                <a:endParaRPr lang="en-US" sz="2560" b="1" dirty="0">
                  <a:solidFill>
                    <a:prstClr val="black">
                      <a:lumMod val="75000"/>
                      <a:lumOff val="25000"/>
                    </a:prstClr>
                  </a:solidFill>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DF4B5652-68D3-449D-B19D-409FFA8EF192}"/>
                </a:ext>
              </a:extLst>
            </p:cNvPr>
            <p:cNvGrpSpPr/>
            <p:nvPr/>
          </p:nvGrpSpPr>
          <p:grpSpPr>
            <a:xfrm>
              <a:off x="5093673" y="3472659"/>
              <a:ext cx="616388" cy="616388"/>
              <a:chOff x="5326404" y="1665385"/>
              <a:chExt cx="616388" cy="616388"/>
            </a:xfrm>
          </p:grpSpPr>
          <p:sp>
            <p:nvSpPr>
              <p:cNvPr id="29" name="Rectangle: Rounded Corners 28">
                <a:extLst>
                  <a:ext uri="{FF2B5EF4-FFF2-40B4-BE49-F238E27FC236}">
                    <a16:creationId xmlns:a16="http://schemas.microsoft.com/office/drawing/2014/main" id="{0DE5B744-4EB3-4F82-BDC1-9ECF74D1FEC8}"/>
                  </a:ext>
                </a:extLst>
              </p:cNvPr>
              <p:cNvSpPr/>
              <p:nvPr/>
            </p:nvSpPr>
            <p:spPr>
              <a:xfrm rot="18900000">
                <a:off x="5326404" y="1665385"/>
                <a:ext cx="616388" cy="616388"/>
              </a:xfrm>
              <a:prstGeom prst="roundRect">
                <a:avLst/>
              </a:prstGeom>
              <a:solidFill>
                <a:schemeClr val="bg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413" b="1">
                  <a:solidFill>
                    <a:prstClr val="white"/>
                  </a:solidFill>
                  <a:latin typeface="Calibri" panose="020F0502020204030204"/>
                  <a:ea typeface="+mn-ea"/>
                  <a:cs typeface="+mn-cs"/>
                </a:endParaRPr>
              </a:p>
            </p:txBody>
          </p:sp>
          <p:sp>
            <p:nvSpPr>
              <p:cNvPr id="30" name="Oval 29">
                <a:extLst>
                  <a:ext uri="{FF2B5EF4-FFF2-40B4-BE49-F238E27FC236}">
                    <a16:creationId xmlns:a16="http://schemas.microsoft.com/office/drawing/2014/main" id="{B6261AC4-C55F-4FDF-A7A7-75F32AFEC327}"/>
                  </a:ext>
                </a:extLst>
              </p:cNvPr>
              <p:cNvSpPr/>
              <p:nvPr/>
            </p:nvSpPr>
            <p:spPr>
              <a:xfrm>
                <a:off x="5517721" y="1842884"/>
                <a:ext cx="233754" cy="233754"/>
              </a:xfrm>
              <a:prstGeom prst="ellipse">
                <a:avLst/>
              </a:prstGeom>
              <a:solidFill>
                <a:sysClr val="window" lastClr="FFFFFF"/>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2560" b="1" dirty="0">
                    <a:solidFill>
                      <a:prstClr val="black">
                        <a:lumMod val="75000"/>
                        <a:lumOff val="25000"/>
                      </a:prstClr>
                    </a:solidFill>
                    <a:latin typeface="Calibri" panose="020F0502020204030204"/>
                  </a:rPr>
                  <a:t>3</a:t>
                </a:r>
                <a:endParaRPr lang="en-US" sz="2560" b="1" dirty="0">
                  <a:solidFill>
                    <a:prstClr val="black">
                      <a:lumMod val="75000"/>
                      <a:lumOff val="25000"/>
                    </a:prstClr>
                  </a:solidFill>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52E44C5-FD2A-4262-AC52-A61CB27ED646}"/>
                </a:ext>
              </a:extLst>
            </p:cNvPr>
            <p:cNvGrpSpPr/>
            <p:nvPr/>
          </p:nvGrpSpPr>
          <p:grpSpPr>
            <a:xfrm>
              <a:off x="5093673" y="5290426"/>
              <a:ext cx="616388" cy="616388"/>
              <a:chOff x="5326404" y="1665385"/>
              <a:chExt cx="616388" cy="616388"/>
            </a:xfrm>
          </p:grpSpPr>
          <p:sp>
            <p:nvSpPr>
              <p:cNvPr id="27" name="Rectangle: Rounded Corners 26">
                <a:extLst>
                  <a:ext uri="{FF2B5EF4-FFF2-40B4-BE49-F238E27FC236}">
                    <a16:creationId xmlns:a16="http://schemas.microsoft.com/office/drawing/2014/main" id="{C9B9ECE9-4179-40CA-A079-352673E5DB44}"/>
                  </a:ext>
                </a:extLst>
              </p:cNvPr>
              <p:cNvSpPr/>
              <p:nvPr/>
            </p:nvSpPr>
            <p:spPr>
              <a:xfrm rot="18900000">
                <a:off x="5326404" y="1665385"/>
                <a:ext cx="616388" cy="616388"/>
              </a:xfrm>
              <a:prstGeom prst="roundRect">
                <a:avLst/>
              </a:prstGeom>
              <a:solidFill>
                <a:schemeClr val="bg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413" b="1">
                  <a:solidFill>
                    <a:prstClr val="white"/>
                  </a:solidFill>
                  <a:latin typeface="Calibri" panose="020F0502020204030204"/>
                  <a:ea typeface="+mn-ea"/>
                  <a:cs typeface="+mn-cs"/>
                </a:endParaRPr>
              </a:p>
            </p:txBody>
          </p:sp>
          <p:sp>
            <p:nvSpPr>
              <p:cNvPr id="28" name="Oval 27">
                <a:extLst>
                  <a:ext uri="{FF2B5EF4-FFF2-40B4-BE49-F238E27FC236}">
                    <a16:creationId xmlns:a16="http://schemas.microsoft.com/office/drawing/2014/main" id="{B12F4B69-3932-403A-A147-0DE05D5558A2}"/>
                  </a:ext>
                </a:extLst>
              </p:cNvPr>
              <p:cNvSpPr/>
              <p:nvPr/>
            </p:nvSpPr>
            <p:spPr>
              <a:xfrm>
                <a:off x="5517721" y="1842884"/>
                <a:ext cx="233754" cy="233754"/>
              </a:xfrm>
              <a:prstGeom prst="ellipse">
                <a:avLst/>
              </a:prstGeom>
              <a:solidFill>
                <a:sysClr val="window" lastClr="FFFFFF"/>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2560" b="1" dirty="0">
                    <a:solidFill>
                      <a:prstClr val="black">
                        <a:lumMod val="75000"/>
                        <a:lumOff val="25000"/>
                      </a:prstClr>
                    </a:solidFill>
                    <a:latin typeface="Calibri" panose="020F0502020204030204"/>
                    <a:ea typeface="+mn-ea"/>
                    <a:cs typeface="+mn-cs"/>
                  </a:rPr>
                  <a:t>5</a:t>
                </a:r>
              </a:p>
            </p:txBody>
          </p:sp>
        </p:grpSp>
        <p:grpSp>
          <p:nvGrpSpPr>
            <p:cNvPr id="21" name="Group 20">
              <a:extLst>
                <a:ext uri="{FF2B5EF4-FFF2-40B4-BE49-F238E27FC236}">
                  <a16:creationId xmlns:a16="http://schemas.microsoft.com/office/drawing/2014/main" id="{FAF053A2-23C0-4AEB-8FA6-373327351731}"/>
                </a:ext>
              </a:extLst>
            </p:cNvPr>
            <p:cNvGrpSpPr/>
            <p:nvPr/>
          </p:nvGrpSpPr>
          <p:grpSpPr>
            <a:xfrm>
              <a:off x="1692562" y="1773052"/>
              <a:ext cx="2937088" cy="4042582"/>
              <a:chOff x="1692562" y="1773052"/>
              <a:chExt cx="2937088" cy="4042582"/>
            </a:xfrm>
          </p:grpSpPr>
          <p:sp>
            <p:nvSpPr>
              <p:cNvPr id="24" name="TextBox 23">
                <a:extLst>
                  <a:ext uri="{FF2B5EF4-FFF2-40B4-BE49-F238E27FC236}">
                    <a16:creationId xmlns:a16="http://schemas.microsoft.com/office/drawing/2014/main" id="{E973BCFA-A5F2-46C3-B65C-3163BBA31780}"/>
                  </a:ext>
                </a:extLst>
              </p:cNvPr>
              <p:cNvSpPr txBox="1"/>
              <p:nvPr/>
            </p:nvSpPr>
            <p:spPr>
              <a:xfrm>
                <a:off x="1692562" y="1773052"/>
                <a:ext cx="2937088" cy="418985"/>
              </a:xfrm>
              <a:prstGeom prst="rect">
                <a:avLst/>
              </a:prstGeom>
              <a:noFill/>
            </p:spPr>
            <p:txBody>
              <a:bodyPr wrap="square" lIns="0" rIns="0" rtlCol="0" anchor="b">
                <a:spAutoFit/>
              </a:bodyPr>
              <a:lstStyle/>
              <a:p>
                <a:pPr lvl="0" algn="r"/>
                <a:r>
                  <a:rPr lang="en-US" sz="2560" noProof="1">
                    <a:solidFill>
                      <a:prstClr val="black"/>
                    </a:solidFill>
                  </a:rPr>
                  <a:t>Logistic Regression</a:t>
                </a:r>
              </a:p>
            </p:txBody>
          </p:sp>
          <p:sp>
            <p:nvSpPr>
              <p:cNvPr id="25" name="TextBox 24">
                <a:extLst>
                  <a:ext uri="{FF2B5EF4-FFF2-40B4-BE49-F238E27FC236}">
                    <a16:creationId xmlns:a16="http://schemas.microsoft.com/office/drawing/2014/main" id="{EF0C80E8-2712-4E3A-8D37-7E95E934A51B}"/>
                  </a:ext>
                </a:extLst>
              </p:cNvPr>
              <p:cNvSpPr txBox="1"/>
              <p:nvPr/>
            </p:nvSpPr>
            <p:spPr>
              <a:xfrm>
                <a:off x="1692562" y="3592701"/>
                <a:ext cx="2937088" cy="418985"/>
              </a:xfrm>
              <a:prstGeom prst="rect">
                <a:avLst/>
              </a:prstGeom>
              <a:noFill/>
            </p:spPr>
            <p:txBody>
              <a:bodyPr wrap="square" lIns="0" rIns="0" rtlCol="0" anchor="b">
                <a:spAutoFit/>
              </a:bodyPr>
              <a:lstStyle/>
              <a:p>
                <a:pPr lvl="0" algn="r"/>
                <a:r>
                  <a:rPr lang="en-US" sz="2560" noProof="1">
                    <a:solidFill>
                      <a:prstClr val="black"/>
                    </a:solidFill>
                  </a:rPr>
                  <a:t>Random Forest</a:t>
                </a:r>
              </a:p>
            </p:txBody>
          </p:sp>
          <p:sp>
            <p:nvSpPr>
              <p:cNvPr id="26" name="TextBox 25">
                <a:extLst>
                  <a:ext uri="{FF2B5EF4-FFF2-40B4-BE49-F238E27FC236}">
                    <a16:creationId xmlns:a16="http://schemas.microsoft.com/office/drawing/2014/main" id="{45095186-4BDE-4330-A50D-0175B36FFD38}"/>
                  </a:ext>
                </a:extLst>
              </p:cNvPr>
              <p:cNvSpPr txBox="1"/>
              <p:nvPr/>
            </p:nvSpPr>
            <p:spPr>
              <a:xfrm>
                <a:off x="1692562" y="5396649"/>
                <a:ext cx="2937088" cy="418985"/>
              </a:xfrm>
              <a:prstGeom prst="rect">
                <a:avLst/>
              </a:prstGeom>
              <a:noFill/>
            </p:spPr>
            <p:txBody>
              <a:bodyPr wrap="square" lIns="0" rIns="0" rtlCol="0" anchor="b">
                <a:spAutoFit/>
              </a:bodyPr>
              <a:lstStyle/>
              <a:p>
                <a:pPr lvl="0" algn="r"/>
                <a:r>
                  <a:rPr lang="en-US" sz="2560" noProof="1">
                    <a:solidFill>
                      <a:prstClr val="black"/>
                    </a:solidFill>
                  </a:rPr>
                  <a:t>Naïve Bayes</a:t>
                </a:r>
              </a:p>
            </p:txBody>
          </p:sp>
        </p:grpSp>
        <p:sp>
          <p:nvSpPr>
            <p:cNvPr id="22" name="TextBox 21">
              <a:extLst>
                <a:ext uri="{FF2B5EF4-FFF2-40B4-BE49-F238E27FC236}">
                  <a16:creationId xmlns:a16="http://schemas.microsoft.com/office/drawing/2014/main" id="{69C1D478-E2C7-42D1-90B4-26C1024770D5}"/>
                </a:ext>
              </a:extLst>
            </p:cNvPr>
            <p:cNvSpPr txBox="1"/>
            <p:nvPr/>
          </p:nvSpPr>
          <p:spPr>
            <a:xfrm>
              <a:off x="7106325" y="2689629"/>
              <a:ext cx="3393112" cy="418985"/>
            </a:xfrm>
            <a:prstGeom prst="rect">
              <a:avLst/>
            </a:prstGeom>
            <a:noFill/>
          </p:spPr>
          <p:txBody>
            <a:bodyPr wrap="square" lIns="0" rIns="0" rtlCol="0" anchor="b">
              <a:spAutoFit/>
            </a:bodyPr>
            <a:lstStyle/>
            <a:p>
              <a:pPr lvl="0"/>
              <a:r>
                <a:rPr lang="en-US" sz="2560" noProof="1">
                  <a:solidFill>
                    <a:prstClr val="black"/>
                  </a:solidFill>
                </a:rPr>
                <a:t>Decision Tree</a:t>
              </a:r>
            </a:p>
          </p:txBody>
        </p:sp>
        <p:sp>
          <p:nvSpPr>
            <p:cNvPr id="23" name="TextBox 22">
              <a:extLst>
                <a:ext uri="{FF2B5EF4-FFF2-40B4-BE49-F238E27FC236}">
                  <a16:creationId xmlns:a16="http://schemas.microsoft.com/office/drawing/2014/main" id="{F7076669-8690-4B57-BB71-240DD50CE708}"/>
                </a:ext>
              </a:extLst>
            </p:cNvPr>
            <p:cNvSpPr txBox="1"/>
            <p:nvPr/>
          </p:nvSpPr>
          <p:spPr>
            <a:xfrm>
              <a:off x="7106325" y="4493689"/>
              <a:ext cx="3393112" cy="418985"/>
            </a:xfrm>
            <a:prstGeom prst="rect">
              <a:avLst/>
            </a:prstGeom>
            <a:noFill/>
          </p:spPr>
          <p:txBody>
            <a:bodyPr wrap="square" lIns="0" rIns="0" rtlCol="0" anchor="b">
              <a:spAutoFit/>
            </a:bodyPr>
            <a:lstStyle/>
            <a:p>
              <a:pPr lvl="0"/>
              <a:r>
                <a:rPr lang="en-US" sz="2560" noProof="1">
                  <a:solidFill>
                    <a:prstClr val="black"/>
                  </a:solidFill>
                </a:rPr>
                <a:t>K- Nearest Neighbour</a:t>
              </a:r>
            </a:p>
          </p:txBody>
        </p:sp>
      </p:grpSp>
    </p:spTree>
    <p:extLst>
      <p:ext uri="{BB962C8B-B14F-4D97-AF65-F5344CB8AC3E}">
        <p14:creationId xmlns:p14="http://schemas.microsoft.com/office/powerpoint/2010/main" val="17590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48483" y="1436954"/>
            <a:ext cx="9233767" cy="820560"/>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endParaRPr lang="en-US" sz="3413" b="1" dirty="0">
              <a:solidFill>
                <a:srgbClr val="604878"/>
              </a:solidFill>
            </a:endParaRPr>
          </a:p>
        </p:txBody>
      </p:sp>
      <p:sp>
        <p:nvSpPr>
          <p:cNvPr id="5" name="Rectangle: Rounded Corners 1">
            <a:extLst>
              <a:ext uri="{FF2B5EF4-FFF2-40B4-BE49-F238E27FC236}">
                <a16:creationId xmlns:a16="http://schemas.microsoft.com/office/drawing/2014/main" id="{66230E37-CF29-456D-A771-BB2E9A1B41AD}"/>
              </a:ext>
            </a:extLst>
          </p:cNvPr>
          <p:cNvSpPr/>
          <p:nvPr/>
        </p:nvSpPr>
        <p:spPr>
          <a:xfrm>
            <a:off x="2275840" y="2599464"/>
            <a:ext cx="8453120" cy="9463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There are a lot of different regression types, but the most commonly used regressions in Data Science are:</a:t>
            </a:r>
          </a:p>
        </p:txBody>
      </p:sp>
      <p:sp>
        <p:nvSpPr>
          <p:cNvPr id="6" name="Rectangle: Rounded Corners 1">
            <a:extLst>
              <a:ext uri="{FF2B5EF4-FFF2-40B4-BE49-F238E27FC236}">
                <a16:creationId xmlns:a16="http://schemas.microsoft.com/office/drawing/2014/main" id="{0B5E76E3-D70C-4B50-B7F1-084768D9CAFF}"/>
              </a:ext>
            </a:extLst>
          </p:cNvPr>
          <p:cNvSpPr/>
          <p:nvPr/>
        </p:nvSpPr>
        <p:spPr>
          <a:xfrm>
            <a:off x="1830421" y="4198272"/>
            <a:ext cx="3175909" cy="9463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Linear Regression</a:t>
            </a:r>
          </a:p>
        </p:txBody>
      </p:sp>
      <p:sp>
        <p:nvSpPr>
          <p:cNvPr id="7" name="Rectangle: Rounded Corners 1">
            <a:extLst>
              <a:ext uri="{FF2B5EF4-FFF2-40B4-BE49-F238E27FC236}">
                <a16:creationId xmlns:a16="http://schemas.microsoft.com/office/drawing/2014/main" id="{A224C68F-9102-49E0-A17C-F52FE2B14CAF}"/>
              </a:ext>
            </a:extLst>
          </p:cNvPr>
          <p:cNvSpPr/>
          <p:nvPr/>
        </p:nvSpPr>
        <p:spPr>
          <a:xfrm>
            <a:off x="7998471" y="4198272"/>
            <a:ext cx="3175909" cy="9463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Logistic Regression</a:t>
            </a:r>
          </a:p>
        </p:txBody>
      </p:sp>
      <p:pic>
        <p:nvPicPr>
          <p:cNvPr id="8" name="Picture 2" descr="Image result for linear regression vs logistic regression">
            <a:extLst>
              <a:ext uri="{FF2B5EF4-FFF2-40B4-BE49-F238E27FC236}">
                <a16:creationId xmlns:a16="http://schemas.microsoft.com/office/drawing/2014/main" id="{9574599C-C97D-4D7B-BB0D-6A9E4BC2A2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614"/>
          <a:stretch/>
        </p:blipFill>
        <p:spPr bwMode="auto">
          <a:xfrm>
            <a:off x="1830423" y="5337661"/>
            <a:ext cx="3175910" cy="28429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ear regression vs logistic regression">
            <a:extLst>
              <a:ext uri="{FF2B5EF4-FFF2-40B4-BE49-F238E27FC236}">
                <a16:creationId xmlns:a16="http://schemas.microsoft.com/office/drawing/2014/main" id="{7FBC8328-3691-41E8-AC3B-EDE348F2F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614"/>
          <a:stretch/>
        </p:blipFill>
        <p:spPr bwMode="auto">
          <a:xfrm>
            <a:off x="7998470" y="5337661"/>
            <a:ext cx="3175910" cy="28429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A8DC607-341A-4A08-9136-D8E51471C073}"/>
              </a:ext>
            </a:extLst>
          </p:cNvPr>
          <p:cNvSpPr/>
          <p:nvPr/>
        </p:nvSpPr>
        <p:spPr>
          <a:xfrm>
            <a:off x="463210" y="375939"/>
            <a:ext cx="6712842" cy="507831"/>
          </a:xfrm>
          <a:prstGeom prst="rect">
            <a:avLst/>
          </a:prstGeom>
        </p:spPr>
        <p:txBody>
          <a:bodyPr wrap="square">
            <a:spAutoFit/>
          </a:bodyPr>
          <a:lstStyle/>
          <a:p>
            <a:r>
              <a:rPr lang="en-US" b="1" dirty="0"/>
              <a:t>Types of regression</a:t>
            </a:r>
          </a:p>
        </p:txBody>
      </p:sp>
    </p:spTree>
    <p:extLst>
      <p:ext uri="{BB962C8B-B14F-4D97-AF65-F5344CB8AC3E}">
        <p14:creationId xmlns:p14="http://schemas.microsoft.com/office/powerpoint/2010/main" val="32208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6A85123B-502B-443A-8F4C-4E1406E88E81}"/>
              </a:ext>
            </a:extLst>
          </p:cNvPr>
          <p:cNvSpPr/>
          <p:nvPr/>
        </p:nvSpPr>
        <p:spPr>
          <a:xfrm>
            <a:off x="1589131" y="3850640"/>
            <a:ext cx="3901440" cy="3996979"/>
          </a:xfrm>
          <a:prstGeom prst="round2DiagRect">
            <a:avLst/>
          </a:prstGeom>
          <a:solidFill>
            <a:schemeClr val="bg1"/>
          </a:solidFill>
          <a:ln>
            <a:solidFill>
              <a:srgbClr val="0070C0"/>
            </a:solidFill>
            <a:headEnd type="none" w="med" len="med"/>
            <a:tailEnd type="none" w="med" len="med"/>
          </a:ln>
          <a:effectLst>
            <a:glow rad="63500">
              <a:srgbClr val="0070C0">
                <a:alpha val="40000"/>
              </a:srgbClr>
            </a:glow>
            <a:outerShdw blurRad="50800" dist="38100" dir="8100000" sx="101000" sy="101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a:p>
        </p:txBody>
      </p:sp>
      <p:sp>
        <p:nvSpPr>
          <p:cNvPr id="11" name="Rectangle: Diagonal Corners Rounded 10">
            <a:extLst>
              <a:ext uri="{FF2B5EF4-FFF2-40B4-BE49-F238E27FC236}">
                <a16:creationId xmlns:a16="http://schemas.microsoft.com/office/drawing/2014/main" id="{BEBA59D2-6533-4093-AF31-6FD065266303}"/>
              </a:ext>
            </a:extLst>
          </p:cNvPr>
          <p:cNvSpPr/>
          <p:nvPr/>
        </p:nvSpPr>
        <p:spPr>
          <a:xfrm flipH="1">
            <a:off x="7514230" y="3850640"/>
            <a:ext cx="3901439" cy="3996979"/>
          </a:xfrm>
          <a:prstGeom prst="round2DiagRect">
            <a:avLst/>
          </a:prstGeom>
          <a:solidFill>
            <a:schemeClr val="bg1"/>
          </a:solidFill>
          <a:ln>
            <a:solidFill>
              <a:srgbClr val="0070C0"/>
            </a:solidFill>
            <a:headEnd type="none" w="med" len="med"/>
            <a:tailEnd type="none" w="med" len="med"/>
          </a:ln>
          <a:effectLst>
            <a:glow rad="63500">
              <a:srgbClr val="0070C0">
                <a:alpha val="40000"/>
              </a:srgbClr>
            </a:glow>
            <a:outerShdw blurRad="50800" dist="38100" dir="8100000" sx="101000" sy="101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dirty="0"/>
          </a:p>
        </p:txBody>
      </p:sp>
      <p:pic>
        <p:nvPicPr>
          <p:cNvPr id="12" name="Picture 11">
            <a:extLst>
              <a:ext uri="{FF2B5EF4-FFF2-40B4-BE49-F238E27FC236}">
                <a16:creationId xmlns:a16="http://schemas.microsoft.com/office/drawing/2014/main" id="{E02ED6C2-D3B6-4B0F-A77A-E8A88A819FC3}"/>
              </a:ext>
            </a:extLst>
          </p:cNvPr>
          <p:cNvPicPr>
            <a:picLocks noChangeAspect="1"/>
          </p:cNvPicPr>
          <p:nvPr/>
        </p:nvPicPr>
        <p:blipFill rotWithShape="1">
          <a:blip r:embed="rId3">
            <a:extLst>
              <a:ext uri="{28A0092B-C50C-407E-A947-70E740481C1C}">
                <a14:useLocalDpi xmlns:a14="http://schemas.microsoft.com/office/drawing/2010/main" val="0"/>
              </a:ext>
            </a:extLst>
          </a:blip>
          <a:srcRect l="14571" t="40822" r="15104" b="52870"/>
          <a:stretch/>
        </p:blipFill>
        <p:spPr>
          <a:xfrm rot="5400000">
            <a:off x="4269913" y="5648642"/>
            <a:ext cx="4470400" cy="400975"/>
          </a:xfrm>
          <a:prstGeom prst="rect">
            <a:avLst/>
          </a:prstGeom>
        </p:spPr>
      </p:pic>
      <p:sp>
        <p:nvSpPr>
          <p:cNvPr id="14" name="TextBox 13">
            <a:extLst>
              <a:ext uri="{FF2B5EF4-FFF2-40B4-BE49-F238E27FC236}">
                <a16:creationId xmlns:a16="http://schemas.microsoft.com/office/drawing/2014/main" id="{A518BE00-0F1E-45C0-BEF8-56A367C62348}"/>
              </a:ext>
            </a:extLst>
          </p:cNvPr>
          <p:cNvSpPr txBox="1"/>
          <p:nvPr/>
        </p:nvSpPr>
        <p:spPr>
          <a:xfrm>
            <a:off x="1813203" y="4535949"/>
            <a:ext cx="3524130" cy="2367956"/>
          </a:xfrm>
          <a:prstGeom prst="rect">
            <a:avLst/>
          </a:prstGeom>
          <a:noFill/>
        </p:spPr>
        <p:txBody>
          <a:bodyPr wrap="square" rtlCol="0">
            <a:spAutoFit/>
          </a:bodyPr>
          <a:lstStyle/>
          <a:p>
            <a:pPr marL="365771" indent="-365771">
              <a:spcBef>
                <a:spcPts val="0"/>
              </a:spcBef>
              <a:buFont typeface="+mj-lt"/>
              <a:buAutoNum type="arabicPeriod"/>
            </a:pPr>
            <a:r>
              <a:rPr lang="en-US" sz="2347" dirty="0"/>
              <a:t>Continuous Variables</a:t>
            </a:r>
          </a:p>
          <a:p>
            <a:pPr marL="365771" indent="-365771">
              <a:spcBef>
                <a:spcPts val="0"/>
              </a:spcBef>
              <a:buFont typeface="+mj-lt"/>
              <a:buAutoNum type="arabicPeriod"/>
            </a:pPr>
            <a:endParaRPr lang="en-US" sz="2347" dirty="0"/>
          </a:p>
          <a:p>
            <a:pPr marL="365771" indent="-365771">
              <a:spcBef>
                <a:spcPts val="0"/>
              </a:spcBef>
              <a:buFont typeface="+mj-lt"/>
              <a:buAutoNum type="arabicPeriod"/>
            </a:pPr>
            <a:r>
              <a:rPr lang="en-US" sz="2347" dirty="0"/>
              <a:t>Solves regression problems</a:t>
            </a:r>
          </a:p>
          <a:p>
            <a:pPr marL="365771" indent="-365771">
              <a:spcBef>
                <a:spcPts val="0"/>
              </a:spcBef>
              <a:buFont typeface="+mj-lt"/>
              <a:buAutoNum type="arabicPeriod"/>
            </a:pPr>
            <a:endParaRPr lang="en-US" sz="2347" dirty="0"/>
          </a:p>
          <a:p>
            <a:pPr marL="365771" indent="-365771">
              <a:spcBef>
                <a:spcPts val="0"/>
              </a:spcBef>
              <a:buFont typeface="+mj-lt"/>
              <a:buAutoNum type="arabicPeriod"/>
            </a:pPr>
            <a:r>
              <a:rPr lang="en-US" sz="2347" dirty="0"/>
              <a:t>The output would be a straight line</a:t>
            </a:r>
          </a:p>
        </p:txBody>
      </p:sp>
      <p:sp>
        <p:nvSpPr>
          <p:cNvPr id="15" name="TextBox 14">
            <a:extLst>
              <a:ext uri="{FF2B5EF4-FFF2-40B4-BE49-F238E27FC236}">
                <a16:creationId xmlns:a16="http://schemas.microsoft.com/office/drawing/2014/main" id="{F3E40370-1B55-46F4-ADC2-6C0C8A49670C}"/>
              </a:ext>
            </a:extLst>
          </p:cNvPr>
          <p:cNvSpPr txBox="1"/>
          <p:nvPr/>
        </p:nvSpPr>
        <p:spPr>
          <a:xfrm>
            <a:off x="7817479" y="4535949"/>
            <a:ext cx="3374118" cy="2693045"/>
          </a:xfrm>
          <a:prstGeom prst="rect">
            <a:avLst/>
          </a:prstGeom>
          <a:noFill/>
        </p:spPr>
        <p:txBody>
          <a:bodyPr wrap="square" rtlCol="0">
            <a:spAutoFit/>
          </a:bodyPr>
          <a:lstStyle/>
          <a:p>
            <a:pPr marL="365771" indent="-365771">
              <a:spcBef>
                <a:spcPts val="0"/>
              </a:spcBef>
              <a:buFont typeface="+mj-lt"/>
              <a:buAutoNum type="arabicPeriod"/>
            </a:pPr>
            <a:r>
              <a:rPr lang="en-US" sz="2347" dirty="0"/>
              <a:t>Categorical Variables</a:t>
            </a:r>
          </a:p>
          <a:p>
            <a:pPr marL="365771" indent="-365771">
              <a:spcBef>
                <a:spcPts val="0"/>
              </a:spcBef>
              <a:buFont typeface="+mj-lt"/>
              <a:buAutoNum type="arabicPeriod"/>
            </a:pPr>
            <a:endParaRPr lang="en-US" sz="2347" dirty="0"/>
          </a:p>
          <a:p>
            <a:pPr marL="365771" indent="-365771">
              <a:spcBef>
                <a:spcPts val="0"/>
              </a:spcBef>
              <a:buFont typeface="+mj-lt"/>
              <a:buAutoNum type="arabicPeriod"/>
            </a:pPr>
            <a:r>
              <a:rPr lang="en-US" sz="2347" dirty="0"/>
              <a:t>Solves classification problems</a:t>
            </a:r>
          </a:p>
          <a:p>
            <a:pPr marL="365771" indent="-365771">
              <a:spcBef>
                <a:spcPts val="0"/>
              </a:spcBef>
              <a:buFont typeface="+mj-lt"/>
              <a:buAutoNum type="arabicPeriod"/>
            </a:pPr>
            <a:endParaRPr lang="en-US" sz="2347" dirty="0"/>
          </a:p>
          <a:p>
            <a:pPr marL="365771" indent="-365771">
              <a:spcBef>
                <a:spcPts val="0"/>
              </a:spcBef>
              <a:buFont typeface="+mj-lt"/>
              <a:buAutoNum type="arabicPeriod"/>
            </a:pPr>
            <a:r>
              <a:rPr lang="en-US" sz="2347" dirty="0"/>
              <a:t>The output would be a S-curve</a:t>
            </a:r>
          </a:p>
        </p:txBody>
      </p:sp>
      <p:sp>
        <p:nvSpPr>
          <p:cNvPr id="16" name="Rectangle: Rounded Corners 1">
            <a:extLst>
              <a:ext uri="{FF2B5EF4-FFF2-40B4-BE49-F238E27FC236}">
                <a16:creationId xmlns:a16="http://schemas.microsoft.com/office/drawing/2014/main" id="{4A32410D-7FBD-4B59-86D3-68EE1C7D1D54}"/>
              </a:ext>
            </a:extLst>
          </p:cNvPr>
          <p:cNvSpPr/>
          <p:nvPr/>
        </p:nvSpPr>
        <p:spPr>
          <a:xfrm>
            <a:off x="1524000" y="2535556"/>
            <a:ext cx="4023360" cy="72531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Linear Regression</a:t>
            </a:r>
          </a:p>
        </p:txBody>
      </p:sp>
      <p:sp>
        <p:nvSpPr>
          <p:cNvPr id="17" name="Rectangle: Rounded Corners 1">
            <a:extLst>
              <a:ext uri="{FF2B5EF4-FFF2-40B4-BE49-F238E27FC236}">
                <a16:creationId xmlns:a16="http://schemas.microsoft.com/office/drawing/2014/main" id="{52158AD9-2707-4252-B16E-24F5D2E454C4}"/>
              </a:ext>
            </a:extLst>
          </p:cNvPr>
          <p:cNvSpPr/>
          <p:nvPr/>
        </p:nvSpPr>
        <p:spPr>
          <a:xfrm>
            <a:off x="7453268" y="2535556"/>
            <a:ext cx="4023360" cy="72531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Logistic Regression</a:t>
            </a:r>
          </a:p>
        </p:txBody>
      </p:sp>
      <p:pic>
        <p:nvPicPr>
          <p:cNvPr id="18" name="Picture 17">
            <a:extLst>
              <a:ext uri="{FF2B5EF4-FFF2-40B4-BE49-F238E27FC236}">
                <a16:creationId xmlns:a16="http://schemas.microsoft.com/office/drawing/2014/main" id="{A01B4BE9-E9F5-4120-A0CD-39EA99B993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076" y="2350158"/>
            <a:ext cx="1096109" cy="1096109"/>
          </a:xfrm>
          <a:prstGeom prst="rect">
            <a:avLst/>
          </a:prstGeom>
        </p:spPr>
      </p:pic>
      <p:pic>
        <p:nvPicPr>
          <p:cNvPr id="19" name="Picture 18">
            <a:extLst>
              <a:ext uri="{FF2B5EF4-FFF2-40B4-BE49-F238E27FC236}">
                <a16:creationId xmlns:a16="http://schemas.microsoft.com/office/drawing/2014/main" id="{CC5CC439-8460-47D1-8600-59CB9C3B82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3068" y="2331008"/>
            <a:ext cx="1134411" cy="1134409"/>
          </a:xfrm>
          <a:prstGeom prst="rect">
            <a:avLst/>
          </a:prstGeom>
        </p:spPr>
      </p:pic>
      <p:sp>
        <p:nvSpPr>
          <p:cNvPr id="21" name="Rectangle 20">
            <a:extLst>
              <a:ext uri="{FF2B5EF4-FFF2-40B4-BE49-F238E27FC236}">
                <a16:creationId xmlns:a16="http://schemas.microsoft.com/office/drawing/2014/main" id="{67EC3486-2552-4730-AB9A-7842DDD65C4D}"/>
              </a:ext>
            </a:extLst>
          </p:cNvPr>
          <p:cNvSpPr/>
          <p:nvPr/>
        </p:nvSpPr>
        <p:spPr>
          <a:xfrm>
            <a:off x="463210" y="375939"/>
            <a:ext cx="6712842" cy="507831"/>
          </a:xfrm>
          <a:prstGeom prst="rect">
            <a:avLst/>
          </a:prstGeom>
        </p:spPr>
        <p:txBody>
          <a:bodyPr wrap="square">
            <a:spAutoFit/>
          </a:bodyPr>
          <a:lstStyle/>
          <a:p>
            <a:r>
              <a:rPr lang="en-US" b="1" dirty="0"/>
              <a:t>Types of regression</a:t>
            </a:r>
          </a:p>
        </p:txBody>
      </p:sp>
    </p:spTree>
    <p:extLst>
      <p:ext uri="{BB962C8B-B14F-4D97-AF65-F5344CB8AC3E}">
        <p14:creationId xmlns:p14="http://schemas.microsoft.com/office/powerpoint/2010/main" val="330340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03956" y="3852743"/>
            <a:ext cx="3541797" cy="16209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Logistic Regression</a:t>
            </a:r>
          </a:p>
        </p:txBody>
      </p:sp>
    </p:spTree>
    <p:extLst>
      <p:ext uri="{BB962C8B-B14F-4D97-AF65-F5344CB8AC3E}">
        <p14:creationId xmlns:p14="http://schemas.microsoft.com/office/powerpoint/2010/main" val="25189765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48483" y="1436954"/>
            <a:ext cx="9233767" cy="820560"/>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endParaRPr lang="en-US" sz="3413" b="1" dirty="0">
              <a:solidFill>
                <a:srgbClr val="604878"/>
              </a:solidFill>
            </a:endParaRPr>
          </a:p>
        </p:txBody>
      </p:sp>
      <p:grpSp>
        <p:nvGrpSpPr>
          <p:cNvPr id="58" name="Group 57">
            <a:extLst>
              <a:ext uri="{FF2B5EF4-FFF2-40B4-BE49-F238E27FC236}">
                <a16:creationId xmlns:a16="http://schemas.microsoft.com/office/drawing/2014/main" id="{AE3C50C9-85F7-46B8-BF8B-BC6C8547A5DC}"/>
              </a:ext>
            </a:extLst>
          </p:cNvPr>
          <p:cNvGrpSpPr/>
          <p:nvPr/>
        </p:nvGrpSpPr>
        <p:grpSpPr>
          <a:xfrm>
            <a:off x="3657600" y="2509342"/>
            <a:ext cx="5689600" cy="5655226"/>
            <a:chOff x="6410109" y="1352082"/>
            <a:chExt cx="5334000" cy="5301774"/>
          </a:xfrm>
        </p:grpSpPr>
        <p:sp>
          <p:nvSpPr>
            <p:cNvPr id="46" name="Freeform: Shape 45">
              <a:extLst>
                <a:ext uri="{FF2B5EF4-FFF2-40B4-BE49-F238E27FC236}">
                  <a16:creationId xmlns:a16="http://schemas.microsoft.com/office/drawing/2014/main" id="{FE132359-36AB-49C9-99AF-4833A068FDB3}"/>
                </a:ext>
              </a:extLst>
            </p:cNvPr>
            <p:cNvSpPr/>
            <p:nvPr/>
          </p:nvSpPr>
          <p:spPr>
            <a:xfrm>
              <a:off x="10086812" y="3090880"/>
              <a:ext cx="1657297" cy="1726350"/>
            </a:xfrm>
            <a:custGeom>
              <a:avLst/>
              <a:gdLst>
                <a:gd name="connsiteX0" fmla="*/ 6 w 228600"/>
                <a:gd name="connsiteY0" fmla="*/ 96525 h 238125"/>
                <a:gd name="connsiteX1" fmla="*/ 158135 w 228600"/>
                <a:gd name="connsiteY1" fmla="*/ 0 h 238125"/>
                <a:gd name="connsiteX2" fmla="*/ 228988 w 228600"/>
                <a:gd name="connsiteY2" fmla="*/ 139539 h 238125"/>
                <a:gd name="connsiteX3" fmla="*/ 77013 w 228600"/>
                <a:gd name="connsiteY3" fmla="*/ 239205 h 238125"/>
                <a:gd name="connsiteX4" fmla="*/ 0 w 228600"/>
                <a:gd name="connsiteY4" fmla="*/ 96525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8125">
                  <a:moveTo>
                    <a:pt x="6" y="96525"/>
                  </a:moveTo>
                  <a:lnTo>
                    <a:pt x="158135" y="0"/>
                  </a:lnTo>
                  <a:lnTo>
                    <a:pt x="228988" y="139539"/>
                  </a:lnTo>
                  <a:cubicBezTo>
                    <a:pt x="246102" y="215776"/>
                    <a:pt x="152317" y="243757"/>
                    <a:pt x="77013" y="239205"/>
                  </a:cubicBezTo>
                  <a:lnTo>
                    <a:pt x="0" y="96525"/>
                  </a:lnTo>
                  <a:close/>
                </a:path>
              </a:pathLst>
            </a:custGeom>
            <a:solidFill>
              <a:schemeClr val="accent3">
                <a:lumMod val="60000"/>
                <a:lumOff val="4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47" name="Freeform: Shape 46">
              <a:extLst>
                <a:ext uri="{FF2B5EF4-FFF2-40B4-BE49-F238E27FC236}">
                  <a16:creationId xmlns:a16="http://schemas.microsoft.com/office/drawing/2014/main" id="{D3D7A016-0904-4A58-8C5B-30A3684AC169}"/>
                </a:ext>
              </a:extLst>
            </p:cNvPr>
            <p:cNvSpPr/>
            <p:nvPr/>
          </p:nvSpPr>
          <p:spPr>
            <a:xfrm>
              <a:off x="9223380" y="4513182"/>
              <a:ext cx="2416890" cy="2140674"/>
            </a:xfrm>
            <a:custGeom>
              <a:avLst/>
              <a:gdLst>
                <a:gd name="connsiteX0" fmla="*/ 83173 w 333375"/>
                <a:gd name="connsiteY0" fmla="*/ 5 h 295275"/>
                <a:gd name="connsiteX1" fmla="*/ 0 w 333375"/>
                <a:gd name="connsiteY1" fmla="*/ 150031 h 295275"/>
                <a:gd name="connsiteX2" fmla="*/ 83173 w 333375"/>
                <a:gd name="connsiteY2" fmla="*/ 302155 h 295275"/>
                <a:gd name="connsiteX3" fmla="*/ 85227 w 333375"/>
                <a:gd name="connsiteY3" fmla="*/ 241304 h 295275"/>
                <a:gd name="connsiteX4" fmla="*/ 161214 w 333375"/>
                <a:gd name="connsiteY4" fmla="*/ 241304 h 295275"/>
                <a:gd name="connsiteX5" fmla="*/ 238227 w 333375"/>
                <a:gd name="connsiteY5" fmla="*/ 198290 h 295275"/>
                <a:gd name="connsiteX6" fmla="*/ 335778 w 333375"/>
                <a:gd name="connsiteY6" fmla="*/ 15737 h 295275"/>
                <a:gd name="connsiteX7" fmla="*/ 214614 w 333375"/>
                <a:gd name="connsiteY7" fmla="*/ 56653 h 295275"/>
                <a:gd name="connsiteX8" fmla="*/ 86262 w 333375"/>
                <a:gd name="connsiteY8" fmla="*/ 56653 h 295275"/>
                <a:gd name="connsiteX9" fmla="*/ 83181 w 333375"/>
                <a:gd name="connsiteY9"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295275">
                  <a:moveTo>
                    <a:pt x="83173" y="5"/>
                  </a:moveTo>
                  <a:lnTo>
                    <a:pt x="0" y="150031"/>
                  </a:lnTo>
                  <a:lnTo>
                    <a:pt x="83173" y="302155"/>
                  </a:lnTo>
                  <a:lnTo>
                    <a:pt x="85227" y="241304"/>
                  </a:lnTo>
                  <a:lnTo>
                    <a:pt x="161214" y="241304"/>
                  </a:lnTo>
                  <a:cubicBezTo>
                    <a:pt x="188938" y="243752"/>
                    <a:pt x="224878" y="225217"/>
                    <a:pt x="238227" y="198290"/>
                  </a:cubicBezTo>
                  <a:lnTo>
                    <a:pt x="335778" y="15737"/>
                  </a:lnTo>
                  <a:cubicBezTo>
                    <a:pt x="303605" y="48260"/>
                    <a:pt x="262233" y="56653"/>
                    <a:pt x="214614" y="56653"/>
                  </a:cubicBezTo>
                  <a:lnTo>
                    <a:pt x="86262" y="56653"/>
                  </a:lnTo>
                  <a:lnTo>
                    <a:pt x="83181" y="0"/>
                  </a:lnTo>
                  <a:close/>
                </a:path>
              </a:pathLst>
            </a:custGeom>
            <a:solidFill>
              <a:schemeClr val="accent3">
                <a:lumMod val="20000"/>
                <a:lumOff val="8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48" name="Freeform: Shape 47">
              <a:extLst>
                <a:ext uri="{FF2B5EF4-FFF2-40B4-BE49-F238E27FC236}">
                  <a16:creationId xmlns:a16="http://schemas.microsoft.com/office/drawing/2014/main" id="{C84C1F67-0134-4AA9-8E05-66BB5C031FD3}"/>
                </a:ext>
              </a:extLst>
            </p:cNvPr>
            <p:cNvSpPr/>
            <p:nvPr/>
          </p:nvSpPr>
          <p:spPr>
            <a:xfrm>
              <a:off x="7323848" y="1406078"/>
              <a:ext cx="1726350" cy="1726350"/>
            </a:xfrm>
            <a:custGeom>
              <a:avLst/>
              <a:gdLst>
                <a:gd name="connsiteX0" fmla="*/ 159347 w 238125"/>
                <a:gd name="connsiteY0" fmla="*/ 243615 h 238125"/>
                <a:gd name="connsiteX1" fmla="*/ 0 w 238125"/>
                <a:gd name="connsiteY1" fmla="*/ 149207 h 238125"/>
                <a:gd name="connsiteX2" fmla="*/ 85012 w 238125"/>
                <a:gd name="connsiteY2" fmla="*/ 18190 h 238125"/>
                <a:gd name="connsiteX3" fmla="*/ 244064 w 238125"/>
                <a:gd name="connsiteY3" fmla="*/ 105568 h 238125"/>
                <a:gd name="connsiteX4" fmla="*/ 159349 w 238125"/>
                <a:gd name="connsiteY4" fmla="*/ 243620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238125">
                  <a:moveTo>
                    <a:pt x="159347" y="243615"/>
                  </a:moveTo>
                  <a:lnTo>
                    <a:pt x="0" y="149207"/>
                  </a:lnTo>
                  <a:lnTo>
                    <a:pt x="85012" y="18190"/>
                  </a:lnTo>
                  <a:cubicBezTo>
                    <a:pt x="141943" y="-34102"/>
                    <a:pt x="211409" y="36095"/>
                    <a:pt x="244064" y="105568"/>
                  </a:cubicBezTo>
                  <a:lnTo>
                    <a:pt x="159349" y="243620"/>
                  </a:lnTo>
                  <a:close/>
                </a:path>
              </a:pathLst>
            </a:custGeom>
            <a:solidFill>
              <a:schemeClr val="accent1">
                <a:lumMod val="20000"/>
                <a:lumOff val="8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49" name="Freeform: Shape 48">
              <a:extLst>
                <a:ext uri="{FF2B5EF4-FFF2-40B4-BE49-F238E27FC236}">
                  <a16:creationId xmlns:a16="http://schemas.microsoft.com/office/drawing/2014/main" id="{D4BD0370-E41B-484E-949F-635C48DAD7EB}"/>
                </a:ext>
              </a:extLst>
            </p:cNvPr>
            <p:cNvSpPr/>
            <p:nvPr/>
          </p:nvSpPr>
          <p:spPr>
            <a:xfrm>
              <a:off x="8432583" y="1352082"/>
              <a:ext cx="2624053" cy="1657296"/>
            </a:xfrm>
            <a:custGeom>
              <a:avLst/>
              <a:gdLst>
                <a:gd name="connsiteX0" fmla="*/ 109150 w 361950"/>
                <a:gd name="connsiteY0" fmla="*/ 234791 h 228600"/>
                <a:gd name="connsiteX1" fmla="*/ 277900 w 361950"/>
                <a:gd name="connsiteY1" fmla="*/ 236269 h 228600"/>
                <a:gd name="connsiteX2" fmla="*/ 367704 w 361950"/>
                <a:gd name="connsiteY2" fmla="*/ 88133 h 228600"/>
                <a:gd name="connsiteX3" fmla="*/ 314637 w 361950"/>
                <a:gd name="connsiteY3" fmla="*/ 115835 h 228600"/>
                <a:gd name="connsiteX4" fmla="*/ 277754 w 361950"/>
                <a:gd name="connsiteY4" fmla="*/ 47957 h 228600"/>
                <a:gd name="connsiteX5" fmla="*/ 203564 w 361950"/>
                <a:gd name="connsiteY5" fmla="*/ 41 h 228600"/>
                <a:gd name="connsiteX6" fmla="*/ 0 w 361950"/>
                <a:gd name="connsiteY6" fmla="*/ 1508 h 228600"/>
                <a:gd name="connsiteX7" fmla="*/ 93824 w 361950"/>
                <a:gd name="connsiteY7" fmla="*/ 89885 h 228600"/>
                <a:gd name="connsiteX8" fmla="*/ 156125 w 361950"/>
                <a:gd name="connsiteY8" fmla="*/ 204545 h 228600"/>
                <a:gd name="connsiteX9" fmla="*/ 109141 w 361950"/>
                <a:gd name="connsiteY9" fmla="*/ 23479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950" h="228600">
                  <a:moveTo>
                    <a:pt x="109150" y="234791"/>
                  </a:moveTo>
                  <a:lnTo>
                    <a:pt x="277900" y="236269"/>
                  </a:lnTo>
                  <a:lnTo>
                    <a:pt x="367704" y="88133"/>
                  </a:lnTo>
                  <a:lnTo>
                    <a:pt x="314637" y="115835"/>
                  </a:lnTo>
                  <a:lnTo>
                    <a:pt x="277754" y="47957"/>
                  </a:lnTo>
                  <a:cubicBezTo>
                    <a:pt x="266392" y="22003"/>
                    <a:pt x="233086" y="-1105"/>
                    <a:pt x="203564" y="41"/>
                  </a:cubicBezTo>
                  <a:lnTo>
                    <a:pt x="0" y="1508"/>
                  </a:lnTo>
                  <a:cubicBezTo>
                    <a:pt x="43448" y="14463"/>
                    <a:pt x="70711" y="47346"/>
                    <a:pt x="93824" y="89885"/>
                  </a:cubicBezTo>
                  <a:lnTo>
                    <a:pt x="156125" y="204545"/>
                  </a:lnTo>
                  <a:lnTo>
                    <a:pt x="109141" y="234796"/>
                  </a:lnTo>
                  <a:close/>
                </a:path>
              </a:pathLst>
            </a:custGeom>
            <a:solidFill>
              <a:schemeClr val="accent1">
                <a:lumMod val="60000"/>
                <a:lumOff val="4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50" name="Freeform: Shape 49">
              <a:extLst>
                <a:ext uri="{FF2B5EF4-FFF2-40B4-BE49-F238E27FC236}">
                  <a16:creationId xmlns:a16="http://schemas.microsoft.com/office/drawing/2014/main" id="{9623FB1C-5DFE-4A62-B857-C366B124A2D8}"/>
                </a:ext>
              </a:extLst>
            </p:cNvPr>
            <p:cNvSpPr/>
            <p:nvPr/>
          </p:nvSpPr>
          <p:spPr>
            <a:xfrm>
              <a:off x="6410109" y="3104807"/>
              <a:ext cx="1864458" cy="1726350"/>
            </a:xfrm>
            <a:custGeom>
              <a:avLst/>
              <a:gdLst>
                <a:gd name="connsiteX0" fmla="*/ 4098 w 257175"/>
                <a:gd name="connsiteY0" fmla="*/ 1483 h 238125"/>
                <a:gd name="connsiteX1" fmla="*/ 53472 w 257175"/>
                <a:gd name="connsiteY1" fmla="*/ 40059 h 238125"/>
                <a:gd name="connsiteX2" fmla="*/ 7002 w 257175"/>
                <a:gd name="connsiteY2" fmla="*/ 129082 h 238125"/>
                <a:gd name="connsiteX3" fmla="*/ 49115 w 257175"/>
                <a:gd name="connsiteY3" fmla="*/ 224036 h 238125"/>
                <a:gd name="connsiteX4" fmla="*/ 149315 w 257175"/>
                <a:gd name="connsiteY4" fmla="*/ 238873 h 238125"/>
                <a:gd name="connsiteX5" fmla="*/ 214663 w 257175"/>
                <a:gd name="connsiteY5" fmla="*/ 132048 h 238125"/>
                <a:gd name="connsiteX6" fmla="*/ 264036 w 257175"/>
                <a:gd name="connsiteY6" fmla="*/ 158755 h 238125"/>
                <a:gd name="connsiteX7" fmla="*/ 178359 w 257175"/>
                <a:gd name="connsiteY7" fmla="*/ 0 h 238125"/>
                <a:gd name="connsiteX8" fmla="*/ 4100 w 257175"/>
                <a:gd name="connsiteY8" fmla="*/ 148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238125">
                  <a:moveTo>
                    <a:pt x="4098" y="1483"/>
                  </a:moveTo>
                  <a:lnTo>
                    <a:pt x="53472" y="40059"/>
                  </a:lnTo>
                  <a:lnTo>
                    <a:pt x="7002" y="129082"/>
                  </a:lnTo>
                  <a:cubicBezTo>
                    <a:pt x="-16232" y="170131"/>
                    <a:pt x="23683" y="210120"/>
                    <a:pt x="49115" y="224036"/>
                  </a:cubicBezTo>
                  <a:cubicBezTo>
                    <a:pt x="74151" y="237738"/>
                    <a:pt x="113011" y="239368"/>
                    <a:pt x="149315" y="238873"/>
                  </a:cubicBezTo>
                  <a:lnTo>
                    <a:pt x="214663" y="132048"/>
                  </a:lnTo>
                  <a:lnTo>
                    <a:pt x="264036" y="158755"/>
                  </a:lnTo>
                  <a:lnTo>
                    <a:pt x="178359" y="0"/>
                  </a:lnTo>
                  <a:lnTo>
                    <a:pt x="4100" y="1483"/>
                  </a:lnTo>
                  <a:close/>
                </a:path>
              </a:pathLst>
            </a:custGeom>
            <a:solidFill>
              <a:schemeClr val="accent5">
                <a:lumMod val="60000"/>
                <a:lumOff val="4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51" name="Freeform: Shape 50">
              <a:extLst>
                <a:ext uri="{FF2B5EF4-FFF2-40B4-BE49-F238E27FC236}">
                  <a16:creationId xmlns:a16="http://schemas.microsoft.com/office/drawing/2014/main" id="{03DBAD05-FAE8-45F6-B4AE-FE23DE154753}"/>
                </a:ext>
              </a:extLst>
            </p:cNvPr>
            <p:cNvSpPr/>
            <p:nvPr/>
          </p:nvSpPr>
          <p:spPr>
            <a:xfrm>
              <a:off x="6492459" y="4610728"/>
              <a:ext cx="2278782" cy="1588242"/>
            </a:xfrm>
            <a:custGeom>
              <a:avLst/>
              <a:gdLst>
                <a:gd name="connsiteX0" fmla="*/ 0 w 314325"/>
                <a:gd name="connsiteY0" fmla="*/ 1 h 219075"/>
                <a:gd name="connsiteX1" fmla="*/ 106004 w 314325"/>
                <a:gd name="connsiteY1" fmla="*/ 195853 h 219075"/>
                <a:gd name="connsiteX2" fmla="*/ 209110 w 314325"/>
                <a:gd name="connsiteY2" fmla="*/ 228495 h 219075"/>
                <a:gd name="connsiteX3" fmla="*/ 320927 w 314325"/>
                <a:gd name="connsiteY3" fmla="*/ 228495 h 219075"/>
                <a:gd name="connsiteX4" fmla="*/ 320927 w 314325"/>
                <a:gd name="connsiteY4" fmla="*/ 43027 h 219075"/>
                <a:gd name="connsiteX5" fmla="*/ 108910 w 314325"/>
                <a:gd name="connsiteY5" fmla="*/ 41544 h 219075"/>
                <a:gd name="connsiteX6" fmla="*/ 0 w 314325"/>
                <a:gd name="connsiteY6" fmla="*/ 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25" h="219075">
                  <a:moveTo>
                    <a:pt x="0" y="1"/>
                  </a:moveTo>
                  <a:lnTo>
                    <a:pt x="106004" y="195853"/>
                  </a:lnTo>
                  <a:cubicBezTo>
                    <a:pt x="127302" y="223055"/>
                    <a:pt x="167479" y="229484"/>
                    <a:pt x="209110" y="228495"/>
                  </a:cubicBezTo>
                  <a:lnTo>
                    <a:pt x="320927" y="228495"/>
                  </a:lnTo>
                  <a:lnTo>
                    <a:pt x="320927" y="43027"/>
                  </a:lnTo>
                  <a:lnTo>
                    <a:pt x="108910" y="41544"/>
                  </a:lnTo>
                  <a:cubicBezTo>
                    <a:pt x="75995" y="43522"/>
                    <a:pt x="32914" y="36598"/>
                    <a:pt x="0" y="0"/>
                  </a:cubicBezTo>
                  <a:close/>
                </a:path>
              </a:pathLst>
            </a:custGeom>
            <a:solidFill>
              <a:schemeClr val="accent5">
                <a:lumMod val="20000"/>
                <a:lumOff val="80000"/>
              </a:schemeClr>
            </a:solidFill>
            <a:ln w="2907" cap="flat">
              <a:noFill/>
              <a:prstDash val="solid"/>
              <a:miter/>
            </a:ln>
          </p:spPr>
          <p:txBody>
            <a:bodyPr rtlCol="0" anchor="ctr"/>
            <a:lstStyle/>
            <a:p>
              <a:pPr defTabSz="975390" hangingPunct="1">
                <a:lnSpc>
                  <a:spcPct val="100000"/>
                </a:lnSpc>
                <a:spcBef>
                  <a:spcPts val="0"/>
                </a:spcBef>
                <a:defRPr/>
              </a:pPr>
              <a:endParaRPr lang="en-US" sz="1920">
                <a:solidFill>
                  <a:prstClr val="black"/>
                </a:solidFill>
              </a:endParaRPr>
            </a:p>
          </p:txBody>
        </p:sp>
        <p:sp>
          <p:nvSpPr>
            <p:cNvPr id="55" name="TextBox 54">
              <a:extLst>
                <a:ext uri="{FF2B5EF4-FFF2-40B4-BE49-F238E27FC236}">
                  <a16:creationId xmlns:a16="http://schemas.microsoft.com/office/drawing/2014/main" id="{16E73A97-9F34-47A8-8C1D-169BF77BFBCC}"/>
                </a:ext>
              </a:extLst>
            </p:cNvPr>
            <p:cNvSpPr txBox="1"/>
            <p:nvPr/>
          </p:nvSpPr>
          <p:spPr>
            <a:xfrm>
              <a:off x="9099354" y="1857564"/>
              <a:ext cx="1594242" cy="605935"/>
            </a:xfrm>
            <a:prstGeom prst="rect">
              <a:avLst/>
            </a:prstGeom>
            <a:noFill/>
          </p:spPr>
          <p:txBody>
            <a:bodyPr wrap="square" rtlCol="0">
              <a:spAutoFit/>
            </a:bodyPr>
            <a:lstStyle/>
            <a:p>
              <a:pPr algn="ctr"/>
              <a:r>
                <a:rPr lang="en-US" sz="2000" dirty="0"/>
                <a:t>Classification Problems</a:t>
              </a:r>
            </a:p>
          </p:txBody>
        </p:sp>
        <p:sp>
          <p:nvSpPr>
            <p:cNvPr id="56" name="TextBox 55">
              <a:extLst>
                <a:ext uri="{FF2B5EF4-FFF2-40B4-BE49-F238E27FC236}">
                  <a16:creationId xmlns:a16="http://schemas.microsoft.com/office/drawing/2014/main" id="{5B9AC045-1AC3-48C6-83FE-B994751FAB58}"/>
                </a:ext>
              </a:extLst>
            </p:cNvPr>
            <p:cNvSpPr txBox="1"/>
            <p:nvPr/>
          </p:nvSpPr>
          <p:spPr>
            <a:xfrm>
              <a:off x="9197780" y="5044408"/>
              <a:ext cx="1892496" cy="865622"/>
            </a:xfrm>
            <a:prstGeom prst="rect">
              <a:avLst/>
            </a:prstGeom>
            <a:noFill/>
          </p:spPr>
          <p:txBody>
            <a:bodyPr wrap="square" rtlCol="0">
              <a:spAutoFit/>
            </a:bodyPr>
            <a:lstStyle/>
            <a:p>
              <a:pPr algn="ctr"/>
              <a:r>
                <a:rPr lang="en-US" sz="2000" dirty="0"/>
                <a:t>Linear Regression cannot answer</a:t>
              </a:r>
            </a:p>
          </p:txBody>
        </p:sp>
        <p:sp>
          <p:nvSpPr>
            <p:cNvPr id="57" name="TextBox 56">
              <a:extLst>
                <a:ext uri="{FF2B5EF4-FFF2-40B4-BE49-F238E27FC236}">
                  <a16:creationId xmlns:a16="http://schemas.microsoft.com/office/drawing/2014/main" id="{9DFB7B52-C3A7-4DC0-B7AD-2185A786C80F}"/>
                </a:ext>
              </a:extLst>
            </p:cNvPr>
            <p:cNvSpPr txBox="1"/>
            <p:nvPr/>
          </p:nvSpPr>
          <p:spPr>
            <a:xfrm>
              <a:off x="6929257" y="4998192"/>
              <a:ext cx="2001582" cy="1125308"/>
            </a:xfrm>
            <a:prstGeom prst="rect">
              <a:avLst/>
            </a:prstGeom>
            <a:noFill/>
          </p:spPr>
          <p:txBody>
            <a:bodyPr wrap="square" rtlCol="0">
              <a:spAutoFit/>
            </a:bodyPr>
            <a:lstStyle/>
            <a:p>
              <a:pPr algn="ctr"/>
              <a:r>
                <a:rPr lang="en-US" sz="2000" dirty="0"/>
                <a:t>Logistic  Regression comes into the picture</a:t>
              </a:r>
            </a:p>
          </p:txBody>
        </p:sp>
      </p:grpSp>
      <p:sp>
        <p:nvSpPr>
          <p:cNvPr id="15" name="Rectangle 14">
            <a:extLst>
              <a:ext uri="{FF2B5EF4-FFF2-40B4-BE49-F238E27FC236}">
                <a16:creationId xmlns:a16="http://schemas.microsoft.com/office/drawing/2014/main" id="{857A4559-5B9F-4C5A-8247-ABEE589ADC85}"/>
              </a:ext>
            </a:extLst>
          </p:cNvPr>
          <p:cNvSpPr/>
          <p:nvPr/>
        </p:nvSpPr>
        <p:spPr>
          <a:xfrm>
            <a:off x="463210" y="375939"/>
            <a:ext cx="6712842" cy="507831"/>
          </a:xfrm>
          <a:prstGeom prst="rect">
            <a:avLst/>
          </a:prstGeom>
        </p:spPr>
        <p:txBody>
          <a:bodyPr wrap="square">
            <a:spAutoFit/>
          </a:bodyPr>
          <a:lstStyle/>
          <a:p>
            <a:r>
              <a:rPr lang="en-US" b="1" dirty="0"/>
              <a:t>Logistic Regression</a:t>
            </a:r>
          </a:p>
        </p:txBody>
      </p:sp>
    </p:spTree>
    <p:extLst>
      <p:ext uri="{BB962C8B-B14F-4D97-AF65-F5344CB8AC3E}">
        <p14:creationId xmlns:p14="http://schemas.microsoft.com/office/powerpoint/2010/main" val="37984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Custom</PresentationFormat>
  <Paragraphs>81</Paragraphs>
  <Slides>18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Avenir Book</vt:lpstr>
      <vt:lpstr>Avenir Heavy</vt:lpstr>
      <vt:lpstr>Avenir Medium</vt:lpstr>
      <vt:lpstr>Calibri</vt:lpstr>
      <vt:lpstr>Helvetica</vt:lpstr>
      <vt:lpstr>Helvetica Neue</vt:lpstr>
      <vt:lpstr>Helvetica Neue Medium</vt:lpstr>
      <vt:lpstr>Helvetica Neue Thin</vt:lpstr>
      <vt:lpstr>Raleway Black</vt:lpstr>
      <vt:lpstr>Raleway Light</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Ashwini</dc:creator>
  <cp:lastModifiedBy>Kumar, Ashwini</cp:lastModifiedBy>
  <cp:revision>1</cp:revision>
  <dcterms:created xsi:type="dcterms:W3CDTF">2020-09-18T08:21:28Z</dcterms:created>
  <dcterms:modified xsi:type="dcterms:W3CDTF">2020-09-18T08:21:34Z</dcterms:modified>
</cp:coreProperties>
</file>