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19.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650" r:id="rId4"/>
    <p:sldId id="651" r:id="rId5"/>
    <p:sldId id="652" r:id="rId6"/>
    <p:sldId id="653" r:id="rId7"/>
    <p:sldId id="654" r:id="rId8"/>
    <p:sldId id="655" r:id="rId9"/>
    <p:sldId id="656" r:id="rId10"/>
    <p:sldId id="684" r:id="rId11"/>
    <p:sldId id="614" r:id="rId12"/>
    <p:sldId id="615" r:id="rId13"/>
    <p:sldId id="616" r:id="rId14"/>
    <p:sldId id="685" r:id="rId15"/>
    <p:sldId id="622" r:id="rId16"/>
    <p:sldId id="623" r:id="rId17"/>
    <p:sldId id="624" r:id="rId18"/>
    <p:sldId id="627" r:id="rId19"/>
    <p:sldId id="626" r:id="rId20"/>
    <p:sldId id="628" r:id="rId21"/>
    <p:sldId id="629" r:id="rId22"/>
    <p:sldId id="630" r:id="rId23"/>
    <p:sldId id="631" r:id="rId24"/>
    <p:sldId id="632" r:id="rId25"/>
    <p:sldId id="633" r:id="rId26"/>
    <p:sldId id="634" r:id="rId27"/>
    <p:sldId id="635" r:id="rId28"/>
    <p:sldId id="636" r:id="rId29"/>
    <p:sldId id="637" r:id="rId30"/>
    <p:sldId id="638" r:id="rId31"/>
    <p:sldId id="686" r:id="rId32"/>
    <p:sldId id="621" r:id="rId33"/>
    <p:sldId id="639" r:id="rId34"/>
    <p:sldId id="640" r:id="rId35"/>
    <p:sldId id="617" r:id="rId36"/>
    <p:sldId id="642" r:id="rId37"/>
    <p:sldId id="643" r:id="rId38"/>
    <p:sldId id="644" r:id="rId39"/>
    <p:sldId id="645" r:id="rId40"/>
    <p:sldId id="646" r:id="rId41"/>
    <p:sldId id="647" r:id="rId42"/>
    <p:sldId id="648" r:id="rId43"/>
    <p:sldId id="259"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51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ff"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50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143000" y="685800"/>
            <a:ext cx="4572000" cy="3429000"/>
          </a:xfrm>
          <a:prstGeom prst="rect">
            <a:avLst/>
          </a:prstGeom>
        </p:spPr>
        <p:txBody>
          <a:bodyPr/>
          <a:lstStyle/>
          <a:p>
            <a:endParaRPr/>
          </a:p>
        </p:txBody>
      </p:sp>
      <p:sp>
        <p:nvSpPr>
          <p:cNvPr id="158" name="Shape 1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a:t>
            </a:fld>
            <a:endParaRPr lang="es-ES_tradnl" dirty="0">
              <a:solidFill>
                <a:prstClr val="black"/>
              </a:solidFill>
            </a:endParaRPr>
          </a:p>
        </p:txBody>
      </p:sp>
    </p:spTree>
    <p:extLst>
      <p:ext uri="{BB962C8B-B14F-4D97-AF65-F5344CB8AC3E}">
        <p14:creationId xmlns:p14="http://schemas.microsoft.com/office/powerpoint/2010/main" val="1072985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13</a:t>
            </a:fld>
            <a:endParaRPr lang="es-ES_tradnl" dirty="0">
              <a:solidFill>
                <a:prstClr val="black"/>
              </a:solidFill>
            </a:endParaRPr>
          </a:p>
        </p:txBody>
      </p:sp>
    </p:spTree>
    <p:extLst>
      <p:ext uri="{BB962C8B-B14F-4D97-AF65-F5344CB8AC3E}">
        <p14:creationId xmlns:p14="http://schemas.microsoft.com/office/powerpoint/2010/main" val="246331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15</a:t>
            </a:fld>
            <a:endParaRPr lang="es-ES_tradnl" dirty="0">
              <a:solidFill>
                <a:prstClr val="black"/>
              </a:solidFill>
            </a:endParaRPr>
          </a:p>
        </p:txBody>
      </p:sp>
    </p:spTree>
    <p:extLst>
      <p:ext uri="{BB962C8B-B14F-4D97-AF65-F5344CB8AC3E}">
        <p14:creationId xmlns:p14="http://schemas.microsoft.com/office/powerpoint/2010/main" val="294420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16</a:t>
            </a:fld>
            <a:endParaRPr lang="es-ES_tradnl" dirty="0">
              <a:solidFill>
                <a:prstClr val="black"/>
              </a:solidFill>
            </a:endParaRPr>
          </a:p>
        </p:txBody>
      </p:sp>
    </p:spTree>
    <p:extLst>
      <p:ext uri="{BB962C8B-B14F-4D97-AF65-F5344CB8AC3E}">
        <p14:creationId xmlns:p14="http://schemas.microsoft.com/office/powerpoint/2010/main" val="1231405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17</a:t>
            </a:fld>
            <a:endParaRPr lang="es-ES_tradnl" dirty="0">
              <a:solidFill>
                <a:prstClr val="black"/>
              </a:solidFill>
            </a:endParaRPr>
          </a:p>
        </p:txBody>
      </p:sp>
    </p:spTree>
    <p:extLst>
      <p:ext uri="{BB962C8B-B14F-4D97-AF65-F5344CB8AC3E}">
        <p14:creationId xmlns:p14="http://schemas.microsoft.com/office/powerpoint/2010/main" val="335219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18</a:t>
            </a:fld>
            <a:endParaRPr lang="es-ES_tradnl" dirty="0">
              <a:solidFill>
                <a:prstClr val="black"/>
              </a:solidFill>
            </a:endParaRPr>
          </a:p>
        </p:txBody>
      </p:sp>
    </p:spTree>
    <p:extLst>
      <p:ext uri="{BB962C8B-B14F-4D97-AF65-F5344CB8AC3E}">
        <p14:creationId xmlns:p14="http://schemas.microsoft.com/office/powerpoint/2010/main" val="25773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19</a:t>
            </a:fld>
            <a:endParaRPr lang="es-ES_tradnl" dirty="0">
              <a:solidFill>
                <a:prstClr val="black"/>
              </a:solidFill>
            </a:endParaRPr>
          </a:p>
        </p:txBody>
      </p:sp>
    </p:spTree>
    <p:extLst>
      <p:ext uri="{BB962C8B-B14F-4D97-AF65-F5344CB8AC3E}">
        <p14:creationId xmlns:p14="http://schemas.microsoft.com/office/powerpoint/2010/main" val="3921916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20</a:t>
            </a:fld>
            <a:endParaRPr lang="es-ES_tradnl" dirty="0">
              <a:solidFill>
                <a:prstClr val="black"/>
              </a:solidFill>
            </a:endParaRPr>
          </a:p>
        </p:txBody>
      </p:sp>
    </p:spTree>
    <p:extLst>
      <p:ext uri="{BB962C8B-B14F-4D97-AF65-F5344CB8AC3E}">
        <p14:creationId xmlns:p14="http://schemas.microsoft.com/office/powerpoint/2010/main" val="1375362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21</a:t>
            </a:fld>
            <a:endParaRPr lang="es-ES_tradnl" dirty="0">
              <a:solidFill>
                <a:prstClr val="black"/>
              </a:solidFill>
            </a:endParaRPr>
          </a:p>
        </p:txBody>
      </p:sp>
    </p:spTree>
    <p:extLst>
      <p:ext uri="{BB962C8B-B14F-4D97-AF65-F5344CB8AC3E}">
        <p14:creationId xmlns:p14="http://schemas.microsoft.com/office/powerpoint/2010/main" val="156395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22</a:t>
            </a:fld>
            <a:endParaRPr lang="es-ES_tradnl" dirty="0">
              <a:solidFill>
                <a:prstClr val="black"/>
              </a:solidFill>
            </a:endParaRPr>
          </a:p>
        </p:txBody>
      </p:sp>
    </p:spTree>
    <p:extLst>
      <p:ext uri="{BB962C8B-B14F-4D97-AF65-F5344CB8AC3E}">
        <p14:creationId xmlns:p14="http://schemas.microsoft.com/office/powerpoint/2010/main" val="43740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23</a:t>
            </a:fld>
            <a:endParaRPr lang="es-ES_tradnl" dirty="0">
              <a:solidFill>
                <a:prstClr val="black"/>
              </a:solidFill>
            </a:endParaRPr>
          </a:p>
        </p:txBody>
      </p:sp>
    </p:spTree>
    <p:extLst>
      <p:ext uri="{BB962C8B-B14F-4D97-AF65-F5344CB8AC3E}">
        <p14:creationId xmlns:p14="http://schemas.microsoft.com/office/powerpoint/2010/main" val="219719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a:t>
            </a:fld>
            <a:endParaRPr lang="es-ES_tradnl" dirty="0">
              <a:solidFill>
                <a:prstClr val="black"/>
              </a:solidFill>
            </a:endParaRPr>
          </a:p>
        </p:txBody>
      </p:sp>
    </p:spTree>
    <p:extLst>
      <p:ext uri="{BB962C8B-B14F-4D97-AF65-F5344CB8AC3E}">
        <p14:creationId xmlns:p14="http://schemas.microsoft.com/office/powerpoint/2010/main" val="177841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24</a:t>
            </a:fld>
            <a:endParaRPr lang="es-ES_tradnl" dirty="0">
              <a:solidFill>
                <a:prstClr val="black"/>
              </a:solidFill>
            </a:endParaRPr>
          </a:p>
        </p:txBody>
      </p:sp>
    </p:spTree>
    <p:extLst>
      <p:ext uri="{BB962C8B-B14F-4D97-AF65-F5344CB8AC3E}">
        <p14:creationId xmlns:p14="http://schemas.microsoft.com/office/powerpoint/2010/main" val="961160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25</a:t>
            </a:fld>
            <a:endParaRPr lang="es-ES_tradnl" dirty="0">
              <a:solidFill>
                <a:prstClr val="black"/>
              </a:solidFill>
            </a:endParaRPr>
          </a:p>
        </p:txBody>
      </p:sp>
    </p:spTree>
    <p:extLst>
      <p:ext uri="{BB962C8B-B14F-4D97-AF65-F5344CB8AC3E}">
        <p14:creationId xmlns:p14="http://schemas.microsoft.com/office/powerpoint/2010/main" val="2316182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26</a:t>
            </a:fld>
            <a:endParaRPr lang="es-ES_tradnl" dirty="0">
              <a:solidFill>
                <a:prstClr val="black"/>
              </a:solidFill>
            </a:endParaRPr>
          </a:p>
        </p:txBody>
      </p:sp>
    </p:spTree>
    <p:extLst>
      <p:ext uri="{BB962C8B-B14F-4D97-AF65-F5344CB8AC3E}">
        <p14:creationId xmlns:p14="http://schemas.microsoft.com/office/powerpoint/2010/main" val="2867396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27</a:t>
            </a:fld>
            <a:endParaRPr lang="es-ES_tradnl" dirty="0">
              <a:solidFill>
                <a:prstClr val="black"/>
              </a:solidFill>
            </a:endParaRPr>
          </a:p>
        </p:txBody>
      </p:sp>
    </p:spTree>
    <p:extLst>
      <p:ext uri="{BB962C8B-B14F-4D97-AF65-F5344CB8AC3E}">
        <p14:creationId xmlns:p14="http://schemas.microsoft.com/office/powerpoint/2010/main" val="127166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28</a:t>
            </a:fld>
            <a:endParaRPr lang="es-ES_tradnl" dirty="0">
              <a:solidFill>
                <a:prstClr val="black"/>
              </a:solidFill>
            </a:endParaRPr>
          </a:p>
        </p:txBody>
      </p:sp>
    </p:spTree>
    <p:extLst>
      <p:ext uri="{BB962C8B-B14F-4D97-AF65-F5344CB8AC3E}">
        <p14:creationId xmlns:p14="http://schemas.microsoft.com/office/powerpoint/2010/main" val="1931647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29</a:t>
            </a:fld>
            <a:endParaRPr lang="es-ES_tradnl" dirty="0">
              <a:solidFill>
                <a:prstClr val="black"/>
              </a:solidFill>
            </a:endParaRPr>
          </a:p>
        </p:txBody>
      </p:sp>
    </p:spTree>
    <p:extLst>
      <p:ext uri="{BB962C8B-B14F-4D97-AF65-F5344CB8AC3E}">
        <p14:creationId xmlns:p14="http://schemas.microsoft.com/office/powerpoint/2010/main" val="2069702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30</a:t>
            </a:fld>
            <a:endParaRPr lang="es-ES_tradnl" dirty="0">
              <a:solidFill>
                <a:prstClr val="black"/>
              </a:solidFill>
            </a:endParaRPr>
          </a:p>
        </p:txBody>
      </p:sp>
    </p:spTree>
    <p:extLst>
      <p:ext uri="{BB962C8B-B14F-4D97-AF65-F5344CB8AC3E}">
        <p14:creationId xmlns:p14="http://schemas.microsoft.com/office/powerpoint/2010/main" val="3273333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32</a:t>
            </a:fld>
            <a:endParaRPr lang="es-ES_tradnl" dirty="0">
              <a:solidFill>
                <a:prstClr val="black"/>
              </a:solidFill>
            </a:endParaRPr>
          </a:p>
        </p:txBody>
      </p:sp>
    </p:spTree>
    <p:extLst>
      <p:ext uri="{BB962C8B-B14F-4D97-AF65-F5344CB8AC3E}">
        <p14:creationId xmlns:p14="http://schemas.microsoft.com/office/powerpoint/2010/main" val="524263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33</a:t>
            </a:fld>
            <a:endParaRPr lang="es-ES_tradnl" dirty="0">
              <a:solidFill>
                <a:prstClr val="black"/>
              </a:solidFill>
            </a:endParaRPr>
          </a:p>
        </p:txBody>
      </p:sp>
    </p:spTree>
    <p:extLst>
      <p:ext uri="{BB962C8B-B14F-4D97-AF65-F5344CB8AC3E}">
        <p14:creationId xmlns:p14="http://schemas.microsoft.com/office/powerpoint/2010/main" val="3090995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34</a:t>
            </a:fld>
            <a:endParaRPr lang="es-ES_tradnl" dirty="0">
              <a:solidFill>
                <a:prstClr val="black"/>
              </a:solidFill>
            </a:endParaRPr>
          </a:p>
        </p:txBody>
      </p:sp>
    </p:spTree>
    <p:extLst>
      <p:ext uri="{BB962C8B-B14F-4D97-AF65-F5344CB8AC3E}">
        <p14:creationId xmlns:p14="http://schemas.microsoft.com/office/powerpoint/2010/main" val="282478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5</a:t>
            </a:fld>
            <a:endParaRPr lang="es-ES_tradnl" dirty="0">
              <a:solidFill>
                <a:prstClr val="black"/>
              </a:solidFill>
            </a:endParaRPr>
          </a:p>
        </p:txBody>
      </p:sp>
    </p:spTree>
    <p:extLst>
      <p:ext uri="{BB962C8B-B14F-4D97-AF65-F5344CB8AC3E}">
        <p14:creationId xmlns:p14="http://schemas.microsoft.com/office/powerpoint/2010/main" val="3527013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35</a:t>
            </a:fld>
            <a:endParaRPr lang="es-ES_tradnl" dirty="0">
              <a:solidFill>
                <a:prstClr val="black"/>
              </a:solidFill>
            </a:endParaRPr>
          </a:p>
        </p:txBody>
      </p:sp>
    </p:spTree>
    <p:extLst>
      <p:ext uri="{BB962C8B-B14F-4D97-AF65-F5344CB8AC3E}">
        <p14:creationId xmlns:p14="http://schemas.microsoft.com/office/powerpoint/2010/main" val="377413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36</a:t>
            </a:fld>
            <a:endParaRPr lang="es-ES_tradnl" dirty="0">
              <a:solidFill>
                <a:prstClr val="black"/>
              </a:solidFill>
            </a:endParaRPr>
          </a:p>
        </p:txBody>
      </p:sp>
    </p:spTree>
    <p:extLst>
      <p:ext uri="{BB962C8B-B14F-4D97-AF65-F5344CB8AC3E}">
        <p14:creationId xmlns:p14="http://schemas.microsoft.com/office/powerpoint/2010/main" val="2972641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37</a:t>
            </a:fld>
            <a:endParaRPr lang="es-ES_tradnl" dirty="0">
              <a:solidFill>
                <a:prstClr val="black"/>
              </a:solidFill>
            </a:endParaRPr>
          </a:p>
        </p:txBody>
      </p:sp>
    </p:spTree>
    <p:extLst>
      <p:ext uri="{BB962C8B-B14F-4D97-AF65-F5344CB8AC3E}">
        <p14:creationId xmlns:p14="http://schemas.microsoft.com/office/powerpoint/2010/main" val="2029647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38</a:t>
            </a:fld>
            <a:endParaRPr lang="es-ES_tradnl" dirty="0">
              <a:solidFill>
                <a:prstClr val="black"/>
              </a:solidFill>
            </a:endParaRPr>
          </a:p>
        </p:txBody>
      </p:sp>
    </p:spTree>
    <p:extLst>
      <p:ext uri="{BB962C8B-B14F-4D97-AF65-F5344CB8AC3E}">
        <p14:creationId xmlns:p14="http://schemas.microsoft.com/office/powerpoint/2010/main" val="3707685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39</a:t>
            </a:fld>
            <a:endParaRPr lang="es-ES_tradnl" dirty="0">
              <a:solidFill>
                <a:prstClr val="black"/>
              </a:solidFill>
            </a:endParaRPr>
          </a:p>
        </p:txBody>
      </p:sp>
    </p:spTree>
    <p:extLst>
      <p:ext uri="{BB962C8B-B14F-4D97-AF65-F5344CB8AC3E}">
        <p14:creationId xmlns:p14="http://schemas.microsoft.com/office/powerpoint/2010/main" val="170858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40</a:t>
            </a:fld>
            <a:endParaRPr lang="es-ES_tradnl" dirty="0">
              <a:solidFill>
                <a:prstClr val="black"/>
              </a:solidFill>
            </a:endParaRPr>
          </a:p>
        </p:txBody>
      </p:sp>
    </p:spTree>
    <p:extLst>
      <p:ext uri="{BB962C8B-B14F-4D97-AF65-F5344CB8AC3E}">
        <p14:creationId xmlns:p14="http://schemas.microsoft.com/office/powerpoint/2010/main" val="434815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41</a:t>
            </a:fld>
            <a:endParaRPr lang="es-ES_tradnl" dirty="0">
              <a:solidFill>
                <a:prstClr val="black"/>
              </a:solidFill>
            </a:endParaRPr>
          </a:p>
        </p:txBody>
      </p:sp>
    </p:spTree>
    <p:extLst>
      <p:ext uri="{BB962C8B-B14F-4D97-AF65-F5344CB8AC3E}">
        <p14:creationId xmlns:p14="http://schemas.microsoft.com/office/powerpoint/2010/main" val="409815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42</a:t>
            </a:fld>
            <a:endParaRPr lang="es-ES_tradnl" dirty="0">
              <a:solidFill>
                <a:prstClr val="black"/>
              </a:solidFill>
            </a:endParaRPr>
          </a:p>
        </p:txBody>
      </p:sp>
    </p:spTree>
    <p:extLst>
      <p:ext uri="{BB962C8B-B14F-4D97-AF65-F5344CB8AC3E}">
        <p14:creationId xmlns:p14="http://schemas.microsoft.com/office/powerpoint/2010/main" val="277897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6</a:t>
            </a:fld>
            <a:endParaRPr lang="es-ES_tradnl" dirty="0">
              <a:solidFill>
                <a:prstClr val="black"/>
              </a:solidFill>
            </a:endParaRPr>
          </a:p>
        </p:txBody>
      </p:sp>
    </p:spTree>
    <p:extLst>
      <p:ext uri="{BB962C8B-B14F-4D97-AF65-F5344CB8AC3E}">
        <p14:creationId xmlns:p14="http://schemas.microsoft.com/office/powerpoint/2010/main" val="109152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7</a:t>
            </a:fld>
            <a:endParaRPr lang="es-ES_tradnl" dirty="0">
              <a:solidFill>
                <a:prstClr val="black"/>
              </a:solidFill>
            </a:endParaRPr>
          </a:p>
        </p:txBody>
      </p:sp>
    </p:spTree>
    <p:extLst>
      <p:ext uri="{BB962C8B-B14F-4D97-AF65-F5344CB8AC3E}">
        <p14:creationId xmlns:p14="http://schemas.microsoft.com/office/powerpoint/2010/main" val="345893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8</a:t>
            </a:fld>
            <a:endParaRPr lang="es-ES_tradnl" dirty="0">
              <a:solidFill>
                <a:prstClr val="black"/>
              </a:solidFill>
            </a:endParaRPr>
          </a:p>
        </p:txBody>
      </p:sp>
    </p:spTree>
    <p:extLst>
      <p:ext uri="{BB962C8B-B14F-4D97-AF65-F5344CB8AC3E}">
        <p14:creationId xmlns:p14="http://schemas.microsoft.com/office/powerpoint/2010/main" val="307479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9</a:t>
            </a:fld>
            <a:endParaRPr lang="es-ES_tradnl" dirty="0">
              <a:solidFill>
                <a:prstClr val="black"/>
              </a:solidFill>
            </a:endParaRPr>
          </a:p>
        </p:txBody>
      </p:sp>
    </p:spTree>
    <p:extLst>
      <p:ext uri="{BB962C8B-B14F-4D97-AF65-F5344CB8AC3E}">
        <p14:creationId xmlns:p14="http://schemas.microsoft.com/office/powerpoint/2010/main" val="65935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11</a:t>
            </a:fld>
            <a:endParaRPr lang="es-ES_tradnl" dirty="0">
              <a:solidFill>
                <a:prstClr val="black"/>
              </a:solidFill>
            </a:endParaRPr>
          </a:p>
        </p:txBody>
      </p:sp>
    </p:spTree>
    <p:extLst>
      <p:ext uri="{BB962C8B-B14F-4D97-AF65-F5344CB8AC3E}">
        <p14:creationId xmlns:p14="http://schemas.microsoft.com/office/powerpoint/2010/main" val="403992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12</a:t>
            </a:fld>
            <a:endParaRPr lang="es-ES_tradnl" dirty="0">
              <a:solidFill>
                <a:prstClr val="black"/>
              </a:solidFill>
            </a:endParaRPr>
          </a:p>
        </p:txBody>
      </p:sp>
    </p:spTree>
    <p:extLst>
      <p:ext uri="{BB962C8B-B14F-4D97-AF65-F5344CB8AC3E}">
        <p14:creationId xmlns:p14="http://schemas.microsoft.com/office/powerpoint/2010/main" val="268833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Presentation Subtitle</a:t>
            </a:r>
          </a:p>
        </p:txBody>
      </p:sp>
      <p:sp>
        <p:nvSpPr>
          <p:cNvPr id="14" name="Slide Number"/>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idx="21" hasCustomPrompt="1"/>
          </p:nvPr>
        </p:nvSpPr>
        <p:spPr>
          <a:xfrm>
            <a:off x="698500" y="999065"/>
            <a:ext cx="11607800" cy="5210915"/>
          </a:xfrm>
          <a:prstGeom prst="rect">
            <a:avLst/>
          </a:prstGeom>
        </p:spPr>
        <p:txBody>
          <a:bodyPr anchor="b"/>
          <a:lstStyle/>
          <a:p>
            <a:pPr marL="0" lvl="4" indent="402336" algn="ctr" defTabSz="762929">
              <a:lnSpc>
                <a:spcPct val="80000"/>
              </a:lnSpc>
              <a:spcBef>
                <a:spcPts val="0"/>
              </a:spcBef>
              <a:buSzTx/>
              <a:buNone/>
              <a:defRPr sz="7744" b="1" spc="-88"/>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228600">
              <a:spcBef>
                <a:spcPts val="0"/>
              </a:spcBef>
              <a:buSzTx/>
              <a:buNone/>
              <a:defRPr sz="6000" spc="-119">
                <a:latin typeface="Helvetica Neue Medium"/>
                <a:ea typeface="Helvetica Neue Medium"/>
                <a:cs typeface="Helvetica Neue Medium"/>
                <a:sym typeface="Helvetica Neue Medium"/>
              </a:defRPr>
            </a:lvl2pPr>
            <a:lvl3pPr marL="342900" indent="-228600">
              <a:spcBef>
                <a:spcPts val="0"/>
              </a:spcBef>
              <a:buSzTx/>
              <a:buNone/>
              <a:defRPr sz="6000" spc="-119">
                <a:latin typeface="Helvetica Neue Medium"/>
                <a:ea typeface="Helvetica Neue Medium"/>
                <a:cs typeface="Helvetica Neue Medium"/>
                <a:sym typeface="Helvetica Neue Medium"/>
              </a:defRPr>
            </a:lvl3pPr>
            <a:lvl4pPr marL="342900" indent="-228600">
              <a:spcBef>
                <a:spcPts val="0"/>
              </a:spcBef>
              <a:buSzTx/>
              <a:buNone/>
              <a:defRPr sz="6000" spc="-119">
                <a:latin typeface="Helvetica Neue Medium"/>
                <a:ea typeface="Helvetica Neue Medium"/>
                <a:cs typeface="Helvetica Neue Medium"/>
                <a:sym typeface="Helvetica Neue Medium"/>
              </a:defRPr>
            </a:lvl4pPr>
            <a:lvl5pPr marL="342900" indent="-2286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Attribution</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270000" y="1638300"/>
            <a:ext cx="10464800" cy="3302000"/>
          </a:xfrm>
          <a:prstGeom prst="rect">
            <a:avLst/>
          </a:prstGeom>
        </p:spPr>
        <p:txBody>
          <a:bodyPr anchor="b"/>
          <a:lstStyle>
            <a:lvl1pPr algn="ctr" defTabSz="584200">
              <a:lnSpc>
                <a:spcPct val="100000"/>
              </a:lnSpc>
              <a:defRPr sz="8000" b="0" spc="0">
                <a:latin typeface="Helvetica Neue Medium"/>
                <a:ea typeface="Helvetica Neue Medium"/>
                <a:cs typeface="Helvetica Neue Medium"/>
                <a:sym typeface="Helvetica Neue Medium"/>
              </a:defRPr>
            </a:lvl1pPr>
          </a:lstStyle>
          <a:p>
            <a:r>
              <a:t>Title Text</a:t>
            </a:r>
          </a:p>
        </p:txBody>
      </p:sp>
      <p:sp>
        <p:nvSpPr>
          <p:cNvPr id="150" name="Body Level One…"/>
          <p:cNvSpPr txBox="1">
            <a:spLocks noGrp="1"/>
          </p:cNvSpPr>
          <p:nvPr>
            <p:ph type="body" sz="quarter" idx="1"/>
          </p:nvPr>
        </p:nvSpPr>
        <p:spPr>
          <a:xfrm>
            <a:off x="1270000" y="5041900"/>
            <a:ext cx="10464800" cy="1130300"/>
          </a:xfrm>
          <a:prstGeom prst="rect">
            <a:avLst/>
          </a:prstGeom>
        </p:spPr>
        <p:txBody>
          <a:bodyPr/>
          <a:lstStyle>
            <a:lvl1pPr marL="0" indent="0" algn="ctr" defTabSz="584200">
              <a:lnSpc>
                <a:spcPct val="100000"/>
              </a:lnSpc>
              <a:spcBef>
                <a:spcPts val="0"/>
              </a:spcBef>
              <a:buSzTx/>
              <a:buNone/>
              <a:defRPr sz="3700"/>
            </a:lvl1pPr>
            <a:lvl2pPr marL="0" indent="0" algn="ctr" defTabSz="584200">
              <a:lnSpc>
                <a:spcPct val="100000"/>
              </a:lnSpc>
              <a:spcBef>
                <a:spcPts val="0"/>
              </a:spcBef>
              <a:buSzTx/>
              <a:buNone/>
              <a:defRPr sz="3700"/>
            </a:lvl2pPr>
            <a:lvl3pPr marL="0" indent="0" algn="ctr" defTabSz="584200">
              <a:lnSpc>
                <a:spcPct val="100000"/>
              </a:lnSpc>
              <a:spcBef>
                <a:spcPts val="0"/>
              </a:spcBef>
              <a:buSzTx/>
              <a:buNone/>
              <a:defRPr sz="3700"/>
            </a:lvl3pPr>
            <a:lvl4pPr marL="0" indent="0" algn="ctr" defTabSz="584200">
              <a:lnSpc>
                <a:spcPct val="100000"/>
              </a:lnSpc>
              <a:spcBef>
                <a:spcPts val="0"/>
              </a:spcBef>
              <a:buSzTx/>
              <a:buNone/>
              <a:defRPr sz="3700"/>
            </a:lvl4pPr>
            <a:lvl5pPr marL="0" indent="0" algn="ctr" defTabSz="584200">
              <a:lnSpc>
                <a:spcPct val="100000"/>
              </a:lnSpc>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6328884" y="9296400"/>
            <a:ext cx="340259" cy="324306"/>
          </a:xfrm>
          <a:prstGeom prst="rect">
            <a:avLst/>
          </a:prstGeom>
        </p:spPr>
        <p:txBody>
          <a:bodyPr anchor="t"/>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54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376767" y="-915894"/>
            <a:ext cx="17835653" cy="1068219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sz="2300" b="1"/>
            </a:lvl1pPr>
          </a:lstStyle>
          <a:p>
            <a:r>
              <a:t>Author and Date</a:t>
            </a:r>
          </a:p>
        </p:txBody>
      </p:sp>
      <p:sp>
        <p:nvSpPr>
          <p:cNvPr id="25" name="Slide Number"/>
          <p:cNvSpPr txBox="1">
            <a:spLocks noGrp="1"/>
          </p:cNvSpPr>
          <p:nvPr>
            <p:ph type="sldNum" sz="quarter" idx="2"/>
          </p:nvPr>
        </p:nvSpPr>
        <p:spPr>
          <a:xfrm>
            <a:off x="6349999"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3"/>
            <a:ext cx="5105400" cy="4387467"/>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Body Level One…"/>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698500" y="3480196"/>
            <a:ext cx="5105400" cy="5593162"/>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sz="3000" b="0" i="0" u="none" strike="noStrike" cap="none" spc="0" baseline="0">
          <a:solidFill>
            <a:srgbClr val="000000"/>
          </a:solidFill>
          <a:uFillTx/>
          <a:latin typeface="+mj-lt"/>
          <a:ea typeface="+mj-ea"/>
          <a:cs typeface="+mj-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12652" y="-84901"/>
            <a:ext cx="13017452" cy="9839882"/>
          </a:xfrm>
          <a:prstGeom prst="rect">
            <a:avLst/>
          </a:prstGeom>
          <a:solidFill>
            <a:srgbClr val="4E4A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pic>
        <p:nvPicPr>
          <p:cNvPr id="161" name="skillenza_white.png" descr="skillenza_white.png"/>
          <p:cNvPicPr>
            <a:picLocks noChangeAspect="1"/>
          </p:cNvPicPr>
          <p:nvPr/>
        </p:nvPicPr>
        <p:blipFill>
          <a:blip r:embed="rId2"/>
          <a:stretch>
            <a:fillRect/>
          </a:stretch>
        </p:blipFill>
        <p:spPr>
          <a:xfrm>
            <a:off x="361369" y="215900"/>
            <a:ext cx="2543725" cy="1271862"/>
          </a:xfrm>
          <a:prstGeom prst="rect">
            <a:avLst/>
          </a:prstGeom>
          <a:ln w="12700">
            <a:miter lim="400000"/>
          </a:ln>
        </p:spPr>
      </p:pic>
      <p:sp>
        <p:nvSpPr>
          <p:cNvPr id="162" name="Text"/>
          <p:cNvSpPr txBox="1"/>
          <p:nvPr/>
        </p:nvSpPr>
        <p:spPr>
          <a:xfrm>
            <a:off x="427837" y="7118350"/>
            <a:ext cx="20452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2400">
                <a:solidFill>
                  <a:srgbClr val="FFFFFF"/>
                </a:solidFill>
                <a:latin typeface="Avenir Heavy"/>
                <a:ea typeface="Avenir Heavy"/>
                <a:cs typeface="Avenir Heavy"/>
                <a:sym typeface="Avenir Heavy"/>
              </a:defRPr>
            </a:lvl1pPr>
          </a:lstStyle>
          <a:p>
            <a:r>
              <a:t> </a:t>
            </a:r>
          </a:p>
        </p:txBody>
      </p:sp>
      <p:sp>
        <p:nvSpPr>
          <p:cNvPr id="163" name="Text"/>
          <p:cNvSpPr txBox="1"/>
          <p:nvPr/>
        </p:nvSpPr>
        <p:spPr>
          <a:xfrm>
            <a:off x="482244" y="7416800"/>
            <a:ext cx="227280"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3200">
                <a:solidFill>
                  <a:srgbClr val="FFFFFF"/>
                </a:solidFill>
                <a:latin typeface="Avenir Medium"/>
                <a:ea typeface="Avenir Medium"/>
                <a:cs typeface="Avenir Medium"/>
                <a:sym typeface="Avenir Medium"/>
              </a:defRPr>
            </a:lvl1pPr>
          </a:lstStyle>
          <a:p>
            <a:r>
              <a:t> </a:t>
            </a:r>
          </a:p>
        </p:txBody>
      </p:sp>
      <p:grpSp>
        <p:nvGrpSpPr>
          <p:cNvPr id="167" name="Group"/>
          <p:cNvGrpSpPr/>
          <p:nvPr/>
        </p:nvGrpSpPr>
        <p:grpSpPr>
          <a:xfrm>
            <a:off x="1556285" y="4722526"/>
            <a:ext cx="3266561" cy="3097572"/>
            <a:chOff x="0" y="596899"/>
            <a:chExt cx="3266560" cy="3097571"/>
          </a:xfrm>
        </p:grpSpPr>
        <p:sp>
          <p:nvSpPr>
            <p:cNvPr id="164" name="25th May - 25th June 2020"/>
            <p:cNvSpPr/>
            <p:nvPr/>
          </p:nvSpPr>
          <p:spPr>
            <a:xfrm>
              <a:off x="1996560" y="24244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a:t>                   </a:t>
              </a:r>
              <a:endParaRPr dirty="0"/>
            </a:p>
          </p:txBody>
        </p:sp>
        <p:sp>
          <p:nvSpPr>
            <p:cNvPr id="165" name="The Architecture Battle"/>
            <p:cNvSpPr/>
            <p:nvPr/>
          </p:nvSpPr>
          <p:spPr>
            <a:xfrm>
              <a:off x="0" y="596899"/>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lang="en-US" dirty="0"/>
                <a:t>Supervised Learning</a:t>
              </a:r>
              <a:endParaRPr dirty="0"/>
            </a:p>
          </p:txBody>
        </p:sp>
        <p:sp>
          <p:nvSpPr>
            <p:cNvPr id="166" name="25th May - 25th June 2020"/>
            <p:cNvSpPr/>
            <p:nvPr/>
          </p:nvSpPr>
          <p:spPr>
            <a:xfrm>
              <a:off x="1996560" y="18910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r>
                <a:rPr dirty="0"/>
                <a:t>By</a:t>
              </a:r>
            </a:p>
          </p:txBody>
        </p:sp>
      </p:grpSp>
      <p:sp>
        <p:nvSpPr>
          <p:cNvPr id="168" name="Introduction to Machine Learning"/>
          <p:cNvSpPr txBox="1"/>
          <p:nvPr/>
        </p:nvSpPr>
        <p:spPr>
          <a:xfrm>
            <a:off x="6013761" y="508930"/>
            <a:ext cx="643455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584200">
              <a:lnSpc>
                <a:spcPct val="100000"/>
              </a:lnSpc>
              <a:spcBef>
                <a:spcPts val="0"/>
              </a:spcBef>
              <a:defRPr sz="3400">
                <a:solidFill>
                  <a:srgbClr val="FFFFFF"/>
                </a:solidFill>
                <a:latin typeface="Avenir Medium"/>
                <a:ea typeface="Avenir Medium"/>
                <a:cs typeface="Avenir Medium"/>
                <a:sym typeface="Avenir Medium"/>
              </a:defRPr>
            </a:pPr>
            <a:r>
              <a:t>Introduction to Machine </a:t>
            </a:r>
            <a:r>
              <a:rPr sz="3000"/>
              <a:t>Learning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70664" y="3441085"/>
            <a:ext cx="354179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Decision Tree &amp; Random Forest</a:t>
            </a:r>
          </a:p>
        </p:txBody>
      </p:sp>
    </p:spTree>
    <p:extLst>
      <p:ext uri="{BB962C8B-B14F-4D97-AF65-F5344CB8AC3E}">
        <p14:creationId xmlns:p14="http://schemas.microsoft.com/office/powerpoint/2010/main" val="13935108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48483" y="1436954"/>
            <a:ext cx="9233767" cy="820560"/>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endParaRPr lang="en-US" sz="3413" b="1" dirty="0">
              <a:solidFill>
                <a:srgbClr val="604878"/>
              </a:solidFill>
            </a:endParaRPr>
          </a:p>
        </p:txBody>
      </p:sp>
      <p:sp>
        <p:nvSpPr>
          <p:cNvPr id="7" name="Rectangle: Rounded Corners 1">
            <a:extLst>
              <a:ext uri="{FF2B5EF4-FFF2-40B4-BE49-F238E27FC236}">
                <a16:creationId xmlns:a16="http://schemas.microsoft.com/office/drawing/2014/main" id="{AE60B03C-B7FF-4FDE-AFDF-F4E4788B0A95}"/>
              </a:ext>
            </a:extLst>
          </p:cNvPr>
          <p:cNvSpPr/>
          <p:nvPr/>
        </p:nvSpPr>
        <p:spPr>
          <a:xfrm>
            <a:off x="1634877" y="2522613"/>
            <a:ext cx="9735047"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Tree-based models </a:t>
            </a:r>
            <a:r>
              <a:rPr lang="en-US" sz="2133" dirty="0">
                <a:solidFill>
                  <a:prstClr val="black"/>
                </a:solidFill>
              </a:rPr>
              <a:t>are considered the most used supervised learning algorithms. Can be used on both classification and regression problems.</a:t>
            </a:r>
            <a:endParaRPr lang="en-US" sz="2133" b="1" dirty="0">
              <a:solidFill>
                <a:prstClr val="black"/>
              </a:solidFill>
            </a:endParaRPr>
          </a:p>
        </p:txBody>
      </p:sp>
      <p:sp>
        <p:nvSpPr>
          <p:cNvPr id="8" name="Rectangle: Rounded Corners 1">
            <a:extLst>
              <a:ext uri="{FF2B5EF4-FFF2-40B4-BE49-F238E27FC236}">
                <a16:creationId xmlns:a16="http://schemas.microsoft.com/office/drawing/2014/main" id="{EC4AA220-336E-4427-8DCB-C60E8CD7A951}"/>
              </a:ext>
            </a:extLst>
          </p:cNvPr>
          <p:cNvSpPr/>
          <p:nvPr/>
        </p:nvSpPr>
        <p:spPr>
          <a:xfrm>
            <a:off x="2275840" y="3906856"/>
            <a:ext cx="8453116" cy="8786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You can create highly accurate and stable predictive models</a:t>
            </a:r>
          </a:p>
        </p:txBody>
      </p:sp>
      <p:grpSp>
        <p:nvGrpSpPr>
          <p:cNvPr id="21" name="Group 20">
            <a:extLst>
              <a:ext uri="{FF2B5EF4-FFF2-40B4-BE49-F238E27FC236}">
                <a16:creationId xmlns:a16="http://schemas.microsoft.com/office/drawing/2014/main" id="{D095A0FA-420F-4AD1-A437-151394F90D10}"/>
              </a:ext>
            </a:extLst>
          </p:cNvPr>
          <p:cNvGrpSpPr/>
          <p:nvPr/>
        </p:nvGrpSpPr>
        <p:grpSpPr>
          <a:xfrm>
            <a:off x="2661921" y="5230876"/>
            <a:ext cx="7680958" cy="2300143"/>
            <a:chOff x="2495552" y="3349066"/>
            <a:chExt cx="7200898" cy="2156384"/>
          </a:xfrm>
        </p:grpSpPr>
        <p:sp>
          <p:nvSpPr>
            <p:cNvPr id="9" name="Rectangle: Rounded Corners 1">
              <a:extLst>
                <a:ext uri="{FF2B5EF4-FFF2-40B4-BE49-F238E27FC236}">
                  <a16:creationId xmlns:a16="http://schemas.microsoft.com/office/drawing/2014/main" id="{58125250-4891-4AC6-A8B8-F320CEBE6A53}"/>
                </a:ext>
              </a:extLst>
            </p:cNvPr>
            <p:cNvSpPr/>
            <p:nvPr/>
          </p:nvSpPr>
          <p:spPr>
            <a:xfrm>
              <a:off x="4302266" y="3349066"/>
              <a:ext cx="3587468" cy="8237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Tree-based models</a:t>
              </a:r>
            </a:p>
          </p:txBody>
        </p:sp>
        <p:sp>
          <p:nvSpPr>
            <p:cNvPr id="11" name="Rectangle: Rounded Corners 1">
              <a:extLst>
                <a:ext uri="{FF2B5EF4-FFF2-40B4-BE49-F238E27FC236}">
                  <a16:creationId xmlns:a16="http://schemas.microsoft.com/office/drawing/2014/main" id="{8BD6DBAC-51F5-49D1-9D67-1D7368FBB5BB}"/>
                </a:ext>
              </a:extLst>
            </p:cNvPr>
            <p:cNvSpPr/>
            <p:nvPr/>
          </p:nvSpPr>
          <p:spPr>
            <a:xfrm>
              <a:off x="2495552" y="4812290"/>
              <a:ext cx="2705096" cy="6931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Decision Trees</a:t>
              </a:r>
            </a:p>
          </p:txBody>
        </p:sp>
        <p:sp>
          <p:nvSpPr>
            <p:cNvPr id="12" name="Rectangle: Rounded Corners 1">
              <a:extLst>
                <a:ext uri="{FF2B5EF4-FFF2-40B4-BE49-F238E27FC236}">
                  <a16:creationId xmlns:a16="http://schemas.microsoft.com/office/drawing/2014/main" id="{1711CDC9-44C2-448D-A602-7D317D3FD284}"/>
                </a:ext>
              </a:extLst>
            </p:cNvPr>
            <p:cNvSpPr/>
            <p:nvPr/>
          </p:nvSpPr>
          <p:spPr>
            <a:xfrm>
              <a:off x="6991354" y="4812290"/>
              <a:ext cx="2705096" cy="6931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Random Forest</a:t>
              </a:r>
            </a:p>
          </p:txBody>
        </p:sp>
        <p:cxnSp>
          <p:nvCxnSpPr>
            <p:cNvPr id="3" name="Connector: Elbow 2">
              <a:extLst>
                <a:ext uri="{FF2B5EF4-FFF2-40B4-BE49-F238E27FC236}">
                  <a16:creationId xmlns:a16="http://schemas.microsoft.com/office/drawing/2014/main" id="{89AEBAED-F560-494C-B75C-76A667C7ACBA}"/>
                </a:ext>
              </a:extLst>
            </p:cNvPr>
            <p:cNvCxnSpPr>
              <a:cxnSpLocks/>
              <a:stCxn id="9" idx="2"/>
              <a:endCxn id="11" idx="0"/>
            </p:cNvCxnSpPr>
            <p:nvPr/>
          </p:nvCxnSpPr>
          <p:spPr>
            <a:xfrm rot="5400000">
              <a:off x="4652318" y="3368608"/>
              <a:ext cx="639464" cy="2247900"/>
            </a:xfrm>
            <a:prstGeom prst="bentConnector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9AA2DAC-AF26-4E44-B621-D0C1B70F00F2}"/>
                </a:ext>
              </a:extLst>
            </p:cNvPr>
            <p:cNvCxnSpPr>
              <a:cxnSpLocks/>
              <a:stCxn id="9" idx="2"/>
              <a:endCxn id="12" idx="0"/>
            </p:cNvCxnSpPr>
            <p:nvPr/>
          </p:nvCxnSpPr>
          <p:spPr>
            <a:xfrm rot="16200000" flipH="1">
              <a:off x="6900219" y="3368607"/>
              <a:ext cx="639464" cy="22479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8F6DE68-7198-4B5A-95EA-CE0FE8C90E5E}"/>
              </a:ext>
            </a:extLst>
          </p:cNvPr>
          <p:cNvSpPr/>
          <p:nvPr/>
        </p:nvSpPr>
        <p:spPr>
          <a:xfrm>
            <a:off x="463210" y="375939"/>
            <a:ext cx="6712842" cy="507831"/>
          </a:xfrm>
          <a:prstGeom prst="rect">
            <a:avLst/>
          </a:prstGeom>
        </p:spPr>
        <p:txBody>
          <a:bodyPr wrap="square">
            <a:spAutoFit/>
          </a:bodyPr>
          <a:lstStyle/>
          <a:p>
            <a:r>
              <a:rPr lang="en-US" b="1" dirty="0"/>
              <a:t>Decision Tree &amp; Random Forest</a:t>
            </a:r>
          </a:p>
        </p:txBody>
      </p:sp>
      <p:pic>
        <p:nvPicPr>
          <p:cNvPr id="15" name="skillenza_logo_new (1).png" descr="skillenza_logo_new (1).png">
            <a:extLst>
              <a:ext uri="{FF2B5EF4-FFF2-40B4-BE49-F238E27FC236}">
                <a16:creationId xmlns:a16="http://schemas.microsoft.com/office/drawing/2014/main" id="{EFD84EEA-91F4-4F49-B412-496B5ED84589}"/>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3241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1237666" y="3859338"/>
            <a:ext cx="10529469" cy="124101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Graphical representation of all the possible solutions to a decision and it is mostly used on classification problems. Decisions are mainly based on some conditions. Decision made can be easily explained.</a:t>
            </a:r>
          </a:p>
        </p:txBody>
      </p:sp>
      <p:sp>
        <p:nvSpPr>
          <p:cNvPr id="16" name="Rectangle: Rounded Corners 1">
            <a:extLst>
              <a:ext uri="{FF2B5EF4-FFF2-40B4-BE49-F238E27FC236}">
                <a16:creationId xmlns:a16="http://schemas.microsoft.com/office/drawing/2014/main" id="{48E9639C-1422-4879-B1CA-4C6F175E4D6B}"/>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Decision Tree</a:t>
            </a:r>
            <a:endParaRPr lang="en-US" sz="2133" b="1" i="1" dirty="0">
              <a:solidFill>
                <a:prstClr val="black"/>
              </a:solidFill>
            </a:endParaRPr>
          </a:p>
        </p:txBody>
      </p:sp>
      <p:pic>
        <p:nvPicPr>
          <p:cNvPr id="4" name="Picture 3">
            <a:extLst>
              <a:ext uri="{FF2B5EF4-FFF2-40B4-BE49-F238E27FC236}">
                <a16:creationId xmlns:a16="http://schemas.microsoft.com/office/drawing/2014/main" id="{ADB184BF-5743-4400-86C2-DB03B626C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5376189"/>
            <a:ext cx="2397760" cy="2397760"/>
          </a:xfrm>
          <a:prstGeom prst="rect">
            <a:avLst/>
          </a:prstGeom>
        </p:spPr>
      </p:pic>
      <p:sp>
        <p:nvSpPr>
          <p:cNvPr id="8" name="Rectangle 7">
            <a:extLst>
              <a:ext uri="{FF2B5EF4-FFF2-40B4-BE49-F238E27FC236}">
                <a16:creationId xmlns:a16="http://schemas.microsoft.com/office/drawing/2014/main" id="{3B94ADAB-3BC0-4E0A-B485-39CEC8DBADD5}"/>
              </a:ext>
            </a:extLst>
          </p:cNvPr>
          <p:cNvSpPr/>
          <p:nvPr/>
        </p:nvSpPr>
        <p:spPr>
          <a:xfrm>
            <a:off x="463210" y="375939"/>
            <a:ext cx="6712842" cy="507831"/>
          </a:xfrm>
          <a:prstGeom prst="rect">
            <a:avLst/>
          </a:prstGeom>
        </p:spPr>
        <p:txBody>
          <a:bodyPr wrap="square">
            <a:spAutoFit/>
          </a:bodyPr>
          <a:lstStyle/>
          <a:p>
            <a:r>
              <a:rPr lang="en-US" b="1" dirty="0"/>
              <a:t>Decision Tree &amp; Random Forest</a:t>
            </a:r>
          </a:p>
        </p:txBody>
      </p:sp>
      <p:pic>
        <p:nvPicPr>
          <p:cNvPr id="6" name="skillenza_logo_new (1).png" descr="skillenza_logo_new (1).png">
            <a:extLst>
              <a:ext uri="{FF2B5EF4-FFF2-40B4-BE49-F238E27FC236}">
                <a16:creationId xmlns:a16="http://schemas.microsoft.com/office/drawing/2014/main" id="{F2339AD5-EFA8-4BD3-83C0-C2760D169D6B}"/>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97302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75840" y="3798344"/>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Random forest builds multiple decision trees and merges them together to get a more accurate and stable prediction</a:t>
            </a:r>
          </a:p>
        </p:txBody>
      </p:sp>
      <p:sp>
        <p:nvSpPr>
          <p:cNvPr id="16" name="Rectangle: Rounded Corners 1">
            <a:extLst>
              <a:ext uri="{FF2B5EF4-FFF2-40B4-BE49-F238E27FC236}">
                <a16:creationId xmlns:a16="http://schemas.microsoft.com/office/drawing/2014/main" id="{48E9639C-1422-4879-B1CA-4C6F175E4D6B}"/>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Random Forest</a:t>
            </a:r>
            <a:endParaRPr lang="en-US" sz="2133" b="1" i="1" dirty="0">
              <a:solidFill>
                <a:prstClr val="black"/>
              </a:solidFill>
            </a:endParaRPr>
          </a:p>
        </p:txBody>
      </p:sp>
      <p:pic>
        <p:nvPicPr>
          <p:cNvPr id="3" name="Picture 2">
            <a:extLst>
              <a:ext uri="{FF2B5EF4-FFF2-40B4-BE49-F238E27FC236}">
                <a16:creationId xmlns:a16="http://schemas.microsoft.com/office/drawing/2014/main" id="{D4C340C5-052A-450C-8523-273D7594B679}"/>
              </a:ext>
            </a:extLst>
          </p:cNvPr>
          <p:cNvPicPr>
            <a:picLocks noChangeAspect="1"/>
          </p:cNvPicPr>
          <p:nvPr/>
        </p:nvPicPr>
        <p:blipFill>
          <a:blip r:embed="rId3"/>
          <a:stretch>
            <a:fillRect/>
          </a:stretch>
        </p:blipFill>
        <p:spPr>
          <a:xfrm>
            <a:off x="6502400" y="5016358"/>
            <a:ext cx="5745327" cy="3047454"/>
          </a:xfrm>
          <a:prstGeom prst="rect">
            <a:avLst/>
          </a:prstGeom>
        </p:spPr>
      </p:pic>
      <p:sp>
        <p:nvSpPr>
          <p:cNvPr id="8" name="Rectangle: Rounded Corners 1">
            <a:extLst>
              <a:ext uri="{FF2B5EF4-FFF2-40B4-BE49-F238E27FC236}">
                <a16:creationId xmlns:a16="http://schemas.microsoft.com/office/drawing/2014/main" id="{696424D0-872E-4CE9-9767-0B60DF723EDA}"/>
              </a:ext>
            </a:extLst>
          </p:cNvPr>
          <p:cNvSpPr/>
          <p:nvPr/>
        </p:nvSpPr>
        <p:spPr>
          <a:xfrm>
            <a:off x="448482" y="5340935"/>
            <a:ext cx="5709920" cy="2398301"/>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71" indent="-365771" defTabSz="1300456">
              <a:spcBef>
                <a:spcPts val="0"/>
              </a:spcBef>
              <a:buFont typeface="Arial" panose="020B0604020202020204" pitchFamily="34" charset="0"/>
              <a:buChar char="•"/>
            </a:pPr>
            <a:r>
              <a:rPr lang="en-US" sz="2133" dirty="0">
                <a:solidFill>
                  <a:prstClr val="black"/>
                </a:solidFill>
              </a:rPr>
              <a:t>It is a type of ensemble learning method, where a group of weak models combine to form a powerful model</a:t>
            </a:r>
          </a:p>
          <a:p>
            <a:pPr marL="365771" indent="-365771" defTabSz="1300456">
              <a:spcBef>
                <a:spcPts val="0"/>
              </a:spcBef>
              <a:buFont typeface="Arial" panose="020B0604020202020204" pitchFamily="34" charset="0"/>
              <a:buChar char="•"/>
            </a:pPr>
            <a:endParaRPr lang="en-US" sz="2133" dirty="0">
              <a:solidFill>
                <a:prstClr val="black"/>
              </a:solidFill>
            </a:endParaRPr>
          </a:p>
          <a:p>
            <a:pPr marL="365771" indent="-365771" defTabSz="1300456">
              <a:spcBef>
                <a:spcPts val="0"/>
              </a:spcBef>
              <a:buFont typeface="Arial" panose="020B0604020202020204" pitchFamily="34" charset="0"/>
              <a:buChar char="•"/>
            </a:pPr>
            <a:r>
              <a:rPr lang="en-US" sz="2133" dirty="0">
                <a:solidFill>
                  <a:prstClr val="black"/>
                </a:solidFill>
              </a:rPr>
              <a:t>Trained with the “bagging” method</a:t>
            </a:r>
          </a:p>
        </p:txBody>
      </p:sp>
      <p:sp>
        <p:nvSpPr>
          <p:cNvPr id="10" name="Rectangle 9">
            <a:extLst>
              <a:ext uri="{FF2B5EF4-FFF2-40B4-BE49-F238E27FC236}">
                <a16:creationId xmlns:a16="http://schemas.microsoft.com/office/drawing/2014/main" id="{C8A559B0-CBEC-4A33-918B-53F205680BAC}"/>
              </a:ext>
            </a:extLst>
          </p:cNvPr>
          <p:cNvSpPr/>
          <p:nvPr/>
        </p:nvSpPr>
        <p:spPr>
          <a:xfrm>
            <a:off x="463210" y="375939"/>
            <a:ext cx="6712842" cy="507831"/>
          </a:xfrm>
          <a:prstGeom prst="rect">
            <a:avLst/>
          </a:prstGeom>
        </p:spPr>
        <p:txBody>
          <a:bodyPr wrap="square">
            <a:spAutoFit/>
          </a:bodyPr>
          <a:lstStyle/>
          <a:p>
            <a:r>
              <a:rPr lang="en-US" b="1" dirty="0"/>
              <a:t>Decision Tree &amp; Random Forest</a:t>
            </a:r>
          </a:p>
        </p:txBody>
      </p:sp>
      <p:pic>
        <p:nvPicPr>
          <p:cNvPr id="9" name="skillenza_logo_new (1).png" descr="skillenza_logo_new (1).png">
            <a:extLst>
              <a:ext uri="{FF2B5EF4-FFF2-40B4-BE49-F238E27FC236}">
                <a16:creationId xmlns:a16="http://schemas.microsoft.com/office/drawing/2014/main" id="{53842C36-EBBB-4574-932B-F5E589FE84F3}"/>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92265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70664" y="3995082"/>
            <a:ext cx="3541797" cy="10669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Decision Tree</a:t>
            </a:r>
          </a:p>
        </p:txBody>
      </p:sp>
    </p:spTree>
    <p:extLst>
      <p:ext uri="{BB962C8B-B14F-4D97-AF65-F5344CB8AC3E}">
        <p14:creationId xmlns:p14="http://schemas.microsoft.com/office/powerpoint/2010/main" val="27678439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3">
            <a:extLst>
              <a:ext uri="{FF2B5EF4-FFF2-40B4-BE49-F238E27FC236}">
                <a16:creationId xmlns:a16="http://schemas.microsoft.com/office/drawing/2014/main" id="{1AB552C9-561B-4352-9BFD-52DFF54C147B}"/>
              </a:ext>
            </a:extLst>
          </p:cNvPr>
          <p:cNvGraphicFramePr>
            <a:graphicFrameLocks noGrp="1"/>
          </p:cNvGraphicFramePr>
          <p:nvPr/>
        </p:nvGraphicFramePr>
        <p:xfrm>
          <a:off x="5984146" y="2532767"/>
          <a:ext cx="2653802" cy="1683867"/>
        </p:xfrm>
        <a:graphic>
          <a:graphicData uri="http://schemas.openxmlformats.org/drawingml/2006/table">
            <a:tbl>
              <a:tblPr firstRow="1" bandRow="1">
                <a:tableStyleId>{2D5ABB26-0587-4C30-8999-92F81FD0307C}</a:tableStyleId>
              </a:tblPr>
              <a:tblGrid>
                <a:gridCol w="754283">
                  <a:extLst>
                    <a:ext uri="{9D8B030D-6E8A-4147-A177-3AD203B41FA5}">
                      <a16:colId xmlns:a16="http://schemas.microsoft.com/office/drawing/2014/main" val="20000"/>
                    </a:ext>
                  </a:extLst>
                </a:gridCol>
                <a:gridCol w="706564">
                  <a:extLst>
                    <a:ext uri="{9D8B030D-6E8A-4147-A177-3AD203B41FA5}">
                      <a16:colId xmlns:a16="http://schemas.microsoft.com/office/drawing/2014/main" val="20001"/>
                    </a:ext>
                  </a:extLst>
                </a:gridCol>
                <a:gridCol w="1192955">
                  <a:extLst>
                    <a:ext uri="{9D8B030D-6E8A-4147-A177-3AD203B41FA5}">
                      <a16:colId xmlns:a16="http://schemas.microsoft.com/office/drawing/2014/main" val="20002"/>
                    </a:ext>
                  </a:extLst>
                </a:gridCol>
              </a:tblGrid>
              <a:tr h="393214">
                <a:tc>
                  <a:txBody>
                    <a:bodyPr/>
                    <a:lstStyle/>
                    <a:p>
                      <a:pPr marL="95885" algn="l">
                        <a:lnSpc>
                          <a:spcPct val="100000"/>
                        </a:lnSpc>
                        <a:spcBef>
                          <a:spcPts val="310"/>
                        </a:spcBef>
                      </a:pPr>
                      <a:r>
                        <a:rPr sz="1500" b="1" spc="20" dirty="0">
                          <a:latin typeface="Times New Roman"/>
                          <a:cs typeface="Times New Roman"/>
                        </a:rPr>
                        <a:t>Color</a:t>
                      </a:r>
                      <a:endParaRPr sz="1500">
                        <a:latin typeface="Times New Roman"/>
                        <a:cs typeface="Times New Roman"/>
                      </a:endParaRPr>
                    </a:p>
                  </a:txBody>
                  <a:tcPr marL="0" marR="0" marT="51904" marB="0">
                    <a:lnL w="19050">
                      <a:solidFill>
                        <a:srgbClr val="000000"/>
                      </a:solidFill>
                      <a:prstDash val="solid"/>
                    </a:lnL>
                    <a:lnT w="19050">
                      <a:solidFill>
                        <a:srgbClr val="000000"/>
                      </a:solidFill>
                      <a:prstDash val="solid"/>
                    </a:lnT>
                  </a:tcPr>
                </a:tc>
                <a:tc>
                  <a:txBody>
                    <a:bodyPr/>
                    <a:lstStyle/>
                    <a:p>
                      <a:pPr marL="76835" algn="l">
                        <a:lnSpc>
                          <a:spcPct val="100000"/>
                        </a:lnSpc>
                        <a:spcBef>
                          <a:spcPts val="310"/>
                        </a:spcBef>
                      </a:pPr>
                      <a:r>
                        <a:rPr sz="1500" b="1" dirty="0">
                          <a:latin typeface="Times New Roman"/>
                          <a:cs typeface="Times New Roman"/>
                        </a:rPr>
                        <a:t>Diam</a:t>
                      </a:r>
                      <a:endParaRPr sz="1500">
                        <a:latin typeface="Times New Roman"/>
                        <a:cs typeface="Times New Roman"/>
                      </a:endParaRPr>
                    </a:p>
                  </a:txBody>
                  <a:tcPr marL="0" marR="0" marT="51904" marB="0">
                    <a:lnT w="19050">
                      <a:solidFill>
                        <a:srgbClr val="000000"/>
                      </a:solidFill>
                      <a:prstDash val="solid"/>
                    </a:lnT>
                  </a:tcPr>
                </a:tc>
                <a:tc>
                  <a:txBody>
                    <a:bodyPr/>
                    <a:lstStyle/>
                    <a:p>
                      <a:pPr marL="142240" algn="l">
                        <a:lnSpc>
                          <a:spcPct val="100000"/>
                        </a:lnSpc>
                        <a:spcBef>
                          <a:spcPts val="310"/>
                        </a:spcBef>
                      </a:pPr>
                      <a:r>
                        <a:rPr sz="1500" b="1" spc="15" dirty="0">
                          <a:latin typeface="Times New Roman"/>
                          <a:cs typeface="Times New Roman"/>
                        </a:rPr>
                        <a:t>Label</a:t>
                      </a:r>
                      <a:endParaRPr sz="1500" dirty="0">
                        <a:latin typeface="Times New Roman"/>
                        <a:cs typeface="Times New Roman"/>
                      </a:endParaRPr>
                    </a:p>
                  </a:txBody>
                  <a:tcPr marL="0" marR="0" marT="51904" marB="0">
                    <a:lnR w="19050">
                      <a:solidFill>
                        <a:srgbClr val="000000"/>
                      </a:solidFill>
                      <a:prstDash val="solid"/>
                    </a:lnR>
                    <a:lnT w="19050">
                      <a:solidFill>
                        <a:srgbClr val="000000"/>
                      </a:solidFill>
                      <a:prstDash val="solid"/>
                    </a:lnT>
                  </a:tcPr>
                </a:tc>
                <a:extLst>
                  <a:ext uri="{0D108BD9-81ED-4DB2-BD59-A6C34878D82A}">
                    <a16:rowId xmlns:a16="http://schemas.microsoft.com/office/drawing/2014/main" val="10000"/>
                  </a:ext>
                </a:extLst>
              </a:tr>
              <a:tr h="333441">
                <a:tc>
                  <a:txBody>
                    <a:bodyPr/>
                    <a:lstStyle/>
                    <a:p>
                      <a:pPr marL="95885" algn="l">
                        <a:lnSpc>
                          <a:spcPts val="1295"/>
                        </a:lnSpc>
                        <a:spcBef>
                          <a:spcPts val="595"/>
                        </a:spcBef>
                      </a:pPr>
                      <a:r>
                        <a:rPr sz="1500" spc="5" dirty="0">
                          <a:solidFill>
                            <a:srgbClr val="595959"/>
                          </a:solidFill>
                          <a:latin typeface="Times New Roman"/>
                          <a:cs typeface="Times New Roman"/>
                        </a:rPr>
                        <a:t>Green</a:t>
                      </a:r>
                      <a:endParaRPr sz="1500">
                        <a:latin typeface="Times New Roman"/>
                        <a:cs typeface="Times New Roman"/>
                      </a:endParaRPr>
                    </a:p>
                  </a:txBody>
                  <a:tcPr marL="0" marR="0" marT="99622" marB="0">
                    <a:lnL w="19050">
                      <a:solidFill>
                        <a:srgbClr val="000000"/>
                      </a:solidFill>
                      <a:prstDash val="solid"/>
                    </a:lnL>
                  </a:tcPr>
                </a:tc>
                <a:tc>
                  <a:txBody>
                    <a:bodyPr/>
                    <a:lstStyle/>
                    <a:p>
                      <a:pPr marR="95250" algn="ctr">
                        <a:lnSpc>
                          <a:spcPts val="1295"/>
                        </a:lnSpc>
                        <a:spcBef>
                          <a:spcPts val="595"/>
                        </a:spcBef>
                      </a:pPr>
                      <a:r>
                        <a:rPr lang="en-US" sz="1500" dirty="0">
                          <a:latin typeface="Times New Roman"/>
                          <a:cs typeface="Times New Roman"/>
                        </a:rPr>
                        <a:t>3</a:t>
                      </a:r>
                      <a:endParaRPr sz="1500" dirty="0">
                        <a:latin typeface="Times New Roman"/>
                        <a:cs typeface="Times New Roman"/>
                      </a:endParaRPr>
                    </a:p>
                  </a:txBody>
                  <a:tcPr marL="0" marR="0" marT="99622" marB="0"/>
                </a:tc>
                <a:tc>
                  <a:txBody>
                    <a:bodyPr/>
                    <a:lstStyle/>
                    <a:p>
                      <a:pPr marL="129539" algn="l">
                        <a:lnSpc>
                          <a:spcPts val="1295"/>
                        </a:lnSpc>
                        <a:spcBef>
                          <a:spcPts val="595"/>
                        </a:spcBef>
                      </a:pPr>
                      <a:r>
                        <a:rPr sz="1500" spc="-5" dirty="0">
                          <a:solidFill>
                            <a:srgbClr val="595959"/>
                          </a:solidFill>
                          <a:latin typeface="Times New Roman"/>
                          <a:cs typeface="Times New Roman"/>
                        </a:rPr>
                        <a:t>Mango</a:t>
                      </a:r>
                      <a:endParaRPr sz="1500">
                        <a:latin typeface="Times New Roman"/>
                        <a:cs typeface="Times New Roman"/>
                      </a:endParaRPr>
                    </a:p>
                  </a:txBody>
                  <a:tcPr marL="0" marR="0" marT="99622" marB="0">
                    <a:lnR w="19050">
                      <a:solidFill>
                        <a:srgbClr val="000000"/>
                      </a:solidFill>
                      <a:prstDash val="solid"/>
                    </a:lnR>
                  </a:tcPr>
                </a:tc>
                <a:extLst>
                  <a:ext uri="{0D108BD9-81ED-4DB2-BD59-A6C34878D82A}">
                    <a16:rowId xmlns:a16="http://schemas.microsoft.com/office/drawing/2014/main" val="10001"/>
                  </a:ext>
                </a:extLst>
              </a:tr>
              <a:tr h="226449">
                <a:tc>
                  <a:txBody>
                    <a:bodyPr/>
                    <a:lstStyle/>
                    <a:p>
                      <a:pPr marL="95885" algn="l">
                        <a:lnSpc>
                          <a:spcPts val="1250"/>
                        </a:lnSpc>
                      </a:pPr>
                      <a:r>
                        <a:rPr sz="1500" spc="-20" dirty="0">
                          <a:solidFill>
                            <a:srgbClr val="595959"/>
                          </a:solidFill>
                          <a:latin typeface="Times New Roman"/>
                          <a:cs typeface="Times New Roman"/>
                        </a:rPr>
                        <a:t>Yellow</a:t>
                      </a:r>
                      <a:endParaRPr sz="1500">
                        <a:latin typeface="Times New Roman"/>
                        <a:cs typeface="Times New Roman"/>
                      </a:endParaRPr>
                    </a:p>
                  </a:txBody>
                  <a:tcPr marL="0" marR="0" marT="0" marB="0">
                    <a:lnL w="19050">
                      <a:solidFill>
                        <a:srgbClr val="000000"/>
                      </a:solidFill>
                      <a:prstDash val="solid"/>
                    </a:lnL>
                  </a:tcPr>
                </a:tc>
                <a:tc>
                  <a:txBody>
                    <a:bodyPr/>
                    <a:lstStyle/>
                    <a:p>
                      <a:pPr marL="33020" algn="ctr">
                        <a:lnSpc>
                          <a:spcPts val="1250"/>
                        </a:lnSpc>
                      </a:pPr>
                      <a:r>
                        <a:rPr lang="en-US" sz="1500" dirty="0">
                          <a:solidFill>
                            <a:srgbClr val="595959"/>
                          </a:solidFill>
                          <a:latin typeface="Times New Roman"/>
                          <a:cs typeface="Times New Roman"/>
                        </a:rPr>
                        <a:t>3</a:t>
                      </a:r>
                      <a:endParaRPr sz="1500" dirty="0">
                        <a:latin typeface="Times New Roman"/>
                        <a:cs typeface="Times New Roman"/>
                      </a:endParaRPr>
                    </a:p>
                  </a:txBody>
                  <a:tcPr marL="0" marR="0" marT="0" marB="0"/>
                </a:tc>
                <a:tc>
                  <a:txBody>
                    <a:bodyPr/>
                    <a:lstStyle/>
                    <a:p>
                      <a:pPr marR="302895" algn="l">
                        <a:lnSpc>
                          <a:spcPts val="1250"/>
                        </a:lnSpc>
                      </a:pPr>
                      <a:r>
                        <a:rPr sz="1500" spc="-15" dirty="0">
                          <a:solidFill>
                            <a:srgbClr val="595959"/>
                          </a:solidFill>
                          <a:latin typeface="Times New Roman"/>
                          <a:cs typeface="Times New Roman"/>
                        </a:rPr>
                        <a:t>L</a:t>
                      </a:r>
                      <a:r>
                        <a:rPr sz="1500" spc="20" dirty="0">
                          <a:solidFill>
                            <a:srgbClr val="595959"/>
                          </a:solidFill>
                          <a:latin typeface="Times New Roman"/>
                          <a:cs typeface="Times New Roman"/>
                        </a:rPr>
                        <a:t>e</a:t>
                      </a:r>
                      <a:r>
                        <a:rPr sz="1500" spc="-55" dirty="0">
                          <a:solidFill>
                            <a:srgbClr val="595959"/>
                          </a:solidFill>
                          <a:latin typeface="Times New Roman"/>
                          <a:cs typeface="Times New Roman"/>
                        </a:rPr>
                        <a:t>m</a:t>
                      </a:r>
                      <a:r>
                        <a:rPr sz="1500" spc="-40" dirty="0">
                          <a:solidFill>
                            <a:srgbClr val="595959"/>
                          </a:solidFill>
                          <a:latin typeface="Times New Roman"/>
                          <a:cs typeface="Times New Roman"/>
                        </a:rPr>
                        <a:t>o</a:t>
                      </a:r>
                      <a:r>
                        <a:rPr sz="1500" dirty="0">
                          <a:solidFill>
                            <a:srgbClr val="595959"/>
                          </a:solidFill>
                          <a:latin typeface="Times New Roman"/>
                          <a:cs typeface="Times New Roman"/>
                        </a:rPr>
                        <a:t>n</a:t>
                      </a:r>
                      <a:endParaRPr sz="1500">
                        <a:latin typeface="Times New Roman"/>
                        <a:cs typeface="Times New Roman"/>
                      </a:endParaRPr>
                    </a:p>
                  </a:txBody>
                  <a:tcPr marL="0" marR="0" marT="0" marB="0">
                    <a:lnR w="19050">
                      <a:solidFill>
                        <a:srgbClr val="000000"/>
                      </a:solidFill>
                      <a:prstDash val="solid"/>
                    </a:lnR>
                  </a:tcPr>
                </a:tc>
                <a:extLst>
                  <a:ext uri="{0D108BD9-81ED-4DB2-BD59-A6C34878D82A}">
                    <a16:rowId xmlns:a16="http://schemas.microsoft.com/office/drawing/2014/main" val="10002"/>
                  </a:ext>
                </a:extLst>
              </a:tr>
              <a:tr h="220092">
                <a:tc>
                  <a:txBody>
                    <a:bodyPr/>
                    <a:lstStyle/>
                    <a:p>
                      <a:pPr marL="95885" algn="l">
                        <a:lnSpc>
                          <a:spcPts val="1215"/>
                        </a:lnSpc>
                      </a:pPr>
                      <a:r>
                        <a:rPr sz="1500" spc="20" dirty="0">
                          <a:solidFill>
                            <a:srgbClr val="595959"/>
                          </a:solidFill>
                          <a:latin typeface="Times New Roman"/>
                          <a:cs typeface="Times New Roman"/>
                        </a:rPr>
                        <a:t>Red</a:t>
                      </a:r>
                      <a:endParaRPr sz="1500">
                        <a:latin typeface="Times New Roman"/>
                        <a:cs typeface="Times New Roman"/>
                      </a:endParaRPr>
                    </a:p>
                  </a:txBody>
                  <a:tcPr marL="0" marR="0" marT="0" marB="0">
                    <a:lnL w="19050">
                      <a:solidFill>
                        <a:srgbClr val="000000"/>
                      </a:solidFill>
                      <a:prstDash val="solid"/>
                    </a:lnL>
                  </a:tcPr>
                </a:tc>
                <a:tc>
                  <a:txBody>
                    <a:bodyPr/>
                    <a:lstStyle/>
                    <a:p>
                      <a:pPr marL="33020" algn="ctr">
                        <a:lnSpc>
                          <a:spcPts val="1215"/>
                        </a:lnSpc>
                      </a:pPr>
                      <a:r>
                        <a:rPr sz="1500" dirty="0">
                          <a:solidFill>
                            <a:srgbClr val="595959"/>
                          </a:solidFill>
                          <a:latin typeface="Times New Roman"/>
                          <a:cs typeface="Times New Roman"/>
                        </a:rPr>
                        <a:t>1</a:t>
                      </a:r>
                      <a:endParaRPr sz="1500" dirty="0">
                        <a:latin typeface="Times New Roman"/>
                        <a:cs typeface="Times New Roman"/>
                      </a:endParaRPr>
                    </a:p>
                  </a:txBody>
                  <a:tcPr marL="0" marR="0" marT="0" marB="0"/>
                </a:tc>
                <a:tc>
                  <a:txBody>
                    <a:bodyPr/>
                    <a:lstStyle/>
                    <a:p>
                      <a:pPr marR="302895" algn="l">
                        <a:lnSpc>
                          <a:spcPts val="1215"/>
                        </a:lnSpc>
                      </a:pPr>
                      <a:r>
                        <a:rPr sz="1500" dirty="0">
                          <a:solidFill>
                            <a:srgbClr val="595959"/>
                          </a:solidFill>
                          <a:latin typeface="Times New Roman"/>
                          <a:cs typeface="Times New Roman"/>
                        </a:rPr>
                        <a:t>C</a:t>
                      </a:r>
                      <a:r>
                        <a:rPr sz="1500" spc="-45" dirty="0">
                          <a:solidFill>
                            <a:srgbClr val="595959"/>
                          </a:solidFill>
                          <a:latin typeface="Times New Roman"/>
                          <a:cs typeface="Times New Roman"/>
                        </a:rPr>
                        <a:t>h</a:t>
                      </a:r>
                      <a:r>
                        <a:rPr sz="1500" spc="20" dirty="0">
                          <a:solidFill>
                            <a:srgbClr val="595959"/>
                          </a:solidFill>
                          <a:latin typeface="Times New Roman"/>
                          <a:cs typeface="Times New Roman"/>
                        </a:rPr>
                        <a:t>e</a:t>
                      </a:r>
                      <a:r>
                        <a:rPr sz="1500" dirty="0">
                          <a:solidFill>
                            <a:srgbClr val="595959"/>
                          </a:solidFill>
                          <a:latin typeface="Times New Roman"/>
                          <a:cs typeface="Times New Roman"/>
                        </a:rPr>
                        <a:t>rry</a:t>
                      </a:r>
                      <a:endParaRPr sz="1500">
                        <a:latin typeface="Times New Roman"/>
                        <a:cs typeface="Times New Roman"/>
                      </a:endParaRPr>
                    </a:p>
                  </a:txBody>
                  <a:tcPr marL="0" marR="0" marT="0" marB="0">
                    <a:lnR w="19050">
                      <a:solidFill>
                        <a:srgbClr val="000000"/>
                      </a:solidFill>
                      <a:prstDash val="solid"/>
                    </a:lnR>
                  </a:tcPr>
                </a:tc>
                <a:extLst>
                  <a:ext uri="{0D108BD9-81ED-4DB2-BD59-A6C34878D82A}">
                    <a16:rowId xmlns:a16="http://schemas.microsoft.com/office/drawing/2014/main" val="10003"/>
                  </a:ext>
                </a:extLst>
              </a:tr>
              <a:tr h="220177">
                <a:tc>
                  <a:txBody>
                    <a:bodyPr/>
                    <a:lstStyle/>
                    <a:p>
                      <a:pPr marL="95885" algn="l">
                        <a:lnSpc>
                          <a:spcPts val="1215"/>
                        </a:lnSpc>
                      </a:pPr>
                      <a:r>
                        <a:rPr sz="1500" spc="-20" dirty="0">
                          <a:solidFill>
                            <a:srgbClr val="595959"/>
                          </a:solidFill>
                          <a:latin typeface="Times New Roman"/>
                          <a:cs typeface="Times New Roman"/>
                        </a:rPr>
                        <a:t>Yellow</a:t>
                      </a:r>
                      <a:endParaRPr sz="1500">
                        <a:latin typeface="Times New Roman"/>
                        <a:cs typeface="Times New Roman"/>
                      </a:endParaRPr>
                    </a:p>
                  </a:txBody>
                  <a:tcPr marL="0" marR="0" marT="0" marB="0">
                    <a:lnL w="19050">
                      <a:solidFill>
                        <a:srgbClr val="000000"/>
                      </a:solidFill>
                      <a:prstDash val="solid"/>
                    </a:lnL>
                  </a:tcPr>
                </a:tc>
                <a:tc>
                  <a:txBody>
                    <a:bodyPr/>
                    <a:lstStyle/>
                    <a:p>
                      <a:pPr marL="33020" algn="ctr">
                        <a:lnSpc>
                          <a:spcPts val="1215"/>
                        </a:lnSpc>
                      </a:pPr>
                      <a:r>
                        <a:rPr sz="1500" dirty="0">
                          <a:solidFill>
                            <a:srgbClr val="595959"/>
                          </a:solidFill>
                          <a:latin typeface="Times New Roman"/>
                          <a:cs typeface="Times New Roman"/>
                        </a:rPr>
                        <a:t>3</a:t>
                      </a:r>
                      <a:endParaRPr sz="1500" dirty="0">
                        <a:latin typeface="Times New Roman"/>
                        <a:cs typeface="Times New Roman"/>
                      </a:endParaRPr>
                    </a:p>
                  </a:txBody>
                  <a:tcPr marL="0" marR="0" marT="0" marB="0"/>
                </a:tc>
                <a:tc>
                  <a:txBody>
                    <a:bodyPr/>
                    <a:lstStyle/>
                    <a:p>
                      <a:pPr marR="302895" algn="l">
                        <a:lnSpc>
                          <a:spcPts val="1215"/>
                        </a:lnSpc>
                      </a:pPr>
                      <a:r>
                        <a:rPr sz="1500" spc="-25" dirty="0">
                          <a:solidFill>
                            <a:srgbClr val="595959"/>
                          </a:solidFill>
                          <a:latin typeface="Times New Roman"/>
                          <a:cs typeface="Times New Roman"/>
                        </a:rPr>
                        <a:t>M</a:t>
                      </a:r>
                      <a:r>
                        <a:rPr sz="1500" spc="20" dirty="0">
                          <a:solidFill>
                            <a:srgbClr val="595959"/>
                          </a:solidFill>
                          <a:latin typeface="Times New Roman"/>
                          <a:cs typeface="Times New Roman"/>
                        </a:rPr>
                        <a:t>a</a:t>
                      </a:r>
                      <a:r>
                        <a:rPr sz="1500" spc="-40" dirty="0">
                          <a:solidFill>
                            <a:srgbClr val="595959"/>
                          </a:solidFill>
                          <a:latin typeface="Times New Roman"/>
                          <a:cs typeface="Times New Roman"/>
                        </a:rPr>
                        <a:t>ng</a:t>
                      </a:r>
                      <a:r>
                        <a:rPr sz="1500" dirty="0">
                          <a:solidFill>
                            <a:srgbClr val="595959"/>
                          </a:solidFill>
                          <a:latin typeface="Times New Roman"/>
                          <a:cs typeface="Times New Roman"/>
                        </a:rPr>
                        <a:t>o</a:t>
                      </a:r>
                      <a:endParaRPr sz="1500" dirty="0">
                        <a:latin typeface="Times New Roman"/>
                        <a:cs typeface="Times New Roman"/>
                      </a:endParaRPr>
                    </a:p>
                  </a:txBody>
                  <a:tcPr marL="0" marR="0" marT="0" marB="0">
                    <a:lnR w="19050">
                      <a:solidFill>
                        <a:srgbClr val="000000"/>
                      </a:solidFill>
                      <a:prstDash val="solid"/>
                    </a:lnR>
                  </a:tcPr>
                </a:tc>
                <a:extLst>
                  <a:ext uri="{0D108BD9-81ED-4DB2-BD59-A6C34878D82A}">
                    <a16:rowId xmlns:a16="http://schemas.microsoft.com/office/drawing/2014/main" val="10004"/>
                  </a:ext>
                </a:extLst>
              </a:tr>
              <a:tr h="290494">
                <a:tc>
                  <a:txBody>
                    <a:bodyPr/>
                    <a:lstStyle/>
                    <a:p>
                      <a:pPr marL="95885" algn="l">
                        <a:lnSpc>
                          <a:spcPts val="1275"/>
                        </a:lnSpc>
                      </a:pPr>
                      <a:r>
                        <a:rPr sz="1500" spc="20" dirty="0">
                          <a:solidFill>
                            <a:srgbClr val="595959"/>
                          </a:solidFill>
                          <a:latin typeface="Times New Roman"/>
                          <a:cs typeface="Times New Roman"/>
                        </a:rPr>
                        <a:t>Red</a:t>
                      </a:r>
                      <a:endParaRPr sz="1500">
                        <a:latin typeface="Times New Roman"/>
                        <a:cs typeface="Times New Roman"/>
                      </a:endParaRPr>
                    </a:p>
                  </a:txBody>
                  <a:tcPr marL="0" marR="0" marT="0" marB="0">
                    <a:lnL w="19050">
                      <a:solidFill>
                        <a:srgbClr val="000000"/>
                      </a:solidFill>
                      <a:prstDash val="solid"/>
                    </a:lnL>
                    <a:lnB w="19050">
                      <a:solidFill>
                        <a:srgbClr val="000000"/>
                      </a:solidFill>
                      <a:prstDash val="solid"/>
                    </a:lnB>
                  </a:tcPr>
                </a:tc>
                <a:tc>
                  <a:txBody>
                    <a:bodyPr/>
                    <a:lstStyle/>
                    <a:p>
                      <a:pPr marL="33020" algn="ctr">
                        <a:lnSpc>
                          <a:spcPts val="1275"/>
                        </a:lnSpc>
                      </a:pPr>
                      <a:r>
                        <a:rPr sz="1500" dirty="0">
                          <a:solidFill>
                            <a:srgbClr val="595959"/>
                          </a:solidFill>
                          <a:latin typeface="Times New Roman"/>
                          <a:cs typeface="Times New Roman"/>
                        </a:rPr>
                        <a:t>1</a:t>
                      </a:r>
                      <a:endParaRPr sz="1500" dirty="0">
                        <a:latin typeface="Times New Roman"/>
                        <a:cs typeface="Times New Roman"/>
                      </a:endParaRPr>
                    </a:p>
                  </a:txBody>
                  <a:tcPr marL="0" marR="0" marT="0" marB="0">
                    <a:lnB w="19050">
                      <a:solidFill>
                        <a:srgbClr val="000000"/>
                      </a:solidFill>
                      <a:prstDash val="solid"/>
                    </a:lnB>
                  </a:tcPr>
                </a:tc>
                <a:tc>
                  <a:txBody>
                    <a:bodyPr/>
                    <a:lstStyle/>
                    <a:p>
                      <a:pPr marR="302895" algn="l">
                        <a:lnSpc>
                          <a:spcPts val="1275"/>
                        </a:lnSpc>
                      </a:pPr>
                      <a:r>
                        <a:rPr sz="1500" dirty="0">
                          <a:solidFill>
                            <a:srgbClr val="595959"/>
                          </a:solidFill>
                          <a:latin typeface="Times New Roman"/>
                          <a:cs typeface="Times New Roman"/>
                        </a:rPr>
                        <a:t>C</a:t>
                      </a:r>
                      <a:r>
                        <a:rPr sz="1500" spc="-45" dirty="0">
                          <a:solidFill>
                            <a:srgbClr val="595959"/>
                          </a:solidFill>
                          <a:latin typeface="Times New Roman"/>
                          <a:cs typeface="Times New Roman"/>
                        </a:rPr>
                        <a:t>h</a:t>
                      </a:r>
                      <a:r>
                        <a:rPr sz="1500" spc="20" dirty="0">
                          <a:solidFill>
                            <a:srgbClr val="595959"/>
                          </a:solidFill>
                          <a:latin typeface="Times New Roman"/>
                          <a:cs typeface="Times New Roman"/>
                        </a:rPr>
                        <a:t>e</a:t>
                      </a:r>
                      <a:r>
                        <a:rPr sz="1500" dirty="0">
                          <a:solidFill>
                            <a:srgbClr val="595959"/>
                          </a:solidFill>
                          <a:latin typeface="Times New Roman"/>
                          <a:cs typeface="Times New Roman"/>
                        </a:rPr>
                        <a:t>rry</a:t>
                      </a:r>
                      <a:endParaRPr sz="1500" dirty="0">
                        <a:latin typeface="Times New Roman"/>
                        <a:cs typeface="Times New Roman"/>
                      </a:endParaRPr>
                    </a:p>
                  </a:txBody>
                  <a:tcPr marL="0" marR="0" marT="0" marB="0">
                    <a:lnR w="19050">
                      <a:solidFill>
                        <a:srgbClr val="000000"/>
                      </a:solidFill>
                      <a:prstDash val="solid"/>
                    </a:lnR>
                    <a:lnB w="190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33" name="object 34">
            <a:extLst>
              <a:ext uri="{FF2B5EF4-FFF2-40B4-BE49-F238E27FC236}">
                <a16:creationId xmlns:a16="http://schemas.microsoft.com/office/drawing/2014/main" id="{97136B87-DEC3-4243-9F0D-C5CE91E6CE1F}"/>
              </a:ext>
            </a:extLst>
          </p:cNvPr>
          <p:cNvGraphicFramePr>
            <a:graphicFrameLocks noGrp="1"/>
          </p:cNvGraphicFramePr>
          <p:nvPr/>
        </p:nvGraphicFramePr>
        <p:xfrm>
          <a:off x="8560503" y="5527212"/>
          <a:ext cx="2436368" cy="897215"/>
        </p:xfrm>
        <a:graphic>
          <a:graphicData uri="http://schemas.openxmlformats.org/drawingml/2006/table">
            <a:tbl>
              <a:tblPr firstRow="1" bandRow="1">
                <a:tableStyleId>{2D5ABB26-0587-4C30-8999-92F81FD0307C}</a:tableStyleId>
              </a:tblPr>
              <a:tblGrid>
                <a:gridCol w="287189">
                  <a:extLst>
                    <a:ext uri="{9D8B030D-6E8A-4147-A177-3AD203B41FA5}">
                      <a16:colId xmlns:a16="http://schemas.microsoft.com/office/drawing/2014/main" val="20000"/>
                    </a:ext>
                  </a:extLst>
                </a:gridCol>
                <a:gridCol w="206587">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1211072">
                  <a:extLst>
                    <a:ext uri="{9D8B030D-6E8A-4147-A177-3AD203B41FA5}">
                      <a16:colId xmlns:a16="http://schemas.microsoft.com/office/drawing/2014/main" val="20003"/>
                    </a:ext>
                  </a:extLst>
                </a:gridCol>
              </a:tblGrid>
              <a:tr h="236148">
                <a:tc>
                  <a:txBody>
                    <a:bodyPr/>
                    <a:lstStyle/>
                    <a:p>
                      <a:pPr marR="59055" algn="r">
                        <a:lnSpc>
                          <a:spcPts val="1295"/>
                        </a:lnSpc>
                        <a:spcBef>
                          <a:spcPts val="345"/>
                        </a:spcBef>
                      </a:pPr>
                      <a:r>
                        <a:rPr sz="1200" dirty="0">
                          <a:latin typeface="Times New Roman"/>
                          <a:cs typeface="Times New Roman"/>
                        </a:rPr>
                        <a:t>G</a:t>
                      </a:r>
                      <a:endParaRPr sz="1200">
                        <a:latin typeface="Times New Roman"/>
                        <a:cs typeface="Times New Roman"/>
                      </a:endParaRPr>
                    </a:p>
                  </a:txBody>
                  <a:tcPr marL="0" marR="0" marT="46736" marB="0">
                    <a:lnL w="12700">
                      <a:solidFill>
                        <a:srgbClr val="5F4778"/>
                      </a:solidFill>
                      <a:prstDash val="solid"/>
                    </a:lnL>
                    <a:lnT w="12700">
                      <a:solidFill>
                        <a:srgbClr val="5F4778"/>
                      </a:solidFill>
                      <a:prstDash val="solid"/>
                    </a:lnT>
                  </a:tcPr>
                </a:tc>
                <a:tc>
                  <a:txBody>
                    <a:bodyPr/>
                    <a:lstStyle/>
                    <a:p>
                      <a:pPr marR="46355" algn="r">
                        <a:lnSpc>
                          <a:spcPts val="1295"/>
                        </a:lnSpc>
                        <a:spcBef>
                          <a:spcPts val="345"/>
                        </a:spcBef>
                      </a:pPr>
                      <a:r>
                        <a:rPr sz="1200" dirty="0">
                          <a:latin typeface="Times New Roman"/>
                          <a:cs typeface="Times New Roman"/>
                        </a:rPr>
                        <a:t>3</a:t>
                      </a:r>
                      <a:endParaRPr sz="1200">
                        <a:latin typeface="Times New Roman"/>
                        <a:cs typeface="Times New Roman"/>
                      </a:endParaRPr>
                    </a:p>
                  </a:txBody>
                  <a:tcPr marL="0" marR="0" marT="46736" marB="0">
                    <a:lnT w="12700">
                      <a:solidFill>
                        <a:srgbClr val="5F4778"/>
                      </a:solidFill>
                      <a:prstDash val="solid"/>
                    </a:lnT>
                  </a:tcPr>
                </a:tc>
                <a:tc>
                  <a:txBody>
                    <a:bodyPr/>
                    <a:lstStyle/>
                    <a:p>
                      <a:pPr marL="53975">
                        <a:lnSpc>
                          <a:spcPts val="1295"/>
                        </a:lnSpc>
                        <a:spcBef>
                          <a:spcPts val="345"/>
                        </a:spcBef>
                      </a:pPr>
                      <a:r>
                        <a:rPr sz="1200" spc="-5" dirty="0">
                          <a:latin typeface="Times New Roman"/>
                          <a:cs typeface="Times New Roman"/>
                        </a:rPr>
                        <a:t>Mango</a:t>
                      </a:r>
                      <a:endParaRPr sz="1200">
                        <a:latin typeface="Times New Roman"/>
                        <a:cs typeface="Times New Roman"/>
                      </a:endParaRPr>
                    </a:p>
                  </a:txBody>
                  <a:tcPr marL="0" marR="0" marT="46736" marB="0">
                    <a:lnR w="12700">
                      <a:solidFill>
                        <a:srgbClr val="5F4778"/>
                      </a:solidFill>
                      <a:prstDash val="solid"/>
                    </a:lnR>
                    <a:lnT w="12700">
                      <a:solidFill>
                        <a:srgbClr val="5F4778"/>
                      </a:solidFill>
                      <a:prstDash val="solid"/>
                    </a:lnT>
                  </a:tcPr>
                </a:tc>
                <a:tc>
                  <a:txBody>
                    <a:bodyPr/>
                    <a:lstStyle/>
                    <a:p>
                      <a:pPr>
                        <a:lnSpc>
                          <a:spcPct val="100000"/>
                        </a:lnSpc>
                      </a:pPr>
                      <a:endParaRPr sz="1400">
                        <a:latin typeface="Times New Roman"/>
                        <a:cs typeface="Times New Roman"/>
                      </a:endParaRPr>
                    </a:p>
                  </a:txBody>
                  <a:tcPr marL="0" marR="0" marT="0" marB="0">
                    <a:lnL w="12700">
                      <a:solidFill>
                        <a:srgbClr val="5F4778"/>
                      </a:solidFill>
                      <a:prstDash val="solid"/>
                    </a:lnL>
                  </a:tcPr>
                </a:tc>
                <a:extLst>
                  <a:ext uri="{0D108BD9-81ED-4DB2-BD59-A6C34878D82A}">
                    <a16:rowId xmlns:a16="http://schemas.microsoft.com/office/drawing/2014/main" val="10000"/>
                  </a:ext>
                </a:extLst>
              </a:tr>
              <a:tr h="178137">
                <a:tc>
                  <a:txBody>
                    <a:bodyPr/>
                    <a:lstStyle/>
                    <a:p>
                      <a:pPr marR="59055" algn="r">
                        <a:lnSpc>
                          <a:spcPts val="1215"/>
                        </a:lnSpc>
                      </a:pPr>
                      <a:r>
                        <a:rPr sz="1200" dirty="0">
                          <a:latin typeface="Times New Roman"/>
                          <a:cs typeface="Times New Roman"/>
                        </a:rPr>
                        <a:t>Y</a:t>
                      </a:r>
                      <a:endParaRPr sz="1200">
                        <a:latin typeface="Times New Roman"/>
                        <a:cs typeface="Times New Roman"/>
                      </a:endParaRPr>
                    </a:p>
                  </a:txBody>
                  <a:tcPr marL="0" marR="0" marT="0" marB="0">
                    <a:lnL w="12700">
                      <a:solidFill>
                        <a:srgbClr val="5F4778"/>
                      </a:solidFill>
                      <a:prstDash val="solid"/>
                    </a:lnL>
                  </a:tcPr>
                </a:tc>
                <a:tc>
                  <a:txBody>
                    <a:bodyPr/>
                    <a:lstStyle/>
                    <a:p>
                      <a:pPr marR="46355" algn="r">
                        <a:lnSpc>
                          <a:spcPts val="1215"/>
                        </a:lnSpc>
                      </a:pPr>
                      <a:r>
                        <a:rPr sz="1200" dirty="0">
                          <a:latin typeface="Times New Roman"/>
                          <a:cs typeface="Times New Roman"/>
                        </a:rPr>
                        <a:t>3</a:t>
                      </a:r>
                      <a:endParaRPr sz="1200">
                        <a:latin typeface="Times New Roman"/>
                        <a:cs typeface="Times New Roman"/>
                      </a:endParaRPr>
                    </a:p>
                  </a:txBody>
                  <a:tcPr marL="0" marR="0" marT="0" marB="0"/>
                </a:tc>
                <a:tc>
                  <a:txBody>
                    <a:bodyPr/>
                    <a:lstStyle/>
                    <a:p>
                      <a:pPr marL="53975">
                        <a:lnSpc>
                          <a:spcPts val="1215"/>
                        </a:lnSpc>
                      </a:pPr>
                      <a:r>
                        <a:rPr sz="1200" spc="-5" dirty="0">
                          <a:latin typeface="Times New Roman"/>
                          <a:cs typeface="Times New Roman"/>
                        </a:rPr>
                        <a:t>Mango</a:t>
                      </a:r>
                      <a:endParaRPr sz="1200">
                        <a:latin typeface="Times New Roman"/>
                        <a:cs typeface="Times New Roman"/>
                      </a:endParaRPr>
                    </a:p>
                  </a:txBody>
                  <a:tcPr marL="0" marR="0" marT="0" marB="0">
                    <a:lnR w="12700">
                      <a:solidFill>
                        <a:srgbClr val="5F4778"/>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5F4778"/>
                      </a:solidFill>
                      <a:prstDash val="solid"/>
                    </a:lnL>
                  </a:tcPr>
                </a:tc>
                <a:extLst>
                  <a:ext uri="{0D108BD9-81ED-4DB2-BD59-A6C34878D82A}">
                    <a16:rowId xmlns:a16="http://schemas.microsoft.com/office/drawing/2014/main" val="10001"/>
                  </a:ext>
                </a:extLst>
              </a:tr>
              <a:tr h="225882">
                <a:tc>
                  <a:txBody>
                    <a:bodyPr/>
                    <a:lstStyle/>
                    <a:p>
                      <a:pPr marR="59055" algn="r">
                        <a:lnSpc>
                          <a:spcPts val="1240"/>
                        </a:lnSpc>
                      </a:pPr>
                      <a:r>
                        <a:rPr sz="1200" dirty="0">
                          <a:latin typeface="Times New Roman"/>
                          <a:cs typeface="Times New Roman"/>
                        </a:rPr>
                        <a:t>Y</a:t>
                      </a:r>
                      <a:endParaRPr sz="1200">
                        <a:latin typeface="Times New Roman"/>
                        <a:cs typeface="Times New Roman"/>
                      </a:endParaRPr>
                    </a:p>
                  </a:txBody>
                  <a:tcPr marL="0" marR="0" marT="0" marB="0">
                    <a:lnL w="12700">
                      <a:solidFill>
                        <a:srgbClr val="5F4778"/>
                      </a:solidFill>
                      <a:prstDash val="solid"/>
                    </a:lnL>
                    <a:lnB w="12700">
                      <a:solidFill>
                        <a:srgbClr val="5F4778"/>
                      </a:solidFill>
                      <a:prstDash val="solid"/>
                    </a:lnB>
                  </a:tcPr>
                </a:tc>
                <a:tc>
                  <a:txBody>
                    <a:bodyPr/>
                    <a:lstStyle/>
                    <a:p>
                      <a:pPr marR="46355" algn="r">
                        <a:lnSpc>
                          <a:spcPts val="1240"/>
                        </a:lnSpc>
                      </a:pPr>
                      <a:r>
                        <a:rPr sz="1200" dirty="0">
                          <a:latin typeface="Times New Roman"/>
                          <a:cs typeface="Times New Roman"/>
                        </a:rPr>
                        <a:t>3</a:t>
                      </a:r>
                      <a:endParaRPr sz="1200">
                        <a:latin typeface="Times New Roman"/>
                        <a:cs typeface="Times New Roman"/>
                      </a:endParaRPr>
                    </a:p>
                  </a:txBody>
                  <a:tcPr marL="0" marR="0" marT="0" marB="0">
                    <a:lnB w="12700">
                      <a:solidFill>
                        <a:srgbClr val="5F4778"/>
                      </a:solidFill>
                      <a:prstDash val="solid"/>
                    </a:lnB>
                  </a:tcPr>
                </a:tc>
                <a:tc>
                  <a:txBody>
                    <a:bodyPr/>
                    <a:lstStyle/>
                    <a:p>
                      <a:pPr marL="53975">
                        <a:lnSpc>
                          <a:spcPts val="1240"/>
                        </a:lnSpc>
                      </a:pPr>
                      <a:r>
                        <a:rPr sz="1200" spc="-5" dirty="0">
                          <a:latin typeface="Times New Roman"/>
                          <a:cs typeface="Times New Roman"/>
                        </a:rPr>
                        <a:t>Lemon</a:t>
                      </a:r>
                      <a:endParaRPr sz="1200">
                        <a:latin typeface="Times New Roman"/>
                        <a:cs typeface="Times New Roman"/>
                      </a:endParaRPr>
                    </a:p>
                  </a:txBody>
                  <a:tcPr marL="0" marR="0" marT="0" marB="0">
                    <a:lnR w="12700">
                      <a:solidFill>
                        <a:srgbClr val="5F4778"/>
                      </a:solidFill>
                      <a:prstDash val="solid"/>
                    </a:lnR>
                    <a:lnB w="12700">
                      <a:solidFill>
                        <a:srgbClr val="5F4778"/>
                      </a:solidFill>
                      <a:prstDash val="solid"/>
                    </a:lnB>
                  </a:tcPr>
                </a:tc>
                <a:tc>
                  <a:txBody>
                    <a:bodyPr/>
                    <a:lstStyle/>
                    <a:p>
                      <a:pPr>
                        <a:lnSpc>
                          <a:spcPct val="100000"/>
                        </a:lnSpc>
                      </a:pPr>
                      <a:endParaRPr sz="1300">
                        <a:latin typeface="Times New Roman"/>
                        <a:cs typeface="Times New Roman"/>
                      </a:endParaRPr>
                    </a:p>
                  </a:txBody>
                  <a:tcPr marL="0" marR="0" marT="0" marB="0">
                    <a:lnL w="12700">
                      <a:solidFill>
                        <a:srgbClr val="5F4778"/>
                      </a:solidFill>
                      <a:prstDash val="solid"/>
                    </a:lnL>
                  </a:tcPr>
                </a:tc>
                <a:extLst>
                  <a:ext uri="{0D108BD9-81ED-4DB2-BD59-A6C34878D82A}">
                    <a16:rowId xmlns:a16="http://schemas.microsoft.com/office/drawing/2014/main" val="10002"/>
                  </a:ext>
                </a:extLst>
              </a:tr>
              <a:tr h="161605">
                <a:tc>
                  <a:txBody>
                    <a:bodyPr/>
                    <a:lstStyle/>
                    <a:p>
                      <a:pPr>
                        <a:lnSpc>
                          <a:spcPct val="100000"/>
                        </a:lnSpc>
                      </a:pPr>
                      <a:endParaRPr sz="900">
                        <a:latin typeface="Times New Roman"/>
                        <a:cs typeface="Times New Roman"/>
                      </a:endParaRPr>
                    </a:p>
                  </a:txBody>
                  <a:tcPr marL="0" marR="0" marT="0" marB="0">
                    <a:lnT w="12700">
                      <a:solidFill>
                        <a:srgbClr val="5F4778"/>
                      </a:solidFill>
                      <a:prstDash val="solid"/>
                    </a:lnT>
                  </a:tcPr>
                </a:tc>
                <a:tc>
                  <a:txBody>
                    <a:bodyPr/>
                    <a:lstStyle/>
                    <a:p>
                      <a:pPr>
                        <a:lnSpc>
                          <a:spcPct val="100000"/>
                        </a:lnSpc>
                      </a:pPr>
                      <a:endParaRPr sz="900">
                        <a:latin typeface="Times New Roman"/>
                        <a:cs typeface="Times New Roman"/>
                      </a:endParaRPr>
                    </a:p>
                  </a:txBody>
                  <a:tcPr marL="0" marR="0" marT="0" marB="0">
                    <a:lnT w="12700">
                      <a:solidFill>
                        <a:srgbClr val="5F4778"/>
                      </a:solidFill>
                      <a:prstDash val="solid"/>
                    </a:lnT>
                  </a:tcPr>
                </a:tc>
                <a:tc>
                  <a:txBody>
                    <a:bodyPr/>
                    <a:lstStyle/>
                    <a:p>
                      <a:pPr>
                        <a:lnSpc>
                          <a:spcPct val="100000"/>
                        </a:lnSpc>
                      </a:pPr>
                      <a:endParaRPr sz="900">
                        <a:latin typeface="Times New Roman"/>
                        <a:cs typeface="Times New Roman"/>
                      </a:endParaRPr>
                    </a:p>
                  </a:txBody>
                  <a:tcPr marL="0" marR="0" marT="0" marB="0">
                    <a:lnT w="12700">
                      <a:solidFill>
                        <a:srgbClr val="5F4778"/>
                      </a:solidFill>
                      <a:prstDash val="solid"/>
                    </a:lnT>
                  </a:tcPr>
                </a:tc>
                <a:tc>
                  <a:txBody>
                    <a:bodyPr/>
                    <a:lstStyle/>
                    <a:p>
                      <a:pPr marL="79375">
                        <a:lnSpc>
                          <a:spcPts val="880"/>
                        </a:lnSpc>
                        <a:spcBef>
                          <a:spcPts val="210"/>
                        </a:spcBef>
                      </a:pPr>
                      <a:r>
                        <a:rPr sz="900" spc="15" dirty="0">
                          <a:solidFill>
                            <a:srgbClr val="F07F09"/>
                          </a:solidFill>
                          <a:latin typeface="Times New Roman"/>
                          <a:cs typeface="Times New Roman"/>
                        </a:rPr>
                        <a:t>Information </a:t>
                      </a:r>
                      <a:r>
                        <a:rPr sz="900" spc="-10" dirty="0">
                          <a:solidFill>
                            <a:srgbClr val="F07F09"/>
                          </a:solidFill>
                          <a:latin typeface="Times New Roman"/>
                          <a:cs typeface="Times New Roman"/>
                        </a:rPr>
                        <a:t>Gain </a:t>
                      </a:r>
                      <a:r>
                        <a:rPr sz="900" spc="15" dirty="0">
                          <a:solidFill>
                            <a:srgbClr val="F07F09"/>
                          </a:solidFill>
                          <a:latin typeface="Times New Roman"/>
                          <a:cs typeface="Times New Roman"/>
                        </a:rPr>
                        <a:t>=</a:t>
                      </a:r>
                      <a:r>
                        <a:rPr sz="900" spc="-145" dirty="0">
                          <a:solidFill>
                            <a:srgbClr val="F07F09"/>
                          </a:solidFill>
                          <a:latin typeface="Times New Roman"/>
                          <a:cs typeface="Times New Roman"/>
                        </a:rPr>
                        <a:t> </a:t>
                      </a:r>
                      <a:r>
                        <a:rPr sz="900" spc="30" dirty="0">
                          <a:solidFill>
                            <a:srgbClr val="F07F09"/>
                          </a:solidFill>
                          <a:latin typeface="Times New Roman"/>
                          <a:cs typeface="Times New Roman"/>
                        </a:rPr>
                        <a:t>0.11</a:t>
                      </a:r>
                      <a:endParaRPr sz="900">
                        <a:latin typeface="Times New Roman"/>
                        <a:cs typeface="Times New Roman"/>
                      </a:endParaRPr>
                    </a:p>
                  </a:txBody>
                  <a:tcPr marL="0" marR="0" marT="28448" marB="0"/>
                </a:tc>
                <a:extLst>
                  <a:ext uri="{0D108BD9-81ED-4DB2-BD59-A6C34878D82A}">
                    <a16:rowId xmlns:a16="http://schemas.microsoft.com/office/drawing/2014/main" val="10003"/>
                  </a:ext>
                </a:extLst>
              </a:tr>
            </a:tbl>
          </a:graphicData>
        </a:graphic>
      </p:graphicFrame>
      <p:sp>
        <p:nvSpPr>
          <p:cNvPr id="6" name="object 10">
            <a:extLst>
              <a:ext uri="{FF2B5EF4-FFF2-40B4-BE49-F238E27FC236}">
                <a16:creationId xmlns:a16="http://schemas.microsoft.com/office/drawing/2014/main" id="{BE59DABA-8DF3-4C0E-A09F-9F7507DE9504}"/>
              </a:ext>
            </a:extLst>
          </p:cNvPr>
          <p:cNvSpPr/>
          <p:nvPr/>
        </p:nvSpPr>
        <p:spPr>
          <a:xfrm>
            <a:off x="7295182" y="4216634"/>
            <a:ext cx="81280" cy="896146"/>
          </a:xfrm>
          <a:custGeom>
            <a:avLst/>
            <a:gdLst/>
            <a:ahLst/>
            <a:cxnLst/>
            <a:rect l="l" t="t" r="r" b="b"/>
            <a:pathLst>
              <a:path w="76200" h="648969">
                <a:moveTo>
                  <a:pt x="28590" y="572755"/>
                </a:moveTo>
                <a:lnTo>
                  <a:pt x="0" y="572755"/>
                </a:lnTo>
                <a:lnTo>
                  <a:pt x="38100" y="648955"/>
                </a:lnTo>
                <a:lnTo>
                  <a:pt x="69844" y="585465"/>
                </a:lnTo>
                <a:lnTo>
                  <a:pt x="28590" y="585465"/>
                </a:lnTo>
                <a:lnTo>
                  <a:pt x="28590" y="572755"/>
                </a:lnTo>
                <a:close/>
              </a:path>
              <a:path w="76200" h="648969">
                <a:moveTo>
                  <a:pt x="47640" y="0"/>
                </a:moveTo>
                <a:lnTo>
                  <a:pt x="28590" y="0"/>
                </a:lnTo>
                <a:lnTo>
                  <a:pt x="28590" y="585465"/>
                </a:lnTo>
                <a:lnTo>
                  <a:pt x="47640" y="585465"/>
                </a:lnTo>
                <a:lnTo>
                  <a:pt x="47640" y="0"/>
                </a:lnTo>
                <a:close/>
              </a:path>
              <a:path w="76200" h="648969">
                <a:moveTo>
                  <a:pt x="76200" y="572755"/>
                </a:moveTo>
                <a:lnTo>
                  <a:pt x="47640" y="572755"/>
                </a:lnTo>
                <a:lnTo>
                  <a:pt x="47640" y="585465"/>
                </a:lnTo>
                <a:lnTo>
                  <a:pt x="69844" y="585465"/>
                </a:lnTo>
                <a:lnTo>
                  <a:pt x="76200" y="572755"/>
                </a:lnTo>
                <a:close/>
              </a:path>
            </a:pathLst>
          </a:custGeom>
          <a:solidFill>
            <a:srgbClr val="000000"/>
          </a:solidFill>
        </p:spPr>
        <p:txBody>
          <a:bodyPr wrap="square" lIns="0" tIns="0" rIns="0" bIns="0" rtlCol="0"/>
          <a:lstStyle/>
          <a:p>
            <a:endParaRPr sz="3200"/>
          </a:p>
        </p:txBody>
      </p:sp>
      <p:sp>
        <p:nvSpPr>
          <p:cNvPr id="8" name="object 11">
            <a:extLst>
              <a:ext uri="{FF2B5EF4-FFF2-40B4-BE49-F238E27FC236}">
                <a16:creationId xmlns:a16="http://schemas.microsoft.com/office/drawing/2014/main" id="{7B9A6FB0-5047-431F-B57F-723DF56275CA}"/>
              </a:ext>
            </a:extLst>
          </p:cNvPr>
          <p:cNvSpPr/>
          <p:nvPr/>
        </p:nvSpPr>
        <p:spPr>
          <a:xfrm>
            <a:off x="7117991" y="5112765"/>
            <a:ext cx="436203" cy="400981"/>
          </a:xfrm>
          <a:custGeom>
            <a:avLst/>
            <a:gdLst/>
            <a:ahLst/>
            <a:cxnLst/>
            <a:rect l="l" t="t" r="r" b="b"/>
            <a:pathLst>
              <a:path w="408939" h="375919">
                <a:moveTo>
                  <a:pt x="204216" y="0"/>
                </a:moveTo>
                <a:lnTo>
                  <a:pt x="0" y="187839"/>
                </a:lnTo>
                <a:lnTo>
                  <a:pt x="204216" y="375672"/>
                </a:lnTo>
                <a:lnTo>
                  <a:pt x="408432" y="187839"/>
                </a:lnTo>
                <a:lnTo>
                  <a:pt x="204216" y="0"/>
                </a:lnTo>
                <a:close/>
              </a:path>
            </a:pathLst>
          </a:custGeom>
          <a:solidFill>
            <a:srgbClr val="5F4778"/>
          </a:solidFill>
        </p:spPr>
        <p:txBody>
          <a:bodyPr wrap="square" lIns="0" tIns="0" rIns="0" bIns="0" rtlCol="0"/>
          <a:lstStyle/>
          <a:p>
            <a:endParaRPr sz="3200"/>
          </a:p>
        </p:txBody>
      </p:sp>
      <p:sp>
        <p:nvSpPr>
          <p:cNvPr id="9" name="object 12">
            <a:extLst>
              <a:ext uri="{FF2B5EF4-FFF2-40B4-BE49-F238E27FC236}">
                <a16:creationId xmlns:a16="http://schemas.microsoft.com/office/drawing/2014/main" id="{CFB5A7C0-55AB-49D4-AAAF-93215A8F3121}"/>
              </a:ext>
            </a:extLst>
          </p:cNvPr>
          <p:cNvSpPr txBox="1"/>
          <p:nvPr/>
        </p:nvSpPr>
        <p:spPr>
          <a:xfrm>
            <a:off x="7941358" y="5196974"/>
            <a:ext cx="1805093" cy="225018"/>
          </a:xfrm>
          <a:prstGeom prst="rect">
            <a:avLst/>
          </a:prstGeom>
          <a:ln w="28574">
            <a:solidFill>
              <a:srgbClr val="5F4778"/>
            </a:solidFill>
          </a:ln>
        </p:spPr>
        <p:txBody>
          <a:bodyPr vert="horz" wrap="square" lIns="0" tIns="27770" rIns="0" bIns="0" rtlCol="0">
            <a:spAutoFit/>
          </a:bodyPr>
          <a:lstStyle/>
          <a:p>
            <a:pPr marL="312260">
              <a:lnSpc>
                <a:spcPct val="100000"/>
              </a:lnSpc>
              <a:spcBef>
                <a:spcPts val="218"/>
              </a:spcBef>
            </a:pPr>
            <a:r>
              <a:rPr sz="1280" b="1" spc="-21" dirty="0">
                <a:latin typeface="Times New Roman"/>
                <a:cs typeface="Times New Roman"/>
              </a:rPr>
              <a:t>is </a:t>
            </a:r>
            <a:r>
              <a:rPr sz="1280" b="1" spc="-16" dirty="0">
                <a:latin typeface="Times New Roman"/>
                <a:cs typeface="Times New Roman"/>
              </a:rPr>
              <a:t>diameter </a:t>
            </a:r>
            <a:r>
              <a:rPr sz="1280" b="1" dirty="0">
                <a:latin typeface="Times New Roman"/>
                <a:cs typeface="Times New Roman"/>
              </a:rPr>
              <a:t>&gt; =</a:t>
            </a:r>
            <a:r>
              <a:rPr sz="1280" b="1" spc="107" dirty="0">
                <a:latin typeface="Times New Roman"/>
                <a:cs typeface="Times New Roman"/>
              </a:rPr>
              <a:t> </a:t>
            </a:r>
            <a:r>
              <a:rPr sz="1280" b="1" dirty="0">
                <a:latin typeface="Times New Roman"/>
                <a:cs typeface="Times New Roman"/>
              </a:rPr>
              <a:t>3?</a:t>
            </a:r>
            <a:endParaRPr sz="1280">
              <a:latin typeface="Times New Roman"/>
              <a:cs typeface="Times New Roman"/>
            </a:endParaRPr>
          </a:p>
        </p:txBody>
      </p:sp>
      <p:sp>
        <p:nvSpPr>
          <p:cNvPr id="11" name="object 14">
            <a:extLst>
              <a:ext uri="{FF2B5EF4-FFF2-40B4-BE49-F238E27FC236}">
                <a16:creationId xmlns:a16="http://schemas.microsoft.com/office/drawing/2014/main" id="{C80DBCCB-9C6F-47FD-95AA-151092C6AD21}"/>
              </a:ext>
            </a:extLst>
          </p:cNvPr>
          <p:cNvSpPr/>
          <p:nvPr/>
        </p:nvSpPr>
        <p:spPr>
          <a:xfrm>
            <a:off x="7571274" y="5313126"/>
            <a:ext cx="373211" cy="0"/>
          </a:xfrm>
          <a:custGeom>
            <a:avLst/>
            <a:gdLst/>
            <a:ahLst/>
            <a:cxnLst/>
            <a:rect l="l" t="t" r="r" b="b"/>
            <a:pathLst>
              <a:path w="349885">
                <a:moveTo>
                  <a:pt x="0" y="0"/>
                </a:moveTo>
                <a:lnTo>
                  <a:pt x="349514" y="0"/>
                </a:lnTo>
              </a:path>
            </a:pathLst>
          </a:custGeom>
          <a:ln w="19049">
            <a:solidFill>
              <a:srgbClr val="5F4778"/>
            </a:solidFill>
            <a:prstDash val="lgDash"/>
          </a:ln>
        </p:spPr>
        <p:txBody>
          <a:bodyPr wrap="square" lIns="0" tIns="0" rIns="0" bIns="0" rtlCol="0"/>
          <a:lstStyle/>
          <a:p>
            <a:endParaRPr sz="3200"/>
          </a:p>
        </p:txBody>
      </p:sp>
      <p:sp>
        <p:nvSpPr>
          <p:cNvPr id="12" name="object 15">
            <a:extLst>
              <a:ext uri="{FF2B5EF4-FFF2-40B4-BE49-F238E27FC236}">
                <a16:creationId xmlns:a16="http://schemas.microsoft.com/office/drawing/2014/main" id="{FBAC2179-9415-4D08-9CD6-F07375F37FE3}"/>
              </a:ext>
            </a:extLst>
          </p:cNvPr>
          <p:cNvSpPr/>
          <p:nvPr/>
        </p:nvSpPr>
        <p:spPr>
          <a:xfrm>
            <a:off x="6278239" y="5450490"/>
            <a:ext cx="965877" cy="881887"/>
          </a:xfrm>
          <a:custGeom>
            <a:avLst/>
            <a:gdLst/>
            <a:ahLst/>
            <a:cxnLst/>
            <a:rect l="l" t="t" r="r" b="b"/>
            <a:pathLst>
              <a:path w="905510" h="826769">
                <a:moveTo>
                  <a:pt x="34533" y="736985"/>
                </a:moveTo>
                <a:lnTo>
                  <a:pt x="0" y="826520"/>
                </a:lnTo>
                <a:lnTo>
                  <a:pt x="92323" y="800362"/>
                </a:lnTo>
                <a:lnTo>
                  <a:pt x="81901" y="788932"/>
                </a:lnTo>
                <a:lnTo>
                  <a:pt x="62484" y="788932"/>
                </a:lnTo>
                <a:lnTo>
                  <a:pt x="43190" y="767846"/>
                </a:lnTo>
                <a:lnTo>
                  <a:pt x="53831" y="758147"/>
                </a:lnTo>
                <a:lnTo>
                  <a:pt x="34533" y="736985"/>
                </a:lnTo>
                <a:close/>
              </a:path>
              <a:path w="905510" h="826769">
                <a:moveTo>
                  <a:pt x="53831" y="758147"/>
                </a:moveTo>
                <a:lnTo>
                  <a:pt x="43190" y="767846"/>
                </a:lnTo>
                <a:lnTo>
                  <a:pt x="62484" y="788932"/>
                </a:lnTo>
                <a:lnTo>
                  <a:pt x="73088" y="779267"/>
                </a:lnTo>
                <a:lnTo>
                  <a:pt x="53831" y="758147"/>
                </a:lnTo>
                <a:close/>
              </a:path>
              <a:path w="905510" h="826769">
                <a:moveTo>
                  <a:pt x="73088" y="779267"/>
                </a:moveTo>
                <a:lnTo>
                  <a:pt x="62484" y="788932"/>
                </a:lnTo>
                <a:lnTo>
                  <a:pt x="81901" y="788932"/>
                </a:lnTo>
                <a:lnTo>
                  <a:pt x="73088" y="779267"/>
                </a:lnTo>
                <a:close/>
              </a:path>
              <a:path w="905510" h="826769">
                <a:moveTo>
                  <a:pt x="885687" y="0"/>
                </a:moveTo>
                <a:lnTo>
                  <a:pt x="53831" y="758147"/>
                </a:lnTo>
                <a:lnTo>
                  <a:pt x="73088" y="779267"/>
                </a:lnTo>
                <a:lnTo>
                  <a:pt x="904890" y="21217"/>
                </a:lnTo>
                <a:lnTo>
                  <a:pt x="885687" y="0"/>
                </a:lnTo>
                <a:close/>
              </a:path>
            </a:pathLst>
          </a:custGeom>
          <a:solidFill>
            <a:srgbClr val="000000"/>
          </a:solidFill>
        </p:spPr>
        <p:txBody>
          <a:bodyPr wrap="square" lIns="0" tIns="0" rIns="0" bIns="0" rtlCol="0"/>
          <a:lstStyle/>
          <a:p>
            <a:endParaRPr sz="3200"/>
          </a:p>
        </p:txBody>
      </p:sp>
      <p:sp>
        <p:nvSpPr>
          <p:cNvPr id="14" name="object 16">
            <a:extLst>
              <a:ext uri="{FF2B5EF4-FFF2-40B4-BE49-F238E27FC236}">
                <a16:creationId xmlns:a16="http://schemas.microsoft.com/office/drawing/2014/main" id="{3B69381A-2C62-480B-823C-4DAEA20911BD}"/>
              </a:ext>
            </a:extLst>
          </p:cNvPr>
          <p:cNvSpPr/>
          <p:nvPr/>
        </p:nvSpPr>
        <p:spPr>
          <a:xfrm>
            <a:off x="7457351" y="5446426"/>
            <a:ext cx="927947" cy="841248"/>
          </a:xfrm>
          <a:custGeom>
            <a:avLst/>
            <a:gdLst/>
            <a:ahLst/>
            <a:cxnLst/>
            <a:rect l="l" t="t" r="r" b="b"/>
            <a:pathLst>
              <a:path w="869950" h="788669">
                <a:moveTo>
                  <a:pt x="796786" y="741685"/>
                </a:moveTo>
                <a:lnTo>
                  <a:pt x="777605" y="762893"/>
                </a:lnTo>
                <a:lnTo>
                  <a:pt x="869929" y="788551"/>
                </a:lnTo>
                <a:lnTo>
                  <a:pt x="855386" y="751213"/>
                </a:lnTo>
                <a:lnTo>
                  <a:pt x="807323" y="751213"/>
                </a:lnTo>
                <a:lnTo>
                  <a:pt x="796786" y="741685"/>
                </a:lnTo>
                <a:close/>
              </a:path>
              <a:path w="869950" h="788669">
                <a:moveTo>
                  <a:pt x="815968" y="720476"/>
                </a:moveTo>
                <a:lnTo>
                  <a:pt x="796786" y="741685"/>
                </a:lnTo>
                <a:lnTo>
                  <a:pt x="807323" y="751213"/>
                </a:lnTo>
                <a:lnTo>
                  <a:pt x="826495" y="729996"/>
                </a:lnTo>
                <a:lnTo>
                  <a:pt x="815968" y="720476"/>
                </a:lnTo>
                <a:close/>
              </a:path>
              <a:path w="869950" h="788669">
                <a:moveTo>
                  <a:pt x="835152" y="699266"/>
                </a:moveTo>
                <a:lnTo>
                  <a:pt x="815968" y="720476"/>
                </a:lnTo>
                <a:lnTo>
                  <a:pt x="826495" y="729996"/>
                </a:lnTo>
                <a:lnTo>
                  <a:pt x="807323" y="751213"/>
                </a:lnTo>
                <a:lnTo>
                  <a:pt x="855386" y="751213"/>
                </a:lnTo>
                <a:lnTo>
                  <a:pt x="835152" y="699266"/>
                </a:lnTo>
                <a:close/>
              </a:path>
              <a:path w="869950" h="788669">
                <a:moveTo>
                  <a:pt x="19171" y="0"/>
                </a:moveTo>
                <a:lnTo>
                  <a:pt x="0" y="21217"/>
                </a:lnTo>
                <a:lnTo>
                  <a:pt x="796786" y="741685"/>
                </a:lnTo>
                <a:lnTo>
                  <a:pt x="815968" y="720476"/>
                </a:lnTo>
                <a:lnTo>
                  <a:pt x="19171" y="0"/>
                </a:lnTo>
                <a:close/>
              </a:path>
            </a:pathLst>
          </a:custGeom>
          <a:solidFill>
            <a:srgbClr val="000000"/>
          </a:solidFill>
        </p:spPr>
        <p:txBody>
          <a:bodyPr wrap="square" lIns="0" tIns="0" rIns="0" bIns="0" rtlCol="0"/>
          <a:lstStyle/>
          <a:p>
            <a:endParaRPr sz="3200"/>
          </a:p>
        </p:txBody>
      </p:sp>
      <p:sp>
        <p:nvSpPr>
          <p:cNvPr id="15" name="object 17">
            <a:extLst>
              <a:ext uri="{FF2B5EF4-FFF2-40B4-BE49-F238E27FC236}">
                <a16:creationId xmlns:a16="http://schemas.microsoft.com/office/drawing/2014/main" id="{EE57D3AA-D176-4B5C-A4D9-A4610C3230F6}"/>
              </a:ext>
            </a:extLst>
          </p:cNvPr>
          <p:cNvSpPr/>
          <p:nvPr/>
        </p:nvSpPr>
        <p:spPr>
          <a:xfrm>
            <a:off x="6288171" y="5462261"/>
            <a:ext cx="671915" cy="638048"/>
          </a:xfrm>
          <a:custGeom>
            <a:avLst/>
            <a:gdLst/>
            <a:ahLst/>
            <a:cxnLst/>
            <a:rect l="l" t="t" r="r" b="b"/>
            <a:pathLst>
              <a:path w="629920" h="598169">
                <a:moveTo>
                  <a:pt x="481854" y="0"/>
                </a:moveTo>
                <a:lnTo>
                  <a:pt x="8732" y="415184"/>
                </a:lnTo>
                <a:lnTo>
                  <a:pt x="0" y="433484"/>
                </a:lnTo>
                <a:lnTo>
                  <a:pt x="1445" y="443557"/>
                </a:lnTo>
                <a:lnTo>
                  <a:pt x="6812" y="452641"/>
                </a:lnTo>
                <a:lnTo>
                  <a:pt x="129616" y="589170"/>
                </a:lnTo>
                <a:lnTo>
                  <a:pt x="138060" y="595469"/>
                </a:lnTo>
                <a:lnTo>
                  <a:pt x="147908" y="597948"/>
                </a:lnTo>
                <a:lnTo>
                  <a:pt x="157944" y="596547"/>
                </a:lnTo>
                <a:lnTo>
                  <a:pt x="166954" y="591206"/>
                </a:lnTo>
                <a:lnTo>
                  <a:pt x="620984" y="182774"/>
                </a:lnTo>
                <a:lnTo>
                  <a:pt x="627295" y="174326"/>
                </a:lnTo>
                <a:lnTo>
                  <a:pt x="629777" y="164463"/>
                </a:lnTo>
                <a:lnTo>
                  <a:pt x="628373" y="154389"/>
                </a:lnTo>
                <a:lnTo>
                  <a:pt x="623026" y="145305"/>
                </a:lnTo>
                <a:lnTo>
                  <a:pt x="500100" y="8776"/>
                </a:lnTo>
                <a:lnTo>
                  <a:pt x="491673" y="2477"/>
                </a:lnTo>
                <a:lnTo>
                  <a:pt x="481854" y="0"/>
                </a:lnTo>
                <a:close/>
              </a:path>
            </a:pathLst>
          </a:custGeom>
          <a:solidFill>
            <a:srgbClr val="6B9E24"/>
          </a:solidFill>
        </p:spPr>
        <p:txBody>
          <a:bodyPr wrap="square" lIns="0" tIns="0" rIns="0" bIns="0" rtlCol="0"/>
          <a:lstStyle/>
          <a:p>
            <a:endParaRPr sz="3200"/>
          </a:p>
        </p:txBody>
      </p:sp>
      <p:sp>
        <p:nvSpPr>
          <p:cNvPr id="17" name="object 18">
            <a:extLst>
              <a:ext uri="{FF2B5EF4-FFF2-40B4-BE49-F238E27FC236}">
                <a16:creationId xmlns:a16="http://schemas.microsoft.com/office/drawing/2014/main" id="{2BE663D6-4B72-437B-B8EC-3291049B1DC4}"/>
              </a:ext>
            </a:extLst>
          </p:cNvPr>
          <p:cNvSpPr/>
          <p:nvPr/>
        </p:nvSpPr>
        <p:spPr>
          <a:xfrm>
            <a:off x="6478058" y="5678420"/>
            <a:ext cx="286512" cy="244517"/>
          </a:xfrm>
          <a:custGeom>
            <a:avLst/>
            <a:gdLst/>
            <a:ahLst/>
            <a:cxnLst/>
            <a:rect l="l" t="t" r="r" b="b"/>
            <a:pathLst>
              <a:path w="268604" h="229235">
                <a:moveTo>
                  <a:pt x="30682" y="156267"/>
                </a:moveTo>
                <a:lnTo>
                  <a:pt x="12710" y="156267"/>
                </a:lnTo>
                <a:lnTo>
                  <a:pt x="67818" y="217608"/>
                </a:lnTo>
                <a:lnTo>
                  <a:pt x="60838" y="226371"/>
                </a:lnTo>
                <a:lnTo>
                  <a:pt x="63246" y="229169"/>
                </a:lnTo>
                <a:lnTo>
                  <a:pt x="86152" y="208595"/>
                </a:lnTo>
                <a:lnTo>
                  <a:pt x="77845" y="208595"/>
                </a:lnTo>
                <a:lnTo>
                  <a:pt x="53461" y="181544"/>
                </a:lnTo>
                <a:lnTo>
                  <a:pt x="58684" y="176841"/>
                </a:lnTo>
                <a:lnTo>
                  <a:pt x="49286" y="176841"/>
                </a:lnTo>
                <a:lnTo>
                  <a:pt x="30682" y="156267"/>
                </a:lnTo>
                <a:close/>
              </a:path>
              <a:path w="268604" h="229235">
                <a:moveTo>
                  <a:pt x="90678" y="199583"/>
                </a:moveTo>
                <a:lnTo>
                  <a:pt x="77845" y="208595"/>
                </a:lnTo>
                <a:lnTo>
                  <a:pt x="86152" y="208595"/>
                </a:lnTo>
                <a:lnTo>
                  <a:pt x="93085" y="202368"/>
                </a:lnTo>
                <a:lnTo>
                  <a:pt x="90678" y="199583"/>
                </a:lnTo>
                <a:close/>
              </a:path>
              <a:path w="268604" h="229235">
                <a:moveTo>
                  <a:pt x="67056" y="145862"/>
                </a:moveTo>
                <a:lnTo>
                  <a:pt x="63886" y="148647"/>
                </a:lnTo>
                <a:lnTo>
                  <a:pt x="69707" y="158435"/>
                </a:lnTo>
                <a:lnTo>
                  <a:pt x="49286" y="176841"/>
                </a:lnTo>
                <a:lnTo>
                  <a:pt x="58684" y="176841"/>
                </a:lnTo>
                <a:lnTo>
                  <a:pt x="73914" y="163125"/>
                </a:lnTo>
                <a:lnTo>
                  <a:pt x="82568" y="163125"/>
                </a:lnTo>
                <a:lnTo>
                  <a:pt x="67056" y="145862"/>
                </a:lnTo>
                <a:close/>
              </a:path>
              <a:path w="268604" h="229235">
                <a:moveTo>
                  <a:pt x="124740" y="111309"/>
                </a:moveTo>
                <a:lnTo>
                  <a:pt x="103510" y="111309"/>
                </a:lnTo>
                <a:lnTo>
                  <a:pt x="108844" y="112334"/>
                </a:lnTo>
                <a:lnTo>
                  <a:pt x="111770" y="114239"/>
                </a:lnTo>
                <a:lnTo>
                  <a:pt x="114783" y="117668"/>
                </a:lnTo>
                <a:lnTo>
                  <a:pt x="121523" y="125156"/>
                </a:lnTo>
                <a:lnTo>
                  <a:pt x="114421" y="132014"/>
                </a:lnTo>
                <a:lnTo>
                  <a:pt x="109331" y="136836"/>
                </a:lnTo>
                <a:lnTo>
                  <a:pt x="105796" y="141027"/>
                </a:lnTo>
                <a:lnTo>
                  <a:pt x="104150" y="144587"/>
                </a:lnTo>
                <a:lnTo>
                  <a:pt x="102351" y="148266"/>
                </a:lnTo>
                <a:lnTo>
                  <a:pt x="101711" y="151695"/>
                </a:lnTo>
                <a:lnTo>
                  <a:pt x="102473" y="155006"/>
                </a:lnTo>
                <a:lnTo>
                  <a:pt x="103113" y="158172"/>
                </a:lnTo>
                <a:lnTo>
                  <a:pt x="104912" y="161483"/>
                </a:lnTo>
                <a:lnTo>
                  <a:pt x="107807" y="164649"/>
                </a:lnTo>
                <a:lnTo>
                  <a:pt x="114271" y="170349"/>
                </a:lnTo>
                <a:lnTo>
                  <a:pt x="120681" y="172783"/>
                </a:lnTo>
                <a:lnTo>
                  <a:pt x="127040" y="171978"/>
                </a:lnTo>
                <a:lnTo>
                  <a:pt x="133350" y="167960"/>
                </a:lnTo>
                <a:lnTo>
                  <a:pt x="138317" y="163506"/>
                </a:lnTo>
                <a:lnTo>
                  <a:pt x="126857" y="163506"/>
                </a:lnTo>
                <a:lnTo>
                  <a:pt x="121523" y="162744"/>
                </a:lnTo>
                <a:lnTo>
                  <a:pt x="112654" y="152838"/>
                </a:lnTo>
                <a:lnTo>
                  <a:pt x="111130" y="149409"/>
                </a:lnTo>
                <a:lnTo>
                  <a:pt x="111252" y="146243"/>
                </a:lnTo>
                <a:lnTo>
                  <a:pt x="111495" y="143195"/>
                </a:lnTo>
                <a:lnTo>
                  <a:pt x="113781" y="139503"/>
                </a:lnTo>
                <a:lnTo>
                  <a:pt x="124846" y="128835"/>
                </a:lnTo>
                <a:lnTo>
                  <a:pt x="140450" y="128835"/>
                </a:lnTo>
                <a:lnTo>
                  <a:pt x="124740" y="111309"/>
                </a:lnTo>
                <a:close/>
              </a:path>
              <a:path w="268604" h="229235">
                <a:moveTo>
                  <a:pt x="82568" y="163125"/>
                </a:moveTo>
                <a:lnTo>
                  <a:pt x="73914" y="163125"/>
                </a:lnTo>
                <a:lnTo>
                  <a:pt x="83058" y="169983"/>
                </a:lnTo>
                <a:lnTo>
                  <a:pt x="86227" y="167198"/>
                </a:lnTo>
                <a:lnTo>
                  <a:pt x="82568" y="163125"/>
                </a:lnTo>
                <a:close/>
              </a:path>
              <a:path w="268604" h="229235">
                <a:moveTo>
                  <a:pt x="140450" y="128835"/>
                </a:moveTo>
                <a:lnTo>
                  <a:pt x="124846" y="128835"/>
                </a:lnTo>
                <a:lnTo>
                  <a:pt x="140451" y="146111"/>
                </a:lnTo>
                <a:lnTo>
                  <a:pt x="139382" y="148647"/>
                </a:lnTo>
                <a:lnTo>
                  <a:pt x="138287" y="150683"/>
                </a:lnTo>
                <a:lnTo>
                  <a:pt x="137160" y="152838"/>
                </a:lnTo>
                <a:lnTo>
                  <a:pt x="135879" y="154874"/>
                </a:lnTo>
                <a:lnTo>
                  <a:pt x="134112" y="157029"/>
                </a:lnTo>
                <a:lnTo>
                  <a:pt x="131704" y="159065"/>
                </a:lnTo>
                <a:lnTo>
                  <a:pt x="126857" y="163506"/>
                </a:lnTo>
                <a:lnTo>
                  <a:pt x="138317" y="163506"/>
                </a:lnTo>
                <a:lnTo>
                  <a:pt x="139446" y="162494"/>
                </a:lnTo>
                <a:lnTo>
                  <a:pt x="142737" y="156017"/>
                </a:lnTo>
                <a:lnTo>
                  <a:pt x="143134" y="148529"/>
                </a:lnTo>
                <a:lnTo>
                  <a:pt x="152846" y="148529"/>
                </a:lnTo>
                <a:lnTo>
                  <a:pt x="159786" y="142301"/>
                </a:lnTo>
                <a:lnTo>
                  <a:pt x="152521" y="142301"/>
                </a:lnTo>
                <a:lnTo>
                  <a:pt x="140450" y="128835"/>
                </a:lnTo>
                <a:close/>
              </a:path>
              <a:path w="268604" h="229235">
                <a:moveTo>
                  <a:pt x="52181" y="113214"/>
                </a:moveTo>
                <a:lnTo>
                  <a:pt x="0" y="160208"/>
                </a:lnTo>
                <a:lnTo>
                  <a:pt x="2529" y="163007"/>
                </a:lnTo>
                <a:lnTo>
                  <a:pt x="12710" y="156267"/>
                </a:lnTo>
                <a:lnTo>
                  <a:pt x="30682" y="156267"/>
                </a:lnTo>
                <a:lnTo>
                  <a:pt x="23103" y="147885"/>
                </a:lnTo>
                <a:lnTo>
                  <a:pt x="41910" y="131003"/>
                </a:lnTo>
                <a:lnTo>
                  <a:pt x="47609" y="126299"/>
                </a:lnTo>
                <a:lnTo>
                  <a:pt x="51937" y="123251"/>
                </a:lnTo>
                <a:lnTo>
                  <a:pt x="61160" y="123251"/>
                </a:lnTo>
                <a:lnTo>
                  <a:pt x="52181" y="113214"/>
                </a:lnTo>
                <a:close/>
              </a:path>
              <a:path w="268604" h="229235">
                <a:moveTo>
                  <a:pt x="152846" y="148529"/>
                </a:moveTo>
                <a:lnTo>
                  <a:pt x="143134" y="148529"/>
                </a:lnTo>
                <a:lnTo>
                  <a:pt x="148468" y="152457"/>
                </a:lnTo>
                <a:lnTo>
                  <a:pt x="152846" y="148529"/>
                </a:lnTo>
                <a:close/>
              </a:path>
              <a:path w="268604" h="229235">
                <a:moveTo>
                  <a:pt x="159776" y="138110"/>
                </a:moveTo>
                <a:lnTo>
                  <a:pt x="152521" y="142301"/>
                </a:lnTo>
                <a:lnTo>
                  <a:pt x="159786" y="142301"/>
                </a:lnTo>
                <a:lnTo>
                  <a:pt x="161909" y="140396"/>
                </a:lnTo>
                <a:lnTo>
                  <a:pt x="159776" y="138110"/>
                </a:lnTo>
                <a:close/>
              </a:path>
              <a:path w="268604" h="229235">
                <a:moveTo>
                  <a:pt x="114665" y="102677"/>
                </a:moveTo>
                <a:lnTo>
                  <a:pt x="110093" y="102677"/>
                </a:lnTo>
                <a:lnTo>
                  <a:pt x="105674" y="102809"/>
                </a:lnTo>
                <a:lnTo>
                  <a:pt x="100827" y="105213"/>
                </a:lnTo>
                <a:lnTo>
                  <a:pt x="95493" y="110048"/>
                </a:lnTo>
                <a:lnTo>
                  <a:pt x="91196" y="113858"/>
                </a:lnTo>
                <a:lnTo>
                  <a:pt x="86868" y="118929"/>
                </a:lnTo>
                <a:lnTo>
                  <a:pt x="82296" y="125156"/>
                </a:lnTo>
                <a:lnTo>
                  <a:pt x="91958" y="135693"/>
                </a:lnTo>
                <a:lnTo>
                  <a:pt x="94731" y="133157"/>
                </a:lnTo>
                <a:lnTo>
                  <a:pt x="91043" y="125537"/>
                </a:lnTo>
                <a:lnTo>
                  <a:pt x="92445" y="121346"/>
                </a:lnTo>
                <a:lnTo>
                  <a:pt x="95006" y="117668"/>
                </a:lnTo>
                <a:lnTo>
                  <a:pt x="98419" y="114488"/>
                </a:lnTo>
                <a:lnTo>
                  <a:pt x="100949" y="112202"/>
                </a:lnTo>
                <a:lnTo>
                  <a:pt x="103510" y="111309"/>
                </a:lnTo>
                <a:lnTo>
                  <a:pt x="124740" y="111309"/>
                </a:lnTo>
                <a:lnTo>
                  <a:pt x="122925" y="109286"/>
                </a:lnTo>
                <a:lnTo>
                  <a:pt x="118872" y="104832"/>
                </a:lnTo>
                <a:lnTo>
                  <a:pt x="114665" y="102677"/>
                </a:lnTo>
                <a:close/>
              </a:path>
              <a:path w="268604" h="229235">
                <a:moveTo>
                  <a:pt x="128641" y="57470"/>
                </a:moveTo>
                <a:lnTo>
                  <a:pt x="113141" y="57470"/>
                </a:lnTo>
                <a:lnTo>
                  <a:pt x="172974" y="124013"/>
                </a:lnTo>
                <a:lnTo>
                  <a:pt x="165719" y="132776"/>
                </a:lnTo>
                <a:lnTo>
                  <a:pt x="167883" y="135062"/>
                </a:lnTo>
                <a:lnTo>
                  <a:pt x="188784" y="116262"/>
                </a:lnTo>
                <a:lnTo>
                  <a:pt x="181477" y="116262"/>
                </a:lnTo>
                <a:lnTo>
                  <a:pt x="128641" y="57470"/>
                </a:lnTo>
                <a:close/>
              </a:path>
              <a:path w="268604" h="229235">
                <a:moveTo>
                  <a:pt x="61160" y="123251"/>
                </a:moveTo>
                <a:lnTo>
                  <a:pt x="51937" y="123251"/>
                </a:lnTo>
                <a:lnTo>
                  <a:pt x="63764" y="133026"/>
                </a:lnTo>
                <a:lnTo>
                  <a:pt x="67177" y="129978"/>
                </a:lnTo>
                <a:lnTo>
                  <a:pt x="61160" y="123251"/>
                </a:lnTo>
                <a:close/>
              </a:path>
              <a:path w="268604" h="229235">
                <a:moveTo>
                  <a:pt x="189168" y="111253"/>
                </a:moveTo>
                <a:lnTo>
                  <a:pt x="181477" y="116262"/>
                </a:lnTo>
                <a:lnTo>
                  <a:pt x="188784" y="116262"/>
                </a:lnTo>
                <a:lnTo>
                  <a:pt x="193019" y="112452"/>
                </a:lnTo>
                <a:lnTo>
                  <a:pt x="190256" y="112452"/>
                </a:lnTo>
                <a:lnTo>
                  <a:pt x="189168" y="111253"/>
                </a:lnTo>
                <a:close/>
              </a:path>
              <a:path w="268604" h="229235">
                <a:moveTo>
                  <a:pt x="191018" y="110048"/>
                </a:moveTo>
                <a:lnTo>
                  <a:pt x="189168" y="111253"/>
                </a:lnTo>
                <a:lnTo>
                  <a:pt x="190256" y="112452"/>
                </a:lnTo>
                <a:lnTo>
                  <a:pt x="192423" y="111553"/>
                </a:lnTo>
                <a:lnTo>
                  <a:pt x="191018" y="110048"/>
                </a:lnTo>
                <a:close/>
              </a:path>
              <a:path w="268604" h="229235">
                <a:moveTo>
                  <a:pt x="192423" y="111553"/>
                </a:moveTo>
                <a:lnTo>
                  <a:pt x="190256" y="112452"/>
                </a:lnTo>
                <a:lnTo>
                  <a:pt x="193019" y="112452"/>
                </a:lnTo>
                <a:lnTo>
                  <a:pt x="193029" y="112202"/>
                </a:lnTo>
                <a:lnTo>
                  <a:pt x="192423" y="111553"/>
                </a:lnTo>
                <a:close/>
              </a:path>
              <a:path w="268604" h="229235">
                <a:moveTo>
                  <a:pt x="195193" y="110048"/>
                </a:moveTo>
                <a:lnTo>
                  <a:pt x="191018" y="110048"/>
                </a:lnTo>
                <a:lnTo>
                  <a:pt x="192423" y="111553"/>
                </a:lnTo>
                <a:lnTo>
                  <a:pt x="195193" y="110048"/>
                </a:lnTo>
                <a:close/>
              </a:path>
              <a:path w="268604" h="229235">
                <a:moveTo>
                  <a:pt x="181721" y="98355"/>
                </a:moveTo>
                <a:lnTo>
                  <a:pt x="179435" y="100523"/>
                </a:lnTo>
                <a:lnTo>
                  <a:pt x="189168" y="111253"/>
                </a:lnTo>
                <a:lnTo>
                  <a:pt x="191018" y="110048"/>
                </a:lnTo>
                <a:lnTo>
                  <a:pt x="195193" y="110048"/>
                </a:lnTo>
                <a:lnTo>
                  <a:pt x="198638" y="107880"/>
                </a:lnTo>
                <a:lnTo>
                  <a:pt x="201930" y="105857"/>
                </a:lnTo>
                <a:lnTo>
                  <a:pt x="204856" y="103689"/>
                </a:lnTo>
                <a:lnTo>
                  <a:pt x="205707" y="102927"/>
                </a:lnTo>
                <a:lnTo>
                  <a:pt x="195072" y="102927"/>
                </a:lnTo>
                <a:lnTo>
                  <a:pt x="190378" y="102809"/>
                </a:lnTo>
                <a:lnTo>
                  <a:pt x="181721" y="98355"/>
                </a:lnTo>
                <a:close/>
              </a:path>
              <a:path w="268604" h="229235">
                <a:moveTo>
                  <a:pt x="216070" y="74733"/>
                </a:moveTo>
                <a:lnTo>
                  <a:pt x="196839" y="74733"/>
                </a:lnTo>
                <a:lnTo>
                  <a:pt x="202173" y="75377"/>
                </a:lnTo>
                <a:lnTo>
                  <a:pt x="206678" y="80448"/>
                </a:lnTo>
                <a:lnTo>
                  <a:pt x="211195" y="85401"/>
                </a:lnTo>
                <a:lnTo>
                  <a:pt x="210433" y="91247"/>
                </a:lnTo>
                <a:lnTo>
                  <a:pt x="203697" y="97343"/>
                </a:lnTo>
                <a:lnTo>
                  <a:pt x="199522" y="101022"/>
                </a:lnTo>
                <a:lnTo>
                  <a:pt x="195072" y="102927"/>
                </a:lnTo>
                <a:lnTo>
                  <a:pt x="205707" y="102927"/>
                </a:lnTo>
                <a:lnTo>
                  <a:pt x="218280" y="80448"/>
                </a:lnTo>
                <a:lnTo>
                  <a:pt x="218252" y="80198"/>
                </a:lnTo>
                <a:lnTo>
                  <a:pt x="216529" y="75245"/>
                </a:lnTo>
                <a:lnTo>
                  <a:pt x="216070" y="74733"/>
                </a:lnTo>
                <a:close/>
              </a:path>
              <a:path w="268604" h="229235">
                <a:moveTo>
                  <a:pt x="177424" y="38801"/>
                </a:moveTo>
                <a:lnTo>
                  <a:pt x="171053" y="42611"/>
                </a:lnTo>
                <a:lnTo>
                  <a:pt x="166116" y="46040"/>
                </a:lnTo>
                <a:lnTo>
                  <a:pt x="162549" y="49337"/>
                </a:lnTo>
                <a:lnTo>
                  <a:pt x="157612" y="53778"/>
                </a:lnTo>
                <a:lnTo>
                  <a:pt x="154807" y="58613"/>
                </a:lnTo>
                <a:lnTo>
                  <a:pt x="154045" y="63684"/>
                </a:lnTo>
                <a:lnTo>
                  <a:pt x="153405" y="68768"/>
                </a:lnTo>
                <a:lnTo>
                  <a:pt x="154929" y="73472"/>
                </a:lnTo>
                <a:lnTo>
                  <a:pt x="158739" y="77781"/>
                </a:lnTo>
                <a:lnTo>
                  <a:pt x="161025" y="80198"/>
                </a:lnTo>
                <a:lnTo>
                  <a:pt x="163311" y="81854"/>
                </a:lnTo>
                <a:lnTo>
                  <a:pt x="165597" y="82734"/>
                </a:lnTo>
                <a:lnTo>
                  <a:pt x="168005" y="83759"/>
                </a:lnTo>
                <a:lnTo>
                  <a:pt x="196839" y="74733"/>
                </a:lnTo>
                <a:lnTo>
                  <a:pt x="216070" y="74733"/>
                </a:lnTo>
                <a:lnTo>
                  <a:pt x="213676" y="72066"/>
                </a:lnTo>
                <a:lnTo>
                  <a:pt x="173736" y="72066"/>
                </a:lnTo>
                <a:lnTo>
                  <a:pt x="168645" y="71816"/>
                </a:lnTo>
                <a:lnTo>
                  <a:pt x="161677" y="63684"/>
                </a:lnTo>
                <a:lnTo>
                  <a:pt x="161909" y="61148"/>
                </a:lnTo>
                <a:lnTo>
                  <a:pt x="162062" y="58481"/>
                </a:lnTo>
                <a:lnTo>
                  <a:pt x="163586" y="55814"/>
                </a:lnTo>
                <a:lnTo>
                  <a:pt x="166359" y="53279"/>
                </a:lnTo>
                <a:lnTo>
                  <a:pt x="170291" y="49850"/>
                </a:lnTo>
                <a:lnTo>
                  <a:pt x="173979" y="47945"/>
                </a:lnTo>
                <a:lnTo>
                  <a:pt x="185575" y="47945"/>
                </a:lnTo>
                <a:lnTo>
                  <a:pt x="177424" y="38801"/>
                </a:lnTo>
                <a:close/>
              </a:path>
              <a:path w="268604" h="229235">
                <a:moveTo>
                  <a:pt x="198120" y="63947"/>
                </a:moveTo>
                <a:lnTo>
                  <a:pt x="195834" y="64065"/>
                </a:lnTo>
                <a:lnTo>
                  <a:pt x="193669" y="64709"/>
                </a:lnTo>
                <a:lnTo>
                  <a:pt x="191383" y="65339"/>
                </a:lnTo>
                <a:lnTo>
                  <a:pt x="186933" y="66995"/>
                </a:lnTo>
                <a:lnTo>
                  <a:pt x="180197" y="69911"/>
                </a:lnTo>
                <a:lnTo>
                  <a:pt x="176784" y="71435"/>
                </a:lnTo>
                <a:lnTo>
                  <a:pt x="173736" y="72066"/>
                </a:lnTo>
                <a:lnTo>
                  <a:pt x="213676" y="72066"/>
                </a:lnTo>
                <a:lnTo>
                  <a:pt x="212201" y="70424"/>
                </a:lnTo>
                <a:lnTo>
                  <a:pt x="202295" y="64196"/>
                </a:lnTo>
                <a:lnTo>
                  <a:pt x="198120" y="63947"/>
                </a:lnTo>
                <a:close/>
              </a:path>
              <a:path w="268604" h="229235">
                <a:moveTo>
                  <a:pt x="228036" y="0"/>
                </a:moveTo>
                <a:lnTo>
                  <a:pt x="218592" y="1280"/>
                </a:lnTo>
                <a:lnTo>
                  <a:pt x="209153" y="7296"/>
                </a:lnTo>
                <a:lnTo>
                  <a:pt x="202570" y="13274"/>
                </a:lnTo>
                <a:lnTo>
                  <a:pt x="199400" y="19869"/>
                </a:lnTo>
                <a:lnTo>
                  <a:pt x="199644" y="27371"/>
                </a:lnTo>
                <a:lnTo>
                  <a:pt x="223197" y="61656"/>
                </a:lnTo>
                <a:lnTo>
                  <a:pt x="241554" y="66995"/>
                </a:lnTo>
                <a:lnTo>
                  <a:pt x="248930" y="64065"/>
                </a:lnTo>
                <a:lnTo>
                  <a:pt x="256479" y="57136"/>
                </a:lnTo>
                <a:lnTo>
                  <a:pt x="257989" y="55814"/>
                </a:lnTo>
                <a:lnTo>
                  <a:pt x="240151" y="55814"/>
                </a:lnTo>
                <a:lnTo>
                  <a:pt x="236738" y="55302"/>
                </a:lnTo>
                <a:lnTo>
                  <a:pt x="233293" y="53660"/>
                </a:lnTo>
                <a:lnTo>
                  <a:pt x="229880" y="51873"/>
                </a:lnTo>
                <a:lnTo>
                  <a:pt x="226070" y="48707"/>
                </a:lnTo>
                <a:lnTo>
                  <a:pt x="221742" y="43872"/>
                </a:lnTo>
                <a:lnTo>
                  <a:pt x="220858" y="42992"/>
                </a:lnTo>
                <a:lnTo>
                  <a:pt x="225664" y="38669"/>
                </a:lnTo>
                <a:lnTo>
                  <a:pt x="217291" y="38669"/>
                </a:lnTo>
                <a:lnTo>
                  <a:pt x="212201" y="33086"/>
                </a:lnTo>
                <a:lnTo>
                  <a:pt x="209306" y="27870"/>
                </a:lnTo>
                <a:lnTo>
                  <a:pt x="208544" y="23298"/>
                </a:lnTo>
                <a:lnTo>
                  <a:pt x="207904" y="18608"/>
                </a:lnTo>
                <a:lnTo>
                  <a:pt x="209306" y="14666"/>
                </a:lnTo>
                <a:lnTo>
                  <a:pt x="216286" y="8570"/>
                </a:lnTo>
                <a:lnTo>
                  <a:pt x="219821" y="7677"/>
                </a:lnTo>
                <a:lnTo>
                  <a:pt x="242328" y="7677"/>
                </a:lnTo>
                <a:lnTo>
                  <a:pt x="237503" y="3481"/>
                </a:lnTo>
                <a:lnTo>
                  <a:pt x="228036" y="0"/>
                </a:lnTo>
                <a:close/>
              </a:path>
              <a:path w="268604" h="229235">
                <a:moveTo>
                  <a:pt x="118475" y="46158"/>
                </a:moveTo>
                <a:lnTo>
                  <a:pt x="101589" y="61398"/>
                </a:lnTo>
                <a:lnTo>
                  <a:pt x="103632" y="63684"/>
                </a:lnTo>
                <a:lnTo>
                  <a:pt x="113141" y="57470"/>
                </a:lnTo>
                <a:lnTo>
                  <a:pt x="128641" y="57470"/>
                </a:lnTo>
                <a:lnTo>
                  <a:pt x="118475" y="46158"/>
                </a:lnTo>
                <a:close/>
              </a:path>
              <a:path w="268604" h="229235">
                <a:moveTo>
                  <a:pt x="265816" y="36383"/>
                </a:moveTo>
                <a:lnTo>
                  <a:pt x="264008" y="38812"/>
                </a:lnTo>
                <a:lnTo>
                  <a:pt x="262646" y="40574"/>
                </a:lnTo>
                <a:lnTo>
                  <a:pt x="260360" y="43110"/>
                </a:lnTo>
                <a:lnTo>
                  <a:pt x="258074" y="45777"/>
                </a:lnTo>
                <a:lnTo>
                  <a:pt x="256032" y="47945"/>
                </a:lnTo>
                <a:lnTo>
                  <a:pt x="254111" y="49587"/>
                </a:lnTo>
                <a:lnTo>
                  <a:pt x="250576" y="52766"/>
                </a:lnTo>
                <a:lnTo>
                  <a:pt x="247131" y="54671"/>
                </a:lnTo>
                <a:lnTo>
                  <a:pt x="243718" y="55302"/>
                </a:lnTo>
                <a:lnTo>
                  <a:pt x="240151" y="55814"/>
                </a:lnTo>
                <a:lnTo>
                  <a:pt x="257989" y="55814"/>
                </a:lnTo>
                <a:lnTo>
                  <a:pt x="268345" y="39300"/>
                </a:lnTo>
                <a:lnTo>
                  <a:pt x="265816" y="36383"/>
                </a:lnTo>
                <a:close/>
              </a:path>
              <a:path w="268604" h="229235">
                <a:moveTo>
                  <a:pt x="185575" y="47945"/>
                </a:moveTo>
                <a:lnTo>
                  <a:pt x="177302" y="47945"/>
                </a:lnTo>
                <a:lnTo>
                  <a:pt x="184525" y="51623"/>
                </a:lnTo>
                <a:lnTo>
                  <a:pt x="186933" y="49469"/>
                </a:lnTo>
                <a:lnTo>
                  <a:pt x="185575" y="47945"/>
                </a:lnTo>
                <a:close/>
              </a:path>
              <a:path w="268604" h="229235">
                <a:moveTo>
                  <a:pt x="242328" y="7677"/>
                </a:moveTo>
                <a:lnTo>
                  <a:pt x="219821" y="7677"/>
                </a:lnTo>
                <a:lnTo>
                  <a:pt x="223784" y="8820"/>
                </a:lnTo>
                <a:lnTo>
                  <a:pt x="227838" y="10094"/>
                </a:lnTo>
                <a:lnTo>
                  <a:pt x="232531" y="13773"/>
                </a:lnTo>
                <a:lnTo>
                  <a:pt x="238109" y="20000"/>
                </a:lnTo>
                <a:lnTo>
                  <a:pt x="217291" y="38669"/>
                </a:lnTo>
                <a:lnTo>
                  <a:pt x="225664" y="38669"/>
                </a:lnTo>
                <a:lnTo>
                  <a:pt x="250941" y="15941"/>
                </a:lnTo>
                <a:lnTo>
                  <a:pt x="247009" y="11750"/>
                </a:lnTo>
                <a:lnTo>
                  <a:pt x="242328" y="7677"/>
                </a:lnTo>
                <a:close/>
              </a:path>
            </a:pathLst>
          </a:custGeom>
          <a:solidFill>
            <a:srgbClr val="FFFFFF"/>
          </a:solidFill>
        </p:spPr>
        <p:txBody>
          <a:bodyPr wrap="square" lIns="0" tIns="0" rIns="0" bIns="0" rtlCol="0"/>
          <a:lstStyle/>
          <a:p>
            <a:endParaRPr sz="3200"/>
          </a:p>
        </p:txBody>
      </p:sp>
      <p:sp>
        <p:nvSpPr>
          <p:cNvPr id="18" name="object 19">
            <a:extLst>
              <a:ext uri="{FF2B5EF4-FFF2-40B4-BE49-F238E27FC236}">
                <a16:creationId xmlns:a16="http://schemas.microsoft.com/office/drawing/2014/main" id="{F09483C1-0559-4EA9-8A93-2081DA7E702E}"/>
              </a:ext>
            </a:extLst>
          </p:cNvPr>
          <p:cNvSpPr/>
          <p:nvPr/>
        </p:nvSpPr>
        <p:spPr>
          <a:xfrm>
            <a:off x="7744799" y="5466905"/>
            <a:ext cx="642789" cy="613664"/>
          </a:xfrm>
          <a:custGeom>
            <a:avLst/>
            <a:gdLst/>
            <a:ahLst/>
            <a:cxnLst/>
            <a:rect l="l" t="t" r="r" b="b"/>
            <a:pathLst>
              <a:path w="602615" h="575310">
                <a:moveTo>
                  <a:pt x="160488" y="0"/>
                </a:moveTo>
                <a:lnTo>
                  <a:pt x="7246" y="158228"/>
                </a:lnTo>
                <a:lnTo>
                  <a:pt x="0" y="179068"/>
                </a:lnTo>
                <a:lnTo>
                  <a:pt x="2703" y="189747"/>
                </a:lnTo>
                <a:lnTo>
                  <a:pt x="9532" y="198864"/>
                </a:lnTo>
                <a:lnTo>
                  <a:pt x="421256" y="567922"/>
                </a:lnTo>
                <a:lnTo>
                  <a:pt x="431098" y="573676"/>
                </a:lnTo>
                <a:lnTo>
                  <a:pt x="442020" y="575164"/>
                </a:lnTo>
                <a:lnTo>
                  <a:pt x="452726" y="572459"/>
                </a:lnTo>
                <a:lnTo>
                  <a:pt x="461916" y="565636"/>
                </a:lnTo>
                <a:lnTo>
                  <a:pt x="595114" y="416927"/>
                </a:lnTo>
                <a:lnTo>
                  <a:pt x="600940" y="407076"/>
                </a:lnTo>
                <a:lnTo>
                  <a:pt x="602471" y="396129"/>
                </a:lnTo>
                <a:lnTo>
                  <a:pt x="599790" y="385419"/>
                </a:lnTo>
                <a:lnTo>
                  <a:pt x="592980" y="376279"/>
                </a:lnTo>
                <a:lnTo>
                  <a:pt x="181226" y="7352"/>
                </a:lnTo>
                <a:lnTo>
                  <a:pt x="171401" y="1527"/>
                </a:lnTo>
                <a:lnTo>
                  <a:pt x="160488" y="0"/>
                </a:lnTo>
                <a:close/>
              </a:path>
            </a:pathLst>
          </a:custGeom>
          <a:solidFill>
            <a:srgbClr val="1B577B"/>
          </a:solidFill>
        </p:spPr>
        <p:txBody>
          <a:bodyPr wrap="square" lIns="0" tIns="0" rIns="0" bIns="0" rtlCol="0"/>
          <a:lstStyle/>
          <a:p>
            <a:endParaRPr sz="3200"/>
          </a:p>
        </p:txBody>
      </p:sp>
      <p:sp>
        <p:nvSpPr>
          <p:cNvPr id="19" name="object 20">
            <a:extLst>
              <a:ext uri="{FF2B5EF4-FFF2-40B4-BE49-F238E27FC236}">
                <a16:creationId xmlns:a16="http://schemas.microsoft.com/office/drawing/2014/main" id="{097F5C02-5F62-4CB5-9D7A-A375E4311050}"/>
              </a:ext>
            </a:extLst>
          </p:cNvPr>
          <p:cNvSpPr/>
          <p:nvPr/>
        </p:nvSpPr>
        <p:spPr>
          <a:xfrm>
            <a:off x="7944089" y="5647187"/>
            <a:ext cx="225759" cy="251435"/>
          </a:xfrm>
          <a:prstGeom prst="rect">
            <a:avLst/>
          </a:prstGeom>
          <a:blipFill>
            <a:blip r:embed="rId3" cstate="print"/>
            <a:stretch>
              <a:fillRect/>
            </a:stretch>
          </a:blipFill>
        </p:spPr>
        <p:txBody>
          <a:bodyPr wrap="square" lIns="0" tIns="0" rIns="0" bIns="0" rtlCol="0"/>
          <a:lstStyle/>
          <a:p>
            <a:endParaRPr sz="3200"/>
          </a:p>
        </p:txBody>
      </p:sp>
      <p:sp>
        <p:nvSpPr>
          <p:cNvPr id="20" name="object 21">
            <a:extLst>
              <a:ext uri="{FF2B5EF4-FFF2-40B4-BE49-F238E27FC236}">
                <a16:creationId xmlns:a16="http://schemas.microsoft.com/office/drawing/2014/main" id="{4F0CFFC9-51FD-4A44-86BC-26C06716520D}"/>
              </a:ext>
            </a:extLst>
          </p:cNvPr>
          <p:cNvSpPr/>
          <p:nvPr/>
        </p:nvSpPr>
        <p:spPr>
          <a:xfrm>
            <a:off x="5210090" y="5271853"/>
            <a:ext cx="852699" cy="1015821"/>
          </a:xfrm>
          <a:custGeom>
            <a:avLst/>
            <a:gdLst/>
            <a:ahLst/>
            <a:cxnLst/>
            <a:rect l="l" t="t" r="r" b="b"/>
            <a:pathLst>
              <a:path w="1061720" h="508000">
                <a:moveTo>
                  <a:pt x="0" y="507836"/>
                </a:moveTo>
                <a:lnTo>
                  <a:pt x="1061715" y="507836"/>
                </a:lnTo>
                <a:lnTo>
                  <a:pt x="1061715" y="0"/>
                </a:lnTo>
                <a:lnTo>
                  <a:pt x="0" y="0"/>
                </a:lnTo>
                <a:lnTo>
                  <a:pt x="0" y="507836"/>
                </a:lnTo>
                <a:close/>
              </a:path>
            </a:pathLst>
          </a:custGeom>
          <a:ln w="9534">
            <a:solidFill>
              <a:srgbClr val="5F4778"/>
            </a:solidFill>
          </a:ln>
        </p:spPr>
        <p:txBody>
          <a:bodyPr wrap="square" lIns="0" tIns="0" rIns="0" bIns="0" rtlCol="0"/>
          <a:lstStyle/>
          <a:p>
            <a:endParaRPr sz="3200"/>
          </a:p>
        </p:txBody>
      </p:sp>
      <p:sp>
        <p:nvSpPr>
          <p:cNvPr id="21" name="object 22">
            <a:extLst>
              <a:ext uri="{FF2B5EF4-FFF2-40B4-BE49-F238E27FC236}">
                <a16:creationId xmlns:a16="http://schemas.microsoft.com/office/drawing/2014/main" id="{E9CC929A-B248-4225-9CE1-1F9F2AA7AF98}"/>
              </a:ext>
            </a:extLst>
          </p:cNvPr>
          <p:cNvSpPr txBox="1"/>
          <p:nvPr/>
        </p:nvSpPr>
        <p:spPr>
          <a:xfrm>
            <a:off x="5298140" y="5311436"/>
            <a:ext cx="415883" cy="235278"/>
          </a:xfrm>
          <a:prstGeom prst="rect">
            <a:avLst/>
          </a:prstGeom>
        </p:spPr>
        <p:txBody>
          <a:bodyPr vert="horz" wrap="square" lIns="0" tIns="13547" rIns="0" bIns="0" rtlCol="0">
            <a:spAutoFit/>
          </a:bodyPr>
          <a:lstStyle/>
          <a:p>
            <a:pPr marL="13547">
              <a:lnSpc>
                <a:spcPct val="100000"/>
              </a:lnSpc>
              <a:spcBef>
                <a:spcPts val="107"/>
              </a:spcBef>
              <a:tabLst>
                <a:tab pos="327840" algn="l"/>
              </a:tabLst>
            </a:pPr>
            <a:r>
              <a:rPr sz="1440" spc="64" dirty="0">
                <a:latin typeface="Segoe UI Semilight"/>
                <a:cs typeface="Segoe UI Semilight"/>
              </a:rPr>
              <a:t>R</a:t>
            </a:r>
            <a:r>
              <a:rPr sz="1440" spc="64" dirty="0">
                <a:latin typeface="Times New Roman"/>
                <a:cs typeface="Times New Roman"/>
              </a:rPr>
              <a:t>	</a:t>
            </a:r>
            <a:r>
              <a:rPr sz="1440" spc="37" dirty="0">
                <a:latin typeface="Segoe UI Semilight"/>
                <a:cs typeface="Segoe UI Semilight"/>
              </a:rPr>
              <a:t>1</a:t>
            </a:r>
            <a:endParaRPr sz="1440">
              <a:latin typeface="Segoe UI Semilight"/>
              <a:cs typeface="Segoe UI Semilight"/>
            </a:endParaRPr>
          </a:p>
        </p:txBody>
      </p:sp>
      <p:sp>
        <p:nvSpPr>
          <p:cNvPr id="22" name="object 23">
            <a:extLst>
              <a:ext uri="{FF2B5EF4-FFF2-40B4-BE49-F238E27FC236}">
                <a16:creationId xmlns:a16="http://schemas.microsoft.com/office/drawing/2014/main" id="{56206047-D911-4DB1-AC94-1D1FC8876F98}"/>
              </a:ext>
            </a:extLst>
          </p:cNvPr>
          <p:cNvSpPr txBox="1"/>
          <p:nvPr/>
        </p:nvSpPr>
        <p:spPr>
          <a:xfrm>
            <a:off x="5298140" y="5525202"/>
            <a:ext cx="587248" cy="448157"/>
          </a:xfrm>
          <a:prstGeom prst="rect">
            <a:avLst/>
          </a:prstGeom>
        </p:spPr>
        <p:txBody>
          <a:bodyPr vert="horz" wrap="square" lIns="0" tIns="9483" rIns="0" bIns="0" rtlCol="0">
            <a:spAutoFit/>
          </a:bodyPr>
          <a:lstStyle/>
          <a:p>
            <a:pPr marL="13547" marR="5419">
              <a:lnSpc>
                <a:spcPct val="102000"/>
              </a:lnSpc>
              <a:spcBef>
                <a:spcPts val="75"/>
              </a:spcBef>
              <a:tabLst>
                <a:tab pos="327840" algn="l"/>
              </a:tabLst>
            </a:pPr>
            <a:r>
              <a:rPr sz="1440" spc="-16" dirty="0">
                <a:latin typeface="Segoe UI Semilight"/>
                <a:cs typeface="Segoe UI Semilight"/>
              </a:rPr>
              <a:t>C</a:t>
            </a:r>
            <a:r>
              <a:rPr sz="1440" dirty="0">
                <a:latin typeface="Segoe UI Semilight"/>
                <a:cs typeface="Segoe UI Semilight"/>
              </a:rPr>
              <a:t>h</a:t>
            </a:r>
            <a:r>
              <a:rPr sz="1440" spc="59" dirty="0">
                <a:latin typeface="Segoe UI Semilight"/>
                <a:cs typeface="Segoe UI Semilight"/>
              </a:rPr>
              <a:t>e</a:t>
            </a:r>
            <a:r>
              <a:rPr sz="1440" spc="64" dirty="0">
                <a:latin typeface="Segoe UI Semilight"/>
                <a:cs typeface="Segoe UI Semilight"/>
              </a:rPr>
              <a:t>r</a:t>
            </a:r>
            <a:r>
              <a:rPr sz="1440" spc="144" dirty="0">
                <a:latin typeface="Segoe UI Semilight"/>
                <a:cs typeface="Segoe UI Semilight"/>
              </a:rPr>
              <a:t>r</a:t>
            </a:r>
            <a:r>
              <a:rPr sz="1440" spc="43" dirty="0">
                <a:latin typeface="Segoe UI Semilight"/>
                <a:cs typeface="Segoe UI Semilight"/>
              </a:rPr>
              <a:t>y </a:t>
            </a:r>
            <a:r>
              <a:rPr sz="1440" spc="27" dirty="0">
                <a:latin typeface="Times New Roman"/>
                <a:cs typeface="Times New Roman"/>
              </a:rPr>
              <a:t> </a:t>
            </a:r>
            <a:r>
              <a:rPr sz="1440" spc="64" dirty="0">
                <a:latin typeface="Segoe UI Semilight"/>
                <a:cs typeface="Segoe UI Semilight"/>
              </a:rPr>
              <a:t>R</a:t>
            </a:r>
            <a:r>
              <a:rPr sz="1440" spc="64" dirty="0">
                <a:latin typeface="Times New Roman"/>
                <a:cs typeface="Times New Roman"/>
              </a:rPr>
              <a:t>	</a:t>
            </a:r>
            <a:r>
              <a:rPr sz="1440" spc="37" dirty="0">
                <a:latin typeface="Segoe UI Semilight"/>
                <a:cs typeface="Segoe UI Semilight"/>
              </a:rPr>
              <a:t>1</a:t>
            </a:r>
            <a:endParaRPr sz="1440" dirty="0">
              <a:latin typeface="Segoe UI Semilight"/>
              <a:cs typeface="Segoe UI Semilight"/>
            </a:endParaRPr>
          </a:p>
        </p:txBody>
      </p:sp>
      <p:sp>
        <p:nvSpPr>
          <p:cNvPr id="23" name="object 24">
            <a:extLst>
              <a:ext uri="{FF2B5EF4-FFF2-40B4-BE49-F238E27FC236}">
                <a16:creationId xmlns:a16="http://schemas.microsoft.com/office/drawing/2014/main" id="{C25DA1E0-B5CB-4CF6-99EF-79826EA6A5D3}"/>
              </a:ext>
            </a:extLst>
          </p:cNvPr>
          <p:cNvSpPr txBox="1"/>
          <p:nvPr/>
        </p:nvSpPr>
        <p:spPr>
          <a:xfrm>
            <a:off x="5298140" y="5962768"/>
            <a:ext cx="587248" cy="235278"/>
          </a:xfrm>
          <a:prstGeom prst="rect">
            <a:avLst/>
          </a:prstGeom>
        </p:spPr>
        <p:txBody>
          <a:bodyPr vert="horz" wrap="square" lIns="0" tIns="13547" rIns="0" bIns="0" rtlCol="0">
            <a:spAutoFit/>
          </a:bodyPr>
          <a:lstStyle/>
          <a:p>
            <a:pPr marL="13547">
              <a:lnSpc>
                <a:spcPct val="100000"/>
              </a:lnSpc>
              <a:spcBef>
                <a:spcPts val="107"/>
              </a:spcBef>
            </a:pPr>
            <a:r>
              <a:rPr sz="1440" spc="-16" dirty="0">
                <a:latin typeface="Segoe UI Semilight"/>
                <a:cs typeface="Segoe UI Semilight"/>
              </a:rPr>
              <a:t>C</a:t>
            </a:r>
            <a:r>
              <a:rPr sz="1440" dirty="0">
                <a:latin typeface="Segoe UI Semilight"/>
                <a:cs typeface="Segoe UI Semilight"/>
              </a:rPr>
              <a:t>h</a:t>
            </a:r>
            <a:r>
              <a:rPr sz="1440" spc="59" dirty="0">
                <a:latin typeface="Segoe UI Semilight"/>
                <a:cs typeface="Segoe UI Semilight"/>
              </a:rPr>
              <a:t>e</a:t>
            </a:r>
            <a:r>
              <a:rPr sz="1440" spc="64" dirty="0">
                <a:latin typeface="Segoe UI Semilight"/>
                <a:cs typeface="Segoe UI Semilight"/>
              </a:rPr>
              <a:t>r</a:t>
            </a:r>
            <a:r>
              <a:rPr sz="1440" spc="144" dirty="0">
                <a:latin typeface="Segoe UI Semilight"/>
                <a:cs typeface="Segoe UI Semilight"/>
              </a:rPr>
              <a:t>r</a:t>
            </a:r>
            <a:r>
              <a:rPr sz="1440" spc="59" dirty="0">
                <a:latin typeface="Segoe UI Semilight"/>
                <a:cs typeface="Segoe UI Semilight"/>
              </a:rPr>
              <a:t>y</a:t>
            </a:r>
            <a:endParaRPr sz="1440" dirty="0">
              <a:latin typeface="Segoe UI Semilight"/>
              <a:cs typeface="Segoe UI Semilight"/>
            </a:endParaRPr>
          </a:p>
        </p:txBody>
      </p:sp>
      <p:sp>
        <p:nvSpPr>
          <p:cNvPr id="24" name="object 25">
            <a:extLst>
              <a:ext uri="{FF2B5EF4-FFF2-40B4-BE49-F238E27FC236}">
                <a16:creationId xmlns:a16="http://schemas.microsoft.com/office/drawing/2014/main" id="{FD56351E-532D-46DE-A556-70F1362BC7B2}"/>
              </a:ext>
            </a:extLst>
          </p:cNvPr>
          <p:cNvSpPr/>
          <p:nvPr/>
        </p:nvSpPr>
        <p:spPr>
          <a:xfrm>
            <a:off x="8162569" y="6355822"/>
            <a:ext cx="436203" cy="400981"/>
          </a:xfrm>
          <a:custGeom>
            <a:avLst/>
            <a:gdLst/>
            <a:ahLst/>
            <a:cxnLst/>
            <a:rect l="l" t="t" r="r" b="b"/>
            <a:pathLst>
              <a:path w="408940" h="375920">
                <a:moveTo>
                  <a:pt x="204216" y="0"/>
                </a:moveTo>
                <a:lnTo>
                  <a:pt x="0" y="187833"/>
                </a:lnTo>
                <a:lnTo>
                  <a:pt x="204216" y="375666"/>
                </a:lnTo>
                <a:lnTo>
                  <a:pt x="408432" y="187833"/>
                </a:lnTo>
                <a:lnTo>
                  <a:pt x="204216" y="0"/>
                </a:lnTo>
                <a:close/>
              </a:path>
            </a:pathLst>
          </a:custGeom>
          <a:solidFill>
            <a:srgbClr val="5F4778"/>
          </a:solidFill>
        </p:spPr>
        <p:txBody>
          <a:bodyPr wrap="square" lIns="0" tIns="0" rIns="0" bIns="0" rtlCol="0"/>
          <a:lstStyle/>
          <a:p>
            <a:endParaRPr sz="3200"/>
          </a:p>
        </p:txBody>
      </p:sp>
      <p:sp>
        <p:nvSpPr>
          <p:cNvPr id="25" name="object 26">
            <a:extLst>
              <a:ext uri="{FF2B5EF4-FFF2-40B4-BE49-F238E27FC236}">
                <a16:creationId xmlns:a16="http://schemas.microsoft.com/office/drawing/2014/main" id="{52B0D383-B476-4AB0-BB61-F4BEBB0864D9}"/>
              </a:ext>
            </a:extLst>
          </p:cNvPr>
          <p:cNvSpPr/>
          <p:nvPr/>
        </p:nvSpPr>
        <p:spPr>
          <a:xfrm>
            <a:off x="8652980" y="6535985"/>
            <a:ext cx="373211" cy="0"/>
          </a:xfrm>
          <a:custGeom>
            <a:avLst/>
            <a:gdLst/>
            <a:ahLst/>
            <a:cxnLst/>
            <a:rect l="l" t="t" r="r" b="b"/>
            <a:pathLst>
              <a:path w="349884">
                <a:moveTo>
                  <a:pt x="0" y="0"/>
                </a:moveTo>
                <a:lnTo>
                  <a:pt x="349483" y="0"/>
                </a:lnTo>
              </a:path>
            </a:pathLst>
          </a:custGeom>
          <a:ln w="19049">
            <a:solidFill>
              <a:srgbClr val="5F4778"/>
            </a:solidFill>
            <a:prstDash val="lgDash"/>
          </a:ln>
        </p:spPr>
        <p:txBody>
          <a:bodyPr wrap="square" lIns="0" tIns="0" rIns="0" bIns="0" rtlCol="0"/>
          <a:lstStyle/>
          <a:p>
            <a:endParaRPr sz="3200"/>
          </a:p>
        </p:txBody>
      </p:sp>
      <p:sp>
        <p:nvSpPr>
          <p:cNvPr id="26" name="object 27">
            <a:extLst>
              <a:ext uri="{FF2B5EF4-FFF2-40B4-BE49-F238E27FC236}">
                <a16:creationId xmlns:a16="http://schemas.microsoft.com/office/drawing/2014/main" id="{4DB4BE65-1CD5-49B3-BF8E-782C82147A68}"/>
              </a:ext>
            </a:extLst>
          </p:cNvPr>
          <p:cNvSpPr txBox="1"/>
          <p:nvPr/>
        </p:nvSpPr>
        <p:spPr>
          <a:xfrm>
            <a:off x="9025763" y="6401975"/>
            <a:ext cx="1684528" cy="228437"/>
          </a:xfrm>
          <a:prstGeom prst="rect">
            <a:avLst/>
          </a:prstGeom>
          <a:ln w="28574">
            <a:solidFill>
              <a:srgbClr val="5F4778"/>
            </a:solidFill>
          </a:ln>
        </p:spPr>
        <p:txBody>
          <a:bodyPr vert="horz" wrap="square" lIns="0" tIns="55540" rIns="0" bIns="0" rtlCol="0">
            <a:spAutoFit/>
          </a:bodyPr>
          <a:lstStyle/>
          <a:p>
            <a:pPr marL="217431">
              <a:lnSpc>
                <a:spcPct val="100000"/>
              </a:lnSpc>
              <a:spcBef>
                <a:spcPts val="436"/>
              </a:spcBef>
            </a:pPr>
            <a:r>
              <a:rPr sz="1120" b="1" dirty="0">
                <a:latin typeface="Times New Roman"/>
                <a:cs typeface="Times New Roman"/>
              </a:rPr>
              <a:t>is colour = =</a:t>
            </a:r>
            <a:r>
              <a:rPr sz="1120" b="1" spc="-101" dirty="0">
                <a:latin typeface="Times New Roman"/>
                <a:cs typeface="Times New Roman"/>
              </a:rPr>
              <a:t> </a:t>
            </a:r>
            <a:r>
              <a:rPr sz="1120" b="1" spc="-5" dirty="0">
                <a:latin typeface="Times New Roman"/>
                <a:cs typeface="Times New Roman"/>
              </a:rPr>
              <a:t>Yellow?</a:t>
            </a:r>
            <a:endParaRPr sz="1120">
              <a:latin typeface="Times New Roman"/>
              <a:cs typeface="Times New Roman"/>
            </a:endParaRPr>
          </a:p>
        </p:txBody>
      </p:sp>
      <p:sp>
        <p:nvSpPr>
          <p:cNvPr id="27" name="object 28">
            <a:extLst>
              <a:ext uri="{FF2B5EF4-FFF2-40B4-BE49-F238E27FC236}">
                <a16:creationId xmlns:a16="http://schemas.microsoft.com/office/drawing/2014/main" id="{3443233F-DBDD-4BD1-8453-4525B9287AF4}"/>
              </a:ext>
            </a:extLst>
          </p:cNvPr>
          <p:cNvSpPr/>
          <p:nvPr/>
        </p:nvSpPr>
        <p:spPr>
          <a:xfrm>
            <a:off x="7366188" y="6714268"/>
            <a:ext cx="965200" cy="881887"/>
          </a:xfrm>
          <a:custGeom>
            <a:avLst/>
            <a:gdLst/>
            <a:ahLst/>
            <a:cxnLst/>
            <a:rect l="l" t="t" r="r" b="b"/>
            <a:pathLst>
              <a:path w="904875" h="826770">
                <a:moveTo>
                  <a:pt x="34411" y="737021"/>
                </a:moveTo>
                <a:lnTo>
                  <a:pt x="0" y="826437"/>
                </a:lnTo>
                <a:lnTo>
                  <a:pt x="92202" y="800374"/>
                </a:lnTo>
                <a:lnTo>
                  <a:pt x="81708" y="788871"/>
                </a:lnTo>
                <a:lnTo>
                  <a:pt x="62331" y="788871"/>
                </a:lnTo>
                <a:lnTo>
                  <a:pt x="43159" y="767751"/>
                </a:lnTo>
                <a:lnTo>
                  <a:pt x="53689" y="758154"/>
                </a:lnTo>
                <a:lnTo>
                  <a:pt x="34411" y="737021"/>
                </a:lnTo>
                <a:close/>
              </a:path>
              <a:path w="904875" h="826770">
                <a:moveTo>
                  <a:pt x="53689" y="758154"/>
                </a:moveTo>
                <a:lnTo>
                  <a:pt x="43159" y="767751"/>
                </a:lnTo>
                <a:lnTo>
                  <a:pt x="62331" y="788871"/>
                </a:lnTo>
                <a:lnTo>
                  <a:pt x="72912" y="779227"/>
                </a:lnTo>
                <a:lnTo>
                  <a:pt x="53689" y="758154"/>
                </a:lnTo>
                <a:close/>
              </a:path>
              <a:path w="904875" h="826770">
                <a:moveTo>
                  <a:pt x="72912" y="779227"/>
                </a:moveTo>
                <a:lnTo>
                  <a:pt x="62331" y="788871"/>
                </a:lnTo>
                <a:lnTo>
                  <a:pt x="81708" y="788871"/>
                </a:lnTo>
                <a:lnTo>
                  <a:pt x="72912" y="779227"/>
                </a:lnTo>
                <a:close/>
              </a:path>
              <a:path w="904875" h="826770">
                <a:moveTo>
                  <a:pt x="885565" y="0"/>
                </a:moveTo>
                <a:lnTo>
                  <a:pt x="53689" y="758154"/>
                </a:lnTo>
                <a:lnTo>
                  <a:pt x="72912" y="779227"/>
                </a:lnTo>
                <a:lnTo>
                  <a:pt x="904737" y="21073"/>
                </a:lnTo>
                <a:lnTo>
                  <a:pt x="885565" y="0"/>
                </a:lnTo>
                <a:close/>
              </a:path>
            </a:pathLst>
          </a:custGeom>
          <a:solidFill>
            <a:srgbClr val="000000"/>
          </a:solidFill>
        </p:spPr>
        <p:txBody>
          <a:bodyPr wrap="square" lIns="0" tIns="0" rIns="0" bIns="0" rtlCol="0"/>
          <a:lstStyle/>
          <a:p>
            <a:endParaRPr sz="3200"/>
          </a:p>
        </p:txBody>
      </p:sp>
      <p:sp>
        <p:nvSpPr>
          <p:cNvPr id="28" name="object 29">
            <a:extLst>
              <a:ext uri="{FF2B5EF4-FFF2-40B4-BE49-F238E27FC236}">
                <a16:creationId xmlns:a16="http://schemas.microsoft.com/office/drawing/2014/main" id="{8697BD6F-E021-43F2-A1DA-9CC0DC18934E}"/>
              </a:ext>
            </a:extLst>
          </p:cNvPr>
          <p:cNvSpPr/>
          <p:nvPr/>
        </p:nvSpPr>
        <p:spPr>
          <a:xfrm>
            <a:off x="8502743" y="6710203"/>
            <a:ext cx="928624" cy="841248"/>
          </a:xfrm>
          <a:custGeom>
            <a:avLst/>
            <a:gdLst/>
            <a:ahLst/>
            <a:cxnLst/>
            <a:rect l="l" t="t" r="r" b="b"/>
            <a:pathLst>
              <a:path w="870584" h="788670">
                <a:moveTo>
                  <a:pt x="796824" y="741559"/>
                </a:moveTo>
                <a:lnTo>
                  <a:pt x="777605" y="762798"/>
                </a:lnTo>
                <a:lnTo>
                  <a:pt x="869960" y="788502"/>
                </a:lnTo>
                <a:lnTo>
                  <a:pt x="855415" y="751188"/>
                </a:lnTo>
                <a:lnTo>
                  <a:pt x="807476" y="751188"/>
                </a:lnTo>
                <a:lnTo>
                  <a:pt x="796824" y="741559"/>
                </a:lnTo>
                <a:close/>
              </a:path>
              <a:path w="870584" h="788670">
                <a:moveTo>
                  <a:pt x="816000" y="720369"/>
                </a:moveTo>
                <a:lnTo>
                  <a:pt x="796824" y="741559"/>
                </a:lnTo>
                <a:lnTo>
                  <a:pt x="807476" y="751188"/>
                </a:lnTo>
                <a:lnTo>
                  <a:pt x="826648" y="729996"/>
                </a:lnTo>
                <a:lnTo>
                  <a:pt x="816000" y="720369"/>
                </a:lnTo>
                <a:close/>
              </a:path>
              <a:path w="870584" h="788670">
                <a:moveTo>
                  <a:pt x="835152" y="699205"/>
                </a:moveTo>
                <a:lnTo>
                  <a:pt x="816000" y="720369"/>
                </a:lnTo>
                <a:lnTo>
                  <a:pt x="826648" y="729996"/>
                </a:lnTo>
                <a:lnTo>
                  <a:pt x="807476" y="751188"/>
                </a:lnTo>
                <a:lnTo>
                  <a:pt x="855415" y="751188"/>
                </a:lnTo>
                <a:lnTo>
                  <a:pt x="835152" y="699205"/>
                </a:lnTo>
                <a:close/>
              </a:path>
              <a:path w="870584" h="788670">
                <a:moveTo>
                  <a:pt x="19171" y="0"/>
                </a:moveTo>
                <a:lnTo>
                  <a:pt x="0" y="21204"/>
                </a:lnTo>
                <a:lnTo>
                  <a:pt x="796824" y="741559"/>
                </a:lnTo>
                <a:lnTo>
                  <a:pt x="816000" y="720369"/>
                </a:lnTo>
                <a:lnTo>
                  <a:pt x="19171" y="0"/>
                </a:lnTo>
                <a:close/>
              </a:path>
            </a:pathLst>
          </a:custGeom>
          <a:solidFill>
            <a:srgbClr val="000000"/>
          </a:solidFill>
        </p:spPr>
        <p:txBody>
          <a:bodyPr wrap="square" lIns="0" tIns="0" rIns="0" bIns="0" rtlCol="0"/>
          <a:lstStyle/>
          <a:p>
            <a:endParaRPr sz="3200"/>
          </a:p>
        </p:txBody>
      </p:sp>
      <p:sp>
        <p:nvSpPr>
          <p:cNvPr id="29" name="object 30">
            <a:extLst>
              <a:ext uri="{FF2B5EF4-FFF2-40B4-BE49-F238E27FC236}">
                <a16:creationId xmlns:a16="http://schemas.microsoft.com/office/drawing/2014/main" id="{DF919DFA-9E81-4A98-8FB9-45AE5D902E98}"/>
              </a:ext>
            </a:extLst>
          </p:cNvPr>
          <p:cNvSpPr/>
          <p:nvPr/>
        </p:nvSpPr>
        <p:spPr>
          <a:xfrm>
            <a:off x="7377238" y="6732599"/>
            <a:ext cx="669205" cy="641435"/>
          </a:xfrm>
          <a:custGeom>
            <a:avLst/>
            <a:gdLst/>
            <a:ahLst/>
            <a:cxnLst/>
            <a:rect l="l" t="t" r="r" b="b"/>
            <a:pathLst>
              <a:path w="627379" h="601345">
                <a:moveTo>
                  <a:pt x="478078" y="0"/>
                </a:moveTo>
                <a:lnTo>
                  <a:pt x="8538" y="419358"/>
                </a:lnTo>
                <a:lnTo>
                  <a:pt x="0" y="437712"/>
                </a:lnTo>
                <a:lnTo>
                  <a:pt x="1504" y="447748"/>
                </a:lnTo>
                <a:lnTo>
                  <a:pt x="6892" y="456754"/>
                </a:lnTo>
                <a:lnTo>
                  <a:pt x="130976" y="592247"/>
                </a:lnTo>
                <a:lnTo>
                  <a:pt x="139491" y="598437"/>
                </a:lnTo>
                <a:lnTo>
                  <a:pt x="149374" y="600811"/>
                </a:lnTo>
                <a:lnTo>
                  <a:pt x="159424" y="599313"/>
                </a:lnTo>
                <a:lnTo>
                  <a:pt x="168436" y="593890"/>
                </a:lnTo>
                <a:lnTo>
                  <a:pt x="618778" y="181434"/>
                </a:lnTo>
                <a:lnTo>
                  <a:pt x="624980" y="172995"/>
                </a:lnTo>
                <a:lnTo>
                  <a:pt x="627362" y="163149"/>
                </a:lnTo>
                <a:lnTo>
                  <a:pt x="625863" y="153112"/>
                </a:lnTo>
                <a:lnTo>
                  <a:pt x="620424" y="144096"/>
                </a:lnTo>
                <a:lnTo>
                  <a:pt x="496370" y="8591"/>
                </a:lnTo>
                <a:lnTo>
                  <a:pt x="487926" y="2384"/>
                </a:lnTo>
                <a:lnTo>
                  <a:pt x="478078" y="0"/>
                </a:lnTo>
                <a:close/>
              </a:path>
            </a:pathLst>
          </a:custGeom>
          <a:solidFill>
            <a:srgbClr val="6B9E24"/>
          </a:solidFill>
        </p:spPr>
        <p:txBody>
          <a:bodyPr wrap="square" lIns="0" tIns="0" rIns="0" bIns="0" rtlCol="0"/>
          <a:lstStyle/>
          <a:p>
            <a:endParaRPr sz="3200"/>
          </a:p>
        </p:txBody>
      </p:sp>
      <p:sp>
        <p:nvSpPr>
          <p:cNvPr id="30" name="object 31">
            <a:extLst>
              <a:ext uri="{FF2B5EF4-FFF2-40B4-BE49-F238E27FC236}">
                <a16:creationId xmlns:a16="http://schemas.microsoft.com/office/drawing/2014/main" id="{3C0A8B93-4E53-4E47-9B9A-42F62DBBC61E}"/>
              </a:ext>
            </a:extLst>
          </p:cNvPr>
          <p:cNvSpPr/>
          <p:nvPr/>
        </p:nvSpPr>
        <p:spPr>
          <a:xfrm>
            <a:off x="7566528" y="6949435"/>
            <a:ext cx="285157" cy="246549"/>
          </a:xfrm>
          <a:custGeom>
            <a:avLst/>
            <a:gdLst/>
            <a:ahLst/>
            <a:cxnLst/>
            <a:rect l="l" t="t" r="r" b="b"/>
            <a:pathLst>
              <a:path w="267335" h="231139">
                <a:moveTo>
                  <a:pt x="30814" y="158174"/>
                </a:moveTo>
                <a:lnTo>
                  <a:pt x="12588" y="158174"/>
                </a:lnTo>
                <a:lnTo>
                  <a:pt x="68214" y="218991"/>
                </a:lnTo>
                <a:lnTo>
                  <a:pt x="61356" y="227873"/>
                </a:lnTo>
                <a:lnTo>
                  <a:pt x="63886" y="230585"/>
                </a:lnTo>
                <a:lnTo>
                  <a:pt x="86497" y="209892"/>
                </a:lnTo>
                <a:lnTo>
                  <a:pt x="78242" y="209892"/>
                </a:lnTo>
                <a:lnTo>
                  <a:pt x="53583" y="183046"/>
                </a:lnTo>
                <a:lnTo>
                  <a:pt x="58641" y="178413"/>
                </a:lnTo>
                <a:lnTo>
                  <a:pt x="49408" y="178413"/>
                </a:lnTo>
                <a:lnTo>
                  <a:pt x="30814" y="158174"/>
                </a:lnTo>
                <a:close/>
              </a:path>
              <a:path w="267335" h="231139">
                <a:moveTo>
                  <a:pt x="90921" y="200785"/>
                </a:moveTo>
                <a:lnTo>
                  <a:pt x="78242" y="209892"/>
                </a:lnTo>
                <a:lnTo>
                  <a:pt x="86497" y="209892"/>
                </a:lnTo>
                <a:lnTo>
                  <a:pt x="93482" y="203501"/>
                </a:lnTo>
                <a:lnTo>
                  <a:pt x="90921" y="200785"/>
                </a:lnTo>
                <a:close/>
              </a:path>
              <a:path w="267335" h="231139">
                <a:moveTo>
                  <a:pt x="66812" y="147232"/>
                </a:moveTo>
                <a:lnTo>
                  <a:pt x="63764" y="150100"/>
                </a:lnTo>
                <a:lnTo>
                  <a:pt x="69738" y="159805"/>
                </a:lnTo>
                <a:lnTo>
                  <a:pt x="49408" y="178413"/>
                </a:lnTo>
                <a:lnTo>
                  <a:pt x="58641" y="178413"/>
                </a:lnTo>
                <a:lnTo>
                  <a:pt x="73914" y="164422"/>
                </a:lnTo>
                <a:lnTo>
                  <a:pt x="82561" y="164422"/>
                </a:lnTo>
                <a:lnTo>
                  <a:pt x="66812" y="147232"/>
                </a:lnTo>
                <a:close/>
              </a:path>
              <a:path w="267335" h="231139">
                <a:moveTo>
                  <a:pt x="124400" y="112393"/>
                </a:moveTo>
                <a:lnTo>
                  <a:pt x="103113" y="112393"/>
                </a:lnTo>
                <a:lnTo>
                  <a:pt x="108465" y="113335"/>
                </a:lnTo>
                <a:lnTo>
                  <a:pt x="111252" y="115215"/>
                </a:lnTo>
                <a:lnTo>
                  <a:pt x="121279" y="126109"/>
                </a:lnTo>
                <a:lnTo>
                  <a:pt x="109087" y="137838"/>
                </a:lnTo>
                <a:lnTo>
                  <a:pt x="105674" y="142087"/>
                </a:lnTo>
                <a:lnTo>
                  <a:pt x="103875" y="145720"/>
                </a:lnTo>
                <a:lnTo>
                  <a:pt x="102278" y="149231"/>
                </a:lnTo>
                <a:lnTo>
                  <a:pt x="102172" y="149649"/>
                </a:lnTo>
                <a:lnTo>
                  <a:pt x="101589" y="152779"/>
                </a:lnTo>
                <a:lnTo>
                  <a:pt x="102351" y="156040"/>
                </a:lnTo>
                <a:lnTo>
                  <a:pt x="102991" y="159293"/>
                </a:lnTo>
                <a:lnTo>
                  <a:pt x="104790" y="162530"/>
                </a:lnTo>
                <a:lnTo>
                  <a:pt x="107838" y="165757"/>
                </a:lnTo>
                <a:lnTo>
                  <a:pt x="114353" y="171351"/>
                </a:lnTo>
                <a:lnTo>
                  <a:pt x="120777" y="173723"/>
                </a:lnTo>
                <a:lnTo>
                  <a:pt x="127109" y="172874"/>
                </a:lnTo>
                <a:lnTo>
                  <a:pt x="133350" y="168805"/>
                </a:lnTo>
                <a:lnTo>
                  <a:pt x="138150" y="164435"/>
                </a:lnTo>
                <a:lnTo>
                  <a:pt x="126654" y="164422"/>
                </a:lnTo>
                <a:lnTo>
                  <a:pt x="121554" y="163660"/>
                </a:lnTo>
                <a:lnTo>
                  <a:pt x="112654" y="153861"/>
                </a:lnTo>
                <a:lnTo>
                  <a:pt x="111008" y="150423"/>
                </a:lnTo>
                <a:lnTo>
                  <a:pt x="111252" y="144205"/>
                </a:lnTo>
                <a:lnTo>
                  <a:pt x="113538" y="140468"/>
                </a:lnTo>
                <a:lnTo>
                  <a:pt x="117988" y="136085"/>
                </a:lnTo>
                <a:lnTo>
                  <a:pt x="124602" y="129718"/>
                </a:lnTo>
                <a:lnTo>
                  <a:pt x="140283" y="129718"/>
                </a:lnTo>
                <a:lnTo>
                  <a:pt x="124400" y="112393"/>
                </a:lnTo>
                <a:close/>
              </a:path>
              <a:path w="267335" h="231139">
                <a:moveTo>
                  <a:pt x="82561" y="164422"/>
                </a:moveTo>
                <a:lnTo>
                  <a:pt x="73914" y="164422"/>
                </a:lnTo>
                <a:lnTo>
                  <a:pt x="83179" y="171305"/>
                </a:lnTo>
                <a:lnTo>
                  <a:pt x="86227" y="168424"/>
                </a:lnTo>
                <a:lnTo>
                  <a:pt x="82561" y="164422"/>
                </a:lnTo>
                <a:close/>
              </a:path>
              <a:path w="267335" h="231139">
                <a:moveTo>
                  <a:pt x="51694" y="114822"/>
                </a:moveTo>
                <a:lnTo>
                  <a:pt x="0" y="162197"/>
                </a:lnTo>
                <a:lnTo>
                  <a:pt x="2529" y="164934"/>
                </a:lnTo>
                <a:lnTo>
                  <a:pt x="12588" y="158174"/>
                </a:lnTo>
                <a:lnTo>
                  <a:pt x="30814" y="158174"/>
                </a:lnTo>
                <a:lnTo>
                  <a:pt x="22981" y="149649"/>
                </a:lnTo>
                <a:lnTo>
                  <a:pt x="41544" y="132656"/>
                </a:lnTo>
                <a:lnTo>
                  <a:pt x="47365" y="127822"/>
                </a:lnTo>
                <a:lnTo>
                  <a:pt x="51572" y="124786"/>
                </a:lnTo>
                <a:lnTo>
                  <a:pt x="60896" y="124786"/>
                </a:lnTo>
                <a:lnTo>
                  <a:pt x="51694" y="114822"/>
                </a:lnTo>
                <a:close/>
              </a:path>
              <a:path w="267335" h="231139">
                <a:moveTo>
                  <a:pt x="140283" y="129718"/>
                </a:moveTo>
                <a:lnTo>
                  <a:pt x="124602" y="129718"/>
                </a:lnTo>
                <a:lnTo>
                  <a:pt x="140208" y="146896"/>
                </a:lnTo>
                <a:lnTo>
                  <a:pt x="139298" y="149338"/>
                </a:lnTo>
                <a:lnTo>
                  <a:pt x="126735" y="164435"/>
                </a:lnTo>
                <a:lnTo>
                  <a:pt x="138163" y="164422"/>
                </a:lnTo>
                <a:lnTo>
                  <a:pt x="139446" y="163255"/>
                </a:lnTo>
                <a:lnTo>
                  <a:pt x="142615" y="156732"/>
                </a:lnTo>
                <a:lnTo>
                  <a:pt x="143012" y="149231"/>
                </a:lnTo>
                <a:lnTo>
                  <a:pt x="152673" y="149231"/>
                </a:lnTo>
                <a:lnTo>
                  <a:pt x="159567" y="142934"/>
                </a:lnTo>
                <a:lnTo>
                  <a:pt x="152400" y="142934"/>
                </a:lnTo>
                <a:lnTo>
                  <a:pt x="140283" y="129718"/>
                </a:lnTo>
                <a:close/>
              </a:path>
              <a:path w="267335" h="231139">
                <a:moveTo>
                  <a:pt x="152673" y="149231"/>
                </a:moveTo>
                <a:lnTo>
                  <a:pt x="143012" y="149231"/>
                </a:lnTo>
                <a:lnTo>
                  <a:pt x="148346" y="153184"/>
                </a:lnTo>
                <a:lnTo>
                  <a:pt x="152673" y="149231"/>
                </a:lnTo>
                <a:close/>
              </a:path>
              <a:path w="267335" h="231139">
                <a:moveTo>
                  <a:pt x="159501" y="138706"/>
                </a:moveTo>
                <a:lnTo>
                  <a:pt x="152400" y="142934"/>
                </a:lnTo>
                <a:lnTo>
                  <a:pt x="159567" y="142934"/>
                </a:lnTo>
                <a:lnTo>
                  <a:pt x="161665" y="141017"/>
                </a:lnTo>
                <a:lnTo>
                  <a:pt x="159501" y="138706"/>
                </a:lnTo>
                <a:close/>
              </a:path>
              <a:path w="267335" h="231139">
                <a:moveTo>
                  <a:pt x="114056" y="103630"/>
                </a:moveTo>
                <a:lnTo>
                  <a:pt x="81930" y="126408"/>
                </a:lnTo>
                <a:lnTo>
                  <a:pt x="91561" y="136957"/>
                </a:lnTo>
                <a:lnTo>
                  <a:pt x="94488" y="134311"/>
                </a:lnTo>
                <a:lnTo>
                  <a:pt x="90799" y="126691"/>
                </a:lnTo>
                <a:lnTo>
                  <a:pt x="92080" y="122479"/>
                </a:lnTo>
                <a:lnTo>
                  <a:pt x="94488" y="118800"/>
                </a:lnTo>
                <a:lnTo>
                  <a:pt x="100462" y="113335"/>
                </a:lnTo>
                <a:lnTo>
                  <a:pt x="103113" y="112393"/>
                </a:lnTo>
                <a:lnTo>
                  <a:pt x="124400" y="112393"/>
                </a:lnTo>
                <a:lnTo>
                  <a:pt x="118353" y="105797"/>
                </a:lnTo>
                <a:lnTo>
                  <a:pt x="114056" y="103630"/>
                </a:lnTo>
                <a:close/>
              </a:path>
              <a:path w="267335" h="231139">
                <a:moveTo>
                  <a:pt x="127828" y="58422"/>
                </a:moveTo>
                <a:lnTo>
                  <a:pt x="112135" y="58422"/>
                </a:lnTo>
                <a:lnTo>
                  <a:pt x="172608" y="124430"/>
                </a:lnTo>
                <a:lnTo>
                  <a:pt x="165475" y="133266"/>
                </a:lnTo>
                <a:lnTo>
                  <a:pt x="167640" y="135573"/>
                </a:lnTo>
                <a:lnTo>
                  <a:pt x="188325" y="116608"/>
                </a:lnTo>
                <a:lnTo>
                  <a:pt x="181112" y="116608"/>
                </a:lnTo>
                <a:lnTo>
                  <a:pt x="127828" y="58422"/>
                </a:lnTo>
                <a:close/>
              </a:path>
              <a:path w="267335" h="231139">
                <a:moveTo>
                  <a:pt x="60896" y="124786"/>
                </a:moveTo>
                <a:lnTo>
                  <a:pt x="51572" y="124786"/>
                </a:lnTo>
                <a:lnTo>
                  <a:pt x="63489" y="134442"/>
                </a:lnTo>
                <a:lnTo>
                  <a:pt x="66934" y="131324"/>
                </a:lnTo>
                <a:lnTo>
                  <a:pt x="60896" y="124786"/>
                </a:lnTo>
                <a:close/>
              </a:path>
              <a:path w="267335" h="231139">
                <a:moveTo>
                  <a:pt x="188633" y="111561"/>
                </a:moveTo>
                <a:lnTo>
                  <a:pt x="181112" y="116608"/>
                </a:lnTo>
                <a:lnTo>
                  <a:pt x="188325" y="116608"/>
                </a:lnTo>
                <a:lnTo>
                  <a:pt x="192521" y="112762"/>
                </a:lnTo>
                <a:lnTo>
                  <a:pt x="189738" y="112762"/>
                </a:lnTo>
                <a:lnTo>
                  <a:pt x="188633" y="111561"/>
                </a:lnTo>
                <a:close/>
              </a:path>
              <a:path w="267335" h="231139">
                <a:moveTo>
                  <a:pt x="190500" y="110308"/>
                </a:moveTo>
                <a:lnTo>
                  <a:pt x="188633" y="111561"/>
                </a:lnTo>
                <a:lnTo>
                  <a:pt x="189738" y="112762"/>
                </a:lnTo>
                <a:lnTo>
                  <a:pt x="191936" y="111850"/>
                </a:lnTo>
                <a:lnTo>
                  <a:pt x="190500" y="110308"/>
                </a:lnTo>
                <a:close/>
              </a:path>
              <a:path w="267335" h="231139">
                <a:moveTo>
                  <a:pt x="191936" y="111850"/>
                </a:moveTo>
                <a:lnTo>
                  <a:pt x="189738" y="112762"/>
                </a:lnTo>
                <a:lnTo>
                  <a:pt x="192521" y="112762"/>
                </a:lnTo>
                <a:lnTo>
                  <a:pt x="192664" y="112631"/>
                </a:lnTo>
                <a:lnTo>
                  <a:pt x="191936" y="111850"/>
                </a:lnTo>
                <a:close/>
              </a:path>
              <a:path w="267335" h="231139">
                <a:moveTo>
                  <a:pt x="194764" y="110308"/>
                </a:moveTo>
                <a:lnTo>
                  <a:pt x="190500" y="110308"/>
                </a:lnTo>
                <a:lnTo>
                  <a:pt x="191936" y="111850"/>
                </a:lnTo>
                <a:lnTo>
                  <a:pt x="194764" y="110308"/>
                </a:lnTo>
                <a:close/>
              </a:path>
              <a:path w="267335" h="231139">
                <a:moveTo>
                  <a:pt x="181234" y="98759"/>
                </a:moveTo>
                <a:lnTo>
                  <a:pt x="178826" y="100893"/>
                </a:lnTo>
                <a:lnTo>
                  <a:pt x="188633" y="111561"/>
                </a:lnTo>
                <a:lnTo>
                  <a:pt x="190500" y="110308"/>
                </a:lnTo>
                <a:lnTo>
                  <a:pt x="194764" y="110308"/>
                </a:lnTo>
                <a:lnTo>
                  <a:pt x="198120" y="108202"/>
                </a:lnTo>
                <a:lnTo>
                  <a:pt x="201411" y="106047"/>
                </a:lnTo>
                <a:lnTo>
                  <a:pt x="204337" y="103856"/>
                </a:lnTo>
                <a:lnTo>
                  <a:pt x="205057" y="103200"/>
                </a:lnTo>
                <a:lnTo>
                  <a:pt x="189859" y="103200"/>
                </a:lnTo>
                <a:lnTo>
                  <a:pt x="181234" y="98759"/>
                </a:lnTo>
                <a:close/>
              </a:path>
              <a:path w="267335" h="231139">
                <a:moveTo>
                  <a:pt x="215530" y="75055"/>
                </a:moveTo>
                <a:lnTo>
                  <a:pt x="196077" y="75055"/>
                </a:lnTo>
                <a:lnTo>
                  <a:pt x="201411" y="75686"/>
                </a:lnTo>
                <a:lnTo>
                  <a:pt x="205221" y="79877"/>
                </a:lnTo>
                <a:lnTo>
                  <a:pt x="210433" y="85473"/>
                </a:lnTo>
                <a:lnTo>
                  <a:pt x="209793" y="91414"/>
                </a:lnTo>
                <a:lnTo>
                  <a:pt x="203088" y="97510"/>
                </a:lnTo>
                <a:lnTo>
                  <a:pt x="199003" y="101274"/>
                </a:lnTo>
                <a:lnTo>
                  <a:pt x="194553" y="103179"/>
                </a:lnTo>
                <a:lnTo>
                  <a:pt x="189859" y="103200"/>
                </a:lnTo>
                <a:lnTo>
                  <a:pt x="205057" y="103200"/>
                </a:lnTo>
                <a:lnTo>
                  <a:pt x="206745" y="101664"/>
                </a:lnTo>
                <a:lnTo>
                  <a:pt x="212598" y="96223"/>
                </a:lnTo>
                <a:lnTo>
                  <a:pt x="216042" y="90889"/>
                </a:lnTo>
                <a:lnTo>
                  <a:pt x="217566" y="80389"/>
                </a:lnTo>
                <a:lnTo>
                  <a:pt x="215767" y="75305"/>
                </a:lnTo>
                <a:lnTo>
                  <a:pt x="215530" y="75055"/>
                </a:lnTo>
                <a:close/>
              </a:path>
              <a:path w="267335" h="231139">
                <a:moveTo>
                  <a:pt x="176265" y="39241"/>
                </a:moveTo>
                <a:lnTo>
                  <a:pt x="170047" y="43051"/>
                </a:lnTo>
                <a:lnTo>
                  <a:pt x="165110" y="46611"/>
                </a:lnTo>
                <a:lnTo>
                  <a:pt x="161544" y="49909"/>
                </a:lnTo>
                <a:lnTo>
                  <a:pt x="156606" y="54350"/>
                </a:lnTo>
                <a:lnTo>
                  <a:pt x="153802" y="59184"/>
                </a:lnTo>
                <a:lnTo>
                  <a:pt x="152521" y="69340"/>
                </a:lnTo>
                <a:lnTo>
                  <a:pt x="154167" y="74043"/>
                </a:lnTo>
                <a:lnTo>
                  <a:pt x="169926" y="84580"/>
                </a:lnTo>
                <a:lnTo>
                  <a:pt x="172455" y="84199"/>
                </a:lnTo>
                <a:lnTo>
                  <a:pt x="175138" y="83949"/>
                </a:lnTo>
                <a:lnTo>
                  <a:pt x="178704" y="82806"/>
                </a:lnTo>
                <a:lnTo>
                  <a:pt x="196077" y="75055"/>
                </a:lnTo>
                <a:lnTo>
                  <a:pt x="215530" y="75055"/>
                </a:lnTo>
                <a:lnTo>
                  <a:pt x="213125" y="72519"/>
                </a:lnTo>
                <a:lnTo>
                  <a:pt x="172852" y="72519"/>
                </a:lnTo>
                <a:lnTo>
                  <a:pt x="167761" y="72257"/>
                </a:lnTo>
                <a:lnTo>
                  <a:pt x="165597" y="71245"/>
                </a:lnTo>
                <a:lnTo>
                  <a:pt x="163830" y="69340"/>
                </a:lnTo>
                <a:lnTo>
                  <a:pt x="161665" y="66923"/>
                </a:lnTo>
                <a:lnTo>
                  <a:pt x="160873" y="64768"/>
                </a:lnTo>
                <a:lnTo>
                  <a:pt x="160908" y="61672"/>
                </a:lnTo>
                <a:lnTo>
                  <a:pt x="161178" y="59053"/>
                </a:lnTo>
                <a:lnTo>
                  <a:pt x="162702" y="56386"/>
                </a:lnTo>
                <a:lnTo>
                  <a:pt x="165475" y="53850"/>
                </a:lnTo>
                <a:lnTo>
                  <a:pt x="169285" y="50290"/>
                </a:lnTo>
                <a:lnTo>
                  <a:pt x="172974" y="48516"/>
                </a:lnTo>
                <a:lnTo>
                  <a:pt x="176265" y="48385"/>
                </a:lnTo>
                <a:lnTo>
                  <a:pt x="184650" y="48385"/>
                </a:lnTo>
                <a:lnTo>
                  <a:pt x="176265" y="39241"/>
                </a:lnTo>
                <a:close/>
              </a:path>
              <a:path w="267335" h="231139">
                <a:moveTo>
                  <a:pt x="197236" y="64137"/>
                </a:moveTo>
                <a:lnTo>
                  <a:pt x="175900" y="71876"/>
                </a:lnTo>
                <a:lnTo>
                  <a:pt x="172852" y="72519"/>
                </a:lnTo>
                <a:lnTo>
                  <a:pt x="213125" y="72519"/>
                </a:lnTo>
                <a:lnTo>
                  <a:pt x="211317" y="70614"/>
                </a:lnTo>
                <a:lnTo>
                  <a:pt x="209428" y="68447"/>
                </a:lnTo>
                <a:lnTo>
                  <a:pt x="199278" y="64256"/>
                </a:lnTo>
                <a:lnTo>
                  <a:pt x="197236" y="64137"/>
                </a:lnTo>
                <a:close/>
              </a:path>
              <a:path w="267335" h="231139">
                <a:moveTo>
                  <a:pt x="226576" y="0"/>
                </a:moveTo>
                <a:lnTo>
                  <a:pt x="198229" y="23489"/>
                </a:lnTo>
                <a:lnTo>
                  <a:pt x="198363" y="27561"/>
                </a:lnTo>
                <a:lnTo>
                  <a:pt x="222313" y="61672"/>
                </a:lnTo>
                <a:lnTo>
                  <a:pt x="240670" y="66923"/>
                </a:lnTo>
                <a:lnTo>
                  <a:pt x="248046" y="63875"/>
                </a:lnTo>
                <a:lnTo>
                  <a:pt x="256906" y="55755"/>
                </a:lnTo>
                <a:lnTo>
                  <a:pt x="239268" y="55755"/>
                </a:lnTo>
                <a:lnTo>
                  <a:pt x="235854" y="55243"/>
                </a:lnTo>
                <a:lnTo>
                  <a:pt x="232410" y="53588"/>
                </a:lnTo>
                <a:lnTo>
                  <a:pt x="228843" y="51945"/>
                </a:lnTo>
                <a:lnTo>
                  <a:pt x="225033" y="48635"/>
                </a:lnTo>
                <a:lnTo>
                  <a:pt x="220736" y="43944"/>
                </a:lnTo>
                <a:lnTo>
                  <a:pt x="219852" y="43051"/>
                </a:lnTo>
                <a:lnTo>
                  <a:pt x="224414" y="38860"/>
                </a:lnTo>
                <a:lnTo>
                  <a:pt x="216164" y="38860"/>
                </a:lnTo>
                <a:lnTo>
                  <a:pt x="210952" y="33145"/>
                </a:lnTo>
                <a:lnTo>
                  <a:pt x="208026" y="28061"/>
                </a:lnTo>
                <a:lnTo>
                  <a:pt x="207385" y="23489"/>
                </a:lnTo>
                <a:lnTo>
                  <a:pt x="206623" y="18798"/>
                </a:lnTo>
                <a:lnTo>
                  <a:pt x="208026" y="14857"/>
                </a:lnTo>
                <a:lnTo>
                  <a:pt x="211592" y="11559"/>
                </a:lnTo>
                <a:lnTo>
                  <a:pt x="214884" y="8630"/>
                </a:lnTo>
                <a:lnTo>
                  <a:pt x="218450" y="7749"/>
                </a:lnTo>
                <a:lnTo>
                  <a:pt x="241261" y="7749"/>
                </a:lnTo>
                <a:lnTo>
                  <a:pt x="236109" y="3387"/>
                </a:lnTo>
                <a:lnTo>
                  <a:pt x="226576" y="0"/>
                </a:lnTo>
                <a:close/>
              </a:path>
              <a:path w="267335" h="231139">
                <a:moveTo>
                  <a:pt x="117469" y="47111"/>
                </a:moveTo>
                <a:lnTo>
                  <a:pt x="100705" y="62482"/>
                </a:lnTo>
                <a:lnTo>
                  <a:pt x="102748" y="64768"/>
                </a:lnTo>
                <a:lnTo>
                  <a:pt x="112135" y="58422"/>
                </a:lnTo>
                <a:lnTo>
                  <a:pt x="127828" y="58422"/>
                </a:lnTo>
                <a:lnTo>
                  <a:pt x="117469" y="47111"/>
                </a:lnTo>
                <a:close/>
              </a:path>
              <a:path w="267335" h="231139">
                <a:moveTo>
                  <a:pt x="264657" y="36062"/>
                </a:moveTo>
                <a:lnTo>
                  <a:pt x="253105" y="49278"/>
                </a:lnTo>
                <a:lnTo>
                  <a:pt x="249570" y="52576"/>
                </a:lnTo>
                <a:lnTo>
                  <a:pt x="246126" y="54481"/>
                </a:lnTo>
                <a:lnTo>
                  <a:pt x="239268" y="55755"/>
                </a:lnTo>
                <a:lnTo>
                  <a:pt x="256906" y="55755"/>
                </a:lnTo>
                <a:lnTo>
                  <a:pt x="267155" y="39241"/>
                </a:lnTo>
                <a:lnTo>
                  <a:pt x="267103" y="38860"/>
                </a:lnTo>
                <a:lnTo>
                  <a:pt x="264657" y="36062"/>
                </a:lnTo>
                <a:close/>
              </a:path>
              <a:path w="267335" h="231139">
                <a:moveTo>
                  <a:pt x="184650" y="48385"/>
                </a:moveTo>
                <a:lnTo>
                  <a:pt x="176265" y="48385"/>
                </a:lnTo>
                <a:lnTo>
                  <a:pt x="183520" y="52064"/>
                </a:lnTo>
                <a:lnTo>
                  <a:pt x="185928" y="49778"/>
                </a:lnTo>
                <a:lnTo>
                  <a:pt x="184650" y="48385"/>
                </a:lnTo>
                <a:close/>
              </a:path>
              <a:path w="267335" h="231139">
                <a:moveTo>
                  <a:pt x="241261" y="7749"/>
                </a:moveTo>
                <a:lnTo>
                  <a:pt x="218450" y="7749"/>
                </a:lnTo>
                <a:lnTo>
                  <a:pt x="226435" y="10035"/>
                </a:lnTo>
                <a:lnTo>
                  <a:pt x="231282" y="13714"/>
                </a:lnTo>
                <a:lnTo>
                  <a:pt x="236860" y="19941"/>
                </a:lnTo>
                <a:lnTo>
                  <a:pt x="216164" y="38860"/>
                </a:lnTo>
                <a:lnTo>
                  <a:pt x="224414" y="38860"/>
                </a:lnTo>
                <a:lnTo>
                  <a:pt x="249570" y="15750"/>
                </a:lnTo>
                <a:lnTo>
                  <a:pt x="245760" y="11559"/>
                </a:lnTo>
                <a:lnTo>
                  <a:pt x="241261" y="7749"/>
                </a:lnTo>
                <a:close/>
              </a:path>
            </a:pathLst>
          </a:custGeom>
          <a:solidFill>
            <a:srgbClr val="FFFFFF"/>
          </a:solidFill>
        </p:spPr>
        <p:txBody>
          <a:bodyPr wrap="square" lIns="0" tIns="0" rIns="0" bIns="0" rtlCol="0"/>
          <a:lstStyle/>
          <a:p>
            <a:endParaRPr sz="3200"/>
          </a:p>
        </p:txBody>
      </p:sp>
      <p:sp>
        <p:nvSpPr>
          <p:cNvPr id="31" name="object 32">
            <a:extLst>
              <a:ext uri="{FF2B5EF4-FFF2-40B4-BE49-F238E27FC236}">
                <a16:creationId xmlns:a16="http://schemas.microsoft.com/office/drawing/2014/main" id="{93757637-C263-41EB-9B5A-20689A550971}"/>
              </a:ext>
            </a:extLst>
          </p:cNvPr>
          <p:cNvSpPr/>
          <p:nvPr/>
        </p:nvSpPr>
        <p:spPr>
          <a:xfrm>
            <a:off x="8817999" y="6744813"/>
            <a:ext cx="639403" cy="617728"/>
          </a:xfrm>
          <a:custGeom>
            <a:avLst/>
            <a:gdLst/>
            <a:ahLst/>
            <a:cxnLst/>
            <a:rect l="l" t="t" r="r" b="b"/>
            <a:pathLst>
              <a:path w="599440" h="579120">
                <a:moveTo>
                  <a:pt x="162961" y="0"/>
                </a:moveTo>
                <a:lnTo>
                  <a:pt x="7600" y="156149"/>
                </a:lnTo>
                <a:lnTo>
                  <a:pt x="0" y="176797"/>
                </a:lnTo>
                <a:lnTo>
                  <a:pt x="2547" y="187522"/>
                </a:lnTo>
                <a:lnTo>
                  <a:pt x="9246" y="196784"/>
                </a:lnTo>
                <a:lnTo>
                  <a:pt x="415758" y="571487"/>
                </a:lnTo>
                <a:lnTo>
                  <a:pt x="425532" y="577413"/>
                </a:lnTo>
                <a:lnTo>
                  <a:pt x="436431" y="579080"/>
                </a:lnTo>
                <a:lnTo>
                  <a:pt x="447159" y="576537"/>
                </a:lnTo>
                <a:lnTo>
                  <a:pt x="456418" y="569832"/>
                </a:lnTo>
                <a:lnTo>
                  <a:pt x="591780" y="422967"/>
                </a:lnTo>
                <a:lnTo>
                  <a:pt x="597734" y="413202"/>
                </a:lnTo>
                <a:lnTo>
                  <a:pt x="599404" y="402298"/>
                </a:lnTo>
                <a:lnTo>
                  <a:pt x="596851" y="391563"/>
                </a:lnTo>
                <a:lnTo>
                  <a:pt x="590134" y="382307"/>
                </a:lnTo>
                <a:lnTo>
                  <a:pt x="183622" y="7559"/>
                </a:lnTo>
                <a:lnTo>
                  <a:pt x="173853" y="1672"/>
                </a:lnTo>
                <a:lnTo>
                  <a:pt x="162961" y="0"/>
                </a:lnTo>
                <a:close/>
              </a:path>
            </a:pathLst>
          </a:custGeom>
          <a:solidFill>
            <a:srgbClr val="1B577B"/>
          </a:solidFill>
        </p:spPr>
        <p:txBody>
          <a:bodyPr wrap="square" lIns="0" tIns="0" rIns="0" bIns="0" rtlCol="0"/>
          <a:lstStyle/>
          <a:p>
            <a:endParaRPr sz="3200"/>
          </a:p>
        </p:txBody>
      </p:sp>
      <p:sp>
        <p:nvSpPr>
          <p:cNvPr id="32" name="object 33">
            <a:extLst>
              <a:ext uri="{FF2B5EF4-FFF2-40B4-BE49-F238E27FC236}">
                <a16:creationId xmlns:a16="http://schemas.microsoft.com/office/drawing/2014/main" id="{365C2913-94DF-4DC1-869C-5E0F76BA43B9}"/>
              </a:ext>
            </a:extLst>
          </p:cNvPr>
          <p:cNvSpPr/>
          <p:nvPr/>
        </p:nvSpPr>
        <p:spPr>
          <a:xfrm>
            <a:off x="9016302" y="6926268"/>
            <a:ext cx="223999" cy="253340"/>
          </a:xfrm>
          <a:prstGeom prst="rect">
            <a:avLst/>
          </a:prstGeom>
          <a:blipFill>
            <a:blip r:embed="rId4" cstate="print"/>
            <a:stretch>
              <a:fillRect/>
            </a:stretch>
          </a:blipFill>
        </p:spPr>
        <p:txBody>
          <a:bodyPr wrap="square" lIns="0" tIns="0" rIns="0" bIns="0" rtlCol="0"/>
          <a:lstStyle/>
          <a:p>
            <a:endParaRPr sz="3200"/>
          </a:p>
        </p:txBody>
      </p:sp>
      <p:sp>
        <p:nvSpPr>
          <p:cNvPr id="34" name="object 35">
            <a:extLst>
              <a:ext uri="{FF2B5EF4-FFF2-40B4-BE49-F238E27FC236}">
                <a16:creationId xmlns:a16="http://schemas.microsoft.com/office/drawing/2014/main" id="{87D04184-7D08-4DE4-96B1-51DAD390AA0E}"/>
              </a:ext>
            </a:extLst>
          </p:cNvPr>
          <p:cNvSpPr txBox="1"/>
          <p:nvPr/>
        </p:nvSpPr>
        <p:spPr>
          <a:xfrm>
            <a:off x="9507916" y="6824109"/>
            <a:ext cx="1098634" cy="410924"/>
          </a:xfrm>
          <a:prstGeom prst="rect">
            <a:avLst/>
          </a:prstGeom>
          <a:ln w="9534">
            <a:solidFill>
              <a:srgbClr val="5F4778"/>
            </a:solidFill>
          </a:ln>
        </p:spPr>
        <p:txBody>
          <a:bodyPr vert="horz" wrap="square" lIns="0" tIns="49445" rIns="0" bIns="0" rtlCol="0">
            <a:spAutoFit/>
          </a:bodyPr>
          <a:lstStyle/>
          <a:p>
            <a:pPr marL="105667">
              <a:lnSpc>
                <a:spcPct val="100000"/>
              </a:lnSpc>
              <a:spcBef>
                <a:spcPts val="389"/>
              </a:spcBef>
            </a:pPr>
            <a:r>
              <a:rPr sz="1173" spc="16" dirty="0">
                <a:latin typeface="Times New Roman"/>
                <a:cs typeface="Times New Roman"/>
              </a:rPr>
              <a:t>Y   </a:t>
            </a:r>
            <a:r>
              <a:rPr sz="1173" spc="11" dirty="0">
                <a:latin typeface="Times New Roman"/>
                <a:cs typeface="Times New Roman"/>
              </a:rPr>
              <a:t>3</a:t>
            </a:r>
            <a:r>
              <a:rPr sz="1173" spc="107" dirty="0">
                <a:latin typeface="Times New Roman"/>
                <a:cs typeface="Times New Roman"/>
              </a:rPr>
              <a:t> </a:t>
            </a:r>
            <a:r>
              <a:rPr sz="1173" spc="-5" dirty="0">
                <a:latin typeface="Times New Roman"/>
                <a:cs typeface="Times New Roman"/>
              </a:rPr>
              <a:t>Mango</a:t>
            </a:r>
            <a:endParaRPr sz="1173">
              <a:latin typeface="Times New Roman"/>
              <a:cs typeface="Times New Roman"/>
            </a:endParaRPr>
          </a:p>
          <a:p>
            <a:pPr marL="105667">
              <a:lnSpc>
                <a:spcPct val="100000"/>
              </a:lnSpc>
              <a:spcBef>
                <a:spcPts val="32"/>
              </a:spcBef>
            </a:pPr>
            <a:r>
              <a:rPr sz="1173" spc="16" dirty="0">
                <a:latin typeface="Times New Roman"/>
                <a:cs typeface="Times New Roman"/>
              </a:rPr>
              <a:t>Y   </a:t>
            </a:r>
            <a:r>
              <a:rPr sz="1173" spc="11" dirty="0">
                <a:latin typeface="Times New Roman"/>
                <a:cs typeface="Times New Roman"/>
              </a:rPr>
              <a:t>3</a:t>
            </a:r>
            <a:r>
              <a:rPr sz="1173" spc="101" dirty="0">
                <a:latin typeface="Times New Roman"/>
                <a:cs typeface="Times New Roman"/>
              </a:rPr>
              <a:t> </a:t>
            </a:r>
            <a:r>
              <a:rPr sz="1173" spc="-5" dirty="0">
                <a:latin typeface="Times New Roman"/>
                <a:cs typeface="Times New Roman"/>
              </a:rPr>
              <a:t>Lemon</a:t>
            </a:r>
            <a:endParaRPr sz="1173">
              <a:latin typeface="Times New Roman"/>
              <a:cs typeface="Times New Roman"/>
            </a:endParaRPr>
          </a:p>
        </p:txBody>
      </p:sp>
      <p:sp>
        <p:nvSpPr>
          <p:cNvPr id="35" name="object 36">
            <a:extLst>
              <a:ext uri="{FF2B5EF4-FFF2-40B4-BE49-F238E27FC236}">
                <a16:creationId xmlns:a16="http://schemas.microsoft.com/office/drawing/2014/main" id="{9EBEF8E1-DF46-4AC5-B06B-C27D7C9413F9}"/>
              </a:ext>
            </a:extLst>
          </p:cNvPr>
          <p:cNvSpPr txBox="1"/>
          <p:nvPr/>
        </p:nvSpPr>
        <p:spPr>
          <a:xfrm>
            <a:off x="6843135" y="6381706"/>
            <a:ext cx="1157563" cy="229742"/>
          </a:xfrm>
          <a:prstGeom prst="rect">
            <a:avLst/>
          </a:prstGeom>
          <a:ln w="9534">
            <a:solidFill>
              <a:srgbClr val="5F4778"/>
            </a:solidFill>
          </a:ln>
        </p:spPr>
        <p:txBody>
          <a:bodyPr vert="horz" wrap="square" lIns="0" tIns="48767" rIns="0" bIns="0" rtlCol="0">
            <a:spAutoFit/>
          </a:bodyPr>
          <a:lstStyle/>
          <a:p>
            <a:pPr marL="205238">
              <a:lnSpc>
                <a:spcPct val="100000"/>
              </a:lnSpc>
              <a:spcBef>
                <a:spcPts val="383"/>
              </a:spcBef>
            </a:pPr>
            <a:r>
              <a:rPr sz="1173" spc="16" dirty="0">
                <a:latin typeface="Times New Roman"/>
                <a:cs typeface="Times New Roman"/>
              </a:rPr>
              <a:t>G </a:t>
            </a:r>
            <a:r>
              <a:rPr sz="1173" spc="11" dirty="0">
                <a:latin typeface="Times New Roman"/>
                <a:cs typeface="Times New Roman"/>
              </a:rPr>
              <a:t>3</a:t>
            </a:r>
            <a:r>
              <a:rPr sz="1173" spc="-96" dirty="0">
                <a:latin typeface="Times New Roman"/>
                <a:cs typeface="Times New Roman"/>
              </a:rPr>
              <a:t> </a:t>
            </a:r>
            <a:r>
              <a:rPr sz="1173" spc="-5" dirty="0">
                <a:latin typeface="Times New Roman"/>
                <a:cs typeface="Times New Roman"/>
              </a:rPr>
              <a:t>Mango</a:t>
            </a:r>
            <a:endParaRPr sz="1173">
              <a:latin typeface="Times New Roman"/>
              <a:cs typeface="Times New Roman"/>
            </a:endParaRPr>
          </a:p>
        </p:txBody>
      </p:sp>
      <p:sp>
        <p:nvSpPr>
          <p:cNvPr id="36" name="object 37">
            <a:extLst>
              <a:ext uri="{FF2B5EF4-FFF2-40B4-BE49-F238E27FC236}">
                <a16:creationId xmlns:a16="http://schemas.microsoft.com/office/drawing/2014/main" id="{33E28460-6D42-422D-A868-389D6318C7CE}"/>
              </a:ext>
            </a:extLst>
          </p:cNvPr>
          <p:cNvSpPr txBox="1"/>
          <p:nvPr/>
        </p:nvSpPr>
        <p:spPr>
          <a:xfrm>
            <a:off x="9818937" y="5224060"/>
            <a:ext cx="1219877" cy="172975"/>
          </a:xfrm>
          <a:prstGeom prst="rect">
            <a:avLst/>
          </a:prstGeom>
        </p:spPr>
        <p:txBody>
          <a:bodyPr vert="horz" wrap="square" lIns="0" tIns="16933" rIns="0" bIns="0" rtlCol="0">
            <a:spAutoFit/>
          </a:bodyPr>
          <a:lstStyle/>
          <a:p>
            <a:pPr marL="13547">
              <a:lnSpc>
                <a:spcPct val="100000"/>
              </a:lnSpc>
              <a:spcBef>
                <a:spcPts val="133"/>
              </a:spcBef>
            </a:pPr>
            <a:r>
              <a:rPr sz="1013" b="1" spc="-11" dirty="0">
                <a:solidFill>
                  <a:srgbClr val="F07F09"/>
                </a:solidFill>
                <a:latin typeface="Times New Roman"/>
                <a:cs typeface="Times New Roman"/>
              </a:rPr>
              <a:t>Gini </a:t>
            </a:r>
            <a:r>
              <a:rPr sz="1013" b="1" spc="-21" dirty="0">
                <a:solidFill>
                  <a:srgbClr val="F07F09"/>
                </a:solidFill>
                <a:latin typeface="Times New Roman"/>
                <a:cs typeface="Times New Roman"/>
              </a:rPr>
              <a:t>Impurity </a:t>
            </a:r>
            <a:r>
              <a:rPr sz="1013" b="1" spc="16" dirty="0">
                <a:solidFill>
                  <a:srgbClr val="F07F09"/>
                </a:solidFill>
                <a:latin typeface="Times New Roman"/>
                <a:cs typeface="Times New Roman"/>
              </a:rPr>
              <a:t>=</a:t>
            </a:r>
            <a:r>
              <a:rPr sz="1013" b="1" spc="-32" dirty="0">
                <a:solidFill>
                  <a:srgbClr val="F07F09"/>
                </a:solidFill>
                <a:latin typeface="Times New Roman"/>
                <a:cs typeface="Times New Roman"/>
              </a:rPr>
              <a:t> </a:t>
            </a:r>
            <a:r>
              <a:rPr sz="1013" b="1" spc="21" dirty="0">
                <a:solidFill>
                  <a:srgbClr val="F07F09"/>
                </a:solidFill>
                <a:latin typeface="Times New Roman"/>
                <a:cs typeface="Times New Roman"/>
              </a:rPr>
              <a:t>0.44</a:t>
            </a:r>
            <a:endParaRPr sz="1013">
              <a:latin typeface="Times New Roman"/>
              <a:cs typeface="Times New Roman"/>
            </a:endParaRPr>
          </a:p>
        </p:txBody>
      </p:sp>
      <p:sp>
        <p:nvSpPr>
          <p:cNvPr id="37" name="object 38">
            <a:extLst>
              <a:ext uri="{FF2B5EF4-FFF2-40B4-BE49-F238E27FC236}">
                <a16:creationId xmlns:a16="http://schemas.microsoft.com/office/drawing/2014/main" id="{B2475EE0-E46F-4D61-996C-5D4B9BAA4BE8}"/>
              </a:ext>
            </a:extLst>
          </p:cNvPr>
          <p:cNvSpPr txBox="1"/>
          <p:nvPr/>
        </p:nvSpPr>
        <p:spPr>
          <a:xfrm>
            <a:off x="5274447" y="5060153"/>
            <a:ext cx="1179915" cy="197597"/>
          </a:xfrm>
          <a:prstGeom prst="rect">
            <a:avLst/>
          </a:prstGeom>
        </p:spPr>
        <p:txBody>
          <a:bodyPr vert="horz" wrap="square" lIns="0" tIns="16933" rIns="0" bIns="0" rtlCol="0">
            <a:spAutoFit/>
          </a:bodyPr>
          <a:lstStyle/>
          <a:p>
            <a:pPr marL="13547">
              <a:lnSpc>
                <a:spcPct val="100000"/>
              </a:lnSpc>
              <a:spcBef>
                <a:spcPts val="133"/>
              </a:spcBef>
            </a:pPr>
            <a:r>
              <a:rPr sz="1173" b="1" spc="5" dirty="0">
                <a:solidFill>
                  <a:srgbClr val="F07F09"/>
                </a:solidFill>
                <a:latin typeface="Segoe UI Semibold"/>
                <a:cs typeface="Segoe UI Semibold"/>
              </a:rPr>
              <a:t>Gini</a:t>
            </a:r>
            <a:r>
              <a:rPr sz="1173" b="1" spc="-101" dirty="0">
                <a:solidFill>
                  <a:srgbClr val="F07F09"/>
                </a:solidFill>
                <a:latin typeface="Segoe UI Semibold"/>
                <a:cs typeface="Segoe UI Semibold"/>
              </a:rPr>
              <a:t> </a:t>
            </a:r>
            <a:r>
              <a:rPr sz="1173" b="1" spc="5" dirty="0">
                <a:solidFill>
                  <a:srgbClr val="F07F09"/>
                </a:solidFill>
                <a:latin typeface="Segoe UI Semibold"/>
                <a:cs typeface="Segoe UI Semibold"/>
              </a:rPr>
              <a:t>Impurity</a:t>
            </a:r>
            <a:r>
              <a:rPr sz="1173" b="1" spc="-75" dirty="0">
                <a:solidFill>
                  <a:srgbClr val="F07F09"/>
                </a:solidFill>
                <a:latin typeface="Segoe UI Semibold"/>
                <a:cs typeface="Segoe UI Semibold"/>
              </a:rPr>
              <a:t> </a:t>
            </a:r>
            <a:r>
              <a:rPr sz="1173" b="1" spc="16" dirty="0">
                <a:solidFill>
                  <a:srgbClr val="F07F09"/>
                </a:solidFill>
                <a:latin typeface="Segoe UI Semibold"/>
                <a:cs typeface="Segoe UI Semibold"/>
              </a:rPr>
              <a:t>=</a:t>
            </a:r>
            <a:r>
              <a:rPr sz="1173" b="1" spc="-64" dirty="0">
                <a:solidFill>
                  <a:srgbClr val="F07F09"/>
                </a:solidFill>
                <a:latin typeface="Segoe UI Semibold"/>
                <a:cs typeface="Segoe UI Semibold"/>
              </a:rPr>
              <a:t> </a:t>
            </a:r>
            <a:r>
              <a:rPr sz="1173" b="1" spc="16" dirty="0">
                <a:solidFill>
                  <a:srgbClr val="F07F09"/>
                </a:solidFill>
                <a:latin typeface="Segoe UI Semibold"/>
                <a:cs typeface="Segoe UI Semibold"/>
              </a:rPr>
              <a:t>0</a:t>
            </a:r>
            <a:endParaRPr sz="1173">
              <a:latin typeface="Segoe UI Semibold"/>
              <a:cs typeface="Segoe UI Semibold"/>
            </a:endParaRPr>
          </a:p>
        </p:txBody>
      </p:sp>
      <p:sp>
        <p:nvSpPr>
          <p:cNvPr id="38" name="object 39">
            <a:extLst>
              <a:ext uri="{FF2B5EF4-FFF2-40B4-BE49-F238E27FC236}">
                <a16:creationId xmlns:a16="http://schemas.microsoft.com/office/drawing/2014/main" id="{0567478D-6600-49A2-A120-26DD84A66C44}"/>
              </a:ext>
            </a:extLst>
          </p:cNvPr>
          <p:cNvSpPr txBox="1"/>
          <p:nvPr/>
        </p:nvSpPr>
        <p:spPr>
          <a:xfrm>
            <a:off x="8839920" y="4985299"/>
            <a:ext cx="1118277" cy="148353"/>
          </a:xfrm>
          <a:prstGeom prst="rect">
            <a:avLst/>
          </a:prstGeom>
        </p:spPr>
        <p:txBody>
          <a:bodyPr vert="horz" wrap="square" lIns="0" tIns="16933" rIns="0" bIns="0" rtlCol="0">
            <a:spAutoFit/>
          </a:bodyPr>
          <a:lstStyle/>
          <a:p>
            <a:pPr marL="13547">
              <a:lnSpc>
                <a:spcPct val="100000"/>
              </a:lnSpc>
              <a:spcBef>
                <a:spcPts val="133"/>
              </a:spcBef>
            </a:pPr>
            <a:r>
              <a:rPr sz="853" spc="11" dirty="0">
                <a:solidFill>
                  <a:srgbClr val="F07F09"/>
                </a:solidFill>
                <a:latin typeface="Times New Roman"/>
                <a:cs typeface="Times New Roman"/>
              </a:rPr>
              <a:t>Information </a:t>
            </a:r>
            <a:r>
              <a:rPr sz="853" spc="-11" dirty="0">
                <a:solidFill>
                  <a:srgbClr val="F07F09"/>
                </a:solidFill>
                <a:latin typeface="Times New Roman"/>
                <a:cs typeface="Times New Roman"/>
              </a:rPr>
              <a:t>Gain </a:t>
            </a:r>
            <a:r>
              <a:rPr sz="853" spc="11" dirty="0">
                <a:solidFill>
                  <a:srgbClr val="F07F09"/>
                </a:solidFill>
                <a:latin typeface="Times New Roman"/>
                <a:cs typeface="Times New Roman"/>
              </a:rPr>
              <a:t>=</a:t>
            </a:r>
            <a:r>
              <a:rPr sz="853" spc="-128" dirty="0">
                <a:solidFill>
                  <a:srgbClr val="F07F09"/>
                </a:solidFill>
                <a:latin typeface="Times New Roman"/>
                <a:cs typeface="Times New Roman"/>
              </a:rPr>
              <a:t> </a:t>
            </a:r>
            <a:r>
              <a:rPr sz="853" spc="32" dirty="0">
                <a:solidFill>
                  <a:srgbClr val="F07F09"/>
                </a:solidFill>
                <a:latin typeface="Times New Roman"/>
                <a:cs typeface="Times New Roman"/>
              </a:rPr>
              <a:t>0.37</a:t>
            </a:r>
            <a:endParaRPr sz="853">
              <a:latin typeface="Times New Roman"/>
              <a:cs typeface="Times New Roman"/>
            </a:endParaRPr>
          </a:p>
        </p:txBody>
      </p:sp>
      <p:sp>
        <p:nvSpPr>
          <p:cNvPr id="39" name="object 40">
            <a:extLst>
              <a:ext uri="{FF2B5EF4-FFF2-40B4-BE49-F238E27FC236}">
                <a16:creationId xmlns:a16="http://schemas.microsoft.com/office/drawing/2014/main" id="{FE81896C-322D-421F-82F6-F9F45446092E}"/>
              </a:ext>
            </a:extLst>
          </p:cNvPr>
          <p:cNvSpPr txBox="1"/>
          <p:nvPr/>
        </p:nvSpPr>
        <p:spPr>
          <a:xfrm>
            <a:off x="5287574" y="6759982"/>
            <a:ext cx="1064767" cy="235278"/>
          </a:xfrm>
          <a:prstGeom prst="rect">
            <a:avLst/>
          </a:prstGeom>
        </p:spPr>
        <p:txBody>
          <a:bodyPr vert="horz" wrap="square" lIns="0" tIns="13547" rIns="0" bIns="0" rtlCol="0">
            <a:spAutoFit/>
          </a:bodyPr>
          <a:lstStyle/>
          <a:p>
            <a:pPr marL="13547">
              <a:lnSpc>
                <a:spcPct val="100000"/>
              </a:lnSpc>
              <a:spcBef>
                <a:spcPts val="107"/>
              </a:spcBef>
            </a:pPr>
            <a:r>
              <a:rPr sz="1440" spc="37" dirty="0">
                <a:latin typeface="Segoe UI Semilight"/>
                <a:cs typeface="Segoe UI Semilight"/>
              </a:rPr>
              <a:t>100%</a:t>
            </a:r>
            <a:r>
              <a:rPr sz="1440" spc="-91" dirty="0">
                <a:latin typeface="Segoe UI Semilight"/>
                <a:cs typeface="Segoe UI Semilight"/>
              </a:rPr>
              <a:t> </a:t>
            </a:r>
            <a:r>
              <a:rPr sz="1440" spc="53" dirty="0">
                <a:latin typeface="Segoe UI Semilight"/>
                <a:cs typeface="Segoe UI Semilight"/>
              </a:rPr>
              <a:t>Cherry</a:t>
            </a:r>
            <a:endParaRPr sz="1440">
              <a:latin typeface="Segoe UI Semilight"/>
              <a:cs typeface="Segoe UI Semilight"/>
            </a:endParaRPr>
          </a:p>
        </p:txBody>
      </p:sp>
      <p:sp>
        <p:nvSpPr>
          <p:cNvPr id="40" name="object 41">
            <a:extLst>
              <a:ext uri="{FF2B5EF4-FFF2-40B4-BE49-F238E27FC236}">
                <a16:creationId xmlns:a16="http://schemas.microsoft.com/office/drawing/2014/main" id="{014E8829-30CA-43D3-8EF8-07B767DA7B8A}"/>
              </a:ext>
            </a:extLst>
          </p:cNvPr>
          <p:cNvSpPr txBox="1"/>
          <p:nvPr/>
        </p:nvSpPr>
        <p:spPr>
          <a:xfrm>
            <a:off x="6003525" y="7687248"/>
            <a:ext cx="835152" cy="197597"/>
          </a:xfrm>
          <a:prstGeom prst="rect">
            <a:avLst/>
          </a:prstGeom>
        </p:spPr>
        <p:txBody>
          <a:bodyPr vert="horz" wrap="square" lIns="0" tIns="16933" rIns="0" bIns="0" rtlCol="0">
            <a:spAutoFit/>
          </a:bodyPr>
          <a:lstStyle/>
          <a:p>
            <a:pPr marL="13547">
              <a:lnSpc>
                <a:spcPct val="100000"/>
              </a:lnSpc>
              <a:spcBef>
                <a:spcPts val="133"/>
              </a:spcBef>
            </a:pPr>
            <a:r>
              <a:rPr sz="1173" spc="-16" dirty="0">
                <a:latin typeface="Times New Roman"/>
                <a:cs typeface="Times New Roman"/>
              </a:rPr>
              <a:t>100%</a:t>
            </a:r>
            <a:r>
              <a:rPr sz="1173" spc="-11" dirty="0">
                <a:latin typeface="Times New Roman"/>
                <a:cs typeface="Times New Roman"/>
              </a:rPr>
              <a:t> </a:t>
            </a:r>
            <a:r>
              <a:rPr sz="1173" spc="-5" dirty="0">
                <a:latin typeface="Times New Roman"/>
                <a:cs typeface="Times New Roman"/>
              </a:rPr>
              <a:t>Mango</a:t>
            </a:r>
            <a:endParaRPr sz="1173">
              <a:latin typeface="Times New Roman"/>
              <a:cs typeface="Times New Roman"/>
            </a:endParaRPr>
          </a:p>
        </p:txBody>
      </p:sp>
      <p:sp>
        <p:nvSpPr>
          <p:cNvPr id="41" name="object 42">
            <a:extLst>
              <a:ext uri="{FF2B5EF4-FFF2-40B4-BE49-F238E27FC236}">
                <a16:creationId xmlns:a16="http://schemas.microsoft.com/office/drawing/2014/main" id="{06CA3984-9519-454D-8BEB-F7BB4C3265FF}"/>
              </a:ext>
            </a:extLst>
          </p:cNvPr>
          <p:cNvSpPr txBox="1"/>
          <p:nvPr/>
        </p:nvSpPr>
        <p:spPr>
          <a:xfrm>
            <a:off x="10129301" y="7571094"/>
            <a:ext cx="753872" cy="378095"/>
          </a:xfrm>
          <a:prstGeom prst="rect">
            <a:avLst/>
          </a:prstGeom>
        </p:spPr>
        <p:txBody>
          <a:bodyPr vert="horz" wrap="square" lIns="0" tIns="16933" rIns="0" bIns="0" rtlCol="0">
            <a:spAutoFit/>
          </a:bodyPr>
          <a:lstStyle/>
          <a:p>
            <a:pPr marL="13547">
              <a:lnSpc>
                <a:spcPct val="100000"/>
              </a:lnSpc>
              <a:spcBef>
                <a:spcPts val="133"/>
              </a:spcBef>
            </a:pPr>
            <a:r>
              <a:rPr sz="1173" spc="-11" dirty="0">
                <a:latin typeface="Times New Roman"/>
                <a:cs typeface="Times New Roman"/>
              </a:rPr>
              <a:t>50%</a:t>
            </a:r>
            <a:r>
              <a:rPr sz="1173" spc="-112" dirty="0">
                <a:latin typeface="Times New Roman"/>
                <a:cs typeface="Times New Roman"/>
              </a:rPr>
              <a:t> </a:t>
            </a:r>
            <a:r>
              <a:rPr sz="1173" spc="-5" dirty="0">
                <a:latin typeface="Times New Roman"/>
                <a:cs typeface="Times New Roman"/>
              </a:rPr>
              <a:t>Mango</a:t>
            </a:r>
            <a:endParaRPr sz="1173">
              <a:latin typeface="Times New Roman"/>
              <a:cs typeface="Times New Roman"/>
            </a:endParaRPr>
          </a:p>
          <a:p>
            <a:pPr marL="13547">
              <a:lnSpc>
                <a:spcPct val="100000"/>
              </a:lnSpc>
              <a:spcBef>
                <a:spcPts val="37"/>
              </a:spcBef>
            </a:pPr>
            <a:r>
              <a:rPr sz="1173" spc="-11" dirty="0">
                <a:latin typeface="Times New Roman"/>
                <a:cs typeface="Times New Roman"/>
              </a:rPr>
              <a:t>50%</a:t>
            </a:r>
            <a:r>
              <a:rPr sz="1173" spc="-112" dirty="0">
                <a:latin typeface="Times New Roman"/>
                <a:cs typeface="Times New Roman"/>
              </a:rPr>
              <a:t> </a:t>
            </a:r>
            <a:r>
              <a:rPr sz="1173" spc="-5" dirty="0">
                <a:latin typeface="Times New Roman"/>
                <a:cs typeface="Times New Roman"/>
              </a:rPr>
              <a:t>Lemon</a:t>
            </a:r>
            <a:endParaRPr sz="1173">
              <a:latin typeface="Times New Roman"/>
              <a:cs typeface="Times New Roman"/>
            </a:endParaRPr>
          </a:p>
        </p:txBody>
      </p:sp>
      <p:sp>
        <p:nvSpPr>
          <p:cNvPr id="42" name="object 43">
            <a:extLst>
              <a:ext uri="{FF2B5EF4-FFF2-40B4-BE49-F238E27FC236}">
                <a16:creationId xmlns:a16="http://schemas.microsoft.com/office/drawing/2014/main" id="{2E66D900-98B7-4099-B4C0-40075C3EACA5}"/>
              </a:ext>
            </a:extLst>
          </p:cNvPr>
          <p:cNvSpPr/>
          <p:nvPr/>
        </p:nvSpPr>
        <p:spPr>
          <a:xfrm>
            <a:off x="6843136" y="7551273"/>
            <a:ext cx="546689" cy="494195"/>
          </a:xfrm>
          <a:prstGeom prst="rect">
            <a:avLst/>
          </a:prstGeom>
          <a:blipFill>
            <a:blip r:embed="rId5" cstate="print"/>
            <a:stretch>
              <a:fillRect/>
            </a:stretch>
          </a:blipFill>
        </p:spPr>
        <p:txBody>
          <a:bodyPr wrap="square" lIns="0" tIns="0" rIns="0" bIns="0" rtlCol="0"/>
          <a:lstStyle/>
          <a:p>
            <a:endParaRPr sz="3200"/>
          </a:p>
        </p:txBody>
      </p:sp>
      <p:sp>
        <p:nvSpPr>
          <p:cNvPr id="43" name="object 44">
            <a:extLst>
              <a:ext uri="{FF2B5EF4-FFF2-40B4-BE49-F238E27FC236}">
                <a16:creationId xmlns:a16="http://schemas.microsoft.com/office/drawing/2014/main" id="{458BA976-E04D-42B0-A258-F84F2CA8D5A2}"/>
              </a:ext>
            </a:extLst>
          </p:cNvPr>
          <p:cNvSpPr/>
          <p:nvPr/>
        </p:nvSpPr>
        <p:spPr>
          <a:xfrm>
            <a:off x="9387524" y="7545797"/>
            <a:ext cx="546689" cy="494195"/>
          </a:xfrm>
          <a:prstGeom prst="rect">
            <a:avLst/>
          </a:prstGeom>
          <a:blipFill>
            <a:blip r:embed="rId6" cstate="print"/>
            <a:stretch>
              <a:fillRect/>
            </a:stretch>
          </a:blipFill>
        </p:spPr>
        <p:txBody>
          <a:bodyPr wrap="square" lIns="0" tIns="0" rIns="0" bIns="0" rtlCol="0"/>
          <a:lstStyle/>
          <a:p>
            <a:endParaRPr sz="3200"/>
          </a:p>
        </p:txBody>
      </p:sp>
      <p:sp>
        <p:nvSpPr>
          <p:cNvPr id="44" name="object 45">
            <a:extLst>
              <a:ext uri="{FF2B5EF4-FFF2-40B4-BE49-F238E27FC236}">
                <a16:creationId xmlns:a16="http://schemas.microsoft.com/office/drawing/2014/main" id="{D763B384-BE5F-4ECA-8E2F-6A3EF924DC78}"/>
              </a:ext>
            </a:extLst>
          </p:cNvPr>
          <p:cNvSpPr/>
          <p:nvPr/>
        </p:nvSpPr>
        <p:spPr>
          <a:xfrm>
            <a:off x="5746928" y="6309070"/>
            <a:ext cx="546689" cy="494195"/>
          </a:xfrm>
          <a:prstGeom prst="rect">
            <a:avLst/>
          </a:prstGeom>
          <a:blipFill>
            <a:blip r:embed="rId5" cstate="print"/>
            <a:stretch>
              <a:fillRect/>
            </a:stretch>
          </a:blipFill>
        </p:spPr>
        <p:txBody>
          <a:bodyPr wrap="square" lIns="0" tIns="0" rIns="0" bIns="0" rtlCol="0"/>
          <a:lstStyle/>
          <a:p>
            <a:endParaRPr sz="3200"/>
          </a:p>
        </p:txBody>
      </p:sp>
      <p:sp>
        <p:nvSpPr>
          <p:cNvPr id="45" name="Rectangle: Rounded Corners 1">
            <a:extLst>
              <a:ext uri="{FF2B5EF4-FFF2-40B4-BE49-F238E27FC236}">
                <a16:creationId xmlns:a16="http://schemas.microsoft.com/office/drawing/2014/main" id="{EBF81E80-64A5-46DC-B6B3-7C589E91ADD9}"/>
              </a:ext>
            </a:extLst>
          </p:cNvPr>
          <p:cNvSpPr/>
          <p:nvPr/>
        </p:nvSpPr>
        <p:spPr>
          <a:xfrm>
            <a:off x="835903" y="2905250"/>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Visualizing a Decision Tree</a:t>
            </a:r>
            <a:endParaRPr lang="en-US" sz="2133" b="1" i="1" dirty="0">
              <a:solidFill>
                <a:prstClr val="black"/>
              </a:solidFill>
            </a:endParaRPr>
          </a:p>
        </p:txBody>
      </p:sp>
      <p:sp>
        <p:nvSpPr>
          <p:cNvPr id="47" name="Rectangle 46">
            <a:extLst>
              <a:ext uri="{FF2B5EF4-FFF2-40B4-BE49-F238E27FC236}">
                <a16:creationId xmlns:a16="http://schemas.microsoft.com/office/drawing/2014/main" id="{89085162-EFE2-409D-9D1B-8302D097F8B9}"/>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48" name="skillenza_logo_new (1).png" descr="skillenza_logo_new (1).png">
            <a:extLst>
              <a:ext uri="{FF2B5EF4-FFF2-40B4-BE49-F238E27FC236}">
                <a16:creationId xmlns:a16="http://schemas.microsoft.com/office/drawing/2014/main" id="{E40F3A64-E713-43B1-8C0E-1139BDAE1266}"/>
              </a:ext>
            </a:extLst>
          </p:cNvPr>
          <p:cNvPicPr>
            <a:picLocks noChangeAspect="1"/>
          </p:cNvPicPr>
          <p:nvPr/>
        </p:nvPicPr>
        <p:blipFill>
          <a:blip r:embed="rId7"/>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13718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1">
            <a:extLst>
              <a:ext uri="{FF2B5EF4-FFF2-40B4-BE49-F238E27FC236}">
                <a16:creationId xmlns:a16="http://schemas.microsoft.com/office/drawing/2014/main" id="{EBF81E80-64A5-46DC-B6B3-7C589E91ADD9}"/>
              </a:ext>
            </a:extLst>
          </p:cNvPr>
          <p:cNvSpPr/>
          <p:nvPr/>
        </p:nvSpPr>
        <p:spPr>
          <a:xfrm>
            <a:off x="4616704" y="2504840"/>
            <a:ext cx="3771392" cy="820560"/>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Decision Tree Terminology</a:t>
            </a:r>
            <a:endParaRPr lang="en-US" sz="2133" b="1" i="1" dirty="0">
              <a:solidFill>
                <a:prstClr val="black"/>
              </a:solidFill>
            </a:endParaRPr>
          </a:p>
        </p:txBody>
      </p:sp>
      <p:grpSp>
        <p:nvGrpSpPr>
          <p:cNvPr id="2" name="Group 1">
            <a:extLst>
              <a:ext uri="{FF2B5EF4-FFF2-40B4-BE49-F238E27FC236}">
                <a16:creationId xmlns:a16="http://schemas.microsoft.com/office/drawing/2014/main" id="{D5D16D1A-7552-4DD1-B5D3-C64564A209A5}"/>
              </a:ext>
            </a:extLst>
          </p:cNvPr>
          <p:cNvGrpSpPr/>
          <p:nvPr/>
        </p:nvGrpSpPr>
        <p:grpSpPr>
          <a:xfrm>
            <a:off x="1836486" y="3572726"/>
            <a:ext cx="9331828" cy="4240999"/>
            <a:chOff x="1392349" y="2213512"/>
            <a:chExt cx="8748589" cy="3975936"/>
          </a:xfrm>
        </p:grpSpPr>
        <p:sp>
          <p:nvSpPr>
            <p:cNvPr id="46" name="object 6">
              <a:extLst>
                <a:ext uri="{FF2B5EF4-FFF2-40B4-BE49-F238E27FC236}">
                  <a16:creationId xmlns:a16="http://schemas.microsoft.com/office/drawing/2014/main" id="{24E24E4E-A9E8-4AEA-BBCC-2E9D9098340B}"/>
                </a:ext>
              </a:extLst>
            </p:cNvPr>
            <p:cNvSpPr/>
            <p:nvPr/>
          </p:nvSpPr>
          <p:spPr>
            <a:xfrm>
              <a:off x="4320217" y="2446929"/>
              <a:ext cx="3551566" cy="3742519"/>
            </a:xfrm>
            <a:prstGeom prst="rect">
              <a:avLst/>
            </a:prstGeom>
            <a:blipFill>
              <a:blip r:embed="rId3" cstate="print"/>
              <a:stretch>
                <a:fillRect/>
              </a:stretch>
            </a:blipFill>
          </p:spPr>
          <p:txBody>
            <a:bodyPr wrap="square" lIns="0" tIns="0" rIns="0" bIns="0" rtlCol="0"/>
            <a:lstStyle/>
            <a:p>
              <a:endParaRPr sz="3200"/>
            </a:p>
          </p:txBody>
        </p:sp>
        <p:sp>
          <p:nvSpPr>
            <p:cNvPr id="47" name="object 7">
              <a:extLst>
                <a:ext uri="{FF2B5EF4-FFF2-40B4-BE49-F238E27FC236}">
                  <a16:creationId xmlns:a16="http://schemas.microsoft.com/office/drawing/2014/main" id="{194D10D1-D1CC-4A2D-A360-0948F0CE3C82}"/>
                </a:ext>
              </a:extLst>
            </p:cNvPr>
            <p:cNvSpPr txBox="1"/>
            <p:nvPr/>
          </p:nvSpPr>
          <p:spPr>
            <a:xfrm>
              <a:off x="2319689" y="2273808"/>
              <a:ext cx="2471406" cy="768700"/>
            </a:xfrm>
            <a:prstGeom prst="rect">
              <a:avLst/>
            </a:prstGeom>
          </p:spPr>
          <p:txBody>
            <a:bodyPr vert="horz" wrap="square" lIns="0" tIns="12869" rIns="0" bIns="0" rtlCol="0">
              <a:spAutoFit/>
            </a:bodyPr>
            <a:lstStyle/>
            <a:p>
              <a:pPr marL="13547" marR="5419" indent="1728609" algn="r">
                <a:lnSpc>
                  <a:spcPct val="150400"/>
                </a:lnSpc>
                <a:spcBef>
                  <a:spcPts val="101"/>
                </a:spcBef>
              </a:pPr>
              <a:r>
                <a:rPr sz="1493" b="1" spc="21" dirty="0">
                  <a:solidFill>
                    <a:srgbClr val="00AFF0"/>
                  </a:solidFill>
                  <a:latin typeface="Arial"/>
                  <a:cs typeface="Arial"/>
                </a:rPr>
                <a:t>P</a:t>
              </a:r>
              <a:r>
                <a:rPr sz="1493" b="1" spc="-21" dirty="0">
                  <a:solidFill>
                    <a:srgbClr val="00AFF0"/>
                  </a:solidFill>
                  <a:latin typeface="Arial"/>
                  <a:cs typeface="Arial"/>
                </a:rPr>
                <a:t>r</a:t>
              </a:r>
              <a:r>
                <a:rPr sz="1493" b="1" spc="11" dirty="0">
                  <a:solidFill>
                    <a:srgbClr val="00AFF0"/>
                  </a:solidFill>
                  <a:latin typeface="Arial"/>
                  <a:cs typeface="Arial"/>
                </a:rPr>
                <a:t>un</a:t>
              </a:r>
              <a:r>
                <a:rPr sz="1493" b="1" spc="-37" dirty="0">
                  <a:solidFill>
                    <a:srgbClr val="00AFF0"/>
                  </a:solidFill>
                  <a:latin typeface="Arial"/>
                  <a:cs typeface="Arial"/>
                </a:rPr>
                <a:t>i</a:t>
              </a:r>
              <a:r>
                <a:rPr sz="1493" b="1" spc="11" dirty="0">
                  <a:solidFill>
                    <a:srgbClr val="00AFF0"/>
                  </a:solidFill>
                  <a:latin typeface="Arial"/>
                  <a:cs typeface="Arial"/>
                </a:rPr>
                <a:t>n</a:t>
              </a:r>
              <a:r>
                <a:rPr sz="1493" b="1" dirty="0">
                  <a:solidFill>
                    <a:srgbClr val="00AFF0"/>
                  </a:solidFill>
                  <a:latin typeface="Arial"/>
                  <a:cs typeface="Arial"/>
                </a:rPr>
                <a:t>g </a:t>
              </a:r>
              <a:r>
                <a:rPr sz="1493" dirty="0">
                  <a:solidFill>
                    <a:srgbClr val="00AFF0"/>
                  </a:solidFill>
                  <a:latin typeface="Times New Roman"/>
                  <a:cs typeface="Times New Roman"/>
                </a:rPr>
                <a:t> </a:t>
              </a:r>
              <a:r>
                <a:rPr sz="1067" spc="11" dirty="0">
                  <a:latin typeface="Arial"/>
                  <a:cs typeface="Arial"/>
                </a:rPr>
                <a:t>Opposite </a:t>
              </a:r>
              <a:r>
                <a:rPr sz="1067" dirty="0">
                  <a:latin typeface="Arial"/>
                  <a:cs typeface="Arial"/>
                </a:rPr>
                <a:t>of </a:t>
              </a:r>
              <a:r>
                <a:rPr sz="1067" spc="11" dirty="0">
                  <a:latin typeface="Arial"/>
                  <a:cs typeface="Arial"/>
                </a:rPr>
                <a:t>Splitting,</a:t>
              </a:r>
              <a:r>
                <a:rPr sz="1067" spc="-139" dirty="0">
                  <a:latin typeface="Arial"/>
                  <a:cs typeface="Arial"/>
                </a:rPr>
                <a:t> </a:t>
              </a:r>
              <a:r>
                <a:rPr sz="1067" spc="11" dirty="0">
                  <a:latin typeface="Arial"/>
                  <a:cs typeface="Arial"/>
                </a:rPr>
                <a:t>basically</a:t>
              </a:r>
              <a:r>
                <a:rPr sz="1067" dirty="0">
                  <a:latin typeface="Arial"/>
                  <a:cs typeface="Arial"/>
                </a:rPr>
                <a:t> </a:t>
              </a:r>
              <a:r>
                <a:rPr sz="1067" spc="-16" dirty="0">
                  <a:latin typeface="Arial"/>
                  <a:cs typeface="Arial"/>
                </a:rPr>
                <a:t>removing </a:t>
              </a:r>
              <a:r>
                <a:rPr sz="1067" spc="5" dirty="0">
                  <a:latin typeface="Times New Roman"/>
                  <a:cs typeface="Times New Roman"/>
                </a:rPr>
                <a:t> </a:t>
              </a:r>
              <a:r>
                <a:rPr sz="1067" dirty="0">
                  <a:latin typeface="Arial"/>
                  <a:cs typeface="Arial"/>
                </a:rPr>
                <a:t>unwanted branches </a:t>
              </a:r>
              <a:r>
                <a:rPr sz="1067" spc="-16" dirty="0">
                  <a:latin typeface="Arial"/>
                  <a:cs typeface="Arial"/>
                </a:rPr>
                <a:t>from </a:t>
              </a:r>
              <a:r>
                <a:rPr sz="1067" spc="11" dirty="0">
                  <a:latin typeface="Arial"/>
                  <a:cs typeface="Arial"/>
                </a:rPr>
                <a:t>the</a:t>
              </a:r>
              <a:r>
                <a:rPr sz="1067" spc="149" dirty="0">
                  <a:latin typeface="Arial"/>
                  <a:cs typeface="Arial"/>
                </a:rPr>
                <a:t> </a:t>
              </a:r>
              <a:r>
                <a:rPr sz="1067" spc="5" dirty="0">
                  <a:latin typeface="Arial"/>
                  <a:cs typeface="Arial"/>
                </a:rPr>
                <a:t>tree</a:t>
              </a:r>
              <a:endParaRPr sz="1067" dirty="0">
                <a:latin typeface="Arial"/>
                <a:cs typeface="Arial"/>
              </a:endParaRPr>
            </a:p>
          </p:txBody>
        </p:sp>
        <p:sp>
          <p:nvSpPr>
            <p:cNvPr id="48" name="object 8">
              <a:extLst>
                <a:ext uri="{FF2B5EF4-FFF2-40B4-BE49-F238E27FC236}">
                  <a16:creationId xmlns:a16="http://schemas.microsoft.com/office/drawing/2014/main" id="{60DEEC9F-D5E1-46B5-90D9-54001EED24EC}"/>
                </a:ext>
              </a:extLst>
            </p:cNvPr>
            <p:cNvSpPr txBox="1"/>
            <p:nvPr/>
          </p:nvSpPr>
          <p:spPr>
            <a:xfrm>
              <a:off x="1751045" y="5032538"/>
              <a:ext cx="2535534" cy="1035299"/>
            </a:xfrm>
            <a:prstGeom prst="rect">
              <a:avLst/>
            </a:prstGeom>
          </p:spPr>
          <p:txBody>
            <a:bodyPr vert="horz" wrap="square" lIns="0" tIns="12869" rIns="0" bIns="0" rtlCol="0">
              <a:spAutoFit/>
            </a:bodyPr>
            <a:lstStyle/>
            <a:p>
              <a:pPr marL="13547" marR="5419" indent="1576204" algn="r">
                <a:lnSpc>
                  <a:spcPct val="150300"/>
                </a:lnSpc>
                <a:spcBef>
                  <a:spcPts val="101"/>
                </a:spcBef>
              </a:pPr>
              <a:r>
                <a:rPr sz="1493" b="1" spc="11" dirty="0">
                  <a:solidFill>
                    <a:srgbClr val="00AFF0"/>
                  </a:solidFill>
                  <a:latin typeface="Arial"/>
                  <a:cs typeface="Arial"/>
                </a:rPr>
                <a:t>Root</a:t>
              </a:r>
              <a:r>
                <a:rPr sz="1493" b="1" spc="-155" dirty="0">
                  <a:solidFill>
                    <a:srgbClr val="00AFF0"/>
                  </a:solidFill>
                  <a:latin typeface="Arial"/>
                  <a:cs typeface="Arial"/>
                </a:rPr>
                <a:t> </a:t>
              </a:r>
              <a:r>
                <a:rPr sz="1493" b="1" spc="11" dirty="0">
                  <a:solidFill>
                    <a:srgbClr val="00AFF0"/>
                  </a:solidFill>
                  <a:latin typeface="Arial"/>
                  <a:cs typeface="Arial"/>
                </a:rPr>
                <a:t>Node </a:t>
              </a:r>
              <a:r>
                <a:rPr sz="1493" dirty="0">
                  <a:solidFill>
                    <a:srgbClr val="00AFF0"/>
                  </a:solidFill>
                  <a:latin typeface="Times New Roman"/>
                  <a:cs typeface="Times New Roman"/>
                </a:rPr>
                <a:t> </a:t>
              </a:r>
              <a:r>
                <a:rPr sz="1067" spc="-21" dirty="0">
                  <a:latin typeface="Arial"/>
                  <a:cs typeface="Arial"/>
                </a:rPr>
                <a:t>It </a:t>
              </a:r>
              <a:r>
                <a:rPr sz="1067" dirty="0">
                  <a:latin typeface="Arial"/>
                  <a:cs typeface="Arial"/>
                </a:rPr>
                <a:t>represents </a:t>
              </a:r>
              <a:r>
                <a:rPr sz="1067" spc="11" dirty="0">
                  <a:latin typeface="Arial"/>
                  <a:cs typeface="Arial"/>
                </a:rPr>
                <a:t>the </a:t>
              </a:r>
              <a:r>
                <a:rPr sz="1067" dirty="0">
                  <a:latin typeface="Arial"/>
                  <a:cs typeface="Arial"/>
                </a:rPr>
                <a:t>entire</a:t>
              </a:r>
              <a:r>
                <a:rPr sz="1067" spc="128" dirty="0">
                  <a:latin typeface="Arial"/>
                  <a:cs typeface="Arial"/>
                </a:rPr>
                <a:t> </a:t>
              </a:r>
              <a:r>
                <a:rPr sz="1067" dirty="0">
                  <a:latin typeface="Arial"/>
                  <a:cs typeface="Arial"/>
                </a:rPr>
                <a:t>population</a:t>
              </a:r>
              <a:r>
                <a:rPr sz="1067" spc="101" dirty="0">
                  <a:latin typeface="Arial"/>
                  <a:cs typeface="Arial"/>
                </a:rPr>
                <a:t> </a:t>
              </a:r>
              <a:r>
                <a:rPr sz="1067" dirty="0">
                  <a:latin typeface="Arial"/>
                  <a:cs typeface="Arial"/>
                </a:rPr>
                <a:t>or </a:t>
              </a:r>
              <a:r>
                <a:rPr sz="1067" spc="5" dirty="0">
                  <a:latin typeface="Times New Roman"/>
                  <a:cs typeface="Times New Roman"/>
                </a:rPr>
                <a:t> </a:t>
              </a:r>
              <a:r>
                <a:rPr sz="1067" spc="16" dirty="0">
                  <a:latin typeface="Arial"/>
                  <a:cs typeface="Arial"/>
                </a:rPr>
                <a:t>sample  </a:t>
              </a:r>
              <a:r>
                <a:rPr sz="1067" dirty="0">
                  <a:latin typeface="Arial"/>
                  <a:cs typeface="Arial"/>
                </a:rPr>
                <a:t>and  </a:t>
              </a:r>
              <a:r>
                <a:rPr sz="1067" spc="11" dirty="0">
                  <a:latin typeface="Arial"/>
                  <a:cs typeface="Arial"/>
                </a:rPr>
                <a:t>this </a:t>
              </a:r>
              <a:r>
                <a:rPr sz="1067" spc="-11" dirty="0">
                  <a:latin typeface="Arial"/>
                  <a:cs typeface="Arial"/>
                </a:rPr>
                <a:t>further  </a:t>
              </a:r>
              <a:r>
                <a:rPr sz="1067" spc="5" dirty="0">
                  <a:latin typeface="Arial"/>
                  <a:cs typeface="Arial"/>
                </a:rPr>
                <a:t>gets </a:t>
              </a:r>
              <a:r>
                <a:rPr sz="1067" spc="-16" dirty="0">
                  <a:latin typeface="Arial"/>
                  <a:cs typeface="Arial"/>
                </a:rPr>
                <a:t>divided</a:t>
              </a:r>
              <a:r>
                <a:rPr sz="1067" spc="-21" dirty="0">
                  <a:latin typeface="Arial"/>
                  <a:cs typeface="Arial"/>
                </a:rPr>
                <a:t> </a:t>
              </a:r>
              <a:r>
                <a:rPr sz="1067" spc="11" dirty="0">
                  <a:latin typeface="Arial"/>
                  <a:cs typeface="Arial"/>
                </a:rPr>
                <a:t>into</a:t>
              </a:r>
              <a:endParaRPr sz="1067" dirty="0">
                <a:latin typeface="Arial"/>
                <a:cs typeface="Arial"/>
              </a:endParaRPr>
            </a:p>
            <a:p>
              <a:pPr marR="12192" algn="r">
                <a:lnSpc>
                  <a:spcPct val="100000"/>
                </a:lnSpc>
                <a:spcBef>
                  <a:spcPts val="709"/>
                </a:spcBef>
              </a:pPr>
              <a:r>
                <a:rPr sz="1067" spc="11" dirty="0">
                  <a:latin typeface="Arial"/>
                  <a:cs typeface="Arial"/>
                </a:rPr>
                <a:t>two </a:t>
              </a:r>
              <a:r>
                <a:rPr sz="1067" dirty="0">
                  <a:latin typeface="Arial"/>
                  <a:cs typeface="Arial"/>
                </a:rPr>
                <a:t>or </a:t>
              </a:r>
              <a:r>
                <a:rPr sz="1067" spc="5" dirty="0">
                  <a:latin typeface="Arial"/>
                  <a:cs typeface="Arial"/>
                </a:rPr>
                <a:t>more </a:t>
              </a:r>
              <a:r>
                <a:rPr sz="1067" spc="-5" dirty="0">
                  <a:latin typeface="Arial"/>
                  <a:cs typeface="Arial"/>
                </a:rPr>
                <a:t>homogenous </a:t>
              </a:r>
              <a:r>
                <a:rPr sz="1067" spc="96" dirty="0">
                  <a:latin typeface="Arial"/>
                  <a:cs typeface="Arial"/>
                </a:rPr>
                <a:t> </a:t>
              </a:r>
              <a:r>
                <a:rPr sz="1067" spc="27" dirty="0">
                  <a:latin typeface="Arial"/>
                  <a:cs typeface="Arial"/>
                </a:rPr>
                <a:t>sets.</a:t>
              </a:r>
              <a:endParaRPr sz="1067" dirty="0">
                <a:latin typeface="Arial"/>
                <a:cs typeface="Arial"/>
              </a:endParaRPr>
            </a:p>
          </p:txBody>
        </p:sp>
        <p:sp>
          <p:nvSpPr>
            <p:cNvPr id="49" name="object 9">
              <a:extLst>
                <a:ext uri="{FF2B5EF4-FFF2-40B4-BE49-F238E27FC236}">
                  <a16:creationId xmlns:a16="http://schemas.microsoft.com/office/drawing/2014/main" id="{5CBDAA8E-EF34-4A8B-8AE1-1F7944EBE94B}"/>
                </a:ext>
              </a:extLst>
            </p:cNvPr>
            <p:cNvSpPr txBox="1"/>
            <p:nvPr/>
          </p:nvSpPr>
          <p:spPr>
            <a:xfrm>
              <a:off x="1392349" y="3756534"/>
              <a:ext cx="2894230" cy="768700"/>
            </a:xfrm>
            <a:prstGeom prst="rect">
              <a:avLst/>
            </a:prstGeom>
          </p:spPr>
          <p:txBody>
            <a:bodyPr vert="horz" wrap="square" lIns="0" tIns="12869" rIns="0" bIns="0" rtlCol="0">
              <a:spAutoFit/>
            </a:bodyPr>
            <a:lstStyle/>
            <a:p>
              <a:pPr marL="13547" marR="5419" indent="1332356" algn="just">
                <a:lnSpc>
                  <a:spcPct val="150300"/>
                </a:lnSpc>
                <a:spcBef>
                  <a:spcPts val="101"/>
                </a:spcBef>
              </a:pPr>
              <a:r>
                <a:rPr sz="1493" b="1" spc="-11" dirty="0">
                  <a:solidFill>
                    <a:srgbClr val="00AFF0"/>
                  </a:solidFill>
                  <a:latin typeface="Arial"/>
                  <a:cs typeface="Arial"/>
                </a:rPr>
                <a:t>Parent/Child</a:t>
              </a:r>
              <a:r>
                <a:rPr lang="en-US" sz="1493" b="1" spc="-11" dirty="0">
                  <a:solidFill>
                    <a:srgbClr val="00AFF0"/>
                  </a:solidFill>
                  <a:latin typeface="Arial"/>
                  <a:cs typeface="Arial"/>
                </a:rPr>
                <a:t> </a:t>
              </a:r>
              <a:r>
                <a:rPr sz="1493" b="1" spc="11" dirty="0">
                  <a:solidFill>
                    <a:srgbClr val="00AFF0"/>
                  </a:solidFill>
                  <a:latin typeface="Arial"/>
                  <a:cs typeface="Arial"/>
                </a:rPr>
                <a:t>Node  </a:t>
              </a:r>
              <a:r>
                <a:rPr sz="1067" spc="-5" dirty="0">
                  <a:latin typeface="Arial"/>
                  <a:cs typeface="Arial"/>
                </a:rPr>
                <a:t>Root </a:t>
              </a:r>
              <a:r>
                <a:rPr sz="1067" dirty="0">
                  <a:latin typeface="Arial"/>
                  <a:cs typeface="Arial"/>
                </a:rPr>
                <a:t>node </a:t>
              </a:r>
              <a:r>
                <a:rPr sz="1067" spc="11" dirty="0">
                  <a:latin typeface="Arial"/>
                  <a:cs typeface="Arial"/>
                </a:rPr>
                <a:t>is the </a:t>
              </a:r>
              <a:r>
                <a:rPr sz="1067" spc="-11" dirty="0">
                  <a:latin typeface="Arial"/>
                  <a:cs typeface="Arial"/>
                </a:rPr>
                <a:t>parent </a:t>
              </a:r>
              <a:r>
                <a:rPr sz="1067" dirty="0">
                  <a:latin typeface="Arial"/>
                  <a:cs typeface="Arial"/>
                </a:rPr>
                <a:t>node and all </a:t>
              </a:r>
              <a:r>
                <a:rPr sz="1067" spc="11" dirty="0">
                  <a:latin typeface="Arial"/>
                  <a:cs typeface="Arial"/>
                </a:rPr>
                <a:t>the </a:t>
              </a:r>
              <a:r>
                <a:rPr sz="1067" spc="5" dirty="0">
                  <a:latin typeface="Arial"/>
                  <a:cs typeface="Arial"/>
                </a:rPr>
                <a:t>other  </a:t>
              </a:r>
              <a:r>
                <a:rPr sz="1067" spc="-5" dirty="0">
                  <a:latin typeface="Arial"/>
                  <a:cs typeface="Arial"/>
                </a:rPr>
                <a:t>nodes </a:t>
              </a:r>
              <a:r>
                <a:rPr sz="1067" dirty="0">
                  <a:latin typeface="Arial"/>
                  <a:cs typeface="Arial"/>
                </a:rPr>
                <a:t>branched </a:t>
              </a:r>
              <a:r>
                <a:rPr sz="1067" spc="-16" dirty="0">
                  <a:latin typeface="Arial"/>
                  <a:cs typeface="Arial"/>
                </a:rPr>
                <a:t>from </a:t>
              </a:r>
              <a:r>
                <a:rPr sz="1067" spc="5" dirty="0">
                  <a:latin typeface="Arial"/>
                  <a:cs typeface="Arial"/>
                </a:rPr>
                <a:t>it </a:t>
              </a:r>
              <a:r>
                <a:rPr sz="1067" spc="11" dirty="0">
                  <a:latin typeface="Arial"/>
                  <a:cs typeface="Arial"/>
                </a:rPr>
                <a:t>is </a:t>
              </a:r>
              <a:r>
                <a:rPr sz="1067" spc="5" dirty="0">
                  <a:latin typeface="Arial"/>
                  <a:cs typeface="Arial"/>
                </a:rPr>
                <a:t>known </a:t>
              </a:r>
              <a:r>
                <a:rPr sz="1067" dirty="0">
                  <a:latin typeface="Arial"/>
                  <a:cs typeface="Arial"/>
                </a:rPr>
                <a:t>as </a:t>
              </a:r>
              <a:r>
                <a:rPr sz="1067" spc="16" dirty="0">
                  <a:latin typeface="Arial"/>
                  <a:cs typeface="Arial"/>
                </a:rPr>
                <a:t>child</a:t>
              </a:r>
              <a:r>
                <a:rPr sz="1067" spc="64" dirty="0">
                  <a:latin typeface="Arial"/>
                  <a:cs typeface="Arial"/>
                </a:rPr>
                <a:t> </a:t>
              </a:r>
              <a:r>
                <a:rPr sz="1067" dirty="0">
                  <a:latin typeface="Arial"/>
                  <a:cs typeface="Arial"/>
                </a:rPr>
                <a:t>node</a:t>
              </a:r>
            </a:p>
          </p:txBody>
        </p:sp>
        <p:sp>
          <p:nvSpPr>
            <p:cNvPr id="50" name="object 10">
              <a:extLst>
                <a:ext uri="{FF2B5EF4-FFF2-40B4-BE49-F238E27FC236}">
                  <a16:creationId xmlns:a16="http://schemas.microsoft.com/office/drawing/2014/main" id="{4908E6D8-E6F8-4F62-97D3-95E1029880E2}"/>
                </a:ext>
              </a:extLst>
            </p:cNvPr>
            <p:cNvSpPr txBox="1"/>
            <p:nvPr/>
          </p:nvSpPr>
          <p:spPr>
            <a:xfrm>
              <a:off x="7875215" y="3501699"/>
              <a:ext cx="874149" cy="228208"/>
            </a:xfrm>
            <a:prstGeom prst="rect">
              <a:avLst/>
            </a:prstGeom>
          </p:spPr>
          <p:txBody>
            <a:bodyPr vert="horz" wrap="square" lIns="0" tIns="13547" rIns="0" bIns="0" rtlCol="0">
              <a:spAutoFit/>
            </a:bodyPr>
            <a:lstStyle/>
            <a:p>
              <a:pPr marL="13547">
                <a:lnSpc>
                  <a:spcPct val="100000"/>
                </a:lnSpc>
                <a:spcBef>
                  <a:spcPts val="107"/>
                </a:spcBef>
              </a:pPr>
              <a:r>
                <a:rPr sz="1493" b="1" spc="-16" dirty="0">
                  <a:solidFill>
                    <a:srgbClr val="00AFF0"/>
                  </a:solidFill>
                  <a:latin typeface="Arial"/>
                  <a:cs typeface="Arial"/>
                </a:rPr>
                <a:t>Splitting</a:t>
              </a:r>
              <a:endParaRPr sz="1493" dirty="0">
                <a:latin typeface="Arial"/>
                <a:cs typeface="Arial"/>
              </a:endParaRPr>
            </a:p>
          </p:txBody>
        </p:sp>
        <p:sp>
          <p:nvSpPr>
            <p:cNvPr id="51" name="object 11">
              <a:extLst>
                <a:ext uri="{FF2B5EF4-FFF2-40B4-BE49-F238E27FC236}">
                  <a16:creationId xmlns:a16="http://schemas.microsoft.com/office/drawing/2014/main" id="{93731B17-DE7E-46FF-AA52-F06B56CC3279}"/>
                </a:ext>
              </a:extLst>
            </p:cNvPr>
            <p:cNvSpPr txBox="1"/>
            <p:nvPr/>
          </p:nvSpPr>
          <p:spPr>
            <a:xfrm>
              <a:off x="7871783" y="3692812"/>
              <a:ext cx="2269155" cy="710913"/>
            </a:xfrm>
            <a:prstGeom prst="rect">
              <a:avLst/>
            </a:prstGeom>
          </p:spPr>
          <p:txBody>
            <a:bodyPr vert="horz" wrap="square" lIns="0" tIns="13547" rIns="0" bIns="0" rtlCol="0">
              <a:spAutoFit/>
            </a:bodyPr>
            <a:lstStyle/>
            <a:p>
              <a:pPr marL="13547" marR="5419">
                <a:lnSpc>
                  <a:spcPct val="158200"/>
                </a:lnSpc>
                <a:spcBef>
                  <a:spcPts val="107"/>
                </a:spcBef>
              </a:pPr>
              <a:r>
                <a:rPr sz="1067" spc="-11" dirty="0">
                  <a:latin typeface="Arial"/>
                  <a:cs typeface="Arial"/>
                </a:rPr>
                <a:t>Dividing </a:t>
              </a:r>
              <a:r>
                <a:rPr sz="1067" spc="11" dirty="0">
                  <a:latin typeface="Arial"/>
                  <a:cs typeface="Arial"/>
                </a:rPr>
                <a:t>the </a:t>
              </a:r>
              <a:r>
                <a:rPr sz="1067" spc="-11" dirty="0">
                  <a:latin typeface="Arial"/>
                  <a:cs typeface="Arial"/>
                </a:rPr>
                <a:t>root </a:t>
              </a:r>
              <a:r>
                <a:rPr sz="1067" spc="5" dirty="0">
                  <a:latin typeface="Arial"/>
                  <a:cs typeface="Arial"/>
                </a:rPr>
                <a:t>node/sub </a:t>
              </a:r>
              <a:r>
                <a:rPr sz="1067" dirty="0">
                  <a:latin typeface="Arial"/>
                  <a:cs typeface="Arial"/>
                </a:rPr>
                <a:t>node </a:t>
              </a:r>
              <a:r>
                <a:rPr sz="1067" spc="11" dirty="0">
                  <a:latin typeface="Arial"/>
                  <a:cs typeface="Arial"/>
                </a:rPr>
                <a:t>into  </a:t>
              </a:r>
              <a:r>
                <a:rPr sz="1067" spc="-11" dirty="0">
                  <a:latin typeface="Arial"/>
                  <a:cs typeface="Arial"/>
                </a:rPr>
                <a:t>different </a:t>
              </a:r>
              <a:r>
                <a:rPr sz="1067" spc="5" dirty="0">
                  <a:latin typeface="Arial"/>
                  <a:cs typeface="Arial"/>
                </a:rPr>
                <a:t>parts on </a:t>
              </a:r>
              <a:r>
                <a:rPr sz="1067" spc="11" dirty="0">
                  <a:latin typeface="Arial"/>
                  <a:cs typeface="Arial"/>
                </a:rPr>
                <a:t>the basis </a:t>
              </a:r>
              <a:r>
                <a:rPr sz="1067" dirty="0">
                  <a:latin typeface="Arial"/>
                  <a:cs typeface="Arial"/>
                </a:rPr>
                <a:t>of </a:t>
              </a:r>
              <a:r>
                <a:rPr sz="1067" spc="21" dirty="0">
                  <a:latin typeface="Arial"/>
                  <a:cs typeface="Arial"/>
                </a:rPr>
                <a:t>some  </a:t>
              </a:r>
              <a:r>
                <a:rPr sz="1067" spc="5" dirty="0">
                  <a:latin typeface="Arial"/>
                  <a:cs typeface="Arial"/>
                </a:rPr>
                <a:t>condition.</a:t>
              </a:r>
              <a:endParaRPr sz="1067" dirty="0">
                <a:latin typeface="Arial"/>
                <a:cs typeface="Arial"/>
              </a:endParaRPr>
            </a:p>
          </p:txBody>
        </p:sp>
        <p:sp>
          <p:nvSpPr>
            <p:cNvPr id="52" name="object 12">
              <a:extLst>
                <a:ext uri="{FF2B5EF4-FFF2-40B4-BE49-F238E27FC236}">
                  <a16:creationId xmlns:a16="http://schemas.microsoft.com/office/drawing/2014/main" id="{F15DC0A6-EA9C-4D31-B045-9CA33AB3C587}"/>
                </a:ext>
              </a:extLst>
            </p:cNvPr>
            <p:cNvSpPr txBox="1"/>
            <p:nvPr/>
          </p:nvSpPr>
          <p:spPr>
            <a:xfrm>
              <a:off x="7619532" y="5055599"/>
              <a:ext cx="2460835" cy="796752"/>
            </a:xfrm>
            <a:prstGeom prst="rect">
              <a:avLst/>
            </a:prstGeom>
          </p:spPr>
          <p:txBody>
            <a:bodyPr vert="horz" wrap="square" lIns="0" tIns="111082" rIns="0" bIns="0" rtlCol="0">
              <a:spAutoFit/>
            </a:bodyPr>
            <a:lstStyle/>
            <a:p>
              <a:pPr marL="13547">
                <a:lnSpc>
                  <a:spcPct val="100000"/>
                </a:lnSpc>
                <a:spcBef>
                  <a:spcPts val="874"/>
                </a:spcBef>
              </a:pPr>
              <a:r>
                <a:rPr sz="1493" b="1" spc="5" dirty="0">
                  <a:solidFill>
                    <a:srgbClr val="00AFF0"/>
                  </a:solidFill>
                  <a:latin typeface="Arial"/>
                  <a:cs typeface="Arial"/>
                </a:rPr>
                <a:t>Leaf</a:t>
              </a:r>
              <a:r>
                <a:rPr sz="1493" b="1" spc="-75" dirty="0">
                  <a:solidFill>
                    <a:srgbClr val="00AFF0"/>
                  </a:solidFill>
                  <a:latin typeface="Arial"/>
                  <a:cs typeface="Arial"/>
                </a:rPr>
                <a:t> </a:t>
              </a:r>
              <a:r>
                <a:rPr sz="1493" b="1" spc="16" dirty="0">
                  <a:solidFill>
                    <a:srgbClr val="00AFF0"/>
                  </a:solidFill>
                  <a:latin typeface="Arial"/>
                  <a:cs typeface="Arial"/>
                </a:rPr>
                <a:t>Node</a:t>
              </a:r>
              <a:endParaRPr sz="1493" dirty="0">
                <a:latin typeface="Arial"/>
                <a:cs typeface="Arial"/>
              </a:endParaRPr>
            </a:p>
            <a:p>
              <a:pPr marL="13547">
                <a:lnSpc>
                  <a:spcPct val="100000"/>
                </a:lnSpc>
                <a:spcBef>
                  <a:spcPts val="656"/>
                </a:spcBef>
              </a:pPr>
              <a:r>
                <a:rPr sz="1067" spc="-5" dirty="0">
                  <a:latin typeface="Arial"/>
                  <a:cs typeface="Arial"/>
                </a:rPr>
                <a:t>Node </a:t>
              </a:r>
              <a:r>
                <a:rPr sz="1067" spc="5" dirty="0">
                  <a:latin typeface="Arial"/>
                  <a:cs typeface="Arial"/>
                </a:rPr>
                <a:t>cannot be </a:t>
              </a:r>
              <a:r>
                <a:rPr sz="1067" spc="-11" dirty="0">
                  <a:latin typeface="Arial"/>
                  <a:cs typeface="Arial"/>
                </a:rPr>
                <a:t>further </a:t>
              </a:r>
              <a:r>
                <a:rPr sz="1067" dirty="0">
                  <a:latin typeface="Arial"/>
                  <a:cs typeface="Arial"/>
                </a:rPr>
                <a:t>segregated</a:t>
              </a:r>
              <a:r>
                <a:rPr sz="1067" spc="64" dirty="0">
                  <a:latin typeface="Arial"/>
                  <a:cs typeface="Arial"/>
                </a:rPr>
                <a:t> </a:t>
              </a:r>
              <a:r>
                <a:rPr sz="1067" spc="11" dirty="0">
                  <a:latin typeface="Arial"/>
                  <a:cs typeface="Arial"/>
                </a:rPr>
                <a:t>into</a:t>
              </a:r>
              <a:endParaRPr sz="1067" dirty="0">
                <a:latin typeface="Arial"/>
                <a:cs typeface="Arial"/>
              </a:endParaRPr>
            </a:p>
            <a:p>
              <a:pPr marL="13547">
                <a:lnSpc>
                  <a:spcPct val="100000"/>
                </a:lnSpc>
                <a:spcBef>
                  <a:spcPts val="709"/>
                </a:spcBef>
              </a:pPr>
              <a:r>
                <a:rPr sz="1067" spc="-11" dirty="0">
                  <a:latin typeface="Arial"/>
                  <a:cs typeface="Arial"/>
                </a:rPr>
                <a:t>further</a:t>
              </a:r>
              <a:r>
                <a:rPr sz="1067" spc="165" dirty="0">
                  <a:latin typeface="Arial"/>
                  <a:cs typeface="Arial"/>
                </a:rPr>
                <a:t> </a:t>
              </a:r>
              <a:r>
                <a:rPr sz="1067" spc="-5" dirty="0">
                  <a:latin typeface="Arial"/>
                  <a:cs typeface="Arial"/>
                </a:rPr>
                <a:t>nodes</a:t>
              </a:r>
              <a:endParaRPr sz="1067" dirty="0">
                <a:latin typeface="Arial"/>
                <a:cs typeface="Arial"/>
              </a:endParaRPr>
            </a:p>
          </p:txBody>
        </p:sp>
        <p:sp>
          <p:nvSpPr>
            <p:cNvPr id="53" name="object 13">
              <a:extLst>
                <a:ext uri="{FF2B5EF4-FFF2-40B4-BE49-F238E27FC236}">
                  <a16:creationId xmlns:a16="http://schemas.microsoft.com/office/drawing/2014/main" id="{D8BD5DD0-EF65-45D9-94BD-96FEF653634D}"/>
                </a:ext>
              </a:extLst>
            </p:cNvPr>
            <p:cNvSpPr txBox="1"/>
            <p:nvPr/>
          </p:nvSpPr>
          <p:spPr>
            <a:xfrm>
              <a:off x="7017956" y="2213512"/>
              <a:ext cx="2059153" cy="558646"/>
            </a:xfrm>
            <a:prstGeom prst="rect">
              <a:avLst/>
            </a:prstGeom>
          </p:spPr>
          <p:txBody>
            <a:bodyPr vert="horz" wrap="square" lIns="0" tIns="111082" rIns="0" bIns="0" rtlCol="0">
              <a:spAutoFit/>
            </a:bodyPr>
            <a:lstStyle/>
            <a:p>
              <a:pPr marL="13547">
                <a:lnSpc>
                  <a:spcPct val="100000"/>
                </a:lnSpc>
                <a:spcBef>
                  <a:spcPts val="874"/>
                </a:spcBef>
              </a:pPr>
              <a:r>
                <a:rPr sz="1493" b="1" spc="-5" dirty="0">
                  <a:solidFill>
                    <a:srgbClr val="00AFF0"/>
                  </a:solidFill>
                  <a:latin typeface="Arial"/>
                  <a:cs typeface="Arial"/>
                </a:rPr>
                <a:t>Branch/SubTree</a:t>
              </a:r>
              <a:endParaRPr sz="1493" dirty="0">
                <a:latin typeface="Arial"/>
                <a:cs typeface="Arial"/>
              </a:endParaRPr>
            </a:p>
            <a:p>
              <a:pPr marL="13547">
                <a:lnSpc>
                  <a:spcPct val="100000"/>
                </a:lnSpc>
                <a:spcBef>
                  <a:spcPts val="651"/>
                </a:spcBef>
              </a:pPr>
              <a:r>
                <a:rPr sz="1067" spc="5" dirty="0">
                  <a:latin typeface="Arial"/>
                  <a:cs typeface="Arial"/>
                </a:rPr>
                <a:t>Formed </a:t>
              </a:r>
              <a:r>
                <a:rPr sz="1067" dirty="0">
                  <a:latin typeface="Arial"/>
                  <a:cs typeface="Arial"/>
                </a:rPr>
                <a:t>by </a:t>
              </a:r>
              <a:r>
                <a:rPr sz="1067" spc="16" dirty="0">
                  <a:latin typeface="Arial"/>
                  <a:cs typeface="Arial"/>
                </a:rPr>
                <a:t>splitting </a:t>
              </a:r>
              <a:r>
                <a:rPr sz="1067" spc="11" dirty="0">
                  <a:latin typeface="Arial"/>
                  <a:cs typeface="Arial"/>
                </a:rPr>
                <a:t>the</a:t>
              </a:r>
              <a:r>
                <a:rPr sz="1067" spc="155" dirty="0">
                  <a:latin typeface="Arial"/>
                  <a:cs typeface="Arial"/>
                </a:rPr>
                <a:t> </a:t>
              </a:r>
              <a:r>
                <a:rPr sz="1067" dirty="0">
                  <a:latin typeface="Arial"/>
                  <a:cs typeface="Arial"/>
                </a:rPr>
                <a:t>tree/node</a:t>
              </a:r>
            </a:p>
          </p:txBody>
        </p:sp>
      </p:grpSp>
      <p:sp>
        <p:nvSpPr>
          <p:cNvPr id="15" name="Rectangle 14">
            <a:extLst>
              <a:ext uri="{FF2B5EF4-FFF2-40B4-BE49-F238E27FC236}">
                <a16:creationId xmlns:a16="http://schemas.microsoft.com/office/drawing/2014/main" id="{8CDB0D95-EBBC-456B-AE5B-E6EDAAE95F5E}"/>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16" name="skillenza_logo_new (1).png" descr="skillenza_logo_new (1).png">
            <a:extLst>
              <a:ext uri="{FF2B5EF4-FFF2-40B4-BE49-F238E27FC236}">
                <a16:creationId xmlns:a16="http://schemas.microsoft.com/office/drawing/2014/main" id="{39270269-D57A-4FD4-9A26-8AC7D0656B93}"/>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16000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1">
            <a:extLst>
              <a:ext uri="{FF2B5EF4-FFF2-40B4-BE49-F238E27FC236}">
                <a16:creationId xmlns:a16="http://schemas.microsoft.com/office/drawing/2014/main" id="{EBF81E80-64A5-46DC-B6B3-7C589E91ADD9}"/>
              </a:ext>
            </a:extLst>
          </p:cNvPr>
          <p:cNvSpPr/>
          <p:nvPr/>
        </p:nvSpPr>
        <p:spPr>
          <a:xfrm>
            <a:off x="4616704" y="2504840"/>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This is our dataset</a:t>
            </a:r>
            <a:endParaRPr lang="en-US" sz="2133" i="1" dirty="0">
              <a:solidFill>
                <a:prstClr val="black"/>
              </a:solidFill>
            </a:endParaRPr>
          </a:p>
        </p:txBody>
      </p:sp>
      <p:sp>
        <p:nvSpPr>
          <p:cNvPr id="14" name="object 7">
            <a:extLst>
              <a:ext uri="{FF2B5EF4-FFF2-40B4-BE49-F238E27FC236}">
                <a16:creationId xmlns:a16="http://schemas.microsoft.com/office/drawing/2014/main" id="{5BD76E70-783D-4B71-A16A-99342FED4068}"/>
              </a:ext>
            </a:extLst>
          </p:cNvPr>
          <p:cNvSpPr/>
          <p:nvPr/>
        </p:nvSpPr>
        <p:spPr>
          <a:xfrm>
            <a:off x="4832310" y="3497030"/>
            <a:ext cx="3340181" cy="4511554"/>
          </a:xfrm>
          <a:prstGeom prst="rect">
            <a:avLst/>
          </a:prstGeom>
          <a:blipFill>
            <a:blip r:embed="rId3" cstate="print"/>
            <a:stretch>
              <a:fillRect/>
            </a:stretch>
          </a:blipFill>
        </p:spPr>
        <p:txBody>
          <a:bodyPr wrap="square" lIns="0" tIns="0" rIns="0" bIns="0" rtlCol="0"/>
          <a:lstStyle/>
          <a:p>
            <a:endParaRPr sz="3200" dirty="0"/>
          </a:p>
        </p:txBody>
      </p:sp>
      <p:sp>
        <p:nvSpPr>
          <p:cNvPr id="6" name="Rectangle 5">
            <a:extLst>
              <a:ext uri="{FF2B5EF4-FFF2-40B4-BE49-F238E27FC236}">
                <a16:creationId xmlns:a16="http://schemas.microsoft.com/office/drawing/2014/main" id="{C739F847-D405-42A0-8EFA-51E3991553DC}"/>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7" name="skillenza_logo_new (1).png" descr="skillenza_logo_new (1).png">
            <a:extLst>
              <a:ext uri="{FF2B5EF4-FFF2-40B4-BE49-F238E27FC236}">
                <a16:creationId xmlns:a16="http://schemas.microsoft.com/office/drawing/2014/main" id="{F256924F-333C-4785-8ED5-82174BEF9104}"/>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585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1">
            <a:extLst>
              <a:ext uri="{FF2B5EF4-FFF2-40B4-BE49-F238E27FC236}">
                <a16:creationId xmlns:a16="http://schemas.microsoft.com/office/drawing/2014/main" id="{EBF81E80-64A5-46DC-B6B3-7C589E91ADD9}"/>
              </a:ext>
            </a:extLst>
          </p:cNvPr>
          <p:cNvSpPr/>
          <p:nvPr/>
        </p:nvSpPr>
        <p:spPr>
          <a:xfrm>
            <a:off x="2429844" y="246699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How to decide, whether we will play or not?</a:t>
            </a:r>
          </a:p>
        </p:txBody>
      </p:sp>
      <p:sp>
        <p:nvSpPr>
          <p:cNvPr id="14" name="object 7">
            <a:extLst>
              <a:ext uri="{FF2B5EF4-FFF2-40B4-BE49-F238E27FC236}">
                <a16:creationId xmlns:a16="http://schemas.microsoft.com/office/drawing/2014/main" id="{5BD76E70-783D-4B71-A16A-99342FED4068}"/>
              </a:ext>
            </a:extLst>
          </p:cNvPr>
          <p:cNvSpPr/>
          <p:nvPr/>
        </p:nvSpPr>
        <p:spPr>
          <a:xfrm>
            <a:off x="4832310" y="3497030"/>
            <a:ext cx="3340181" cy="4511554"/>
          </a:xfrm>
          <a:prstGeom prst="rect">
            <a:avLst/>
          </a:prstGeom>
          <a:blipFill>
            <a:blip r:embed="rId3" cstate="print"/>
            <a:stretch>
              <a:fillRect/>
            </a:stretch>
          </a:blipFill>
        </p:spPr>
        <p:txBody>
          <a:bodyPr wrap="square" lIns="0" tIns="0" rIns="0" bIns="0" rtlCol="0"/>
          <a:lstStyle/>
          <a:p>
            <a:endParaRPr sz="3200" dirty="0"/>
          </a:p>
        </p:txBody>
      </p:sp>
      <p:sp>
        <p:nvSpPr>
          <p:cNvPr id="5" name="Rectangle: Rounded Corners 1">
            <a:extLst>
              <a:ext uri="{FF2B5EF4-FFF2-40B4-BE49-F238E27FC236}">
                <a16:creationId xmlns:a16="http://schemas.microsoft.com/office/drawing/2014/main" id="{06E149C5-89C1-499A-BBEA-FCBFC2958173}"/>
              </a:ext>
            </a:extLst>
          </p:cNvPr>
          <p:cNvSpPr/>
          <p:nvPr/>
        </p:nvSpPr>
        <p:spPr>
          <a:xfrm>
            <a:off x="6803566" y="2461420"/>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Which one among them should you pick first?</a:t>
            </a:r>
          </a:p>
        </p:txBody>
      </p:sp>
      <p:sp>
        <p:nvSpPr>
          <p:cNvPr id="7" name="Rectangle 6">
            <a:extLst>
              <a:ext uri="{FF2B5EF4-FFF2-40B4-BE49-F238E27FC236}">
                <a16:creationId xmlns:a16="http://schemas.microsoft.com/office/drawing/2014/main" id="{EE2B86C6-DCE1-4202-8204-E2D509455F79}"/>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8" name="skillenza_logo_new (1).png" descr="skillenza_logo_new (1).png">
            <a:extLst>
              <a:ext uri="{FF2B5EF4-FFF2-40B4-BE49-F238E27FC236}">
                <a16:creationId xmlns:a16="http://schemas.microsoft.com/office/drawing/2014/main" id="{C202828B-0A86-47D4-9D66-AF2ACE5B44E1}"/>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10829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1">
            <a:extLst>
              <a:ext uri="{FF2B5EF4-FFF2-40B4-BE49-F238E27FC236}">
                <a16:creationId xmlns:a16="http://schemas.microsoft.com/office/drawing/2014/main" id="{EBF81E80-64A5-46DC-B6B3-7C589E91ADD9}"/>
              </a:ext>
            </a:extLst>
          </p:cNvPr>
          <p:cNvSpPr/>
          <p:nvPr/>
        </p:nvSpPr>
        <p:spPr>
          <a:xfrm>
            <a:off x="1526353" y="2466993"/>
            <a:ext cx="3945930"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But How do we choose the best attribute?</a:t>
            </a:r>
          </a:p>
        </p:txBody>
      </p:sp>
      <p:sp>
        <p:nvSpPr>
          <p:cNvPr id="14" name="object 7">
            <a:extLst>
              <a:ext uri="{FF2B5EF4-FFF2-40B4-BE49-F238E27FC236}">
                <a16:creationId xmlns:a16="http://schemas.microsoft.com/office/drawing/2014/main" id="{5BD76E70-783D-4B71-A16A-99342FED4068}"/>
              </a:ext>
            </a:extLst>
          </p:cNvPr>
          <p:cNvSpPr/>
          <p:nvPr/>
        </p:nvSpPr>
        <p:spPr>
          <a:xfrm>
            <a:off x="4832310" y="3497030"/>
            <a:ext cx="3340181" cy="4511554"/>
          </a:xfrm>
          <a:prstGeom prst="rect">
            <a:avLst/>
          </a:prstGeom>
          <a:blipFill>
            <a:blip r:embed="rId3" cstate="print"/>
            <a:stretch>
              <a:fillRect/>
            </a:stretch>
          </a:blipFill>
        </p:spPr>
        <p:txBody>
          <a:bodyPr wrap="square" lIns="0" tIns="0" rIns="0" bIns="0" rtlCol="0"/>
          <a:lstStyle/>
          <a:p>
            <a:endParaRPr sz="3200" dirty="0"/>
          </a:p>
        </p:txBody>
      </p:sp>
      <p:sp>
        <p:nvSpPr>
          <p:cNvPr id="6" name="Rectangle: Rounded Corners 1">
            <a:extLst>
              <a:ext uri="{FF2B5EF4-FFF2-40B4-BE49-F238E27FC236}">
                <a16:creationId xmlns:a16="http://schemas.microsoft.com/office/drawing/2014/main" id="{E3364CD0-4E3F-4541-A903-A3D78E05C13C}"/>
              </a:ext>
            </a:extLst>
          </p:cNvPr>
          <p:cNvSpPr/>
          <p:nvPr/>
        </p:nvSpPr>
        <p:spPr>
          <a:xfrm>
            <a:off x="7532517" y="2466993"/>
            <a:ext cx="3945930"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How does a tree  decide where to split?</a:t>
            </a:r>
          </a:p>
        </p:txBody>
      </p:sp>
      <p:sp>
        <p:nvSpPr>
          <p:cNvPr id="3" name="Rectangle 2">
            <a:extLst>
              <a:ext uri="{FF2B5EF4-FFF2-40B4-BE49-F238E27FC236}">
                <a16:creationId xmlns:a16="http://schemas.microsoft.com/office/drawing/2014/main" id="{7CE93793-FEEC-4229-B0F0-960FB12DBC48}"/>
              </a:ext>
            </a:extLst>
          </p:cNvPr>
          <p:cNvSpPr/>
          <p:nvPr/>
        </p:nvSpPr>
        <p:spPr>
          <a:xfrm>
            <a:off x="6228126" y="2631050"/>
            <a:ext cx="548547" cy="446917"/>
          </a:xfrm>
          <a:prstGeom prst="rect">
            <a:avLst/>
          </a:prstGeom>
        </p:spPr>
        <p:txBody>
          <a:bodyPr wrap="none">
            <a:spAutoFit/>
          </a:bodyPr>
          <a:lstStyle/>
          <a:p>
            <a:pPr algn="ctr"/>
            <a:r>
              <a:rPr lang="en-US" sz="2560" dirty="0"/>
              <a:t>Or</a:t>
            </a:r>
          </a:p>
        </p:txBody>
      </p:sp>
      <p:sp>
        <p:nvSpPr>
          <p:cNvPr id="8" name="Rectangle 7">
            <a:extLst>
              <a:ext uri="{FF2B5EF4-FFF2-40B4-BE49-F238E27FC236}">
                <a16:creationId xmlns:a16="http://schemas.microsoft.com/office/drawing/2014/main" id="{C8E818CC-F63A-4FAE-A7D6-40D3172B8871}"/>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9" name="skillenza_logo_new (1).png" descr="skillenza_logo_new (1).png">
            <a:extLst>
              <a:ext uri="{FF2B5EF4-FFF2-40B4-BE49-F238E27FC236}">
                <a16:creationId xmlns:a16="http://schemas.microsoft.com/office/drawing/2014/main" id="{714238AE-4196-4327-ABBD-3B975190D969}"/>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98338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70664" y="3718083"/>
            <a:ext cx="3541797" cy="16209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Confusion Matrix</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60B416EC-F3E7-4E32-AF1E-2A9F2CE6FE05}"/>
              </a:ext>
            </a:extLst>
          </p:cNvPr>
          <p:cNvGrpSpPr/>
          <p:nvPr/>
        </p:nvGrpSpPr>
        <p:grpSpPr>
          <a:xfrm>
            <a:off x="326136" y="3276415"/>
            <a:ext cx="12352528" cy="4279515"/>
            <a:chOff x="305752" y="1928639"/>
            <a:chExt cx="11580495" cy="4012045"/>
          </a:xfrm>
        </p:grpSpPr>
        <p:grpSp>
          <p:nvGrpSpPr>
            <p:cNvPr id="61" name="Group 60">
              <a:extLst>
                <a:ext uri="{FF2B5EF4-FFF2-40B4-BE49-F238E27FC236}">
                  <a16:creationId xmlns:a16="http://schemas.microsoft.com/office/drawing/2014/main" id="{BA5497BF-9C8A-4015-A108-1F90FB344952}"/>
                </a:ext>
              </a:extLst>
            </p:cNvPr>
            <p:cNvGrpSpPr/>
            <p:nvPr/>
          </p:nvGrpSpPr>
          <p:grpSpPr>
            <a:xfrm>
              <a:off x="4334189" y="1928639"/>
              <a:ext cx="3523622" cy="3523644"/>
              <a:chOff x="4404558" y="1886552"/>
              <a:chExt cx="3523622" cy="3523644"/>
            </a:xfrm>
          </p:grpSpPr>
          <p:sp>
            <p:nvSpPr>
              <p:cNvPr id="8" name="object 6">
                <a:extLst>
                  <a:ext uri="{FF2B5EF4-FFF2-40B4-BE49-F238E27FC236}">
                    <a16:creationId xmlns:a16="http://schemas.microsoft.com/office/drawing/2014/main" id="{319096B0-ABAB-49C9-AEDD-71509F2B4D2B}"/>
                  </a:ext>
                </a:extLst>
              </p:cNvPr>
              <p:cNvSpPr/>
              <p:nvPr/>
            </p:nvSpPr>
            <p:spPr>
              <a:xfrm>
                <a:off x="4404558" y="1886552"/>
                <a:ext cx="1758775" cy="1758775"/>
              </a:xfrm>
              <a:custGeom>
                <a:avLst/>
                <a:gdLst/>
                <a:ahLst/>
                <a:cxnLst/>
                <a:rect l="l" t="t" r="r" b="b"/>
                <a:pathLst>
                  <a:path w="1281429" h="1281430">
                    <a:moveTo>
                      <a:pt x="1281409" y="0"/>
                    </a:moveTo>
                    <a:lnTo>
                      <a:pt x="1233275" y="886"/>
                    </a:lnTo>
                    <a:lnTo>
                      <a:pt x="1185597" y="3523"/>
                    </a:lnTo>
                    <a:lnTo>
                      <a:pt x="1138403" y="7880"/>
                    </a:lnTo>
                    <a:lnTo>
                      <a:pt x="1091726" y="13927"/>
                    </a:lnTo>
                    <a:lnTo>
                      <a:pt x="1045596" y="21630"/>
                    </a:lnTo>
                    <a:lnTo>
                      <a:pt x="1000044" y="30960"/>
                    </a:lnTo>
                    <a:lnTo>
                      <a:pt x="955099" y="41885"/>
                    </a:lnTo>
                    <a:lnTo>
                      <a:pt x="910794" y="54373"/>
                    </a:lnTo>
                    <a:lnTo>
                      <a:pt x="867158" y="68394"/>
                    </a:lnTo>
                    <a:lnTo>
                      <a:pt x="824222" y="83915"/>
                    </a:lnTo>
                    <a:lnTo>
                      <a:pt x="782017" y="100907"/>
                    </a:lnTo>
                    <a:lnTo>
                      <a:pt x="740574" y="119337"/>
                    </a:lnTo>
                    <a:lnTo>
                      <a:pt x="699923" y="139174"/>
                    </a:lnTo>
                    <a:lnTo>
                      <a:pt x="660095" y="160387"/>
                    </a:lnTo>
                    <a:lnTo>
                      <a:pt x="621120" y="182945"/>
                    </a:lnTo>
                    <a:lnTo>
                      <a:pt x="583030" y="206816"/>
                    </a:lnTo>
                    <a:lnTo>
                      <a:pt x="545855" y="231969"/>
                    </a:lnTo>
                    <a:lnTo>
                      <a:pt x="509625" y="258373"/>
                    </a:lnTo>
                    <a:lnTo>
                      <a:pt x="474371" y="285996"/>
                    </a:lnTo>
                    <a:lnTo>
                      <a:pt x="440124" y="314808"/>
                    </a:lnTo>
                    <a:lnTo>
                      <a:pt x="406915" y="344777"/>
                    </a:lnTo>
                    <a:lnTo>
                      <a:pt x="374774" y="375871"/>
                    </a:lnTo>
                    <a:lnTo>
                      <a:pt x="343732" y="408060"/>
                    </a:lnTo>
                    <a:lnTo>
                      <a:pt x="313819" y="441311"/>
                    </a:lnTo>
                    <a:lnTo>
                      <a:pt x="285067" y="475595"/>
                    </a:lnTo>
                    <a:lnTo>
                      <a:pt x="257505" y="510879"/>
                    </a:lnTo>
                    <a:lnTo>
                      <a:pt x="231166" y="547133"/>
                    </a:lnTo>
                    <a:lnTo>
                      <a:pt x="206078" y="584324"/>
                    </a:lnTo>
                    <a:lnTo>
                      <a:pt x="182273" y="622422"/>
                    </a:lnTo>
                    <a:lnTo>
                      <a:pt x="159782" y="661395"/>
                    </a:lnTo>
                    <a:lnTo>
                      <a:pt x="138635" y="701213"/>
                    </a:lnTo>
                    <a:lnTo>
                      <a:pt x="118863" y="741844"/>
                    </a:lnTo>
                    <a:lnTo>
                      <a:pt x="100496" y="783256"/>
                    </a:lnTo>
                    <a:lnTo>
                      <a:pt x="83565" y="825418"/>
                    </a:lnTo>
                    <a:lnTo>
                      <a:pt x="68102" y="868299"/>
                    </a:lnTo>
                    <a:lnTo>
                      <a:pt x="54136" y="911868"/>
                    </a:lnTo>
                    <a:lnTo>
                      <a:pt x="41698" y="956094"/>
                    </a:lnTo>
                    <a:lnTo>
                      <a:pt x="30819" y="1000944"/>
                    </a:lnTo>
                    <a:lnTo>
                      <a:pt x="21530" y="1046389"/>
                    </a:lnTo>
                    <a:lnTo>
                      <a:pt x="13861" y="1092396"/>
                    </a:lnTo>
                    <a:lnTo>
                      <a:pt x="7842" y="1138934"/>
                    </a:lnTo>
                    <a:lnTo>
                      <a:pt x="3506" y="1185973"/>
                    </a:lnTo>
                    <a:lnTo>
                      <a:pt x="881" y="1233480"/>
                    </a:lnTo>
                    <a:lnTo>
                      <a:pt x="0" y="1281424"/>
                    </a:lnTo>
                    <a:lnTo>
                      <a:pt x="1281409" y="1281424"/>
                    </a:lnTo>
                    <a:lnTo>
                      <a:pt x="1281409" y="0"/>
                    </a:lnTo>
                    <a:close/>
                  </a:path>
                </a:pathLst>
              </a:custGeom>
              <a:solidFill>
                <a:schemeClr val="accent1"/>
              </a:solidFill>
            </p:spPr>
            <p:txBody>
              <a:bodyPr wrap="square" lIns="0" tIns="0" rIns="0" bIns="0" rtlCol="0"/>
              <a:lstStyle/>
              <a:p>
                <a:endParaRPr sz="2987" dirty="0"/>
              </a:p>
            </p:txBody>
          </p:sp>
          <p:sp>
            <p:nvSpPr>
              <p:cNvPr id="9" name="object 7">
                <a:extLst>
                  <a:ext uri="{FF2B5EF4-FFF2-40B4-BE49-F238E27FC236}">
                    <a16:creationId xmlns:a16="http://schemas.microsoft.com/office/drawing/2014/main" id="{5EC8F89B-FCEC-4E5A-BDD4-D4A126F3C9EE}"/>
                  </a:ext>
                </a:extLst>
              </p:cNvPr>
              <p:cNvSpPr/>
              <p:nvPr/>
            </p:nvSpPr>
            <p:spPr>
              <a:xfrm>
                <a:off x="4404558" y="3645320"/>
                <a:ext cx="1758775" cy="1764876"/>
              </a:xfrm>
              <a:custGeom>
                <a:avLst/>
                <a:gdLst/>
                <a:ahLst/>
                <a:cxnLst/>
                <a:rect l="l" t="t" r="r" b="b"/>
                <a:pathLst>
                  <a:path w="1281429" h="1285875">
                    <a:moveTo>
                      <a:pt x="1281409" y="0"/>
                    </a:moveTo>
                    <a:lnTo>
                      <a:pt x="0" y="0"/>
                    </a:lnTo>
                    <a:lnTo>
                      <a:pt x="881" y="48182"/>
                    </a:lnTo>
                    <a:lnTo>
                      <a:pt x="3506" y="95918"/>
                    </a:lnTo>
                    <a:lnTo>
                      <a:pt x="7842" y="143176"/>
                    </a:lnTo>
                    <a:lnTo>
                      <a:pt x="13861" y="189925"/>
                    </a:lnTo>
                    <a:lnTo>
                      <a:pt x="21530" y="236134"/>
                    </a:lnTo>
                    <a:lnTo>
                      <a:pt x="30819" y="281772"/>
                    </a:lnTo>
                    <a:lnTo>
                      <a:pt x="41698" y="326808"/>
                    </a:lnTo>
                    <a:lnTo>
                      <a:pt x="54136" y="371210"/>
                    </a:lnTo>
                    <a:lnTo>
                      <a:pt x="68102" y="414948"/>
                    </a:lnTo>
                    <a:lnTo>
                      <a:pt x="83565" y="457990"/>
                    </a:lnTo>
                    <a:lnTo>
                      <a:pt x="100496" y="500306"/>
                    </a:lnTo>
                    <a:lnTo>
                      <a:pt x="118863" y="541864"/>
                    </a:lnTo>
                    <a:lnTo>
                      <a:pt x="138635" y="582633"/>
                    </a:lnTo>
                    <a:lnTo>
                      <a:pt x="159782" y="622582"/>
                    </a:lnTo>
                    <a:lnTo>
                      <a:pt x="182273" y="661680"/>
                    </a:lnTo>
                    <a:lnTo>
                      <a:pt x="206078" y="699896"/>
                    </a:lnTo>
                    <a:lnTo>
                      <a:pt x="231166" y="737198"/>
                    </a:lnTo>
                    <a:lnTo>
                      <a:pt x="257505" y="773556"/>
                    </a:lnTo>
                    <a:lnTo>
                      <a:pt x="285067" y="808939"/>
                    </a:lnTo>
                    <a:lnTo>
                      <a:pt x="313819" y="843315"/>
                    </a:lnTo>
                    <a:lnTo>
                      <a:pt x="343732" y="876653"/>
                    </a:lnTo>
                    <a:lnTo>
                      <a:pt x="374774" y="908923"/>
                    </a:lnTo>
                    <a:lnTo>
                      <a:pt x="406915" y="940092"/>
                    </a:lnTo>
                    <a:lnTo>
                      <a:pt x="440124" y="970131"/>
                    </a:lnTo>
                    <a:lnTo>
                      <a:pt x="474371" y="999007"/>
                    </a:lnTo>
                    <a:lnTo>
                      <a:pt x="509625" y="1026691"/>
                    </a:lnTo>
                    <a:lnTo>
                      <a:pt x="545855" y="1053150"/>
                    </a:lnTo>
                    <a:lnTo>
                      <a:pt x="583030" y="1078353"/>
                    </a:lnTo>
                    <a:lnTo>
                      <a:pt x="621120" y="1102270"/>
                    </a:lnTo>
                    <a:lnTo>
                      <a:pt x="660095" y="1124870"/>
                    </a:lnTo>
                    <a:lnTo>
                      <a:pt x="699923" y="1146120"/>
                    </a:lnTo>
                    <a:lnTo>
                      <a:pt x="740574" y="1165991"/>
                    </a:lnTo>
                    <a:lnTo>
                      <a:pt x="782017" y="1184451"/>
                    </a:lnTo>
                    <a:lnTo>
                      <a:pt x="824222" y="1201469"/>
                    </a:lnTo>
                    <a:lnTo>
                      <a:pt x="867158" y="1217014"/>
                    </a:lnTo>
                    <a:lnTo>
                      <a:pt x="910794" y="1231054"/>
                    </a:lnTo>
                    <a:lnTo>
                      <a:pt x="955099" y="1243560"/>
                    </a:lnTo>
                    <a:lnTo>
                      <a:pt x="1000044" y="1254498"/>
                    </a:lnTo>
                    <a:lnTo>
                      <a:pt x="1045596" y="1263839"/>
                    </a:lnTo>
                    <a:lnTo>
                      <a:pt x="1091726" y="1271552"/>
                    </a:lnTo>
                    <a:lnTo>
                      <a:pt x="1138403" y="1277605"/>
                    </a:lnTo>
                    <a:lnTo>
                      <a:pt x="1185597" y="1281967"/>
                    </a:lnTo>
                    <a:lnTo>
                      <a:pt x="1233275" y="1284607"/>
                    </a:lnTo>
                    <a:lnTo>
                      <a:pt x="1281409" y="1285494"/>
                    </a:lnTo>
                    <a:lnTo>
                      <a:pt x="1281409" y="0"/>
                    </a:lnTo>
                    <a:close/>
                  </a:path>
                </a:pathLst>
              </a:custGeom>
              <a:solidFill>
                <a:schemeClr val="accent3"/>
              </a:solidFill>
            </p:spPr>
            <p:txBody>
              <a:bodyPr wrap="square" lIns="0" tIns="0" rIns="0" bIns="0" rtlCol="0"/>
              <a:lstStyle/>
              <a:p>
                <a:endParaRPr sz="2987"/>
              </a:p>
            </p:txBody>
          </p:sp>
          <p:sp>
            <p:nvSpPr>
              <p:cNvPr id="10" name="object 8">
                <a:extLst>
                  <a:ext uri="{FF2B5EF4-FFF2-40B4-BE49-F238E27FC236}">
                    <a16:creationId xmlns:a16="http://schemas.microsoft.com/office/drawing/2014/main" id="{6D9A1E3E-F8EF-4A0A-A696-D960A382EEF7}"/>
                  </a:ext>
                </a:extLst>
              </p:cNvPr>
              <p:cNvSpPr/>
              <p:nvPr/>
            </p:nvSpPr>
            <p:spPr>
              <a:xfrm>
                <a:off x="6163304" y="1886552"/>
                <a:ext cx="1764876" cy="1758775"/>
              </a:xfrm>
              <a:custGeom>
                <a:avLst/>
                <a:gdLst/>
                <a:ahLst/>
                <a:cxnLst/>
                <a:rect l="l" t="t" r="r" b="b"/>
                <a:pathLst>
                  <a:path w="1285875" h="1281430">
                    <a:moveTo>
                      <a:pt x="0" y="0"/>
                    </a:moveTo>
                    <a:lnTo>
                      <a:pt x="0" y="1281424"/>
                    </a:lnTo>
                    <a:lnTo>
                      <a:pt x="1285494" y="1281424"/>
                    </a:lnTo>
                    <a:lnTo>
                      <a:pt x="1284607" y="1233480"/>
                    </a:lnTo>
                    <a:lnTo>
                      <a:pt x="1281967" y="1185973"/>
                    </a:lnTo>
                    <a:lnTo>
                      <a:pt x="1277605" y="1138934"/>
                    </a:lnTo>
                    <a:lnTo>
                      <a:pt x="1271552" y="1092396"/>
                    </a:lnTo>
                    <a:lnTo>
                      <a:pt x="1263840" y="1046389"/>
                    </a:lnTo>
                    <a:lnTo>
                      <a:pt x="1254499" y="1000944"/>
                    </a:lnTo>
                    <a:lnTo>
                      <a:pt x="1243560" y="956094"/>
                    </a:lnTo>
                    <a:lnTo>
                      <a:pt x="1231056" y="911868"/>
                    </a:lnTo>
                    <a:lnTo>
                      <a:pt x="1217015" y="868299"/>
                    </a:lnTo>
                    <a:lnTo>
                      <a:pt x="1201471" y="825418"/>
                    </a:lnTo>
                    <a:lnTo>
                      <a:pt x="1184453" y="783256"/>
                    </a:lnTo>
                    <a:lnTo>
                      <a:pt x="1165994" y="741844"/>
                    </a:lnTo>
                    <a:lnTo>
                      <a:pt x="1146123" y="701213"/>
                    </a:lnTo>
                    <a:lnTo>
                      <a:pt x="1124873" y="661395"/>
                    </a:lnTo>
                    <a:lnTo>
                      <a:pt x="1102274" y="622422"/>
                    </a:lnTo>
                    <a:lnTo>
                      <a:pt x="1078357" y="584324"/>
                    </a:lnTo>
                    <a:lnTo>
                      <a:pt x="1053154" y="547133"/>
                    </a:lnTo>
                    <a:lnTo>
                      <a:pt x="1026695" y="510879"/>
                    </a:lnTo>
                    <a:lnTo>
                      <a:pt x="999012" y="475595"/>
                    </a:lnTo>
                    <a:lnTo>
                      <a:pt x="970136" y="441311"/>
                    </a:lnTo>
                    <a:lnTo>
                      <a:pt x="940098" y="408060"/>
                    </a:lnTo>
                    <a:lnTo>
                      <a:pt x="908928" y="375871"/>
                    </a:lnTo>
                    <a:lnTo>
                      <a:pt x="876659" y="344777"/>
                    </a:lnTo>
                    <a:lnTo>
                      <a:pt x="843321" y="314808"/>
                    </a:lnTo>
                    <a:lnTo>
                      <a:pt x="808945" y="285996"/>
                    </a:lnTo>
                    <a:lnTo>
                      <a:pt x="773563" y="258373"/>
                    </a:lnTo>
                    <a:lnTo>
                      <a:pt x="737205" y="231969"/>
                    </a:lnTo>
                    <a:lnTo>
                      <a:pt x="699902" y="206816"/>
                    </a:lnTo>
                    <a:lnTo>
                      <a:pt x="661687" y="182945"/>
                    </a:lnTo>
                    <a:lnTo>
                      <a:pt x="622589" y="160387"/>
                    </a:lnTo>
                    <a:lnTo>
                      <a:pt x="582640" y="139174"/>
                    </a:lnTo>
                    <a:lnTo>
                      <a:pt x="541871" y="119337"/>
                    </a:lnTo>
                    <a:lnTo>
                      <a:pt x="500313" y="100907"/>
                    </a:lnTo>
                    <a:lnTo>
                      <a:pt x="457997" y="83915"/>
                    </a:lnTo>
                    <a:lnTo>
                      <a:pt x="414954" y="68394"/>
                    </a:lnTo>
                    <a:lnTo>
                      <a:pt x="371216" y="54373"/>
                    </a:lnTo>
                    <a:lnTo>
                      <a:pt x="326813" y="41885"/>
                    </a:lnTo>
                    <a:lnTo>
                      <a:pt x="281777" y="30960"/>
                    </a:lnTo>
                    <a:lnTo>
                      <a:pt x="236138" y="21630"/>
                    </a:lnTo>
                    <a:lnTo>
                      <a:pt x="189929" y="13927"/>
                    </a:lnTo>
                    <a:lnTo>
                      <a:pt x="143179" y="7880"/>
                    </a:lnTo>
                    <a:lnTo>
                      <a:pt x="95920" y="3523"/>
                    </a:lnTo>
                    <a:lnTo>
                      <a:pt x="48183" y="886"/>
                    </a:lnTo>
                    <a:lnTo>
                      <a:pt x="0" y="0"/>
                    </a:lnTo>
                    <a:close/>
                  </a:path>
                </a:pathLst>
              </a:custGeom>
              <a:solidFill>
                <a:schemeClr val="accent2"/>
              </a:solidFill>
            </p:spPr>
            <p:txBody>
              <a:bodyPr wrap="square" lIns="0" tIns="0" rIns="0" bIns="0" rtlCol="0"/>
              <a:lstStyle/>
              <a:p>
                <a:endParaRPr sz="2987"/>
              </a:p>
            </p:txBody>
          </p:sp>
          <p:sp>
            <p:nvSpPr>
              <p:cNvPr id="11" name="object 9">
                <a:extLst>
                  <a:ext uri="{FF2B5EF4-FFF2-40B4-BE49-F238E27FC236}">
                    <a16:creationId xmlns:a16="http://schemas.microsoft.com/office/drawing/2014/main" id="{EB4999FA-5D26-480C-A791-E44849D80AF0}"/>
                  </a:ext>
                </a:extLst>
              </p:cNvPr>
              <p:cNvSpPr/>
              <p:nvPr/>
            </p:nvSpPr>
            <p:spPr>
              <a:xfrm>
                <a:off x="6163304" y="3645320"/>
                <a:ext cx="1764876" cy="1764876"/>
              </a:xfrm>
              <a:custGeom>
                <a:avLst/>
                <a:gdLst/>
                <a:ahLst/>
                <a:cxnLst/>
                <a:rect l="l" t="t" r="r" b="b"/>
                <a:pathLst>
                  <a:path w="1285875" h="1285875">
                    <a:moveTo>
                      <a:pt x="1285494" y="0"/>
                    </a:moveTo>
                    <a:lnTo>
                      <a:pt x="0" y="0"/>
                    </a:lnTo>
                    <a:lnTo>
                      <a:pt x="0" y="1285494"/>
                    </a:lnTo>
                    <a:lnTo>
                      <a:pt x="48183" y="1284607"/>
                    </a:lnTo>
                    <a:lnTo>
                      <a:pt x="95920" y="1281967"/>
                    </a:lnTo>
                    <a:lnTo>
                      <a:pt x="143179" y="1277605"/>
                    </a:lnTo>
                    <a:lnTo>
                      <a:pt x="189929" y="1271552"/>
                    </a:lnTo>
                    <a:lnTo>
                      <a:pt x="236138" y="1263839"/>
                    </a:lnTo>
                    <a:lnTo>
                      <a:pt x="281777" y="1254498"/>
                    </a:lnTo>
                    <a:lnTo>
                      <a:pt x="326813" y="1243560"/>
                    </a:lnTo>
                    <a:lnTo>
                      <a:pt x="371216" y="1231054"/>
                    </a:lnTo>
                    <a:lnTo>
                      <a:pt x="414954" y="1217014"/>
                    </a:lnTo>
                    <a:lnTo>
                      <a:pt x="457997" y="1201469"/>
                    </a:lnTo>
                    <a:lnTo>
                      <a:pt x="500313" y="1184451"/>
                    </a:lnTo>
                    <a:lnTo>
                      <a:pt x="541871" y="1165991"/>
                    </a:lnTo>
                    <a:lnTo>
                      <a:pt x="582640" y="1146120"/>
                    </a:lnTo>
                    <a:lnTo>
                      <a:pt x="622589" y="1124870"/>
                    </a:lnTo>
                    <a:lnTo>
                      <a:pt x="661687" y="1102270"/>
                    </a:lnTo>
                    <a:lnTo>
                      <a:pt x="699902" y="1078353"/>
                    </a:lnTo>
                    <a:lnTo>
                      <a:pt x="737205" y="1053150"/>
                    </a:lnTo>
                    <a:lnTo>
                      <a:pt x="773563" y="1026691"/>
                    </a:lnTo>
                    <a:lnTo>
                      <a:pt x="808945" y="999007"/>
                    </a:lnTo>
                    <a:lnTo>
                      <a:pt x="843321" y="970131"/>
                    </a:lnTo>
                    <a:lnTo>
                      <a:pt x="876659" y="940092"/>
                    </a:lnTo>
                    <a:lnTo>
                      <a:pt x="908928" y="908923"/>
                    </a:lnTo>
                    <a:lnTo>
                      <a:pt x="940098" y="876653"/>
                    </a:lnTo>
                    <a:lnTo>
                      <a:pt x="970136" y="843315"/>
                    </a:lnTo>
                    <a:lnTo>
                      <a:pt x="999012" y="808939"/>
                    </a:lnTo>
                    <a:lnTo>
                      <a:pt x="1026695" y="773556"/>
                    </a:lnTo>
                    <a:lnTo>
                      <a:pt x="1053154" y="737198"/>
                    </a:lnTo>
                    <a:lnTo>
                      <a:pt x="1078357" y="699896"/>
                    </a:lnTo>
                    <a:lnTo>
                      <a:pt x="1102274" y="661680"/>
                    </a:lnTo>
                    <a:lnTo>
                      <a:pt x="1124873" y="622582"/>
                    </a:lnTo>
                    <a:lnTo>
                      <a:pt x="1146123" y="582633"/>
                    </a:lnTo>
                    <a:lnTo>
                      <a:pt x="1165994" y="541864"/>
                    </a:lnTo>
                    <a:lnTo>
                      <a:pt x="1184453" y="500306"/>
                    </a:lnTo>
                    <a:lnTo>
                      <a:pt x="1201471" y="457990"/>
                    </a:lnTo>
                    <a:lnTo>
                      <a:pt x="1217015" y="414948"/>
                    </a:lnTo>
                    <a:lnTo>
                      <a:pt x="1231056" y="371210"/>
                    </a:lnTo>
                    <a:lnTo>
                      <a:pt x="1243560" y="326808"/>
                    </a:lnTo>
                    <a:lnTo>
                      <a:pt x="1254499" y="281772"/>
                    </a:lnTo>
                    <a:lnTo>
                      <a:pt x="1263840" y="236134"/>
                    </a:lnTo>
                    <a:lnTo>
                      <a:pt x="1271552" y="189925"/>
                    </a:lnTo>
                    <a:lnTo>
                      <a:pt x="1277605" y="143176"/>
                    </a:lnTo>
                    <a:lnTo>
                      <a:pt x="1281967" y="95918"/>
                    </a:lnTo>
                    <a:lnTo>
                      <a:pt x="1284607" y="48182"/>
                    </a:lnTo>
                    <a:lnTo>
                      <a:pt x="1285494" y="0"/>
                    </a:lnTo>
                    <a:close/>
                  </a:path>
                </a:pathLst>
              </a:custGeom>
              <a:solidFill>
                <a:schemeClr val="accent4"/>
              </a:solidFill>
            </p:spPr>
            <p:txBody>
              <a:bodyPr wrap="square" lIns="0" tIns="0" rIns="0" bIns="0" rtlCol="0"/>
              <a:lstStyle/>
              <a:p>
                <a:endParaRPr sz="2987"/>
              </a:p>
            </p:txBody>
          </p:sp>
          <p:sp>
            <p:nvSpPr>
              <p:cNvPr id="18" name="object 14">
                <a:extLst>
                  <a:ext uri="{FF2B5EF4-FFF2-40B4-BE49-F238E27FC236}">
                    <a16:creationId xmlns:a16="http://schemas.microsoft.com/office/drawing/2014/main" id="{1CA7F974-AFB0-4058-89CF-B27E1F5FE3B8}"/>
                  </a:ext>
                </a:extLst>
              </p:cNvPr>
              <p:cNvSpPr/>
              <p:nvPr/>
            </p:nvSpPr>
            <p:spPr>
              <a:xfrm>
                <a:off x="4931123" y="2491565"/>
                <a:ext cx="588292" cy="587420"/>
              </a:xfrm>
              <a:custGeom>
                <a:avLst/>
                <a:gdLst/>
                <a:ahLst/>
                <a:cxnLst/>
                <a:rect l="l" t="t" r="r" b="b"/>
                <a:pathLst>
                  <a:path w="428625" h="427989">
                    <a:moveTo>
                      <a:pt x="214000" y="0"/>
                    </a:moveTo>
                    <a:lnTo>
                      <a:pt x="164956" y="5649"/>
                    </a:lnTo>
                    <a:lnTo>
                      <a:pt x="119922" y="21742"/>
                    </a:lnTo>
                    <a:lnTo>
                      <a:pt x="80187" y="46998"/>
                    </a:lnTo>
                    <a:lnTo>
                      <a:pt x="47038" y="80133"/>
                    </a:lnTo>
                    <a:lnTo>
                      <a:pt x="21765" y="119867"/>
                    </a:lnTo>
                    <a:lnTo>
                      <a:pt x="5656" y="164918"/>
                    </a:lnTo>
                    <a:lnTo>
                      <a:pt x="0" y="214003"/>
                    </a:lnTo>
                    <a:lnTo>
                      <a:pt x="5656" y="263046"/>
                    </a:lnTo>
                    <a:lnTo>
                      <a:pt x="21765" y="308078"/>
                    </a:lnTo>
                    <a:lnTo>
                      <a:pt x="47038" y="347812"/>
                    </a:lnTo>
                    <a:lnTo>
                      <a:pt x="80187" y="380959"/>
                    </a:lnTo>
                    <a:lnTo>
                      <a:pt x="119922" y="406230"/>
                    </a:lnTo>
                    <a:lnTo>
                      <a:pt x="164956" y="422338"/>
                    </a:lnTo>
                    <a:lnTo>
                      <a:pt x="214000" y="427994"/>
                    </a:lnTo>
                    <a:lnTo>
                      <a:pt x="263043" y="422338"/>
                    </a:lnTo>
                    <a:lnTo>
                      <a:pt x="308077" y="406230"/>
                    </a:lnTo>
                    <a:lnTo>
                      <a:pt x="347813" y="380959"/>
                    </a:lnTo>
                    <a:lnTo>
                      <a:pt x="380961" y="347812"/>
                    </a:lnTo>
                    <a:lnTo>
                      <a:pt x="406235" y="308078"/>
                    </a:lnTo>
                    <a:lnTo>
                      <a:pt x="422344" y="263046"/>
                    </a:lnTo>
                    <a:lnTo>
                      <a:pt x="428000" y="214003"/>
                    </a:lnTo>
                    <a:lnTo>
                      <a:pt x="422344" y="164918"/>
                    </a:lnTo>
                    <a:lnTo>
                      <a:pt x="406235" y="119867"/>
                    </a:lnTo>
                    <a:lnTo>
                      <a:pt x="380961" y="80133"/>
                    </a:lnTo>
                    <a:lnTo>
                      <a:pt x="347813" y="46998"/>
                    </a:lnTo>
                    <a:lnTo>
                      <a:pt x="308077" y="21742"/>
                    </a:lnTo>
                    <a:lnTo>
                      <a:pt x="263043" y="5649"/>
                    </a:lnTo>
                    <a:lnTo>
                      <a:pt x="214000" y="0"/>
                    </a:lnTo>
                    <a:close/>
                  </a:path>
                </a:pathLst>
              </a:custGeom>
              <a:solidFill>
                <a:schemeClr val="accent1">
                  <a:lumMod val="50000"/>
                </a:schemeClr>
              </a:solidFill>
            </p:spPr>
            <p:txBody>
              <a:bodyPr wrap="square" lIns="0" tIns="0" rIns="0" bIns="0" rtlCol="0"/>
              <a:lstStyle/>
              <a:p>
                <a:endParaRPr sz="2987"/>
              </a:p>
            </p:txBody>
          </p:sp>
          <p:sp>
            <p:nvSpPr>
              <p:cNvPr id="19" name="object 15">
                <a:extLst>
                  <a:ext uri="{FF2B5EF4-FFF2-40B4-BE49-F238E27FC236}">
                    <a16:creationId xmlns:a16="http://schemas.microsoft.com/office/drawing/2014/main" id="{DD6166BD-2291-4EA2-A2E6-A5201E2B3B44}"/>
                  </a:ext>
                </a:extLst>
              </p:cNvPr>
              <p:cNvSpPr/>
              <p:nvPr/>
            </p:nvSpPr>
            <p:spPr>
              <a:xfrm>
                <a:off x="4931123" y="2491567"/>
                <a:ext cx="588292" cy="587420"/>
              </a:xfrm>
              <a:custGeom>
                <a:avLst/>
                <a:gdLst/>
                <a:ahLst/>
                <a:cxnLst/>
                <a:rect l="l" t="t" r="r" b="b"/>
                <a:pathLst>
                  <a:path w="428625" h="427989">
                    <a:moveTo>
                      <a:pt x="0" y="214003"/>
                    </a:moveTo>
                    <a:lnTo>
                      <a:pt x="5656" y="164918"/>
                    </a:lnTo>
                    <a:lnTo>
                      <a:pt x="21765" y="119867"/>
                    </a:lnTo>
                    <a:lnTo>
                      <a:pt x="47038" y="80133"/>
                    </a:lnTo>
                    <a:lnTo>
                      <a:pt x="80187" y="46998"/>
                    </a:lnTo>
                    <a:lnTo>
                      <a:pt x="119922" y="21742"/>
                    </a:lnTo>
                    <a:lnTo>
                      <a:pt x="164956" y="5649"/>
                    </a:lnTo>
                    <a:lnTo>
                      <a:pt x="214000" y="0"/>
                    </a:lnTo>
                    <a:lnTo>
                      <a:pt x="263043" y="5649"/>
                    </a:lnTo>
                    <a:lnTo>
                      <a:pt x="308077" y="21742"/>
                    </a:lnTo>
                    <a:lnTo>
                      <a:pt x="347813" y="46998"/>
                    </a:lnTo>
                    <a:lnTo>
                      <a:pt x="380961" y="80133"/>
                    </a:lnTo>
                    <a:lnTo>
                      <a:pt x="406235" y="119867"/>
                    </a:lnTo>
                    <a:lnTo>
                      <a:pt x="422344" y="164918"/>
                    </a:lnTo>
                    <a:lnTo>
                      <a:pt x="428000" y="214003"/>
                    </a:lnTo>
                    <a:lnTo>
                      <a:pt x="422344" y="263046"/>
                    </a:lnTo>
                    <a:lnTo>
                      <a:pt x="406235" y="308078"/>
                    </a:lnTo>
                    <a:lnTo>
                      <a:pt x="380961" y="347812"/>
                    </a:lnTo>
                    <a:lnTo>
                      <a:pt x="347813" y="380959"/>
                    </a:lnTo>
                    <a:lnTo>
                      <a:pt x="308077" y="406230"/>
                    </a:lnTo>
                    <a:lnTo>
                      <a:pt x="263043" y="422338"/>
                    </a:lnTo>
                    <a:lnTo>
                      <a:pt x="214000" y="427994"/>
                    </a:lnTo>
                    <a:lnTo>
                      <a:pt x="164956" y="422338"/>
                    </a:lnTo>
                    <a:lnTo>
                      <a:pt x="119922" y="406230"/>
                    </a:lnTo>
                    <a:lnTo>
                      <a:pt x="80187" y="380959"/>
                    </a:lnTo>
                    <a:lnTo>
                      <a:pt x="47038" y="347812"/>
                    </a:lnTo>
                    <a:lnTo>
                      <a:pt x="21765" y="308078"/>
                    </a:lnTo>
                    <a:lnTo>
                      <a:pt x="5656" y="263046"/>
                    </a:lnTo>
                    <a:lnTo>
                      <a:pt x="0" y="214003"/>
                    </a:lnTo>
                    <a:close/>
                  </a:path>
                </a:pathLst>
              </a:custGeom>
              <a:ln w="19049">
                <a:solidFill>
                  <a:srgbClr val="FFFFFF"/>
                </a:solidFill>
              </a:ln>
            </p:spPr>
            <p:txBody>
              <a:bodyPr wrap="square" lIns="0" tIns="0" rIns="0" bIns="0" rtlCol="0"/>
              <a:lstStyle/>
              <a:p>
                <a:endParaRPr sz="2987"/>
              </a:p>
            </p:txBody>
          </p:sp>
          <p:sp>
            <p:nvSpPr>
              <p:cNvPr id="20" name="object 16">
                <a:extLst>
                  <a:ext uri="{FF2B5EF4-FFF2-40B4-BE49-F238E27FC236}">
                    <a16:creationId xmlns:a16="http://schemas.microsoft.com/office/drawing/2014/main" id="{2319F7A7-BA3C-4FC7-A243-BE60E613AC83}"/>
                  </a:ext>
                </a:extLst>
              </p:cNvPr>
              <p:cNvSpPr txBox="1"/>
              <p:nvPr/>
            </p:nvSpPr>
            <p:spPr>
              <a:xfrm>
                <a:off x="5145011" y="2611929"/>
                <a:ext cx="173436" cy="323747"/>
              </a:xfrm>
              <a:prstGeom prst="rect">
                <a:avLst/>
              </a:prstGeom>
            </p:spPr>
            <p:txBody>
              <a:bodyPr vert="horz" wrap="square" lIns="0" tIns="16933" rIns="0" bIns="0" rtlCol="0">
                <a:spAutoFit/>
              </a:bodyPr>
              <a:lstStyle/>
              <a:p>
                <a:pPr marL="13547">
                  <a:lnSpc>
                    <a:spcPct val="100000"/>
                  </a:lnSpc>
                  <a:spcBef>
                    <a:spcPts val="133"/>
                  </a:spcBef>
                </a:pPr>
                <a:r>
                  <a:rPr sz="2133" b="1" spc="16" dirty="0">
                    <a:solidFill>
                      <a:srgbClr val="FFFFFF"/>
                    </a:solidFill>
                    <a:latin typeface="Arial"/>
                    <a:cs typeface="Arial"/>
                  </a:rPr>
                  <a:t>1</a:t>
                </a:r>
                <a:endParaRPr sz="2133">
                  <a:latin typeface="Arial"/>
                  <a:cs typeface="Arial"/>
                </a:endParaRPr>
              </a:p>
            </p:txBody>
          </p:sp>
          <p:sp>
            <p:nvSpPr>
              <p:cNvPr id="21" name="object 17">
                <a:extLst>
                  <a:ext uri="{FF2B5EF4-FFF2-40B4-BE49-F238E27FC236}">
                    <a16:creationId xmlns:a16="http://schemas.microsoft.com/office/drawing/2014/main" id="{CFF3963C-998E-4E08-9796-3745368B89A1}"/>
                  </a:ext>
                </a:extLst>
              </p:cNvPr>
              <p:cNvSpPr/>
              <p:nvPr/>
            </p:nvSpPr>
            <p:spPr>
              <a:xfrm>
                <a:off x="6813658" y="2491565"/>
                <a:ext cx="588292" cy="587420"/>
              </a:xfrm>
              <a:custGeom>
                <a:avLst/>
                <a:gdLst/>
                <a:ahLst/>
                <a:cxnLst/>
                <a:rect l="l" t="t" r="r" b="b"/>
                <a:pathLst>
                  <a:path w="428625" h="427989">
                    <a:moveTo>
                      <a:pt x="214000" y="0"/>
                    </a:moveTo>
                    <a:lnTo>
                      <a:pt x="164956" y="5649"/>
                    </a:lnTo>
                    <a:lnTo>
                      <a:pt x="119922" y="21742"/>
                    </a:lnTo>
                    <a:lnTo>
                      <a:pt x="80187" y="46998"/>
                    </a:lnTo>
                    <a:lnTo>
                      <a:pt x="47038" y="80133"/>
                    </a:lnTo>
                    <a:lnTo>
                      <a:pt x="21765" y="119867"/>
                    </a:lnTo>
                    <a:lnTo>
                      <a:pt x="5656" y="164918"/>
                    </a:lnTo>
                    <a:lnTo>
                      <a:pt x="0" y="214003"/>
                    </a:lnTo>
                    <a:lnTo>
                      <a:pt x="5656" y="263046"/>
                    </a:lnTo>
                    <a:lnTo>
                      <a:pt x="21765" y="308078"/>
                    </a:lnTo>
                    <a:lnTo>
                      <a:pt x="47038" y="347812"/>
                    </a:lnTo>
                    <a:lnTo>
                      <a:pt x="80187" y="380959"/>
                    </a:lnTo>
                    <a:lnTo>
                      <a:pt x="119922" y="406230"/>
                    </a:lnTo>
                    <a:lnTo>
                      <a:pt x="164956" y="422338"/>
                    </a:lnTo>
                    <a:lnTo>
                      <a:pt x="214000" y="427994"/>
                    </a:lnTo>
                    <a:lnTo>
                      <a:pt x="263043" y="422338"/>
                    </a:lnTo>
                    <a:lnTo>
                      <a:pt x="308077" y="406230"/>
                    </a:lnTo>
                    <a:lnTo>
                      <a:pt x="347813" y="380959"/>
                    </a:lnTo>
                    <a:lnTo>
                      <a:pt x="380961" y="347812"/>
                    </a:lnTo>
                    <a:lnTo>
                      <a:pt x="406235" y="308078"/>
                    </a:lnTo>
                    <a:lnTo>
                      <a:pt x="422344" y="263046"/>
                    </a:lnTo>
                    <a:lnTo>
                      <a:pt x="428000" y="214003"/>
                    </a:lnTo>
                    <a:lnTo>
                      <a:pt x="422344" y="164918"/>
                    </a:lnTo>
                    <a:lnTo>
                      <a:pt x="406235" y="119867"/>
                    </a:lnTo>
                    <a:lnTo>
                      <a:pt x="380961" y="80133"/>
                    </a:lnTo>
                    <a:lnTo>
                      <a:pt x="347813" y="46998"/>
                    </a:lnTo>
                    <a:lnTo>
                      <a:pt x="308077" y="21742"/>
                    </a:lnTo>
                    <a:lnTo>
                      <a:pt x="263043" y="5649"/>
                    </a:lnTo>
                    <a:lnTo>
                      <a:pt x="214000" y="0"/>
                    </a:lnTo>
                    <a:close/>
                  </a:path>
                </a:pathLst>
              </a:custGeom>
              <a:solidFill>
                <a:schemeClr val="accent2">
                  <a:lumMod val="50000"/>
                </a:schemeClr>
              </a:solidFill>
            </p:spPr>
            <p:txBody>
              <a:bodyPr wrap="square" lIns="0" tIns="0" rIns="0" bIns="0" rtlCol="0"/>
              <a:lstStyle/>
              <a:p>
                <a:endParaRPr sz="2987"/>
              </a:p>
            </p:txBody>
          </p:sp>
          <p:sp>
            <p:nvSpPr>
              <p:cNvPr id="22" name="object 18">
                <a:extLst>
                  <a:ext uri="{FF2B5EF4-FFF2-40B4-BE49-F238E27FC236}">
                    <a16:creationId xmlns:a16="http://schemas.microsoft.com/office/drawing/2014/main" id="{2AE73D46-96E6-408B-A87F-87F4D06E07C1}"/>
                  </a:ext>
                </a:extLst>
              </p:cNvPr>
              <p:cNvSpPr/>
              <p:nvPr/>
            </p:nvSpPr>
            <p:spPr>
              <a:xfrm>
                <a:off x="6813657" y="2491567"/>
                <a:ext cx="588292" cy="587420"/>
              </a:xfrm>
              <a:custGeom>
                <a:avLst/>
                <a:gdLst/>
                <a:ahLst/>
                <a:cxnLst/>
                <a:rect l="l" t="t" r="r" b="b"/>
                <a:pathLst>
                  <a:path w="428625" h="427989">
                    <a:moveTo>
                      <a:pt x="0" y="214003"/>
                    </a:moveTo>
                    <a:lnTo>
                      <a:pt x="5656" y="164918"/>
                    </a:lnTo>
                    <a:lnTo>
                      <a:pt x="21765" y="119867"/>
                    </a:lnTo>
                    <a:lnTo>
                      <a:pt x="47038" y="80133"/>
                    </a:lnTo>
                    <a:lnTo>
                      <a:pt x="80187" y="46998"/>
                    </a:lnTo>
                    <a:lnTo>
                      <a:pt x="119922" y="21742"/>
                    </a:lnTo>
                    <a:lnTo>
                      <a:pt x="164956" y="5649"/>
                    </a:lnTo>
                    <a:lnTo>
                      <a:pt x="214000" y="0"/>
                    </a:lnTo>
                    <a:lnTo>
                      <a:pt x="263043" y="5649"/>
                    </a:lnTo>
                    <a:lnTo>
                      <a:pt x="308077" y="21742"/>
                    </a:lnTo>
                    <a:lnTo>
                      <a:pt x="347813" y="46998"/>
                    </a:lnTo>
                    <a:lnTo>
                      <a:pt x="380961" y="80133"/>
                    </a:lnTo>
                    <a:lnTo>
                      <a:pt x="406235" y="119867"/>
                    </a:lnTo>
                    <a:lnTo>
                      <a:pt x="422344" y="164918"/>
                    </a:lnTo>
                    <a:lnTo>
                      <a:pt x="428000" y="214003"/>
                    </a:lnTo>
                    <a:lnTo>
                      <a:pt x="422344" y="263046"/>
                    </a:lnTo>
                    <a:lnTo>
                      <a:pt x="406235" y="308078"/>
                    </a:lnTo>
                    <a:lnTo>
                      <a:pt x="380961" y="347812"/>
                    </a:lnTo>
                    <a:lnTo>
                      <a:pt x="347813" y="380959"/>
                    </a:lnTo>
                    <a:lnTo>
                      <a:pt x="308077" y="406230"/>
                    </a:lnTo>
                    <a:lnTo>
                      <a:pt x="263043" y="422338"/>
                    </a:lnTo>
                    <a:lnTo>
                      <a:pt x="214000" y="427994"/>
                    </a:lnTo>
                    <a:lnTo>
                      <a:pt x="164956" y="422338"/>
                    </a:lnTo>
                    <a:lnTo>
                      <a:pt x="119922" y="406230"/>
                    </a:lnTo>
                    <a:lnTo>
                      <a:pt x="80187" y="380959"/>
                    </a:lnTo>
                    <a:lnTo>
                      <a:pt x="47038" y="347812"/>
                    </a:lnTo>
                    <a:lnTo>
                      <a:pt x="21765" y="308078"/>
                    </a:lnTo>
                    <a:lnTo>
                      <a:pt x="5656" y="263046"/>
                    </a:lnTo>
                    <a:lnTo>
                      <a:pt x="0" y="214003"/>
                    </a:lnTo>
                    <a:close/>
                  </a:path>
                </a:pathLst>
              </a:custGeom>
              <a:ln w="19049">
                <a:solidFill>
                  <a:srgbClr val="FFFFFF"/>
                </a:solidFill>
              </a:ln>
            </p:spPr>
            <p:txBody>
              <a:bodyPr wrap="square" lIns="0" tIns="0" rIns="0" bIns="0" rtlCol="0"/>
              <a:lstStyle/>
              <a:p>
                <a:endParaRPr sz="2987"/>
              </a:p>
            </p:txBody>
          </p:sp>
          <p:sp>
            <p:nvSpPr>
              <p:cNvPr id="23" name="object 19">
                <a:extLst>
                  <a:ext uri="{FF2B5EF4-FFF2-40B4-BE49-F238E27FC236}">
                    <a16:creationId xmlns:a16="http://schemas.microsoft.com/office/drawing/2014/main" id="{DF402EB6-C558-41C0-8B62-9217371F5D30}"/>
                  </a:ext>
                </a:extLst>
              </p:cNvPr>
              <p:cNvSpPr txBox="1"/>
              <p:nvPr/>
            </p:nvSpPr>
            <p:spPr>
              <a:xfrm>
                <a:off x="7029813" y="2611929"/>
                <a:ext cx="173436" cy="323747"/>
              </a:xfrm>
              <a:prstGeom prst="rect">
                <a:avLst/>
              </a:prstGeom>
            </p:spPr>
            <p:txBody>
              <a:bodyPr vert="horz" wrap="square" lIns="0" tIns="16933" rIns="0" bIns="0" rtlCol="0">
                <a:spAutoFit/>
              </a:bodyPr>
              <a:lstStyle/>
              <a:p>
                <a:pPr marL="13547">
                  <a:lnSpc>
                    <a:spcPct val="100000"/>
                  </a:lnSpc>
                  <a:spcBef>
                    <a:spcPts val="133"/>
                  </a:spcBef>
                </a:pPr>
                <a:r>
                  <a:rPr sz="2133" b="1" spc="16" dirty="0">
                    <a:solidFill>
                      <a:srgbClr val="FFFFFF"/>
                    </a:solidFill>
                    <a:latin typeface="Arial"/>
                    <a:cs typeface="Arial"/>
                  </a:rPr>
                  <a:t>2</a:t>
                </a:r>
                <a:endParaRPr sz="2133">
                  <a:latin typeface="Arial"/>
                  <a:cs typeface="Arial"/>
                </a:endParaRPr>
              </a:p>
            </p:txBody>
          </p:sp>
          <p:sp>
            <p:nvSpPr>
              <p:cNvPr id="24" name="object 20">
                <a:extLst>
                  <a:ext uri="{FF2B5EF4-FFF2-40B4-BE49-F238E27FC236}">
                    <a16:creationId xmlns:a16="http://schemas.microsoft.com/office/drawing/2014/main" id="{FDEF0482-0208-401E-BB7B-FB0C03A24941}"/>
                  </a:ext>
                </a:extLst>
              </p:cNvPr>
              <p:cNvSpPr/>
              <p:nvPr/>
            </p:nvSpPr>
            <p:spPr>
              <a:xfrm>
                <a:off x="6813658" y="4217222"/>
                <a:ext cx="588292" cy="587420"/>
              </a:xfrm>
              <a:custGeom>
                <a:avLst/>
                <a:gdLst/>
                <a:ahLst/>
                <a:cxnLst/>
                <a:rect l="l" t="t" r="r" b="b"/>
                <a:pathLst>
                  <a:path w="428625" h="427989">
                    <a:moveTo>
                      <a:pt x="214000" y="0"/>
                    </a:moveTo>
                    <a:lnTo>
                      <a:pt x="164956" y="5649"/>
                    </a:lnTo>
                    <a:lnTo>
                      <a:pt x="119922" y="21742"/>
                    </a:lnTo>
                    <a:lnTo>
                      <a:pt x="80187" y="46998"/>
                    </a:lnTo>
                    <a:lnTo>
                      <a:pt x="47038" y="80133"/>
                    </a:lnTo>
                    <a:lnTo>
                      <a:pt x="21765" y="119867"/>
                    </a:lnTo>
                    <a:lnTo>
                      <a:pt x="5656" y="164918"/>
                    </a:lnTo>
                    <a:lnTo>
                      <a:pt x="0" y="214003"/>
                    </a:lnTo>
                    <a:lnTo>
                      <a:pt x="5656" y="263046"/>
                    </a:lnTo>
                    <a:lnTo>
                      <a:pt x="21765" y="308078"/>
                    </a:lnTo>
                    <a:lnTo>
                      <a:pt x="47038" y="347812"/>
                    </a:lnTo>
                    <a:lnTo>
                      <a:pt x="80187" y="380959"/>
                    </a:lnTo>
                    <a:lnTo>
                      <a:pt x="119922" y="406230"/>
                    </a:lnTo>
                    <a:lnTo>
                      <a:pt x="164956" y="422338"/>
                    </a:lnTo>
                    <a:lnTo>
                      <a:pt x="214000" y="427994"/>
                    </a:lnTo>
                    <a:lnTo>
                      <a:pt x="263043" y="422338"/>
                    </a:lnTo>
                    <a:lnTo>
                      <a:pt x="308077" y="406230"/>
                    </a:lnTo>
                    <a:lnTo>
                      <a:pt x="347813" y="380959"/>
                    </a:lnTo>
                    <a:lnTo>
                      <a:pt x="380961" y="347812"/>
                    </a:lnTo>
                    <a:lnTo>
                      <a:pt x="406235" y="308078"/>
                    </a:lnTo>
                    <a:lnTo>
                      <a:pt x="422344" y="263046"/>
                    </a:lnTo>
                    <a:lnTo>
                      <a:pt x="428000" y="214003"/>
                    </a:lnTo>
                    <a:lnTo>
                      <a:pt x="422344" y="164918"/>
                    </a:lnTo>
                    <a:lnTo>
                      <a:pt x="406235" y="119867"/>
                    </a:lnTo>
                    <a:lnTo>
                      <a:pt x="380961" y="80133"/>
                    </a:lnTo>
                    <a:lnTo>
                      <a:pt x="347813" y="46998"/>
                    </a:lnTo>
                    <a:lnTo>
                      <a:pt x="308077" y="21742"/>
                    </a:lnTo>
                    <a:lnTo>
                      <a:pt x="263043" y="5649"/>
                    </a:lnTo>
                    <a:lnTo>
                      <a:pt x="214000" y="0"/>
                    </a:lnTo>
                    <a:close/>
                  </a:path>
                </a:pathLst>
              </a:custGeom>
              <a:solidFill>
                <a:schemeClr val="accent4">
                  <a:lumMod val="50000"/>
                </a:schemeClr>
              </a:solidFill>
            </p:spPr>
            <p:txBody>
              <a:bodyPr wrap="square" lIns="0" tIns="0" rIns="0" bIns="0" rtlCol="0"/>
              <a:lstStyle/>
              <a:p>
                <a:endParaRPr sz="2987"/>
              </a:p>
            </p:txBody>
          </p:sp>
          <p:sp>
            <p:nvSpPr>
              <p:cNvPr id="25" name="object 21">
                <a:extLst>
                  <a:ext uri="{FF2B5EF4-FFF2-40B4-BE49-F238E27FC236}">
                    <a16:creationId xmlns:a16="http://schemas.microsoft.com/office/drawing/2014/main" id="{F5931441-77EC-4426-925A-39D3141949F0}"/>
                  </a:ext>
                </a:extLst>
              </p:cNvPr>
              <p:cNvSpPr/>
              <p:nvPr/>
            </p:nvSpPr>
            <p:spPr>
              <a:xfrm>
                <a:off x="6813657" y="4217223"/>
                <a:ext cx="588292" cy="587420"/>
              </a:xfrm>
              <a:custGeom>
                <a:avLst/>
                <a:gdLst/>
                <a:ahLst/>
                <a:cxnLst/>
                <a:rect l="l" t="t" r="r" b="b"/>
                <a:pathLst>
                  <a:path w="428625" h="427989">
                    <a:moveTo>
                      <a:pt x="0" y="214003"/>
                    </a:moveTo>
                    <a:lnTo>
                      <a:pt x="5656" y="164918"/>
                    </a:lnTo>
                    <a:lnTo>
                      <a:pt x="21765" y="119867"/>
                    </a:lnTo>
                    <a:lnTo>
                      <a:pt x="47038" y="80133"/>
                    </a:lnTo>
                    <a:lnTo>
                      <a:pt x="80187" y="46998"/>
                    </a:lnTo>
                    <a:lnTo>
                      <a:pt x="119922" y="21742"/>
                    </a:lnTo>
                    <a:lnTo>
                      <a:pt x="164956" y="5649"/>
                    </a:lnTo>
                    <a:lnTo>
                      <a:pt x="214000" y="0"/>
                    </a:lnTo>
                    <a:lnTo>
                      <a:pt x="263043" y="5649"/>
                    </a:lnTo>
                    <a:lnTo>
                      <a:pt x="308077" y="21742"/>
                    </a:lnTo>
                    <a:lnTo>
                      <a:pt x="347813" y="46998"/>
                    </a:lnTo>
                    <a:lnTo>
                      <a:pt x="380961" y="80133"/>
                    </a:lnTo>
                    <a:lnTo>
                      <a:pt x="406235" y="119867"/>
                    </a:lnTo>
                    <a:lnTo>
                      <a:pt x="422344" y="164918"/>
                    </a:lnTo>
                    <a:lnTo>
                      <a:pt x="428000" y="214003"/>
                    </a:lnTo>
                    <a:lnTo>
                      <a:pt x="422344" y="263046"/>
                    </a:lnTo>
                    <a:lnTo>
                      <a:pt x="406235" y="308078"/>
                    </a:lnTo>
                    <a:lnTo>
                      <a:pt x="380961" y="347812"/>
                    </a:lnTo>
                    <a:lnTo>
                      <a:pt x="347813" y="380959"/>
                    </a:lnTo>
                    <a:lnTo>
                      <a:pt x="308077" y="406230"/>
                    </a:lnTo>
                    <a:lnTo>
                      <a:pt x="263043" y="422338"/>
                    </a:lnTo>
                    <a:lnTo>
                      <a:pt x="214000" y="427994"/>
                    </a:lnTo>
                    <a:lnTo>
                      <a:pt x="164956" y="422338"/>
                    </a:lnTo>
                    <a:lnTo>
                      <a:pt x="119922" y="406230"/>
                    </a:lnTo>
                    <a:lnTo>
                      <a:pt x="80187" y="380959"/>
                    </a:lnTo>
                    <a:lnTo>
                      <a:pt x="47038" y="347812"/>
                    </a:lnTo>
                    <a:lnTo>
                      <a:pt x="21765" y="308078"/>
                    </a:lnTo>
                    <a:lnTo>
                      <a:pt x="5656" y="263046"/>
                    </a:lnTo>
                    <a:lnTo>
                      <a:pt x="0" y="214003"/>
                    </a:lnTo>
                    <a:close/>
                  </a:path>
                </a:pathLst>
              </a:custGeom>
              <a:ln w="19049">
                <a:solidFill>
                  <a:srgbClr val="FFFFFF"/>
                </a:solidFill>
              </a:ln>
            </p:spPr>
            <p:txBody>
              <a:bodyPr wrap="square" lIns="0" tIns="0" rIns="0" bIns="0" rtlCol="0"/>
              <a:lstStyle/>
              <a:p>
                <a:endParaRPr sz="2987"/>
              </a:p>
            </p:txBody>
          </p:sp>
          <p:sp>
            <p:nvSpPr>
              <p:cNvPr id="26" name="object 22">
                <a:extLst>
                  <a:ext uri="{FF2B5EF4-FFF2-40B4-BE49-F238E27FC236}">
                    <a16:creationId xmlns:a16="http://schemas.microsoft.com/office/drawing/2014/main" id="{98B6EDA2-1F63-4793-A442-807CD5E158B4}"/>
                  </a:ext>
                </a:extLst>
              </p:cNvPr>
              <p:cNvSpPr txBox="1"/>
              <p:nvPr/>
            </p:nvSpPr>
            <p:spPr>
              <a:xfrm>
                <a:off x="7029813" y="4340724"/>
                <a:ext cx="173436" cy="323747"/>
              </a:xfrm>
              <a:prstGeom prst="rect">
                <a:avLst/>
              </a:prstGeom>
            </p:spPr>
            <p:txBody>
              <a:bodyPr vert="horz" wrap="square" lIns="0" tIns="16933" rIns="0" bIns="0" rtlCol="0">
                <a:spAutoFit/>
              </a:bodyPr>
              <a:lstStyle/>
              <a:p>
                <a:pPr marL="13547">
                  <a:lnSpc>
                    <a:spcPct val="100000"/>
                  </a:lnSpc>
                  <a:spcBef>
                    <a:spcPts val="133"/>
                  </a:spcBef>
                </a:pPr>
                <a:r>
                  <a:rPr sz="2133" b="1" spc="16" dirty="0">
                    <a:solidFill>
                      <a:srgbClr val="FFFFFF"/>
                    </a:solidFill>
                    <a:latin typeface="Arial"/>
                    <a:cs typeface="Arial"/>
                  </a:rPr>
                  <a:t>3</a:t>
                </a:r>
                <a:endParaRPr sz="2133">
                  <a:latin typeface="Arial"/>
                  <a:cs typeface="Arial"/>
                </a:endParaRPr>
              </a:p>
            </p:txBody>
          </p:sp>
          <p:sp>
            <p:nvSpPr>
              <p:cNvPr id="27" name="object 23">
                <a:extLst>
                  <a:ext uri="{FF2B5EF4-FFF2-40B4-BE49-F238E27FC236}">
                    <a16:creationId xmlns:a16="http://schemas.microsoft.com/office/drawing/2014/main" id="{FB9D6A11-5750-47C3-872D-5E58E32C8CBB}"/>
                  </a:ext>
                </a:extLst>
              </p:cNvPr>
              <p:cNvSpPr/>
              <p:nvPr/>
            </p:nvSpPr>
            <p:spPr>
              <a:xfrm>
                <a:off x="4931123" y="4217222"/>
                <a:ext cx="588292" cy="587420"/>
              </a:xfrm>
              <a:custGeom>
                <a:avLst/>
                <a:gdLst/>
                <a:ahLst/>
                <a:cxnLst/>
                <a:rect l="l" t="t" r="r" b="b"/>
                <a:pathLst>
                  <a:path w="428625" h="427989">
                    <a:moveTo>
                      <a:pt x="214000" y="0"/>
                    </a:moveTo>
                    <a:lnTo>
                      <a:pt x="164956" y="5649"/>
                    </a:lnTo>
                    <a:lnTo>
                      <a:pt x="119922" y="21742"/>
                    </a:lnTo>
                    <a:lnTo>
                      <a:pt x="80187" y="46998"/>
                    </a:lnTo>
                    <a:lnTo>
                      <a:pt x="47038" y="80133"/>
                    </a:lnTo>
                    <a:lnTo>
                      <a:pt x="21765" y="119867"/>
                    </a:lnTo>
                    <a:lnTo>
                      <a:pt x="5656" y="164918"/>
                    </a:lnTo>
                    <a:lnTo>
                      <a:pt x="0" y="214003"/>
                    </a:lnTo>
                    <a:lnTo>
                      <a:pt x="5656" y="263046"/>
                    </a:lnTo>
                    <a:lnTo>
                      <a:pt x="21765" y="308078"/>
                    </a:lnTo>
                    <a:lnTo>
                      <a:pt x="47038" y="347812"/>
                    </a:lnTo>
                    <a:lnTo>
                      <a:pt x="80187" y="380959"/>
                    </a:lnTo>
                    <a:lnTo>
                      <a:pt x="119922" y="406230"/>
                    </a:lnTo>
                    <a:lnTo>
                      <a:pt x="164956" y="422338"/>
                    </a:lnTo>
                    <a:lnTo>
                      <a:pt x="214000" y="427994"/>
                    </a:lnTo>
                    <a:lnTo>
                      <a:pt x="263043" y="422338"/>
                    </a:lnTo>
                    <a:lnTo>
                      <a:pt x="308077" y="406230"/>
                    </a:lnTo>
                    <a:lnTo>
                      <a:pt x="347813" y="380959"/>
                    </a:lnTo>
                    <a:lnTo>
                      <a:pt x="380961" y="347812"/>
                    </a:lnTo>
                    <a:lnTo>
                      <a:pt x="406235" y="308078"/>
                    </a:lnTo>
                    <a:lnTo>
                      <a:pt x="422344" y="263046"/>
                    </a:lnTo>
                    <a:lnTo>
                      <a:pt x="428000" y="214003"/>
                    </a:lnTo>
                    <a:lnTo>
                      <a:pt x="422344" y="164918"/>
                    </a:lnTo>
                    <a:lnTo>
                      <a:pt x="406235" y="119867"/>
                    </a:lnTo>
                    <a:lnTo>
                      <a:pt x="380961" y="80133"/>
                    </a:lnTo>
                    <a:lnTo>
                      <a:pt x="347813" y="46998"/>
                    </a:lnTo>
                    <a:lnTo>
                      <a:pt x="308077" y="21742"/>
                    </a:lnTo>
                    <a:lnTo>
                      <a:pt x="263043" y="5649"/>
                    </a:lnTo>
                    <a:lnTo>
                      <a:pt x="214000" y="0"/>
                    </a:lnTo>
                    <a:close/>
                  </a:path>
                </a:pathLst>
              </a:custGeom>
              <a:solidFill>
                <a:srgbClr val="1B577B"/>
              </a:solidFill>
            </p:spPr>
            <p:txBody>
              <a:bodyPr wrap="square" lIns="0" tIns="0" rIns="0" bIns="0" rtlCol="0"/>
              <a:lstStyle/>
              <a:p>
                <a:endParaRPr sz="2987" dirty="0"/>
              </a:p>
            </p:txBody>
          </p:sp>
          <p:sp>
            <p:nvSpPr>
              <p:cNvPr id="28" name="object 24">
                <a:extLst>
                  <a:ext uri="{FF2B5EF4-FFF2-40B4-BE49-F238E27FC236}">
                    <a16:creationId xmlns:a16="http://schemas.microsoft.com/office/drawing/2014/main" id="{18B8AF45-60E7-4D40-8EA6-17972D5CFB09}"/>
                  </a:ext>
                </a:extLst>
              </p:cNvPr>
              <p:cNvSpPr/>
              <p:nvPr/>
            </p:nvSpPr>
            <p:spPr>
              <a:xfrm>
                <a:off x="4931123" y="4217223"/>
                <a:ext cx="588292" cy="587420"/>
              </a:xfrm>
              <a:custGeom>
                <a:avLst/>
                <a:gdLst/>
                <a:ahLst/>
                <a:cxnLst/>
                <a:rect l="l" t="t" r="r" b="b"/>
                <a:pathLst>
                  <a:path w="428625" h="427989">
                    <a:moveTo>
                      <a:pt x="0" y="214003"/>
                    </a:moveTo>
                    <a:lnTo>
                      <a:pt x="5656" y="164918"/>
                    </a:lnTo>
                    <a:lnTo>
                      <a:pt x="21765" y="119867"/>
                    </a:lnTo>
                    <a:lnTo>
                      <a:pt x="47038" y="80133"/>
                    </a:lnTo>
                    <a:lnTo>
                      <a:pt x="80187" y="46998"/>
                    </a:lnTo>
                    <a:lnTo>
                      <a:pt x="119922" y="21742"/>
                    </a:lnTo>
                    <a:lnTo>
                      <a:pt x="164956" y="5649"/>
                    </a:lnTo>
                    <a:lnTo>
                      <a:pt x="214000" y="0"/>
                    </a:lnTo>
                    <a:lnTo>
                      <a:pt x="263043" y="5649"/>
                    </a:lnTo>
                    <a:lnTo>
                      <a:pt x="308077" y="21742"/>
                    </a:lnTo>
                    <a:lnTo>
                      <a:pt x="347813" y="46998"/>
                    </a:lnTo>
                    <a:lnTo>
                      <a:pt x="380961" y="80133"/>
                    </a:lnTo>
                    <a:lnTo>
                      <a:pt x="406235" y="119867"/>
                    </a:lnTo>
                    <a:lnTo>
                      <a:pt x="422344" y="164918"/>
                    </a:lnTo>
                    <a:lnTo>
                      <a:pt x="428000" y="214003"/>
                    </a:lnTo>
                    <a:lnTo>
                      <a:pt x="422344" y="263046"/>
                    </a:lnTo>
                    <a:lnTo>
                      <a:pt x="406235" y="308078"/>
                    </a:lnTo>
                    <a:lnTo>
                      <a:pt x="380961" y="347812"/>
                    </a:lnTo>
                    <a:lnTo>
                      <a:pt x="347813" y="380959"/>
                    </a:lnTo>
                    <a:lnTo>
                      <a:pt x="308077" y="406230"/>
                    </a:lnTo>
                    <a:lnTo>
                      <a:pt x="263043" y="422338"/>
                    </a:lnTo>
                    <a:lnTo>
                      <a:pt x="214000" y="427994"/>
                    </a:lnTo>
                    <a:lnTo>
                      <a:pt x="164956" y="422338"/>
                    </a:lnTo>
                    <a:lnTo>
                      <a:pt x="119922" y="406230"/>
                    </a:lnTo>
                    <a:lnTo>
                      <a:pt x="80187" y="380959"/>
                    </a:lnTo>
                    <a:lnTo>
                      <a:pt x="47038" y="347812"/>
                    </a:lnTo>
                    <a:lnTo>
                      <a:pt x="21765" y="308078"/>
                    </a:lnTo>
                    <a:lnTo>
                      <a:pt x="5656" y="263046"/>
                    </a:lnTo>
                    <a:lnTo>
                      <a:pt x="0" y="214003"/>
                    </a:lnTo>
                    <a:close/>
                  </a:path>
                </a:pathLst>
              </a:custGeom>
              <a:solidFill>
                <a:schemeClr val="accent3">
                  <a:lumMod val="50000"/>
                </a:schemeClr>
              </a:solidFill>
              <a:ln w="19049">
                <a:solidFill>
                  <a:srgbClr val="FFFFFF"/>
                </a:solidFill>
              </a:ln>
            </p:spPr>
            <p:txBody>
              <a:bodyPr wrap="square" lIns="0" tIns="0" rIns="0" bIns="0" rtlCol="0"/>
              <a:lstStyle/>
              <a:p>
                <a:endParaRPr sz="2987"/>
              </a:p>
            </p:txBody>
          </p:sp>
          <p:sp>
            <p:nvSpPr>
              <p:cNvPr id="29" name="object 25">
                <a:extLst>
                  <a:ext uri="{FF2B5EF4-FFF2-40B4-BE49-F238E27FC236}">
                    <a16:creationId xmlns:a16="http://schemas.microsoft.com/office/drawing/2014/main" id="{36729AEA-C6CF-4C4B-90EF-B8884091A7A5}"/>
                  </a:ext>
                </a:extLst>
              </p:cNvPr>
              <p:cNvSpPr txBox="1"/>
              <p:nvPr/>
            </p:nvSpPr>
            <p:spPr>
              <a:xfrm>
                <a:off x="5145011" y="4340724"/>
                <a:ext cx="173436" cy="323747"/>
              </a:xfrm>
              <a:prstGeom prst="rect">
                <a:avLst/>
              </a:prstGeom>
            </p:spPr>
            <p:txBody>
              <a:bodyPr vert="horz" wrap="square" lIns="0" tIns="16933" rIns="0" bIns="0" rtlCol="0">
                <a:spAutoFit/>
              </a:bodyPr>
              <a:lstStyle/>
              <a:p>
                <a:pPr marL="13547">
                  <a:lnSpc>
                    <a:spcPct val="100000"/>
                  </a:lnSpc>
                  <a:spcBef>
                    <a:spcPts val="133"/>
                  </a:spcBef>
                </a:pPr>
                <a:r>
                  <a:rPr sz="2133" b="1" spc="16" dirty="0">
                    <a:solidFill>
                      <a:srgbClr val="FFFFFF"/>
                    </a:solidFill>
                    <a:latin typeface="Arial"/>
                    <a:cs typeface="Arial"/>
                  </a:rPr>
                  <a:t>4</a:t>
                </a:r>
                <a:endParaRPr sz="2133" dirty="0">
                  <a:latin typeface="Arial"/>
                  <a:cs typeface="Arial"/>
                </a:endParaRPr>
              </a:p>
            </p:txBody>
          </p:sp>
          <p:sp>
            <p:nvSpPr>
              <p:cNvPr id="30" name="object 26">
                <a:extLst>
                  <a:ext uri="{FF2B5EF4-FFF2-40B4-BE49-F238E27FC236}">
                    <a16:creationId xmlns:a16="http://schemas.microsoft.com/office/drawing/2014/main" id="{DCAA244F-70DC-45B2-8E61-6D4AA8478087}"/>
                  </a:ext>
                </a:extLst>
              </p:cNvPr>
              <p:cNvSpPr/>
              <p:nvPr/>
            </p:nvSpPr>
            <p:spPr>
              <a:xfrm>
                <a:off x="5356807" y="2838695"/>
                <a:ext cx="1619328" cy="1619328"/>
              </a:xfrm>
              <a:custGeom>
                <a:avLst/>
                <a:gdLst/>
                <a:ahLst/>
                <a:cxnLst/>
                <a:rect l="l" t="t" r="r" b="b"/>
                <a:pathLst>
                  <a:path w="1179829" h="1179829">
                    <a:moveTo>
                      <a:pt x="582810" y="0"/>
                    </a:moveTo>
                    <a:lnTo>
                      <a:pt x="544372" y="1137"/>
                    </a:lnTo>
                    <a:lnTo>
                      <a:pt x="469498" y="10236"/>
                    </a:lnTo>
                    <a:lnTo>
                      <a:pt x="422440" y="21997"/>
                    </a:lnTo>
                    <a:lnTo>
                      <a:pt x="376870" y="37475"/>
                    </a:lnTo>
                    <a:lnTo>
                      <a:pt x="332980" y="56504"/>
                    </a:lnTo>
                    <a:lnTo>
                      <a:pt x="290960" y="78918"/>
                    </a:lnTo>
                    <a:lnTo>
                      <a:pt x="251001" y="104553"/>
                    </a:lnTo>
                    <a:lnTo>
                      <a:pt x="213295" y="133243"/>
                    </a:lnTo>
                    <a:lnTo>
                      <a:pt x="178032" y="164823"/>
                    </a:lnTo>
                    <a:lnTo>
                      <a:pt x="145402" y="199126"/>
                    </a:lnTo>
                    <a:lnTo>
                      <a:pt x="115598" y="235988"/>
                    </a:lnTo>
                    <a:lnTo>
                      <a:pt x="88810" y="275244"/>
                    </a:lnTo>
                    <a:lnTo>
                      <a:pt x="65230" y="316727"/>
                    </a:lnTo>
                    <a:lnTo>
                      <a:pt x="45047" y="360272"/>
                    </a:lnTo>
                    <a:lnTo>
                      <a:pt x="28453" y="405714"/>
                    </a:lnTo>
                    <a:lnTo>
                      <a:pt x="9128" y="479052"/>
                    </a:lnTo>
                    <a:lnTo>
                      <a:pt x="1143" y="554685"/>
                    </a:lnTo>
                    <a:lnTo>
                      <a:pt x="0" y="595184"/>
                    </a:lnTo>
                    <a:lnTo>
                      <a:pt x="1143" y="634564"/>
                    </a:lnTo>
                    <a:lnTo>
                      <a:pt x="4572" y="672802"/>
                    </a:lnTo>
                    <a:lnTo>
                      <a:pt x="22021" y="756859"/>
                    </a:lnTo>
                    <a:lnTo>
                      <a:pt x="37476" y="802281"/>
                    </a:lnTo>
                    <a:lnTo>
                      <a:pt x="56486" y="845971"/>
                    </a:lnTo>
                    <a:lnTo>
                      <a:pt x="78884" y="887761"/>
                    </a:lnTo>
                    <a:lnTo>
                      <a:pt x="104506" y="927485"/>
                    </a:lnTo>
                    <a:lnTo>
                      <a:pt x="133185" y="964975"/>
                    </a:lnTo>
                    <a:lnTo>
                      <a:pt x="164757" y="1000063"/>
                    </a:lnTo>
                    <a:lnTo>
                      <a:pt x="199055" y="1032584"/>
                    </a:lnTo>
                    <a:lnTo>
                      <a:pt x="235914" y="1062370"/>
                    </a:lnTo>
                    <a:lnTo>
                      <a:pt x="275167" y="1089253"/>
                    </a:lnTo>
                    <a:lnTo>
                      <a:pt x="316650" y="1113067"/>
                    </a:lnTo>
                    <a:lnTo>
                      <a:pt x="360197" y="1133645"/>
                    </a:lnTo>
                    <a:lnTo>
                      <a:pt x="405643" y="1150819"/>
                    </a:lnTo>
                    <a:lnTo>
                      <a:pt x="477838" y="1169107"/>
                    </a:lnTo>
                    <a:lnTo>
                      <a:pt x="515975" y="1174822"/>
                    </a:lnTo>
                    <a:lnTo>
                      <a:pt x="554720" y="1178251"/>
                    </a:lnTo>
                    <a:lnTo>
                      <a:pt x="594777" y="1179347"/>
                    </a:lnTo>
                    <a:lnTo>
                      <a:pt x="633404" y="1177870"/>
                    </a:lnTo>
                    <a:lnTo>
                      <a:pt x="671461" y="1173536"/>
                    </a:lnTo>
                    <a:lnTo>
                      <a:pt x="709803" y="1166059"/>
                    </a:lnTo>
                    <a:lnTo>
                      <a:pt x="756211" y="1154376"/>
                    </a:lnTo>
                    <a:lnTo>
                      <a:pt x="801240" y="1139059"/>
                    </a:lnTo>
                    <a:lnTo>
                      <a:pt x="844698" y="1120259"/>
                    </a:lnTo>
                    <a:lnTo>
                      <a:pt x="886394" y="1098127"/>
                    </a:lnTo>
                    <a:lnTo>
                      <a:pt x="926137" y="1072813"/>
                    </a:lnTo>
                    <a:lnTo>
                      <a:pt x="963736" y="1044466"/>
                    </a:lnTo>
                    <a:lnTo>
                      <a:pt x="999001" y="1013238"/>
                    </a:lnTo>
                    <a:lnTo>
                      <a:pt x="1031741" y="979278"/>
                    </a:lnTo>
                    <a:lnTo>
                      <a:pt x="1061765" y="942736"/>
                    </a:lnTo>
                    <a:lnTo>
                      <a:pt x="1088881" y="903764"/>
                    </a:lnTo>
                    <a:lnTo>
                      <a:pt x="1112899" y="862510"/>
                    </a:lnTo>
                    <a:lnTo>
                      <a:pt x="1133629" y="819125"/>
                    </a:lnTo>
                    <a:lnTo>
                      <a:pt x="1150879" y="773760"/>
                    </a:lnTo>
                    <a:lnTo>
                      <a:pt x="1169033" y="699967"/>
                    </a:lnTo>
                    <a:lnTo>
                      <a:pt x="1174732" y="661633"/>
                    </a:lnTo>
                    <a:lnTo>
                      <a:pt x="1178158" y="621610"/>
                    </a:lnTo>
                    <a:lnTo>
                      <a:pt x="1179254" y="582892"/>
                    </a:lnTo>
                    <a:lnTo>
                      <a:pt x="1177777" y="544458"/>
                    </a:lnTo>
                    <a:lnTo>
                      <a:pt x="1173443" y="506595"/>
                    </a:lnTo>
                    <a:lnTo>
                      <a:pt x="1154289" y="422580"/>
                    </a:lnTo>
                    <a:lnTo>
                      <a:pt x="1138981" y="377141"/>
                    </a:lnTo>
                    <a:lnTo>
                      <a:pt x="1120192" y="333441"/>
                    </a:lnTo>
                    <a:lnTo>
                      <a:pt x="1098071" y="291645"/>
                    </a:lnTo>
                    <a:lnTo>
                      <a:pt x="1072768" y="251919"/>
                    </a:lnTo>
                    <a:lnTo>
                      <a:pt x="1044431" y="214429"/>
                    </a:lnTo>
                    <a:lnTo>
                      <a:pt x="1013211" y="179340"/>
                    </a:lnTo>
                    <a:lnTo>
                      <a:pt x="979255" y="146818"/>
                    </a:lnTo>
                    <a:lnTo>
                      <a:pt x="942715" y="117030"/>
                    </a:lnTo>
                    <a:lnTo>
                      <a:pt x="903739" y="90141"/>
                    </a:lnTo>
                    <a:lnTo>
                      <a:pt x="862476" y="66316"/>
                    </a:lnTo>
                    <a:lnTo>
                      <a:pt x="819076" y="45722"/>
                    </a:lnTo>
                    <a:lnTo>
                      <a:pt x="773689" y="28524"/>
                    </a:lnTo>
                    <a:lnTo>
                      <a:pt x="736678" y="18237"/>
                    </a:lnTo>
                    <a:lnTo>
                      <a:pt x="698799" y="10236"/>
                    </a:lnTo>
                    <a:lnTo>
                      <a:pt x="660326" y="4521"/>
                    </a:lnTo>
                    <a:lnTo>
                      <a:pt x="621532" y="1092"/>
                    </a:lnTo>
                    <a:lnTo>
                      <a:pt x="582810" y="0"/>
                    </a:lnTo>
                    <a:close/>
                  </a:path>
                </a:pathLst>
              </a:custGeom>
              <a:solidFill>
                <a:srgbClr val="FDFDFE"/>
              </a:solidFill>
            </p:spPr>
            <p:txBody>
              <a:bodyPr wrap="square" lIns="0" tIns="0" rIns="0" bIns="0" rtlCol="0"/>
              <a:lstStyle/>
              <a:p>
                <a:endParaRPr sz="2987"/>
              </a:p>
            </p:txBody>
          </p:sp>
          <p:sp>
            <p:nvSpPr>
              <p:cNvPr id="31" name="object 27">
                <a:extLst>
                  <a:ext uri="{FF2B5EF4-FFF2-40B4-BE49-F238E27FC236}">
                    <a16:creationId xmlns:a16="http://schemas.microsoft.com/office/drawing/2014/main" id="{F318819E-7A01-4D89-AE54-24DE414C42AE}"/>
                  </a:ext>
                </a:extLst>
              </p:cNvPr>
              <p:cNvSpPr/>
              <p:nvPr/>
            </p:nvSpPr>
            <p:spPr>
              <a:xfrm>
                <a:off x="5356807" y="2838695"/>
                <a:ext cx="1619328" cy="1619328"/>
              </a:xfrm>
              <a:custGeom>
                <a:avLst/>
                <a:gdLst/>
                <a:ahLst/>
                <a:cxnLst/>
                <a:rect l="l" t="t" r="r" b="b"/>
                <a:pathLst>
                  <a:path w="1179829" h="1179829">
                    <a:moveTo>
                      <a:pt x="1165966" y="469591"/>
                    </a:moveTo>
                    <a:lnTo>
                      <a:pt x="1154289" y="422580"/>
                    </a:lnTo>
                    <a:lnTo>
                      <a:pt x="1138981" y="377141"/>
                    </a:lnTo>
                    <a:lnTo>
                      <a:pt x="1120192" y="333441"/>
                    </a:lnTo>
                    <a:lnTo>
                      <a:pt x="1098071" y="291645"/>
                    </a:lnTo>
                    <a:lnTo>
                      <a:pt x="1072768" y="251919"/>
                    </a:lnTo>
                    <a:lnTo>
                      <a:pt x="1044431" y="214429"/>
                    </a:lnTo>
                    <a:lnTo>
                      <a:pt x="1013210" y="179340"/>
                    </a:lnTo>
                    <a:lnTo>
                      <a:pt x="979255" y="146818"/>
                    </a:lnTo>
                    <a:lnTo>
                      <a:pt x="942715" y="117030"/>
                    </a:lnTo>
                    <a:lnTo>
                      <a:pt x="903739" y="90141"/>
                    </a:lnTo>
                    <a:lnTo>
                      <a:pt x="862476" y="66316"/>
                    </a:lnTo>
                    <a:lnTo>
                      <a:pt x="819076" y="45722"/>
                    </a:lnTo>
                    <a:lnTo>
                      <a:pt x="773689" y="28524"/>
                    </a:lnTo>
                    <a:lnTo>
                      <a:pt x="736678" y="18237"/>
                    </a:lnTo>
                    <a:lnTo>
                      <a:pt x="698799" y="10236"/>
                    </a:lnTo>
                    <a:lnTo>
                      <a:pt x="660326" y="4521"/>
                    </a:lnTo>
                    <a:lnTo>
                      <a:pt x="621532" y="1092"/>
                    </a:lnTo>
                    <a:lnTo>
                      <a:pt x="582809" y="0"/>
                    </a:lnTo>
                    <a:lnTo>
                      <a:pt x="544372" y="1137"/>
                    </a:lnTo>
                    <a:lnTo>
                      <a:pt x="469498" y="10236"/>
                    </a:lnTo>
                    <a:lnTo>
                      <a:pt x="422440" y="21997"/>
                    </a:lnTo>
                    <a:lnTo>
                      <a:pt x="376870" y="37475"/>
                    </a:lnTo>
                    <a:lnTo>
                      <a:pt x="332980" y="56504"/>
                    </a:lnTo>
                    <a:lnTo>
                      <a:pt x="290960" y="78918"/>
                    </a:lnTo>
                    <a:lnTo>
                      <a:pt x="251001" y="104553"/>
                    </a:lnTo>
                    <a:lnTo>
                      <a:pt x="213295" y="133243"/>
                    </a:lnTo>
                    <a:lnTo>
                      <a:pt x="178032" y="164823"/>
                    </a:lnTo>
                    <a:lnTo>
                      <a:pt x="145402" y="199126"/>
                    </a:lnTo>
                    <a:lnTo>
                      <a:pt x="115598" y="235988"/>
                    </a:lnTo>
                    <a:lnTo>
                      <a:pt x="88810" y="275244"/>
                    </a:lnTo>
                    <a:lnTo>
                      <a:pt x="65230" y="316727"/>
                    </a:lnTo>
                    <a:lnTo>
                      <a:pt x="45047" y="360272"/>
                    </a:lnTo>
                    <a:lnTo>
                      <a:pt x="28453" y="405714"/>
                    </a:lnTo>
                    <a:lnTo>
                      <a:pt x="9128" y="479052"/>
                    </a:lnTo>
                    <a:lnTo>
                      <a:pt x="1142" y="554685"/>
                    </a:lnTo>
                    <a:lnTo>
                      <a:pt x="0" y="595184"/>
                    </a:lnTo>
                    <a:lnTo>
                      <a:pt x="1142" y="634564"/>
                    </a:lnTo>
                    <a:lnTo>
                      <a:pt x="4571" y="672802"/>
                    </a:lnTo>
                    <a:lnTo>
                      <a:pt x="22021" y="756859"/>
                    </a:lnTo>
                    <a:lnTo>
                      <a:pt x="37476" y="802281"/>
                    </a:lnTo>
                    <a:lnTo>
                      <a:pt x="56486" y="845971"/>
                    </a:lnTo>
                    <a:lnTo>
                      <a:pt x="78884" y="887761"/>
                    </a:lnTo>
                    <a:lnTo>
                      <a:pt x="104506" y="927485"/>
                    </a:lnTo>
                    <a:lnTo>
                      <a:pt x="133185" y="964975"/>
                    </a:lnTo>
                    <a:lnTo>
                      <a:pt x="164757" y="1000063"/>
                    </a:lnTo>
                    <a:lnTo>
                      <a:pt x="199055" y="1032584"/>
                    </a:lnTo>
                    <a:lnTo>
                      <a:pt x="235914" y="1062370"/>
                    </a:lnTo>
                    <a:lnTo>
                      <a:pt x="275167" y="1089253"/>
                    </a:lnTo>
                    <a:lnTo>
                      <a:pt x="316650" y="1113067"/>
                    </a:lnTo>
                    <a:lnTo>
                      <a:pt x="360197" y="1133645"/>
                    </a:lnTo>
                    <a:lnTo>
                      <a:pt x="405643" y="1150819"/>
                    </a:lnTo>
                    <a:lnTo>
                      <a:pt x="477838" y="1169107"/>
                    </a:lnTo>
                    <a:lnTo>
                      <a:pt x="515975" y="1174822"/>
                    </a:lnTo>
                    <a:lnTo>
                      <a:pt x="554720" y="1178251"/>
                    </a:lnTo>
                    <a:lnTo>
                      <a:pt x="594777" y="1179347"/>
                    </a:lnTo>
                    <a:lnTo>
                      <a:pt x="633404" y="1177870"/>
                    </a:lnTo>
                    <a:lnTo>
                      <a:pt x="671461" y="1173536"/>
                    </a:lnTo>
                    <a:lnTo>
                      <a:pt x="709802" y="1166059"/>
                    </a:lnTo>
                    <a:lnTo>
                      <a:pt x="756211" y="1154376"/>
                    </a:lnTo>
                    <a:lnTo>
                      <a:pt x="801240" y="1139059"/>
                    </a:lnTo>
                    <a:lnTo>
                      <a:pt x="844698" y="1120259"/>
                    </a:lnTo>
                    <a:lnTo>
                      <a:pt x="886394" y="1098127"/>
                    </a:lnTo>
                    <a:lnTo>
                      <a:pt x="926137" y="1072813"/>
                    </a:lnTo>
                    <a:lnTo>
                      <a:pt x="963736" y="1044466"/>
                    </a:lnTo>
                    <a:lnTo>
                      <a:pt x="999001" y="1013238"/>
                    </a:lnTo>
                    <a:lnTo>
                      <a:pt x="1031741" y="979278"/>
                    </a:lnTo>
                    <a:lnTo>
                      <a:pt x="1061765" y="942736"/>
                    </a:lnTo>
                    <a:lnTo>
                      <a:pt x="1088881" y="903764"/>
                    </a:lnTo>
                    <a:lnTo>
                      <a:pt x="1112899" y="862510"/>
                    </a:lnTo>
                    <a:lnTo>
                      <a:pt x="1133629" y="819125"/>
                    </a:lnTo>
                    <a:lnTo>
                      <a:pt x="1150879" y="773760"/>
                    </a:lnTo>
                    <a:lnTo>
                      <a:pt x="1169033" y="699967"/>
                    </a:lnTo>
                    <a:lnTo>
                      <a:pt x="1174732" y="661633"/>
                    </a:lnTo>
                    <a:lnTo>
                      <a:pt x="1178158" y="621610"/>
                    </a:lnTo>
                    <a:lnTo>
                      <a:pt x="1179254" y="582892"/>
                    </a:lnTo>
                    <a:lnTo>
                      <a:pt x="1177777" y="544458"/>
                    </a:lnTo>
                    <a:lnTo>
                      <a:pt x="1173443" y="506595"/>
                    </a:lnTo>
                    <a:lnTo>
                      <a:pt x="1165966" y="469591"/>
                    </a:lnTo>
                    <a:close/>
                  </a:path>
                </a:pathLst>
              </a:custGeom>
              <a:ln w="19049">
                <a:solidFill>
                  <a:srgbClr val="3F3F3F"/>
                </a:solidFill>
              </a:ln>
            </p:spPr>
            <p:txBody>
              <a:bodyPr wrap="square" lIns="0" tIns="0" rIns="0" bIns="0" rtlCol="0"/>
              <a:lstStyle/>
              <a:p>
                <a:endParaRPr sz="2987"/>
              </a:p>
            </p:txBody>
          </p:sp>
          <p:sp>
            <p:nvSpPr>
              <p:cNvPr id="32" name="object 28">
                <a:extLst>
                  <a:ext uri="{FF2B5EF4-FFF2-40B4-BE49-F238E27FC236}">
                    <a16:creationId xmlns:a16="http://schemas.microsoft.com/office/drawing/2014/main" id="{66C5EB03-D4A5-4C95-BDA4-7C87E34EDBAF}"/>
                  </a:ext>
                </a:extLst>
              </p:cNvPr>
              <p:cNvSpPr/>
              <p:nvPr/>
            </p:nvSpPr>
            <p:spPr>
              <a:xfrm>
                <a:off x="5627828" y="3109811"/>
                <a:ext cx="1070986" cy="1070986"/>
              </a:xfrm>
              <a:prstGeom prst="rect">
                <a:avLst/>
              </a:prstGeom>
              <a:blipFill>
                <a:blip r:embed="rId3" cstate="print"/>
                <a:stretch>
                  <a:fillRect/>
                </a:stretch>
              </a:blipFill>
            </p:spPr>
            <p:txBody>
              <a:bodyPr wrap="square" lIns="0" tIns="0" rIns="0" bIns="0" rtlCol="0"/>
              <a:lstStyle/>
              <a:p>
                <a:endParaRPr sz="2987"/>
              </a:p>
            </p:txBody>
          </p:sp>
        </p:grpSp>
        <p:sp>
          <p:nvSpPr>
            <p:cNvPr id="2" name="Rectangle 1">
              <a:extLst>
                <a:ext uri="{FF2B5EF4-FFF2-40B4-BE49-F238E27FC236}">
                  <a16:creationId xmlns:a16="http://schemas.microsoft.com/office/drawing/2014/main" id="{DE21D95B-FF2C-4EB8-84CC-6D9EB61F7055}"/>
                </a:ext>
              </a:extLst>
            </p:cNvPr>
            <p:cNvSpPr/>
            <p:nvPr/>
          </p:nvSpPr>
          <p:spPr>
            <a:xfrm>
              <a:off x="305752" y="4250438"/>
              <a:ext cx="4199556" cy="1690246"/>
            </a:xfrm>
            <a:prstGeom prst="rect">
              <a:avLst/>
            </a:prstGeom>
          </p:spPr>
          <p:txBody>
            <a:bodyPr wrap="square">
              <a:spAutoFit/>
            </a:bodyPr>
            <a:lstStyle/>
            <a:p>
              <a:pPr algn="ctr"/>
              <a:r>
                <a:rPr lang="en-US" sz="2560" dirty="0">
                  <a:solidFill>
                    <a:schemeClr val="accent3">
                      <a:lumMod val="50000"/>
                    </a:schemeClr>
                  </a:solidFill>
                </a:rPr>
                <a:t>Reduction in Variance  </a:t>
              </a:r>
            </a:p>
            <a:p>
              <a:pPr algn="just"/>
              <a:r>
                <a:rPr lang="en-US" sz="1707" dirty="0"/>
                <a:t>Reduction in variance is an algorithm used for continuous target variables (regression problems). The split with lower variance is  selected as the criteria to split the population</a:t>
              </a:r>
            </a:p>
          </p:txBody>
        </p:sp>
        <p:sp>
          <p:nvSpPr>
            <p:cNvPr id="4" name="Rectangle 3">
              <a:extLst>
                <a:ext uri="{FF2B5EF4-FFF2-40B4-BE49-F238E27FC236}">
                  <a16:creationId xmlns:a16="http://schemas.microsoft.com/office/drawing/2014/main" id="{8E13DD40-BD72-41BF-8A91-42B2630544B4}"/>
                </a:ext>
              </a:extLst>
            </p:cNvPr>
            <p:cNvSpPr/>
            <p:nvPr/>
          </p:nvSpPr>
          <p:spPr>
            <a:xfrm>
              <a:off x="305752" y="1930154"/>
              <a:ext cx="4098805" cy="1690246"/>
            </a:xfrm>
            <a:prstGeom prst="rect">
              <a:avLst/>
            </a:prstGeom>
          </p:spPr>
          <p:txBody>
            <a:bodyPr wrap="square">
              <a:spAutoFit/>
            </a:bodyPr>
            <a:lstStyle/>
            <a:p>
              <a:pPr algn="ctr"/>
              <a:r>
                <a:rPr lang="en-US" sz="2560" dirty="0">
                  <a:solidFill>
                    <a:srgbClr val="00517F"/>
                  </a:solidFill>
                </a:rPr>
                <a:t>Entropy</a:t>
              </a:r>
              <a:endParaRPr lang="en-US" sz="3200" dirty="0">
                <a:solidFill>
                  <a:srgbClr val="00517F"/>
                </a:solidFill>
              </a:endParaRPr>
            </a:p>
            <a:p>
              <a:pPr algn="just"/>
              <a:r>
                <a:rPr lang="en-US" sz="1707" dirty="0"/>
                <a:t>Defines randomness in the data  It is a metric which measures the impurity. The first step to solve the problem of a decision tree</a:t>
              </a:r>
            </a:p>
          </p:txBody>
        </p:sp>
        <p:sp>
          <p:nvSpPr>
            <p:cNvPr id="58" name="Rectangle 57">
              <a:extLst>
                <a:ext uri="{FF2B5EF4-FFF2-40B4-BE49-F238E27FC236}">
                  <a16:creationId xmlns:a16="http://schemas.microsoft.com/office/drawing/2014/main" id="{07B890A9-37E5-4D15-BB12-ADB3076279D1}"/>
                </a:ext>
              </a:extLst>
            </p:cNvPr>
            <p:cNvSpPr/>
            <p:nvPr/>
          </p:nvSpPr>
          <p:spPr>
            <a:xfrm>
              <a:off x="8052273" y="1928639"/>
              <a:ext cx="3833974" cy="1911882"/>
            </a:xfrm>
            <a:prstGeom prst="rect">
              <a:avLst/>
            </a:prstGeom>
          </p:spPr>
          <p:txBody>
            <a:bodyPr wrap="square">
              <a:spAutoFit/>
            </a:bodyPr>
            <a:lstStyle/>
            <a:p>
              <a:pPr algn="ctr"/>
              <a:r>
                <a:rPr lang="en-US" sz="2560" dirty="0">
                  <a:solidFill>
                    <a:schemeClr val="accent2">
                      <a:lumMod val="50000"/>
                    </a:schemeClr>
                  </a:solidFill>
                </a:rPr>
                <a:t>Information Gain</a:t>
              </a:r>
            </a:p>
            <a:p>
              <a:pPr algn="just"/>
              <a:r>
                <a:rPr lang="en-US" sz="1707" dirty="0"/>
                <a:t>The information gain is the decrease in  entropy after a dataset is split on the basis of  an attribute. Constructing a decision tree is all about finding attribute that returns the highest  information gain</a:t>
              </a:r>
            </a:p>
          </p:txBody>
        </p:sp>
        <p:sp>
          <p:nvSpPr>
            <p:cNvPr id="59" name="Rectangle 58">
              <a:extLst>
                <a:ext uri="{FF2B5EF4-FFF2-40B4-BE49-F238E27FC236}">
                  <a16:creationId xmlns:a16="http://schemas.microsoft.com/office/drawing/2014/main" id="{C9653348-94DB-4A8D-A701-161C538C2137}"/>
                </a:ext>
              </a:extLst>
            </p:cNvPr>
            <p:cNvSpPr/>
            <p:nvPr/>
          </p:nvSpPr>
          <p:spPr>
            <a:xfrm>
              <a:off x="8052273" y="4250438"/>
              <a:ext cx="3833973" cy="1468611"/>
            </a:xfrm>
            <a:prstGeom prst="rect">
              <a:avLst/>
            </a:prstGeom>
          </p:spPr>
          <p:txBody>
            <a:bodyPr wrap="square">
              <a:spAutoFit/>
            </a:bodyPr>
            <a:lstStyle/>
            <a:p>
              <a:pPr algn="ctr"/>
              <a:r>
                <a:rPr lang="en-US" sz="2560" dirty="0">
                  <a:solidFill>
                    <a:schemeClr val="accent4">
                      <a:lumMod val="50000"/>
                    </a:schemeClr>
                  </a:solidFill>
                </a:rPr>
                <a:t>Gini Index</a:t>
              </a:r>
            </a:p>
            <a:p>
              <a:r>
                <a:rPr lang="en-US" sz="1707" dirty="0"/>
                <a:t>The measure of impurity (or purity) used in  building decision tree in CART is Gini Index</a:t>
              </a:r>
            </a:p>
          </p:txBody>
        </p:sp>
      </p:grpSp>
      <p:sp>
        <p:nvSpPr>
          <p:cNvPr id="34" name="Rectangle 33">
            <a:extLst>
              <a:ext uri="{FF2B5EF4-FFF2-40B4-BE49-F238E27FC236}">
                <a16:creationId xmlns:a16="http://schemas.microsoft.com/office/drawing/2014/main" id="{A4843897-2158-4994-95B7-FC10878A333C}"/>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35" name="skillenza_logo_new (1).png" descr="skillenza_logo_new (1).png">
            <a:extLst>
              <a:ext uri="{FF2B5EF4-FFF2-40B4-BE49-F238E27FC236}">
                <a16:creationId xmlns:a16="http://schemas.microsoft.com/office/drawing/2014/main" id="{0E043659-9DA0-4157-84C4-F692609CBE0A}"/>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57039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6">
            <a:extLst>
              <a:ext uri="{FF2B5EF4-FFF2-40B4-BE49-F238E27FC236}">
                <a16:creationId xmlns:a16="http://schemas.microsoft.com/office/drawing/2014/main" id="{A2EA6E6F-9ED6-42C5-BA34-14D8339CEC9E}"/>
              </a:ext>
            </a:extLst>
          </p:cNvPr>
          <p:cNvSpPr/>
          <p:nvPr/>
        </p:nvSpPr>
        <p:spPr>
          <a:xfrm>
            <a:off x="959120" y="3722636"/>
            <a:ext cx="4215422" cy="4052826"/>
          </a:xfrm>
          <a:prstGeom prst="rect">
            <a:avLst/>
          </a:prstGeom>
          <a:blipFill>
            <a:blip r:embed="rId3" cstate="print"/>
            <a:stretch>
              <a:fillRect/>
            </a:stretch>
          </a:blipFill>
        </p:spPr>
        <p:txBody>
          <a:bodyPr wrap="square" lIns="0" tIns="0" rIns="0" bIns="0" rtlCol="0"/>
          <a:lstStyle/>
          <a:p>
            <a:endParaRPr sz="3200"/>
          </a:p>
        </p:txBody>
      </p:sp>
      <p:sp>
        <p:nvSpPr>
          <p:cNvPr id="34" name="object 7">
            <a:extLst>
              <a:ext uri="{FF2B5EF4-FFF2-40B4-BE49-F238E27FC236}">
                <a16:creationId xmlns:a16="http://schemas.microsoft.com/office/drawing/2014/main" id="{D1DD1391-ED3B-4BF2-9418-82B273903DC8}"/>
              </a:ext>
            </a:extLst>
          </p:cNvPr>
          <p:cNvSpPr txBox="1"/>
          <p:nvPr/>
        </p:nvSpPr>
        <p:spPr>
          <a:xfrm>
            <a:off x="6247551" y="3859985"/>
            <a:ext cx="6011184" cy="4514912"/>
          </a:xfrm>
          <a:prstGeom prst="rect">
            <a:avLst/>
          </a:prstGeom>
        </p:spPr>
        <p:txBody>
          <a:bodyPr vert="horz" wrap="square" lIns="0" tIns="13547" rIns="0" bIns="0" rtlCol="0">
            <a:spAutoFit/>
          </a:bodyPr>
          <a:lstStyle/>
          <a:p>
            <a:pPr marL="81283">
              <a:lnSpc>
                <a:spcPct val="100000"/>
              </a:lnSpc>
              <a:spcBef>
                <a:spcPts val="107"/>
              </a:spcBef>
            </a:pPr>
            <a:r>
              <a:rPr sz="2000" b="1" spc="-16" baseline="-3703" dirty="0">
                <a:latin typeface="Arial"/>
                <a:cs typeface="Arial"/>
              </a:rPr>
              <a:t>Entropy(s) </a:t>
            </a:r>
            <a:r>
              <a:rPr sz="2000" baseline="-3703" dirty="0">
                <a:latin typeface="Arial"/>
                <a:cs typeface="Arial"/>
              </a:rPr>
              <a:t>= </a:t>
            </a:r>
            <a:r>
              <a:rPr sz="2000" dirty="0">
                <a:latin typeface="Cambria Math"/>
                <a:cs typeface="Cambria Math"/>
              </a:rPr>
              <a:t>- </a:t>
            </a:r>
            <a:r>
              <a:rPr sz="2000" spc="-5" dirty="0">
                <a:latin typeface="Cambria Math"/>
                <a:cs typeface="Cambria Math"/>
              </a:rPr>
              <a:t>P(yes) </a:t>
            </a:r>
            <a:r>
              <a:rPr sz="2000" spc="32" dirty="0">
                <a:latin typeface="Cambria Math"/>
                <a:cs typeface="Cambria Math"/>
              </a:rPr>
              <a:t>log</a:t>
            </a:r>
            <a:r>
              <a:rPr sz="2000" spc="47" baseline="-15151" dirty="0">
                <a:latin typeface="Cambria Math"/>
                <a:cs typeface="Cambria Math"/>
              </a:rPr>
              <a:t>2 </a:t>
            </a:r>
            <a:r>
              <a:rPr sz="2000" spc="11" dirty="0">
                <a:latin typeface="Cambria Math"/>
                <a:cs typeface="Cambria Math"/>
              </a:rPr>
              <a:t>P(yes) </a:t>
            </a:r>
            <a:r>
              <a:rPr sz="2000" dirty="0">
                <a:latin typeface="Calibri Light"/>
                <a:cs typeface="Calibri Light"/>
              </a:rPr>
              <a:t>− </a:t>
            </a:r>
            <a:r>
              <a:rPr sz="2000" spc="-16" dirty="0">
                <a:latin typeface="Calibri Light"/>
                <a:cs typeface="Calibri Light"/>
              </a:rPr>
              <a:t>P(no)</a:t>
            </a:r>
            <a:r>
              <a:rPr sz="2000" spc="-64" dirty="0">
                <a:latin typeface="Calibri Light"/>
                <a:cs typeface="Calibri Light"/>
              </a:rPr>
              <a:t> </a:t>
            </a:r>
            <a:r>
              <a:rPr sz="2000" spc="32" dirty="0">
                <a:latin typeface="Cambria Math"/>
                <a:cs typeface="Cambria Math"/>
              </a:rPr>
              <a:t>log</a:t>
            </a:r>
            <a:r>
              <a:rPr sz="2000" spc="47" baseline="-15151" dirty="0">
                <a:latin typeface="Cambria Math"/>
                <a:cs typeface="Cambria Math"/>
              </a:rPr>
              <a:t>2 </a:t>
            </a:r>
            <a:r>
              <a:rPr sz="2000" spc="5" dirty="0">
                <a:latin typeface="Cambria Math"/>
                <a:cs typeface="Cambria Math"/>
              </a:rPr>
              <a:t>P(no)</a:t>
            </a:r>
            <a:endParaRPr sz="2000" dirty="0">
              <a:latin typeface="Cambria Math"/>
              <a:cs typeface="Cambria Math"/>
            </a:endParaRPr>
          </a:p>
          <a:p>
            <a:pPr>
              <a:lnSpc>
                <a:spcPct val="100000"/>
              </a:lnSpc>
              <a:spcBef>
                <a:spcPts val="27"/>
              </a:spcBef>
            </a:pPr>
            <a:endParaRPr sz="2000" dirty="0">
              <a:latin typeface="Times New Roman"/>
              <a:cs typeface="Times New Roman"/>
            </a:endParaRPr>
          </a:p>
          <a:p>
            <a:pPr marL="195078">
              <a:lnSpc>
                <a:spcPct val="100000"/>
              </a:lnSpc>
            </a:pPr>
            <a:r>
              <a:rPr sz="2000" spc="-5" dirty="0">
                <a:latin typeface="Arial"/>
                <a:cs typeface="Arial"/>
              </a:rPr>
              <a:t>Where,</a:t>
            </a:r>
            <a:endParaRPr sz="2000" dirty="0">
              <a:latin typeface="Arial"/>
              <a:cs typeface="Arial"/>
            </a:endParaRPr>
          </a:p>
          <a:p>
            <a:pPr marL="499888" indent="-305487">
              <a:lnSpc>
                <a:spcPct val="100000"/>
              </a:lnSpc>
              <a:spcBef>
                <a:spcPts val="917"/>
              </a:spcBef>
              <a:buClr>
                <a:srgbClr val="F07F09"/>
              </a:buClr>
              <a:buFont typeface="Wingdings"/>
              <a:buChar char=""/>
              <a:tabLst>
                <a:tab pos="499210" algn="l"/>
                <a:tab pos="499888" algn="l"/>
              </a:tabLst>
            </a:pPr>
            <a:r>
              <a:rPr sz="2000" b="1" dirty="0">
                <a:latin typeface="Arial"/>
                <a:cs typeface="Arial"/>
              </a:rPr>
              <a:t>S </a:t>
            </a:r>
            <a:r>
              <a:rPr sz="2000" spc="-5" dirty="0">
                <a:latin typeface="Arial"/>
                <a:cs typeface="Arial"/>
              </a:rPr>
              <a:t>is the </a:t>
            </a:r>
            <a:r>
              <a:rPr sz="2000" b="1" dirty="0">
                <a:latin typeface="Arial"/>
                <a:cs typeface="Arial"/>
              </a:rPr>
              <a:t>total </a:t>
            </a:r>
            <a:r>
              <a:rPr sz="2000" b="1" spc="11" dirty="0">
                <a:latin typeface="Arial"/>
                <a:cs typeface="Arial"/>
              </a:rPr>
              <a:t>sample</a:t>
            </a:r>
            <a:r>
              <a:rPr sz="2000" b="1" spc="-101" dirty="0">
                <a:latin typeface="Arial"/>
                <a:cs typeface="Arial"/>
              </a:rPr>
              <a:t> </a:t>
            </a:r>
            <a:r>
              <a:rPr sz="2000" b="1" spc="11" dirty="0">
                <a:latin typeface="Arial"/>
                <a:cs typeface="Arial"/>
              </a:rPr>
              <a:t>space</a:t>
            </a:r>
            <a:r>
              <a:rPr sz="2000" spc="11" dirty="0">
                <a:latin typeface="Arial"/>
                <a:cs typeface="Arial"/>
              </a:rPr>
              <a:t>,</a:t>
            </a:r>
            <a:endParaRPr sz="2000" dirty="0">
              <a:latin typeface="Arial"/>
              <a:cs typeface="Arial"/>
            </a:endParaRPr>
          </a:p>
          <a:p>
            <a:pPr marL="499888" indent="-305487">
              <a:lnSpc>
                <a:spcPct val="100000"/>
              </a:lnSpc>
              <a:spcBef>
                <a:spcPts val="837"/>
              </a:spcBef>
              <a:buClr>
                <a:srgbClr val="F07F09"/>
              </a:buClr>
              <a:buFont typeface="Wingdings"/>
              <a:buChar char=""/>
              <a:tabLst>
                <a:tab pos="499210" algn="l"/>
                <a:tab pos="499888" algn="l"/>
              </a:tabLst>
            </a:pPr>
            <a:r>
              <a:rPr sz="2000" b="1" spc="21" dirty="0">
                <a:latin typeface="Arial"/>
                <a:cs typeface="Arial"/>
              </a:rPr>
              <a:t>P(yes) </a:t>
            </a:r>
            <a:r>
              <a:rPr sz="2000" spc="-5" dirty="0">
                <a:latin typeface="Arial"/>
                <a:cs typeface="Arial"/>
              </a:rPr>
              <a:t>is </a:t>
            </a:r>
            <a:r>
              <a:rPr sz="2000" b="1" dirty="0">
                <a:latin typeface="Arial"/>
                <a:cs typeface="Arial"/>
              </a:rPr>
              <a:t>probability of</a:t>
            </a:r>
            <a:r>
              <a:rPr sz="2000" b="1" spc="-192" dirty="0">
                <a:latin typeface="Arial"/>
                <a:cs typeface="Arial"/>
              </a:rPr>
              <a:t> </a:t>
            </a:r>
            <a:r>
              <a:rPr sz="2000" b="1" spc="48" dirty="0">
                <a:latin typeface="Arial"/>
                <a:cs typeface="Arial"/>
              </a:rPr>
              <a:t>yes</a:t>
            </a:r>
            <a:endParaRPr sz="2000" dirty="0">
              <a:latin typeface="Arial"/>
              <a:cs typeface="Arial"/>
            </a:endParaRPr>
          </a:p>
          <a:p>
            <a:pPr>
              <a:lnSpc>
                <a:spcPct val="100000"/>
              </a:lnSpc>
              <a:spcBef>
                <a:spcPts val="48"/>
              </a:spcBef>
            </a:pPr>
            <a:endParaRPr sz="2000" dirty="0">
              <a:latin typeface="Times New Roman"/>
              <a:cs typeface="Times New Roman"/>
            </a:endParaRPr>
          </a:p>
          <a:p>
            <a:pPr marL="79250">
              <a:lnSpc>
                <a:spcPct val="100000"/>
              </a:lnSpc>
            </a:pPr>
            <a:r>
              <a:rPr sz="2000" spc="80" dirty="0">
                <a:latin typeface="Segoe UI Semilight"/>
                <a:cs typeface="Segoe UI Semilight"/>
              </a:rPr>
              <a:t>If</a:t>
            </a:r>
            <a:r>
              <a:rPr sz="2000" spc="-37" dirty="0">
                <a:latin typeface="Segoe UI Semilight"/>
                <a:cs typeface="Segoe UI Semilight"/>
              </a:rPr>
              <a:t> </a:t>
            </a:r>
            <a:r>
              <a:rPr sz="2000" spc="64" dirty="0">
                <a:latin typeface="Segoe UI Semilight"/>
                <a:cs typeface="Segoe UI Semilight"/>
              </a:rPr>
              <a:t>number</a:t>
            </a:r>
            <a:r>
              <a:rPr sz="2000" spc="-75" dirty="0">
                <a:latin typeface="Segoe UI Semilight"/>
                <a:cs typeface="Segoe UI Semilight"/>
              </a:rPr>
              <a:t> </a:t>
            </a:r>
            <a:r>
              <a:rPr sz="2000" spc="53" dirty="0">
                <a:latin typeface="Segoe UI Semilight"/>
                <a:cs typeface="Segoe UI Semilight"/>
              </a:rPr>
              <a:t>of</a:t>
            </a:r>
            <a:r>
              <a:rPr sz="2000" spc="-21" dirty="0">
                <a:latin typeface="Segoe UI Semilight"/>
                <a:cs typeface="Segoe UI Semilight"/>
              </a:rPr>
              <a:t> </a:t>
            </a:r>
            <a:r>
              <a:rPr sz="2000" spc="-5" dirty="0">
                <a:latin typeface="Segoe UI Semilight"/>
                <a:cs typeface="Segoe UI Semilight"/>
              </a:rPr>
              <a:t>yes</a:t>
            </a:r>
            <a:r>
              <a:rPr sz="2000" spc="-27" dirty="0">
                <a:latin typeface="Segoe UI Semilight"/>
                <a:cs typeface="Segoe UI Semilight"/>
              </a:rPr>
              <a:t> </a:t>
            </a:r>
            <a:r>
              <a:rPr sz="2000" spc="43" dirty="0">
                <a:latin typeface="Segoe UI Semilight"/>
                <a:cs typeface="Segoe UI Semilight"/>
              </a:rPr>
              <a:t>=</a:t>
            </a:r>
            <a:r>
              <a:rPr sz="2000" spc="-32" dirty="0">
                <a:latin typeface="Segoe UI Semilight"/>
                <a:cs typeface="Segoe UI Semilight"/>
              </a:rPr>
              <a:t> </a:t>
            </a:r>
            <a:r>
              <a:rPr sz="2000" spc="64" dirty="0">
                <a:latin typeface="Segoe UI Semilight"/>
                <a:cs typeface="Segoe UI Semilight"/>
              </a:rPr>
              <a:t>number</a:t>
            </a:r>
            <a:r>
              <a:rPr sz="2000" spc="-160" dirty="0">
                <a:latin typeface="Segoe UI Semilight"/>
                <a:cs typeface="Segoe UI Semilight"/>
              </a:rPr>
              <a:t> </a:t>
            </a:r>
            <a:r>
              <a:rPr sz="2000" spc="53" dirty="0">
                <a:latin typeface="Segoe UI Semilight"/>
                <a:cs typeface="Segoe UI Semilight"/>
              </a:rPr>
              <a:t>of</a:t>
            </a:r>
            <a:r>
              <a:rPr sz="2000" spc="-11" dirty="0">
                <a:latin typeface="Segoe UI Semilight"/>
                <a:cs typeface="Segoe UI Semilight"/>
              </a:rPr>
              <a:t> </a:t>
            </a:r>
            <a:r>
              <a:rPr sz="2000" spc="27" dirty="0">
                <a:latin typeface="Segoe UI Semilight"/>
                <a:cs typeface="Segoe UI Semilight"/>
              </a:rPr>
              <a:t>no</a:t>
            </a:r>
            <a:r>
              <a:rPr sz="2000" spc="-53" dirty="0">
                <a:latin typeface="Segoe UI Semilight"/>
                <a:cs typeface="Segoe UI Semilight"/>
              </a:rPr>
              <a:t> </a:t>
            </a:r>
            <a:r>
              <a:rPr sz="2000" spc="53" dirty="0">
                <a:latin typeface="Segoe UI Semilight"/>
                <a:cs typeface="Segoe UI Semilight"/>
              </a:rPr>
              <a:t>ie</a:t>
            </a:r>
            <a:r>
              <a:rPr sz="2000" spc="-112" dirty="0">
                <a:latin typeface="Segoe UI Semilight"/>
                <a:cs typeface="Segoe UI Semilight"/>
              </a:rPr>
              <a:t> </a:t>
            </a:r>
            <a:r>
              <a:rPr sz="2000" b="1" i="1" spc="-11" dirty="0">
                <a:latin typeface="Segoe UI Semibold"/>
                <a:cs typeface="Segoe UI Semibold"/>
              </a:rPr>
              <a:t>P(S)</a:t>
            </a:r>
            <a:r>
              <a:rPr sz="2000" b="1" i="1" spc="-21" dirty="0">
                <a:latin typeface="Segoe UI Semibold"/>
                <a:cs typeface="Segoe UI Semibold"/>
              </a:rPr>
              <a:t> </a:t>
            </a:r>
            <a:r>
              <a:rPr sz="2000" b="1" i="1" dirty="0">
                <a:latin typeface="Segoe UI Semibold"/>
                <a:cs typeface="Segoe UI Semibold"/>
              </a:rPr>
              <a:t>=</a:t>
            </a:r>
            <a:r>
              <a:rPr sz="2000" b="1" i="1" spc="37" dirty="0">
                <a:latin typeface="Segoe UI Semibold"/>
                <a:cs typeface="Segoe UI Semibold"/>
              </a:rPr>
              <a:t> </a:t>
            </a:r>
            <a:r>
              <a:rPr sz="2000" b="1" i="1" spc="-11" dirty="0">
                <a:latin typeface="Segoe UI Semibold"/>
                <a:cs typeface="Segoe UI Semibold"/>
              </a:rPr>
              <a:t>0.5</a:t>
            </a:r>
            <a:endParaRPr sz="2000" dirty="0">
              <a:latin typeface="Segoe UI Semibold"/>
              <a:cs typeface="Segoe UI Semibold"/>
            </a:endParaRPr>
          </a:p>
          <a:p>
            <a:pPr marL="422150" indent="-342900">
              <a:lnSpc>
                <a:spcPct val="100000"/>
              </a:lnSpc>
              <a:spcBef>
                <a:spcPts val="954"/>
              </a:spcBef>
              <a:buFont typeface="Arial" panose="020B0604020202020204" pitchFamily="34" charset="0"/>
              <a:buChar char="•"/>
            </a:pPr>
            <a:r>
              <a:rPr sz="2000" b="1" i="1" spc="-5" dirty="0">
                <a:latin typeface="Segoe UI Semibold"/>
                <a:cs typeface="Segoe UI Semibold"/>
              </a:rPr>
              <a:t>Entropy(s) </a:t>
            </a:r>
            <a:r>
              <a:rPr sz="2000" b="1" i="1" dirty="0">
                <a:latin typeface="Segoe UI Semibold"/>
                <a:cs typeface="Segoe UI Semibold"/>
              </a:rPr>
              <a:t>=</a:t>
            </a:r>
            <a:r>
              <a:rPr sz="2000" b="1" i="1" spc="-48" dirty="0">
                <a:latin typeface="Segoe UI Semibold"/>
                <a:cs typeface="Segoe UI Semibold"/>
              </a:rPr>
              <a:t> </a:t>
            </a:r>
            <a:r>
              <a:rPr sz="2000" b="1" i="1" dirty="0">
                <a:latin typeface="Segoe UI Semibold"/>
                <a:cs typeface="Segoe UI Semibold"/>
              </a:rPr>
              <a:t>1</a:t>
            </a:r>
            <a:endParaRPr sz="2000" dirty="0">
              <a:latin typeface="Segoe UI Semibold"/>
              <a:cs typeface="Segoe UI Semibold"/>
            </a:endParaRPr>
          </a:p>
          <a:p>
            <a:pPr marL="79250">
              <a:lnSpc>
                <a:spcPct val="100000"/>
              </a:lnSpc>
              <a:spcBef>
                <a:spcPts val="965"/>
              </a:spcBef>
            </a:pPr>
            <a:r>
              <a:rPr sz="2000" spc="80" dirty="0">
                <a:latin typeface="Segoe UI Semilight"/>
                <a:cs typeface="Segoe UI Semilight"/>
              </a:rPr>
              <a:t>If</a:t>
            </a:r>
            <a:r>
              <a:rPr sz="2000" spc="-299" dirty="0">
                <a:latin typeface="Segoe UI Semilight"/>
                <a:cs typeface="Segoe UI Semilight"/>
              </a:rPr>
              <a:t> </a:t>
            </a:r>
            <a:r>
              <a:rPr sz="2000" spc="53" dirty="0">
                <a:latin typeface="Segoe UI Semilight"/>
                <a:cs typeface="Segoe UI Semilight"/>
              </a:rPr>
              <a:t>it </a:t>
            </a:r>
            <a:r>
              <a:rPr sz="2000" spc="37" dirty="0">
                <a:latin typeface="Segoe UI Semilight"/>
                <a:cs typeface="Segoe UI Semilight"/>
              </a:rPr>
              <a:t>contains </a:t>
            </a:r>
            <a:r>
              <a:rPr sz="2000" spc="32" dirty="0">
                <a:latin typeface="Segoe UI Semilight"/>
                <a:cs typeface="Segoe UI Semilight"/>
              </a:rPr>
              <a:t>all </a:t>
            </a:r>
            <a:r>
              <a:rPr sz="2000" spc="48" dirty="0">
                <a:latin typeface="Segoe UI Semilight"/>
                <a:cs typeface="Segoe UI Semilight"/>
              </a:rPr>
              <a:t>yes </a:t>
            </a:r>
            <a:r>
              <a:rPr sz="2000" spc="43" dirty="0">
                <a:latin typeface="Segoe UI Semilight"/>
                <a:cs typeface="Segoe UI Semilight"/>
              </a:rPr>
              <a:t>or </a:t>
            </a:r>
            <a:r>
              <a:rPr sz="2000" spc="32" dirty="0">
                <a:latin typeface="Segoe UI Semilight"/>
                <a:cs typeface="Segoe UI Semilight"/>
              </a:rPr>
              <a:t>all </a:t>
            </a:r>
            <a:r>
              <a:rPr sz="2000" spc="53" dirty="0">
                <a:latin typeface="Segoe UI Semilight"/>
                <a:cs typeface="Segoe UI Semilight"/>
              </a:rPr>
              <a:t>no </a:t>
            </a:r>
            <a:r>
              <a:rPr sz="2000" spc="32" dirty="0">
                <a:latin typeface="Segoe UI Semilight"/>
                <a:cs typeface="Segoe UI Semilight"/>
              </a:rPr>
              <a:t>ie </a:t>
            </a:r>
            <a:r>
              <a:rPr sz="2000" b="1" spc="11" dirty="0">
                <a:latin typeface="Segoe UI Semibold"/>
                <a:cs typeface="Segoe UI Semibold"/>
              </a:rPr>
              <a:t>P(S) </a:t>
            </a:r>
            <a:r>
              <a:rPr sz="2000" b="1" dirty="0">
                <a:latin typeface="Segoe UI Semibold"/>
                <a:cs typeface="Segoe UI Semibold"/>
              </a:rPr>
              <a:t>= 1 </a:t>
            </a:r>
            <a:r>
              <a:rPr sz="2000" b="1" spc="-5" dirty="0">
                <a:latin typeface="Segoe UI Semibold"/>
                <a:cs typeface="Segoe UI Semibold"/>
              </a:rPr>
              <a:t>or </a:t>
            </a:r>
            <a:r>
              <a:rPr sz="2000" b="1" dirty="0">
                <a:latin typeface="Segoe UI Semibold"/>
                <a:cs typeface="Segoe UI Semibold"/>
              </a:rPr>
              <a:t>0</a:t>
            </a:r>
            <a:endParaRPr sz="2000" dirty="0">
              <a:latin typeface="Segoe UI Semibold"/>
              <a:cs typeface="Segoe UI Semibold"/>
            </a:endParaRPr>
          </a:p>
          <a:p>
            <a:pPr marL="422150" indent="-342900">
              <a:lnSpc>
                <a:spcPct val="100000"/>
              </a:lnSpc>
              <a:spcBef>
                <a:spcPts val="965"/>
              </a:spcBef>
              <a:buFont typeface="Arial" panose="020B0604020202020204" pitchFamily="34" charset="0"/>
              <a:buChar char="•"/>
            </a:pPr>
            <a:r>
              <a:rPr sz="2000" b="1" i="1" spc="-5" dirty="0">
                <a:latin typeface="Segoe UI Semibold"/>
                <a:cs typeface="Segoe UI Semibold"/>
              </a:rPr>
              <a:t>Entropy(s) </a:t>
            </a:r>
            <a:r>
              <a:rPr sz="2000" b="1" i="1" dirty="0">
                <a:latin typeface="Segoe UI Semibold"/>
                <a:cs typeface="Segoe UI Semibold"/>
              </a:rPr>
              <a:t>=</a:t>
            </a:r>
            <a:r>
              <a:rPr sz="2000" b="1" i="1" spc="-48" dirty="0">
                <a:latin typeface="Segoe UI Semibold"/>
                <a:cs typeface="Segoe UI Semibold"/>
              </a:rPr>
              <a:t> </a:t>
            </a:r>
            <a:r>
              <a:rPr sz="2000" b="1" i="1" dirty="0">
                <a:latin typeface="Segoe UI Semibold"/>
                <a:cs typeface="Segoe UI Semibold"/>
              </a:rPr>
              <a:t>0</a:t>
            </a:r>
            <a:endParaRPr sz="2000" dirty="0">
              <a:latin typeface="Segoe UI Semibold"/>
              <a:cs typeface="Segoe UI Semibold"/>
            </a:endParaRPr>
          </a:p>
        </p:txBody>
      </p:sp>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4840"/>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a:t>
            </a:r>
          </a:p>
        </p:txBody>
      </p:sp>
      <p:sp>
        <p:nvSpPr>
          <p:cNvPr id="7" name="Rectangle 6">
            <a:extLst>
              <a:ext uri="{FF2B5EF4-FFF2-40B4-BE49-F238E27FC236}">
                <a16:creationId xmlns:a16="http://schemas.microsoft.com/office/drawing/2014/main" id="{66BB6A6D-6CC7-48A9-8DB2-C4B922D5F9EB}"/>
              </a:ext>
            </a:extLst>
          </p:cNvPr>
          <p:cNvSpPr/>
          <p:nvPr/>
        </p:nvSpPr>
        <p:spPr>
          <a:xfrm>
            <a:off x="463210" y="375939"/>
            <a:ext cx="6712842" cy="507831"/>
          </a:xfrm>
          <a:prstGeom prst="rect">
            <a:avLst/>
          </a:prstGeom>
        </p:spPr>
        <p:txBody>
          <a:bodyPr wrap="square">
            <a:spAutoFit/>
          </a:bodyPr>
          <a:lstStyle/>
          <a:p>
            <a:r>
              <a:rPr lang="en-US" b="1" dirty="0"/>
              <a:t>Decision Tree</a:t>
            </a:r>
          </a:p>
        </p:txBody>
      </p:sp>
      <p:pic>
        <p:nvPicPr>
          <p:cNvPr id="8" name="skillenza_logo_new (1).png" descr="skillenza_logo_new (1).png">
            <a:extLst>
              <a:ext uri="{FF2B5EF4-FFF2-40B4-BE49-F238E27FC236}">
                <a16:creationId xmlns:a16="http://schemas.microsoft.com/office/drawing/2014/main" id="{5C6C4B9E-8BE4-4698-A304-91963FCBBD0F}"/>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42476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9" name="object 6">
            <a:extLst>
              <a:ext uri="{FF2B5EF4-FFF2-40B4-BE49-F238E27FC236}">
                <a16:creationId xmlns:a16="http://schemas.microsoft.com/office/drawing/2014/main" id="{03498E6A-52E1-488F-900A-CE44E4833129}"/>
              </a:ext>
            </a:extLst>
          </p:cNvPr>
          <p:cNvSpPr txBox="1"/>
          <p:nvPr/>
        </p:nvSpPr>
        <p:spPr>
          <a:xfrm>
            <a:off x="5832191" y="4082876"/>
            <a:ext cx="6324464" cy="3135175"/>
          </a:xfrm>
          <a:prstGeom prst="rect">
            <a:avLst/>
          </a:prstGeom>
        </p:spPr>
        <p:txBody>
          <a:bodyPr vert="horz" wrap="square" lIns="0" tIns="157819" rIns="0" bIns="0" rtlCol="0">
            <a:spAutoFit/>
          </a:bodyPr>
          <a:lstStyle/>
          <a:p>
            <a:pPr marL="40641">
              <a:lnSpc>
                <a:spcPct val="100000"/>
              </a:lnSpc>
              <a:spcBef>
                <a:spcPts val="1243"/>
              </a:spcBef>
            </a:pPr>
            <a:r>
              <a:rPr sz="2000" b="1" spc="27" dirty="0">
                <a:solidFill>
                  <a:srgbClr val="3F3F3F"/>
                </a:solidFill>
                <a:latin typeface="Arial"/>
                <a:cs typeface="Arial"/>
              </a:rPr>
              <a:t>14 </a:t>
            </a:r>
            <a:r>
              <a:rPr sz="2000" b="1" spc="21" dirty="0">
                <a:solidFill>
                  <a:srgbClr val="3F3F3F"/>
                </a:solidFill>
                <a:latin typeface="Arial"/>
                <a:cs typeface="Arial"/>
              </a:rPr>
              <a:t>instances</a:t>
            </a:r>
            <a:r>
              <a:rPr sz="2000" b="1" spc="21" dirty="0">
                <a:solidFill>
                  <a:srgbClr val="7F7F7F"/>
                </a:solidFill>
                <a:latin typeface="Arial"/>
                <a:cs typeface="Arial"/>
              </a:rPr>
              <a:t>: </a:t>
            </a:r>
            <a:r>
              <a:rPr sz="2000" b="1" spc="16" dirty="0">
                <a:solidFill>
                  <a:srgbClr val="6B9E24"/>
                </a:solidFill>
                <a:latin typeface="Arial"/>
                <a:cs typeface="Arial"/>
              </a:rPr>
              <a:t>9 </a:t>
            </a:r>
            <a:r>
              <a:rPr sz="2000" b="1" spc="-11" dirty="0">
                <a:solidFill>
                  <a:srgbClr val="6B9E24"/>
                </a:solidFill>
                <a:latin typeface="Arial"/>
                <a:cs typeface="Arial"/>
              </a:rPr>
              <a:t>YES </a:t>
            </a:r>
            <a:r>
              <a:rPr sz="2000" b="1" spc="27" dirty="0">
                <a:solidFill>
                  <a:srgbClr val="3F3F3F"/>
                </a:solidFill>
                <a:latin typeface="Arial"/>
                <a:cs typeface="Arial"/>
              </a:rPr>
              <a:t>and </a:t>
            </a:r>
            <a:r>
              <a:rPr sz="2000" b="1" spc="16" dirty="0">
                <a:solidFill>
                  <a:srgbClr val="FF0000"/>
                </a:solidFill>
                <a:latin typeface="Arial"/>
                <a:cs typeface="Arial"/>
              </a:rPr>
              <a:t>5</a:t>
            </a:r>
            <a:r>
              <a:rPr sz="2000" b="1" spc="155" dirty="0">
                <a:solidFill>
                  <a:srgbClr val="FF0000"/>
                </a:solidFill>
                <a:latin typeface="Arial"/>
                <a:cs typeface="Arial"/>
              </a:rPr>
              <a:t> </a:t>
            </a:r>
            <a:r>
              <a:rPr sz="2000" b="1" spc="-27" dirty="0">
                <a:solidFill>
                  <a:srgbClr val="FF0000"/>
                </a:solidFill>
                <a:latin typeface="Arial"/>
                <a:cs typeface="Arial"/>
              </a:rPr>
              <a:t>NO</a:t>
            </a:r>
            <a:endParaRPr lang="en-US" sz="2000" b="1" spc="-27" dirty="0">
              <a:solidFill>
                <a:srgbClr val="FF0000"/>
              </a:solidFill>
              <a:latin typeface="Arial"/>
              <a:cs typeface="Arial"/>
            </a:endParaRPr>
          </a:p>
          <a:p>
            <a:pPr marL="40641">
              <a:lnSpc>
                <a:spcPct val="100000"/>
              </a:lnSpc>
              <a:spcBef>
                <a:spcPts val="1243"/>
              </a:spcBef>
            </a:pPr>
            <a:endParaRPr sz="2000" dirty="0">
              <a:latin typeface="Arial"/>
              <a:cs typeface="Arial"/>
            </a:endParaRPr>
          </a:p>
          <a:p>
            <a:pPr marL="40641">
              <a:lnSpc>
                <a:spcPct val="100000"/>
              </a:lnSpc>
              <a:spcBef>
                <a:spcPts val="954"/>
              </a:spcBef>
            </a:pPr>
            <a:r>
              <a:rPr sz="2000" i="1" dirty="0">
                <a:latin typeface="Arial"/>
                <a:cs typeface="Arial"/>
              </a:rPr>
              <a:t>So </a:t>
            </a:r>
            <a:r>
              <a:rPr sz="2000" i="1" spc="-5" dirty="0">
                <a:latin typeface="Arial"/>
                <a:cs typeface="Arial"/>
              </a:rPr>
              <a:t>we have </a:t>
            </a:r>
            <a:r>
              <a:rPr sz="2000" i="1" dirty="0">
                <a:latin typeface="Arial"/>
                <a:cs typeface="Arial"/>
              </a:rPr>
              <a:t>the</a:t>
            </a:r>
            <a:r>
              <a:rPr sz="2000" i="1" spc="-5" dirty="0">
                <a:latin typeface="Arial"/>
                <a:cs typeface="Arial"/>
              </a:rPr>
              <a:t> </a:t>
            </a:r>
            <a:r>
              <a:rPr sz="2000" i="1" spc="5" dirty="0">
                <a:latin typeface="Arial"/>
                <a:cs typeface="Arial"/>
              </a:rPr>
              <a:t>formula,</a:t>
            </a:r>
            <a:endParaRPr sz="2000" dirty="0">
              <a:latin typeface="Arial"/>
              <a:cs typeface="Arial"/>
            </a:endParaRPr>
          </a:p>
          <a:p>
            <a:pPr marL="40641" marR="32513" algn="just">
              <a:lnSpc>
                <a:spcPts val="2645"/>
              </a:lnSpc>
              <a:spcBef>
                <a:spcPts val="160"/>
              </a:spcBef>
            </a:pPr>
            <a:r>
              <a:rPr sz="2000" spc="-43" dirty="0">
                <a:latin typeface="Cambria Math"/>
                <a:cs typeface="Cambria Math"/>
              </a:rPr>
              <a:t>E(S) = </a:t>
            </a:r>
            <a:r>
              <a:rPr sz="2000" spc="-59" dirty="0">
                <a:latin typeface="Cambria Math"/>
                <a:cs typeface="Cambria Math"/>
              </a:rPr>
              <a:t>-P(Yes) </a:t>
            </a:r>
            <a:r>
              <a:rPr sz="2000" spc="37" dirty="0">
                <a:latin typeface="Cambria Math"/>
                <a:cs typeface="Cambria Math"/>
              </a:rPr>
              <a:t>log</a:t>
            </a:r>
            <a:r>
              <a:rPr sz="2000" spc="55" baseline="-17543" dirty="0">
                <a:latin typeface="Cambria Math"/>
                <a:cs typeface="Cambria Math"/>
              </a:rPr>
              <a:t>2 </a:t>
            </a:r>
            <a:r>
              <a:rPr sz="2000" dirty="0">
                <a:latin typeface="Cambria Math"/>
                <a:cs typeface="Cambria Math"/>
              </a:rPr>
              <a:t>𝑃(𝑌𝑒𝑠) </a:t>
            </a:r>
            <a:r>
              <a:rPr sz="2000" i="1" spc="-43" dirty="0">
                <a:latin typeface="Cambria Math"/>
                <a:cs typeface="Cambria Math"/>
              </a:rPr>
              <a:t>− </a:t>
            </a:r>
            <a:r>
              <a:rPr sz="2000" i="1" spc="-37" dirty="0">
                <a:latin typeface="Cambria Math"/>
                <a:cs typeface="Cambria Math"/>
              </a:rPr>
              <a:t>P(No) </a:t>
            </a:r>
            <a:r>
              <a:rPr sz="2000" spc="37" dirty="0">
                <a:latin typeface="Cambria Math"/>
                <a:cs typeface="Cambria Math"/>
              </a:rPr>
              <a:t>log</a:t>
            </a:r>
            <a:r>
              <a:rPr sz="2000" spc="55" baseline="-17543" dirty="0">
                <a:latin typeface="Cambria Math"/>
                <a:cs typeface="Cambria Math"/>
              </a:rPr>
              <a:t>2 </a:t>
            </a:r>
            <a:r>
              <a:rPr sz="2000" spc="27" dirty="0">
                <a:latin typeface="Cambria Math"/>
                <a:cs typeface="Cambria Math"/>
              </a:rPr>
              <a:t>𝑃(𝑁𝑜)</a:t>
            </a:r>
            <a:endParaRPr lang="en-US" sz="2000" spc="27" dirty="0">
              <a:latin typeface="Cambria Math"/>
              <a:cs typeface="Cambria Math"/>
            </a:endParaRPr>
          </a:p>
          <a:p>
            <a:pPr marL="40641" marR="32513" algn="just">
              <a:lnSpc>
                <a:spcPts val="2645"/>
              </a:lnSpc>
              <a:spcBef>
                <a:spcPts val="160"/>
              </a:spcBef>
            </a:pPr>
            <a:r>
              <a:rPr lang="en-US" sz="2000" spc="27" dirty="0">
                <a:latin typeface="Cambria Math"/>
                <a:cs typeface="Cambria Math"/>
              </a:rPr>
              <a:t>  </a:t>
            </a:r>
          </a:p>
          <a:p>
            <a:pPr marL="40641" marR="32513" algn="just">
              <a:lnSpc>
                <a:spcPts val="2645"/>
              </a:lnSpc>
              <a:spcBef>
                <a:spcPts val="160"/>
              </a:spcBef>
            </a:pPr>
            <a:r>
              <a:rPr sz="2000" spc="-43" dirty="0">
                <a:latin typeface="Cambria Math"/>
                <a:cs typeface="Cambria Math"/>
              </a:rPr>
              <a:t>E(S) = </a:t>
            </a:r>
            <a:r>
              <a:rPr sz="2000" spc="-21" dirty="0">
                <a:latin typeface="Cambria Math"/>
                <a:cs typeface="Cambria Math"/>
              </a:rPr>
              <a:t>- </a:t>
            </a:r>
            <a:r>
              <a:rPr sz="2000" spc="-37" dirty="0">
                <a:latin typeface="Cambria Math"/>
                <a:cs typeface="Cambria Math"/>
              </a:rPr>
              <a:t>(9/14)* </a:t>
            </a:r>
            <a:r>
              <a:rPr sz="2000" spc="37" dirty="0">
                <a:latin typeface="Cambria Math"/>
                <a:cs typeface="Cambria Math"/>
              </a:rPr>
              <a:t>log</a:t>
            </a:r>
            <a:r>
              <a:rPr sz="2000" spc="55" baseline="-17543" dirty="0">
                <a:latin typeface="Cambria Math"/>
                <a:cs typeface="Cambria Math"/>
              </a:rPr>
              <a:t>2 </a:t>
            </a:r>
            <a:r>
              <a:rPr sz="2000" dirty="0">
                <a:latin typeface="Cambria Math"/>
                <a:cs typeface="Cambria Math"/>
              </a:rPr>
              <a:t>9/14 </a:t>
            </a:r>
            <a:r>
              <a:rPr sz="2000" spc="-21" dirty="0">
                <a:latin typeface="Cambria Math"/>
                <a:cs typeface="Cambria Math"/>
              </a:rPr>
              <a:t>- </a:t>
            </a:r>
            <a:r>
              <a:rPr sz="2000" spc="-37" dirty="0">
                <a:latin typeface="Cambria Math"/>
                <a:cs typeface="Cambria Math"/>
              </a:rPr>
              <a:t>(5/14)* </a:t>
            </a:r>
            <a:r>
              <a:rPr sz="2000" spc="37" dirty="0">
                <a:latin typeface="Cambria Math"/>
                <a:cs typeface="Cambria Math"/>
              </a:rPr>
              <a:t>log</a:t>
            </a:r>
            <a:r>
              <a:rPr sz="2000" spc="55" baseline="-17543" dirty="0">
                <a:latin typeface="Cambria Math"/>
                <a:cs typeface="Cambria Math"/>
              </a:rPr>
              <a:t>2 </a:t>
            </a:r>
            <a:r>
              <a:rPr sz="2000" dirty="0">
                <a:latin typeface="Cambria Math"/>
                <a:cs typeface="Cambria Math"/>
              </a:rPr>
              <a:t>5/14</a:t>
            </a:r>
            <a:endParaRPr lang="en-US" sz="2000" dirty="0">
              <a:latin typeface="Cambria Math"/>
              <a:cs typeface="Cambria Math"/>
            </a:endParaRPr>
          </a:p>
          <a:p>
            <a:pPr marL="40641" marR="32513" algn="just">
              <a:lnSpc>
                <a:spcPts val="2645"/>
              </a:lnSpc>
              <a:spcBef>
                <a:spcPts val="160"/>
              </a:spcBef>
            </a:pPr>
            <a:r>
              <a:rPr lang="en-US" sz="2000" dirty="0">
                <a:latin typeface="Cambria Math"/>
                <a:cs typeface="Cambria Math"/>
              </a:rPr>
              <a:t>  </a:t>
            </a:r>
          </a:p>
          <a:p>
            <a:pPr marL="40641" marR="32513" algn="just">
              <a:lnSpc>
                <a:spcPts val="2645"/>
              </a:lnSpc>
              <a:spcBef>
                <a:spcPts val="160"/>
              </a:spcBef>
            </a:pPr>
            <a:r>
              <a:rPr sz="2000" spc="-43" dirty="0">
                <a:latin typeface="Cambria Math"/>
                <a:cs typeface="Cambria Math"/>
              </a:rPr>
              <a:t>E(S) = </a:t>
            </a:r>
            <a:r>
              <a:rPr sz="2000" spc="-27" dirty="0">
                <a:latin typeface="Cambria Math"/>
                <a:cs typeface="Cambria Math"/>
              </a:rPr>
              <a:t>0.41+0.53 </a:t>
            </a:r>
            <a:r>
              <a:rPr sz="2000" spc="-43" dirty="0">
                <a:latin typeface="Cambria Math"/>
                <a:cs typeface="Cambria Math"/>
              </a:rPr>
              <a:t>=</a:t>
            </a:r>
            <a:r>
              <a:rPr sz="2000" spc="112" dirty="0">
                <a:latin typeface="Cambria Math"/>
                <a:cs typeface="Cambria Math"/>
              </a:rPr>
              <a:t> </a:t>
            </a:r>
            <a:r>
              <a:rPr sz="2000" spc="-21" dirty="0">
                <a:latin typeface="Cambria Math"/>
                <a:cs typeface="Cambria Math"/>
              </a:rPr>
              <a:t>0.94</a:t>
            </a:r>
            <a:endParaRPr sz="2000" dirty="0">
              <a:latin typeface="Cambria Math"/>
              <a:cs typeface="Cambria Math"/>
            </a:endParaRPr>
          </a:p>
        </p:txBody>
      </p:sp>
      <p:sp>
        <p:nvSpPr>
          <p:cNvPr id="11" name="Rectangle 10">
            <a:extLst>
              <a:ext uri="{FF2B5EF4-FFF2-40B4-BE49-F238E27FC236}">
                <a16:creationId xmlns:a16="http://schemas.microsoft.com/office/drawing/2014/main" id="{BCA23357-2D09-46EC-8799-7FEADEBE6733}"/>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12" name="skillenza_logo_new (1).png" descr="skillenza_logo_new (1).png">
            <a:extLst>
              <a:ext uri="{FF2B5EF4-FFF2-40B4-BE49-F238E27FC236}">
                <a16:creationId xmlns:a16="http://schemas.microsoft.com/office/drawing/2014/main" id="{4AD3F01F-6571-47E1-A7E6-30E40DB4CE51}"/>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19435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4209244"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0" name="object 8">
            <a:extLst>
              <a:ext uri="{FF2B5EF4-FFF2-40B4-BE49-F238E27FC236}">
                <a16:creationId xmlns:a16="http://schemas.microsoft.com/office/drawing/2014/main" id="{9A8F3F30-1A3D-4880-8F1A-27B30C8B8761}"/>
              </a:ext>
            </a:extLst>
          </p:cNvPr>
          <p:cNvSpPr txBox="1"/>
          <p:nvPr/>
        </p:nvSpPr>
        <p:spPr>
          <a:xfrm>
            <a:off x="5895316" y="5003470"/>
            <a:ext cx="5759009" cy="1457707"/>
          </a:xfrm>
          <a:prstGeom prst="rect">
            <a:avLst/>
          </a:prstGeom>
        </p:spPr>
        <p:txBody>
          <a:bodyPr vert="horz" wrap="square" lIns="0" tIns="140208" rIns="0" bIns="0" rtlCol="0">
            <a:spAutoFit/>
          </a:bodyPr>
          <a:lstStyle/>
          <a:p>
            <a:pPr marL="13547">
              <a:spcBef>
                <a:spcPts val="1104"/>
              </a:spcBef>
            </a:pPr>
            <a:r>
              <a:rPr sz="3200" b="1" spc="-48" dirty="0">
                <a:solidFill>
                  <a:srgbClr val="3F3F3F"/>
                </a:solidFill>
                <a:latin typeface="Arial"/>
                <a:cs typeface="Arial"/>
              </a:rPr>
              <a:t>If </a:t>
            </a:r>
            <a:r>
              <a:rPr sz="3200" b="1" spc="11" dirty="0">
                <a:solidFill>
                  <a:srgbClr val="3F3F3F"/>
                </a:solidFill>
                <a:latin typeface="Arial"/>
                <a:cs typeface="Arial"/>
              </a:rPr>
              <a:t>S: </a:t>
            </a:r>
            <a:r>
              <a:rPr sz="3200" b="1" spc="-21" dirty="0">
                <a:solidFill>
                  <a:srgbClr val="3F3F3F"/>
                </a:solidFill>
                <a:latin typeface="Arial"/>
                <a:cs typeface="Arial"/>
              </a:rPr>
              <a:t>total</a:t>
            </a:r>
            <a:r>
              <a:rPr sz="3200" b="1" spc="-267" dirty="0">
                <a:solidFill>
                  <a:srgbClr val="3F3F3F"/>
                </a:solidFill>
                <a:latin typeface="Arial"/>
                <a:cs typeface="Arial"/>
              </a:rPr>
              <a:t> </a:t>
            </a:r>
            <a:r>
              <a:rPr sz="3200" b="1" spc="-37" dirty="0">
                <a:solidFill>
                  <a:srgbClr val="3F3F3F"/>
                </a:solidFill>
                <a:latin typeface="Arial"/>
                <a:cs typeface="Arial"/>
              </a:rPr>
              <a:t>collection</a:t>
            </a:r>
            <a:r>
              <a:rPr sz="3200" b="1" spc="-37" dirty="0">
                <a:solidFill>
                  <a:prstClr val="black"/>
                </a:solidFill>
                <a:latin typeface="Arial"/>
                <a:cs typeface="Arial"/>
              </a:rPr>
              <a:t>,</a:t>
            </a:r>
            <a:endParaRPr sz="3200" dirty="0">
              <a:solidFill>
                <a:prstClr val="black"/>
              </a:solidFill>
              <a:latin typeface="Arial"/>
              <a:cs typeface="Arial"/>
            </a:endParaRPr>
          </a:p>
          <a:p>
            <a:pPr marL="13547">
              <a:spcBef>
                <a:spcPts val="1093"/>
              </a:spcBef>
            </a:pPr>
            <a:r>
              <a:rPr sz="2133" dirty="0">
                <a:solidFill>
                  <a:prstClr val="black"/>
                </a:solidFill>
                <a:latin typeface="Cambria Math"/>
                <a:cs typeface="Cambria Math"/>
              </a:rPr>
              <a:t>Information </a:t>
            </a:r>
            <a:r>
              <a:rPr sz="2133" spc="16" dirty="0">
                <a:solidFill>
                  <a:prstClr val="black"/>
                </a:solidFill>
                <a:latin typeface="Cambria Math"/>
                <a:cs typeface="Cambria Math"/>
              </a:rPr>
              <a:t>Gain </a:t>
            </a:r>
            <a:r>
              <a:rPr sz="2133" dirty="0">
                <a:solidFill>
                  <a:prstClr val="black"/>
                </a:solidFill>
                <a:latin typeface="Cambria Math"/>
                <a:cs typeface="Cambria Math"/>
              </a:rPr>
              <a:t>= </a:t>
            </a:r>
            <a:r>
              <a:rPr sz="2133" spc="-5" dirty="0">
                <a:solidFill>
                  <a:prstClr val="black"/>
                </a:solidFill>
                <a:latin typeface="Cambria Math"/>
                <a:cs typeface="Cambria Math"/>
              </a:rPr>
              <a:t>Entropy(S) </a:t>
            </a:r>
            <a:r>
              <a:rPr sz="2133" dirty="0">
                <a:solidFill>
                  <a:prstClr val="black"/>
                </a:solidFill>
                <a:latin typeface="Cambria Math"/>
                <a:cs typeface="Cambria Math"/>
              </a:rPr>
              <a:t>– </a:t>
            </a:r>
            <a:r>
              <a:rPr sz="2133" spc="-11" dirty="0">
                <a:solidFill>
                  <a:prstClr val="black"/>
                </a:solidFill>
                <a:latin typeface="Cambria Math"/>
                <a:cs typeface="Cambria Math"/>
              </a:rPr>
              <a:t>[(Weighted</a:t>
            </a:r>
            <a:r>
              <a:rPr sz="2133" spc="-244" dirty="0">
                <a:solidFill>
                  <a:prstClr val="black"/>
                </a:solidFill>
                <a:latin typeface="Cambria Math"/>
                <a:cs typeface="Cambria Math"/>
              </a:rPr>
              <a:t> </a:t>
            </a:r>
            <a:r>
              <a:rPr sz="2133" spc="-21" dirty="0">
                <a:solidFill>
                  <a:prstClr val="black"/>
                </a:solidFill>
                <a:latin typeface="Cambria Math"/>
                <a:cs typeface="Cambria Math"/>
              </a:rPr>
              <a:t>Avg)</a:t>
            </a:r>
            <a:endParaRPr sz="2133" dirty="0">
              <a:solidFill>
                <a:prstClr val="black"/>
              </a:solidFill>
              <a:latin typeface="Cambria Math"/>
              <a:cs typeface="Cambria Math"/>
            </a:endParaRPr>
          </a:p>
          <a:p>
            <a:pPr marL="13547">
              <a:spcBef>
                <a:spcPts val="1141"/>
              </a:spcBef>
            </a:pPr>
            <a:r>
              <a:rPr sz="2133" dirty="0">
                <a:solidFill>
                  <a:prstClr val="black"/>
                </a:solidFill>
                <a:latin typeface="Cambria Math"/>
                <a:cs typeface="Cambria Math"/>
              </a:rPr>
              <a:t>x Entropy(each</a:t>
            </a:r>
            <a:r>
              <a:rPr sz="2133" spc="-128" dirty="0">
                <a:solidFill>
                  <a:prstClr val="black"/>
                </a:solidFill>
                <a:latin typeface="Cambria Math"/>
                <a:cs typeface="Cambria Math"/>
              </a:rPr>
              <a:t> </a:t>
            </a:r>
            <a:r>
              <a:rPr sz="2133" spc="-5" dirty="0">
                <a:solidFill>
                  <a:prstClr val="black"/>
                </a:solidFill>
                <a:latin typeface="Cambria Math"/>
                <a:cs typeface="Cambria Math"/>
              </a:rPr>
              <a:t>feature)]</a:t>
            </a:r>
            <a:endParaRPr sz="2133" dirty="0">
              <a:solidFill>
                <a:prstClr val="black"/>
              </a:solidFill>
              <a:latin typeface="Cambria Math"/>
              <a:cs typeface="Cambria Math"/>
            </a:endParaRPr>
          </a:p>
        </p:txBody>
      </p:sp>
      <p:sp>
        <p:nvSpPr>
          <p:cNvPr id="11" name="Rectangle 10">
            <a:extLst>
              <a:ext uri="{FF2B5EF4-FFF2-40B4-BE49-F238E27FC236}">
                <a16:creationId xmlns:a16="http://schemas.microsoft.com/office/drawing/2014/main" id="{0DD4959F-689F-42E4-84C0-7E04B79D31D0}"/>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12" name="skillenza_logo_new (1).png" descr="skillenza_logo_new (1).png">
            <a:extLst>
              <a:ext uri="{FF2B5EF4-FFF2-40B4-BE49-F238E27FC236}">
                <a16:creationId xmlns:a16="http://schemas.microsoft.com/office/drawing/2014/main" id="{C4DC7DD2-2CDD-4F64-8D08-BD25E2499054}"/>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87886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grpSp>
        <p:nvGrpSpPr>
          <p:cNvPr id="2" name="Group 1">
            <a:extLst>
              <a:ext uri="{FF2B5EF4-FFF2-40B4-BE49-F238E27FC236}">
                <a16:creationId xmlns:a16="http://schemas.microsoft.com/office/drawing/2014/main" id="{F6728198-EAF2-4913-A572-356E3EC4B3D1}"/>
              </a:ext>
            </a:extLst>
          </p:cNvPr>
          <p:cNvGrpSpPr/>
          <p:nvPr/>
        </p:nvGrpSpPr>
        <p:grpSpPr>
          <a:xfrm>
            <a:off x="6502400" y="3692822"/>
            <a:ext cx="4104640" cy="4002186"/>
            <a:chOff x="6497053" y="2678751"/>
            <a:chExt cx="3250189" cy="2971814"/>
          </a:xfrm>
          <a:solidFill>
            <a:schemeClr val="accent1"/>
          </a:solidFill>
        </p:grpSpPr>
        <p:sp>
          <p:nvSpPr>
            <p:cNvPr id="19" name="object 8">
              <a:extLst>
                <a:ext uri="{FF2B5EF4-FFF2-40B4-BE49-F238E27FC236}">
                  <a16:creationId xmlns:a16="http://schemas.microsoft.com/office/drawing/2014/main" id="{7F49B4D9-3A29-40AB-A3FF-25D01460EF89}"/>
                </a:ext>
              </a:extLst>
            </p:cNvPr>
            <p:cNvSpPr/>
            <p:nvPr/>
          </p:nvSpPr>
          <p:spPr>
            <a:xfrm>
              <a:off x="6497053" y="2678751"/>
              <a:ext cx="1266825" cy="1115695"/>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grpFill/>
            <a:ln>
              <a:noFill/>
            </a:ln>
          </p:spPr>
          <p:txBody>
            <a:bodyPr wrap="square" lIns="0" tIns="0" rIns="0" bIns="0" rtlCol="0"/>
            <a:lstStyle/>
            <a:p>
              <a:endParaRPr sz="2560"/>
            </a:p>
          </p:txBody>
        </p:sp>
        <p:sp>
          <p:nvSpPr>
            <p:cNvPr id="21" name="object 10">
              <a:extLst>
                <a:ext uri="{FF2B5EF4-FFF2-40B4-BE49-F238E27FC236}">
                  <a16:creationId xmlns:a16="http://schemas.microsoft.com/office/drawing/2014/main" id="{3C8765CB-CCFB-4F88-8BC3-9DEA4C688B61}"/>
                </a:ext>
              </a:extLst>
            </p:cNvPr>
            <p:cNvSpPr txBox="1"/>
            <p:nvPr/>
          </p:nvSpPr>
          <p:spPr>
            <a:xfrm>
              <a:off x="6702158" y="3109607"/>
              <a:ext cx="856615" cy="467235"/>
            </a:xfrm>
            <a:prstGeom prst="rect">
              <a:avLst/>
            </a:prstGeom>
            <a:grpFill/>
          </p:spPr>
          <p:txBody>
            <a:bodyPr vert="horz" wrap="square" lIns="0" tIns="13547" rIns="0" bIns="0" rtlCol="0">
              <a:spAutoFit/>
            </a:bodyPr>
            <a:lstStyle/>
            <a:p>
              <a:pPr marL="13547">
                <a:lnSpc>
                  <a:spcPct val="100000"/>
                </a:lnSpc>
                <a:spcBef>
                  <a:spcPts val="107"/>
                </a:spcBef>
              </a:pPr>
              <a:r>
                <a:rPr sz="2000" b="1" spc="-11" dirty="0">
                  <a:solidFill>
                    <a:srgbClr val="FFFFFF"/>
                  </a:solidFill>
                  <a:latin typeface="Arial"/>
                  <a:cs typeface="Arial"/>
                </a:rPr>
                <a:t>Outlook?</a:t>
              </a:r>
              <a:endParaRPr sz="2000" dirty="0">
                <a:latin typeface="Arial"/>
                <a:cs typeface="Arial"/>
              </a:endParaRPr>
            </a:p>
          </p:txBody>
        </p:sp>
        <p:sp>
          <p:nvSpPr>
            <p:cNvPr id="22" name="object 11">
              <a:extLst>
                <a:ext uri="{FF2B5EF4-FFF2-40B4-BE49-F238E27FC236}">
                  <a16:creationId xmlns:a16="http://schemas.microsoft.com/office/drawing/2014/main" id="{EC02BC3F-EFD5-4E30-B21E-02B56E9EBA1E}"/>
                </a:ext>
              </a:extLst>
            </p:cNvPr>
            <p:cNvSpPr/>
            <p:nvPr/>
          </p:nvSpPr>
          <p:spPr>
            <a:xfrm>
              <a:off x="7794617" y="2831791"/>
              <a:ext cx="1952625" cy="1762760"/>
            </a:xfrm>
            <a:custGeom>
              <a:avLst/>
              <a:gdLst/>
              <a:ahLst/>
              <a:cxnLst/>
              <a:rect l="l" t="t" r="r" b="b"/>
              <a:pathLst>
                <a:path w="1952625" h="1762760">
                  <a:moveTo>
                    <a:pt x="976243" y="0"/>
                  </a:moveTo>
                  <a:lnTo>
                    <a:pt x="926012" y="1146"/>
                  </a:lnTo>
                  <a:lnTo>
                    <a:pt x="876439" y="4550"/>
                  </a:lnTo>
                  <a:lnTo>
                    <a:pt x="827586" y="10155"/>
                  </a:lnTo>
                  <a:lnTo>
                    <a:pt x="779515" y="17905"/>
                  </a:lnTo>
                  <a:lnTo>
                    <a:pt x="732287" y="27747"/>
                  </a:lnTo>
                  <a:lnTo>
                    <a:pt x="685962" y="39623"/>
                  </a:lnTo>
                  <a:lnTo>
                    <a:pt x="640604" y="53480"/>
                  </a:lnTo>
                  <a:lnTo>
                    <a:pt x="596273" y="69261"/>
                  </a:lnTo>
                  <a:lnTo>
                    <a:pt x="553030" y="86911"/>
                  </a:lnTo>
                  <a:lnTo>
                    <a:pt x="510936" y="106375"/>
                  </a:lnTo>
                  <a:lnTo>
                    <a:pt x="470054" y="127597"/>
                  </a:lnTo>
                  <a:lnTo>
                    <a:pt x="430445" y="150522"/>
                  </a:lnTo>
                  <a:lnTo>
                    <a:pt x="392169" y="175095"/>
                  </a:lnTo>
                  <a:lnTo>
                    <a:pt x="355289" y="201260"/>
                  </a:lnTo>
                  <a:lnTo>
                    <a:pt x="319865" y="228962"/>
                  </a:lnTo>
                  <a:lnTo>
                    <a:pt x="285959" y="258145"/>
                  </a:lnTo>
                  <a:lnTo>
                    <a:pt x="253633" y="288754"/>
                  </a:lnTo>
                  <a:lnTo>
                    <a:pt x="222947" y="320735"/>
                  </a:lnTo>
                  <a:lnTo>
                    <a:pt x="193964" y="354030"/>
                  </a:lnTo>
                  <a:lnTo>
                    <a:pt x="166744" y="388586"/>
                  </a:lnTo>
                  <a:lnTo>
                    <a:pt x="141349" y="424346"/>
                  </a:lnTo>
                  <a:lnTo>
                    <a:pt x="117840" y="461256"/>
                  </a:lnTo>
                  <a:lnTo>
                    <a:pt x="96279" y="499259"/>
                  </a:lnTo>
                  <a:lnTo>
                    <a:pt x="76727" y="538302"/>
                  </a:lnTo>
                  <a:lnTo>
                    <a:pt x="59245" y="578327"/>
                  </a:lnTo>
                  <a:lnTo>
                    <a:pt x="43895" y="619280"/>
                  </a:lnTo>
                  <a:lnTo>
                    <a:pt x="30738" y="661105"/>
                  </a:lnTo>
                  <a:lnTo>
                    <a:pt x="19836" y="703748"/>
                  </a:lnTo>
                  <a:lnTo>
                    <a:pt x="11250" y="747152"/>
                  </a:lnTo>
                  <a:lnTo>
                    <a:pt x="5040" y="791262"/>
                  </a:lnTo>
                  <a:lnTo>
                    <a:pt x="1270" y="836024"/>
                  </a:lnTo>
                  <a:lnTo>
                    <a:pt x="0" y="881381"/>
                  </a:lnTo>
                  <a:lnTo>
                    <a:pt x="1270" y="926739"/>
                  </a:lnTo>
                  <a:lnTo>
                    <a:pt x="5040" y="971501"/>
                  </a:lnTo>
                  <a:lnTo>
                    <a:pt x="11250" y="1015612"/>
                  </a:lnTo>
                  <a:lnTo>
                    <a:pt x="19836" y="1059017"/>
                  </a:lnTo>
                  <a:lnTo>
                    <a:pt x="30738" y="1101660"/>
                  </a:lnTo>
                  <a:lnTo>
                    <a:pt x="43895" y="1143486"/>
                  </a:lnTo>
                  <a:lnTo>
                    <a:pt x="59245" y="1184440"/>
                  </a:lnTo>
                  <a:lnTo>
                    <a:pt x="76727" y="1224465"/>
                  </a:lnTo>
                  <a:lnTo>
                    <a:pt x="96279" y="1263508"/>
                  </a:lnTo>
                  <a:lnTo>
                    <a:pt x="117840" y="1301511"/>
                  </a:lnTo>
                  <a:lnTo>
                    <a:pt x="141349" y="1338421"/>
                  </a:lnTo>
                  <a:lnTo>
                    <a:pt x="166744" y="1374181"/>
                  </a:lnTo>
                  <a:lnTo>
                    <a:pt x="193964" y="1408737"/>
                  </a:lnTo>
                  <a:lnTo>
                    <a:pt x="222947" y="1442033"/>
                  </a:lnTo>
                  <a:lnTo>
                    <a:pt x="253633" y="1474013"/>
                  </a:lnTo>
                  <a:lnTo>
                    <a:pt x="285959" y="1504622"/>
                  </a:lnTo>
                  <a:lnTo>
                    <a:pt x="319865" y="1533805"/>
                  </a:lnTo>
                  <a:lnTo>
                    <a:pt x="355289" y="1561507"/>
                  </a:lnTo>
                  <a:lnTo>
                    <a:pt x="392169" y="1587672"/>
                  </a:lnTo>
                  <a:lnTo>
                    <a:pt x="430445" y="1612244"/>
                  </a:lnTo>
                  <a:lnTo>
                    <a:pt x="470054" y="1635169"/>
                  </a:lnTo>
                  <a:lnTo>
                    <a:pt x="510936" y="1656391"/>
                  </a:lnTo>
                  <a:lnTo>
                    <a:pt x="553030" y="1675855"/>
                  </a:lnTo>
                  <a:lnTo>
                    <a:pt x="596273" y="1693505"/>
                  </a:lnTo>
                  <a:lnTo>
                    <a:pt x="640604" y="1709285"/>
                  </a:lnTo>
                  <a:lnTo>
                    <a:pt x="685962" y="1723141"/>
                  </a:lnTo>
                  <a:lnTo>
                    <a:pt x="732287" y="1735018"/>
                  </a:lnTo>
                  <a:lnTo>
                    <a:pt x="779515" y="1744859"/>
                  </a:lnTo>
                  <a:lnTo>
                    <a:pt x="827586" y="1752610"/>
                  </a:lnTo>
                  <a:lnTo>
                    <a:pt x="876439" y="1758214"/>
                  </a:lnTo>
                  <a:lnTo>
                    <a:pt x="926012" y="1761618"/>
                  </a:lnTo>
                  <a:lnTo>
                    <a:pt x="976243" y="1762765"/>
                  </a:lnTo>
                  <a:lnTo>
                    <a:pt x="1026489" y="1761618"/>
                  </a:lnTo>
                  <a:lnTo>
                    <a:pt x="1076075" y="1758214"/>
                  </a:lnTo>
                  <a:lnTo>
                    <a:pt x="1124939" y="1752610"/>
                  </a:lnTo>
                  <a:lnTo>
                    <a:pt x="1173021" y="1744859"/>
                  </a:lnTo>
                  <a:lnTo>
                    <a:pt x="1220259" y="1735018"/>
                  </a:lnTo>
                  <a:lnTo>
                    <a:pt x="1266592" y="1723141"/>
                  </a:lnTo>
                  <a:lnTo>
                    <a:pt x="1311959" y="1709285"/>
                  </a:lnTo>
                  <a:lnTo>
                    <a:pt x="1356298" y="1693505"/>
                  </a:lnTo>
                  <a:lnTo>
                    <a:pt x="1399547" y="1675855"/>
                  </a:lnTo>
                  <a:lnTo>
                    <a:pt x="1441646" y="1656391"/>
                  </a:lnTo>
                  <a:lnTo>
                    <a:pt x="1482534" y="1635169"/>
                  </a:lnTo>
                  <a:lnTo>
                    <a:pt x="1522148" y="1612244"/>
                  </a:lnTo>
                  <a:lnTo>
                    <a:pt x="1560427" y="1587672"/>
                  </a:lnTo>
                  <a:lnTo>
                    <a:pt x="1597311" y="1561507"/>
                  </a:lnTo>
                  <a:lnTo>
                    <a:pt x="1632738" y="1533805"/>
                  </a:lnTo>
                  <a:lnTo>
                    <a:pt x="1666646" y="1504622"/>
                  </a:lnTo>
                  <a:lnTo>
                    <a:pt x="1698974" y="1474013"/>
                  </a:lnTo>
                  <a:lnTo>
                    <a:pt x="1729661" y="1442033"/>
                  </a:lnTo>
                  <a:lnTo>
                    <a:pt x="1758646" y="1408737"/>
                  </a:lnTo>
                  <a:lnTo>
                    <a:pt x="1785867" y="1374181"/>
                  </a:lnTo>
                  <a:lnTo>
                    <a:pt x="1811262" y="1338421"/>
                  </a:lnTo>
                  <a:lnTo>
                    <a:pt x="1834771" y="1301511"/>
                  </a:lnTo>
                  <a:lnTo>
                    <a:pt x="1856332" y="1263508"/>
                  </a:lnTo>
                  <a:lnTo>
                    <a:pt x="1875884" y="1224465"/>
                  </a:lnTo>
                  <a:lnTo>
                    <a:pt x="1893366" y="1184440"/>
                  </a:lnTo>
                  <a:lnTo>
                    <a:pt x="1908716" y="1143486"/>
                  </a:lnTo>
                  <a:lnTo>
                    <a:pt x="1921872" y="1101660"/>
                  </a:lnTo>
                  <a:lnTo>
                    <a:pt x="1932774" y="1059017"/>
                  </a:lnTo>
                  <a:lnTo>
                    <a:pt x="1941360" y="1015612"/>
                  </a:lnTo>
                  <a:lnTo>
                    <a:pt x="1947569" y="971501"/>
                  </a:lnTo>
                  <a:lnTo>
                    <a:pt x="1951339" y="926739"/>
                  </a:lnTo>
                  <a:lnTo>
                    <a:pt x="1952609" y="881381"/>
                  </a:lnTo>
                  <a:lnTo>
                    <a:pt x="1951339" y="836024"/>
                  </a:lnTo>
                  <a:lnTo>
                    <a:pt x="1947569" y="791262"/>
                  </a:lnTo>
                  <a:lnTo>
                    <a:pt x="1941360" y="747152"/>
                  </a:lnTo>
                  <a:lnTo>
                    <a:pt x="1932774" y="703748"/>
                  </a:lnTo>
                  <a:lnTo>
                    <a:pt x="1921872" y="661105"/>
                  </a:lnTo>
                  <a:lnTo>
                    <a:pt x="1908716" y="619280"/>
                  </a:lnTo>
                  <a:lnTo>
                    <a:pt x="1893366" y="578327"/>
                  </a:lnTo>
                  <a:lnTo>
                    <a:pt x="1875884" y="538302"/>
                  </a:lnTo>
                  <a:lnTo>
                    <a:pt x="1856332" y="499259"/>
                  </a:lnTo>
                  <a:lnTo>
                    <a:pt x="1834771" y="461256"/>
                  </a:lnTo>
                  <a:lnTo>
                    <a:pt x="1811262" y="424346"/>
                  </a:lnTo>
                  <a:lnTo>
                    <a:pt x="1785867" y="388586"/>
                  </a:lnTo>
                  <a:lnTo>
                    <a:pt x="1758646" y="354030"/>
                  </a:lnTo>
                  <a:lnTo>
                    <a:pt x="1729661" y="320735"/>
                  </a:lnTo>
                  <a:lnTo>
                    <a:pt x="1698974" y="288754"/>
                  </a:lnTo>
                  <a:lnTo>
                    <a:pt x="1666646" y="258145"/>
                  </a:lnTo>
                  <a:lnTo>
                    <a:pt x="1632738" y="228962"/>
                  </a:lnTo>
                  <a:lnTo>
                    <a:pt x="1597311" y="201260"/>
                  </a:lnTo>
                  <a:lnTo>
                    <a:pt x="1560427" y="175095"/>
                  </a:lnTo>
                  <a:lnTo>
                    <a:pt x="1522148" y="150522"/>
                  </a:lnTo>
                  <a:lnTo>
                    <a:pt x="1482534" y="127597"/>
                  </a:lnTo>
                  <a:lnTo>
                    <a:pt x="1441646" y="106375"/>
                  </a:lnTo>
                  <a:lnTo>
                    <a:pt x="1399547" y="86911"/>
                  </a:lnTo>
                  <a:lnTo>
                    <a:pt x="1356298" y="69261"/>
                  </a:lnTo>
                  <a:lnTo>
                    <a:pt x="1311959" y="53480"/>
                  </a:lnTo>
                  <a:lnTo>
                    <a:pt x="1266592" y="39623"/>
                  </a:lnTo>
                  <a:lnTo>
                    <a:pt x="1220259" y="27747"/>
                  </a:lnTo>
                  <a:lnTo>
                    <a:pt x="1173021" y="17905"/>
                  </a:lnTo>
                  <a:lnTo>
                    <a:pt x="1124939" y="10155"/>
                  </a:lnTo>
                  <a:lnTo>
                    <a:pt x="1076075" y="4550"/>
                  </a:lnTo>
                  <a:lnTo>
                    <a:pt x="1026489" y="1146"/>
                  </a:lnTo>
                  <a:lnTo>
                    <a:pt x="976243" y="0"/>
                  </a:lnTo>
                  <a:close/>
                </a:path>
              </a:pathLst>
            </a:custGeom>
            <a:grpFill/>
            <a:ln>
              <a:noFill/>
            </a:ln>
          </p:spPr>
          <p:txBody>
            <a:bodyPr wrap="square" lIns="0" tIns="0" rIns="0" bIns="0" rtlCol="0"/>
            <a:lstStyle/>
            <a:p>
              <a:endParaRPr sz="2560"/>
            </a:p>
          </p:txBody>
        </p:sp>
        <p:sp>
          <p:nvSpPr>
            <p:cNvPr id="23" name="object 12">
              <a:extLst>
                <a:ext uri="{FF2B5EF4-FFF2-40B4-BE49-F238E27FC236}">
                  <a16:creationId xmlns:a16="http://schemas.microsoft.com/office/drawing/2014/main" id="{114E248B-1739-4B49-8389-2E67E1B55B60}"/>
                </a:ext>
              </a:extLst>
            </p:cNvPr>
            <p:cNvSpPr/>
            <p:nvPr/>
          </p:nvSpPr>
          <p:spPr>
            <a:xfrm>
              <a:off x="7794616" y="2831792"/>
              <a:ext cx="1952625" cy="1762760"/>
            </a:xfrm>
            <a:custGeom>
              <a:avLst/>
              <a:gdLst/>
              <a:ahLst/>
              <a:cxnLst/>
              <a:rect l="l" t="t" r="r" b="b"/>
              <a:pathLst>
                <a:path w="1952625" h="1762760">
                  <a:moveTo>
                    <a:pt x="0" y="881380"/>
                  </a:moveTo>
                  <a:lnTo>
                    <a:pt x="1270" y="836024"/>
                  </a:lnTo>
                  <a:lnTo>
                    <a:pt x="5040" y="791262"/>
                  </a:lnTo>
                  <a:lnTo>
                    <a:pt x="11250" y="747152"/>
                  </a:lnTo>
                  <a:lnTo>
                    <a:pt x="19836" y="703748"/>
                  </a:lnTo>
                  <a:lnTo>
                    <a:pt x="30738" y="661105"/>
                  </a:lnTo>
                  <a:lnTo>
                    <a:pt x="43895" y="619280"/>
                  </a:lnTo>
                  <a:lnTo>
                    <a:pt x="59245" y="578327"/>
                  </a:lnTo>
                  <a:lnTo>
                    <a:pt x="76727" y="538301"/>
                  </a:lnTo>
                  <a:lnTo>
                    <a:pt x="96279" y="499259"/>
                  </a:lnTo>
                  <a:lnTo>
                    <a:pt x="117840" y="461256"/>
                  </a:lnTo>
                  <a:lnTo>
                    <a:pt x="141349" y="424346"/>
                  </a:lnTo>
                  <a:lnTo>
                    <a:pt x="166744" y="388586"/>
                  </a:lnTo>
                  <a:lnTo>
                    <a:pt x="193964" y="354030"/>
                  </a:lnTo>
                  <a:lnTo>
                    <a:pt x="222947" y="320735"/>
                  </a:lnTo>
                  <a:lnTo>
                    <a:pt x="253633" y="288754"/>
                  </a:lnTo>
                  <a:lnTo>
                    <a:pt x="285959" y="258145"/>
                  </a:lnTo>
                  <a:lnTo>
                    <a:pt x="319865" y="228962"/>
                  </a:lnTo>
                  <a:lnTo>
                    <a:pt x="355289" y="201260"/>
                  </a:lnTo>
                  <a:lnTo>
                    <a:pt x="392169" y="175095"/>
                  </a:lnTo>
                  <a:lnTo>
                    <a:pt x="430445" y="150522"/>
                  </a:lnTo>
                  <a:lnTo>
                    <a:pt x="470054" y="127597"/>
                  </a:lnTo>
                  <a:lnTo>
                    <a:pt x="510936" y="106375"/>
                  </a:lnTo>
                  <a:lnTo>
                    <a:pt x="553030" y="86911"/>
                  </a:lnTo>
                  <a:lnTo>
                    <a:pt x="596273" y="69261"/>
                  </a:lnTo>
                  <a:lnTo>
                    <a:pt x="640604" y="53480"/>
                  </a:lnTo>
                  <a:lnTo>
                    <a:pt x="685962" y="39623"/>
                  </a:lnTo>
                  <a:lnTo>
                    <a:pt x="732286" y="27747"/>
                  </a:lnTo>
                  <a:lnTo>
                    <a:pt x="779515" y="17905"/>
                  </a:lnTo>
                  <a:lnTo>
                    <a:pt x="827586" y="10155"/>
                  </a:lnTo>
                  <a:lnTo>
                    <a:pt x="876439" y="4550"/>
                  </a:lnTo>
                  <a:lnTo>
                    <a:pt x="926012" y="1146"/>
                  </a:lnTo>
                  <a:lnTo>
                    <a:pt x="976243" y="0"/>
                  </a:lnTo>
                  <a:lnTo>
                    <a:pt x="1026489" y="1146"/>
                  </a:lnTo>
                  <a:lnTo>
                    <a:pt x="1076074" y="4550"/>
                  </a:lnTo>
                  <a:lnTo>
                    <a:pt x="1124939" y="10155"/>
                  </a:lnTo>
                  <a:lnTo>
                    <a:pt x="1173021" y="17905"/>
                  </a:lnTo>
                  <a:lnTo>
                    <a:pt x="1220259" y="27747"/>
                  </a:lnTo>
                  <a:lnTo>
                    <a:pt x="1266592" y="39623"/>
                  </a:lnTo>
                  <a:lnTo>
                    <a:pt x="1311959" y="53480"/>
                  </a:lnTo>
                  <a:lnTo>
                    <a:pt x="1356298" y="69261"/>
                  </a:lnTo>
                  <a:lnTo>
                    <a:pt x="1399547" y="86911"/>
                  </a:lnTo>
                  <a:lnTo>
                    <a:pt x="1441646" y="106375"/>
                  </a:lnTo>
                  <a:lnTo>
                    <a:pt x="1482534" y="127597"/>
                  </a:lnTo>
                  <a:lnTo>
                    <a:pt x="1522148" y="150522"/>
                  </a:lnTo>
                  <a:lnTo>
                    <a:pt x="1560427" y="175095"/>
                  </a:lnTo>
                  <a:lnTo>
                    <a:pt x="1597311" y="201260"/>
                  </a:lnTo>
                  <a:lnTo>
                    <a:pt x="1632738" y="228962"/>
                  </a:lnTo>
                  <a:lnTo>
                    <a:pt x="1666646" y="258145"/>
                  </a:lnTo>
                  <a:lnTo>
                    <a:pt x="1698974" y="288754"/>
                  </a:lnTo>
                  <a:lnTo>
                    <a:pt x="1729661" y="320735"/>
                  </a:lnTo>
                  <a:lnTo>
                    <a:pt x="1758646" y="354030"/>
                  </a:lnTo>
                  <a:lnTo>
                    <a:pt x="1785867" y="388586"/>
                  </a:lnTo>
                  <a:lnTo>
                    <a:pt x="1811262" y="424346"/>
                  </a:lnTo>
                  <a:lnTo>
                    <a:pt x="1834771" y="461256"/>
                  </a:lnTo>
                  <a:lnTo>
                    <a:pt x="1856332" y="499259"/>
                  </a:lnTo>
                  <a:lnTo>
                    <a:pt x="1875884" y="538301"/>
                  </a:lnTo>
                  <a:lnTo>
                    <a:pt x="1893366" y="578327"/>
                  </a:lnTo>
                  <a:lnTo>
                    <a:pt x="1908715" y="619280"/>
                  </a:lnTo>
                  <a:lnTo>
                    <a:pt x="1921872" y="661105"/>
                  </a:lnTo>
                  <a:lnTo>
                    <a:pt x="1932774" y="703748"/>
                  </a:lnTo>
                  <a:lnTo>
                    <a:pt x="1941360" y="747152"/>
                  </a:lnTo>
                  <a:lnTo>
                    <a:pt x="1947569" y="791262"/>
                  </a:lnTo>
                  <a:lnTo>
                    <a:pt x="1951339" y="836024"/>
                  </a:lnTo>
                  <a:lnTo>
                    <a:pt x="1952609" y="881380"/>
                  </a:lnTo>
                  <a:lnTo>
                    <a:pt x="1951339" y="926739"/>
                  </a:lnTo>
                  <a:lnTo>
                    <a:pt x="1947569" y="971501"/>
                  </a:lnTo>
                  <a:lnTo>
                    <a:pt x="1941360" y="1015612"/>
                  </a:lnTo>
                  <a:lnTo>
                    <a:pt x="1932774" y="1059017"/>
                  </a:lnTo>
                  <a:lnTo>
                    <a:pt x="1921872" y="1101660"/>
                  </a:lnTo>
                  <a:lnTo>
                    <a:pt x="1908715" y="1143486"/>
                  </a:lnTo>
                  <a:lnTo>
                    <a:pt x="1893366" y="1184440"/>
                  </a:lnTo>
                  <a:lnTo>
                    <a:pt x="1875884" y="1224465"/>
                  </a:lnTo>
                  <a:lnTo>
                    <a:pt x="1856332" y="1263507"/>
                  </a:lnTo>
                  <a:lnTo>
                    <a:pt x="1834771" y="1301511"/>
                  </a:lnTo>
                  <a:lnTo>
                    <a:pt x="1811262" y="1338421"/>
                  </a:lnTo>
                  <a:lnTo>
                    <a:pt x="1785867" y="1374181"/>
                  </a:lnTo>
                  <a:lnTo>
                    <a:pt x="1758646" y="1408737"/>
                  </a:lnTo>
                  <a:lnTo>
                    <a:pt x="1729661" y="1442033"/>
                  </a:lnTo>
                  <a:lnTo>
                    <a:pt x="1698974" y="1474013"/>
                  </a:lnTo>
                  <a:lnTo>
                    <a:pt x="1666646" y="1504622"/>
                  </a:lnTo>
                  <a:lnTo>
                    <a:pt x="1632738" y="1533805"/>
                  </a:lnTo>
                  <a:lnTo>
                    <a:pt x="1597311" y="1561507"/>
                  </a:lnTo>
                  <a:lnTo>
                    <a:pt x="1560427" y="1587672"/>
                  </a:lnTo>
                  <a:lnTo>
                    <a:pt x="1522148" y="1612244"/>
                  </a:lnTo>
                  <a:lnTo>
                    <a:pt x="1482534" y="1635169"/>
                  </a:lnTo>
                  <a:lnTo>
                    <a:pt x="1441646" y="1656391"/>
                  </a:lnTo>
                  <a:lnTo>
                    <a:pt x="1399547" y="1675855"/>
                  </a:lnTo>
                  <a:lnTo>
                    <a:pt x="1356298" y="1693504"/>
                  </a:lnTo>
                  <a:lnTo>
                    <a:pt x="1311959" y="1709285"/>
                  </a:lnTo>
                  <a:lnTo>
                    <a:pt x="1266592" y="1723141"/>
                  </a:lnTo>
                  <a:lnTo>
                    <a:pt x="1220259" y="1735018"/>
                  </a:lnTo>
                  <a:lnTo>
                    <a:pt x="1173021" y="1744859"/>
                  </a:lnTo>
                  <a:lnTo>
                    <a:pt x="1124939" y="1752610"/>
                  </a:lnTo>
                  <a:lnTo>
                    <a:pt x="1076074" y="1758214"/>
                  </a:lnTo>
                  <a:lnTo>
                    <a:pt x="1026489" y="1761618"/>
                  </a:lnTo>
                  <a:lnTo>
                    <a:pt x="976243" y="1762765"/>
                  </a:lnTo>
                  <a:lnTo>
                    <a:pt x="926012" y="1761618"/>
                  </a:lnTo>
                  <a:lnTo>
                    <a:pt x="876439" y="1758214"/>
                  </a:lnTo>
                  <a:lnTo>
                    <a:pt x="827586" y="1752610"/>
                  </a:lnTo>
                  <a:lnTo>
                    <a:pt x="779515" y="1744859"/>
                  </a:lnTo>
                  <a:lnTo>
                    <a:pt x="732286" y="1735018"/>
                  </a:lnTo>
                  <a:lnTo>
                    <a:pt x="685962" y="1723141"/>
                  </a:lnTo>
                  <a:lnTo>
                    <a:pt x="640604" y="1709285"/>
                  </a:lnTo>
                  <a:lnTo>
                    <a:pt x="596273" y="1693504"/>
                  </a:lnTo>
                  <a:lnTo>
                    <a:pt x="553030" y="1675855"/>
                  </a:lnTo>
                  <a:lnTo>
                    <a:pt x="510936" y="1656391"/>
                  </a:lnTo>
                  <a:lnTo>
                    <a:pt x="470054" y="1635169"/>
                  </a:lnTo>
                  <a:lnTo>
                    <a:pt x="430445" y="1612244"/>
                  </a:lnTo>
                  <a:lnTo>
                    <a:pt x="392169" y="1587672"/>
                  </a:lnTo>
                  <a:lnTo>
                    <a:pt x="355289" y="1561507"/>
                  </a:lnTo>
                  <a:lnTo>
                    <a:pt x="319865" y="1533805"/>
                  </a:lnTo>
                  <a:lnTo>
                    <a:pt x="285959" y="1504622"/>
                  </a:lnTo>
                  <a:lnTo>
                    <a:pt x="253633" y="1474013"/>
                  </a:lnTo>
                  <a:lnTo>
                    <a:pt x="222947" y="1442033"/>
                  </a:lnTo>
                  <a:lnTo>
                    <a:pt x="193964" y="1408737"/>
                  </a:lnTo>
                  <a:lnTo>
                    <a:pt x="166744" y="1374181"/>
                  </a:lnTo>
                  <a:lnTo>
                    <a:pt x="141349" y="1338421"/>
                  </a:lnTo>
                  <a:lnTo>
                    <a:pt x="117840" y="1301511"/>
                  </a:lnTo>
                  <a:lnTo>
                    <a:pt x="96279" y="1263507"/>
                  </a:lnTo>
                  <a:lnTo>
                    <a:pt x="76727" y="1224465"/>
                  </a:lnTo>
                  <a:lnTo>
                    <a:pt x="59245" y="1184440"/>
                  </a:lnTo>
                  <a:lnTo>
                    <a:pt x="43895" y="1143486"/>
                  </a:lnTo>
                  <a:lnTo>
                    <a:pt x="30738" y="1101660"/>
                  </a:lnTo>
                  <a:lnTo>
                    <a:pt x="19836" y="1059017"/>
                  </a:lnTo>
                  <a:lnTo>
                    <a:pt x="11250" y="1015612"/>
                  </a:lnTo>
                  <a:lnTo>
                    <a:pt x="5040" y="971501"/>
                  </a:lnTo>
                  <a:lnTo>
                    <a:pt x="1270" y="926739"/>
                  </a:lnTo>
                  <a:lnTo>
                    <a:pt x="0" y="881380"/>
                  </a:lnTo>
                  <a:close/>
                </a:path>
              </a:pathLst>
            </a:custGeom>
            <a:grpFill/>
            <a:ln w="28574">
              <a:noFill/>
            </a:ln>
          </p:spPr>
          <p:txBody>
            <a:bodyPr wrap="square" lIns="0" tIns="0" rIns="0" bIns="0" rtlCol="0"/>
            <a:lstStyle/>
            <a:p>
              <a:endParaRPr sz="2560"/>
            </a:p>
          </p:txBody>
        </p:sp>
        <p:sp>
          <p:nvSpPr>
            <p:cNvPr id="24" name="object 13">
              <a:extLst>
                <a:ext uri="{FF2B5EF4-FFF2-40B4-BE49-F238E27FC236}">
                  <a16:creationId xmlns:a16="http://schemas.microsoft.com/office/drawing/2014/main" id="{DD53BC17-37EE-4986-B261-B2953C7E5116}"/>
                </a:ext>
              </a:extLst>
            </p:cNvPr>
            <p:cNvSpPr txBox="1"/>
            <p:nvPr/>
          </p:nvSpPr>
          <p:spPr>
            <a:xfrm>
              <a:off x="8128626" y="3598393"/>
              <a:ext cx="1284605" cy="467235"/>
            </a:xfrm>
            <a:prstGeom prst="rect">
              <a:avLst/>
            </a:prstGeom>
            <a:grpFill/>
          </p:spPr>
          <p:txBody>
            <a:bodyPr vert="horz" wrap="square" lIns="0" tIns="13547" rIns="0" bIns="0" rtlCol="0">
              <a:spAutoFit/>
            </a:bodyPr>
            <a:lstStyle/>
            <a:p>
              <a:pPr marL="13547">
                <a:lnSpc>
                  <a:spcPct val="100000"/>
                </a:lnSpc>
                <a:spcBef>
                  <a:spcPts val="107"/>
                </a:spcBef>
              </a:pPr>
              <a:r>
                <a:rPr sz="2000" b="1" spc="-16" dirty="0">
                  <a:solidFill>
                    <a:srgbClr val="FFFFFF"/>
                  </a:solidFill>
                  <a:latin typeface="Arial"/>
                  <a:cs typeface="Arial"/>
                </a:rPr>
                <a:t>Temperature?</a:t>
              </a:r>
              <a:endParaRPr sz="2000" dirty="0">
                <a:latin typeface="Arial"/>
                <a:cs typeface="Arial"/>
              </a:endParaRPr>
            </a:p>
          </p:txBody>
        </p:sp>
        <p:sp>
          <p:nvSpPr>
            <p:cNvPr id="25" name="object 14">
              <a:extLst>
                <a:ext uri="{FF2B5EF4-FFF2-40B4-BE49-F238E27FC236}">
                  <a16:creationId xmlns:a16="http://schemas.microsoft.com/office/drawing/2014/main" id="{08729A75-D9CE-470A-8FAC-42882360AEA2}"/>
                </a:ext>
              </a:extLst>
            </p:cNvPr>
            <p:cNvSpPr/>
            <p:nvPr/>
          </p:nvSpPr>
          <p:spPr>
            <a:xfrm>
              <a:off x="6500345" y="3888813"/>
              <a:ext cx="1454785" cy="1296670"/>
            </a:xfrm>
            <a:custGeom>
              <a:avLst/>
              <a:gdLst/>
              <a:ahLst/>
              <a:cxnLst/>
              <a:rect l="l" t="t" r="r" b="b"/>
              <a:pathLst>
                <a:path w="1454785" h="1296670">
                  <a:moveTo>
                    <a:pt x="727100" y="0"/>
                  </a:moveTo>
                  <a:lnTo>
                    <a:pt x="677317" y="1494"/>
                  </a:lnTo>
                  <a:lnTo>
                    <a:pt x="628435" y="5914"/>
                  </a:lnTo>
                  <a:lnTo>
                    <a:pt x="580562" y="13163"/>
                  </a:lnTo>
                  <a:lnTo>
                    <a:pt x="533805" y="23143"/>
                  </a:lnTo>
                  <a:lnTo>
                    <a:pt x="488274" y="35760"/>
                  </a:lnTo>
                  <a:lnTo>
                    <a:pt x="444076" y="50915"/>
                  </a:lnTo>
                  <a:lnTo>
                    <a:pt x="401321" y="68514"/>
                  </a:lnTo>
                  <a:lnTo>
                    <a:pt x="360115" y="88459"/>
                  </a:lnTo>
                  <a:lnTo>
                    <a:pt x="320568" y="110653"/>
                  </a:lnTo>
                  <a:lnTo>
                    <a:pt x="282787" y="135001"/>
                  </a:lnTo>
                  <a:lnTo>
                    <a:pt x="246882" y="161406"/>
                  </a:lnTo>
                  <a:lnTo>
                    <a:pt x="212959" y="189772"/>
                  </a:lnTo>
                  <a:lnTo>
                    <a:pt x="181129" y="220001"/>
                  </a:lnTo>
                  <a:lnTo>
                    <a:pt x="151498" y="251998"/>
                  </a:lnTo>
                  <a:lnTo>
                    <a:pt x="124175" y="285666"/>
                  </a:lnTo>
                  <a:lnTo>
                    <a:pt x="99268" y="320909"/>
                  </a:lnTo>
                  <a:lnTo>
                    <a:pt x="76887" y="357630"/>
                  </a:lnTo>
                  <a:lnTo>
                    <a:pt x="57138" y="395733"/>
                  </a:lnTo>
                  <a:lnTo>
                    <a:pt x="40130" y="435120"/>
                  </a:lnTo>
                  <a:lnTo>
                    <a:pt x="25972" y="475697"/>
                  </a:lnTo>
                  <a:lnTo>
                    <a:pt x="14771" y="517366"/>
                  </a:lnTo>
                  <a:lnTo>
                    <a:pt x="6637" y="560031"/>
                  </a:lnTo>
                  <a:lnTo>
                    <a:pt x="1677" y="603595"/>
                  </a:lnTo>
                  <a:lnTo>
                    <a:pt x="0" y="647962"/>
                  </a:lnTo>
                  <a:lnTo>
                    <a:pt x="1677" y="692343"/>
                  </a:lnTo>
                  <a:lnTo>
                    <a:pt x="6637" y="735920"/>
                  </a:lnTo>
                  <a:lnTo>
                    <a:pt x="14771" y="778597"/>
                  </a:lnTo>
                  <a:lnTo>
                    <a:pt x="25972" y="820276"/>
                  </a:lnTo>
                  <a:lnTo>
                    <a:pt x="40130" y="860863"/>
                  </a:lnTo>
                  <a:lnTo>
                    <a:pt x="57138" y="900259"/>
                  </a:lnTo>
                  <a:lnTo>
                    <a:pt x="76887" y="938370"/>
                  </a:lnTo>
                  <a:lnTo>
                    <a:pt x="99268" y="975098"/>
                  </a:lnTo>
                  <a:lnTo>
                    <a:pt x="124175" y="1010347"/>
                  </a:lnTo>
                  <a:lnTo>
                    <a:pt x="151498" y="1044020"/>
                  </a:lnTo>
                  <a:lnTo>
                    <a:pt x="181129" y="1076022"/>
                  </a:lnTo>
                  <a:lnTo>
                    <a:pt x="212959" y="1106256"/>
                  </a:lnTo>
                  <a:lnTo>
                    <a:pt x="246882" y="1134624"/>
                  </a:lnTo>
                  <a:lnTo>
                    <a:pt x="282787" y="1161032"/>
                  </a:lnTo>
                  <a:lnTo>
                    <a:pt x="320568" y="1185383"/>
                  </a:lnTo>
                  <a:lnTo>
                    <a:pt x="360115" y="1207579"/>
                  </a:lnTo>
                  <a:lnTo>
                    <a:pt x="401321" y="1227525"/>
                  </a:lnTo>
                  <a:lnTo>
                    <a:pt x="444076" y="1245125"/>
                  </a:lnTo>
                  <a:lnTo>
                    <a:pt x="488274" y="1260281"/>
                  </a:lnTo>
                  <a:lnTo>
                    <a:pt x="533805" y="1272898"/>
                  </a:lnTo>
                  <a:lnTo>
                    <a:pt x="580562" y="1282879"/>
                  </a:lnTo>
                  <a:lnTo>
                    <a:pt x="628435" y="1290128"/>
                  </a:lnTo>
                  <a:lnTo>
                    <a:pt x="677317" y="1294548"/>
                  </a:lnTo>
                  <a:lnTo>
                    <a:pt x="727100" y="1296043"/>
                  </a:lnTo>
                  <a:lnTo>
                    <a:pt x="776882" y="1294548"/>
                  </a:lnTo>
                  <a:lnTo>
                    <a:pt x="825764" y="1290128"/>
                  </a:lnTo>
                  <a:lnTo>
                    <a:pt x="873637" y="1282879"/>
                  </a:lnTo>
                  <a:lnTo>
                    <a:pt x="920392" y="1272898"/>
                  </a:lnTo>
                  <a:lnTo>
                    <a:pt x="965922" y="1260281"/>
                  </a:lnTo>
                  <a:lnTo>
                    <a:pt x="1010119" y="1245125"/>
                  </a:lnTo>
                  <a:lnTo>
                    <a:pt x="1052873" y="1227525"/>
                  </a:lnTo>
                  <a:lnTo>
                    <a:pt x="1094077" y="1207579"/>
                  </a:lnTo>
                  <a:lnTo>
                    <a:pt x="1133622" y="1185383"/>
                  </a:lnTo>
                  <a:lnTo>
                    <a:pt x="1171401" y="1161032"/>
                  </a:lnTo>
                  <a:lnTo>
                    <a:pt x="1207305" y="1134624"/>
                  </a:lnTo>
                  <a:lnTo>
                    <a:pt x="1241225" y="1106256"/>
                  </a:lnTo>
                  <a:lnTo>
                    <a:pt x="1273054" y="1076022"/>
                  </a:lnTo>
                  <a:lnTo>
                    <a:pt x="1302683" y="1044020"/>
                  </a:lnTo>
                  <a:lnTo>
                    <a:pt x="1330004" y="1010347"/>
                  </a:lnTo>
                  <a:lnTo>
                    <a:pt x="1354909" y="975098"/>
                  </a:lnTo>
                  <a:lnTo>
                    <a:pt x="1377289" y="938370"/>
                  </a:lnTo>
                  <a:lnTo>
                    <a:pt x="1397037" y="900259"/>
                  </a:lnTo>
                  <a:lnTo>
                    <a:pt x="1414043" y="860863"/>
                  </a:lnTo>
                  <a:lnTo>
                    <a:pt x="1428200" y="820276"/>
                  </a:lnTo>
                  <a:lnTo>
                    <a:pt x="1439399" y="778597"/>
                  </a:lnTo>
                  <a:lnTo>
                    <a:pt x="1447533" y="735920"/>
                  </a:lnTo>
                  <a:lnTo>
                    <a:pt x="1452493" y="692343"/>
                  </a:lnTo>
                  <a:lnTo>
                    <a:pt x="1454170" y="647962"/>
                  </a:lnTo>
                  <a:lnTo>
                    <a:pt x="1452493" y="603595"/>
                  </a:lnTo>
                  <a:lnTo>
                    <a:pt x="1447533" y="560031"/>
                  </a:lnTo>
                  <a:lnTo>
                    <a:pt x="1439399" y="517366"/>
                  </a:lnTo>
                  <a:lnTo>
                    <a:pt x="1428200" y="475697"/>
                  </a:lnTo>
                  <a:lnTo>
                    <a:pt x="1414043" y="435120"/>
                  </a:lnTo>
                  <a:lnTo>
                    <a:pt x="1397037" y="395733"/>
                  </a:lnTo>
                  <a:lnTo>
                    <a:pt x="1377289" y="357630"/>
                  </a:lnTo>
                  <a:lnTo>
                    <a:pt x="1354909" y="320909"/>
                  </a:lnTo>
                  <a:lnTo>
                    <a:pt x="1330004" y="285666"/>
                  </a:lnTo>
                  <a:lnTo>
                    <a:pt x="1302683" y="251998"/>
                  </a:lnTo>
                  <a:lnTo>
                    <a:pt x="1273054" y="220001"/>
                  </a:lnTo>
                  <a:lnTo>
                    <a:pt x="1241225" y="189772"/>
                  </a:lnTo>
                  <a:lnTo>
                    <a:pt x="1207305" y="161406"/>
                  </a:lnTo>
                  <a:lnTo>
                    <a:pt x="1171401" y="135001"/>
                  </a:lnTo>
                  <a:lnTo>
                    <a:pt x="1133622" y="110653"/>
                  </a:lnTo>
                  <a:lnTo>
                    <a:pt x="1094077" y="88459"/>
                  </a:lnTo>
                  <a:lnTo>
                    <a:pt x="1052873" y="68514"/>
                  </a:lnTo>
                  <a:lnTo>
                    <a:pt x="1010119" y="50915"/>
                  </a:lnTo>
                  <a:lnTo>
                    <a:pt x="965922" y="35760"/>
                  </a:lnTo>
                  <a:lnTo>
                    <a:pt x="920392" y="23143"/>
                  </a:lnTo>
                  <a:lnTo>
                    <a:pt x="873637" y="13163"/>
                  </a:lnTo>
                  <a:lnTo>
                    <a:pt x="825764" y="5914"/>
                  </a:lnTo>
                  <a:lnTo>
                    <a:pt x="776882" y="1494"/>
                  </a:lnTo>
                  <a:lnTo>
                    <a:pt x="727100" y="0"/>
                  </a:lnTo>
                  <a:close/>
                </a:path>
              </a:pathLst>
            </a:custGeom>
            <a:grpFill/>
          </p:spPr>
          <p:txBody>
            <a:bodyPr wrap="square" lIns="0" tIns="0" rIns="0" bIns="0" rtlCol="0"/>
            <a:lstStyle/>
            <a:p>
              <a:endParaRPr sz="2560"/>
            </a:p>
          </p:txBody>
        </p:sp>
        <p:sp>
          <p:nvSpPr>
            <p:cNvPr id="26" name="object 15">
              <a:extLst>
                <a:ext uri="{FF2B5EF4-FFF2-40B4-BE49-F238E27FC236}">
                  <a16:creationId xmlns:a16="http://schemas.microsoft.com/office/drawing/2014/main" id="{F460ECF0-3372-40F5-BF78-7A3196C06957}"/>
                </a:ext>
              </a:extLst>
            </p:cNvPr>
            <p:cNvSpPr/>
            <p:nvPr/>
          </p:nvSpPr>
          <p:spPr>
            <a:xfrm>
              <a:off x="6500344" y="3888814"/>
              <a:ext cx="1454785" cy="1296670"/>
            </a:xfrm>
            <a:custGeom>
              <a:avLst/>
              <a:gdLst/>
              <a:ahLst/>
              <a:cxnLst/>
              <a:rect l="l" t="t" r="r" b="b"/>
              <a:pathLst>
                <a:path w="1454785" h="1296670">
                  <a:moveTo>
                    <a:pt x="0" y="647962"/>
                  </a:moveTo>
                  <a:lnTo>
                    <a:pt x="1677" y="603595"/>
                  </a:lnTo>
                  <a:lnTo>
                    <a:pt x="6637" y="560031"/>
                  </a:lnTo>
                  <a:lnTo>
                    <a:pt x="14771" y="517366"/>
                  </a:lnTo>
                  <a:lnTo>
                    <a:pt x="25972" y="475697"/>
                  </a:lnTo>
                  <a:lnTo>
                    <a:pt x="40130" y="435120"/>
                  </a:lnTo>
                  <a:lnTo>
                    <a:pt x="57138" y="395733"/>
                  </a:lnTo>
                  <a:lnTo>
                    <a:pt x="76886" y="357630"/>
                  </a:lnTo>
                  <a:lnTo>
                    <a:pt x="99268" y="320909"/>
                  </a:lnTo>
                  <a:lnTo>
                    <a:pt x="124175" y="285666"/>
                  </a:lnTo>
                  <a:lnTo>
                    <a:pt x="151498" y="251998"/>
                  </a:lnTo>
                  <a:lnTo>
                    <a:pt x="181129" y="220001"/>
                  </a:lnTo>
                  <a:lnTo>
                    <a:pt x="212959" y="189772"/>
                  </a:lnTo>
                  <a:lnTo>
                    <a:pt x="246882" y="161406"/>
                  </a:lnTo>
                  <a:lnTo>
                    <a:pt x="282787" y="135001"/>
                  </a:lnTo>
                  <a:lnTo>
                    <a:pt x="320568" y="110653"/>
                  </a:lnTo>
                  <a:lnTo>
                    <a:pt x="360115" y="88459"/>
                  </a:lnTo>
                  <a:lnTo>
                    <a:pt x="401321" y="68514"/>
                  </a:lnTo>
                  <a:lnTo>
                    <a:pt x="444076" y="50915"/>
                  </a:lnTo>
                  <a:lnTo>
                    <a:pt x="488274" y="35760"/>
                  </a:lnTo>
                  <a:lnTo>
                    <a:pt x="533805" y="23143"/>
                  </a:lnTo>
                  <a:lnTo>
                    <a:pt x="580562" y="13163"/>
                  </a:lnTo>
                  <a:lnTo>
                    <a:pt x="628435" y="5914"/>
                  </a:lnTo>
                  <a:lnTo>
                    <a:pt x="677317" y="1494"/>
                  </a:lnTo>
                  <a:lnTo>
                    <a:pt x="727100" y="0"/>
                  </a:lnTo>
                  <a:lnTo>
                    <a:pt x="776882" y="1494"/>
                  </a:lnTo>
                  <a:lnTo>
                    <a:pt x="825764" y="5914"/>
                  </a:lnTo>
                  <a:lnTo>
                    <a:pt x="873637" y="13163"/>
                  </a:lnTo>
                  <a:lnTo>
                    <a:pt x="920392" y="23143"/>
                  </a:lnTo>
                  <a:lnTo>
                    <a:pt x="965922" y="35760"/>
                  </a:lnTo>
                  <a:lnTo>
                    <a:pt x="1010119" y="50915"/>
                  </a:lnTo>
                  <a:lnTo>
                    <a:pt x="1052873" y="68514"/>
                  </a:lnTo>
                  <a:lnTo>
                    <a:pt x="1094077" y="88459"/>
                  </a:lnTo>
                  <a:lnTo>
                    <a:pt x="1133622" y="110653"/>
                  </a:lnTo>
                  <a:lnTo>
                    <a:pt x="1171401" y="135001"/>
                  </a:lnTo>
                  <a:lnTo>
                    <a:pt x="1207305" y="161406"/>
                  </a:lnTo>
                  <a:lnTo>
                    <a:pt x="1241225" y="189772"/>
                  </a:lnTo>
                  <a:lnTo>
                    <a:pt x="1273054" y="220001"/>
                  </a:lnTo>
                  <a:lnTo>
                    <a:pt x="1302683" y="251998"/>
                  </a:lnTo>
                  <a:lnTo>
                    <a:pt x="1330004" y="285666"/>
                  </a:lnTo>
                  <a:lnTo>
                    <a:pt x="1354909" y="320909"/>
                  </a:lnTo>
                  <a:lnTo>
                    <a:pt x="1377289" y="357630"/>
                  </a:lnTo>
                  <a:lnTo>
                    <a:pt x="1397036" y="395733"/>
                  </a:lnTo>
                  <a:lnTo>
                    <a:pt x="1414043" y="435120"/>
                  </a:lnTo>
                  <a:lnTo>
                    <a:pt x="1428200" y="475697"/>
                  </a:lnTo>
                  <a:lnTo>
                    <a:pt x="1439399" y="517366"/>
                  </a:lnTo>
                  <a:lnTo>
                    <a:pt x="1447533" y="560031"/>
                  </a:lnTo>
                  <a:lnTo>
                    <a:pt x="1452493" y="603595"/>
                  </a:lnTo>
                  <a:lnTo>
                    <a:pt x="1454170" y="647962"/>
                  </a:lnTo>
                  <a:lnTo>
                    <a:pt x="1452493" y="692343"/>
                  </a:lnTo>
                  <a:lnTo>
                    <a:pt x="1447533" y="735920"/>
                  </a:lnTo>
                  <a:lnTo>
                    <a:pt x="1439399" y="778597"/>
                  </a:lnTo>
                  <a:lnTo>
                    <a:pt x="1428200" y="820276"/>
                  </a:lnTo>
                  <a:lnTo>
                    <a:pt x="1414043" y="860863"/>
                  </a:lnTo>
                  <a:lnTo>
                    <a:pt x="1397036" y="900259"/>
                  </a:lnTo>
                  <a:lnTo>
                    <a:pt x="1377289" y="938370"/>
                  </a:lnTo>
                  <a:lnTo>
                    <a:pt x="1354909" y="975098"/>
                  </a:lnTo>
                  <a:lnTo>
                    <a:pt x="1330004" y="1010347"/>
                  </a:lnTo>
                  <a:lnTo>
                    <a:pt x="1302683" y="1044020"/>
                  </a:lnTo>
                  <a:lnTo>
                    <a:pt x="1273054" y="1076022"/>
                  </a:lnTo>
                  <a:lnTo>
                    <a:pt x="1241225" y="1106255"/>
                  </a:lnTo>
                  <a:lnTo>
                    <a:pt x="1207305" y="1134624"/>
                  </a:lnTo>
                  <a:lnTo>
                    <a:pt x="1171401" y="1161032"/>
                  </a:lnTo>
                  <a:lnTo>
                    <a:pt x="1133622" y="1185383"/>
                  </a:lnTo>
                  <a:lnTo>
                    <a:pt x="1094077" y="1207579"/>
                  </a:lnTo>
                  <a:lnTo>
                    <a:pt x="1052873" y="1227525"/>
                  </a:lnTo>
                  <a:lnTo>
                    <a:pt x="1010119" y="1245125"/>
                  </a:lnTo>
                  <a:lnTo>
                    <a:pt x="965922" y="1260281"/>
                  </a:lnTo>
                  <a:lnTo>
                    <a:pt x="920392" y="1272898"/>
                  </a:lnTo>
                  <a:lnTo>
                    <a:pt x="873637" y="1282879"/>
                  </a:lnTo>
                  <a:lnTo>
                    <a:pt x="825764" y="1290128"/>
                  </a:lnTo>
                  <a:lnTo>
                    <a:pt x="776882" y="1294548"/>
                  </a:lnTo>
                  <a:lnTo>
                    <a:pt x="727100" y="1296043"/>
                  </a:lnTo>
                  <a:lnTo>
                    <a:pt x="677317" y="1294548"/>
                  </a:lnTo>
                  <a:lnTo>
                    <a:pt x="628435" y="1290128"/>
                  </a:lnTo>
                  <a:lnTo>
                    <a:pt x="580562" y="1282879"/>
                  </a:lnTo>
                  <a:lnTo>
                    <a:pt x="533805" y="1272898"/>
                  </a:lnTo>
                  <a:lnTo>
                    <a:pt x="488274" y="1260281"/>
                  </a:lnTo>
                  <a:lnTo>
                    <a:pt x="444076" y="1245125"/>
                  </a:lnTo>
                  <a:lnTo>
                    <a:pt x="401321" y="1227525"/>
                  </a:lnTo>
                  <a:lnTo>
                    <a:pt x="360115" y="1207579"/>
                  </a:lnTo>
                  <a:lnTo>
                    <a:pt x="320568" y="1185383"/>
                  </a:lnTo>
                  <a:lnTo>
                    <a:pt x="282787" y="1161032"/>
                  </a:lnTo>
                  <a:lnTo>
                    <a:pt x="246882" y="1134624"/>
                  </a:lnTo>
                  <a:lnTo>
                    <a:pt x="212959" y="1106255"/>
                  </a:lnTo>
                  <a:lnTo>
                    <a:pt x="181129" y="1076022"/>
                  </a:lnTo>
                  <a:lnTo>
                    <a:pt x="151498" y="1044020"/>
                  </a:lnTo>
                  <a:lnTo>
                    <a:pt x="124175" y="1010347"/>
                  </a:lnTo>
                  <a:lnTo>
                    <a:pt x="99268" y="975098"/>
                  </a:lnTo>
                  <a:lnTo>
                    <a:pt x="76886" y="938370"/>
                  </a:lnTo>
                  <a:lnTo>
                    <a:pt x="57138" y="900259"/>
                  </a:lnTo>
                  <a:lnTo>
                    <a:pt x="40130" y="860863"/>
                  </a:lnTo>
                  <a:lnTo>
                    <a:pt x="25972" y="820276"/>
                  </a:lnTo>
                  <a:lnTo>
                    <a:pt x="14771" y="778597"/>
                  </a:lnTo>
                  <a:lnTo>
                    <a:pt x="6637" y="735920"/>
                  </a:lnTo>
                  <a:lnTo>
                    <a:pt x="1677" y="692343"/>
                  </a:lnTo>
                  <a:lnTo>
                    <a:pt x="0" y="647962"/>
                  </a:lnTo>
                  <a:close/>
                </a:path>
              </a:pathLst>
            </a:custGeom>
            <a:grpFill/>
            <a:ln w="28574">
              <a:noFill/>
            </a:ln>
          </p:spPr>
          <p:txBody>
            <a:bodyPr wrap="square" lIns="0" tIns="0" rIns="0" bIns="0" rtlCol="0"/>
            <a:lstStyle/>
            <a:p>
              <a:endParaRPr sz="2560"/>
            </a:p>
          </p:txBody>
        </p:sp>
        <p:sp>
          <p:nvSpPr>
            <p:cNvPr id="27" name="object 16">
              <a:extLst>
                <a:ext uri="{FF2B5EF4-FFF2-40B4-BE49-F238E27FC236}">
                  <a16:creationId xmlns:a16="http://schemas.microsoft.com/office/drawing/2014/main" id="{A39E3301-425D-43A5-98D0-1B643B8AA742}"/>
                </a:ext>
              </a:extLst>
            </p:cNvPr>
            <p:cNvSpPr txBox="1"/>
            <p:nvPr/>
          </p:nvSpPr>
          <p:spPr>
            <a:xfrm>
              <a:off x="6761329" y="4422370"/>
              <a:ext cx="932815" cy="467235"/>
            </a:xfrm>
            <a:prstGeom prst="rect">
              <a:avLst/>
            </a:prstGeom>
            <a:grpFill/>
          </p:spPr>
          <p:txBody>
            <a:bodyPr vert="horz" wrap="square" lIns="0" tIns="13547" rIns="0" bIns="0" rtlCol="0">
              <a:spAutoFit/>
            </a:bodyPr>
            <a:lstStyle/>
            <a:p>
              <a:pPr marL="13547">
                <a:lnSpc>
                  <a:spcPct val="100000"/>
                </a:lnSpc>
                <a:spcBef>
                  <a:spcPts val="107"/>
                </a:spcBef>
              </a:pPr>
              <a:r>
                <a:rPr sz="2000" b="1" spc="-37" dirty="0">
                  <a:solidFill>
                    <a:srgbClr val="FFFFFF"/>
                  </a:solidFill>
                  <a:latin typeface="Arial"/>
                  <a:cs typeface="Arial"/>
                </a:rPr>
                <a:t>H</a:t>
              </a:r>
              <a:r>
                <a:rPr sz="2000" b="1" spc="-21" dirty="0">
                  <a:solidFill>
                    <a:srgbClr val="FFFFFF"/>
                  </a:solidFill>
                  <a:latin typeface="Arial"/>
                  <a:cs typeface="Arial"/>
                </a:rPr>
                <a:t>u</a:t>
              </a:r>
              <a:r>
                <a:rPr sz="2000" b="1" spc="-69" dirty="0">
                  <a:solidFill>
                    <a:srgbClr val="FFFFFF"/>
                  </a:solidFill>
                  <a:latin typeface="Arial"/>
                  <a:cs typeface="Arial"/>
                </a:rPr>
                <a:t>m</a:t>
              </a:r>
              <a:r>
                <a:rPr sz="2000" b="1" spc="-48" dirty="0">
                  <a:solidFill>
                    <a:srgbClr val="FFFFFF"/>
                  </a:solidFill>
                  <a:latin typeface="Arial"/>
                  <a:cs typeface="Arial"/>
                </a:rPr>
                <a:t>i</a:t>
              </a:r>
              <a:r>
                <a:rPr sz="2000" b="1" spc="-21" dirty="0">
                  <a:solidFill>
                    <a:srgbClr val="FFFFFF"/>
                  </a:solidFill>
                  <a:latin typeface="Arial"/>
                  <a:cs typeface="Arial"/>
                </a:rPr>
                <a:t>d</a:t>
              </a:r>
              <a:r>
                <a:rPr sz="2000" b="1" spc="-48" dirty="0">
                  <a:solidFill>
                    <a:srgbClr val="FFFFFF"/>
                  </a:solidFill>
                  <a:latin typeface="Arial"/>
                  <a:cs typeface="Arial"/>
                </a:rPr>
                <a:t>i</a:t>
              </a:r>
              <a:r>
                <a:rPr sz="2000" b="1" spc="21" dirty="0">
                  <a:solidFill>
                    <a:srgbClr val="FFFFFF"/>
                  </a:solidFill>
                  <a:latin typeface="Arial"/>
                  <a:cs typeface="Arial"/>
                </a:rPr>
                <a:t>t</a:t>
              </a:r>
              <a:r>
                <a:rPr sz="2000" b="1" spc="-16" dirty="0">
                  <a:solidFill>
                    <a:srgbClr val="FFFFFF"/>
                  </a:solidFill>
                  <a:latin typeface="Arial"/>
                  <a:cs typeface="Arial"/>
                </a:rPr>
                <a:t>y</a:t>
              </a:r>
              <a:r>
                <a:rPr sz="2000" b="1" dirty="0">
                  <a:solidFill>
                    <a:srgbClr val="FFFFFF"/>
                  </a:solidFill>
                  <a:latin typeface="Arial"/>
                  <a:cs typeface="Arial"/>
                </a:rPr>
                <a:t>?</a:t>
              </a:r>
              <a:endParaRPr sz="2000" dirty="0">
                <a:latin typeface="Arial"/>
                <a:cs typeface="Arial"/>
              </a:endParaRPr>
            </a:p>
          </p:txBody>
        </p:sp>
        <p:sp>
          <p:nvSpPr>
            <p:cNvPr id="28" name="object 17">
              <a:extLst>
                <a:ext uri="{FF2B5EF4-FFF2-40B4-BE49-F238E27FC236}">
                  <a16:creationId xmlns:a16="http://schemas.microsoft.com/office/drawing/2014/main" id="{216EF9B3-035B-4DBA-883C-18561AB7EE68}"/>
                </a:ext>
              </a:extLst>
            </p:cNvPr>
            <p:cNvSpPr/>
            <p:nvPr/>
          </p:nvSpPr>
          <p:spPr>
            <a:xfrm>
              <a:off x="8193783" y="4719655"/>
              <a:ext cx="1075055" cy="930910"/>
            </a:xfrm>
            <a:custGeom>
              <a:avLst/>
              <a:gdLst/>
              <a:ahLst/>
              <a:cxnLst/>
              <a:rect l="l" t="t" r="r" b="b"/>
              <a:pathLst>
                <a:path w="1075054" h="930910">
                  <a:moveTo>
                    <a:pt x="537453" y="0"/>
                  </a:moveTo>
                  <a:lnTo>
                    <a:pt x="485700" y="2129"/>
                  </a:lnTo>
                  <a:lnTo>
                    <a:pt x="435337" y="8388"/>
                  </a:lnTo>
                  <a:lnTo>
                    <a:pt x="386589" y="18581"/>
                  </a:lnTo>
                  <a:lnTo>
                    <a:pt x="339683" y="32513"/>
                  </a:lnTo>
                  <a:lnTo>
                    <a:pt x="294843" y="49989"/>
                  </a:lnTo>
                  <a:lnTo>
                    <a:pt x="252296" y="70815"/>
                  </a:lnTo>
                  <a:lnTo>
                    <a:pt x="212265" y="94795"/>
                  </a:lnTo>
                  <a:lnTo>
                    <a:pt x="174977" y="121734"/>
                  </a:lnTo>
                  <a:lnTo>
                    <a:pt x="140658" y="151439"/>
                  </a:lnTo>
                  <a:lnTo>
                    <a:pt x="109532" y="183712"/>
                  </a:lnTo>
                  <a:lnTo>
                    <a:pt x="81824" y="218360"/>
                  </a:lnTo>
                  <a:lnTo>
                    <a:pt x="57762" y="255188"/>
                  </a:lnTo>
                  <a:lnTo>
                    <a:pt x="37568" y="294001"/>
                  </a:lnTo>
                  <a:lnTo>
                    <a:pt x="21470" y="334604"/>
                  </a:lnTo>
                  <a:lnTo>
                    <a:pt x="9692" y="376801"/>
                  </a:lnTo>
                  <a:lnTo>
                    <a:pt x="2460" y="420398"/>
                  </a:lnTo>
                  <a:lnTo>
                    <a:pt x="0" y="465201"/>
                  </a:lnTo>
                  <a:lnTo>
                    <a:pt x="2460" y="509999"/>
                  </a:lnTo>
                  <a:lnTo>
                    <a:pt x="9692" y="553592"/>
                  </a:lnTo>
                  <a:lnTo>
                    <a:pt x="21470" y="595787"/>
                  </a:lnTo>
                  <a:lnTo>
                    <a:pt x="37568" y="636386"/>
                  </a:lnTo>
                  <a:lnTo>
                    <a:pt x="57762" y="675197"/>
                  </a:lnTo>
                  <a:lnTo>
                    <a:pt x="81824" y="712023"/>
                  </a:lnTo>
                  <a:lnTo>
                    <a:pt x="109532" y="746669"/>
                  </a:lnTo>
                  <a:lnTo>
                    <a:pt x="140658" y="778942"/>
                  </a:lnTo>
                  <a:lnTo>
                    <a:pt x="174977" y="808645"/>
                  </a:lnTo>
                  <a:lnTo>
                    <a:pt x="212265" y="835583"/>
                  </a:lnTo>
                  <a:lnTo>
                    <a:pt x="252296" y="859563"/>
                  </a:lnTo>
                  <a:lnTo>
                    <a:pt x="294843" y="880388"/>
                  </a:lnTo>
                  <a:lnTo>
                    <a:pt x="339683" y="897864"/>
                  </a:lnTo>
                  <a:lnTo>
                    <a:pt x="386589" y="911796"/>
                  </a:lnTo>
                  <a:lnTo>
                    <a:pt x="435337" y="921989"/>
                  </a:lnTo>
                  <a:lnTo>
                    <a:pt x="485700" y="928248"/>
                  </a:lnTo>
                  <a:lnTo>
                    <a:pt x="537453" y="930377"/>
                  </a:lnTo>
                  <a:lnTo>
                    <a:pt x="589210" y="928248"/>
                  </a:lnTo>
                  <a:lnTo>
                    <a:pt x="639574" y="921989"/>
                  </a:lnTo>
                  <a:lnTo>
                    <a:pt x="688318" y="911796"/>
                  </a:lnTo>
                  <a:lnTo>
                    <a:pt x="735219" y="897864"/>
                  </a:lnTo>
                  <a:lnTo>
                    <a:pt x="780051" y="880388"/>
                  </a:lnTo>
                  <a:lnTo>
                    <a:pt x="822590" y="859563"/>
                  </a:lnTo>
                  <a:lnTo>
                    <a:pt x="862610" y="835583"/>
                  </a:lnTo>
                  <a:lnTo>
                    <a:pt x="899886" y="808645"/>
                  </a:lnTo>
                  <a:lnTo>
                    <a:pt x="934193" y="778942"/>
                  </a:lnTo>
                  <a:lnTo>
                    <a:pt x="965307" y="746669"/>
                  </a:lnTo>
                  <a:lnTo>
                    <a:pt x="993003" y="712023"/>
                  </a:lnTo>
                  <a:lnTo>
                    <a:pt x="1017054" y="675197"/>
                  </a:lnTo>
                  <a:lnTo>
                    <a:pt x="1037238" y="636386"/>
                  </a:lnTo>
                  <a:lnTo>
                    <a:pt x="1053327" y="595787"/>
                  </a:lnTo>
                  <a:lnTo>
                    <a:pt x="1065098" y="553592"/>
                  </a:lnTo>
                  <a:lnTo>
                    <a:pt x="1072326" y="509999"/>
                  </a:lnTo>
                  <a:lnTo>
                    <a:pt x="1074785" y="465201"/>
                  </a:lnTo>
                  <a:lnTo>
                    <a:pt x="1072326" y="420398"/>
                  </a:lnTo>
                  <a:lnTo>
                    <a:pt x="1065098" y="376801"/>
                  </a:lnTo>
                  <a:lnTo>
                    <a:pt x="1053327" y="334604"/>
                  </a:lnTo>
                  <a:lnTo>
                    <a:pt x="1037238" y="294001"/>
                  </a:lnTo>
                  <a:lnTo>
                    <a:pt x="1017054" y="255188"/>
                  </a:lnTo>
                  <a:lnTo>
                    <a:pt x="993003" y="218360"/>
                  </a:lnTo>
                  <a:lnTo>
                    <a:pt x="965307" y="183712"/>
                  </a:lnTo>
                  <a:lnTo>
                    <a:pt x="934193" y="151439"/>
                  </a:lnTo>
                  <a:lnTo>
                    <a:pt x="899886" y="121734"/>
                  </a:lnTo>
                  <a:lnTo>
                    <a:pt x="862610" y="94795"/>
                  </a:lnTo>
                  <a:lnTo>
                    <a:pt x="822590" y="70815"/>
                  </a:lnTo>
                  <a:lnTo>
                    <a:pt x="780051" y="49989"/>
                  </a:lnTo>
                  <a:lnTo>
                    <a:pt x="735219" y="32513"/>
                  </a:lnTo>
                  <a:lnTo>
                    <a:pt x="688318" y="18581"/>
                  </a:lnTo>
                  <a:lnTo>
                    <a:pt x="639574" y="8388"/>
                  </a:lnTo>
                  <a:lnTo>
                    <a:pt x="589210" y="2129"/>
                  </a:lnTo>
                  <a:lnTo>
                    <a:pt x="537453" y="0"/>
                  </a:lnTo>
                  <a:close/>
                </a:path>
              </a:pathLst>
            </a:custGeom>
            <a:grpFill/>
            <a:ln>
              <a:noFill/>
            </a:ln>
          </p:spPr>
          <p:txBody>
            <a:bodyPr wrap="square" lIns="0" tIns="0" rIns="0" bIns="0" rtlCol="0"/>
            <a:lstStyle/>
            <a:p>
              <a:endParaRPr sz="2560"/>
            </a:p>
          </p:txBody>
        </p:sp>
        <p:sp>
          <p:nvSpPr>
            <p:cNvPr id="30" name="object 19">
              <a:extLst>
                <a:ext uri="{FF2B5EF4-FFF2-40B4-BE49-F238E27FC236}">
                  <a16:creationId xmlns:a16="http://schemas.microsoft.com/office/drawing/2014/main" id="{35E31C8D-7599-499F-A250-6073422782E1}"/>
                </a:ext>
              </a:extLst>
            </p:cNvPr>
            <p:cNvSpPr txBox="1"/>
            <p:nvPr/>
          </p:nvSpPr>
          <p:spPr>
            <a:xfrm>
              <a:off x="8379203" y="5070079"/>
              <a:ext cx="704215" cy="467743"/>
            </a:xfrm>
            <a:prstGeom prst="rect">
              <a:avLst/>
            </a:prstGeom>
            <a:grpFill/>
          </p:spPr>
          <p:txBody>
            <a:bodyPr vert="horz" wrap="square" lIns="0" tIns="14224" rIns="0" bIns="0" rtlCol="0">
              <a:spAutoFit/>
            </a:bodyPr>
            <a:lstStyle/>
            <a:p>
              <a:pPr marL="13547">
                <a:lnSpc>
                  <a:spcPct val="100000"/>
                </a:lnSpc>
                <a:spcBef>
                  <a:spcPts val="112"/>
                </a:spcBef>
              </a:pPr>
              <a:r>
                <a:rPr sz="2000" b="1" dirty="0">
                  <a:solidFill>
                    <a:srgbClr val="FFFFFF"/>
                  </a:solidFill>
                  <a:latin typeface="Arial"/>
                  <a:cs typeface="Arial"/>
                </a:rPr>
                <a:t>W</a:t>
              </a:r>
              <a:r>
                <a:rPr sz="2000" b="1" spc="-43" dirty="0">
                  <a:solidFill>
                    <a:srgbClr val="FFFFFF"/>
                  </a:solidFill>
                  <a:latin typeface="Arial"/>
                  <a:cs typeface="Arial"/>
                </a:rPr>
                <a:t>i</a:t>
              </a:r>
              <a:r>
                <a:rPr sz="2000" b="1" spc="-21" dirty="0">
                  <a:solidFill>
                    <a:srgbClr val="FFFFFF"/>
                  </a:solidFill>
                  <a:latin typeface="Arial"/>
                  <a:cs typeface="Arial"/>
                </a:rPr>
                <a:t>nd</a:t>
              </a:r>
              <a:r>
                <a:rPr sz="2000" b="1" spc="-16" dirty="0">
                  <a:solidFill>
                    <a:srgbClr val="FFFFFF"/>
                  </a:solidFill>
                  <a:latin typeface="Arial"/>
                  <a:cs typeface="Arial"/>
                </a:rPr>
                <a:t>y</a:t>
              </a:r>
              <a:r>
                <a:rPr sz="2000" b="1" dirty="0">
                  <a:solidFill>
                    <a:srgbClr val="FFFFFF"/>
                  </a:solidFill>
                  <a:latin typeface="Arial"/>
                  <a:cs typeface="Arial"/>
                </a:rPr>
                <a:t>?</a:t>
              </a:r>
              <a:endParaRPr sz="2000" dirty="0">
                <a:latin typeface="Arial"/>
                <a:cs typeface="Arial"/>
              </a:endParaRPr>
            </a:p>
          </p:txBody>
        </p:sp>
      </p:grpSp>
      <p:sp>
        <p:nvSpPr>
          <p:cNvPr id="18" name="Rectangle 17">
            <a:extLst>
              <a:ext uri="{FF2B5EF4-FFF2-40B4-BE49-F238E27FC236}">
                <a16:creationId xmlns:a16="http://schemas.microsoft.com/office/drawing/2014/main" id="{AFD4E703-3227-49E7-B525-668A0EFB2441}"/>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20" name="skillenza_logo_new (1).png" descr="skillenza_logo_new (1).png">
            <a:extLst>
              <a:ext uri="{FF2B5EF4-FFF2-40B4-BE49-F238E27FC236}">
                <a16:creationId xmlns:a16="http://schemas.microsoft.com/office/drawing/2014/main" id="{D79AE20F-9C5C-42A7-A41F-4EAFD85D6D79}"/>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5986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grpSp>
        <p:nvGrpSpPr>
          <p:cNvPr id="64" name="Group 63">
            <a:extLst>
              <a:ext uri="{FF2B5EF4-FFF2-40B4-BE49-F238E27FC236}">
                <a16:creationId xmlns:a16="http://schemas.microsoft.com/office/drawing/2014/main" id="{A47E2BEA-F12F-4890-9200-34D38A234EC3}"/>
              </a:ext>
            </a:extLst>
          </p:cNvPr>
          <p:cNvGrpSpPr/>
          <p:nvPr/>
        </p:nvGrpSpPr>
        <p:grpSpPr>
          <a:xfrm>
            <a:off x="6617748" y="3678629"/>
            <a:ext cx="3540697" cy="4030573"/>
            <a:chOff x="6204138" y="2206099"/>
            <a:chExt cx="3319403" cy="3778662"/>
          </a:xfrm>
        </p:grpSpPr>
        <p:cxnSp>
          <p:nvCxnSpPr>
            <p:cNvPr id="16" name="Straight Arrow Connector 15">
              <a:extLst>
                <a:ext uri="{FF2B5EF4-FFF2-40B4-BE49-F238E27FC236}">
                  <a16:creationId xmlns:a16="http://schemas.microsoft.com/office/drawing/2014/main" id="{E3798197-6671-4720-AFDB-A54445E8E0AD}"/>
                </a:ext>
              </a:extLst>
            </p:cNvPr>
            <p:cNvCxnSpPr>
              <a:cxnSpLocks/>
            </p:cNvCxnSpPr>
            <p:nvPr/>
          </p:nvCxnSpPr>
          <p:spPr>
            <a:xfrm>
              <a:off x="7876456" y="3739823"/>
              <a:ext cx="2" cy="7008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bject 11">
              <a:extLst>
                <a:ext uri="{FF2B5EF4-FFF2-40B4-BE49-F238E27FC236}">
                  <a16:creationId xmlns:a16="http://schemas.microsoft.com/office/drawing/2014/main" id="{82345EC8-4F85-4986-BA6A-56F3CE742C95}"/>
                </a:ext>
              </a:extLst>
            </p:cNvPr>
            <p:cNvSpPr/>
            <p:nvPr/>
          </p:nvSpPr>
          <p:spPr>
            <a:xfrm>
              <a:off x="6671761" y="3739822"/>
              <a:ext cx="1204695" cy="721045"/>
            </a:xfrm>
            <a:custGeom>
              <a:avLst/>
              <a:gdLst/>
              <a:ahLst/>
              <a:cxnLst/>
              <a:rect l="l" t="t" r="r" b="b"/>
              <a:pathLst>
                <a:path w="1016634" h="687069">
                  <a:moveTo>
                    <a:pt x="42031" y="612910"/>
                  </a:moveTo>
                  <a:lnTo>
                    <a:pt x="0" y="686943"/>
                  </a:lnTo>
                  <a:lnTo>
                    <a:pt x="84460" y="676156"/>
                  </a:lnTo>
                  <a:lnTo>
                    <a:pt x="73293" y="659511"/>
                  </a:lnTo>
                  <a:lnTo>
                    <a:pt x="58033" y="659511"/>
                  </a:lnTo>
                  <a:lnTo>
                    <a:pt x="47365" y="643640"/>
                  </a:lnTo>
                  <a:lnTo>
                    <a:pt x="57900" y="636565"/>
                  </a:lnTo>
                  <a:lnTo>
                    <a:pt x="42031" y="612910"/>
                  </a:lnTo>
                  <a:close/>
                </a:path>
                <a:path w="1016634" h="687069">
                  <a:moveTo>
                    <a:pt x="57900" y="636565"/>
                  </a:moveTo>
                  <a:lnTo>
                    <a:pt x="47365" y="643640"/>
                  </a:lnTo>
                  <a:lnTo>
                    <a:pt x="58033" y="659511"/>
                  </a:lnTo>
                  <a:lnTo>
                    <a:pt x="68554" y="652446"/>
                  </a:lnTo>
                  <a:lnTo>
                    <a:pt x="57900" y="636565"/>
                  </a:lnTo>
                  <a:close/>
                </a:path>
                <a:path w="1016634" h="687069">
                  <a:moveTo>
                    <a:pt x="68554" y="652446"/>
                  </a:moveTo>
                  <a:lnTo>
                    <a:pt x="58033" y="659511"/>
                  </a:lnTo>
                  <a:lnTo>
                    <a:pt x="73293" y="659511"/>
                  </a:lnTo>
                  <a:lnTo>
                    <a:pt x="68554" y="652446"/>
                  </a:lnTo>
                  <a:close/>
                </a:path>
                <a:path w="1016634" h="687069">
                  <a:moveTo>
                    <a:pt x="1005840" y="0"/>
                  </a:moveTo>
                  <a:lnTo>
                    <a:pt x="57900" y="636565"/>
                  </a:lnTo>
                  <a:lnTo>
                    <a:pt x="68554" y="652446"/>
                  </a:lnTo>
                  <a:lnTo>
                    <a:pt x="1016508" y="15883"/>
                  </a:lnTo>
                  <a:lnTo>
                    <a:pt x="1005840" y="0"/>
                  </a:lnTo>
                  <a:close/>
                </a:path>
              </a:pathLst>
            </a:custGeom>
            <a:solidFill>
              <a:srgbClr val="000000"/>
            </a:solidFill>
          </p:spPr>
          <p:txBody>
            <a:bodyPr wrap="square" lIns="0" tIns="0" rIns="0" bIns="0" rtlCol="0"/>
            <a:lstStyle/>
            <a:p>
              <a:pPr defTabSz="975390" hangingPunct="1">
                <a:lnSpc>
                  <a:spcPct val="100000"/>
                </a:lnSpc>
                <a:spcBef>
                  <a:spcPts val="0"/>
                </a:spcBef>
                <a:defRPr/>
              </a:pPr>
              <a:endParaRPr sz="1920">
                <a:solidFill>
                  <a:prstClr val="black"/>
                </a:solidFill>
              </a:endParaRPr>
            </a:p>
          </p:txBody>
        </p:sp>
        <p:sp>
          <p:nvSpPr>
            <p:cNvPr id="49" name="object 12">
              <a:extLst>
                <a:ext uri="{FF2B5EF4-FFF2-40B4-BE49-F238E27FC236}">
                  <a16:creationId xmlns:a16="http://schemas.microsoft.com/office/drawing/2014/main" id="{037F1C9A-E460-4A2A-B30D-1FEE262F622D}"/>
                </a:ext>
              </a:extLst>
            </p:cNvPr>
            <p:cNvSpPr/>
            <p:nvPr/>
          </p:nvSpPr>
          <p:spPr>
            <a:xfrm>
              <a:off x="7876457" y="3742600"/>
              <a:ext cx="1169103" cy="670511"/>
            </a:xfrm>
            <a:custGeom>
              <a:avLst/>
              <a:gdLst/>
              <a:ahLst/>
              <a:cxnLst/>
              <a:rect l="l" t="t" r="r" b="b"/>
              <a:pathLst>
                <a:path w="958850" h="642619">
                  <a:moveTo>
                    <a:pt x="889849" y="607770"/>
                  </a:moveTo>
                  <a:lnTo>
                    <a:pt x="874014" y="631579"/>
                  </a:lnTo>
                  <a:lnTo>
                    <a:pt x="958596" y="642116"/>
                  </a:lnTo>
                  <a:lnTo>
                    <a:pt x="942924" y="614815"/>
                  </a:lnTo>
                  <a:lnTo>
                    <a:pt x="900440" y="614815"/>
                  </a:lnTo>
                  <a:lnTo>
                    <a:pt x="889849" y="607770"/>
                  </a:lnTo>
                  <a:close/>
                </a:path>
                <a:path w="958850" h="642619">
                  <a:moveTo>
                    <a:pt x="900399" y="591909"/>
                  </a:moveTo>
                  <a:lnTo>
                    <a:pt x="889849" y="607770"/>
                  </a:lnTo>
                  <a:lnTo>
                    <a:pt x="900440" y="614815"/>
                  </a:lnTo>
                  <a:lnTo>
                    <a:pt x="910955" y="598932"/>
                  </a:lnTo>
                  <a:lnTo>
                    <a:pt x="900399" y="591909"/>
                  </a:lnTo>
                  <a:close/>
                </a:path>
                <a:path w="958850" h="642619">
                  <a:moveTo>
                    <a:pt x="916167" y="568202"/>
                  </a:moveTo>
                  <a:lnTo>
                    <a:pt x="900399" y="591909"/>
                  </a:lnTo>
                  <a:lnTo>
                    <a:pt x="910955" y="598932"/>
                  </a:lnTo>
                  <a:lnTo>
                    <a:pt x="900440" y="614815"/>
                  </a:lnTo>
                  <a:lnTo>
                    <a:pt x="942924" y="614815"/>
                  </a:lnTo>
                  <a:lnTo>
                    <a:pt x="916167" y="568202"/>
                  </a:lnTo>
                  <a:close/>
                </a:path>
                <a:path w="958850" h="642619">
                  <a:moveTo>
                    <a:pt x="10546" y="0"/>
                  </a:moveTo>
                  <a:lnTo>
                    <a:pt x="0" y="15883"/>
                  </a:lnTo>
                  <a:lnTo>
                    <a:pt x="889849" y="607770"/>
                  </a:lnTo>
                  <a:lnTo>
                    <a:pt x="900399" y="591909"/>
                  </a:lnTo>
                  <a:lnTo>
                    <a:pt x="10546" y="0"/>
                  </a:lnTo>
                  <a:close/>
                </a:path>
              </a:pathLst>
            </a:custGeom>
            <a:solidFill>
              <a:srgbClr val="000000"/>
            </a:solidFill>
          </p:spPr>
          <p:txBody>
            <a:bodyPr wrap="square" lIns="0" tIns="0" rIns="0" bIns="0" rtlCol="0"/>
            <a:lstStyle/>
            <a:p>
              <a:pPr defTabSz="975390" hangingPunct="1">
                <a:lnSpc>
                  <a:spcPct val="100000"/>
                </a:lnSpc>
                <a:spcBef>
                  <a:spcPts val="0"/>
                </a:spcBef>
                <a:defRPr/>
              </a:pPr>
              <a:endParaRPr sz="1920">
                <a:solidFill>
                  <a:prstClr val="black"/>
                </a:solidFill>
              </a:endParaRPr>
            </a:p>
          </p:txBody>
        </p:sp>
        <p:sp>
          <p:nvSpPr>
            <p:cNvPr id="51" name="object 14">
              <a:extLst>
                <a:ext uri="{FF2B5EF4-FFF2-40B4-BE49-F238E27FC236}">
                  <a16:creationId xmlns:a16="http://schemas.microsoft.com/office/drawing/2014/main" id="{9F13302D-E3A9-4AD4-A2AF-F789B549261C}"/>
                </a:ext>
              </a:extLst>
            </p:cNvPr>
            <p:cNvSpPr txBox="1"/>
            <p:nvPr/>
          </p:nvSpPr>
          <p:spPr>
            <a:xfrm>
              <a:off x="6213663" y="4460868"/>
              <a:ext cx="916940" cy="209813"/>
            </a:xfrm>
            <a:prstGeom prst="rect">
              <a:avLst/>
            </a:prstGeom>
            <a:solidFill>
              <a:srgbClr val="F07F09"/>
            </a:solidFill>
          </p:spPr>
          <p:txBody>
            <a:bodyPr vert="horz" wrap="square" lIns="0" tIns="46059" rIns="0" bIns="0" rtlCol="0">
              <a:spAutoFit/>
            </a:bodyPr>
            <a:lstStyle/>
            <a:p>
              <a:pPr marL="275683">
                <a:spcBef>
                  <a:spcPts val="363"/>
                </a:spcBef>
              </a:pPr>
              <a:r>
                <a:rPr sz="1280" spc="-37" dirty="0">
                  <a:solidFill>
                    <a:srgbClr val="FFFFFF"/>
                  </a:solidFill>
                  <a:latin typeface="Arial"/>
                  <a:cs typeface="Arial"/>
                </a:rPr>
                <a:t>Sunny</a:t>
              </a:r>
              <a:endParaRPr sz="1280">
                <a:solidFill>
                  <a:prstClr val="black"/>
                </a:solidFill>
                <a:latin typeface="Arial"/>
                <a:cs typeface="Arial"/>
              </a:endParaRPr>
            </a:p>
          </p:txBody>
        </p:sp>
        <p:sp>
          <p:nvSpPr>
            <p:cNvPr id="52" name="object 15">
              <a:extLst>
                <a:ext uri="{FF2B5EF4-FFF2-40B4-BE49-F238E27FC236}">
                  <a16:creationId xmlns:a16="http://schemas.microsoft.com/office/drawing/2014/main" id="{C5C31C67-98C5-4069-BDA2-7BD61DD90F0C}"/>
                </a:ext>
              </a:extLst>
            </p:cNvPr>
            <p:cNvSpPr/>
            <p:nvPr/>
          </p:nvSpPr>
          <p:spPr>
            <a:xfrm>
              <a:off x="6204138" y="4748416"/>
              <a:ext cx="935990" cy="1236345"/>
            </a:xfrm>
            <a:custGeom>
              <a:avLst/>
              <a:gdLst/>
              <a:ahLst/>
              <a:cxnLst/>
              <a:rect l="l" t="t" r="r" b="b"/>
              <a:pathLst>
                <a:path w="935989" h="1236345">
                  <a:moveTo>
                    <a:pt x="0" y="1236250"/>
                  </a:moveTo>
                  <a:lnTo>
                    <a:pt x="935748" y="1236250"/>
                  </a:lnTo>
                  <a:lnTo>
                    <a:pt x="935748" y="0"/>
                  </a:lnTo>
                  <a:lnTo>
                    <a:pt x="0" y="0"/>
                  </a:lnTo>
                  <a:lnTo>
                    <a:pt x="0" y="1236250"/>
                  </a:lnTo>
                  <a:close/>
                </a:path>
              </a:pathLst>
            </a:custGeom>
            <a:ln w="19049">
              <a:solidFill>
                <a:srgbClr val="000000"/>
              </a:solidFill>
            </a:ln>
          </p:spPr>
          <p:txBody>
            <a:bodyPr wrap="square" lIns="0" tIns="0" rIns="0" bIns="0" rtlCol="0"/>
            <a:lstStyle/>
            <a:p>
              <a:pPr defTabSz="975390" hangingPunct="1">
                <a:lnSpc>
                  <a:spcPct val="100000"/>
                </a:lnSpc>
                <a:spcBef>
                  <a:spcPts val="0"/>
                </a:spcBef>
                <a:defRPr/>
              </a:pPr>
              <a:endParaRPr sz="1920">
                <a:solidFill>
                  <a:prstClr val="black"/>
                </a:solidFill>
              </a:endParaRPr>
            </a:p>
          </p:txBody>
        </p:sp>
        <p:sp>
          <p:nvSpPr>
            <p:cNvPr id="53" name="object 16">
              <a:extLst>
                <a:ext uri="{FF2B5EF4-FFF2-40B4-BE49-F238E27FC236}">
                  <a16:creationId xmlns:a16="http://schemas.microsoft.com/office/drawing/2014/main" id="{CB483D6B-5935-49AA-8F64-1629CA4BA9D6}"/>
                </a:ext>
              </a:extLst>
            </p:cNvPr>
            <p:cNvSpPr txBox="1"/>
            <p:nvPr/>
          </p:nvSpPr>
          <p:spPr>
            <a:xfrm>
              <a:off x="6213663" y="4716394"/>
              <a:ext cx="916940" cy="878807"/>
            </a:xfrm>
            <a:prstGeom prst="rect">
              <a:avLst/>
            </a:prstGeom>
          </p:spPr>
          <p:txBody>
            <a:bodyPr vert="horz" wrap="square" lIns="0" tIns="13547" rIns="0" bIns="0" rtlCol="0">
              <a:spAutoFit/>
            </a:bodyPr>
            <a:lstStyle/>
            <a:p>
              <a:pPr marL="365771" marR="349515" algn="just">
                <a:lnSpc>
                  <a:spcPct val="120000"/>
                </a:lnSpc>
                <a:spcBef>
                  <a:spcPts val="107"/>
                </a:spcBef>
              </a:pPr>
              <a:r>
                <a:rPr sz="1280" spc="-218" dirty="0">
                  <a:solidFill>
                    <a:prstClr val="black"/>
                  </a:solidFill>
                  <a:latin typeface="Arial"/>
                  <a:cs typeface="Arial"/>
                </a:rPr>
                <a:t>Y</a:t>
              </a:r>
              <a:r>
                <a:rPr sz="1280" spc="5" dirty="0">
                  <a:solidFill>
                    <a:prstClr val="black"/>
                  </a:solidFill>
                  <a:latin typeface="Arial"/>
                  <a:cs typeface="Arial"/>
                </a:rPr>
                <a:t>e</a:t>
              </a:r>
              <a:r>
                <a:rPr sz="1280" dirty="0">
                  <a:solidFill>
                    <a:prstClr val="black"/>
                  </a:solidFill>
                  <a:latin typeface="Arial"/>
                  <a:cs typeface="Arial"/>
                </a:rPr>
                <a:t>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spc="5" dirty="0">
                  <a:solidFill>
                    <a:prstClr val="black"/>
                  </a:solidFill>
                  <a:latin typeface="Arial"/>
                  <a:cs typeface="Arial"/>
                </a:rPr>
                <a:t>e</a:t>
              </a:r>
              <a:r>
                <a:rPr sz="1280" dirty="0">
                  <a:solidFill>
                    <a:prstClr val="black"/>
                  </a:solidFill>
                  <a:latin typeface="Arial"/>
                  <a:cs typeface="Arial"/>
                </a:rPr>
                <a:t>s </a:t>
              </a:r>
              <a:r>
                <a:rPr sz="1280" dirty="0">
                  <a:solidFill>
                    <a:prstClr val="black"/>
                  </a:solidFill>
                  <a:latin typeface="Times New Roman"/>
                  <a:cs typeface="Times New Roman"/>
                </a:rPr>
                <a:t> </a:t>
              </a:r>
              <a:r>
                <a:rPr sz="1280" spc="-48" dirty="0">
                  <a:solidFill>
                    <a:prstClr val="black"/>
                  </a:solidFill>
                  <a:latin typeface="Arial"/>
                  <a:cs typeface="Arial"/>
                </a:rPr>
                <a:t>No  No</a:t>
              </a:r>
              <a:endParaRPr sz="1280">
                <a:solidFill>
                  <a:prstClr val="black"/>
                </a:solidFill>
                <a:latin typeface="Arial"/>
                <a:cs typeface="Arial"/>
              </a:endParaRPr>
            </a:p>
          </p:txBody>
        </p:sp>
        <p:sp>
          <p:nvSpPr>
            <p:cNvPr id="54" name="object 17">
              <a:extLst>
                <a:ext uri="{FF2B5EF4-FFF2-40B4-BE49-F238E27FC236}">
                  <a16:creationId xmlns:a16="http://schemas.microsoft.com/office/drawing/2014/main" id="{93AB74D2-B586-498B-84D9-01BEA7417850}"/>
                </a:ext>
              </a:extLst>
            </p:cNvPr>
            <p:cNvSpPr txBox="1"/>
            <p:nvPr/>
          </p:nvSpPr>
          <p:spPr>
            <a:xfrm>
              <a:off x="7417988" y="4440675"/>
              <a:ext cx="916940" cy="209813"/>
            </a:xfrm>
            <a:prstGeom prst="rect">
              <a:avLst/>
            </a:prstGeom>
            <a:solidFill>
              <a:srgbClr val="F07F09"/>
            </a:solidFill>
          </p:spPr>
          <p:txBody>
            <a:bodyPr vert="horz" wrap="square" lIns="0" tIns="46059" rIns="0" bIns="0" rtlCol="0">
              <a:spAutoFit/>
            </a:bodyPr>
            <a:lstStyle/>
            <a:p>
              <a:pPr marL="175435">
                <a:spcBef>
                  <a:spcPts val="363"/>
                </a:spcBef>
              </a:pPr>
              <a:r>
                <a:rPr sz="1280" spc="-16" dirty="0">
                  <a:solidFill>
                    <a:srgbClr val="FFFFFF"/>
                  </a:solidFill>
                  <a:latin typeface="Arial"/>
                  <a:cs typeface="Arial"/>
                </a:rPr>
                <a:t>Overcast</a:t>
              </a:r>
              <a:endParaRPr sz="1280" dirty="0">
                <a:solidFill>
                  <a:prstClr val="black"/>
                </a:solidFill>
                <a:latin typeface="Arial"/>
                <a:cs typeface="Arial"/>
              </a:endParaRPr>
            </a:p>
          </p:txBody>
        </p:sp>
        <p:sp>
          <p:nvSpPr>
            <p:cNvPr id="55" name="object 18">
              <a:extLst>
                <a:ext uri="{FF2B5EF4-FFF2-40B4-BE49-F238E27FC236}">
                  <a16:creationId xmlns:a16="http://schemas.microsoft.com/office/drawing/2014/main" id="{6CC28252-C9EF-45E4-A7E9-E44A75FE8194}"/>
                </a:ext>
              </a:extLst>
            </p:cNvPr>
            <p:cNvSpPr/>
            <p:nvPr/>
          </p:nvSpPr>
          <p:spPr>
            <a:xfrm>
              <a:off x="7408463" y="4730140"/>
              <a:ext cx="935990" cy="989965"/>
            </a:xfrm>
            <a:custGeom>
              <a:avLst/>
              <a:gdLst/>
              <a:ahLst/>
              <a:cxnLst/>
              <a:rect l="l" t="t" r="r" b="b"/>
              <a:pathLst>
                <a:path w="935990" h="989964">
                  <a:moveTo>
                    <a:pt x="0" y="989956"/>
                  </a:moveTo>
                  <a:lnTo>
                    <a:pt x="935748" y="989956"/>
                  </a:lnTo>
                  <a:lnTo>
                    <a:pt x="935748" y="0"/>
                  </a:lnTo>
                  <a:lnTo>
                    <a:pt x="0" y="0"/>
                  </a:lnTo>
                  <a:lnTo>
                    <a:pt x="0" y="989956"/>
                  </a:lnTo>
                  <a:close/>
                </a:path>
              </a:pathLst>
            </a:custGeom>
            <a:ln w="19049">
              <a:solidFill>
                <a:srgbClr val="000000"/>
              </a:solidFill>
            </a:ln>
          </p:spPr>
          <p:txBody>
            <a:bodyPr wrap="square" lIns="0" tIns="0" rIns="0" bIns="0" rtlCol="0"/>
            <a:lstStyle/>
            <a:p>
              <a:pPr defTabSz="975390" hangingPunct="1">
                <a:lnSpc>
                  <a:spcPct val="100000"/>
                </a:lnSpc>
                <a:spcBef>
                  <a:spcPts val="0"/>
                </a:spcBef>
                <a:defRPr/>
              </a:pPr>
              <a:endParaRPr sz="1920">
                <a:solidFill>
                  <a:prstClr val="black"/>
                </a:solidFill>
              </a:endParaRPr>
            </a:p>
          </p:txBody>
        </p:sp>
        <p:sp>
          <p:nvSpPr>
            <p:cNvPr id="56" name="object 19">
              <a:extLst>
                <a:ext uri="{FF2B5EF4-FFF2-40B4-BE49-F238E27FC236}">
                  <a16:creationId xmlns:a16="http://schemas.microsoft.com/office/drawing/2014/main" id="{BC4964F5-B8EC-4396-9F5A-586E05AD5924}"/>
                </a:ext>
              </a:extLst>
            </p:cNvPr>
            <p:cNvSpPr txBox="1"/>
            <p:nvPr/>
          </p:nvSpPr>
          <p:spPr>
            <a:xfrm>
              <a:off x="7417988" y="4698558"/>
              <a:ext cx="916940" cy="878807"/>
            </a:xfrm>
            <a:prstGeom prst="rect">
              <a:avLst/>
            </a:prstGeom>
          </p:spPr>
          <p:txBody>
            <a:bodyPr vert="horz" wrap="square" lIns="0" tIns="13547" rIns="0" bIns="0" rtlCol="0">
              <a:spAutoFit/>
            </a:bodyPr>
            <a:lstStyle/>
            <a:p>
              <a:pPr marL="367126" marR="348160" algn="just">
                <a:lnSpc>
                  <a:spcPct val="120000"/>
                </a:lnSpc>
                <a:spcBef>
                  <a:spcPts val="107"/>
                </a:spcBef>
              </a:pPr>
              <a:r>
                <a:rPr sz="1280" spc="-218" dirty="0">
                  <a:solidFill>
                    <a:prstClr val="black"/>
                  </a:solidFill>
                  <a:latin typeface="Arial"/>
                  <a:cs typeface="Arial"/>
                </a:rPr>
                <a:t>Y</a:t>
              </a:r>
              <a:r>
                <a:rPr sz="1280" dirty="0">
                  <a:solidFill>
                    <a:prstClr val="black"/>
                  </a:solidFill>
                  <a:latin typeface="Arial"/>
                  <a:cs typeface="Arial"/>
                </a:rPr>
                <a:t>es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dirty="0">
                  <a:solidFill>
                    <a:prstClr val="black"/>
                  </a:solidFill>
                  <a:latin typeface="Arial"/>
                  <a:cs typeface="Arial"/>
                </a:rPr>
                <a:t>es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dirty="0">
                  <a:solidFill>
                    <a:prstClr val="black"/>
                  </a:solidFill>
                  <a:latin typeface="Arial"/>
                  <a:cs typeface="Arial"/>
                </a:rPr>
                <a:t>es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dirty="0">
                  <a:solidFill>
                    <a:prstClr val="black"/>
                  </a:solidFill>
                  <a:latin typeface="Arial"/>
                  <a:cs typeface="Arial"/>
                </a:rPr>
                <a:t>es</a:t>
              </a:r>
            </a:p>
          </p:txBody>
        </p:sp>
        <p:sp>
          <p:nvSpPr>
            <p:cNvPr id="57" name="object 20">
              <a:extLst>
                <a:ext uri="{FF2B5EF4-FFF2-40B4-BE49-F238E27FC236}">
                  <a16:creationId xmlns:a16="http://schemas.microsoft.com/office/drawing/2014/main" id="{F2AB8628-21D5-42CF-83C0-BE33A200764A}"/>
                </a:ext>
              </a:extLst>
            </p:cNvPr>
            <p:cNvSpPr txBox="1"/>
            <p:nvPr/>
          </p:nvSpPr>
          <p:spPr>
            <a:xfrm>
              <a:off x="8589456" y="4413112"/>
              <a:ext cx="924560" cy="209813"/>
            </a:xfrm>
            <a:prstGeom prst="rect">
              <a:avLst/>
            </a:prstGeom>
            <a:solidFill>
              <a:srgbClr val="F07F09"/>
            </a:solidFill>
          </p:spPr>
          <p:txBody>
            <a:bodyPr vert="horz" wrap="square" lIns="0" tIns="46059" rIns="0" bIns="0" rtlCol="0">
              <a:spAutoFit/>
            </a:bodyPr>
            <a:lstStyle/>
            <a:p>
              <a:pPr marL="298713">
                <a:spcBef>
                  <a:spcPts val="363"/>
                </a:spcBef>
              </a:pPr>
              <a:r>
                <a:rPr sz="1280" spc="-21" dirty="0">
                  <a:solidFill>
                    <a:srgbClr val="FFFFFF"/>
                  </a:solidFill>
                  <a:latin typeface="Arial"/>
                  <a:cs typeface="Arial"/>
                </a:rPr>
                <a:t>Rainy</a:t>
              </a:r>
              <a:endParaRPr sz="1280">
                <a:solidFill>
                  <a:prstClr val="black"/>
                </a:solidFill>
                <a:latin typeface="Arial"/>
                <a:cs typeface="Arial"/>
              </a:endParaRPr>
            </a:p>
          </p:txBody>
        </p:sp>
        <p:sp>
          <p:nvSpPr>
            <p:cNvPr id="58" name="object 21">
              <a:extLst>
                <a:ext uri="{FF2B5EF4-FFF2-40B4-BE49-F238E27FC236}">
                  <a16:creationId xmlns:a16="http://schemas.microsoft.com/office/drawing/2014/main" id="{93954E82-0331-4817-B3A4-3F3B0DDDD9CB}"/>
                </a:ext>
              </a:extLst>
            </p:cNvPr>
            <p:cNvSpPr/>
            <p:nvPr/>
          </p:nvSpPr>
          <p:spPr>
            <a:xfrm>
              <a:off x="8579931" y="4700574"/>
              <a:ext cx="943610" cy="1238885"/>
            </a:xfrm>
            <a:custGeom>
              <a:avLst/>
              <a:gdLst/>
              <a:ahLst/>
              <a:cxnLst/>
              <a:rect l="l" t="t" r="r" b="b"/>
              <a:pathLst>
                <a:path w="943609" h="1238885">
                  <a:moveTo>
                    <a:pt x="0" y="1238405"/>
                  </a:moveTo>
                  <a:lnTo>
                    <a:pt x="943605" y="1238405"/>
                  </a:lnTo>
                  <a:lnTo>
                    <a:pt x="943605" y="0"/>
                  </a:lnTo>
                  <a:lnTo>
                    <a:pt x="0" y="0"/>
                  </a:lnTo>
                  <a:lnTo>
                    <a:pt x="0" y="1238405"/>
                  </a:lnTo>
                  <a:close/>
                </a:path>
              </a:pathLst>
            </a:custGeom>
            <a:ln w="19049">
              <a:solidFill>
                <a:srgbClr val="000000"/>
              </a:solidFill>
            </a:ln>
          </p:spPr>
          <p:txBody>
            <a:bodyPr wrap="square" lIns="0" tIns="0" rIns="0" bIns="0" rtlCol="0"/>
            <a:lstStyle/>
            <a:p>
              <a:pPr defTabSz="975390" hangingPunct="1">
                <a:lnSpc>
                  <a:spcPct val="100000"/>
                </a:lnSpc>
                <a:spcBef>
                  <a:spcPts val="0"/>
                </a:spcBef>
                <a:defRPr/>
              </a:pPr>
              <a:endParaRPr sz="1920">
                <a:solidFill>
                  <a:prstClr val="black"/>
                </a:solidFill>
              </a:endParaRPr>
            </a:p>
          </p:txBody>
        </p:sp>
        <p:sp>
          <p:nvSpPr>
            <p:cNvPr id="59" name="object 22">
              <a:extLst>
                <a:ext uri="{FF2B5EF4-FFF2-40B4-BE49-F238E27FC236}">
                  <a16:creationId xmlns:a16="http://schemas.microsoft.com/office/drawing/2014/main" id="{0107857C-FE23-4EA1-93FB-CC1B1555843F}"/>
                </a:ext>
              </a:extLst>
            </p:cNvPr>
            <p:cNvSpPr txBox="1"/>
            <p:nvPr/>
          </p:nvSpPr>
          <p:spPr>
            <a:xfrm>
              <a:off x="8589456" y="4668269"/>
              <a:ext cx="924560" cy="878807"/>
            </a:xfrm>
            <a:prstGeom prst="rect">
              <a:avLst/>
            </a:prstGeom>
          </p:spPr>
          <p:txBody>
            <a:bodyPr vert="horz" wrap="square" lIns="0" tIns="13547" rIns="0" bIns="0" rtlCol="0">
              <a:spAutoFit/>
            </a:bodyPr>
            <a:lstStyle/>
            <a:p>
              <a:pPr marL="367803" marR="355611" algn="just">
                <a:lnSpc>
                  <a:spcPct val="120000"/>
                </a:lnSpc>
                <a:spcBef>
                  <a:spcPts val="107"/>
                </a:spcBef>
              </a:pPr>
              <a:r>
                <a:rPr sz="1280" spc="-218" dirty="0">
                  <a:solidFill>
                    <a:prstClr val="black"/>
                  </a:solidFill>
                  <a:latin typeface="Arial"/>
                  <a:cs typeface="Arial"/>
                </a:rPr>
                <a:t>Y</a:t>
              </a:r>
              <a:r>
                <a:rPr sz="1280" spc="5" dirty="0">
                  <a:solidFill>
                    <a:prstClr val="black"/>
                  </a:solidFill>
                  <a:latin typeface="Arial"/>
                  <a:cs typeface="Arial"/>
                </a:rPr>
                <a:t>e</a:t>
              </a:r>
              <a:r>
                <a:rPr sz="1280" dirty="0">
                  <a:solidFill>
                    <a:prstClr val="black"/>
                  </a:solidFill>
                  <a:latin typeface="Arial"/>
                  <a:cs typeface="Arial"/>
                </a:rPr>
                <a:t>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spc="5" dirty="0">
                  <a:solidFill>
                    <a:prstClr val="black"/>
                  </a:solidFill>
                  <a:latin typeface="Arial"/>
                  <a:cs typeface="Arial"/>
                </a:rPr>
                <a:t>e</a:t>
              </a:r>
              <a:r>
                <a:rPr sz="1280" dirty="0">
                  <a:solidFill>
                    <a:prstClr val="black"/>
                  </a:solidFill>
                  <a:latin typeface="Arial"/>
                  <a:cs typeface="Arial"/>
                </a:rPr>
                <a:t>s </a:t>
              </a:r>
              <a:r>
                <a:rPr sz="1280" dirty="0">
                  <a:solidFill>
                    <a:prstClr val="black"/>
                  </a:solidFill>
                  <a:latin typeface="Times New Roman"/>
                  <a:cs typeface="Times New Roman"/>
                </a:rPr>
                <a:t> </a:t>
              </a:r>
              <a:r>
                <a:rPr sz="1280" spc="-218" dirty="0">
                  <a:solidFill>
                    <a:prstClr val="black"/>
                  </a:solidFill>
                  <a:latin typeface="Arial"/>
                  <a:cs typeface="Arial"/>
                </a:rPr>
                <a:t>Y</a:t>
              </a:r>
              <a:r>
                <a:rPr sz="1280" dirty="0">
                  <a:solidFill>
                    <a:prstClr val="black"/>
                  </a:solidFill>
                  <a:latin typeface="Arial"/>
                  <a:cs typeface="Arial"/>
                </a:rPr>
                <a:t>es </a:t>
              </a:r>
              <a:r>
                <a:rPr sz="1280" dirty="0">
                  <a:solidFill>
                    <a:prstClr val="black"/>
                  </a:solidFill>
                  <a:latin typeface="Times New Roman"/>
                  <a:cs typeface="Times New Roman"/>
                </a:rPr>
                <a:t> </a:t>
              </a:r>
              <a:r>
                <a:rPr sz="1280" spc="-48" dirty="0">
                  <a:solidFill>
                    <a:prstClr val="black"/>
                  </a:solidFill>
                  <a:latin typeface="Arial"/>
                  <a:cs typeface="Arial"/>
                </a:rPr>
                <a:t>No</a:t>
              </a:r>
              <a:endParaRPr sz="1280">
                <a:solidFill>
                  <a:prstClr val="black"/>
                </a:solidFill>
                <a:latin typeface="Arial"/>
                <a:cs typeface="Arial"/>
              </a:endParaRPr>
            </a:p>
          </p:txBody>
        </p:sp>
        <p:sp>
          <p:nvSpPr>
            <p:cNvPr id="60" name="object 23">
              <a:extLst>
                <a:ext uri="{FF2B5EF4-FFF2-40B4-BE49-F238E27FC236}">
                  <a16:creationId xmlns:a16="http://schemas.microsoft.com/office/drawing/2014/main" id="{C7098817-1826-4189-870E-9C6E391C56E7}"/>
                </a:ext>
              </a:extLst>
            </p:cNvPr>
            <p:cNvSpPr txBox="1"/>
            <p:nvPr/>
          </p:nvSpPr>
          <p:spPr>
            <a:xfrm>
              <a:off x="8950763" y="5597330"/>
              <a:ext cx="210185" cy="180337"/>
            </a:xfrm>
            <a:prstGeom prst="rect">
              <a:avLst/>
            </a:prstGeom>
          </p:spPr>
          <p:txBody>
            <a:bodyPr vert="horz" wrap="square" lIns="0" tIns="0" rIns="0" bIns="0" rtlCol="0">
              <a:spAutoFit/>
            </a:bodyPr>
            <a:lstStyle/>
            <a:p>
              <a:pPr marL="13547">
                <a:lnSpc>
                  <a:spcPts val="1525"/>
                </a:lnSpc>
              </a:pPr>
              <a:r>
                <a:rPr sz="1280" spc="-48" dirty="0">
                  <a:solidFill>
                    <a:prstClr val="black"/>
                  </a:solidFill>
                  <a:latin typeface="Arial"/>
                  <a:cs typeface="Arial"/>
                </a:rPr>
                <a:t>No</a:t>
              </a:r>
              <a:endParaRPr sz="1280" dirty="0">
                <a:solidFill>
                  <a:prstClr val="black"/>
                </a:solidFill>
                <a:latin typeface="Arial"/>
                <a:cs typeface="Arial"/>
              </a:endParaRPr>
            </a:p>
          </p:txBody>
        </p:sp>
        <p:sp>
          <p:nvSpPr>
            <p:cNvPr id="61" name="object 25">
              <a:extLst>
                <a:ext uri="{FF2B5EF4-FFF2-40B4-BE49-F238E27FC236}">
                  <a16:creationId xmlns:a16="http://schemas.microsoft.com/office/drawing/2014/main" id="{768B618D-E273-4F0A-BCC4-D97E741AACBF}"/>
                </a:ext>
              </a:extLst>
            </p:cNvPr>
            <p:cNvSpPr txBox="1"/>
            <p:nvPr/>
          </p:nvSpPr>
          <p:spPr>
            <a:xfrm>
              <a:off x="6563161" y="5645277"/>
              <a:ext cx="210185" cy="180337"/>
            </a:xfrm>
            <a:prstGeom prst="rect">
              <a:avLst/>
            </a:prstGeom>
          </p:spPr>
          <p:txBody>
            <a:bodyPr vert="horz" wrap="square" lIns="0" tIns="0" rIns="0" bIns="0" rtlCol="0">
              <a:spAutoFit/>
            </a:bodyPr>
            <a:lstStyle/>
            <a:p>
              <a:pPr marL="13547">
                <a:lnSpc>
                  <a:spcPts val="1525"/>
                </a:lnSpc>
              </a:pPr>
              <a:r>
                <a:rPr sz="1280" spc="-48" dirty="0">
                  <a:solidFill>
                    <a:prstClr val="black"/>
                  </a:solidFill>
                  <a:latin typeface="Arial"/>
                  <a:cs typeface="Arial"/>
                </a:rPr>
                <a:t>No</a:t>
              </a:r>
              <a:endParaRPr sz="1280">
                <a:solidFill>
                  <a:prstClr val="black"/>
                </a:solidFill>
                <a:latin typeface="Arial"/>
                <a:cs typeface="Arial"/>
              </a:endParaRPr>
            </a:p>
          </p:txBody>
        </p:sp>
        <p:grpSp>
          <p:nvGrpSpPr>
            <p:cNvPr id="4" name="Group 3">
              <a:extLst>
                <a:ext uri="{FF2B5EF4-FFF2-40B4-BE49-F238E27FC236}">
                  <a16:creationId xmlns:a16="http://schemas.microsoft.com/office/drawing/2014/main" id="{4F08DC97-2820-46FD-AA2E-1378C7204B0F}"/>
                </a:ext>
              </a:extLst>
            </p:cNvPr>
            <p:cNvGrpSpPr/>
            <p:nvPr/>
          </p:nvGrpSpPr>
          <p:grpSpPr>
            <a:xfrm>
              <a:off x="7076746" y="2206099"/>
              <a:ext cx="1599424" cy="1546614"/>
              <a:chOff x="6096000" y="2319022"/>
              <a:chExt cx="1599424" cy="1408617"/>
            </a:xfrm>
          </p:grpSpPr>
          <p:sp>
            <p:nvSpPr>
              <p:cNvPr id="19" name="object 8">
                <a:extLst>
                  <a:ext uri="{FF2B5EF4-FFF2-40B4-BE49-F238E27FC236}">
                    <a16:creationId xmlns:a16="http://schemas.microsoft.com/office/drawing/2014/main" id="{7F49B4D9-3A29-40AB-A3FF-25D01460EF89}"/>
                  </a:ext>
                </a:extLst>
              </p:cNvPr>
              <p:cNvSpPr/>
              <p:nvPr/>
            </p:nvSpPr>
            <p:spPr>
              <a:xfrm>
                <a:off x="6096000" y="2319022"/>
                <a:ext cx="1599424" cy="1408617"/>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solidFill>
                <a:schemeClr val="accent1"/>
              </a:solidFill>
              <a:ln>
                <a:noFill/>
              </a:ln>
            </p:spPr>
            <p:txBody>
              <a:bodyPr wrap="square" lIns="0" tIns="0" rIns="0" bIns="0" rtlCol="0"/>
              <a:lstStyle/>
              <a:p>
                <a:endParaRPr sz="2560" dirty="0"/>
              </a:p>
            </p:txBody>
          </p:sp>
          <p:sp>
            <p:nvSpPr>
              <p:cNvPr id="21" name="object 10">
                <a:extLst>
                  <a:ext uri="{FF2B5EF4-FFF2-40B4-BE49-F238E27FC236}">
                    <a16:creationId xmlns:a16="http://schemas.microsoft.com/office/drawing/2014/main" id="{3C8765CB-CCFB-4F88-8BC3-9DEA4C688B61}"/>
                  </a:ext>
                </a:extLst>
              </p:cNvPr>
              <p:cNvSpPr txBox="1"/>
              <p:nvPr/>
            </p:nvSpPr>
            <p:spPr>
              <a:xfrm>
                <a:off x="6354954" y="2862996"/>
                <a:ext cx="1081516" cy="274476"/>
              </a:xfrm>
              <a:prstGeom prst="rect">
                <a:avLst/>
              </a:prstGeom>
            </p:spPr>
            <p:txBody>
              <a:bodyPr vert="horz" wrap="square" lIns="0" tIns="13547" rIns="0" bIns="0" rtlCol="0">
                <a:spAutoFit/>
              </a:bodyPr>
              <a:lstStyle/>
              <a:p>
                <a:pPr marL="13547">
                  <a:lnSpc>
                    <a:spcPct val="100000"/>
                  </a:lnSpc>
                  <a:spcBef>
                    <a:spcPts val="107"/>
                  </a:spcBef>
                </a:pPr>
                <a:r>
                  <a:rPr sz="2000" b="1" spc="-11" dirty="0">
                    <a:solidFill>
                      <a:srgbClr val="FFFFFF"/>
                    </a:solidFill>
                    <a:latin typeface="Arial"/>
                    <a:cs typeface="Arial"/>
                  </a:rPr>
                  <a:t>Outlook?</a:t>
                </a:r>
                <a:endParaRPr sz="2000" dirty="0">
                  <a:latin typeface="Arial"/>
                  <a:cs typeface="Arial"/>
                </a:endParaRPr>
              </a:p>
            </p:txBody>
          </p:sp>
        </p:grpSp>
      </p:grpSp>
      <p:sp>
        <p:nvSpPr>
          <p:cNvPr id="25" name="Rectangle 24">
            <a:extLst>
              <a:ext uri="{FF2B5EF4-FFF2-40B4-BE49-F238E27FC236}">
                <a16:creationId xmlns:a16="http://schemas.microsoft.com/office/drawing/2014/main" id="{D3AB345C-12B3-4AC9-90C9-E25B1DFCD5C1}"/>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26" name="skillenza_logo_new (1).png" descr="skillenza_logo_new (1).png">
            <a:extLst>
              <a:ext uri="{FF2B5EF4-FFF2-40B4-BE49-F238E27FC236}">
                <a16:creationId xmlns:a16="http://schemas.microsoft.com/office/drawing/2014/main" id="{709C42A7-8D16-4EA5-8889-8918FB0FFE30}"/>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2069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6" name="Rectangle 15">
            <a:extLst>
              <a:ext uri="{FF2B5EF4-FFF2-40B4-BE49-F238E27FC236}">
                <a16:creationId xmlns:a16="http://schemas.microsoft.com/office/drawing/2014/main" id="{68EF29CB-EA46-4BC4-B008-F67CF68C9601}"/>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6" name="Picture 5">
            <a:extLst>
              <a:ext uri="{FF2B5EF4-FFF2-40B4-BE49-F238E27FC236}">
                <a16:creationId xmlns:a16="http://schemas.microsoft.com/office/drawing/2014/main" id="{0BEA1A4B-0BC6-4103-87D7-E9F00DF9C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876" y="3577308"/>
            <a:ext cx="7919348" cy="4831301"/>
          </a:xfrm>
          <a:prstGeom prst="rect">
            <a:avLst/>
          </a:prstGeom>
        </p:spPr>
      </p:pic>
      <p:pic>
        <p:nvPicPr>
          <p:cNvPr id="32" name="skillenza_logo_new (1).png" descr="skillenza_logo_new (1).png">
            <a:extLst>
              <a:ext uri="{FF2B5EF4-FFF2-40B4-BE49-F238E27FC236}">
                <a16:creationId xmlns:a16="http://schemas.microsoft.com/office/drawing/2014/main" id="{EA386267-57A3-4484-B5F2-B3CEF1BFF39B}"/>
              </a:ext>
            </a:extLst>
          </p:cNvPr>
          <p:cNvPicPr>
            <a:picLocks noChangeAspect="1"/>
          </p:cNvPicPr>
          <p:nvPr/>
        </p:nvPicPr>
        <p:blipFill>
          <a:blip r:embed="rId5"/>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9763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6" name="object 8">
            <a:extLst>
              <a:ext uri="{FF2B5EF4-FFF2-40B4-BE49-F238E27FC236}">
                <a16:creationId xmlns:a16="http://schemas.microsoft.com/office/drawing/2014/main" id="{9E509539-56F7-4817-9ED1-7262EAFA119B}"/>
              </a:ext>
            </a:extLst>
          </p:cNvPr>
          <p:cNvSpPr txBox="1"/>
          <p:nvPr/>
        </p:nvSpPr>
        <p:spPr>
          <a:xfrm>
            <a:off x="5042480" y="4075035"/>
            <a:ext cx="693589" cy="246841"/>
          </a:xfrm>
          <a:prstGeom prst="rect">
            <a:avLst/>
          </a:prstGeom>
        </p:spPr>
        <p:txBody>
          <a:bodyPr vert="horz" wrap="square" lIns="0" tIns="16933" rIns="0" bIns="0" rtlCol="0">
            <a:spAutoFit/>
          </a:bodyPr>
          <a:lstStyle/>
          <a:p>
            <a:pPr marL="13547">
              <a:lnSpc>
                <a:spcPct val="100000"/>
              </a:lnSpc>
              <a:spcBef>
                <a:spcPts val="133"/>
              </a:spcBef>
            </a:pPr>
            <a:r>
              <a:rPr sz="1493" spc="37" dirty="0">
                <a:solidFill>
                  <a:srgbClr val="FFFFFF"/>
                </a:solidFill>
                <a:latin typeface="Arial"/>
                <a:cs typeface="Arial"/>
              </a:rPr>
              <a:t>O</a:t>
            </a:r>
            <a:r>
              <a:rPr sz="1493" spc="-32" dirty="0">
                <a:solidFill>
                  <a:srgbClr val="FFFFFF"/>
                </a:solidFill>
                <a:latin typeface="Arial"/>
                <a:cs typeface="Arial"/>
              </a:rPr>
              <a:t>u</a:t>
            </a:r>
            <a:r>
              <a:rPr sz="1493" spc="-21" dirty="0">
                <a:solidFill>
                  <a:srgbClr val="FFFFFF"/>
                </a:solidFill>
                <a:latin typeface="Arial"/>
                <a:cs typeface="Arial"/>
              </a:rPr>
              <a:t>t</a:t>
            </a:r>
            <a:r>
              <a:rPr sz="1493" spc="-16" dirty="0">
                <a:solidFill>
                  <a:srgbClr val="FFFFFF"/>
                </a:solidFill>
                <a:latin typeface="Arial"/>
                <a:cs typeface="Arial"/>
              </a:rPr>
              <a:t>l</a:t>
            </a:r>
            <a:r>
              <a:rPr sz="1493" spc="48" dirty="0">
                <a:solidFill>
                  <a:srgbClr val="FFFFFF"/>
                </a:solidFill>
                <a:latin typeface="Arial"/>
                <a:cs typeface="Arial"/>
              </a:rPr>
              <a:t>oo</a:t>
            </a:r>
            <a:r>
              <a:rPr sz="1493" spc="11" dirty="0">
                <a:solidFill>
                  <a:srgbClr val="FFFFFF"/>
                </a:solidFill>
                <a:latin typeface="Arial"/>
                <a:cs typeface="Arial"/>
              </a:rPr>
              <a:t>k</a:t>
            </a:r>
            <a:endParaRPr sz="1493">
              <a:latin typeface="Arial"/>
              <a:cs typeface="Arial"/>
            </a:endParaRPr>
          </a:p>
        </p:txBody>
      </p:sp>
      <p:sp>
        <p:nvSpPr>
          <p:cNvPr id="19" name="object 12">
            <a:extLst>
              <a:ext uri="{FF2B5EF4-FFF2-40B4-BE49-F238E27FC236}">
                <a16:creationId xmlns:a16="http://schemas.microsoft.com/office/drawing/2014/main" id="{C221AD14-F822-4EB3-BB6C-7B1BCEAEA837}"/>
              </a:ext>
            </a:extLst>
          </p:cNvPr>
          <p:cNvSpPr txBox="1"/>
          <p:nvPr/>
        </p:nvSpPr>
        <p:spPr>
          <a:xfrm>
            <a:off x="3767331" y="5861842"/>
            <a:ext cx="134788" cy="246841"/>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a:latin typeface="Arial"/>
              <a:cs typeface="Arial"/>
            </a:endParaRPr>
          </a:p>
        </p:txBody>
      </p:sp>
      <p:grpSp>
        <p:nvGrpSpPr>
          <p:cNvPr id="78" name="Group 77">
            <a:extLst>
              <a:ext uri="{FF2B5EF4-FFF2-40B4-BE49-F238E27FC236}">
                <a16:creationId xmlns:a16="http://schemas.microsoft.com/office/drawing/2014/main" id="{36ADF27D-249D-4272-91AA-4480E3F343F4}"/>
              </a:ext>
            </a:extLst>
          </p:cNvPr>
          <p:cNvGrpSpPr/>
          <p:nvPr/>
        </p:nvGrpSpPr>
        <p:grpSpPr>
          <a:xfrm>
            <a:off x="6048984" y="3464378"/>
            <a:ext cx="5211777" cy="4481645"/>
            <a:chOff x="5451847" y="2305715"/>
            <a:chExt cx="4886041" cy="4201543"/>
          </a:xfrm>
        </p:grpSpPr>
        <p:cxnSp>
          <p:nvCxnSpPr>
            <p:cNvPr id="36" name="Straight Arrow Connector 35">
              <a:extLst>
                <a:ext uri="{FF2B5EF4-FFF2-40B4-BE49-F238E27FC236}">
                  <a16:creationId xmlns:a16="http://schemas.microsoft.com/office/drawing/2014/main" id="{2045C63A-E1C9-4B2A-BACE-7055BFE58489}"/>
                </a:ext>
              </a:extLst>
            </p:cNvPr>
            <p:cNvCxnSpPr>
              <a:cxnSpLocks/>
            </p:cNvCxnSpPr>
            <p:nvPr/>
          </p:nvCxnSpPr>
          <p:spPr>
            <a:xfrm flipH="1">
              <a:off x="5847669" y="3839439"/>
              <a:ext cx="2016171" cy="1152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3B52BD-CF37-4521-A5DB-47D0BAB4DEAA}"/>
                </a:ext>
              </a:extLst>
            </p:cNvPr>
            <p:cNvCxnSpPr>
              <a:cxnSpLocks/>
            </p:cNvCxnSpPr>
            <p:nvPr/>
          </p:nvCxnSpPr>
          <p:spPr>
            <a:xfrm>
              <a:off x="7876456" y="3827013"/>
              <a:ext cx="2062389" cy="1165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8F9AF9-1182-4987-A61B-EE3376DE39F4}"/>
                </a:ext>
              </a:extLst>
            </p:cNvPr>
            <p:cNvCxnSpPr>
              <a:cxnSpLocks/>
              <a:endCxn id="38" idx="0"/>
            </p:cNvCxnSpPr>
            <p:nvPr/>
          </p:nvCxnSpPr>
          <p:spPr>
            <a:xfrm flipH="1">
              <a:off x="7876455" y="3839439"/>
              <a:ext cx="2" cy="4254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bject 11">
              <a:extLst>
                <a:ext uri="{FF2B5EF4-FFF2-40B4-BE49-F238E27FC236}">
                  <a16:creationId xmlns:a16="http://schemas.microsoft.com/office/drawing/2014/main" id="{C688A587-D6C0-43C6-8FD6-6CB4FE7036D6}"/>
                </a:ext>
              </a:extLst>
            </p:cNvPr>
            <p:cNvSpPr txBox="1"/>
            <p:nvPr/>
          </p:nvSpPr>
          <p:spPr>
            <a:xfrm>
              <a:off x="6254756" y="4338252"/>
              <a:ext cx="126364" cy="231413"/>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dirty="0">
                <a:latin typeface="Arial"/>
                <a:cs typeface="Arial"/>
              </a:endParaRPr>
            </a:p>
          </p:txBody>
        </p:sp>
        <p:grpSp>
          <p:nvGrpSpPr>
            <p:cNvPr id="4" name="Group 3">
              <a:extLst>
                <a:ext uri="{FF2B5EF4-FFF2-40B4-BE49-F238E27FC236}">
                  <a16:creationId xmlns:a16="http://schemas.microsoft.com/office/drawing/2014/main" id="{BF91F126-E189-4971-8082-9A062B6F950F}"/>
                </a:ext>
              </a:extLst>
            </p:cNvPr>
            <p:cNvGrpSpPr/>
            <p:nvPr/>
          </p:nvGrpSpPr>
          <p:grpSpPr>
            <a:xfrm>
              <a:off x="7076746" y="2305715"/>
              <a:ext cx="1599424" cy="1546614"/>
              <a:chOff x="7076746" y="2305715"/>
              <a:chExt cx="1599424" cy="1546614"/>
            </a:xfrm>
          </p:grpSpPr>
          <p:sp>
            <p:nvSpPr>
              <p:cNvPr id="32" name="object 8">
                <a:extLst>
                  <a:ext uri="{FF2B5EF4-FFF2-40B4-BE49-F238E27FC236}">
                    <a16:creationId xmlns:a16="http://schemas.microsoft.com/office/drawing/2014/main" id="{56C8C18F-E5C4-416C-A5E0-0495AC03A88F}"/>
                  </a:ext>
                </a:extLst>
              </p:cNvPr>
              <p:cNvSpPr/>
              <p:nvPr/>
            </p:nvSpPr>
            <p:spPr>
              <a:xfrm>
                <a:off x="7076746" y="2305715"/>
                <a:ext cx="1599424" cy="1546614"/>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solidFill>
                <a:schemeClr val="accent1"/>
              </a:solidFill>
              <a:ln>
                <a:noFill/>
              </a:ln>
            </p:spPr>
            <p:txBody>
              <a:bodyPr wrap="square" lIns="0" tIns="0" rIns="0" bIns="0" rtlCol="0"/>
              <a:lstStyle/>
              <a:p>
                <a:endParaRPr sz="2560" dirty="0"/>
              </a:p>
            </p:txBody>
          </p:sp>
          <p:sp>
            <p:nvSpPr>
              <p:cNvPr id="33" name="object 10">
                <a:extLst>
                  <a:ext uri="{FF2B5EF4-FFF2-40B4-BE49-F238E27FC236}">
                    <a16:creationId xmlns:a16="http://schemas.microsoft.com/office/drawing/2014/main" id="{E1338F6A-DE10-41DE-9073-3122820BCB1B}"/>
                  </a:ext>
                </a:extLst>
              </p:cNvPr>
              <p:cNvSpPr txBox="1"/>
              <p:nvPr/>
            </p:nvSpPr>
            <p:spPr>
              <a:xfrm>
                <a:off x="7335700" y="2902980"/>
                <a:ext cx="1081516" cy="301365"/>
              </a:xfrm>
              <a:prstGeom prst="rect">
                <a:avLst/>
              </a:prstGeom>
            </p:spPr>
            <p:txBody>
              <a:bodyPr vert="horz" wrap="square" lIns="0" tIns="13547" rIns="0" bIns="0" rtlCol="0">
                <a:spAutoFit/>
              </a:bodyPr>
              <a:lstStyle/>
              <a:p>
                <a:pPr marL="13547">
                  <a:lnSpc>
                    <a:spcPct val="100000"/>
                  </a:lnSpc>
                  <a:spcBef>
                    <a:spcPts val="107"/>
                  </a:spcBef>
                </a:pPr>
                <a:r>
                  <a:rPr sz="2000" b="1" spc="-11" dirty="0">
                    <a:solidFill>
                      <a:srgbClr val="FFFFFF"/>
                    </a:solidFill>
                    <a:latin typeface="Arial"/>
                    <a:cs typeface="Arial"/>
                  </a:rPr>
                  <a:t>Outlook?</a:t>
                </a:r>
                <a:endParaRPr sz="2000" dirty="0">
                  <a:latin typeface="Arial"/>
                  <a:cs typeface="Arial"/>
                </a:endParaRPr>
              </a:p>
            </p:txBody>
          </p:sp>
        </p:grpSp>
        <p:sp>
          <p:nvSpPr>
            <p:cNvPr id="38" name="Rectangle 37">
              <a:extLst>
                <a:ext uri="{FF2B5EF4-FFF2-40B4-BE49-F238E27FC236}">
                  <a16:creationId xmlns:a16="http://schemas.microsoft.com/office/drawing/2014/main" id="{7B1D5583-D258-4A18-9E6A-049C56B205EB}"/>
                </a:ext>
              </a:extLst>
            </p:cNvPr>
            <p:cNvSpPr/>
            <p:nvPr/>
          </p:nvSpPr>
          <p:spPr>
            <a:xfrm>
              <a:off x="7309743" y="4264867"/>
              <a:ext cx="1133423" cy="346249"/>
            </a:xfrm>
            <a:prstGeom prst="rect">
              <a:avLst/>
            </a:prstGeom>
          </p:spPr>
          <p:txBody>
            <a:bodyPr wrap="none">
              <a:spAutoFit/>
            </a:bodyPr>
            <a:lstStyle/>
            <a:p>
              <a:pPr algn="ctr"/>
              <a:r>
                <a:rPr lang="en-US" sz="2000" dirty="0"/>
                <a:t>Overcast</a:t>
              </a:r>
            </a:p>
          </p:txBody>
        </p:sp>
        <p:cxnSp>
          <p:nvCxnSpPr>
            <p:cNvPr id="45" name="Straight Arrow Connector 44">
              <a:extLst>
                <a:ext uri="{FF2B5EF4-FFF2-40B4-BE49-F238E27FC236}">
                  <a16:creationId xmlns:a16="http://schemas.microsoft.com/office/drawing/2014/main" id="{6984C984-D0E3-4289-A3E4-4AFC92CD2F07}"/>
                </a:ext>
              </a:extLst>
            </p:cNvPr>
            <p:cNvCxnSpPr>
              <a:cxnSpLocks/>
              <a:stCxn id="38" idx="2"/>
              <a:endCxn id="56" idx="0"/>
            </p:cNvCxnSpPr>
            <p:nvPr/>
          </p:nvCxnSpPr>
          <p:spPr>
            <a:xfrm flipH="1">
              <a:off x="7874976" y="4611116"/>
              <a:ext cx="1479" cy="392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7CA45ED-603E-40B9-8A6B-B72ABC60FE69}"/>
                </a:ext>
              </a:extLst>
            </p:cNvPr>
            <p:cNvSpPr/>
            <p:nvPr/>
          </p:nvSpPr>
          <p:spPr>
            <a:xfrm>
              <a:off x="7404403" y="5003531"/>
              <a:ext cx="941147" cy="4895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Yes</a:t>
              </a:r>
            </a:p>
          </p:txBody>
        </p:sp>
        <p:grpSp>
          <p:nvGrpSpPr>
            <p:cNvPr id="73" name="Group 72">
              <a:extLst>
                <a:ext uri="{FF2B5EF4-FFF2-40B4-BE49-F238E27FC236}">
                  <a16:creationId xmlns:a16="http://schemas.microsoft.com/office/drawing/2014/main" id="{FD35E2F5-250F-4CA6-BC61-5EFCD9FEAED8}"/>
                </a:ext>
              </a:extLst>
            </p:cNvPr>
            <p:cNvGrpSpPr/>
            <p:nvPr/>
          </p:nvGrpSpPr>
          <p:grpSpPr>
            <a:xfrm>
              <a:off x="5451847" y="4992049"/>
              <a:ext cx="861582" cy="833134"/>
              <a:chOff x="6184211" y="4992049"/>
              <a:chExt cx="861582" cy="833134"/>
            </a:xfrm>
          </p:grpSpPr>
          <p:sp>
            <p:nvSpPr>
              <p:cNvPr id="51" name="object 8">
                <a:extLst>
                  <a:ext uri="{FF2B5EF4-FFF2-40B4-BE49-F238E27FC236}">
                    <a16:creationId xmlns:a16="http://schemas.microsoft.com/office/drawing/2014/main" id="{4D8FDDDA-BB16-447E-81BF-21303B919DD3}"/>
                  </a:ext>
                </a:extLst>
              </p:cNvPr>
              <p:cNvSpPr/>
              <p:nvPr/>
            </p:nvSpPr>
            <p:spPr>
              <a:xfrm>
                <a:off x="6184211" y="4992049"/>
                <a:ext cx="861582" cy="833134"/>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solidFill>
                <a:schemeClr val="accent1"/>
              </a:solidFill>
              <a:ln>
                <a:noFill/>
              </a:ln>
            </p:spPr>
            <p:txBody>
              <a:bodyPr wrap="square" lIns="0" tIns="0" rIns="0" bIns="0" rtlCol="0"/>
              <a:lstStyle/>
              <a:p>
                <a:endParaRPr sz="2560" dirty="0"/>
              </a:p>
            </p:txBody>
          </p:sp>
          <p:sp>
            <p:nvSpPr>
              <p:cNvPr id="61" name="Rectangle 60">
                <a:extLst>
                  <a:ext uri="{FF2B5EF4-FFF2-40B4-BE49-F238E27FC236}">
                    <a16:creationId xmlns:a16="http://schemas.microsoft.com/office/drawing/2014/main" id="{3FF2032B-723A-49B5-AB9F-3688F8A4A6BB}"/>
                  </a:ext>
                </a:extLst>
              </p:cNvPr>
              <p:cNvSpPr/>
              <p:nvPr/>
            </p:nvSpPr>
            <p:spPr>
              <a:xfrm>
                <a:off x="6486378" y="5208561"/>
                <a:ext cx="258436" cy="363502"/>
              </a:xfrm>
              <a:prstGeom prst="rect">
                <a:avLst/>
              </a:prstGeom>
            </p:spPr>
            <p:txBody>
              <a:bodyPr wrap="square">
                <a:spAutoFit/>
              </a:bodyPr>
              <a:lstStyle/>
              <a:p>
                <a:pPr algn="ctr"/>
                <a:r>
                  <a:rPr lang="en-US" sz="2133" dirty="0">
                    <a:solidFill>
                      <a:schemeClr val="bg1"/>
                    </a:solidFill>
                  </a:rPr>
                  <a:t>?</a:t>
                </a:r>
              </a:p>
            </p:txBody>
          </p:sp>
        </p:grpSp>
        <p:grpSp>
          <p:nvGrpSpPr>
            <p:cNvPr id="74" name="Group 73">
              <a:extLst>
                <a:ext uri="{FF2B5EF4-FFF2-40B4-BE49-F238E27FC236}">
                  <a16:creationId xmlns:a16="http://schemas.microsoft.com/office/drawing/2014/main" id="{753E289D-65A0-4CB1-830F-F2F4B3FE763C}"/>
                </a:ext>
              </a:extLst>
            </p:cNvPr>
            <p:cNvGrpSpPr/>
            <p:nvPr/>
          </p:nvGrpSpPr>
          <p:grpSpPr>
            <a:xfrm>
              <a:off x="9476306" y="4992049"/>
              <a:ext cx="861582" cy="833134"/>
              <a:chOff x="8745405" y="4992049"/>
              <a:chExt cx="861582" cy="833134"/>
            </a:xfrm>
          </p:grpSpPr>
          <p:sp>
            <p:nvSpPr>
              <p:cNvPr id="53" name="object 8">
                <a:extLst>
                  <a:ext uri="{FF2B5EF4-FFF2-40B4-BE49-F238E27FC236}">
                    <a16:creationId xmlns:a16="http://schemas.microsoft.com/office/drawing/2014/main" id="{90C54089-00C8-4FCE-B1A5-C1555F4D1BF5}"/>
                  </a:ext>
                </a:extLst>
              </p:cNvPr>
              <p:cNvSpPr/>
              <p:nvPr/>
            </p:nvSpPr>
            <p:spPr>
              <a:xfrm>
                <a:off x="8745405" y="4992049"/>
                <a:ext cx="861582" cy="833134"/>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solidFill>
                <a:schemeClr val="accent1"/>
              </a:solidFill>
              <a:ln>
                <a:noFill/>
              </a:ln>
            </p:spPr>
            <p:txBody>
              <a:bodyPr wrap="square" lIns="0" tIns="0" rIns="0" bIns="0" rtlCol="0"/>
              <a:lstStyle/>
              <a:p>
                <a:endParaRPr sz="2560" dirty="0"/>
              </a:p>
            </p:txBody>
          </p:sp>
          <p:sp>
            <p:nvSpPr>
              <p:cNvPr id="62" name="Rectangle 61">
                <a:extLst>
                  <a:ext uri="{FF2B5EF4-FFF2-40B4-BE49-F238E27FC236}">
                    <a16:creationId xmlns:a16="http://schemas.microsoft.com/office/drawing/2014/main" id="{F4E50A2B-42ED-4107-B729-444F2547C883}"/>
                  </a:ext>
                </a:extLst>
              </p:cNvPr>
              <p:cNvSpPr/>
              <p:nvPr/>
            </p:nvSpPr>
            <p:spPr>
              <a:xfrm>
                <a:off x="9046978" y="5208561"/>
                <a:ext cx="258436" cy="363502"/>
              </a:xfrm>
              <a:prstGeom prst="rect">
                <a:avLst/>
              </a:prstGeom>
            </p:spPr>
            <p:txBody>
              <a:bodyPr wrap="square">
                <a:spAutoFit/>
              </a:bodyPr>
              <a:lstStyle/>
              <a:p>
                <a:pPr algn="ctr"/>
                <a:r>
                  <a:rPr lang="en-US" sz="2133" dirty="0">
                    <a:solidFill>
                      <a:schemeClr val="bg1"/>
                    </a:solidFill>
                  </a:rPr>
                  <a:t>?</a:t>
                </a:r>
              </a:p>
            </p:txBody>
          </p:sp>
        </p:grpSp>
        <p:cxnSp>
          <p:nvCxnSpPr>
            <p:cNvPr id="65" name="Straight Connector 64">
              <a:extLst>
                <a:ext uri="{FF2B5EF4-FFF2-40B4-BE49-F238E27FC236}">
                  <a16:creationId xmlns:a16="http://schemas.microsoft.com/office/drawing/2014/main" id="{140638F0-5E6C-46FB-BE68-3122F9E66F47}"/>
                </a:ext>
              </a:extLst>
            </p:cNvPr>
            <p:cNvCxnSpPr>
              <a:cxnSpLocks/>
              <a:stCxn id="56" idx="2"/>
              <a:endCxn id="69" idx="0"/>
            </p:cNvCxnSpPr>
            <p:nvPr/>
          </p:nvCxnSpPr>
          <p:spPr>
            <a:xfrm>
              <a:off x="7874976" y="5493087"/>
              <a:ext cx="0" cy="40823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7A0738CB-9A56-43FA-8FD5-0582EB29F03A}"/>
                </a:ext>
              </a:extLst>
            </p:cNvPr>
            <p:cNvSpPr/>
            <p:nvPr/>
          </p:nvSpPr>
          <p:spPr>
            <a:xfrm>
              <a:off x="6718409" y="5901323"/>
              <a:ext cx="2313134" cy="605935"/>
            </a:xfrm>
            <a:prstGeom prst="rect">
              <a:avLst/>
            </a:prstGeom>
            <a:solidFill>
              <a:schemeClr val="bg1">
                <a:lumMod val="85000"/>
              </a:schemeClr>
            </a:solidFill>
          </p:spPr>
          <p:txBody>
            <a:bodyPr wrap="none">
              <a:spAutoFit/>
            </a:bodyPr>
            <a:lstStyle/>
            <a:p>
              <a:pPr algn="ctr">
                <a:spcBef>
                  <a:spcPts val="0"/>
                </a:spcBef>
              </a:pPr>
              <a:r>
                <a:rPr lang="en-US" sz="2000" dirty="0"/>
                <a:t>Outlook = overcast  </a:t>
              </a:r>
            </a:p>
            <a:p>
              <a:pPr algn="ctr">
                <a:spcBef>
                  <a:spcPts val="0"/>
                </a:spcBef>
              </a:pPr>
              <a:r>
                <a:rPr lang="en-US" sz="2000" dirty="0"/>
                <a:t>Contains only yes</a:t>
              </a:r>
            </a:p>
          </p:txBody>
        </p:sp>
      </p:grpSp>
      <p:sp>
        <p:nvSpPr>
          <p:cNvPr id="28" name="Rectangle 27">
            <a:extLst>
              <a:ext uri="{FF2B5EF4-FFF2-40B4-BE49-F238E27FC236}">
                <a16:creationId xmlns:a16="http://schemas.microsoft.com/office/drawing/2014/main" id="{7EC05EB5-39F9-475E-A655-83D6AF5B1F66}"/>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29" name="skillenza_logo_new (1).png" descr="skillenza_logo_new (1).png">
            <a:extLst>
              <a:ext uri="{FF2B5EF4-FFF2-40B4-BE49-F238E27FC236}">
                <a16:creationId xmlns:a16="http://schemas.microsoft.com/office/drawing/2014/main" id="{00172537-3FC7-4EEB-8199-3672FB197C97}"/>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75507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6" name="object 8">
            <a:extLst>
              <a:ext uri="{FF2B5EF4-FFF2-40B4-BE49-F238E27FC236}">
                <a16:creationId xmlns:a16="http://schemas.microsoft.com/office/drawing/2014/main" id="{9E509539-56F7-4817-9ED1-7262EAFA119B}"/>
              </a:ext>
            </a:extLst>
          </p:cNvPr>
          <p:cNvSpPr txBox="1"/>
          <p:nvPr/>
        </p:nvSpPr>
        <p:spPr>
          <a:xfrm>
            <a:off x="5042480" y="4075035"/>
            <a:ext cx="693589" cy="246841"/>
          </a:xfrm>
          <a:prstGeom prst="rect">
            <a:avLst/>
          </a:prstGeom>
        </p:spPr>
        <p:txBody>
          <a:bodyPr vert="horz" wrap="square" lIns="0" tIns="16933" rIns="0" bIns="0" rtlCol="0">
            <a:spAutoFit/>
          </a:bodyPr>
          <a:lstStyle/>
          <a:p>
            <a:pPr marL="13547">
              <a:lnSpc>
                <a:spcPct val="100000"/>
              </a:lnSpc>
              <a:spcBef>
                <a:spcPts val="133"/>
              </a:spcBef>
            </a:pPr>
            <a:r>
              <a:rPr sz="1493" spc="37" dirty="0">
                <a:solidFill>
                  <a:srgbClr val="FFFFFF"/>
                </a:solidFill>
                <a:latin typeface="Arial"/>
                <a:cs typeface="Arial"/>
              </a:rPr>
              <a:t>O</a:t>
            </a:r>
            <a:r>
              <a:rPr sz="1493" spc="-32" dirty="0">
                <a:solidFill>
                  <a:srgbClr val="FFFFFF"/>
                </a:solidFill>
                <a:latin typeface="Arial"/>
                <a:cs typeface="Arial"/>
              </a:rPr>
              <a:t>u</a:t>
            </a:r>
            <a:r>
              <a:rPr sz="1493" spc="-21" dirty="0">
                <a:solidFill>
                  <a:srgbClr val="FFFFFF"/>
                </a:solidFill>
                <a:latin typeface="Arial"/>
                <a:cs typeface="Arial"/>
              </a:rPr>
              <a:t>t</a:t>
            </a:r>
            <a:r>
              <a:rPr sz="1493" spc="-16" dirty="0">
                <a:solidFill>
                  <a:srgbClr val="FFFFFF"/>
                </a:solidFill>
                <a:latin typeface="Arial"/>
                <a:cs typeface="Arial"/>
              </a:rPr>
              <a:t>l</a:t>
            </a:r>
            <a:r>
              <a:rPr sz="1493" spc="48" dirty="0">
                <a:solidFill>
                  <a:srgbClr val="FFFFFF"/>
                </a:solidFill>
                <a:latin typeface="Arial"/>
                <a:cs typeface="Arial"/>
              </a:rPr>
              <a:t>oo</a:t>
            </a:r>
            <a:r>
              <a:rPr sz="1493" spc="11" dirty="0">
                <a:solidFill>
                  <a:srgbClr val="FFFFFF"/>
                </a:solidFill>
                <a:latin typeface="Arial"/>
                <a:cs typeface="Arial"/>
              </a:rPr>
              <a:t>k</a:t>
            </a:r>
            <a:endParaRPr sz="1493">
              <a:latin typeface="Arial"/>
              <a:cs typeface="Arial"/>
            </a:endParaRPr>
          </a:p>
        </p:txBody>
      </p:sp>
      <p:sp>
        <p:nvSpPr>
          <p:cNvPr id="19" name="object 12">
            <a:extLst>
              <a:ext uri="{FF2B5EF4-FFF2-40B4-BE49-F238E27FC236}">
                <a16:creationId xmlns:a16="http://schemas.microsoft.com/office/drawing/2014/main" id="{C221AD14-F822-4EB3-BB6C-7B1BCEAEA837}"/>
              </a:ext>
            </a:extLst>
          </p:cNvPr>
          <p:cNvSpPr txBox="1"/>
          <p:nvPr/>
        </p:nvSpPr>
        <p:spPr>
          <a:xfrm>
            <a:off x="3767331" y="5861842"/>
            <a:ext cx="134788" cy="246841"/>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a:latin typeface="Arial"/>
              <a:cs typeface="Arial"/>
            </a:endParaRPr>
          </a:p>
        </p:txBody>
      </p:sp>
      <p:grpSp>
        <p:nvGrpSpPr>
          <p:cNvPr id="9" name="Group 8">
            <a:extLst>
              <a:ext uri="{FF2B5EF4-FFF2-40B4-BE49-F238E27FC236}">
                <a16:creationId xmlns:a16="http://schemas.microsoft.com/office/drawing/2014/main" id="{BAA9A8D8-7211-4BAC-846B-40B72BFAA6F8}"/>
              </a:ext>
            </a:extLst>
          </p:cNvPr>
          <p:cNvGrpSpPr/>
          <p:nvPr/>
        </p:nvGrpSpPr>
        <p:grpSpPr>
          <a:xfrm>
            <a:off x="6905420" y="3464378"/>
            <a:ext cx="3418644" cy="4787972"/>
            <a:chOff x="6473831" y="2104854"/>
            <a:chExt cx="3204979" cy="4488724"/>
          </a:xfrm>
        </p:grpSpPr>
        <p:cxnSp>
          <p:nvCxnSpPr>
            <p:cNvPr id="36" name="Straight Arrow Connector 35">
              <a:extLst>
                <a:ext uri="{FF2B5EF4-FFF2-40B4-BE49-F238E27FC236}">
                  <a16:creationId xmlns:a16="http://schemas.microsoft.com/office/drawing/2014/main" id="{2045C63A-E1C9-4B2A-BACE-7055BFE58489}"/>
                </a:ext>
              </a:extLst>
            </p:cNvPr>
            <p:cNvCxnSpPr>
              <a:cxnSpLocks/>
              <a:endCxn id="40" idx="0"/>
            </p:cNvCxnSpPr>
            <p:nvPr/>
          </p:nvCxnSpPr>
          <p:spPr>
            <a:xfrm flipH="1">
              <a:off x="6947945" y="3638578"/>
              <a:ext cx="1134973" cy="543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3B52BD-CF37-4521-A5DB-47D0BAB4DEAA}"/>
                </a:ext>
              </a:extLst>
            </p:cNvPr>
            <p:cNvCxnSpPr>
              <a:cxnSpLocks/>
              <a:endCxn id="43" idx="0"/>
            </p:cNvCxnSpPr>
            <p:nvPr/>
          </p:nvCxnSpPr>
          <p:spPr>
            <a:xfrm>
              <a:off x="8095531" y="3626152"/>
              <a:ext cx="1134969" cy="511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bject 11">
              <a:extLst>
                <a:ext uri="{FF2B5EF4-FFF2-40B4-BE49-F238E27FC236}">
                  <a16:creationId xmlns:a16="http://schemas.microsoft.com/office/drawing/2014/main" id="{C688A587-D6C0-43C6-8FD6-6CB4FE7036D6}"/>
                </a:ext>
              </a:extLst>
            </p:cNvPr>
            <p:cNvSpPr txBox="1"/>
            <p:nvPr/>
          </p:nvSpPr>
          <p:spPr>
            <a:xfrm>
              <a:off x="6473831" y="4137391"/>
              <a:ext cx="126364" cy="231413"/>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dirty="0">
                <a:latin typeface="Arial"/>
                <a:cs typeface="Arial"/>
              </a:endParaRPr>
            </a:p>
          </p:txBody>
        </p:sp>
        <p:grpSp>
          <p:nvGrpSpPr>
            <p:cNvPr id="4" name="Group 3">
              <a:extLst>
                <a:ext uri="{FF2B5EF4-FFF2-40B4-BE49-F238E27FC236}">
                  <a16:creationId xmlns:a16="http://schemas.microsoft.com/office/drawing/2014/main" id="{BF91F126-E189-4971-8082-9A062B6F950F}"/>
                </a:ext>
              </a:extLst>
            </p:cNvPr>
            <p:cNvGrpSpPr/>
            <p:nvPr/>
          </p:nvGrpSpPr>
          <p:grpSpPr>
            <a:xfrm>
              <a:off x="7295821" y="2104854"/>
              <a:ext cx="1599424" cy="1546614"/>
              <a:chOff x="7076746" y="2305715"/>
              <a:chExt cx="1599424" cy="1546614"/>
            </a:xfrm>
          </p:grpSpPr>
          <p:sp>
            <p:nvSpPr>
              <p:cNvPr id="32" name="object 8">
                <a:extLst>
                  <a:ext uri="{FF2B5EF4-FFF2-40B4-BE49-F238E27FC236}">
                    <a16:creationId xmlns:a16="http://schemas.microsoft.com/office/drawing/2014/main" id="{56C8C18F-E5C4-416C-A5E0-0495AC03A88F}"/>
                  </a:ext>
                </a:extLst>
              </p:cNvPr>
              <p:cNvSpPr/>
              <p:nvPr/>
            </p:nvSpPr>
            <p:spPr>
              <a:xfrm>
                <a:off x="7076746" y="2305715"/>
                <a:ext cx="1599424" cy="1546614"/>
              </a:xfrm>
              <a:custGeom>
                <a:avLst/>
                <a:gdLst/>
                <a:ahLst/>
                <a:cxnLst/>
                <a:rect l="l" t="t" r="r" b="b"/>
                <a:pathLst>
                  <a:path w="1266825" h="1115695">
                    <a:moveTo>
                      <a:pt x="633222" y="0"/>
                    </a:moveTo>
                    <a:lnTo>
                      <a:pt x="581282" y="1848"/>
                    </a:lnTo>
                    <a:lnTo>
                      <a:pt x="530500" y="7299"/>
                    </a:lnTo>
                    <a:lnTo>
                      <a:pt x="481038" y="16207"/>
                    </a:lnTo>
                    <a:lnTo>
                      <a:pt x="433059" y="28430"/>
                    </a:lnTo>
                    <a:lnTo>
                      <a:pt x="386726" y="43824"/>
                    </a:lnTo>
                    <a:lnTo>
                      <a:pt x="342202" y="62245"/>
                    </a:lnTo>
                    <a:lnTo>
                      <a:pt x="299650" y="83549"/>
                    </a:lnTo>
                    <a:lnTo>
                      <a:pt x="259232" y="107593"/>
                    </a:lnTo>
                    <a:lnTo>
                      <a:pt x="221111" y="134234"/>
                    </a:lnTo>
                    <a:lnTo>
                      <a:pt x="185451" y="163327"/>
                    </a:lnTo>
                    <a:lnTo>
                      <a:pt x="152414" y="194728"/>
                    </a:lnTo>
                    <a:lnTo>
                      <a:pt x="122163" y="228295"/>
                    </a:lnTo>
                    <a:lnTo>
                      <a:pt x="94861" y="263884"/>
                    </a:lnTo>
                    <a:lnTo>
                      <a:pt x="70671" y="301350"/>
                    </a:lnTo>
                    <a:lnTo>
                      <a:pt x="49756" y="340551"/>
                    </a:lnTo>
                    <a:lnTo>
                      <a:pt x="32278" y="381342"/>
                    </a:lnTo>
                    <a:lnTo>
                      <a:pt x="18400" y="423580"/>
                    </a:lnTo>
                    <a:lnTo>
                      <a:pt x="8286" y="467121"/>
                    </a:lnTo>
                    <a:lnTo>
                      <a:pt x="2098" y="511823"/>
                    </a:lnTo>
                    <a:lnTo>
                      <a:pt x="0" y="557540"/>
                    </a:lnTo>
                    <a:lnTo>
                      <a:pt x="2098" y="603275"/>
                    </a:lnTo>
                    <a:lnTo>
                      <a:pt x="8286" y="647993"/>
                    </a:lnTo>
                    <a:lnTo>
                      <a:pt x="18400" y="691549"/>
                    </a:lnTo>
                    <a:lnTo>
                      <a:pt x="32278" y="733800"/>
                    </a:lnTo>
                    <a:lnTo>
                      <a:pt x="49756" y="774602"/>
                    </a:lnTo>
                    <a:lnTo>
                      <a:pt x="70671" y="813811"/>
                    </a:lnTo>
                    <a:lnTo>
                      <a:pt x="94861" y="851286"/>
                    </a:lnTo>
                    <a:lnTo>
                      <a:pt x="122163" y="886880"/>
                    </a:lnTo>
                    <a:lnTo>
                      <a:pt x="152414" y="920453"/>
                    </a:lnTo>
                    <a:lnTo>
                      <a:pt x="185451" y="951858"/>
                    </a:lnTo>
                    <a:lnTo>
                      <a:pt x="221111" y="980954"/>
                    </a:lnTo>
                    <a:lnTo>
                      <a:pt x="259232" y="1007597"/>
                    </a:lnTo>
                    <a:lnTo>
                      <a:pt x="299650" y="1031642"/>
                    </a:lnTo>
                    <a:lnTo>
                      <a:pt x="342202" y="1052948"/>
                    </a:lnTo>
                    <a:lnTo>
                      <a:pt x="386726" y="1071369"/>
                    </a:lnTo>
                    <a:lnTo>
                      <a:pt x="433059" y="1086763"/>
                    </a:lnTo>
                    <a:lnTo>
                      <a:pt x="481038" y="1098986"/>
                    </a:lnTo>
                    <a:lnTo>
                      <a:pt x="530500" y="1107894"/>
                    </a:lnTo>
                    <a:lnTo>
                      <a:pt x="581282" y="1113344"/>
                    </a:lnTo>
                    <a:lnTo>
                      <a:pt x="633222" y="1115193"/>
                    </a:lnTo>
                    <a:lnTo>
                      <a:pt x="685143" y="1113344"/>
                    </a:lnTo>
                    <a:lnTo>
                      <a:pt x="735910" y="1107894"/>
                    </a:lnTo>
                    <a:lnTo>
                      <a:pt x="785358" y="1098986"/>
                    </a:lnTo>
                    <a:lnTo>
                      <a:pt x="833324" y="1086763"/>
                    </a:lnTo>
                    <a:lnTo>
                      <a:pt x="879646" y="1071369"/>
                    </a:lnTo>
                    <a:lnTo>
                      <a:pt x="924161" y="1052948"/>
                    </a:lnTo>
                    <a:lnTo>
                      <a:pt x="966705" y="1031642"/>
                    </a:lnTo>
                    <a:lnTo>
                      <a:pt x="1007116" y="1007597"/>
                    </a:lnTo>
                    <a:lnTo>
                      <a:pt x="1045230" y="980954"/>
                    </a:lnTo>
                    <a:lnTo>
                      <a:pt x="1080885" y="951858"/>
                    </a:lnTo>
                    <a:lnTo>
                      <a:pt x="1113918" y="920453"/>
                    </a:lnTo>
                    <a:lnTo>
                      <a:pt x="1144166" y="886880"/>
                    </a:lnTo>
                    <a:lnTo>
                      <a:pt x="1171465" y="851286"/>
                    </a:lnTo>
                    <a:lnTo>
                      <a:pt x="1195653" y="813811"/>
                    </a:lnTo>
                    <a:lnTo>
                      <a:pt x="1216567" y="774602"/>
                    </a:lnTo>
                    <a:lnTo>
                      <a:pt x="1234044" y="733800"/>
                    </a:lnTo>
                    <a:lnTo>
                      <a:pt x="1247921" y="691549"/>
                    </a:lnTo>
                    <a:lnTo>
                      <a:pt x="1258035" y="647993"/>
                    </a:lnTo>
                    <a:lnTo>
                      <a:pt x="1264223" y="603275"/>
                    </a:lnTo>
                    <a:lnTo>
                      <a:pt x="1266322" y="557540"/>
                    </a:lnTo>
                    <a:lnTo>
                      <a:pt x="1264223" y="511823"/>
                    </a:lnTo>
                    <a:lnTo>
                      <a:pt x="1258035" y="467121"/>
                    </a:lnTo>
                    <a:lnTo>
                      <a:pt x="1247921" y="423580"/>
                    </a:lnTo>
                    <a:lnTo>
                      <a:pt x="1234044" y="381342"/>
                    </a:lnTo>
                    <a:lnTo>
                      <a:pt x="1216567" y="340551"/>
                    </a:lnTo>
                    <a:lnTo>
                      <a:pt x="1195653" y="301350"/>
                    </a:lnTo>
                    <a:lnTo>
                      <a:pt x="1171465" y="263884"/>
                    </a:lnTo>
                    <a:lnTo>
                      <a:pt x="1144166" y="228295"/>
                    </a:lnTo>
                    <a:lnTo>
                      <a:pt x="1113918" y="194728"/>
                    </a:lnTo>
                    <a:lnTo>
                      <a:pt x="1080885" y="163327"/>
                    </a:lnTo>
                    <a:lnTo>
                      <a:pt x="1045230" y="134234"/>
                    </a:lnTo>
                    <a:lnTo>
                      <a:pt x="1007116" y="107593"/>
                    </a:lnTo>
                    <a:lnTo>
                      <a:pt x="966705" y="83549"/>
                    </a:lnTo>
                    <a:lnTo>
                      <a:pt x="924161" y="62245"/>
                    </a:lnTo>
                    <a:lnTo>
                      <a:pt x="879646" y="43824"/>
                    </a:lnTo>
                    <a:lnTo>
                      <a:pt x="833324" y="28430"/>
                    </a:lnTo>
                    <a:lnTo>
                      <a:pt x="785358" y="16207"/>
                    </a:lnTo>
                    <a:lnTo>
                      <a:pt x="735910" y="7299"/>
                    </a:lnTo>
                    <a:lnTo>
                      <a:pt x="685143" y="1848"/>
                    </a:lnTo>
                    <a:lnTo>
                      <a:pt x="633222" y="0"/>
                    </a:lnTo>
                    <a:close/>
                  </a:path>
                </a:pathLst>
              </a:custGeom>
              <a:solidFill>
                <a:schemeClr val="accent1"/>
              </a:solidFill>
              <a:ln>
                <a:noFill/>
              </a:ln>
            </p:spPr>
            <p:txBody>
              <a:bodyPr wrap="square" lIns="0" tIns="0" rIns="0" bIns="0" rtlCol="0"/>
              <a:lstStyle/>
              <a:p>
                <a:endParaRPr sz="2560" dirty="0"/>
              </a:p>
            </p:txBody>
          </p:sp>
          <p:sp>
            <p:nvSpPr>
              <p:cNvPr id="33" name="object 10">
                <a:extLst>
                  <a:ext uri="{FF2B5EF4-FFF2-40B4-BE49-F238E27FC236}">
                    <a16:creationId xmlns:a16="http://schemas.microsoft.com/office/drawing/2014/main" id="{E1338F6A-DE10-41DE-9073-3122820BCB1B}"/>
                  </a:ext>
                </a:extLst>
              </p:cNvPr>
              <p:cNvSpPr txBox="1"/>
              <p:nvPr/>
            </p:nvSpPr>
            <p:spPr>
              <a:xfrm>
                <a:off x="7335700" y="2902980"/>
                <a:ext cx="1081516" cy="301365"/>
              </a:xfrm>
              <a:prstGeom prst="rect">
                <a:avLst/>
              </a:prstGeom>
            </p:spPr>
            <p:txBody>
              <a:bodyPr vert="horz" wrap="square" lIns="0" tIns="13547" rIns="0" bIns="0" rtlCol="0">
                <a:spAutoFit/>
              </a:bodyPr>
              <a:lstStyle/>
              <a:p>
                <a:pPr marL="13547" algn="ctr">
                  <a:lnSpc>
                    <a:spcPct val="100000"/>
                  </a:lnSpc>
                  <a:spcBef>
                    <a:spcPts val="107"/>
                  </a:spcBef>
                </a:pPr>
                <a:r>
                  <a:rPr lang="en-US" sz="2000" b="1" spc="-11" dirty="0">
                    <a:solidFill>
                      <a:srgbClr val="FFFFFF"/>
                    </a:solidFill>
                    <a:latin typeface="Arial"/>
                    <a:cs typeface="Arial"/>
                  </a:rPr>
                  <a:t>Windy</a:t>
                </a:r>
                <a:r>
                  <a:rPr sz="2000" b="1" spc="-11" dirty="0">
                    <a:solidFill>
                      <a:srgbClr val="FFFFFF"/>
                    </a:solidFill>
                    <a:latin typeface="Arial"/>
                    <a:cs typeface="Arial"/>
                  </a:rPr>
                  <a:t>?</a:t>
                </a:r>
                <a:endParaRPr sz="2000" dirty="0">
                  <a:latin typeface="Arial"/>
                  <a:cs typeface="Arial"/>
                </a:endParaRPr>
              </a:p>
            </p:txBody>
          </p:sp>
        </p:grpSp>
        <p:sp>
          <p:nvSpPr>
            <p:cNvPr id="40" name="object 13">
              <a:extLst>
                <a:ext uri="{FF2B5EF4-FFF2-40B4-BE49-F238E27FC236}">
                  <a16:creationId xmlns:a16="http://schemas.microsoft.com/office/drawing/2014/main" id="{0AA62DAC-A37F-45E7-AD74-06B74112CEAE}"/>
                </a:ext>
              </a:extLst>
            </p:cNvPr>
            <p:cNvSpPr txBox="1"/>
            <p:nvPr/>
          </p:nvSpPr>
          <p:spPr>
            <a:xfrm>
              <a:off x="6513923" y="4181718"/>
              <a:ext cx="868044" cy="245521"/>
            </a:xfrm>
            <a:prstGeom prst="rect">
              <a:avLst/>
            </a:prstGeom>
            <a:solidFill>
              <a:srgbClr val="F07F09"/>
            </a:solidFill>
          </p:spPr>
          <p:txBody>
            <a:bodyPr vert="horz" wrap="square" lIns="0" tIns="31835" rIns="0" bIns="0" rtlCol="0">
              <a:spAutoFit/>
            </a:bodyPr>
            <a:lstStyle/>
            <a:p>
              <a:pPr marL="229623">
                <a:lnSpc>
                  <a:spcPct val="100000"/>
                </a:lnSpc>
                <a:spcBef>
                  <a:spcPts val="251"/>
                </a:spcBef>
              </a:pPr>
              <a:r>
                <a:rPr sz="1493" spc="11" dirty="0">
                  <a:solidFill>
                    <a:srgbClr val="FFFFFF"/>
                  </a:solidFill>
                  <a:latin typeface="Arial"/>
                  <a:cs typeface="Arial"/>
                </a:rPr>
                <a:t>False</a:t>
              </a:r>
              <a:endParaRPr sz="1493">
                <a:latin typeface="Arial"/>
                <a:cs typeface="Arial"/>
              </a:endParaRPr>
            </a:p>
          </p:txBody>
        </p:sp>
        <p:sp>
          <p:nvSpPr>
            <p:cNvPr id="41" name="object 14">
              <a:extLst>
                <a:ext uri="{FF2B5EF4-FFF2-40B4-BE49-F238E27FC236}">
                  <a16:creationId xmlns:a16="http://schemas.microsoft.com/office/drawing/2014/main" id="{E0A4E72B-AD92-4975-97B2-7FE6F3EB2F59}"/>
                </a:ext>
              </a:extLst>
            </p:cNvPr>
            <p:cNvSpPr/>
            <p:nvPr/>
          </p:nvSpPr>
          <p:spPr>
            <a:xfrm>
              <a:off x="6499636" y="4513318"/>
              <a:ext cx="896619" cy="2080260"/>
            </a:xfrm>
            <a:custGeom>
              <a:avLst/>
              <a:gdLst/>
              <a:ahLst/>
              <a:cxnLst/>
              <a:rect l="l" t="t" r="r" b="b"/>
              <a:pathLst>
                <a:path w="896620" h="2080260">
                  <a:moveTo>
                    <a:pt x="0" y="2080259"/>
                  </a:moveTo>
                  <a:lnTo>
                    <a:pt x="896063" y="2080259"/>
                  </a:lnTo>
                  <a:lnTo>
                    <a:pt x="896063" y="0"/>
                  </a:lnTo>
                  <a:lnTo>
                    <a:pt x="0" y="0"/>
                  </a:lnTo>
                  <a:lnTo>
                    <a:pt x="0" y="2080259"/>
                  </a:lnTo>
                  <a:close/>
                </a:path>
              </a:pathLst>
            </a:custGeom>
            <a:ln w="28574">
              <a:solidFill>
                <a:srgbClr val="000000"/>
              </a:solidFill>
            </a:ln>
          </p:spPr>
          <p:txBody>
            <a:bodyPr wrap="square" lIns="0" tIns="0" rIns="0" bIns="0" rtlCol="0"/>
            <a:lstStyle/>
            <a:p>
              <a:endParaRPr sz="3200"/>
            </a:p>
          </p:txBody>
        </p:sp>
        <p:sp>
          <p:nvSpPr>
            <p:cNvPr id="42" name="object 15">
              <a:extLst>
                <a:ext uri="{FF2B5EF4-FFF2-40B4-BE49-F238E27FC236}">
                  <a16:creationId xmlns:a16="http://schemas.microsoft.com/office/drawing/2014/main" id="{F783F361-EFC7-445C-A606-759C714120F2}"/>
                </a:ext>
              </a:extLst>
            </p:cNvPr>
            <p:cNvSpPr txBox="1"/>
            <p:nvPr/>
          </p:nvSpPr>
          <p:spPr>
            <a:xfrm>
              <a:off x="6523448" y="4499257"/>
              <a:ext cx="868044" cy="2057595"/>
            </a:xfrm>
            <a:prstGeom prst="rect">
              <a:avLst/>
            </a:prstGeom>
          </p:spPr>
          <p:txBody>
            <a:bodyPr vert="horz" wrap="square" lIns="0" tIns="14224" rIns="0" bIns="0" rtlCol="0">
              <a:spAutoFit/>
            </a:bodyPr>
            <a:lstStyle/>
            <a:p>
              <a:pPr marL="309551" marR="296681" algn="just">
                <a:lnSpc>
                  <a:spcPct val="120100"/>
                </a:lnSpc>
                <a:spcBef>
                  <a:spcPts val="112"/>
                </a:spcBef>
              </a:pP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197" dirty="0">
                  <a:latin typeface="Arial"/>
                  <a:cs typeface="Arial"/>
                </a:rPr>
                <a:t>Y</a:t>
              </a:r>
              <a:r>
                <a:rPr sz="1493" spc="48" dirty="0">
                  <a:latin typeface="Arial"/>
                  <a:cs typeface="Arial"/>
                </a:rPr>
                <a:t>e</a:t>
              </a:r>
              <a:r>
                <a:rPr sz="1493" spc="11" dirty="0">
                  <a:latin typeface="Arial"/>
                  <a:cs typeface="Arial"/>
                </a:rPr>
                <a:t>s </a:t>
              </a:r>
              <a:r>
                <a:rPr sz="1493" spc="5" dirty="0">
                  <a:latin typeface="Times New Roman"/>
                  <a:cs typeface="Times New Roman"/>
                </a:rPr>
                <a:t> </a:t>
              </a:r>
              <a:r>
                <a:rPr sz="1493" spc="-43" dirty="0">
                  <a:latin typeface="Arial"/>
                  <a:cs typeface="Arial"/>
                </a:rPr>
                <a:t>No  No</a:t>
              </a:r>
              <a:endParaRPr sz="1493" dirty="0">
                <a:latin typeface="Arial"/>
                <a:cs typeface="Arial"/>
              </a:endParaRPr>
            </a:p>
          </p:txBody>
        </p:sp>
        <p:sp>
          <p:nvSpPr>
            <p:cNvPr id="43" name="object 16">
              <a:extLst>
                <a:ext uri="{FF2B5EF4-FFF2-40B4-BE49-F238E27FC236}">
                  <a16:creationId xmlns:a16="http://schemas.microsoft.com/office/drawing/2014/main" id="{021BE85D-20E2-478D-8F63-F8BA8D14F1F4}"/>
                </a:ext>
              </a:extLst>
            </p:cNvPr>
            <p:cNvSpPr txBox="1"/>
            <p:nvPr/>
          </p:nvSpPr>
          <p:spPr>
            <a:xfrm>
              <a:off x="8796478" y="4137391"/>
              <a:ext cx="868044" cy="245521"/>
            </a:xfrm>
            <a:prstGeom prst="rect">
              <a:avLst/>
            </a:prstGeom>
            <a:solidFill>
              <a:srgbClr val="F07F09"/>
            </a:solidFill>
          </p:spPr>
          <p:txBody>
            <a:bodyPr vert="horz" wrap="square" lIns="0" tIns="31835" rIns="0" bIns="0" rtlCol="0">
              <a:spAutoFit/>
            </a:bodyPr>
            <a:lstStyle/>
            <a:p>
              <a:pPr marL="275683">
                <a:lnSpc>
                  <a:spcPct val="100000"/>
                </a:lnSpc>
                <a:spcBef>
                  <a:spcPts val="251"/>
                </a:spcBef>
              </a:pPr>
              <a:r>
                <a:rPr sz="1493" spc="-16" dirty="0">
                  <a:solidFill>
                    <a:srgbClr val="FFFFFF"/>
                  </a:solidFill>
                  <a:latin typeface="Arial"/>
                  <a:cs typeface="Arial"/>
                </a:rPr>
                <a:t>True</a:t>
              </a:r>
              <a:endParaRPr sz="1493">
                <a:latin typeface="Arial"/>
                <a:cs typeface="Arial"/>
              </a:endParaRPr>
            </a:p>
          </p:txBody>
        </p:sp>
        <p:sp>
          <p:nvSpPr>
            <p:cNvPr id="44" name="object 17">
              <a:extLst>
                <a:ext uri="{FF2B5EF4-FFF2-40B4-BE49-F238E27FC236}">
                  <a16:creationId xmlns:a16="http://schemas.microsoft.com/office/drawing/2014/main" id="{02B1B1A4-64E0-4028-AC67-D1D1FA5A2212}"/>
                </a:ext>
              </a:extLst>
            </p:cNvPr>
            <p:cNvSpPr/>
            <p:nvPr/>
          </p:nvSpPr>
          <p:spPr>
            <a:xfrm>
              <a:off x="8782191" y="4471087"/>
              <a:ext cx="896619" cy="1597025"/>
            </a:xfrm>
            <a:custGeom>
              <a:avLst/>
              <a:gdLst/>
              <a:ahLst/>
              <a:cxnLst/>
              <a:rect l="l" t="t" r="r" b="b"/>
              <a:pathLst>
                <a:path w="896620" h="1597025">
                  <a:moveTo>
                    <a:pt x="0" y="1596521"/>
                  </a:moveTo>
                  <a:lnTo>
                    <a:pt x="896063" y="1596521"/>
                  </a:lnTo>
                  <a:lnTo>
                    <a:pt x="896063" y="0"/>
                  </a:lnTo>
                  <a:lnTo>
                    <a:pt x="0" y="0"/>
                  </a:lnTo>
                  <a:lnTo>
                    <a:pt x="0" y="1596521"/>
                  </a:lnTo>
                  <a:close/>
                </a:path>
              </a:pathLst>
            </a:custGeom>
            <a:ln w="28574">
              <a:solidFill>
                <a:srgbClr val="000000"/>
              </a:solidFill>
            </a:ln>
          </p:spPr>
          <p:txBody>
            <a:bodyPr wrap="square" lIns="0" tIns="0" rIns="0" bIns="0" rtlCol="0"/>
            <a:lstStyle/>
            <a:p>
              <a:endParaRPr sz="3200"/>
            </a:p>
          </p:txBody>
        </p:sp>
        <p:sp>
          <p:nvSpPr>
            <p:cNvPr id="46" name="object 18">
              <a:extLst>
                <a:ext uri="{FF2B5EF4-FFF2-40B4-BE49-F238E27FC236}">
                  <a16:creationId xmlns:a16="http://schemas.microsoft.com/office/drawing/2014/main" id="{F2FB9C13-F78B-4C29-8BFF-651CF2E753C4}"/>
                </a:ext>
              </a:extLst>
            </p:cNvPr>
            <p:cNvSpPr txBox="1"/>
            <p:nvPr/>
          </p:nvSpPr>
          <p:spPr>
            <a:xfrm>
              <a:off x="8796478" y="4425380"/>
              <a:ext cx="868044" cy="1551487"/>
            </a:xfrm>
            <a:prstGeom prst="rect">
              <a:avLst/>
            </a:prstGeom>
          </p:spPr>
          <p:txBody>
            <a:bodyPr vert="horz" wrap="square" lIns="0" tIns="12869" rIns="0" bIns="0" rtlCol="0">
              <a:spAutoFit/>
            </a:bodyPr>
            <a:lstStyle/>
            <a:p>
              <a:pPr marL="311583" marR="294649" algn="just">
                <a:lnSpc>
                  <a:spcPct val="120700"/>
                </a:lnSpc>
                <a:spcBef>
                  <a:spcPts val="101"/>
                </a:spcBef>
              </a:pPr>
              <a:r>
                <a:rPr sz="1493" spc="-203" dirty="0">
                  <a:latin typeface="Arial"/>
                  <a:cs typeface="Arial"/>
                </a:rPr>
                <a:t>Y</a:t>
              </a:r>
              <a:r>
                <a:rPr sz="1493" spc="43" dirty="0">
                  <a:latin typeface="Arial"/>
                  <a:cs typeface="Arial"/>
                </a:rPr>
                <a:t>e</a:t>
              </a:r>
              <a:r>
                <a:rPr sz="1493" spc="11" dirty="0">
                  <a:latin typeface="Arial"/>
                  <a:cs typeface="Arial"/>
                </a:rPr>
                <a:t>s </a:t>
              </a:r>
              <a:r>
                <a:rPr sz="1493" spc="5" dirty="0">
                  <a:latin typeface="Times New Roman"/>
                  <a:cs typeface="Times New Roman"/>
                </a:rPr>
                <a:t> </a:t>
              </a:r>
              <a:r>
                <a:rPr sz="1493" spc="-203" dirty="0">
                  <a:latin typeface="Arial"/>
                  <a:cs typeface="Arial"/>
                </a:rPr>
                <a:t>Y</a:t>
              </a:r>
              <a:r>
                <a:rPr sz="1493" spc="43" dirty="0">
                  <a:latin typeface="Arial"/>
                  <a:cs typeface="Arial"/>
                </a:rPr>
                <a:t>e</a:t>
              </a:r>
              <a:r>
                <a:rPr sz="1493" spc="11" dirty="0">
                  <a:latin typeface="Arial"/>
                  <a:cs typeface="Arial"/>
                </a:rPr>
                <a:t>s </a:t>
              </a:r>
              <a:r>
                <a:rPr sz="1493" spc="5" dirty="0">
                  <a:latin typeface="Times New Roman"/>
                  <a:cs typeface="Times New Roman"/>
                </a:rPr>
                <a:t> </a:t>
              </a:r>
              <a:r>
                <a:rPr sz="1493" spc="-203" dirty="0">
                  <a:latin typeface="Arial"/>
                  <a:cs typeface="Arial"/>
                </a:rPr>
                <a:t>Y</a:t>
              </a:r>
              <a:r>
                <a:rPr sz="1493" spc="43" dirty="0">
                  <a:latin typeface="Arial"/>
                  <a:cs typeface="Arial"/>
                </a:rPr>
                <a:t>e</a:t>
              </a:r>
              <a:r>
                <a:rPr sz="1493" spc="11" dirty="0">
                  <a:latin typeface="Arial"/>
                  <a:cs typeface="Arial"/>
                </a:rPr>
                <a:t>s </a:t>
              </a:r>
              <a:r>
                <a:rPr sz="1493" spc="5" dirty="0">
                  <a:latin typeface="Times New Roman"/>
                  <a:cs typeface="Times New Roman"/>
                </a:rPr>
                <a:t> </a:t>
              </a:r>
              <a:r>
                <a:rPr sz="1493" spc="-48" dirty="0">
                  <a:latin typeface="Arial"/>
                  <a:cs typeface="Arial"/>
                </a:rPr>
                <a:t>No  No  No</a:t>
              </a:r>
              <a:endParaRPr sz="1493">
                <a:latin typeface="Arial"/>
                <a:cs typeface="Arial"/>
              </a:endParaRPr>
            </a:p>
          </p:txBody>
        </p:sp>
      </p:grpSp>
      <p:sp>
        <p:nvSpPr>
          <p:cNvPr id="22" name="Rectangle 21">
            <a:extLst>
              <a:ext uri="{FF2B5EF4-FFF2-40B4-BE49-F238E27FC236}">
                <a16:creationId xmlns:a16="http://schemas.microsoft.com/office/drawing/2014/main" id="{D21A4689-663F-4825-B6A2-C0EEAB9C067C}"/>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23" name="skillenza_logo_new (1).png" descr="skillenza_logo_new (1).png">
            <a:extLst>
              <a:ext uri="{FF2B5EF4-FFF2-40B4-BE49-F238E27FC236}">
                <a16:creationId xmlns:a16="http://schemas.microsoft.com/office/drawing/2014/main" id="{7B439AF2-A054-49AA-B9D2-CDEB588627C6}"/>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73380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6" name="object 8">
            <a:extLst>
              <a:ext uri="{FF2B5EF4-FFF2-40B4-BE49-F238E27FC236}">
                <a16:creationId xmlns:a16="http://schemas.microsoft.com/office/drawing/2014/main" id="{9E509539-56F7-4817-9ED1-7262EAFA119B}"/>
              </a:ext>
            </a:extLst>
          </p:cNvPr>
          <p:cNvSpPr txBox="1"/>
          <p:nvPr/>
        </p:nvSpPr>
        <p:spPr>
          <a:xfrm>
            <a:off x="5042480" y="4075035"/>
            <a:ext cx="693589" cy="246841"/>
          </a:xfrm>
          <a:prstGeom prst="rect">
            <a:avLst/>
          </a:prstGeom>
        </p:spPr>
        <p:txBody>
          <a:bodyPr vert="horz" wrap="square" lIns="0" tIns="16933" rIns="0" bIns="0" rtlCol="0">
            <a:spAutoFit/>
          </a:bodyPr>
          <a:lstStyle/>
          <a:p>
            <a:pPr marL="13547">
              <a:lnSpc>
                <a:spcPct val="100000"/>
              </a:lnSpc>
              <a:spcBef>
                <a:spcPts val="133"/>
              </a:spcBef>
            </a:pPr>
            <a:r>
              <a:rPr sz="1493" spc="37" dirty="0">
                <a:solidFill>
                  <a:srgbClr val="FFFFFF"/>
                </a:solidFill>
                <a:latin typeface="Arial"/>
                <a:cs typeface="Arial"/>
              </a:rPr>
              <a:t>O</a:t>
            </a:r>
            <a:r>
              <a:rPr sz="1493" spc="-32" dirty="0">
                <a:solidFill>
                  <a:srgbClr val="FFFFFF"/>
                </a:solidFill>
                <a:latin typeface="Arial"/>
                <a:cs typeface="Arial"/>
              </a:rPr>
              <a:t>u</a:t>
            </a:r>
            <a:r>
              <a:rPr sz="1493" spc="-21" dirty="0">
                <a:solidFill>
                  <a:srgbClr val="FFFFFF"/>
                </a:solidFill>
                <a:latin typeface="Arial"/>
                <a:cs typeface="Arial"/>
              </a:rPr>
              <a:t>t</a:t>
            </a:r>
            <a:r>
              <a:rPr sz="1493" spc="-16" dirty="0">
                <a:solidFill>
                  <a:srgbClr val="FFFFFF"/>
                </a:solidFill>
                <a:latin typeface="Arial"/>
                <a:cs typeface="Arial"/>
              </a:rPr>
              <a:t>l</a:t>
            </a:r>
            <a:r>
              <a:rPr sz="1493" spc="48" dirty="0">
                <a:solidFill>
                  <a:srgbClr val="FFFFFF"/>
                </a:solidFill>
                <a:latin typeface="Arial"/>
                <a:cs typeface="Arial"/>
              </a:rPr>
              <a:t>oo</a:t>
            </a:r>
            <a:r>
              <a:rPr sz="1493" spc="11" dirty="0">
                <a:solidFill>
                  <a:srgbClr val="FFFFFF"/>
                </a:solidFill>
                <a:latin typeface="Arial"/>
                <a:cs typeface="Arial"/>
              </a:rPr>
              <a:t>k</a:t>
            </a:r>
            <a:endParaRPr sz="1493">
              <a:latin typeface="Arial"/>
              <a:cs typeface="Arial"/>
            </a:endParaRPr>
          </a:p>
        </p:txBody>
      </p:sp>
      <p:sp>
        <p:nvSpPr>
          <p:cNvPr id="19" name="object 12">
            <a:extLst>
              <a:ext uri="{FF2B5EF4-FFF2-40B4-BE49-F238E27FC236}">
                <a16:creationId xmlns:a16="http://schemas.microsoft.com/office/drawing/2014/main" id="{C221AD14-F822-4EB3-BB6C-7B1BCEAEA837}"/>
              </a:ext>
            </a:extLst>
          </p:cNvPr>
          <p:cNvSpPr txBox="1"/>
          <p:nvPr/>
        </p:nvSpPr>
        <p:spPr>
          <a:xfrm>
            <a:off x="3767331" y="5861842"/>
            <a:ext cx="134788" cy="246841"/>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a:latin typeface="Arial"/>
              <a:cs typeface="Arial"/>
            </a:endParaRPr>
          </a:p>
        </p:txBody>
      </p:sp>
      <p:sp>
        <p:nvSpPr>
          <p:cNvPr id="17" name="object 8">
            <a:extLst>
              <a:ext uri="{FF2B5EF4-FFF2-40B4-BE49-F238E27FC236}">
                <a16:creationId xmlns:a16="http://schemas.microsoft.com/office/drawing/2014/main" id="{1447ABAB-C3D2-4C73-A993-23559208E66F}"/>
              </a:ext>
            </a:extLst>
          </p:cNvPr>
          <p:cNvSpPr txBox="1"/>
          <p:nvPr/>
        </p:nvSpPr>
        <p:spPr>
          <a:xfrm>
            <a:off x="5605894" y="4915769"/>
            <a:ext cx="4487547" cy="320601"/>
          </a:xfrm>
          <a:prstGeom prst="rect">
            <a:avLst/>
          </a:prstGeom>
        </p:spPr>
        <p:txBody>
          <a:bodyPr vert="horz" wrap="square" lIns="0" tIns="12700" rIns="0" bIns="0" rtlCol="0">
            <a:spAutoFit/>
          </a:bodyPr>
          <a:lstStyle/>
          <a:p>
            <a:pPr marL="12700">
              <a:lnSpc>
                <a:spcPct val="100000"/>
              </a:lnSpc>
              <a:spcBef>
                <a:spcPts val="100"/>
              </a:spcBef>
            </a:pPr>
            <a:r>
              <a:rPr sz="2000" b="0" i="1" spc="-5" dirty="0">
                <a:latin typeface="Calibri Light"/>
                <a:cs typeface="Calibri Light"/>
              </a:rPr>
              <a:t>E(Windy = </a:t>
            </a:r>
            <a:r>
              <a:rPr sz="2000" b="0" i="1" spc="-20" dirty="0">
                <a:latin typeface="Calibri Light"/>
                <a:cs typeface="Calibri Light"/>
              </a:rPr>
              <a:t>True) </a:t>
            </a:r>
            <a:r>
              <a:rPr sz="2000" b="0" i="1" spc="-5" dirty="0">
                <a:latin typeface="Calibri Light"/>
                <a:cs typeface="Calibri Light"/>
              </a:rPr>
              <a:t>=</a:t>
            </a:r>
            <a:r>
              <a:rPr sz="2000" b="0" i="1" spc="-15" dirty="0">
                <a:latin typeface="Calibri Light"/>
                <a:cs typeface="Calibri Light"/>
              </a:rPr>
              <a:t> </a:t>
            </a:r>
            <a:r>
              <a:rPr sz="2000" b="0" i="1" spc="5" dirty="0">
                <a:latin typeface="Calibri Light"/>
                <a:cs typeface="Calibri Light"/>
              </a:rPr>
              <a:t>1</a:t>
            </a:r>
            <a:r>
              <a:rPr sz="2000" b="0" i="1" dirty="0">
                <a:latin typeface="Calibri Light"/>
                <a:cs typeface="Calibri Light"/>
              </a:rPr>
              <a:t> </a:t>
            </a:r>
            <a:endParaRPr sz="2000" dirty="0">
              <a:latin typeface="Calibri Light"/>
              <a:cs typeface="Calibri Light"/>
            </a:endParaRPr>
          </a:p>
        </p:txBody>
      </p:sp>
      <p:sp>
        <p:nvSpPr>
          <p:cNvPr id="18" name="object 9">
            <a:extLst>
              <a:ext uri="{FF2B5EF4-FFF2-40B4-BE49-F238E27FC236}">
                <a16:creationId xmlns:a16="http://schemas.microsoft.com/office/drawing/2014/main" id="{84DE7FFF-55CC-4D4C-AA4E-D585CB70381D}"/>
              </a:ext>
            </a:extLst>
          </p:cNvPr>
          <p:cNvSpPr txBox="1"/>
          <p:nvPr/>
        </p:nvSpPr>
        <p:spPr>
          <a:xfrm>
            <a:off x="5605894" y="5338231"/>
            <a:ext cx="5404934" cy="320601"/>
          </a:xfrm>
          <a:prstGeom prst="rect">
            <a:avLst/>
          </a:prstGeom>
        </p:spPr>
        <p:txBody>
          <a:bodyPr vert="horz" wrap="square" lIns="0" tIns="12700" rIns="0" bIns="0" rtlCol="0">
            <a:spAutoFit/>
          </a:bodyPr>
          <a:lstStyle/>
          <a:p>
            <a:pPr marL="12700">
              <a:lnSpc>
                <a:spcPct val="100000"/>
              </a:lnSpc>
              <a:spcBef>
                <a:spcPts val="100"/>
              </a:spcBef>
            </a:pPr>
            <a:r>
              <a:rPr sz="2000" b="0" i="1" spc="-5" dirty="0">
                <a:latin typeface="Calibri Light"/>
                <a:cs typeface="Calibri Light"/>
              </a:rPr>
              <a:t>E(Windy = </a:t>
            </a:r>
            <a:r>
              <a:rPr sz="2000" b="0" i="1" spc="-15" dirty="0">
                <a:latin typeface="Calibri Light"/>
                <a:cs typeface="Calibri Light"/>
              </a:rPr>
              <a:t>False) </a:t>
            </a:r>
            <a:r>
              <a:rPr sz="2000" b="0" i="1" spc="-5" dirty="0">
                <a:latin typeface="Calibri Light"/>
                <a:cs typeface="Calibri Light"/>
              </a:rPr>
              <a:t>=</a:t>
            </a:r>
            <a:r>
              <a:rPr sz="2000" b="0" i="1" spc="-30" dirty="0">
                <a:latin typeface="Calibri Light"/>
                <a:cs typeface="Calibri Light"/>
              </a:rPr>
              <a:t> </a:t>
            </a:r>
            <a:r>
              <a:rPr sz="2000" b="0" i="1" spc="-5" dirty="0">
                <a:latin typeface="Calibri Light"/>
                <a:cs typeface="Calibri Light"/>
              </a:rPr>
              <a:t>0.811</a:t>
            </a:r>
            <a:r>
              <a:rPr sz="2000" b="0" i="1" dirty="0">
                <a:latin typeface="Calibri Light"/>
                <a:cs typeface="Calibri Light"/>
              </a:rPr>
              <a:t> </a:t>
            </a:r>
            <a:endParaRPr sz="2000" dirty="0">
              <a:latin typeface="Calibri Light"/>
              <a:cs typeface="Calibri Light"/>
            </a:endParaRPr>
          </a:p>
        </p:txBody>
      </p:sp>
      <p:sp>
        <p:nvSpPr>
          <p:cNvPr id="20" name="object 10">
            <a:extLst>
              <a:ext uri="{FF2B5EF4-FFF2-40B4-BE49-F238E27FC236}">
                <a16:creationId xmlns:a16="http://schemas.microsoft.com/office/drawing/2014/main" id="{E714774B-2A02-4AFF-9CED-37A39034101F}"/>
              </a:ext>
            </a:extLst>
          </p:cNvPr>
          <p:cNvSpPr txBox="1"/>
          <p:nvPr/>
        </p:nvSpPr>
        <p:spPr>
          <a:xfrm>
            <a:off x="5621363" y="6247299"/>
            <a:ext cx="4235348" cy="320601"/>
          </a:xfrm>
          <a:prstGeom prst="rect">
            <a:avLst/>
          </a:prstGeom>
        </p:spPr>
        <p:txBody>
          <a:bodyPr vert="horz" wrap="square" lIns="0" tIns="12700" rIns="0" bIns="0" rtlCol="0">
            <a:spAutoFit/>
          </a:bodyPr>
          <a:lstStyle/>
          <a:p>
            <a:pPr marL="12700">
              <a:lnSpc>
                <a:spcPct val="100000"/>
              </a:lnSpc>
              <a:spcBef>
                <a:spcPts val="100"/>
              </a:spcBef>
            </a:pPr>
            <a:r>
              <a:rPr sz="2000" b="0" i="1" spc="-5" dirty="0">
                <a:latin typeface="Calibri Light"/>
                <a:cs typeface="Calibri Light"/>
              </a:rPr>
              <a:t>I(Windy) = </a:t>
            </a:r>
            <a:r>
              <a:rPr sz="2000" b="0" i="1" spc="-10" dirty="0">
                <a:latin typeface="Calibri Light"/>
                <a:cs typeface="Calibri Light"/>
              </a:rPr>
              <a:t>8/</a:t>
            </a:r>
            <a:r>
              <a:rPr sz="2000" spc="-10" dirty="0">
                <a:latin typeface="Cambria Math"/>
                <a:cs typeface="Cambria Math"/>
              </a:rPr>
              <a:t>14 </a:t>
            </a:r>
            <a:r>
              <a:rPr sz="2000" b="0" i="1" spc="-30" dirty="0">
                <a:latin typeface="Calibri Light"/>
                <a:cs typeface="Calibri Light"/>
              </a:rPr>
              <a:t>x </a:t>
            </a:r>
            <a:r>
              <a:rPr sz="2000" b="0" i="1" spc="-10" dirty="0">
                <a:latin typeface="Calibri Light"/>
                <a:cs typeface="Calibri Light"/>
              </a:rPr>
              <a:t>0.811+ </a:t>
            </a:r>
            <a:r>
              <a:rPr sz="2000" b="0" i="1" spc="-20" dirty="0">
                <a:latin typeface="Calibri Light"/>
                <a:cs typeface="Calibri Light"/>
              </a:rPr>
              <a:t>6/14 </a:t>
            </a:r>
            <a:r>
              <a:rPr sz="2000" b="0" i="1" spc="-30" dirty="0">
                <a:latin typeface="Calibri Light"/>
                <a:cs typeface="Calibri Light"/>
              </a:rPr>
              <a:t>x </a:t>
            </a:r>
            <a:r>
              <a:rPr sz="2000" b="0" i="1" spc="-15" dirty="0">
                <a:latin typeface="Calibri Light"/>
                <a:cs typeface="Calibri Light"/>
              </a:rPr>
              <a:t>1 </a:t>
            </a:r>
            <a:r>
              <a:rPr sz="2000" b="0" i="1" spc="-5" dirty="0">
                <a:latin typeface="Calibri Light"/>
                <a:cs typeface="Calibri Light"/>
              </a:rPr>
              <a:t>=</a:t>
            </a:r>
            <a:r>
              <a:rPr sz="2000" b="0" i="1" spc="-50" dirty="0">
                <a:latin typeface="Calibri Light"/>
                <a:cs typeface="Calibri Light"/>
              </a:rPr>
              <a:t> </a:t>
            </a:r>
            <a:r>
              <a:rPr sz="2000" b="0" i="1" spc="-5" dirty="0">
                <a:latin typeface="Calibri Light"/>
                <a:cs typeface="Calibri Light"/>
              </a:rPr>
              <a:t>0.892</a:t>
            </a:r>
            <a:r>
              <a:rPr sz="2000" b="0" i="1" dirty="0">
                <a:latin typeface="Calibri Light"/>
                <a:cs typeface="Calibri Light"/>
              </a:rPr>
              <a:t> </a:t>
            </a:r>
            <a:endParaRPr sz="2000" dirty="0">
              <a:latin typeface="Calibri Light"/>
              <a:cs typeface="Calibri Light"/>
            </a:endParaRPr>
          </a:p>
        </p:txBody>
      </p:sp>
      <p:sp>
        <p:nvSpPr>
          <p:cNvPr id="27" name="object 11">
            <a:extLst>
              <a:ext uri="{FF2B5EF4-FFF2-40B4-BE49-F238E27FC236}">
                <a16:creationId xmlns:a16="http://schemas.microsoft.com/office/drawing/2014/main" id="{0663C797-33C1-4D22-88BB-AE3B2FCE8178}"/>
              </a:ext>
            </a:extLst>
          </p:cNvPr>
          <p:cNvSpPr txBox="1"/>
          <p:nvPr/>
        </p:nvSpPr>
        <p:spPr>
          <a:xfrm>
            <a:off x="5622953" y="5765015"/>
            <a:ext cx="4774966" cy="320601"/>
          </a:xfrm>
          <a:prstGeom prst="rect">
            <a:avLst/>
          </a:prstGeom>
        </p:spPr>
        <p:txBody>
          <a:bodyPr vert="horz" wrap="square" lIns="0" tIns="12700" rIns="0" bIns="0" rtlCol="0">
            <a:spAutoFit/>
          </a:bodyPr>
          <a:lstStyle/>
          <a:p>
            <a:pPr marL="12700">
              <a:lnSpc>
                <a:spcPct val="100000"/>
              </a:lnSpc>
              <a:spcBef>
                <a:spcPts val="100"/>
              </a:spcBef>
            </a:pPr>
            <a:r>
              <a:rPr sz="2000" b="0" i="1" spc="-5" dirty="0">
                <a:latin typeface="Calibri Light"/>
                <a:cs typeface="Calibri Light"/>
              </a:rPr>
              <a:t>Information </a:t>
            </a:r>
            <a:r>
              <a:rPr sz="2000" b="0" i="1" spc="5" dirty="0">
                <a:latin typeface="Calibri Light"/>
                <a:cs typeface="Calibri Light"/>
              </a:rPr>
              <a:t>from</a:t>
            </a:r>
            <a:r>
              <a:rPr sz="2000" b="0" i="1" spc="-114" dirty="0">
                <a:latin typeface="Calibri Light"/>
                <a:cs typeface="Calibri Light"/>
              </a:rPr>
              <a:t> </a:t>
            </a:r>
            <a:r>
              <a:rPr sz="2000" b="0" i="1" spc="-15" dirty="0">
                <a:latin typeface="Calibri Light"/>
                <a:cs typeface="Calibri Light"/>
              </a:rPr>
              <a:t>windy,</a:t>
            </a:r>
            <a:r>
              <a:rPr sz="2000" b="0" i="1" dirty="0">
                <a:latin typeface="Calibri Light"/>
                <a:cs typeface="Calibri Light"/>
              </a:rPr>
              <a:t> </a:t>
            </a:r>
            <a:endParaRPr sz="2000" dirty="0">
              <a:latin typeface="Calibri Light"/>
              <a:cs typeface="Calibri Light"/>
            </a:endParaRPr>
          </a:p>
        </p:txBody>
      </p:sp>
      <p:sp>
        <p:nvSpPr>
          <p:cNvPr id="28" name="object 12">
            <a:extLst>
              <a:ext uri="{FF2B5EF4-FFF2-40B4-BE49-F238E27FC236}">
                <a16:creationId xmlns:a16="http://schemas.microsoft.com/office/drawing/2014/main" id="{5058F159-2243-403C-88A0-8C1FC93E5811}"/>
              </a:ext>
            </a:extLst>
          </p:cNvPr>
          <p:cNvSpPr txBox="1"/>
          <p:nvPr/>
        </p:nvSpPr>
        <p:spPr>
          <a:xfrm>
            <a:off x="5605894" y="6674083"/>
            <a:ext cx="5192332" cy="320601"/>
          </a:xfrm>
          <a:prstGeom prst="rect">
            <a:avLst/>
          </a:prstGeom>
        </p:spPr>
        <p:txBody>
          <a:bodyPr vert="horz" wrap="square" lIns="0" tIns="12700" rIns="0" bIns="0" rtlCol="0">
            <a:spAutoFit/>
          </a:bodyPr>
          <a:lstStyle/>
          <a:p>
            <a:pPr marL="12700">
              <a:lnSpc>
                <a:spcPct val="100000"/>
              </a:lnSpc>
              <a:spcBef>
                <a:spcPts val="100"/>
              </a:spcBef>
            </a:pPr>
            <a:r>
              <a:rPr sz="2000" b="0" i="1" spc="-5" dirty="0">
                <a:latin typeface="Calibri Light"/>
                <a:cs typeface="Calibri Light"/>
              </a:rPr>
              <a:t>Information </a:t>
            </a:r>
            <a:r>
              <a:rPr sz="2000" b="0" i="1" spc="-25" dirty="0">
                <a:latin typeface="Calibri Light"/>
                <a:cs typeface="Calibri Light"/>
              </a:rPr>
              <a:t>gained </a:t>
            </a:r>
            <a:r>
              <a:rPr sz="2000" b="0" i="1" spc="5" dirty="0">
                <a:latin typeface="Calibri Light"/>
                <a:cs typeface="Calibri Light"/>
              </a:rPr>
              <a:t>from</a:t>
            </a:r>
            <a:r>
              <a:rPr sz="2000" b="0" i="1" spc="35" dirty="0">
                <a:latin typeface="Calibri Light"/>
                <a:cs typeface="Calibri Light"/>
              </a:rPr>
              <a:t> </a:t>
            </a:r>
            <a:r>
              <a:rPr sz="2000" b="0" i="1" spc="-15" dirty="0">
                <a:latin typeface="Calibri Light"/>
                <a:cs typeface="Calibri Light"/>
              </a:rPr>
              <a:t>windy,</a:t>
            </a:r>
            <a:r>
              <a:rPr sz="2000" b="0" i="1" dirty="0">
                <a:latin typeface="Calibri Light"/>
                <a:cs typeface="Calibri Light"/>
              </a:rPr>
              <a:t> </a:t>
            </a:r>
            <a:endParaRPr sz="2000" dirty="0">
              <a:latin typeface="Calibri Light"/>
              <a:cs typeface="Calibri Light"/>
            </a:endParaRPr>
          </a:p>
        </p:txBody>
      </p:sp>
      <p:sp>
        <p:nvSpPr>
          <p:cNvPr id="29" name="object 13">
            <a:extLst>
              <a:ext uri="{FF2B5EF4-FFF2-40B4-BE49-F238E27FC236}">
                <a16:creationId xmlns:a16="http://schemas.microsoft.com/office/drawing/2014/main" id="{E9F4EB86-DAEE-4CC0-9707-C8A4D0EACC4B}"/>
              </a:ext>
            </a:extLst>
          </p:cNvPr>
          <p:cNvSpPr txBox="1"/>
          <p:nvPr/>
        </p:nvSpPr>
        <p:spPr>
          <a:xfrm>
            <a:off x="5621363" y="6994684"/>
            <a:ext cx="5510462" cy="426784"/>
          </a:xfrm>
          <a:prstGeom prst="rect">
            <a:avLst/>
          </a:prstGeom>
        </p:spPr>
        <p:txBody>
          <a:bodyPr vert="horz" wrap="square" lIns="0" tIns="12700" rIns="0" bIns="0" rtlCol="0">
            <a:spAutoFit/>
          </a:bodyPr>
          <a:lstStyle/>
          <a:p>
            <a:pPr marL="12700" marR="5080">
              <a:lnSpc>
                <a:spcPct val="150300"/>
              </a:lnSpc>
              <a:spcBef>
                <a:spcPts val="100"/>
              </a:spcBef>
            </a:pPr>
            <a:r>
              <a:rPr sz="2000" b="0" i="1" spc="-5" dirty="0">
                <a:latin typeface="Calibri Light"/>
                <a:cs typeface="Calibri Light"/>
              </a:rPr>
              <a:t>Gain(Windy) = </a:t>
            </a:r>
            <a:r>
              <a:rPr sz="2000" b="0" i="1" dirty="0">
                <a:latin typeface="Calibri Light"/>
                <a:cs typeface="Calibri Light"/>
              </a:rPr>
              <a:t>E(S) – </a:t>
            </a:r>
            <a:r>
              <a:rPr sz="2000" b="0" i="1" spc="-5" dirty="0">
                <a:latin typeface="Calibri Light"/>
                <a:cs typeface="Calibri Light"/>
              </a:rPr>
              <a:t>I(Windy)  </a:t>
            </a:r>
            <a:r>
              <a:rPr sz="2000" b="0" i="1" spc="45" dirty="0">
                <a:latin typeface="Calibri Light"/>
                <a:cs typeface="Calibri Light"/>
              </a:rPr>
              <a:t>0.94 </a:t>
            </a:r>
            <a:r>
              <a:rPr sz="2000" b="1" i="1" spc="15" dirty="0">
                <a:latin typeface="Calibri Light"/>
                <a:cs typeface="Calibri Light"/>
              </a:rPr>
              <a:t>– </a:t>
            </a:r>
            <a:r>
              <a:rPr sz="2000" b="0" i="1" spc="-10" dirty="0">
                <a:latin typeface="Calibri Light"/>
                <a:cs typeface="Calibri Light"/>
              </a:rPr>
              <a:t>0.892 </a:t>
            </a:r>
            <a:r>
              <a:rPr sz="2000" b="0" i="1" spc="75" dirty="0">
                <a:latin typeface="Calibri Light"/>
                <a:cs typeface="Calibri Light"/>
              </a:rPr>
              <a:t>=</a:t>
            </a:r>
            <a:r>
              <a:rPr sz="2000" b="0" i="1" spc="-215" dirty="0">
                <a:latin typeface="Calibri Light"/>
                <a:cs typeface="Calibri Light"/>
              </a:rPr>
              <a:t> </a:t>
            </a:r>
            <a:r>
              <a:rPr sz="2000" b="0" i="1" spc="-10" dirty="0">
                <a:latin typeface="Calibri Light"/>
                <a:cs typeface="Calibri Light"/>
              </a:rPr>
              <a:t>0.048</a:t>
            </a:r>
            <a:r>
              <a:rPr sz="2000" b="0" i="1" spc="-114" dirty="0">
                <a:latin typeface="Calibri Light"/>
                <a:cs typeface="Calibri Light"/>
              </a:rPr>
              <a:t> </a:t>
            </a:r>
            <a:r>
              <a:rPr sz="2000" b="0" i="1" dirty="0">
                <a:latin typeface="Calibri Light"/>
                <a:cs typeface="Calibri Light"/>
              </a:rPr>
              <a:t> </a:t>
            </a:r>
            <a:endParaRPr sz="2000" dirty="0">
              <a:latin typeface="Calibri Light"/>
              <a:cs typeface="Calibri Light"/>
            </a:endParaRPr>
          </a:p>
        </p:txBody>
      </p:sp>
      <p:sp>
        <p:nvSpPr>
          <p:cNvPr id="30" name="Rectangle 29">
            <a:extLst>
              <a:ext uri="{FF2B5EF4-FFF2-40B4-BE49-F238E27FC236}">
                <a16:creationId xmlns:a16="http://schemas.microsoft.com/office/drawing/2014/main" id="{ABC42280-E5D4-4E5D-943F-4668045E6A8D}"/>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31" name="skillenza_logo_new (1).png" descr="skillenza_logo_new (1).png">
            <a:extLst>
              <a:ext uri="{FF2B5EF4-FFF2-40B4-BE49-F238E27FC236}">
                <a16:creationId xmlns:a16="http://schemas.microsoft.com/office/drawing/2014/main" id="{A655A769-E723-47A8-85CA-1F0FDCC9BBD0}"/>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200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75840" y="2603557"/>
            <a:ext cx="8453120" cy="124101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confusion matrix shows the ways in which your classification model is confused when it makes predictions</a:t>
            </a:r>
          </a:p>
        </p:txBody>
      </p:sp>
      <p:sp>
        <p:nvSpPr>
          <p:cNvPr id="6" name="Rectangle: Rounded Corners 1">
            <a:extLst>
              <a:ext uri="{FF2B5EF4-FFF2-40B4-BE49-F238E27FC236}">
                <a16:creationId xmlns:a16="http://schemas.microsoft.com/office/drawing/2014/main" id="{D7003126-19A9-4E70-8127-35EAE9EED6F4}"/>
              </a:ext>
            </a:extLst>
          </p:cNvPr>
          <p:cNvSpPr/>
          <p:nvPr/>
        </p:nvSpPr>
        <p:spPr>
          <a:xfrm>
            <a:off x="282390" y="5163486"/>
            <a:ext cx="4958080" cy="2247358"/>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71" indent="-365771" defTabSz="1300456">
              <a:spcBef>
                <a:spcPts val="0"/>
              </a:spcBef>
              <a:buFont typeface="Arial" panose="020B0604020202020204" pitchFamily="34" charset="0"/>
              <a:buChar char="•"/>
            </a:pPr>
            <a:r>
              <a:rPr lang="en-US" sz="2133" dirty="0">
                <a:solidFill>
                  <a:prstClr val="black"/>
                </a:solidFill>
              </a:rPr>
              <a:t>Is a summary of prediction results on a classification problem</a:t>
            </a:r>
          </a:p>
          <a:p>
            <a:pPr marL="365771" indent="-365771" defTabSz="1300456">
              <a:spcBef>
                <a:spcPts val="0"/>
              </a:spcBef>
              <a:buFont typeface="Arial" panose="020B0604020202020204" pitchFamily="34" charset="0"/>
              <a:buChar char="•"/>
            </a:pPr>
            <a:r>
              <a:rPr lang="en-US" sz="2133" b="1" dirty="0">
                <a:solidFill>
                  <a:prstClr val="black"/>
                </a:solidFill>
              </a:rPr>
              <a:t>Key to Confusion Matrix: </a:t>
            </a:r>
            <a:r>
              <a:rPr lang="en-US" sz="2133" dirty="0">
                <a:solidFill>
                  <a:prstClr val="black"/>
                </a:solidFill>
              </a:rPr>
              <a:t>Summarize the count value of correct and </a:t>
            </a:r>
            <a:r>
              <a:rPr lang="en-US" sz="2133" dirty="0" err="1">
                <a:solidFill>
                  <a:prstClr val="black"/>
                </a:solidFill>
              </a:rPr>
              <a:t>i</a:t>
            </a:r>
            <a:endParaRPr lang="en-US" sz="2133" dirty="0">
              <a:solidFill>
                <a:prstClr val="black"/>
              </a:solidFill>
            </a:endParaRPr>
          </a:p>
        </p:txBody>
      </p:sp>
      <p:sp>
        <p:nvSpPr>
          <p:cNvPr id="2" name="TextBox 1">
            <a:extLst>
              <a:ext uri="{FF2B5EF4-FFF2-40B4-BE49-F238E27FC236}">
                <a16:creationId xmlns:a16="http://schemas.microsoft.com/office/drawing/2014/main" id="{29BB67F6-AE89-4E03-9C0E-28FAB9248D06}"/>
              </a:ext>
            </a:extLst>
          </p:cNvPr>
          <p:cNvSpPr txBox="1"/>
          <p:nvPr/>
        </p:nvSpPr>
        <p:spPr>
          <a:xfrm>
            <a:off x="7644670" y="4199551"/>
            <a:ext cx="3084290" cy="446917"/>
          </a:xfrm>
          <a:prstGeom prst="rect">
            <a:avLst/>
          </a:prstGeom>
          <a:noFill/>
        </p:spPr>
        <p:txBody>
          <a:bodyPr wrap="square" rtlCol="0">
            <a:spAutoFit/>
          </a:bodyPr>
          <a:lstStyle/>
          <a:p>
            <a:pPr algn="ctr"/>
            <a:r>
              <a:rPr lang="en-US" sz="2560" b="1" dirty="0"/>
              <a:t>Confusion Matrix</a:t>
            </a:r>
          </a:p>
        </p:txBody>
      </p:sp>
      <p:graphicFrame>
        <p:nvGraphicFramePr>
          <p:cNvPr id="9" name="object 15">
            <a:extLst>
              <a:ext uri="{FF2B5EF4-FFF2-40B4-BE49-F238E27FC236}">
                <a16:creationId xmlns:a16="http://schemas.microsoft.com/office/drawing/2014/main" id="{6CA392F5-430E-4788-BDBF-8FBE2BC8CDFA}"/>
              </a:ext>
            </a:extLst>
          </p:cNvPr>
          <p:cNvGraphicFramePr>
            <a:graphicFrameLocks noGrp="1"/>
          </p:cNvGraphicFramePr>
          <p:nvPr/>
        </p:nvGraphicFramePr>
        <p:xfrm>
          <a:off x="5651220" y="4766603"/>
          <a:ext cx="7071190" cy="3041124"/>
        </p:xfrm>
        <a:graphic>
          <a:graphicData uri="http://schemas.openxmlformats.org/drawingml/2006/table">
            <a:tbl>
              <a:tblPr firstRow="1" bandRow="1">
                <a:tableStyleId>{2D5ABB26-0587-4C30-8999-92F81FD0307C}</a:tableStyleId>
              </a:tblPr>
              <a:tblGrid>
                <a:gridCol w="2019580">
                  <a:extLst>
                    <a:ext uri="{9D8B030D-6E8A-4147-A177-3AD203B41FA5}">
                      <a16:colId xmlns:a16="http://schemas.microsoft.com/office/drawing/2014/main" val="20000"/>
                    </a:ext>
                  </a:extLst>
                </a:gridCol>
                <a:gridCol w="1796907">
                  <a:extLst>
                    <a:ext uri="{9D8B030D-6E8A-4147-A177-3AD203B41FA5}">
                      <a16:colId xmlns:a16="http://schemas.microsoft.com/office/drawing/2014/main" val="20001"/>
                    </a:ext>
                  </a:extLst>
                </a:gridCol>
                <a:gridCol w="1941973">
                  <a:extLst>
                    <a:ext uri="{9D8B030D-6E8A-4147-A177-3AD203B41FA5}">
                      <a16:colId xmlns:a16="http://schemas.microsoft.com/office/drawing/2014/main" val="20002"/>
                    </a:ext>
                  </a:extLst>
                </a:gridCol>
                <a:gridCol w="1312730">
                  <a:extLst>
                    <a:ext uri="{9D8B030D-6E8A-4147-A177-3AD203B41FA5}">
                      <a16:colId xmlns:a16="http://schemas.microsoft.com/office/drawing/2014/main" val="20003"/>
                    </a:ext>
                  </a:extLst>
                </a:gridCol>
              </a:tblGrid>
              <a:tr h="936768">
                <a:tc>
                  <a:txBody>
                    <a:bodyPr/>
                    <a:lstStyle/>
                    <a:p>
                      <a:pPr algn="ctr">
                        <a:lnSpc>
                          <a:spcPct val="100000"/>
                        </a:lnSpc>
                        <a:spcBef>
                          <a:spcPts val="10"/>
                        </a:spcBef>
                      </a:pPr>
                      <a:endParaRPr sz="2300">
                        <a:latin typeface="Times New Roman"/>
                        <a:cs typeface="Times New Roman"/>
                      </a:endParaRPr>
                    </a:p>
                    <a:p>
                      <a:pPr algn="ctr">
                        <a:lnSpc>
                          <a:spcPct val="100000"/>
                        </a:lnSpc>
                      </a:pPr>
                      <a:r>
                        <a:rPr sz="1700" b="1" spc="-5" dirty="0">
                          <a:solidFill>
                            <a:srgbClr val="FFFFFF"/>
                          </a:solidFill>
                          <a:latin typeface="Arial"/>
                          <a:cs typeface="Arial"/>
                        </a:rPr>
                        <a:t>N=150</a:t>
                      </a:r>
                      <a:endParaRPr sz="170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464646"/>
                    </a:solidFill>
                  </a:tcPr>
                </a:tc>
                <a:tc>
                  <a:txBody>
                    <a:bodyPr/>
                    <a:lstStyle/>
                    <a:p>
                      <a:pPr algn="ctr">
                        <a:lnSpc>
                          <a:spcPct val="100000"/>
                        </a:lnSpc>
                        <a:spcBef>
                          <a:spcPts val="45"/>
                        </a:spcBef>
                      </a:pPr>
                      <a:endParaRPr sz="1600" dirty="0">
                        <a:latin typeface="Times New Roman"/>
                        <a:cs typeface="Times New Roman"/>
                      </a:endParaRPr>
                    </a:p>
                    <a:p>
                      <a:pPr marL="334645" marR="154305" indent="-161925" algn="ctr">
                        <a:lnSpc>
                          <a:spcPts val="1050"/>
                        </a:lnSpc>
                      </a:pPr>
                      <a:endParaRPr lang="en-US" sz="1700" b="1" dirty="0">
                        <a:solidFill>
                          <a:srgbClr val="FFFFFF"/>
                        </a:solidFill>
                        <a:latin typeface="Arial"/>
                        <a:cs typeface="Arial"/>
                      </a:endParaRPr>
                    </a:p>
                    <a:p>
                      <a:pPr marL="334645" marR="154305" indent="-161925" algn="ctr">
                        <a:lnSpc>
                          <a:spcPts val="1050"/>
                        </a:lnSpc>
                      </a:pPr>
                      <a:r>
                        <a:rPr sz="1700" b="1" dirty="0">
                          <a:solidFill>
                            <a:srgbClr val="FFFFFF"/>
                          </a:solidFill>
                          <a:latin typeface="Arial"/>
                          <a:cs typeface="Arial"/>
                        </a:rPr>
                        <a:t>P</a:t>
                      </a:r>
                      <a:r>
                        <a:rPr sz="1700" b="1" spc="20" dirty="0">
                          <a:solidFill>
                            <a:srgbClr val="FFFFFF"/>
                          </a:solidFill>
                          <a:latin typeface="Arial"/>
                          <a:cs typeface="Arial"/>
                        </a:rPr>
                        <a:t>re</a:t>
                      </a:r>
                      <a:r>
                        <a:rPr sz="1700" b="1" spc="-25" dirty="0">
                          <a:solidFill>
                            <a:srgbClr val="FFFFFF"/>
                          </a:solidFill>
                          <a:latin typeface="Arial"/>
                          <a:cs typeface="Arial"/>
                        </a:rPr>
                        <a:t>d</a:t>
                      </a:r>
                      <a:r>
                        <a:rPr sz="1700" b="1" spc="-30" dirty="0">
                          <a:solidFill>
                            <a:srgbClr val="FFFFFF"/>
                          </a:solidFill>
                          <a:latin typeface="Arial"/>
                          <a:cs typeface="Arial"/>
                        </a:rPr>
                        <a:t>i</a:t>
                      </a:r>
                      <a:r>
                        <a:rPr sz="1700" b="1" spc="20" dirty="0">
                          <a:solidFill>
                            <a:srgbClr val="FFFFFF"/>
                          </a:solidFill>
                          <a:latin typeface="Arial"/>
                          <a:cs typeface="Arial"/>
                        </a:rPr>
                        <a:t>c</a:t>
                      </a:r>
                      <a:r>
                        <a:rPr sz="1700" b="1" dirty="0">
                          <a:solidFill>
                            <a:srgbClr val="FFFFFF"/>
                          </a:solidFill>
                          <a:latin typeface="Arial"/>
                          <a:cs typeface="Arial"/>
                        </a:rPr>
                        <a:t>t</a:t>
                      </a:r>
                      <a:r>
                        <a:rPr sz="1700" b="1" spc="20" dirty="0">
                          <a:solidFill>
                            <a:srgbClr val="FFFFFF"/>
                          </a:solidFill>
                          <a:latin typeface="Arial"/>
                          <a:cs typeface="Arial"/>
                        </a:rPr>
                        <a:t>e</a:t>
                      </a:r>
                      <a:r>
                        <a:rPr sz="1700" b="1" dirty="0">
                          <a:solidFill>
                            <a:srgbClr val="FFFFFF"/>
                          </a:solidFill>
                          <a:latin typeface="Arial"/>
                          <a:cs typeface="Arial"/>
                        </a:rPr>
                        <a:t>d</a:t>
                      </a:r>
                      <a:r>
                        <a:rPr lang="en-US" sz="1700" b="1" spc="0" dirty="0">
                          <a:solidFill>
                            <a:srgbClr val="FFFFFF"/>
                          </a:solidFill>
                          <a:latin typeface="Arial"/>
                          <a:cs typeface="Arial"/>
                        </a:rPr>
                        <a:t> </a:t>
                      </a:r>
                      <a:r>
                        <a:rPr sz="1700" b="1" spc="-30" dirty="0">
                          <a:solidFill>
                            <a:srgbClr val="FFFFFF"/>
                          </a:solidFill>
                          <a:latin typeface="Arial"/>
                          <a:cs typeface="Arial"/>
                        </a:rPr>
                        <a:t>Fire</a:t>
                      </a:r>
                      <a:endParaRPr sz="1700" dirty="0">
                        <a:latin typeface="Arial"/>
                        <a:cs typeface="Arial"/>
                      </a:endParaRPr>
                    </a:p>
                  </a:txBody>
                  <a:tcPr marL="0" marR="0" marT="10873"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6B9E24"/>
                    </a:solidFill>
                  </a:tcPr>
                </a:tc>
                <a:tc>
                  <a:txBody>
                    <a:bodyPr/>
                    <a:lstStyle/>
                    <a:p>
                      <a:pPr marL="165100" marR="139065" indent="2540" algn="ctr">
                        <a:lnSpc>
                          <a:spcPts val="1050"/>
                        </a:lnSpc>
                        <a:spcBef>
                          <a:spcPts val="425"/>
                        </a:spcBef>
                      </a:pPr>
                      <a:endParaRPr lang="en-US" sz="1700" b="1" dirty="0">
                        <a:solidFill>
                          <a:srgbClr val="FFFFFF"/>
                        </a:solidFill>
                        <a:latin typeface="Arial"/>
                        <a:cs typeface="Arial"/>
                      </a:endParaRPr>
                    </a:p>
                    <a:p>
                      <a:pPr marL="165100" marR="139065" indent="2540" algn="ctr">
                        <a:lnSpc>
                          <a:spcPts val="1050"/>
                        </a:lnSpc>
                        <a:spcBef>
                          <a:spcPts val="425"/>
                        </a:spcBef>
                      </a:pPr>
                      <a:r>
                        <a:rPr sz="1700" b="1" dirty="0">
                          <a:solidFill>
                            <a:srgbClr val="FFFFFF"/>
                          </a:solidFill>
                          <a:latin typeface="Arial"/>
                          <a:cs typeface="Arial"/>
                        </a:rPr>
                        <a:t>P</a:t>
                      </a:r>
                      <a:r>
                        <a:rPr sz="1700" b="1" spc="20" dirty="0">
                          <a:solidFill>
                            <a:srgbClr val="FFFFFF"/>
                          </a:solidFill>
                          <a:latin typeface="Arial"/>
                          <a:cs typeface="Arial"/>
                        </a:rPr>
                        <a:t>re</a:t>
                      </a:r>
                      <a:r>
                        <a:rPr sz="1700" b="1" spc="-30" dirty="0">
                          <a:solidFill>
                            <a:srgbClr val="FFFFFF"/>
                          </a:solidFill>
                          <a:latin typeface="Arial"/>
                          <a:cs typeface="Arial"/>
                        </a:rPr>
                        <a:t>di</a:t>
                      </a:r>
                      <a:r>
                        <a:rPr sz="1700" b="1" spc="20" dirty="0">
                          <a:solidFill>
                            <a:srgbClr val="FFFFFF"/>
                          </a:solidFill>
                          <a:latin typeface="Arial"/>
                          <a:cs typeface="Arial"/>
                        </a:rPr>
                        <a:t>c</a:t>
                      </a:r>
                      <a:r>
                        <a:rPr sz="1700" b="1" dirty="0">
                          <a:solidFill>
                            <a:srgbClr val="FFFFFF"/>
                          </a:solidFill>
                          <a:latin typeface="Arial"/>
                          <a:cs typeface="Arial"/>
                        </a:rPr>
                        <a:t>t</a:t>
                      </a:r>
                      <a:r>
                        <a:rPr sz="1700" b="1" spc="20" dirty="0">
                          <a:solidFill>
                            <a:srgbClr val="FFFFFF"/>
                          </a:solidFill>
                          <a:latin typeface="Arial"/>
                          <a:cs typeface="Arial"/>
                        </a:rPr>
                        <a:t>e</a:t>
                      </a:r>
                      <a:r>
                        <a:rPr sz="1700" b="1" dirty="0">
                          <a:solidFill>
                            <a:srgbClr val="FFFFFF"/>
                          </a:solidFill>
                          <a:latin typeface="Arial"/>
                          <a:cs typeface="Arial"/>
                        </a:rPr>
                        <a:t>d </a:t>
                      </a:r>
                      <a:r>
                        <a:rPr sz="1700" dirty="0">
                          <a:solidFill>
                            <a:srgbClr val="FFFFFF"/>
                          </a:solidFill>
                          <a:latin typeface="Times New Roman"/>
                          <a:cs typeface="Times New Roman"/>
                        </a:rPr>
                        <a:t> </a:t>
                      </a:r>
                      <a:r>
                        <a:rPr sz="1700" b="1" spc="-30" dirty="0">
                          <a:solidFill>
                            <a:srgbClr val="FFFFFF"/>
                          </a:solidFill>
                          <a:latin typeface="Arial"/>
                          <a:cs typeface="Arial"/>
                        </a:rPr>
                        <a:t>Fire  </a:t>
                      </a:r>
                      <a:endParaRPr lang="en-US" sz="1700" b="1" spc="-30" dirty="0">
                        <a:solidFill>
                          <a:srgbClr val="FFFFFF"/>
                        </a:solidFill>
                        <a:latin typeface="Arial"/>
                        <a:cs typeface="Arial"/>
                      </a:endParaRPr>
                    </a:p>
                    <a:p>
                      <a:pPr marL="165100" marR="139065" indent="2540" algn="ctr">
                        <a:lnSpc>
                          <a:spcPts val="1050"/>
                        </a:lnSpc>
                        <a:spcBef>
                          <a:spcPts val="425"/>
                        </a:spcBef>
                      </a:pPr>
                      <a:r>
                        <a:rPr sz="1700" b="1" dirty="0">
                          <a:solidFill>
                            <a:srgbClr val="FFFFFF"/>
                          </a:solidFill>
                          <a:latin typeface="Arial"/>
                          <a:cs typeface="Arial"/>
                        </a:rPr>
                        <a:t>(</a:t>
                      </a:r>
                      <a:r>
                        <a:rPr sz="1700" b="1" spc="-55" dirty="0">
                          <a:solidFill>
                            <a:srgbClr val="FFFFFF"/>
                          </a:solidFill>
                          <a:latin typeface="Arial"/>
                          <a:cs typeface="Arial"/>
                        </a:rPr>
                        <a:t>N</a:t>
                      </a:r>
                      <a:r>
                        <a:rPr sz="1700" b="1" spc="20" dirty="0">
                          <a:solidFill>
                            <a:srgbClr val="FFFFFF"/>
                          </a:solidFill>
                          <a:latin typeface="Arial"/>
                          <a:cs typeface="Arial"/>
                        </a:rPr>
                        <a:t>e</a:t>
                      </a:r>
                      <a:r>
                        <a:rPr sz="1700" b="1" spc="-30" dirty="0">
                          <a:solidFill>
                            <a:srgbClr val="FFFFFF"/>
                          </a:solidFill>
                          <a:latin typeface="Arial"/>
                          <a:cs typeface="Arial"/>
                        </a:rPr>
                        <a:t>g</a:t>
                      </a:r>
                      <a:r>
                        <a:rPr sz="1700" b="1" spc="20" dirty="0">
                          <a:solidFill>
                            <a:srgbClr val="FFFFFF"/>
                          </a:solidFill>
                          <a:latin typeface="Arial"/>
                          <a:cs typeface="Arial"/>
                        </a:rPr>
                        <a:t>a</a:t>
                      </a:r>
                      <a:r>
                        <a:rPr sz="1700" b="1" dirty="0">
                          <a:solidFill>
                            <a:srgbClr val="FFFFFF"/>
                          </a:solidFill>
                          <a:latin typeface="Arial"/>
                          <a:cs typeface="Arial"/>
                        </a:rPr>
                        <a:t>t</a:t>
                      </a:r>
                      <a:r>
                        <a:rPr sz="1700" b="1" spc="-30" dirty="0">
                          <a:solidFill>
                            <a:srgbClr val="FFFFFF"/>
                          </a:solidFill>
                          <a:latin typeface="Arial"/>
                          <a:cs typeface="Arial"/>
                        </a:rPr>
                        <a:t>i</a:t>
                      </a:r>
                      <a:r>
                        <a:rPr sz="1700" b="1" spc="-55" dirty="0">
                          <a:solidFill>
                            <a:srgbClr val="FFFFFF"/>
                          </a:solidFill>
                          <a:latin typeface="Arial"/>
                          <a:cs typeface="Arial"/>
                        </a:rPr>
                        <a:t>v</a:t>
                      </a:r>
                      <a:r>
                        <a:rPr sz="1700" b="1" spc="20" dirty="0">
                          <a:solidFill>
                            <a:srgbClr val="FFFFFF"/>
                          </a:solidFill>
                          <a:latin typeface="Arial"/>
                          <a:cs typeface="Arial"/>
                        </a:rPr>
                        <a:t>e</a:t>
                      </a:r>
                      <a:r>
                        <a:rPr sz="1700" b="1" dirty="0">
                          <a:solidFill>
                            <a:srgbClr val="FFFFFF"/>
                          </a:solidFill>
                          <a:latin typeface="Arial"/>
                          <a:cs typeface="Arial"/>
                        </a:rPr>
                        <a:t>)</a:t>
                      </a:r>
                      <a:endParaRPr sz="1700" dirty="0">
                        <a:latin typeface="Arial"/>
                        <a:cs typeface="Arial"/>
                      </a:endParaRPr>
                    </a:p>
                  </a:txBody>
                  <a:tcPr marL="0" marR="0" marT="102691"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DA554E"/>
                    </a:solidFill>
                  </a:tcPr>
                </a:tc>
                <a:tc>
                  <a:txBody>
                    <a:bodyPr/>
                    <a:lstStyle/>
                    <a:p>
                      <a:pPr algn="ctr">
                        <a:lnSpc>
                          <a:spcPct val="100000"/>
                        </a:lnSpc>
                        <a:spcBef>
                          <a:spcPts val="10"/>
                        </a:spcBef>
                      </a:pPr>
                      <a:endParaRPr sz="2300" dirty="0">
                        <a:latin typeface="Times New Roman"/>
                        <a:cs typeface="Times New Roman"/>
                      </a:endParaRPr>
                    </a:p>
                    <a:p>
                      <a:pPr marL="13970" algn="ctr">
                        <a:lnSpc>
                          <a:spcPct val="100000"/>
                        </a:lnSpc>
                      </a:pPr>
                      <a:r>
                        <a:rPr sz="1700" b="1" spc="-10" dirty="0">
                          <a:solidFill>
                            <a:srgbClr val="FFFFFF"/>
                          </a:solidFill>
                          <a:latin typeface="Arial"/>
                          <a:cs typeface="Arial"/>
                        </a:rPr>
                        <a:t>Actual</a:t>
                      </a:r>
                      <a:endParaRPr sz="1700" dirty="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BEBEBE"/>
                    </a:solidFill>
                  </a:tcPr>
                </a:tc>
                <a:extLst>
                  <a:ext uri="{0D108BD9-81ED-4DB2-BD59-A6C34878D82A}">
                    <a16:rowId xmlns:a16="http://schemas.microsoft.com/office/drawing/2014/main" val="10000"/>
                  </a:ext>
                </a:extLst>
              </a:tr>
              <a:tr h="675929">
                <a:tc>
                  <a:txBody>
                    <a:bodyPr/>
                    <a:lstStyle/>
                    <a:p>
                      <a:pPr algn="ctr">
                        <a:lnSpc>
                          <a:spcPts val="1065"/>
                        </a:lnSpc>
                        <a:spcBef>
                          <a:spcPts val="375"/>
                        </a:spcBef>
                      </a:pPr>
                      <a:r>
                        <a:rPr sz="1700" b="1" spc="-5" dirty="0">
                          <a:solidFill>
                            <a:srgbClr val="FFFFFF"/>
                          </a:solidFill>
                          <a:latin typeface="Arial"/>
                          <a:cs typeface="Arial"/>
                        </a:rPr>
                        <a:t>Actual</a:t>
                      </a:r>
                      <a:r>
                        <a:rPr sz="1700" b="1" spc="5" dirty="0">
                          <a:solidFill>
                            <a:srgbClr val="FFFFFF"/>
                          </a:solidFill>
                          <a:latin typeface="Arial"/>
                          <a:cs typeface="Arial"/>
                        </a:rPr>
                        <a:t> </a:t>
                      </a:r>
                      <a:r>
                        <a:rPr sz="1700" b="1" spc="-10" dirty="0">
                          <a:solidFill>
                            <a:srgbClr val="FFFFFF"/>
                          </a:solidFill>
                          <a:latin typeface="Arial"/>
                          <a:cs typeface="Arial"/>
                        </a:rPr>
                        <a:t>Alarm</a:t>
                      </a:r>
                      <a:endParaRPr sz="1700" dirty="0">
                        <a:latin typeface="Arial"/>
                        <a:cs typeface="Arial"/>
                      </a:endParaRPr>
                    </a:p>
                    <a:p>
                      <a:pPr marL="2540" algn="ctr">
                        <a:lnSpc>
                          <a:spcPts val="1065"/>
                        </a:lnSpc>
                      </a:pPr>
                      <a:endParaRPr lang="en-US" sz="1700" b="1" dirty="0">
                        <a:solidFill>
                          <a:srgbClr val="FFFFFF"/>
                        </a:solidFill>
                        <a:latin typeface="Arial"/>
                        <a:cs typeface="Arial"/>
                      </a:endParaRPr>
                    </a:p>
                    <a:p>
                      <a:pPr marL="2540" algn="ctr">
                        <a:lnSpc>
                          <a:spcPts val="1065"/>
                        </a:lnSpc>
                      </a:pPr>
                      <a:r>
                        <a:rPr sz="1700" b="1" dirty="0">
                          <a:solidFill>
                            <a:srgbClr val="FFFFFF"/>
                          </a:solidFill>
                          <a:latin typeface="Arial"/>
                          <a:cs typeface="Arial"/>
                        </a:rPr>
                        <a:t>(True)</a:t>
                      </a:r>
                      <a:endParaRPr sz="1700" dirty="0">
                        <a:latin typeface="Arial"/>
                        <a:cs typeface="Arial"/>
                      </a:endParaRPr>
                    </a:p>
                  </a:txBody>
                  <a:tcPr marL="0" marR="0" marT="906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6B9E24"/>
                    </a:solidFill>
                  </a:tcPr>
                </a:tc>
                <a:tc>
                  <a:txBody>
                    <a:bodyPr/>
                    <a:lstStyle/>
                    <a:p>
                      <a:pPr algn="ctr">
                        <a:lnSpc>
                          <a:spcPct val="100000"/>
                        </a:lnSpc>
                        <a:spcBef>
                          <a:spcPts val="50"/>
                        </a:spcBef>
                      </a:pPr>
                      <a:endParaRPr sz="1400">
                        <a:latin typeface="Times New Roman"/>
                        <a:cs typeface="Times New Roman"/>
                      </a:endParaRPr>
                    </a:p>
                    <a:p>
                      <a:pPr marL="5080" algn="ctr">
                        <a:lnSpc>
                          <a:spcPct val="100000"/>
                        </a:lnSpc>
                      </a:pPr>
                      <a:r>
                        <a:rPr sz="1700" b="1" spc="-10" dirty="0">
                          <a:solidFill>
                            <a:srgbClr val="FFFFFF"/>
                          </a:solidFill>
                          <a:latin typeface="Arial"/>
                          <a:cs typeface="Arial"/>
                        </a:rPr>
                        <a:t>TP:</a:t>
                      </a:r>
                      <a:r>
                        <a:rPr sz="1700" b="1" spc="30" dirty="0">
                          <a:solidFill>
                            <a:srgbClr val="FFFFFF"/>
                          </a:solidFill>
                          <a:latin typeface="Arial"/>
                          <a:cs typeface="Arial"/>
                        </a:rPr>
                        <a:t> </a:t>
                      </a:r>
                      <a:r>
                        <a:rPr sz="1700" b="1" spc="10" dirty="0">
                          <a:solidFill>
                            <a:srgbClr val="FFFFFF"/>
                          </a:solidFill>
                          <a:latin typeface="Arial"/>
                          <a:cs typeface="Arial"/>
                        </a:rPr>
                        <a:t>40</a:t>
                      </a:r>
                      <a:endParaRPr sz="1700">
                        <a:latin typeface="Arial"/>
                        <a:cs typeface="Arial"/>
                      </a:endParaRPr>
                    </a:p>
                  </a:txBody>
                  <a:tcPr marL="0" marR="0" marT="12081"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tc>
                  <a:txBody>
                    <a:bodyPr/>
                    <a:lstStyle/>
                    <a:p>
                      <a:pPr algn="ctr">
                        <a:lnSpc>
                          <a:spcPct val="100000"/>
                        </a:lnSpc>
                        <a:spcBef>
                          <a:spcPts val="50"/>
                        </a:spcBef>
                      </a:pPr>
                      <a:endParaRPr sz="1400">
                        <a:latin typeface="Times New Roman"/>
                        <a:cs typeface="Times New Roman"/>
                      </a:endParaRPr>
                    </a:p>
                    <a:p>
                      <a:pPr marL="15240" algn="ctr">
                        <a:lnSpc>
                          <a:spcPct val="100000"/>
                        </a:lnSpc>
                      </a:pPr>
                      <a:r>
                        <a:rPr sz="1700" b="1" spc="-35" dirty="0">
                          <a:solidFill>
                            <a:srgbClr val="FFFFFF"/>
                          </a:solidFill>
                          <a:latin typeface="Arial"/>
                          <a:cs typeface="Arial"/>
                        </a:rPr>
                        <a:t>FP:</a:t>
                      </a:r>
                      <a:r>
                        <a:rPr sz="1700" b="1" spc="105" dirty="0">
                          <a:solidFill>
                            <a:srgbClr val="FFFFFF"/>
                          </a:solidFill>
                          <a:latin typeface="Arial"/>
                          <a:cs typeface="Arial"/>
                        </a:rPr>
                        <a:t> </a:t>
                      </a:r>
                      <a:r>
                        <a:rPr sz="1700" b="1" spc="10" dirty="0">
                          <a:solidFill>
                            <a:srgbClr val="FFFFFF"/>
                          </a:solidFill>
                          <a:latin typeface="Arial"/>
                          <a:cs typeface="Arial"/>
                        </a:rPr>
                        <a:t>10</a:t>
                      </a:r>
                      <a:endParaRPr sz="1700">
                        <a:latin typeface="Arial"/>
                        <a:cs typeface="Arial"/>
                      </a:endParaRPr>
                    </a:p>
                  </a:txBody>
                  <a:tcPr marL="0" marR="0" marT="12081"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tc>
                  <a:txBody>
                    <a:bodyPr/>
                    <a:lstStyle/>
                    <a:p>
                      <a:pPr algn="ctr">
                        <a:lnSpc>
                          <a:spcPct val="100000"/>
                        </a:lnSpc>
                        <a:spcBef>
                          <a:spcPts val="50"/>
                        </a:spcBef>
                      </a:pPr>
                      <a:endParaRPr sz="1400" dirty="0">
                        <a:latin typeface="Times New Roman"/>
                        <a:cs typeface="Times New Roman"/>
                      </a:endParaRPr>
                    </a:p>
                    <a:p>
                      <a:pPr marL="10795" algn="ctr">
                        <a:lnSpc>
                          <a:spcPct val="100000"/>
                        </a:lnSpc>
                      </a:pPr>
                      <a:r>
                        <a:rPr sz="1700" b="1" spc="20" dirty="0">
                          <a:solidFill>
                            <a:srgbClr val="FFFFFF"/>
                          </a:solidFill>
                          <a:latin typeface="Arial"/>
                          <a:cs typeface="Arial"/>
                        </a:rPr>
                        <a:t>50</a:t>
                      </a:r>
                      <a:endParaRPr sz="1700" dirty="0">
                        <a:latin typeface="Arial"/>
                        <a:cs typeface="Arial"/>
                      </a:endParaRPr>
                    </a:p>
                  </a:txBody>
                  <a:tcPr marL="0" marR="0" marT="12081"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464646"/>
                    </a:solidFill>
                  </a:tcPr>
                </a:tc>
                <a:extLst>
                  <a:ext uri="{0D108BD9-81ED-4DB2-BD59-A6C34878D82A}">
                    <a16:rowId xmlns:a16="http://schemas.microsoft.com/office/drawing/2014/main" val="10001"/>
                  </a:ext>
                </a:extLst>
              </a:tr>
              <a:tr h="675812">
                <a:tc>
                  <a:txBody>
                    <a:bodyPr/>
                    <a:lstStyle/>
                    <a:p>
                      <a:pPr marL="410209" marR="212090" indent="-190500" algn="ctr">
                        <a:lnSpc>
                          <a:spcPts val="1050"/>
                        </a:lnSpc>
                        <a:spcBef>
                          <a:spcPts val="434"/>
                        </a:spcBef>
                      </a:pPr>
                      <a:r>
                        <a:rPr lang="en-US" sz="1700" b="1" spc="-5" dirty="0">
                          <a:solidFill>
                            <a:srgbClr val="FFFFFF"/>
                          </a:solidFill>
                          <a:latin typeface="Arial"/>
                          <a:cs typeface="Arial"/>
                        </a:rPr>
                        <a:t>Actual</a:t>
                      </a:r>
                      <a:r>
                        <a:rPr lang="en-US" sz="1700" b="1" spc="-50" dirty="0">
                          <a:solidFill>
                            <a:srgbClr val="FFFFFF"/>
                          </a:solidFill>
                          <a:latin typeface="Arial"/>
                          <a:cs typeface="Arial"/>
                        </a:rPr>
                        <a:t> </a:t>
                      </a:r>
                      <a:r>
                        <a:rPr lang="en-US" sz="1700" b="1" spc="-10" dirty="0">
                          <a:solidFill>
                            <a:srgbClr val="FFFFFF"/>
                          </a:solidFill>
                          <a:latin typeface="Arial"/>
                          <a:cs typeface="Arial"/>
                        </a:rPr>
                        <a:t>Alarm</a:t>
                      </a:r>
                    </a:p>
                    <a:p>
                      <a:pPr marL="410209" marR="212090" indent="-190500" algn="ctr">
                        <a:lnSpc>
                          <a:spcPts val="1050"/>
                        </a:lnSpc>
                        <a:spcBef>
                          <a:spcPts val="434"/>
                        </a:spcBef>
                      </a:pPr>
                      <a:r>
                        <a:rPr lang="en-US" sz="1700" b="1" spc="-10" dirty="0">
                          <a:solidFill>
                            <a:srgbClr val="FFFFFF"/>
                          </a:solidFill>
                          <a:latin typeface="Arial"/>
                          <a:cs typeface="Arial"/>
                        </a:rPr>
                        <a:t>(False)</a:t>
                      </a:r>
                      <a:endParaRPr lang="en-US" sz="1700" dirty="0">
                        <a:latin typeface="Arial"/>
                        <a:cs typeface="Arial"/>
                      </a:endParaRPr>
                    </a:p>
                  </a:txBody>
                  <a:tcPr marL="0" marR="0" marT="1051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554E"/>
                    </a:solidFill>
                  </a:tcPr>
                </a:tc>
                <a:tc>
                  <a:txBody>
                    <a:bodyPr/>
                    <a:lstStyle/>
                    <a:p>
                      <a:pPr algn="ctr">
                        <a:lnSpc>
                          <a:spcPct val="100000"/>
                        </a:lnSpc>
                      </a:pPr>
                      <a:endParaRPr sz="1600">
                        <a:latin typeface="Times New Roman"/>
                        <a:cs typeface="Times New Roman"/>
                      </a:endParaRPr>
                    </a:p>
                    <a:p>
                      <a:pPr marL="14604" algn="ctr">
                        <a:lnSpc>
                          <a:spcPct val="100000"/>
                        </a:lnSpc>
                      </a:pPr>
                      <a:r>
                        <a:rPr sz="1700" b="1" spc="-55" dirty="0">
                          <a:solidFill>
                            <a:srgbClr val="FFFFFF"/>
                          </a:solidFill>
                          <a:latin typeface="Arial"/>
                          <a:cs typeface="Arial"/>
                        </a:rPr>
                        <a:t>FN:</a:t>
                      </a:r>
                      <a:r>
                        <a:rPr sz="1700" b="1" spc="105" dirty="0">
                          <a:solidFill>
                            <a:srgbClr val="FFFFFF"/>
                          </a:solidFill>
                          <a:latin typeface="Arial"/>
                          <a:cs typeface="Arial"/>
                        </a:rPr>
                        <a:t> </a:t>
                      </a:r>
                      <a:r>
                        <a:rPr sz="1700" b="1" dirty="0">
                          <a:solidFill>
                            <a:srgbClr val="FFFFFF"/>
                          </a:solidFill>
                          <a:latin typeface="Arial"/>
                          <a:cs typeface="Arial"/>
                        </a:rPr>
                        <a:t>5</a:t>
                      </a:r>
                      <a:endParaRPr sz="17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tc>
                  <a:txBody>
                    <a:bodyPr/>
                    <a:lstStyle/>
                    <a:p>
                      <a:pPr algn="ctr">
                        <a:lnSpc>
                          <a:spcPct val="100000"/>
                        </a:lnSpc>
                      </a:pPr>
                      <a:endParaRPr sz="1600">
                        <a:latin typeface="Times New Roman"/>
                        <a:cs typeface="Times New Roman"/>
                      </a:endParaRPr>
                    </a:p>
                    <a:p>
                      <a:pPr marL="15240" algn="ctr">
                        <a:lnSpc>
                          <a:spcPct val="100000"/>
                        </a:lnSpc>
                      </a:pPr>
                      <a:r>
                        <a:rPr sz="1700" b="1" spc="-30" dirty="0">
                          <a:solidFill>
                            <a:srgbClr val="FFFFFF"/>
                          </a:solidFill>
                          <a:latin typeface="Arial"/>
                          <a:cs typeface="Arial"/>
                        </a:rPr>
                        <a:t>TN:</a:t>
                      </a:r>
                      <a:r>
                        <a:rPr sz="1700" b="1" spc="30" dirty="0">
                          <a:solidFill>
                            <a:srgbClr val="FFFFFF"/>
                          </a:solidFill>
                          <a:latin typeface="Arial"/>
                          <a:cs typeface="Arial"/>
                        </a:rPr>
                        <a:t> </a:t>
                      </a:r>
                      <a:r>
                        <a:rPr sz="1700" b="1" spc="10" dirty="0">
                          <a:solidFill>
                            <a:srgbClr val="FFFFFF"/>
                          </a:solidFill>
                          <a:latin typeface="Arial"/>
                          <a:cs typeface="Arial"/>
                        </a:rPr>
                        <a:t>95</a:t>
                      </a:r>
                      <a:endParaRPr sz="170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tc>
                  <a:txBody>
                    <a:bodyPr/>
                    <a:lstStyle/>
                    <a:p>
                      <a:pPr algn="ctr">
                        <a:lnSpc>
                          <a:spcPct val="100000"/>
                        </a:lnSpc>
                      </a:pPr>
                      <a:endParaRPr sz="1600" dirty="0">
                        <a:latin typeface="Times New Roman"/>
                        <a:cs typeface="Times New Roman"/>
                      </a:endParaRPr>
                    </a:p>
                    <a:p>
                      <a:pPr marL="20320" algn="ctr">
                        <a:lnSpc>
                          <a:spcPct val="100000"/>
                        </a:lnSpc>
                      </a:pPr>
                      <a:r>
                        <a:rPr sz="1700" b="1" spc="20" dirty="0">
                          <a:solidFill>
                            <a:srgbClr val="FFFFFF"/>
                          </a:solidFill>
                          <a:latin typeface="Arial"/>
                          <a:cs typeface="Arial"/>
                        </a:rPr>
                        <a:t>100</a:t>
                      </a:r>
                      <a:endParaRPr sz="1700" dirty="0">
                        <a:latin typeface="Arial"/>
                        <a:cs typeface="Arial"/>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extLst>
                  <a:ext uri="{0D108BD9-81ED-4DB2-BD59-A6C34878D82A}">
                    <a16:rowId xmlns:a16="http://schemas.microsoft.com/office/drawing/2014/main" val="10002"/>
                  </a:ext>
                </a:extLst>
              </a:tr>
              <a:tr h="752615">
                <a:tc>
                  <a:txBody>
                    <a:bodyPr/>
                    <a:lstStyle/>
                    <a:p>
                      <a:pPr marL="10160" algn="ctr">
                        <a:lnSpc>
                          <a:spcPct val="100000"/>
                        </a:lnSpc>
                      </a:pPr>
                      <a:endParaRPr lang="en-US" sz="1600" b="0" dirty="0">
                        <a:solidFill>
                          <a:schemeClr val="tx1"/>
                        </a:solidFill>
                        <a:latin typeface="Times New Roman"/>
                        <a:cs typeface="Times New Roman"/>
                      </a:endParaRPr>
                    </a:p>
                    <a:p>
                      <a:pPr marL="10160" algn="ctr">
                        <a:lnSpc>
                          <a:spcPct val="100000"/>
                        </a:lnSpc>
                      </a:pPr>
                      <a:r>
                        <a:rPr sz="1700" b="1" dirty="0">
                          <a:solidFill>
                            <a:srgbClr val="FFFFFF"/>
                          </a:solidFill>
                          <a:latin typeface="Arial"/>
                          <a:cs typeface="Arial"/>
                        </a:rPr>
                        <a:t>Predicted</a:t>
                      </a:r>
                      <a:r>
                        <a:rPr sz="1700" b="1" spc="-55" dirty="0">
                          <a:solidFill>
                            <a:srgbClr val="FFFFFF"/>
                          </a:solidFill>
                          <a:latin typeface="Arial"/>
                          <a:cs typeface="Arial"/>
                        </a:rPr>
                        <a:t> </a:t>
                      </a:r>
                      <a:r>
                        <a:rPr sz="1700" b="1" spc="-30" dirty="0">
                          <a:solidFill>
                            <a:srgbClr val="FFFFFF"/>
                          </a:solidFill>
                          <a:latin typeface="Arial"/>
                          <a:cs typeface="Arial"/>
                        </a:rPr>
                        <a:t>Fire</a:t>
                      </a:r>
                      <a:endParaRPr sz="1700" dirty="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BEBEBE"/>
                    </a:solidFill>
                  </a:tcPr>
                </a:tc>
                <a:tc>
                  <a:txBody>
                    <a:bodyPr/>
                    <a:lstStyle/>
                    <a:p>
                      <a:pPr algn="ctr">
                        <a:lnSpc>
                          <a:spcPct val="100000"/>
                        </a:lnSpc>
                        <a:spcBef>
                          <a:spcPts val="10"/>
                        </a:spcBef>
                      </a:pPr>
                      <a:endParaRPr sz="1600">
                        <a:latin typeface="Times New Roman"/>
                        <a:cs typeface="Times New Roman"/>
                      </a:endParaRPr>
                    </a:p>
                    <a:p>
                      <a:pPr marL="18415" algn="ctr">
                        <a:lnSpc>
                          <a:spcPct val="100000"/>
                        </a:lnSpc>
                      </a:pPr>
                      <a:r>
                        <a:rPr sz="1700" b="1" spc="20" dirty="0">
                          <a:solidFill>
                            <a:srgbClr val="FFFFFF"/>
                          </a:solidFill>
                          <a:latin typeface="Arial"/>
                          <a:cs typeface="Arial"/>
                        </a:rPr>
                        <a:t>45</a:t>
                      </a:r>
                      <a:endParaRPr sz="170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tc>
                  <a:txBody>
                    <a:bodyPr/>
                    <a:lstStyle/>
                    <a:p>
                      <a:pPr algn="ctr">
                        <a:lnSpc>
                          <a:spcPct val="100000"/>
                        </a:lnSpc>
                        <a:spcBef>
                          <a:spcPts val="10"/>
                        </a:spcBef>
                      </a:pPr>
                      <a:endParaRPr sz="1600">
                        <a:latin typeface="Times New Roman"/>
                        <a:cs typeface="Times New Roman"/>
                      </a:endParaRPr>
                    </a:p>
                    <a:p>
                      <a:pPr marL="18415" algn="ctr">
                        <a:lnSpc>
                          <a:spcPct val="100000"/>
                        </a:lnSpc>
                      </a:pPr>
                      <a:r>
                        <a:rPr sz="1700" b="1" spc="20" dirty="0">
                          <a:solidFill>
                            <a:srgbClr val="FFFFFF"/>
                          </a:solidFill>
                          <a:latin typeface="Arial"/>
                          <a:cs typeface="Arial"/>
                        </a:rPr>
                        <a:t>105</a:t>
                      </a:r>
                      <a:endParaRPr sz="170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tc>
                  <a:txBody>
                    <a:bodyPr/>
                    <a:lstStyle/>
                    <a:p>
                      <a:pPr algn="ctr">
                        <a:lnSpc>
                          <a:spcPct val="100000"/>
                        </a:lnSpc>
                        <a:spcBef>
                          <a:spcPts val="10"/>
                        </a:spcBef>
                      </a:pPr>
                      <a:endParaRPr sz="1600" dirty="0">
                        <a:latin typeface="Times New Roman"/>
                        <a:cs typeface="Times New Roman"/>
                      </a:endParaRPr>
                    </a:p>
                    <a:p>
                      <a:pPr marL="20320" algn="ctr">
                        <a:lnSpc>
                          <a:spcPct val="100000"/>
                        </a:lnSpc>
                      </a:pPr>
                      <a:r>
                        <a:rPr sz="1700" b="1" spc="20" dirty="0">
                          <a:solidFill>
                            <a:srgbClr val="FFFFFF"/>
                          </a:solidFill>
                          <a:latin typeface="Arial"/>
                          <a:cs typeface="Arial"/>
                        </a:rPr>
                        <a:t>150</a:t>
                      </a:r>
                      <a:endParaRPr sz="1700" dirty="0">
                        <a:latin typeface="Arial"/>
                        <a:cs typeface="Arial"/>
                      </a:endParaRPr>
                    </a:p>
                  </a:txBody>
                  <a:tcPr marL="0" marR="0" marT="2417"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10" name="Rectangle 9">
            <a:extLst>
              <a:ext uri="{FF2B5EF4-FFF2-40B4-BE49-F238E27FC236}">
                <a16:creationId xmlns:a16="http://schemas.microsoft.com/office/drawing/2014/main" id="{8C94CF72-A85A-4635-9AD2-B8F088B03697}"/>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8" name="skillenza_logo_new (1).png" descr="skillenza_logo_new (1).png">
            <a:extLst>
              <a:ext uri="{FF2B5EF4-FFF2-40B4-BE49-F238E27FC236}">
                <a16:creationId xmlns:a16="http://schemas.microsoft.com/office/drawing/2014/main" id="{F6B3214F-2BDA-4BDB-96EF-FF36FF98353D}"/>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3716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1">
            <a:extLst>
              <a:ext uri="{FF2B5EF4-FFF2-40B4-BE49-F238E27FC236}">
                <a16:creationId xmlns:a16="http://schemas.microsoft.com/office/drawing/2014/main" id="{2E3A1586-96DE-4E79-BA65-DFEA09606421}"/>
              </a:ext>
            </a:extLst>
          </p:cNvPr>
          <p:cNvSpPr/>
          <p:nvPr/>
        </p:nvSpPr>
        <p:spPr>
          <a:xfrm>
            <a:off x="4616704" y="2507131"/>
            <a:ext cx="3771392"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Calculating Entropy - Example</a:t>
            </a:r>
          </a:p>
        </p:txBody>
      </p:sp>
      <p:sp>
        <p:nvSpPr>
          <p:cNvPr id="7" name="object 7">
            <a:extLst>
              <a:ext uri="{FF2B5EF4-FFF2-40B4-BE49-F238E27FC236}">
                <a16:creationId xmlns:a16="http://schemas.microsoft.com/office/drawing/2014/main" id="{A63637B4-5E95-45A5-9C69-5DA7586D8C75}"/>
              </a:ext>
            </a:extLst>
          </p:cNvPr>
          <p:cNvSpPr/>
          <p:nvPr/>
        </p:nvSpPr>
        <p:spPr>
          <a:xfrm>
            <a:off x="848145" y="3278266"/>
            <a:ext cx="3576909" cy="4831300"/>
          </a:xfrm>
          <a:prstGeom prst="rect">
            <a:avLst/>
          </a:prstGeom>
          <a:blipFill>
            <a:blip r:embed="rId3" cstate="print"/>
            <a:stretch>
              <a:fillRect/>
            </a:stretch>
          </a:blipFill>
        </p:spPr>
        <p:txBody>
          <a:bodyPr wrap="square" lIns="0" tIns="0" rIns="0" bIns="0" rtlCol="0"/>
          <a:lstStyle/>
          <a:p>
            <a:endParaRPr sz="2560"/>
          </a:p>
        </p:txBody>
      </p:sp>
      <p:sp>
        <p:nvSpPr>
          <p:cNvPr id="8" name="object 8">
            <a:extLst>
              <a:ext uri="{FF2B5EF4-FFF2-40B4-BE49-F238E27FC236}">
                <a16:creationId xmlns:a16="http://schemas.microsoft.com/office/drawing/2014/main" id="{AB113C5D-CB09-4190-B71B-11130EDFB7A7}"/>
              </a:ext>
            </a:extLst>
          </p:cNvPr>
          <p:cNvSpPr txBox="1"/>
          <p:nvPr/>
        </p:nvSpPr>
        <p:spPr>
          <a:xfrm>
            <a:off x="356576" y="3577308"/>
            <a:ext cx="491569" cy="4484262"/>
          </a:xfrm>
          <a:prstGeom prst="rect">
            <a:avLst/>
          </a:prstGeom>
        </p:spPr>
        <p:txBody>
          <a:bodyPr vert="horz" wrap="square" lIns="0" tIns="11515" rIns="0" bIns="0" rtlCol="0">
            <a:spAutoFit/>
          </a:bodyPr>
          <a:lstStyle/>
          <a:p>
            <a:pPr marL="13547" marR="5419">
              <a:lnSpc>
                <a:spcPct val="150500"/>
              </a:lnSpc>
              <a:spcBef>
                <a:spcPts val="91"/>
              </a:spcBef>
            </a:pPr>
            <a:r>
              <a:rPr sz="1387" b="1" spc="-16" dirty="0">
                <a:solidFill>
                  <a:srgbClr val="5F4778"/>
                </a:solidFill>
                <a:latin typeface="Arial"/>
                <a:cs typeface="Arial"/>
              </a:rPr>
              <a:t>D1  </a:t>
            </a:r>
            <a:r>
              <a:rPr sz="1387" b="1" spc="-11" dirty="0">
                <a:solidFill>
                  <a:srgbClr val="5F4778"/>
                </a:solidFill>
                <a:latin typeface="Arial"/>
                <a:cs typeface="Arial"/>
              </a:rPr>
              <a:t>D2  </a:t>
            </a:r>
            <a:r>
              <a:rPr sz="1387" b="1" spc="-16" dirty="0">
                <a:solidFill>
                  <a:srgbClr val="5F4778"/>
                </a:solidFill>
                <a:latin typeface="Arial"/>
                <a:cs typeface="Arial"/>
              </a:rPr>
              <a:t>D3  D4  </a:t>
            </a:r>
            <a:r>
              <a:rPr sz="1387" b="1" spc="-11" dirty="0">
                <a:solidFill>
                  <a:srgbClr val="5F4778"/>
                </a:solidFill>
                <a:latin typeface="Arial"/>
                <a:cs typeface="Arial"/>
              </a:rPr>
              <a:t>D5  </a:t>
            </a:r>
            <a:r>
              <a:rPr sz="1387" b="1" spc="-16" dirty="0">
                <a:solidFill>
                  <a:srgbClr val="5F4778"/>
                </a:solidFill>
                <a:latin typeface="Arial"/>
                <a:cs typeface="Arial"/>
              </a:rPr>
              <a:t>D6  D7  D8  D9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0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1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2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3 </a:t>
            </a:r>
            <a:r>
              <a:rPr sz="1387" dirty="0">
                <a:solidFill>
                  <a:srgbClr val="5F4778"/>
                </a:solidFill>
                <a:latin typeface="Times New Roman"/>
                <a:cs typeface="Times New Roman"/>
              </a:rPr>
              <a:t> </a:t>
            </a:r>
            <a:r>
              <a:rPr sz="1387" b="1" spc="-11" dirty="0">
                <a:solidFill>
                  <a:srgbClr val="5F4778"/>
                </a:solidFill>
                <a:latin typeface="Arial"/>
                <a:cs typeface="Arial"/>
              </a:rPr>
              <a:t>D</a:t>
            </a:r>
            <a:r>
              <a:rPr sz="1387" b="1" spc="11" dirty="0">
                <a:solidFill>
                  <a:srgbClr val="5F4778"/>
                </a:solidFill>
                <a:latin typeface="Arial"/>
                <a:cs typeface="Arial"/>
              </a:rPr>
              <a:t>1</a:t>
            </a:r>
            <a:r>
              <a:rPr sz="1387" b="1" dirty="0">
                <a:solidFill>
                  <a:srgbClr val="5F4778"/>
                </a:solidFill>
                <a:latin typeface="Arial"/>
                <a:cs typeface="Arial"/>
              </a:rPr>
              <a:t>4</a:t>
            </a:r>
            <a:endParaRPr sz="1387" dirty="0">
              <a:latin typeface="Arial"/>
              <a:cs typeface="Arial"/>
            </a:endParaRPr>
          </a:p>
        </p:txBody>
      </p:sp>
      <p:sp>
        <p:nvSpPr>
          <p:cNvPr id="16" name="object 8">
            <a:extLst>
              <a:ext uri="{FF2B5EF4-FFF2-40B4-BE49-F238E27FC236}">
                <a16:creationId xmlns:a16="http://schemas.microsoft.com/office/drawing/2014/main" id="{9E509539-56F7-4817-9ED1-7262EAFA119B}"/>
              </a:ext>
            </a:extLst>
          </p:cNvPr>
          <p:cNvSpPr txBox="1"/>
          <p:nvPr/>
        </p:nvSpPr>
        <p:spPr>
          <a:xfrm>
            <a:off x="5042480" y="4075035"/>
            <a:ext cx="693589" cy="246841"/>
          </a:xfrm>
          <a:prstGeom prst="rect">
            <a:avLst/>
          </a:prstGeom>
        </p:spPr>
        <p:txBody>
          <a:bodyPr vert="horz" wrap="square" lIns="0" tIns="16933" rIns="0" bIns="0" rtlCol="0">
            <a:spAutoFit/>
          </a:bodyPr>
          <a:lstStyle/>
          <a:p>
            <a:pPr marL="13547">
              <a:lnSpc>
                <a:spcPct val="100000"/>
              </a:lnSpc>
              <a:spcBef>
                <a:spcPts val="133"/>
              </a:spcBef>
            </a:pPr>
            <a:r>
              <a:rPr sz="1493" spc="37" dirty="0">
                <a:solidFill>
                  <a:srgbClr val="FFFFFF"/>
                </a:solidFill>
                <a:latin typeface="Arial"/>
                <a:cs typeface="Arial"/>
              </a:rPr>
              <a:t>O</a:t>
            </a:r>
            <a:r>
              <a:rPr sz="1493" spc="-32" dirty="0">
                <a:solidFill>
                  <a:srgbClr val="FFFFFF"/>
                </a:solidFill>
                <a:latin typeface="Arial"/>
                <a:cs typeface="Arial"/>
              </a:rPr>
              <a:t>u</a:t>
            </a:r>
            <a:r>
              <a:rPr sz="1493" spc="-21" dirty="0">
                <a:solidFill>
                  <a:srgbClr val="FFFFFF"/>
                </a:solidFill>
                <a:latin typeface="Arial"/>
                <a:cs typeface="Arial"/>
              </a:rPr>
              <a:t>t</a:t>
            </a:r>
            <a:r>
              <a:rPr sz="1493" spc="-16" dirty="0">
                <a:solidFill>
                  <a:srgbClr val="FFFFFF"/>
                </a:solidFill>
                <a:latin typeface="Arial"/>
                <a:cs typeface="Arial"/>
              </a:rPr>
              <a:t>l</a:t>
            </a:r>
            <a:r>
              <a:rPr sz="1493" spc="48" dirty="0">
                <a:solidFill>
                  <a:srgbClr val="FFFFFF"/>
                </a:solidFill>
                <a:latin typeface="Arial"/>
                <a:cs typeface="Arial"/>
              </a:rPr>
              <a:t>oo</a:t>
            </a:r>
            <a:r>
              <a:rPr sz="1493" spc="11" dirty="0">
                <a:solidFill>
                  <a:srgbClr val="FFFFFF"/>
                </a:solidFill>
                <a:latin typeface="Arial"/>
                <a:cs typeface="Arial"/>
              </a:rPr>
              <a:t>k</a:t>
            </a:r>
            <a:endParaRPr sz="1493">
              <a:latin typeface="Arial"/>
              <a:cs typeface="Arial"/>
            </a:endParaRPr>
          </a:p>
        </p:txBody>
      </p:sp>
      <p:sp>
        <p:nvSpPr>
          <p:cNvPr id="19" name="object 12">
            <a:extLst>
              <a:ext uri="{FF2B5EF4-FFF2-40B4-BE49-F238E27FC236}">
                <a16:creationId xmlns:a16="http://schemas.microsoft.com/office/drawing/2014/main" id="{C221AD14-F822-4EB3-BB6C-7B1BCEAEA837}"/>
              </a:ext>
            </a:extLst>
          </p:cNvPr>
          <p:cNvSpPr txBox="1"/>
          <p:nvPr/>
        </p:nvSpPr>
        <p:spPr>
          <a:xfrm>
            <a:off x="3767331" y="5861842"/>
            <a:ext cx="134788" cy="246841"/>
          </a:xfrm>
          <a:prstGeom prst="rect">
            <a:avLst/>
          </a:prstGeom>
        </p:spPr>
        <p:txBody>
          <a:bodyPr vert="horz" wrap="square" lIns="0" tIns="16933" rIns="0" bIns="0" rtlCol="0">
            <a:spAutoFit/>
          </a:bodyPr>
          <a:lstStyle/>
          <a:p>
            <a:pPr marL="13547">
              <a:lnSpc>
                <a:spcPct val="100000"/>
              </a:lnSpc>
              <a:spcBef>
                <a:spcPts val="133"/>
              </a:spcBef>
            </a:pPr>
            <a:r>
              <a:rPr sz="1493" spc="16" dirty="0">
                <a:solidFill>
                  <a:srgbClr val="FFFFFF"/>
                </a:solidFill>
                <a:latin typeface="Arial"/>
                <a:cs typeface="Arial"/>
              </a:rPr>
              <a:t>?</a:t>
            </a:r>
            <a:endParaRPr sz="1493">
              <a:latin typeface="Arial"/>
              <a:cs typeface="Arial"/>
            </a:endParaRPr>
          </a:p>
        </p:txBody>
      </p:sp>
      <p:grpSp>
        <p:nvGrpSpPr>
          <p:cNvPr id="4" name="Group 3">
            <a:extLst>
              <a:ext uri="{FF2B5EF4-FFF2-40B4-BE49-F238E27FC236}">
                <a16:creationId xmlns:a16="http://schemas.microsoft.com/office/drawing/2014/main" id="{452AF745-4E56-4A91-B1A8-64263932386F}"/>
              </a:ext>
            </a:extLst>
          </p:cNvPr>
          <p:cNvGrpSpPr/>
          <p:nvPr/>
        </p:nvGrpSpPr>
        <p:grpSpPr>
          <a:xfrm>
            <a:off x="6502400" y="3445724"/>
            <a:ext cx="5370308" cy="4457657"/>
            <a:chOff x="6096000" y="2087366"/>
            <a:chExt cx="5034664" cy="4179054"/>
          </a:xfrm>
        </p:grpSpPr>
        <p:grpSp>
          <p:nvGrpSpPr>
            <p:cNvPr id="3" name="Group 2">
              <a:extLst>
                <a:ext uri="{FF2B5EF4-FFF2-40B4-BE49-F238E27FC236}">
                  <a16:creationId xmlns:a16="http://schemas.microsoft.com/office/drawing/2014/main" id="{5BED9637-DB84-4784-ABFF-DC18DA134CE2}"/>
                </a:ext>
              </a:extLst>
            </p:cNvPr>
            <p:cNvGrpSpPr/>
            <p:nvPr/>
          </p:nvGrpSpPr>
          <p:grpSpPr>
            <a:xfrm>
              <a:off x="6096000" y="2087366"/>
              <a:ext cx="5034664" cy="4179054"/>
              <a:chOff x="5524403" y="2210726"/>
              <a:chExt cx="5034664" cy="3734317"/>
            </a:xfrm>
          </p:grpSpPr>
          <p:sp>
            <p:nvSpPr>
              <p:cNvPr id="15" name="object 10">
                <a:extLst>
                  <a:ext uri="{FF2B5EF4-FFF2-40B4-BE49-F238E27FC236}">
                    <a16:creationId xmlns:a16="http://schemas.microsoft.com/office/drawing/2014/main" id="{8775A0DD-B1CB-485E-95B2-1F065ACC679B}"/>
                  </a:ext>
                </a:extLst>
              </p:cNvPr>
              <p:cNvSpPr txBox="1"/>
              <p:nvPr/>
            </p:nvSpPr>
            <p:spPr>
              <a:xfrm>
                <a:off x="5524403" y="5768570"/>
                <a:ext cx="210185" cy="176473"/>
              </a:xfrm>
              <a:prstGeom prst="rect">
                <a:avLst/>
              </a:prstGeom>
            </p:spPr>
            <p:txBody>
              <a:bodyPr vert="horz" wrap="square" lIns="0" tIns="13547" rIns="0" bIns="0" rtlCol="0">
                <a:spAutoFit/>
              </a:bodyPr>
              <a:lstStyle/>
              <a:p>
                <a:pPr marL="13547">
                  <a:lnSpc>
                    <a:spcPct val="100000"/>
                  </a:lnSpc>
                  <a:spcBef>
                    <a:spcPts val="107"/>
                  </a:spcBef>
                </a:pPr>
                <a:r>
                  <a:rPr sz="1280" spc="-48" dirty="0">
                    <a:latin typeface="Arial"/>
                    <a:cs typeface="Arial"/>
                  </a:rPr>
                  <a:t>No</a:t>
                </a:r>
                <a:endParaRPr sz="1280">
                  <a:latin typeface="Arial"/>
                  <a:cs typeface="Arial"/>
                </a:endParaRPr>
              </a:p>
            </p:txBody>
          </p:sp>
          <p:sp>
            <p:nvSpPr>
              <p:cNvPr id="17" name="object 11">
                <a:extLst>
                  <a:ext uri="{FF2B5EF4-FFF2-40B4-BE49-F238E27FC236}">
                    <a16:creationId xmlns:a16="http://schemas.microsoft.com/office/drawing/2014/main" id="{BBA0F6EE-EA40-42BC-8279-350CEC4274B0}"/>
                  </a:ext>
                </a:extLst>
              </p:cNvPr>
              <p:cNvSpPr txBox="1"/>
              <p:nvPr/>
            </p:nvSpPr>
            <p:spPr>
              <a:xfrm>
                <a:off x="7850791" y="3976341"/>
                <a:ext cx="263525" cy="176473"/>
              </a:xfrm>
              <a:prstGeom prst="rect">
                <a:avLst/>
              </a:prstGeom>
            </p:spPr>
            <p:txBody>
              <a:bodyPr vert="horz" wrap="square" lIns="0" tIns="13547" rIns="0" bIns="0" rtlCol="0">
                <a:spAutoFit/>
              </a:bodyPr>
              <a:lstStyle/>
              <a:p>
                <a:pPr marL="13547">
                  <a:lnSpc>
                    <a:spcPct val="100000"/>
                  </a:lnSpc>
                  <a:spcBef>
                    <a:spcPts val="107"/>
                  </a:spcBef>
                </a:pPr>
                <a:r>
                  <a:rPr sz="1280" spc="-218" dirty="0">
                    <a:solidFill>
                      <a:srgbClr val="FFFFFF"/>
                    </a:solidFill>
                    <a:latin typeface="Arial"/>
                    <a:cs typeface="Arial"/>
                  </a:rPr>
                  <a:t>Y</a:t>
                </a:r>
                <a:r>
                  <a:rPr sz="1280" dirty="0">
                    <a:solidFill>
                      <a:srgbClr val="FFFFFF"/>
                    </a:solidFill>
                    <a:latin typeface="Arial"/>
                    <a:cs typeface="Arial"/>
                  </a:rPr>
                  <a:t>es</a:t>
                </a:r>
                <a:endParaRPr sz="1280">
                  <a:latin typeface="Arial"/>
                  <a:cs typeface="Arial"/>
                </a:endParaRPr>
              </a:p>
            </p:txBody>
          </p:sp>
          <p:sp>
            <p:nvSpPr>
              <p:cNvPr id="18" name="object 12">
                <a:extLst>
                  <a:ext uri="{FF2B5EF4-FFF2-40B4-BE49-F238E27FC236}">
                    <a16:creationId xmlns:a16="http://schemas.microsoft.com/office/drawing/2014/main" id="{31AE982E-808F-4254-A780-2CB0BDA24C74}"/>
                  </a:ext>
                </a:extLst>
              </p:cNvPr>
              <p:cNvSpPr txBox="1"/>
              <p:nvPr/>
            </p:nvSpPr>
            <p:spPr>
              <a:xfrm>
                <a:off x="6966616" y="5144361"/>
                <a:ext cx="506730" cy="176473"/>
              </a:xfrm>
              <a:prstGeom prst="rect">
                <a:avLst/>
              </a:prstGeom>
            </p:spPr>
            <p:txBody>
              <a:bodyPr vert="horz" wrap="square" lIns="0" tIns="13547" rIns="0" bIns="0" rtlCol="0">
                <a:spAutoFit/>
              </a:bodyPr>
              <a:lstStyle/>
              <a:p>
                <a:pPr marL="13547">
                  <a:lnSpc>
                    <a:spcPct val="100000"/>
                  </a:lnSpc>
                  <a:spcBef>
                    <a:spcPts val="107"/>
                  </a:spcBef>
                </a:pPr>
                <a:r>
                  <a:rPr sz="1280" spc="-21" dirty="0">
                    <a:latin typeface="Arial"/>
                    <a:cs typeface="Arial"/>
                  </a:rPr>
                  <a:t>Normal</a:t>
                </a:r>
                <a:endParaRPr sz="1280">
                  <a:latin typeface="Arial"/>
                  <a:cs typeface="Arial"/>
                </a:endParaRPr>
              </a:p>
            </p:txBody>
          </p:sp>
          <p:sp>
            <p:nvSpPr>
              <p:cNvPr id="20" name="object 13">
                <a:extLst>
                  <a:ext uri="{FF2B5EF4-FFF2-40B4-BE49-F238E27FC236}">
                    <a16:creationId xmlns:a16="http://schemas.microsoft.com/office/drawing/2014/main" id="{FFA6679B-004C-462A-9372-1B1B2D42D651}"/>
                  </a:ext>
                </a:extLst>
              </p:cNvPr>
              <p:cNvSpPr txBox="1"/>
              <p:nvPr/>
            </p:nvSpPr>
            <p:spPr>
              <a:xfrm>
                <a:off x="5899434" y="5188176"/>
                <a:ext cx="339090" cy="176473"/>
              </a:xfrm>
              <a:prstGeom prst="rect">
                <a:avLst/>
              </a:prstGeom>
            </p:spPr>
            <p:txBody>
              <a:bodyPr vert="horz" wrap="square" lIns="0" tIns="13547" rIns="0" bIns="0" rtlCol="0">
                <a:spAutoFit/>
              </a:bodyPr>
              <a:lstStyle/>
              <a:p>
                <a:pPr marL="13547">
                  <a:lnSpc>
                    <a:spcPct val="100000"/>
                  </a:lnSpc>
                  <a:spcBef>
                    <a:spcPts val="107"/>
                  </a:spcBef>
                </a:pPr>
                <a:r>
                  <a:rPr sz="1280" spc="-48" dirty="0">
                    <a:latin typeface="Arial"/>
                    <a:cs typeface="Arial"/>
                  </a:rPr>
                  <a:t>H</a:t>
                </a:r>
                <a:r>
                  <a:rPr sz="1280" spc="32" dirty="0">
                    <a:latin typeface="Arial"/>
                    <a:cs typeface="Arial"/>
                  </a:rPr>
                  <a:t>i</a:t>
                </a:r>
                <a:r>
                  <a:rPr sz="1280" dirty="0">
                    <a:latin typeface="Arial"/>
                    <a:cs typeface="Arial"/>
                  </a:rPr>
                  <a:t>gh</a:t>
                </a:r>
                <a:endParaRPr sz="1280">
                  <a:latin typeface="Arial"/>
                  <a:cs typeface="Arial"/>
                </a:endParaRPr>
              </a:p>
            </p:txBody>
          </p:sp>
          <p:sp>
            <p:nvSpPr>
              <p:cNvPr id="27" name="object 14">
                <a:extLst>
                  <a:ext uri="{FF2B5EF4-FFF2-40B4-BE49-F238E27FC236}">
                    <a16:creationId xmlns:a16="http://schemas.microsoft.com/office/drawing/2014/main" id="{15611730-71C4-4C06-9CD1-F99415780B0A}"/>
                  </a:ext>
                </a:extLst>
              </p:cNvPr>
              <p:cNvSpPr/>
              <p:nvPr/>
            </p:nvSpPr>
            <p:spPr>
              <a:xfrm>
                <a:off x="5669814" y="5436841"/>
                <a:ext cx="316865" cy="337185"/>
              </a:xfrm>
              <a:custGeom>
                <a:avLst/>
                <a:gdLst/>
                <a:ahLst/>
                <a:cxnLst/>
                <a:rect l="l" t="t" r="r" b="b"/>
                <a:pathLst>
                  <a:path w="316864" h="337185">
                    <a:moveTo>
                      <a:pt x="27310" y="245019"/>
                    </a:moveTo>
                    <a:lnTo>
                      <a:pt x="0" y="336925"/>
                    </a:lnTo>
                    <a:lnTo>
                      <a:pt x="89916" y="303586"/>
                    </a:lnTo>
                    <a:lnTo>
                      <a:pt x="80206" y="294503"/>
                    </a:lnTo>
                    <a:lnTo>
                      <a:pt x="59314" y="294503"/>
                    </a:lnTo>
                    <a:lnTo>
                      <a:pt x="38343" y="274975"/>
                    </a:lnTo>
                    <a:lnTo>
                      <a:pt x="48137" y="264503"/>
                    </a:lnTo>
                    <a:lnTo>
                      <a:pt x="27310" y="245019"/>
                    </a:lnTo>
                    <a:close/>
                  </a:path>
                  <a:path w="316864" h="337185">
                    <a:moveTo>
                      <a:pt x="48137" y="264503"/>
                    </a:moveTo>
                    <a:lnTo>
                      <a:pt x="38343" y="274975"/>
                    </a:lnTo>
                    <a:lnTo>
                      <a:pt x="59314" y="294503"/>
                    </a:lnTo>
                    <a:lnTo>
                      <a:pt x="69060" y="284076"/>
                    </a:lnTo>
                    <a:lnTo>
                      <a:pt x="48137" y="264503"/>
                    </a:lnTo>
                    <a:close/>
                  </a:path>
                  <a:path w="316864" h="337185">
                    <a:moveTo>
                      <a:pt x="69060" y="284076"/>
                    </a:moveTo>
                    <a:lnTo>
                      <a:pt x="59314" y="294503"/>
                    </a:lnTo>
                    <a:lnTo>
                      <a:pt x="80206" y="294503"/>
                    </a:lnTo>
                    <a:lnTo>
                      <a:pt x="69060" y="284076"/>
                    </a:lnTo>
                    <a:close/>
                  </a:path>
                  <a:path w="316864" h="337185">
                    <a:moveTo>
                      <a:pt x="295534" y="0"/>
                    </a:moveTo>
                    <a:lnTo>
                      <a:pt x="48137" y="264503"/>
                    </a:lnTo>
                    <a:lnTo>
                      <a:pt x="69060" y="284076"/>
                    </a:lnTo>
                    <a:lnTo>
                      <a:pt x="316351" y="19516"/>
                    </a:lnTo>
                    <a:lnTo>
                      <a:pt x="295534" y="0"/>
                    </a:lnTo>
                    <a:close/>
                  </a:path>
                </a:pathLst>
              </a:custGeom>
              <a:solidFill>
                <a:srgbClr val="000000"/>
              </a:solidFill>
            </p:spPr>
            <p:txBody>
              <a:bodyPr wrap="square" lIns="0" tIns="0" rIns="0" bIns="0" rtlCol="0"/>
              <a:lstStyle/>
              <a:p>
                <a:endParaRPr sz="3200"/>
              </a:p>
            </p:txBody>
          </p:sp>
          <p:sp>
            <p:nvSpPr>
              <p:cNvPr id="28" name="object 15">
                <a:extLst>
                  <a:ext uri="{FF2B5EF4-FFF2-40B4-BE49-F238E27FC236}">
                    <a16:creationId xmlns:a16="http://schemas.microsoft.com/office/drawing/2014/main" id="{2F3FF8DB-7DA9-4442-87D9-23EA9ECBB225}"/>
                  </a:ext>
                </a:extLst>
              </p:cNvPr>
              <p:cNvSpPr txBox="1"/>
              <p:nvPr/>
            </p:nvSpPr>
            <p:spPr>
              <a:xfrm>
                <a:off x="7481474" y="5633943"/>
                <a:ext cx="264160" cy="176473"/>
              </a:xfrm>
              <a:prstGeom prst="rect">
                <a:avLst/>
              </a:prstGeom>
            </p:spPr>
            <p:txBody>
              <a:bodyPr vert="horz" wrap="square" lIns="0" tIns="13547" rIns="0" bIns="0" rtlCol="0">
                <a:spAutoFit/>
              </a:bodyPr>
              <a:lstStyle/>
              <a:p>
                <a:pPr marL="13547">
                  <a:lnSpc>
                    <a:spcPct val="100000"/>
                  </a:lnSpc>
                  <a:spcBef>
                    <a:spcPts val="107"/>
                  </a:spcBef>
                </a:pPr>
                <a:r>
                  <a:rPr sz="1280" spc="-213" dirty="0">
                    <a:latin typeface="Arial"/>
                    <a:cs typeface="Arial"/>
                  </a:rPr>
                  <a:t>Y</a:t>
                </a:r>
                <a:r>
                  <a:rPr sz="1280" spc="5" dirty="0">
                    <a:latin typeface="Arial"/>
                    <a:cs typeface="Arial"/>
                  </a:rPr>
                  <a:t>e</a:t>
                </a:r>
                <a:r>
                  <a:rPr sz="1280" dirty="0">
                    <a:latin typeface="Arial"/>
                    <a:cs typeface="Arial"/>
                  </a:rPr>
                  <a:t>s</a:t>
                </a:r>
                <a:endParaRPr sz="1280">
                  <a:latin typeface="Arial"/>
                  <a:cs typeface="Arial"/>
                </a:endParaRPr>
              </a:p>
            </p:txBody>
          </p:sp>
          <p:sp>
            <p:nvSpPr>
              <p:cNvPr id="29" name="object 16">
                <a:extLst>
                  <a:ext uri="{FF2B5EF4-FFF2-40B4-BE49-F238E27FC236}">
                    <a16:creationId xmlns:a16="http://schemas.microsoft.com/office/drawing/2014/main" id="{E41719F5-908A-48FA-AC8B-E3134B9D7541}"/>
                  </a:ext>
                </a:extLst>
              </p:cNvPr>
              <p:cNvSpPr/>
              <p:nvPr/>
            </p:nvSpPr>
            <p:spPr>
              <a:xfrm>
                <a:off x="7238254" y="5368261"/>
                <a:ext cx="219710" cy="262255"/>
              </a:xfrm>
              <a:custGeom>
                <a:avLst/>
                <a:gdLst/>
                <a:ahLst/>
                <a:cxnLst/>
                <a:rect l="l" t="t" r="r" b="b"/>
                <a:pathLst>
                  <a:path w="219710" h="262254">
                    <a:moveTo>
                      <a:pt x="153596" y="204944"/>
                    </a:moveTo>
                    <a:lnTo>
                      <a:pt x="131460" y="223113"/>
                    </a:lnTo>
                    <a:lnTo>
                      <a:pt x="219090" y="262140"/>
                    </a:lnTo>
                    <a:lnTo>
                      <a:pt x="208558" y="216017"/>
                    </a:lnTo>
                    <a:lnTo>
                      <a:pt x="162702" y="216017"/>
                    </a:lnTo>
                    <a:lnTo>
                      <a:pt x="153596" y="204944"/>
                    </a:lnTo>
                    <a:close/>
                  </a:path>
                  <a:path w="219710" h="262254">
                    <a:moveTo>
                      <a:pt x="175631" y="186859"/>
                    </a:moveTo>
                    <a:lnTo>
                      <a:pt x="153596" y="204944"/>
                    </a:lnTo>
                    <a:lnTo>
                      <a:pt x="162702" y="216017"/>
                    </a:lnTo>
                    <a:lnTo>
                      <a:pt x="184678" y="197870"/>
                    </a:lnTo>
                    <a:lnTo>
                      <a:pt x="175631" y="186859"/>
                    </a:lnTo>
                    <a:close/>
                  </a:path>
                  <a:path w="219710" h="262254">
                    <a:moveTo>
                      <a:pt x="197754" y="168700"/>
                    </a:moveTo>
                    <a:lnTo>
                      <a:pt x="175631" y="186859"/>
                    </a:lnTo>
                    <a:lnTo>
                      <a:pt x="184678" y="197870"/>
                    </a:lnTo>
                    <a:lnTo>
                      <a:pt x="162702" y="216017"/>
                    </a:lnTo>
                    <a:lnTo>
                      <a:pt x="208558" y="216017"/>
                    </a:lnTo>
                    <a:lnTo>
                      <a:pt x="197754" y="168700"/>
                    </a:lnTo>
                    <a:close/>
                  </a:path>
                  <a:path w="219710" h="262254">
                    <a:moveTo>
                      <a:pt x="22098" y="0"/>
                    </a:moveTo>
                    <a:lnTo>
                      <a:pt x="0" y="18147"/>
                    </a:lnTo>
                    <a:lnTo>
                      <a:pt x="153596" y="204944"/>
                    </a:lnTo>
                    <a:lnTo>
                      <a:pt x="175631" y="186859"/>
                    </a:lnTo>
                    <a:lnTo>
                      <a:pt x="22098" y="0"/>
                    </a:lnTo>
                    <a:close/>
                  </a:path>
                </a:pathLst>
              </a:custGeom>
              <a:solidFill>
                <a:srgbClr val="000000"/>
              </a:solidFill>
            </p:spPr>
            <p:txBody>
              <a:bodyPr wrap="square" lIns="0" tIns="0" rIns="0" bIns="0" rtlCol="0"/>
              <a:lstStyle/>
              <a:p>
                <a:endParaRPr sz="3200"/>
              </a:p>
            </p:txBody>
          </p:sp>
          <p:sp>
            <p:nvSpPr>
              <p:cNvPr id="30" name="object 17">
                <a:extLst>
                  <a:ext uri="{FF2B5EF4-FFF2-40B4-BE49-F238E27FC236}">
                    <a16:creationId xmlns:a16="http://schemas.microsoft.com/office/drawing/2014/main" id="{8CF1E4C8-69E4-4127-9A4E-E4518FB6A3DB}"/>
                  </a:ext>
                </a:extLst>
              </p:cNvPr>
              <p:cNvSpPr txBox="1"/>
              <p:nvPr/>
            </p:nvSpPr>
            <p:spPr>
              <a:xfrm>
                <a:off x="9873013" y="5097688"/>
                <a:ext cx="416559" cy="176473"/>
              </a:xfrm>
              <a:prstGeom prst="rect">
                <a:avLst/>
              </a:prstGeom>
            </p:spPr>
            <p:txBody>
              <a:bodyPr vert="horz" wrap="square" lIns="0" tIns="13547" rIns="0" bIns="0" rtlCol="0">
                <a:spAutoFit/>
              </a:bodyPr>
              <a:lstStyle/>
              <a:p>
                <a:pPr marL="13547">
                  <a:lnSpc>
                    <a:spcPct val="100000"/>
                  </a:lnSpc>
                  <a:spcBef>
                    <a:spcPts val="107"/>
                  </a:spcBef>
                </a:pPr>
                <a:r>
                  <a:rPr sz="1280" spc="-11" dirty="0">
                    <a:latin typeface="Arial"/>
                    <a:cs typeface="Arial"/>
                  </a:rPr>
                  <a:t>W</a:t>
                </a:r>
                <a:r>
                  <a:rPr sz="1280" dirty="0">
                    <a:latin typeface="Arial"/>
                    <a:cs typeface="Arial"/>
                  </a:rPr>
                  <a:t>eak</a:t>
                </a:r>
                <a:endParaRPr sz="1280">
                  <a:latin typeface="Arial"/>
                  <a:cs typeface="Arial"/>
                </a:endParaRPr>
              </a:p>
            </p:txBody>
          </p:sp>
          <p:sp>
            <p:nvSpPr>
              <p:cNvPr id="31" name="object 18">
                <a:extLst>
                  <a:ext uri="{FF2B5EF4-FFF2-40B4-BE49-F238E27FC236}">
                    <a16:creationId xmlns:a16="http://schemas.microsoft.com/office/drawing/2014/main" id="{3101CCEE-B66F-4193-97C7-7D86F241FF66}"/>
                  </a:ext>
                </a:extLst>
              </p:cNvPr>
              <p:cNvSpPr txBox="1"/>
              <p:nvPr/>
            </p:nvSpPr>
            <p:spPr>
              <a:xfrm>
                <a:off x="8633738" y="5097688"/>
                <a:ext cx="462915" cy="176473"/>
              </a:xfrm>
              <a:prstGeom prst="rect">
                <a:avLst/>
              </a:prstGeom>
            </p:spPr>
            <p:txBody>
              <a:bodyPr vert="horz" wrap="square" lIns="0" tIns="13547" rIns="0" bIns="0" rtlCol="0">
                <a:spAutoFit/>
              </a:bodyPr>
              <a:lstStyle/>
              <a:p>
                <a:pPr marL="13547">
                  <a:lnSpc>
                    <a:spcPct val="100000"/>
                  </a:lnSpc>
                  <a:spcBef>
                    <a:spcPts val="107"/>
                  </a:spcBef>
                </a:pPr>
                <a:r>
                  <a:rPr sz="1280" spc="21" dirty="0">
                    <a:latin typeface="Arial"/>
                    <a:cs typeface="Arial"/>
                  </a:rPr>
                  <a:t>S</a:t>
                </a:r>
                <a:r>
                  <a:rPr sz="1280" spc="-37" dirty="0">
                    <a:latin typeface="Arial"/>
                    <a:cs typeface="Arial"/>
                  </a:rPr>
                  <a:t>t</a:t>
                </a:r>
                <a:r>
                  <a:rPr sz="1280" spc="-32" dirty="0">
                    <a:latin typeface="Arial"/>
                    <a:cs typeface="Arial"/>
                  </a:rPr>
                  <a:t>r</a:t>
                </a:r>
                <a:r>
                  <a:rPr sz="1280" dirty="0">
                    <a:latin typeface="Arial"/>
                    <a:cs typeface="Arial"/>
                  </a:rPr>
                  <a:t>o</a:t>
                </a:r>
                <a:r>
                  <a:rPr sz="1280" spc="-75" dirty="0">
                    <a:latin typeface="Arial"/>
                    <a:cs typeface="Arial"/>
                  </a:rPr>
                  <a:t>n</a:t>
                </a:r>
                <a:r>
                  <a:rPr sz="1280" dirty="0">
                    <a:latin typeface="Arial"/>
                    <a:cs typeface="Arial"/>
                  </a:rPr>
                  <a:t>g</a:t>
                </a:r>
                <a:endParaRPr sz="1280">
                  <a:latin typeface="Arial"/>
                  <a:cs typeface="Arial"/>
                </a:endParaRPr>
              </a:p>
            </p:txBody>
          </p:sp>
          <p:sp>
            <p:nvSpPr>
              <p:cNvPr id="32" name="object 19">
                <a:extLst>
                  <a:ext uri="{FF2B5EF4-FFF2-40B4-BE49-F238E27FC236}">
                    <a16:creationId xmlns:a16="http://schemas.microsoft.com/office/drawing/2014/main" id="{5C543B56-A0D9-40E8-AC03-D41707E468F9}"/>
                  </a:ext>
                </a:extLst>
              </p:cNvPr>
              <p:cNvSpPr/>
              <p:nvPr/>
            </p:nvSpPr>
            <p:spPr>
              <a:xfrm>
                <a:off x="8539903" y="5346380"/>
                <a:ext cx="316865" cy="337185"/>
              </a:xfrm>
              <a:custGeom>
                <a:avLst/>
                <a:gdLst/>
                <a:ahLst/>
                <a:cxnLst/>
                <a:rect l="l" t="t" r="r" b="b"/>
                <a:pathLst>
                  <a:path w="316865" h="337185">
                    <a:moveTo>
                      <a:pt x="27157" y="245019"/>
                    </a:moveTo>
                    <a:lnTo>
                      <a:pt x="0" y="336922"/>
                    </a:lnTo>
                    <a:lnTo>
                      <a:pt x="89763" y="303583"/>
                    </a:lnTo>
                    <a:lnTo>
                      <a:pt x="80053" y="294500"/>
                    </a:lnTo>
                    <a:lnTo>
                      <a:pt x="59161" y="294500"/>
                    </a:lnTo>
                    <a:lnTo>
                      <a:pt x="38343" y="274987"/>
                    </a:lnTo>
                    <a:lnTo>
                      <a:pt x="48072" y="264584"/>
                    </a:lnTo>
                    <a:lnTo>
                      <a:pt x="27157" y="245019"/>
                    </a:lnTo>
                    <a:close/>
                  </a:path>
                  <a:path w="316865" h="337185">
                    <a:moveTo>
                      <a:pt x="48072" y="264584"/>
                    </a:moveTo>
                    <a:lnTo>
                      <a:pt x="38343" y="274987"/>
                    </a:lnTo>
                    <a:lnTo>
                      <a:pt x="59161" y="294500"/>
                    </a:lnTo>
                    <a:lnTo>
                      <a:pt x="68910" y="284077"/>
                    </a:lnTo>
                    <a:lnTo>
                      <a:pt x="48072" y="264584"/>
                    </a:lnTo>
                    <a:close/>
                  </a:path>
                  <a:path w="316865" h="337185">
                    <a:moveTo>
                      <a:pt x="68910" y="284077"/>
                    </a:moveTo>
                    <a:lnTo>
                      <a:pt x="59161" y="294500"/>
                    </a:lnTo>
                    <a:lnTo>
                      <a:pt x="80053" y="294500"/>
                    </a:lnTo>
                    <a:lnTo>
                      <a:pt x="68910" y="284077"/>
                    </a:lnTo>
                    <a:close/>
                  </a:path>
                  <a:path w="316865" h="337185">
                    <a:moveTo>
                      <a:pt x="295503" y="0"/>
                    </a:moveTo>
                    <a:lnTo>
                      <a:pt x="48072" y="264584"/>
                    </a:lnTo>
                    <a:lnTo>
                      <a:pt x="68910" y="284077"/>
                    </a:lnTo>
                    <a:lnTo>
                      <a:pt x="316351" y="19525"/>
                    </a:lnTo>
                    <a:lnTo>
                      <a:pt x="295503" y="0"/>
                    </a:lnTo>
                    <a:close/>
                  </a:path>
                </a:pathLst>
              </a:custGeom>
              <a:solidFill>
                <a:srgbClr val="000000"/>
              </a:solidFill>
            </p:spPr>
            <p:txBody>
              <a:bodyPr wrap="square" lIns="0" tIns="0" rIns="0" bIns="0" rtlCol="0"/>
              <a:lstStyle/>
              <a:p>
                <a:endParaRPr sz="3200"/>
              </a:p>
            </p:txBody>
          </p:sp>
          <p:sp>
            <p:nvSpPr>
              <p:cNvPr id="33" name="object 20">
                <a:extLst>
                  <a:ext uri="{FF2B5EF4-FFF2-40B4-BE49-F238E27FC236}">
                    <a16:creationId xmlns:a16="http://schemas.microsoft.com/office/drawing/2014/main" id="{F0BB8FD5-67A8-4208-B4D7-8F74177CEEDF}"/>
                  </a:ext>
                </a:extLst>
              </p:cNvPr>
              <p:cNvSpPr txBox="1"/>
              <p:nvPr/>
            </p:nvSpPr>
            <p:spPr>
              <a:xfrm>
                <a:off x="8410226" y="5716183"/>
                <a:ext cx="210185" cy="176473"/>
              </a:xfrm>
              <a:prstGeom prst="rect">
                <a:avLst/>
              </a:prstGeom>
            </p:spPr>
            <p:txBody>
              <a:bodyPr vert="horz" wrap="square" lIns="0" tIns="13547" rIns="0" bIns="0" rtlCol="0">
                <a:spAutoFit/>
              </a:bodyPr>
              <a:lstStyle/>
              <a:p>
                <a:pPr marL="13547">
                  <a:lnSpc>
                    <a:spcPct val="100000"/>
                  </a:lnSpc>
                  <a:spcBef>
                    <a:spcPts val="107"/>
                  </a:spcBef>
                </a:pPr>
                <a:r>
                  <a:rPr sz="1280" spc="-48" dirty="0">
                    <a:latin typeface="Arial"/>
                    <a:cs typeface="Arial"/>
                  </a:rPr>
                  <a:t>No</a:t>
                </a:r>
                <a:endParaRPr sz="1280">
                  <a:latin typeface="Arial"/>
                  <a:cs typeface="Arial"/>
                </a:endParaRPr>
              </a:p>
            </p:txBody>
          </p:sp>
          <p:sp>
            <p:nvSpPr>
              <p:cNvPr id="34" name="object 21">
                <a:extLst>
                  <a:ext uri="{FF2B5EF4-FFF2-40B4-BE49-F238E27FC236}">
                    <a16:creationId xmlns:a16="http://schemas.microsoft.com/office/drawing/2014/main" id="{F3D4CA02-7412-486D-992A-1F0818700366}"/>
                  </a:ext>
                </a:extLst>
              </p:cNvPr>
              <p:cNvSpPr/>
              <p:nvPr/>
            </p:nvSpPr>
            <p:spPr>
              <a:xfrm>
                <a:off x="10138945" y="5285407"/>
                <a:ext cx="266700" cy="336550"/>
              </a:xfrm>
              <a:custGeom>
                <a:avLst/>
                <a:gdLst/>
                <a:ahLst/>
                <a:cxnLst/>
                <a:rect l="l" t="t" r="r" b="b"/>
                <a:pathLst>
                  <a:path w="266700" h="336550">
                    <a:moveTo>
                      <a:pt x="202705" y="277214"/>
                    </a:moveTo>
                    <a:lnTo>
                      <a:pt x="180228" y="294775"/>
                    </a:lnTo>
                    <a:lnTo>
                      <a:pt x="266700" y="335959"/>
                    </a:lnTo>
                    <a:lnTo>
                      <a:pt x="257126" y="288441"/>
                    </a:lnTo>
                    <a:lnTo>
                      <a:pt x="211470" y="288441"/>
                    </a:lnTo>
                    <a:lnTo>
                      <a:pt x="202705" y="277214"/>
                    </a:lnTo>
                    <a:close/>
                  </a:path>
                  <a:path w="266700" h="336550">
                    <a:moveTo>
                      <a:pt x="225259" y="259593"/>
                    </a:moveTo>
                    <a:lnTo>
                      <a:pt x="202705" y="277214"/>
                    </a:lnTo>
                    <a:lnTo>
                      <a:pt x="211470" y="288441"/>
                    </a:lnTo>
                    <a:lnTo>
                      <a:pt x="234055" y="270854"/>
                    </a:lnTo>
                    <a:lnTo>
                      <a:pt x="225259" y="259593"/>
                    </a:lnTo>
                    <a:close/>
                  </a:path>
                  <a:path w="266700" h="336550">
                    <a:moveTo>
                      <a:pt x="247771" y="242005"/>
                    </a:moveTo>
                    <a:lnTo>
                      <a:pt x="225259" y="259593"/>
                    </a:lnTo>
                    <a:lnTo>
                      <a:pt x="234055" y="270854"/>
                    </a:lnTo>
                    <a:lnTo>
                      <a:pt x="211470" y="288441"/>
                    </a:lnTo>
                    <a:lnTo>
                      <a:pt x="257126" y="288441"/>
                    </a:lnTo>
                    <a:lnTo>
                      <a:pt x="247771" y="242005"/>
                    </a:lnTo>
                    <a:close/>
                  </a:path>
                  <a:path w="266700" h="336550">
                    <a:moveTo>
                      <a:pt x="22494" y="0"/>
                    </a:moveTo>
                    <a:lnTo>
                      <a:pt x="0" y="17583"/>
                    </a:lnTo>
                    <a:lnTo>
                      <a:pt x="202705" y="277214"/>
                    </a:lnTo>
                    <a:lnTo>
                      <a:pt x="225259" y="259593"/>
                    </a:lnTo>
                    <a:lnTo>
                      <a:pt x="22494" y="0"/>
                    </a:lnTo>
                    <a:close/>
                  </a:path>
                </a:pathLst>
              </a:custGeom>
              <a:solidFill>
                <a:srgbClr val="000000"/>
              </a:solidFill>
            </p:spPr>
            <p:txBody>
              <a:bodyPr wrap="square" lIns="0" tIns="0" rIns="0" bIns="0" rtlCol="0"/>
              <a:lstStyle/>
              <a:p>
                <a:endParaRPr sz="3200"/>
              </a:p>
            </p:txBody>
          </p:sp>
          <p:sp>
            <p:nvSpPr>
              <p:cNvPr id="36" name="object 22">
                <a:extLst>
                  <a:ext uri="{FF2B5EF4-FFF2-40B4-BE49-F238E27FC236}">
                    <a16:creationId xmlns:a16="http://schemas.microsoft.com/office/drawing/2014/main" id="{1C054A47-C2E7-40F9-97FA-8A1849875133}"/>
                  </a:ext>
                </a:extLst>
              </p:cNvPr>
              <p:cNvSpPr txBox="1"/>
              <p:nvPr/>
            </p:nvSpPr>
            <p:spPr>
              <a:xfrm>
                <a:off x="10295542" y="5714274"/>
                <a:ext cx="263525" cy="176473"/>
              </a:xfrm>
              <a:prstGeom prst="rect">
                <a:avLst/>
              </a:prstGeom>
            </p:spPr>
            <p:txBody>
              <a:bodyPr vert="horz" wrap="square" lIns="0" tIns="13547" rIns="0" bIns="0" rtlCol="0">
                <a:spAutoFit/>
              </a:bodyPr>
              <a:lstStyle/>
              <a:p>
                <a:pPr marL="13547">
                  <a:lnSpc>
                    <a:spcPct val="100000"/>
                  </a:lnSpc>
                  <a:spcBef>
                    <a:spcPts val="107"/>
                  </a:spcBef>
                </a:pPr>
                <a:r>
                  <a:rPr sz="1280" spc="-218" dirty="0">
                    <a:latin typeface="Arial"/>
                    <a:cs typeface="Arial"/>
                  </a:rPr>
                  <a:t>Y</a:t>
                </a:r>
                <a:r>
                  <a:rPr sz="1280" spc="5" dirty="0">
                    <a:latin typeface="Arial"/>
                    <a:cs typeface="Arial"/>
                  </a:rPr>
                  <a:t>e</a:t>
                </a:r>
                <a:r>
                  <a:rPr sz="1280" dirty="0">
                    <a:latin typeface="Arial"/>
                    <a:cs typeface="Arial"/>
                  </a:rPr>
                  <a:t>s</a:t>
                </a:r>
                <a:endParaRPr sz="1280">
                  <a:latin typeface="Arial"/>
                  <a:cs typeface="Arial"/>
                </a:endParaRPr>
              </a:p>
            </p:txBody>
          </p:sp>
          <p:sp>
            <p:nvSpPr>
              <p:cNvPr id="37" name="object 23">
                <a:extLst>
                  <a:ext uri="{FF2B5EF4-FFF2-40B4-BE49-F238E27FC236}">
                    <a16:creationId xmlns:a16="http://schemas.microsoft.com/office/drawing/2014/main" id="{B565B57A-EBC4-4316-9922-E4562C81D6AA}"/>
                  </a:ext>
                </a:extLst>
              </p:cNvPr>
              <p:cNvSpPr/>
              <p:nvPr/>
            </p:nvSpPr>
            <p:spPr>
              <a:xfrm>
                <a:off x="6029494" y="2210726"/>
                <a:ext cx="4028039" cy="2888717"/>
              </a:xfrm>
              <a:prstGeom prst="rect">
                <a:avLst/>
              </a:prstGeom>
              <a:blipFill>
                <a:blip r:embed="rId4" cstate="print"/>
                <a:stretch>
                  <a:fillRect/>
                </a:stretch>
              </a:blipFill>
            </p:spPr>
            <p:txBody>
              <a:bodyPr wrap="square" lIns="0" tIns="0" rIns="0" bIns="0" rtlCol="0"/>
              <a:lstStyle/>
              <a:p>
                <a:endParaRPr sz="3200" dirty="0"/>
              </a:p>
            </p:txBody>
          </p:sp>
          <p:sp>
            <p:nvSpPr>
              <p:cNvPr id="38" name="object 24">
                <a:extLst>
                  <a:ext uri="{FF2B5EF4-FFF2-40B4-BE49-F238E27FC236}">
                    <a16:creationId xmlns:a16="http://schemas.microsoft.com/office/drawing/2014/main" id="{F3017560-5A75-4107-8C75-B4A910D6A023}"/>
                  </a:ext>
                </a:extLst>
              </p:cNvPr>
              <p:cNvSpPr txBox="1"/>
              <p:nvPr/>
            </p:nvSpPr>
            <p:spPr>
              <a:xfrm>
                <a:off x="7577105" y="2542129"/>
                <a:ext cx="716280" cy="206786"/>
              </a:xfrm>
              <a:prstGeom prst="rect">
                <a:avLst/>
              </a:prstGeom>
            </p:spPr>
            <p:txBody>
              <a:bodyPr vert="horz" wrap="square" lIns="0" tIns="16933" rIns="0" bIns="0" rtlCol="0">
                <a:spAutoFit/>
              </a:bodyPr>
              <a:lstStyle/>
              <a:p>
                <a:pPr marL="13547">
                  <a:lnSpc>
                    <a:spcPct val="100000"/>
                  </a:lnSpc>
                  <a:spcBef>
                    <a:spcPts val="133"/>
                  </a:spcBef>
                </a:pPr>
                <a:r>
                  <a:rPr sz="1493" b="1" spc="16" dirty="0">
                    <a:solidFill>
                      <a:srgbClr val="FFFFFF"/>
                    </a:solidFill>
                    <a:latin typeface="Arial"/>
                    <a:cs typeface="Arial"/>
                  </a:rPr>
                  <a:t>Outlook</a:t>
                </a:r>
                <a:endParaRPr sz="1493" dirty="0">
                  <a:latin typeface="Arial"/>
                  <a:cs typeface="Arial"/>
                </a:endParaRPr>
              </a:p>
            </p:txBody>
          </p:sp>
          <p:sp>
            <p:nvSpPr>
              <p:cNvPr id="39" name="object 25">
                <a:extLst>
                  <a:ext uri="{FF2B5EF4-FFF2-40B4-BE49-F238E27FC236}">
                    <a16:creationId xmlns:a16="http://schemas.microsoft.com/office/drawing/2014/main" id="{2C7E4A98-34DF-4FF7-9B17-10C82B472036}"/>
                  </a:ext>
                </a:extLst>
              </p:cNvPr>
              <p:cNvSpPr txBox="1"/>
              <p:nvPr/>
            </p:nvSpPr>
            <p:spPr>
              <a:xfrm>
                <a:off x="9181116" y="4022315"/>
                <a:ext cx="565150" cy="206786"/>
              </a:xfrm>
              <a:prstGeom prst="rect">
                <a:avLst/>
              </a:prstGeom>
            </p:spPr>
            <p:txBody>
              <a:bodyPr vert="horz" wrap="square" lIns="0" tIns="16933" rIns="0" bIns="0" rtlCol="0">
                <a:spAutoFit/>
              </a:bodyPr>
              <a:lstStyle/>
              <a:p>
                <a:pPr marL="13547">
                  <a:lnSpc>
                    <a:spcPct val="100000"/>
                  </a:lnSpc>
                  <a:spcBef>
                    <a:spcPts val="133"/>
                  </a:spcBef>
                </a:pPr>
                <a:r>
                  <a:rPr sz="1493" b="1" spc="-48" dirty="0">
                    <a:solidFill>
                      <a:srgbClr val="FFFFFF"/>
                    </a:solidFill>
                    <a:latin typeface="Arial"/>
                    <a:cs typeface="Arial"/>
                  </a:rPr>
                  <a:t>W</a:t>
                </a:r>
                <a:r>
                  <a:rPr sz="1493" b="1" spc="-21" dirty="0">
                    <a:solidFill>
                      <a:srgbClr val="FFFFFF"/>
                    </a:solidFill>
                    <a:latin typeface="Arial"/>
                    <a:cs typeface="Arial"/>
                  </a:rPr>
                  <a:t>i</a:t>
                </a:r>
                <a:r>
                  <a:rPr sz="1493" b="1" spc="43" dirty="0">
                    <a:solidFill>
                      <a:srgbClr val="FFFFFF"/>
                    </a:solidFill>
                    <a:latin typeface="Arial"/>
                    <a:cs typeface="Arial"/>
                  </a:rPr>
                  <a:t>nd</a:t>
                </a:r>
                <a:r>
                  <a:rPr sz="1493" b="1" spc="16" dirty="0">
                    <a:solidFill>
                      <a:srgbClr val="FFFFFF"/>
                    </a:solidFill>
                    <a:latin typeface="Arial"/>
                    <a:cs typeface="Arial"/>
                  </a:rPr>
                  <a:t>y</a:t>
                </a:r>
                <a:endParaRPr sz="1493">
                  <a:latin typeface="Arial"/>
                  <a:cs typeface="Arial"/>
                </a:endParaRPr>
              </a:p>
            </p:txBody>
          </p:sp>
          <p:sp>
            <p:nvSpPr>
              <p:cNvPr id="40" name="object 26">
                <a:extLst>
                  <a:ext uri="{FF2B5EF4-FFF2-40B4-BE49-F238E27FC236}">
                    <a16:creationId xmlns:a16="http://schemas.microsoft.com/office/drawing/2014/main" id="{D0ECB94D-826C-464C-8D8A-42CE99B42E0E}"/>
                  </a:ext>
                </a:extLst>
              </p:cNvPr>
              <p:cNvSpPr txBox="1"/>
              <p:nvPr/>
            </p:nvSpPr>
            <p:spPr>
              <a:xfrm>
                <a:off x="6221760" y="4133694"/>
                <a:ext cx="793115" cy="206786"/>
              </a:xfrm>
              <a:prstGeom prst="rect">
                <a:avLst/>
              </a:prstGeom>
            </p:spPr>
            <p:txBody>
              <a:bodyPr vert="horz" wrap="square" lIns="0" tIns="16933" rIns="0" bIns="0" rtlCol="0">
                <a:spAutoFit/>
              </a:bodyPr>
              <a:lstStyle/>
              <a:p>
                <a:pPr marL="13547">
                  <a:lnSpc>
                    <a:spcPct val="100000"/>
                  </a:lnSpc>
                  <a:spcBef>
                    <a:spcPts val="133"/>
                  </a:spcBef>
                </a:pPr>
                <a:r>
                  <a:rPr sz="1493" b="1" dirty="0">
                    <a:solidFill>
                      <a:srgbClr val="FFFFFF"/>
                    </a:solidFill>
                    <a:latin typeface="Arial"/>
                    <a:cs typeface="Arial"/>
                  </a:rPr>
                  <a:t>Humidity</a:t>
                </a:r>
                <a:endParaRPr sz="1493">
                  <a:latin typeface="Arial"/>
                  <a:cs typeface="Arial"/>
                </a:endParaRPr>
              </a:p>
            </p:txBody>
          </p:sp>
          <p:sp>
            <p:nvSpPr>
              <p:cNvPr id="41" name="object 27">
                <a:extLst>
                  <a:ext uri="{FF2B5EF4-FFF2-40B4-BE49-F238E27FC236}">
                    <a16:creationId xmlns:a16="http://schemas.microsoft.com/office/drawing/2014/main" id="{9CC3A24D-1F0B-4285-B782-CC0F8772A1A5}"/>
                  </a:ext>
                </a:extLst>
              </p:cNvPr>
              <p:cNvSpPr txBox="1"/>
              <p:nvPr/>
            </p:nvSpPr>
            <p:spPr>
              <a:xfrm>
                <a:off x="7669815" y="3383124"/>
                <a:ext cx="621665" cy="176473"/>
              </a:xfrm>
              <a:prstGeom prst="rect">
                <a:avLst/>
              </a:prstGeom>
            </p:spPr>
            <p:txBody>
              <a:bodyPr vert="horz" wrap="square" lIns="0" tIns="13547" rIns="0" bIns="0" rtlCol="0">
                <a:spAutoFit/>
              </a:bodyPr>
              <a:lstStyle/>
              <a:p>
                <a:pPr marL="13547">
                  <a:lnSpc>
                    <a:spcPct val="100000"/>
                  </a:lnSpc>
                  <a:spcBef>
                    <a:spcPts val="107"/>
                  </a:spcBef>
                </a:pPr>
                <a:r>
                  <a:rPr sz="1280" spc="-21" dirty="0">
                    <a:latin typeface="Arial"/>
                    <a:cs typeface="Arial"/>
                  </a:rPr>
                  <a:t>Overcast</a:t>
                </a:r>
                <a:endParaRPr sz="1280">
                  <a:latin typeface="Arial"/>
                  <a:cs typeface="Arial"/>
                </a:endParaRPr>
              </a:p>
            </p:txBody>
          </p:sp>
        </p:grpSp>
        <p:sp>
          <p:nvSpPr>
            <p:cNvPr id="42" name="object 11">
              <a:extLst>
                <a:ext uri="{FF2B5EF4-FFF2-40B4-BE49-F238E27FC236}">
                  <a16:creationId xmlns:a16="http://schemas.microsoft.com/office/drawing/2014/main" id="{3BD945CA-5F91-42A3-A8F8-E713F0E51A38}"/>
                </a:ext>
              </a:extLst>
            </p:cNvPr>
            <p:cNvSpPr txBox="1"/>
            <p:nvPr/>
          </p:nvSpPr>
          <p:spPr>
            <a:xfrm>
              <a:off x="8294489" y="4063256"/>
              <a:ext cx="515510" cy="228208"/>
            </a:xfrm>
            <a:prstGeom prst="rect">
              <a:avLst/>
            </a:prstGeom>
          </p:spPr>
          <p:txBody>
            <a:bodyPr vert="horz" wrap="square" lIns="0" tIns="13547" rIns="0" bIns="0" rtlCol="0">
              <a:spAutoFit/>
            </a:bodyPr>
            <a:lstStyle/>
            <a:p>
              <a:pPr marL="13547" algn="ctr">
                <a:lnSpc>
                  <a:spcPct val="100000"/>
                </a:lnSpc>
                <a:spcBef>
                  <a:spcPts val="107"/>
                </a:spcBef>
              </a:pPr>
              <a:r>
                <a:rPr sz="1493" spc="-218" dirty="0">
                  <a:solidFill>
                    <a:srgbClr val="FFFFFF"/>
                  </a:solidFill>
                  <a:latin typeface="Arial"/>
                  <a:cs typeface="Arial"/>
                </a:rPr>
                <a:t>Y</a:t>
              </a:r>
              <a:r>
                <a:rPr sz="1493" dirty="0">
                  <a:solidFill>
                    <a:srgbClr val="FFFFFF"/>
                  </a:solidFill>
                  <a:latin typeface="Arial"/>
                  <a:cs typeface="Arial"/>
                </a:rPr>
                <a:t>es</a:t>
              </a:r>
              <a:endParaRPr sz="1493" dirty="0">
                <a:latin typeface="Arial"/>
                <a:cs typeface="Arial"/>
              </a:endParaRPr>
            </a:p>
          </p:txBody>
        </p:sp>
      </p:grpSp>
      <p:sp>
        <p:nvSpPr>
          <p:cNvPr id="44" name="Rectangle 43">
            <a:extLst>
              <a:ext uri="{FF2B5EF4-FFF2-40B4-BE49-F238E27FC236}">
                <a16:creationId xmlns:a16="http://schemas.microsoft.com/office/drawing/2014/main" id="{52499D2D-DB85-4D60-9D6C-B9133F2CA355}"/>
              </a:ext>
            </a:extLst>
          </p:cNvPr>
          <p:cNvSpPr/>
          <p:nvPr/>
        </p:nvSpPr>
        <p:spPr>
          <a:xfrm>
            <a:off x="356576" y="375939"/>
            <a:ext cx="6712842" cy="507831"/>
          </a:xfrm>
          <a:prstGeom prst="rect">
            <a:avLst/>
          </a:prstGeom>
        </p:spPr>
        <p:txBody>
          <a:bodyPr wrap="square">
            <a:spAutoFit/>
          </a:bodyPr>
          <a:lstStyle/>
          <a:p>
            <a:r>
              <a:rPr lang="en-US" b="1" dirty="0"/>
              <a:t>Decision Tree</a:t>
            </a:r>
          </a:p>
        </p:txBody>
      </p:sp>
      <p:pic>
        <p:nvPicPr>
          <p:cNvPr id="45" name="skillenza_logo_new (1).png" descr="skillenza_logo_new (1).png">
            <a:extLst>
              <a:ext uri="{FF2B5EF4-FFF2-40B4-BE49-F238E27FC236}">
                <a16:creationId xmlns:a16="http://schemas.microsoft.com/office/drawing/2014/main" id="{D801A7E4-F6B0-4A77-8008-B098804E1633}"/>
              </a:ext>
            </a:extLst>
          </p:cNvPr>
          <p:cNvPicPr>
            <a:picLocks noChangeAspect="1"/>
          </p:cNvPicPr>
          <p:nvPr/>
        </p:nvPicPr>
        <p:blipFill>
          <a:blip r:embed="rId5"/>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04515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270664" y="3718083"/>
            <a:ext cx="3541797" cy="16209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Random Forest</a:t>
            </a:r>
          </a:p>
        </p:txBody>
      </p:sp>
    </p:spTree>
    <p:extLst>
      <p:ext uri="{BB962C8B-B14F-4D97-AF65-F5344CB8AC3E}">
        <p14:creationId xmlns:p14="http://schemas.microsoft.com/office/powerpoint/2010/main" val="177690489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51456" y="4123806"/>
            <a:ext cx="8453120" cy="124101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Decision trees have been around for a long time and also known to suffer from bias and variance. You will have a large bias with simple trees and a large variance with complex trees.</a:t>
            </a:r>
          </a:p>
        </p:txBody>
      </p:sp>
      <p:sp>
        <p:nvSpPr>
          <p:cNvPr id="16" name="Rectangle: Rounded Corners 1">
            <a:extLst>
              <a:ext uri="{FF2B5EF4-FFF2-40B4-BE49-F238E27FC236}">
                <a16:creationId xmlns:a16="http://schemas.microsoft.com/office/drawing/2014/main" id="{48E9639C-1422-4879-B1CA-4C6F175E4D6B}"/>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Did you know that?</a:t>
            </a:r>
            <a:endParaRPr lang="en-US" sz="2133" b="1" i="1" dirty="0">
              <a:solidFill>
                <a:prstClr val="black"/>
              </a:solidFill>
            </a:endParaRPr>
          </a:p>
        </p:txBody>
      </p:sp>
      <p:sp>
        <p:nvSpPr>
          <p:cNvPr id="6" name="Rectangle: Rounded Corners 1">
            <a:extLst>
              <a:ext uri="{FF2B5EF4-FFF2-40B4-BE49-F238E27FC236}">
                <a16:creationId xmlns:a16="http://schemas.microsoft.com/office/drawing/2014/main" id="{D7003126-19A9-4E70-8127-35EAE9EED6F4}"/>
              </a:ext>
            </a:extLst>
          </p:cNvPr>
          <p:cNvSpPr/>
          <p:nvPr/>
        </p:nvSpPr>
        <p:spPr>
          <a:xfrm>
            <a:off x="2275840" y="6027117"/>
            <a:ext cx="8453120" cy="124101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Ensemble methods</a:t>
            </a:r>
            <a:r>
              <a:rPr lang="en-US" sz="2133" dirty="0">
                <a:solidFill>
                  <a:prstClr val="black"/>
                </a:solidFill>
              </a:rPr>
              <a:t>, which combines several decision trees  to produce better predictive performance than utilizing a single decision tree</a:t>
            </a:r>
          </a:p>
        </p:txBody>
      </p:sp>
      <p:sp>
        <p:nvSpPr>
          <p:cNvPr id="9" name="Rectangle 8">
            <a:extLst>
              <a:ext uri="{FF2B5EF4-FFF2-40B4-BE49-F238E27FC236}">
                <a16:creationId xmlns:a16="http://schemas.microsoft.com/office/drawing/2014/main" id="{AABDA4E1-9B5B-4BEA-8E42-B08C54B12DBE}"/>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10" name="skillenza_logo_new (1).png" descr="skillenza_logo_new (1).png">
            <a:extLst>
              <a:ext uri="{FF2B5EF4-FFF2-40B4-BE49-F238E27FC236}">
                <a16:creationId xmlns:a16="http://schemas.microsoft.com/office/drawing/2014/main" id="{2C4B3C03-5A1D-4339-BB74-CF6027AE2A01}"/>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01301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Ensemble Methods</a:t>
            </a:r>
            <a:endParaRPr lang="en-US" sz="2133" b="1" i="1" dirty="0">
              <a:solidFill>
                <a:prstClr val="black"/>
              </a:solidFill>
            </a:endParaRPr>
          </a:p>
        </p:txBody>
      </p:sp>
      <p:sp>
        <p:nvSpPr>
          <p:cNvPr id="9" name="object 10">
            <a:extLst>
              <a:ext uri="{FF2B5EF4-FFF2-40B4-BE49-F238E27FC236}">
                <a16:creationId xmlns:a16="http://schemas.microsoft.com/office/drawing/2014/main" id="{EB79B4C0-EB6A-4D53-B2A2-0F244CA2719D}"/>
              </a:ext>
            </a:extLst>
          </p:cNvPr>
          <p:cNvSpPr/>
          <p:nvPr/>
        </p:nvSpPr>
        <p:spPr>
          <a:xfrm>
            <a:off x="3732269" y="3726612"/>
            <a:ext cx="5540262" cy="4415706"/>
          </a:xfrm>
          <a:prstGeom prst="rect">
            <a:avLst/>
          </a:prstGeom>
          <a:blipFill>
            <a:blip r:embed="rId3" cstate="print"/>
            <a:stretch>
              <a:fillRect/>
            </a:stretch>
          </a:blipFill>
        </p:spPr>
        <p:txBody>
          <a:bodyPr wrap="square" lIns="0" tIns="0" rIns="0" bIns="0" rtlCol="0"/>
          <a:lstStyle/>
          <a:p>
            <a:endParaRPr sz="3200"/>
          </a:p>
        </p:txBody>
      </p:sp>
      <p:sp>
        <p:nvSpPr>
          <p:cNvPr id="6" name="Rectangle 5">
            <a:extLst>
              <a:ext uri="{FF2B5EF4-FFF2-40B4-BE49-F238E27FC236}">
                <a16:creationId xmlns:a16="http://schemas.microsoft.com/office/drawing/2014/main" id="{629CE83A-B16D-4628-9DBF-A12C9E4961B8}"/>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7" name="skillenza_logo_new (1).png" descr="skillenza_logo_new (1).png">
            <a:extLst>
              <a:ext uri="{FF2B5EF4-FFF2-40B4-BE49-F238E27FC236}">
                <a16:creationId xmlns:a16="http://schemas.microsoft.com/office/drawing/2014/main" id="{05254367-886C-4753-8463-841FEF81DF80}"/>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90529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4616704" y="2522613"/>
            <a:ext cx="3771392"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Bagging</a:t>
            </a:r>
            <a:endParaRPr lang="en-US" sz="2133" b="1" i="1" dirty="0">
              <a:solidFill>
                <a:prstClr val="black"/>
              </a:solidFill>
            </a:endParaRPr>
          </a:p>
        </p:txBody>
      </p:sp>
      <p:sp>
        <p:nvSpPr>
          <p:cNvPr id="5" name="object 7">
            <a:extLst>
              <a:ext uri="{FF2B5EF4-FFF2-40B4-BE49-F238E27FC236}">
                <a16:creationId xmlns:a16="http://schemas.microsoft.com/office/drawing/2014/main" id="{56858D04-79B1-49C2-B546-936A5590A00A}"/>
              </a:ext>
            </a:extLst>
          </p:cNvPr>
          <p:cNvSpPr/>
          <p:nvPr/>
        </p:nvSpPr>
        <p:spPr>
          <a:xfrm>
            <a:off x="5871765" y="4658646"/>
            <a:ext cx="6523689" cy="2563405"/>
          </a:xfrm>
          <a:prstGeom prst="rect">
            <a:avLst/>
          </a:prstGeom>
          <a:blipFill>
            <a:blip r:embed="rId3" cstate="print"/>
            <a:stretch>
              <a:fillRect/>
            </a:stretch>
          </a:blipFill>
        </p:spPr>
        <p:txBody>
          <a:bodyPr wrap="square" lIns="0" tIns="0" rIns="0" bIns="0" rtlCol="0"/>
          <a:lstStyle/>
          <a:p>
            <a:endParaRPr sz="3200"/>
          </a:p>
        </p:txBody>
      </p:sp>
      <p:sp>
        <p:nvSpPr>
          <p:cNvPr id="7" name="Rectangle: Rounded Corners 1">
            <a:extLst>
              <a:ext uri="{FF2B5EF4-FFF2-40B4-BE49-F238E27FC236}">
                <a16:creationId xmlns:a16="http://schemas.microsoft.com/office/drawing/2014/main" id="{E768B1CB-C0F7-47E7-A3AC-84910B14629E}"/>
              </a:ext>
            </a:extLst>
          </p:cNvPr>
          <p:cNvSpPr/>
          <p:nvPr/>
        </p:nvSpPr>
        <p:spPr>
          <a:xfrm>
            <a:off x="321056" y="3645333"/>
            <a:ext cx="5277105" cy="4590034"/>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71" indent="-365771" defTabSz="1300456">
              <a:spcBef>
                <a:spcPts val="0"/>
              </a:spcBef>
              <a:buFont typeface="Arial" panose="020B0604020202020204" pitchFamily="34" charset="0"/>
              <a:buChar char="•"/>
            </a:pPr>
            <a:r>
              <a:rPr lang="en-US" sz="2000" dirty="0">
                <a:solidFill>
                  <a:prstClr val="black"/>
                </a:solidFill>
              </a:rPr>
              <a:t>It is a technique to perform ensemble decision trees</a:t>
            </a:r>
          </a:p>
          <a:p>
            <a:pPr marL="365771" indent="-365771" defTabSz="1300456">
              <a:spcBef>
                <a:spcPts val="0"/>
              </a:spcBef>
              <a:buFont typeface="Arial" panose="020B0604020202020204" pitchFamily="34" charset="0"/>
              <a:buChar char="•"/>
            </a:pPr>
            <a:endParaRPr lang="en-US" sz="2000" dirty="0">
              <a:solidFill>
                <a:prstClr val="black"/>
              </a:solidFill>
            </a:endParaRPr>
          </a:p>
          <a:p>
            <a:pPr marL="365771" indent="-365771" defTabSz="1300456">
              <a:spcBef>
                <a:spcPts val="0"/>
              </a:spcBef>
              <a:buFont typeface="Arial" panose="020B0604020202020204" pitchFamily="34" charset="0"/>
              <a:buChar char="•"/>
            </a:pPr>
            <a:r>
              <a:rPr lang="en-US" sz="2000" dirty="0">
                <a:solidFill>
                  <a:prstClr val="black"/>
                </a:solidFill>
              </a:rPr>
              <a:t>Used when our goal is to reduce the variance of a  decision tree</a:t>
            </a:r>
          </a:p>
          <a:p>
            <a:pPr marL="365771" indent="-365771" defTabSz="1300456">
              <a:spcBef>
                <a:spcPts val="0"/>
              </a:spcBef>
              <a:buFont typeface="Arial" panose="020B0604020202020204" pitchFamily="34" charset="0"/>
              <a:buChar char="•"/>
            </a:pPr>
            <a:endParaRPr lang="en-US" sz="2000" dirty="0">
              <a:solidFill>
                <a:prstClr val="black"/>
              </a:solidFill>
            </a:endParaRPr>
          </a:p>
          <a:p>
            <a:pPr marL="365771" indent="-365771" defTabSz="1300456">
              <a:spcBef>
                <a:spcPts val="0"/>
              </a:spcBef>
              <a:buFont typeface="Arial" panose="020B0604020202020204" pitchFamily="34" charset="0"/>
              <a:buChar char="•"/>
            </a:pPr>
            <a:r>
              <a:rPr lang="en-US" sz="2000" dirty="0">
                <a:solidFill>
                  <a:prstClr val="black"/>
                </a:solidFill>
              </a:rPr>
              <a:t>Idea is to create several subsets of data from  training sample chosen randomly with replacement</a:t>
            </a:r>
          </a:p>
          <a:p>
            <a:pPr marL="365771" indent="-365771" defTabSz="1300456">
              <a:spcBef>
                <a:spcPts val="0"/>
              </a:spcBef>
              <a:buFont typeface="Arial" panose="020B0604020202020204" pitchFamily="34" charset="0"/>
              <a:buChar char="•"/>
            </a:pPr>
            <a:endParaRPr lang="en-US" sz="2000" dirty="0">
              <a:solidFill>
                <a:prstClr val="black"/>
              </a:solidFill>
            </a:endParaRPr>
          </a:p>
          <a:p>
            <a:pPr marL="365771" indent="-365771" defTabSz="1300456">
              <a:spcBef>
                <a:spcPts val="0"/>
              </a:spcBef>
              <a:buFont typeface="Arial" panose="020B0604020202020204" pitchFamily="34" charset="0"/>
              <a:buChar char="•"/>
            </a:pPr>
            <a:r>
              <a:rPr lang="en-US" sz="2000" dirty="0">
                <a:solidFill>
                  <a:prstClr val="black"/>
                </a:solidFill>
              </a:rPr>
              <a:t>Each collection of subset data is used to train  their decision trees ending up with an ensemble  of different models</a:t>
            </a:r>
          </a:p>
        </p:txBody>
      </p:sp>
      <p:sp>
        <p:nvSpPr>
          <p:cNvPr id="8" name="Rectangle 7">
            <a:extLst>
              <a:ext uri="{FF2B5EF4-FFF2-40B4-BE49-F238E27FC236}">
                <a16:creationId xmlns:a16="http://schemas.microsoft.com/office/drawing/2014/main" id="{0D83D40B-13AC-4DCA-8770-CDA31928D542}"/>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9" name="skillenza_logo_new (1).png" descr="skillenza_logo_new (1).png">
            <a:extLst>
              <a:ext uri="{FF2B5EF4-FFF2-40B4-BE49-F238E27FC236}">
                <a16:creationId xmlns:a16="http://schemas.microsoft.com/office/drawing/2014/main" id="{CCA96C28-7FE7-4123-8B4A-01979F98C08B}"/>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18838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Diagonal Corners Rounded 8">
            <a:extLst>
              <a:ext uri="{FF2B5EF4-FFF2-40B4-BE49-F238E27FC236}">
                <a16:creationId xmlns:a16="http://schemas.microsoft.com/office/drawing/2014/main" id="{2ACA850F-9F38-4AFE-8924-A6D3FAF8A7A5}"/>
              </a:ext>
            </a:extLst>
          </p:cNvPr>
          <p:cNvSpPr/>
          <p:nvPr/>
        </p:nvSpPr>
        <p:spPr>
          <a:xfrm>
            <a:off x="1528170" y="3477951"/>
            <a:ext cx="4023362" cy="4470400"/>
          </a:xfrm>
          <a:prstGeom prst="round2DiagRect">
            <a:avLst/>
          </a:prstGeom>
          <a:solidFill>
            <a:schemeClr val="bg1"/>
          </a:solidFill>
          <a:ln>
            <a:solidFill>
              <a:srgbClr val="0070C0"/>
            </a:solidFill>
            <a:headEnd type="none" w="med" len="med"/>
            <a:tailEnd type="none" w="med" len="med"/>
          </a:ln>
          <a:effectLst>
            <a:glow rad="63500">
              <a:schemeClr val="accent2">
                <a:satMod val="175000"/>
                <a:alpha val="40000"/>
              </a:schemeClr>
            </a:glow>
            <a:outerShdw blurRad="50800" dist="38100" dir="8100000" sx="101000" sy="101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a:p>
        </p:txBody>
      </p:sp>
      <p:sp>
        <p:nvSpPr>
          <p:cNvPr id="10" name="Rectangle: Diagonal Corners Rounded 9">
            <a:extLst>
              <a:ext uri="{FF2B5EF4-FFF2-40B4-BE49-F238E27FC236}">
                <a16:creationId xmlns:a16="http://schemas.microsoft.com/office/drawing/2014/main" id="{E70489B8-4278-4D1A-81F9-C624CA212CBF}"/>
              </a:ext>
            </a:extLst>
          </p:cNvPr>
          <p:cNvSpPr/>
          <p:nvPr/>
        </p:nvSpPr>
        <p:spPr>
          <a:xfrm flipH="1">
            <a:off x="7453267" y="3498271"/>
            <a:ext cx="4023360" cy="4470400"/>
          </a:xfrm>
          <a:prstGeom prst="round2DiagRect">
            <a:avLst/>
          </a:prstGeom>
          <a:solidFill>
            <a:schemeClr val="bg1"/>
          </a:solidFill>
          <a:ln>
            <a:solidFill>
              <a:srgbClr val="0070C0"/>
            </a:solidFill>
            <a:headEnd type="none" w="med" len="med"/>
            <a:tailEnd type="none" w="med" len="med"/>
          </a:ln>
          <a:effectLst>
            <a:glow rad="63500">
              <a:schemeClr val="accent2">
                <a:satMod val="175000"/>
                <a:alpha val="40000"/>
              </a:schemeClr>
            </a:glow>
            <a:outerShdw blurRad="50800" dist="38100" dir="8100000" sx="101000" sy="101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dirty="0"/>
          </a:p>
        </p:txBody>
      </p:sp>
      <p:pic>
        <p:nvPicPr>
          <p:cNvPr id="11" name="Picture 10">
            <a:extLst>
              <a:ext uri="{FF2B5EF4-FFF2-40B4-BE49-F238E27FC236}">
                <a16:creationId xmlns:a16="http://schemas.microsoft.com/office/drawing/2014/main" id="{EA6B84E8-E2DC-4ACA-9733-F9C38322C13D}"/>
              </a:ext>
            </a:extLst>
          </p:cNvPr>
          <p:cNvPicPr>
            <a:picLocks noChangeAspect="1"/>
          </p:cNvPicPr>
          <p:nvPr/>
        </p:nvPicPr>
        <p:blipFill rotWithShape="1">
          <a:blip r:embed="rId3">
            <a:extLst>
              <a:ext uri="{28A0092B-C50C-407E-A947-70E740481C1C}">
                <a14:useLocalDpi xmlns:a14="http://schemas.microsoft.com/office/drawing/2010/main" val="0"/>
              </a:ext>
            </a:extLst>
          </a:blip>
          <a:srcRect l="14571" t="40822" r="15104" b="52870"/>
          <a:stretch/>
        </p:blipFill>
        <p:spPr>
          <a:xfrm rot="5400000">
            <a:off x="4269913" y="5648642"/>
            <a:ext cx="4470400" cy="400975"/>
          </a:xfrm>
          <a:prstGeom prst="rect">
            <a:avLst/>
          </a:prstGeom>
        </p:spPr>
      </p:pic>
      <p:sp>
        <p:nvSpPr>
          <p:cNvPr id="12" name="TextBox 11">
            <a:extLst>
              <a:ext uri="{FF2B5EF4-FFF2-40B4-BE49-F238E27FC236}">
                <a16:creationId xmlns:a16="http://schemas.microsoft.com/office/drawing/2014/main" id="{DEBD7DBD-A660-4BF8-9596-F06712FC318D}"/>
              </a:ext>
            </a:extLst>
          </p:cNvPr>
          <p:cNvSpPr txBox="1"/>
          <p:nvPr/>
        </p:nvSpPr>
        <p:spPr>
          <a:xfrm>
            <a:off x="1950932" y="4143003"/>
            <a:ext cx="3524130" cy="3180935"/>
          </a:xfrm>
          <a:prstGeom prst="rect">
            <a:avLst/>
          </a:prstGeom>
          <a:noFill/>
        </p:spPr>
        <p:txBody>
          <a:bodyPr wrap="square" rtlCol="0">
            <a:spAutoFit/>
          </a:bodyPr>
          <a:lstStyle/>
          <a:p>
            <a:pPr marL="365771" indent="-365771">
              <a:spcBef>
                <a:spcPts val="0"/>
              </a:spcBef>
              <a:buFont typeface="+mj-lt"/>
              <a:buAutoNum type="arabicPeriod"/>
            </a:pPr>
            <a:r>
              <a:rPr lang="en-US" sz="2027" dirty="0"/>
              <a:t>If we input a training dataset with features and labels into a  decision tree, it will formulate some set of rules, which will be  used to make the predictions</a:t>
            </a:r>
          </a:p>
          <a:p>
            <a:pPr marL="365771" indent="-365771">
              <a:spcBef>
                <a:spcPts val="0"/>
              </a:spcBef>
              <a:buFont typeface="+mj-lt"/>
              <a:buAutoNum type="arabicPeriod"/>
            </a:pPr>
            <a:endParaRPr lang="en-US" sz="2027" dirty="0"/>
          </a:p>
          <a:p>
            <a:pPr marL="365771" indent="-365771">
              <a:spcBef>
                <a:spcPts val="0"/>
              </a:spcBef>
              <a:buFont typeface="+mj-lt"/>
              <a:buAutoNum type="arabicPeriod"/>
            </a:pPr>
            <a:r>
              <a:rPr lang="en-US" sz="2027" dirty="0"/>
              <a:t>Deep Decision Trees might suffer from overfitting</a:t>
            </a:r>
          </a:p>
        </p:txBody>
      </p:sp>
      <p:sp>
        <p:nvSpPr>
          <p:cNvPr id="14" name="TextBox 13">
            <a:extLst>
              <a:ext uri="{FF2B5EF4-FFF2-40B4-BE49-F238E27FC236}">
                <a16:creationId xmlns:a16="http://schemas.microsoft.com/office/drawing/2014/main" id="{303AD70F-C2FF-4B00-91D1-96AAFF841192}"/>
              </a:ext>
            </a:extLst>
          </p:cNvPr>
          <p:cNvSpPr txBox="1"/>
          <p:nvPr/>
        </p:nvSpPr>
        <p:spPr>
          <a:xfrm>
            <a:off x="7671137" y="3841901"/>
            <a:ext cx="3587620" cy="3742499"/>
          </a:xfrm>
          <a:prstGeom prst="rect">
            <a:avLst/>
          </a:prstGeom>
          <a:noFill/>
        </p:spPr>
        <p:txBody>
          <a:bodyPr wrap="square" rtlCol="0">
            <a:spAutoFit/>
          </a:bodyPr>
          <a:lstStyle/>
          <a:p>
            <a:pPr marL="365771" indent="-365771">
              <a:spcBef>
                <a:spcPts val="0"/>
              </a:spcBef>
              <a:buFont typeface="+mj-lt"/>
              <a:buAutoNum type="arabicPeriod"/>
            </a:pPr>
            <a:r>
              <a:rPr lang="en-US" sz="2027" dirty="0"/>
              <a:t>In comparison, the Random Forest algorithm randomly  selects observations and features to build several decision  trees and then averages the results</a:t>
            </a:r>
          </a:p>
          <a:p>
            <a:pPr marL="365771" indent="-365771">
              <a:spcBef>
                <a:spcPts val="0"/>
              </a:spcBef>
              <a:buFont typeface="+mj-lt"/>
              <a:buAutoNum type="arabicPeriod"/>
            </a:pPr>
            <a:r>
              <a:rPr lang="en-US" sz="2027" dirty="0"/>
              <a:t>Random Forest prevents overfitting most of the time, by  creating random subsets of the features and building smaller  trees using these subsets</a:t>
            </a:r>
          </a:p>
        </p:txBody>
      </p:sp>
      <p:sp>
        <p:nvSpPr>
          <p:cNvPr id="15" name="Rectangle: Rounded Corners 1">
            <a:extLst>
              <a:ext uri="{FF2B5EF4-FFF2-40B4-BE49-F238E27FC236}">
                <a16:creationId xmlns:a16="http://schemas.microsoft.com/office/drawing/2014/main" id="{E413AB3C-45E5-4561-8517-2ABFDC473B7A}"/>
              </a:ext>
            </a:extLst>
          </p:cNvPr>
          <p:cNvSpPr/>
          <p:nvPr/>
        </p:nvSpPr>
        <p:spPr>
          <a:xfrm>
            <a:off x="1524000" y="2535556"/>
            <a:ext cx="4023360" cy="72531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Decision Tree</a:t>
            </a:r>
          </a:p>
        </p:txBody>
      </p:sp>
      <p:sp>
        <p:nvSpPr>
          <p:cNvPr id="17" name="Rectangle: Rounded Corners 1">
            <a:extLst>
              <a:ext uri="{FF2B5EF4-FFF2-40B4-BE49-F238E27FC236}">
                <a16:creationId xmlns:a16="http://schemas.microsoft.com/office/drawing/2014/main" id="{DA208223-726C-412C-8231-52C08A6DF8BC}"/>
              </a:ext>
            </a:extLst>
          </p:cNvPr>
          <p:cNvSpPr/>
          <p:nvPr/>
        </p:nvSpPr>
        <p:spPr>
          <a:xfrm>
            <a:off x="7453268" y="2535556"/>
            <a:ext cx="4023360" cy="72531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Random Forest</a:t>
            </a:r>
          </a:p>
        </p:txBody>
      </p:sp>
      <p:sp>
        <p:nvSpPr>
          <p:cNvPr id="18" name="Rectangle 17">
            <a:extLst>
              <a:ext uri="{FF2B5EF4-FFF2-40B4-BE49-F238E27FC236}">
                <a16:creationId xmlns:a16="http://schemas.microsoft.com/office/drawing/2014/main" id="{F95C6454-23AD-4C31-BC3C-ABB1835A1A49}"/>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19" name="skillenza_logo_new (1).png" descr="skillenza_logo_new (1).png">
            <a:extLst>
              <a:ext uri="{FF2B5EF4-FFF2-40B4-BE49-F238E27FC236}">
                <a16:creationId xmlns:a16="http://schemas.microsoft.com/office/drawing/2014/main" id="{8D7A646E-A6C3-4B7D-8D53-79FBAB69D2BF}"/>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21942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4338320" y="2522613"/>
            <a:ext cx="43281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does random forests work?</a:t>
            </a:r>
            <a:endParaRPr lang="en-US" sz="2133" b="1" i="1" dirty="0">
              <a:solidFill>
                <a:prstClr val="black"/>
              </a:solidFill>
            </a:endParaRPr>
          </a:p>
        </p:txBody>
      </p:sp>
      <p:grpSp>
        <p:nvGrpSpPr>
          <p:cNvPr id="2" name="Group 1">
            <a:extLst>
              <a:ext uri="{FF2B5EF4-FFF2-40B4-BE49-F238E27FC236}">
                <a16:creationId xmlns:a16="http://schemas.microsoft.com/office/drawing/2014/main" id="{7D6DC556-5E59-4EA4-841A-C10DCBD1BBB5}"/>
              </a:ext>
            </a:extLst>
          </p:cNvPr>
          <p:cNvGrpSpPr/>
          <p:nvPr/>
        </p:nvGrpSpPr>
        <p:grpSpPr>
          <a:xfrm>
            <a:off x="1740232" y="3909493"/>
            <a:ext cx="9524337" cy="3910241"/>
            <a:chOff x="1891471" y="2609850"/>
            <a:chExt cx="8297841" cy="3406700"/>
          </a:xfrm>
        </p:grpSpPr>
        <p:sp>
          <p:nvSpPr>
            <p:cNvPr id="11" name="Rectangle 10">
              <a:extLst>
                <a:ext uri="{FF2B5EF4-FFF2-40B4-BE49-F238E27FC236}">
                  <a16:creationId xmlns:a16="http://schemas.microsoft.com/office/drawing/2014/main" id="{F5B8E9C8-F9B9-40C7-B567-28017D53104A}"/>
                </a:ext>
              </a:extLst>
            </p:cNvPr>
            <p:cNvSpPr/>
            <p:nvPr/>
          </p:nvSpPr>
          <p:spPr>
            <a:xfrm>
              <a:off x="1999653" y="2704494"/>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2" name="Rectangle 11">
              <a:extLst>
                <a:ext uri="{FF2B5EF4-FFF2-40B4-BE49-F238E27FC236}">
                  <a16:creationId xmlns:a16="http://schemas.microsoft.com/office/drawing/2014/main" id="{2159F3FC-3B03-456A-93FE-AFB65B23E499}"/>
                </a:ext>
              </a:extLst>
            </p:cNvPr>
            <p:cNvSpPr/>
            <p:nvPr/>
          </p:nvSpPr>
          <p:spPr>
            <a:xfrm>
              <a:off x="2838062" y="260985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4" name="Rectangle 13">
              <a:extLst>
                <a:ext uri="{FF2B5EF4-FFF2-40B4-BE49-F238E27FC236}">
                  <a16:creationId xmlns:a16="http://schemas.microsoft.com/office/drawing/2014/main" id="{047587C0-B12B-4D6B-BA70-2EA1C28A29F6}"/>
                </a:ext>
              </a:extLst>
            </p:cNvPr>
            <p:cNvSpPr/>
            <p:nvPr/>
          </p:nvSpPr>
          <p:spPr>
            <a:xfrm>
              <a:off x="1891471" y="2609850"/>
              <a:ext cx="946596" cy="946595"/>
            </a:xfrm>
            <a:prstGeom prst="rect">
              <a:avLst/>
            </a:prstGeom>
            <a:solidFill>
              <a:srgbClr val="00B09B"/>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dirty="0">
                  <a:solidFill>
                    <a:prstClr val="white"/>
                  </a:solidFill>
                  <a:effectLst>
                    <a:outerShdw blurRad="38100" dist="38100" dir="2700000" algn="tl">
                      <a:srgbClr val="000000">
                        <a:alpha val="43137"/>
                      </a:srgbClr>
                    </a:outerShdw>
                  </a:effectLst>
                  <a:latin typeface="Calibri" panose="020F0502020204030204"/>
                  <a:ea typeface="+mn-ea"/>
                  <a:cs typeface="+mn-cs"/>
                </a:rPr>
                <a:t>01</a:t>
              </a:r>
            </a:p>
          </p:txBody>
        </p:sp>
        <p:sp>
          <p:nvSpPr>
            <p:cNvPr id="15" name="Isosceles Triangle 14">
              <a:extLst>
                <a:ext uri="{FF2B5EF4-FFF2-40B4-BE49-F238E27FC236}">
                  <a16:creationId xmlns:a16="http://schemas.microsoft.com/office/drawing/2014/main" id="{D4B9880D-AB0F-4B18-8A87-11BCA10A0693}"/>
                </a:ext>
              </a:extLst>
            </p:cNvPr>
            <p:cNvSpPr/>
            <p:nvPr/>
          </p:nvSpPr>
          <p:spPr>
            <a:xfrm rot="5400000">
              <a:off x="2798510" y="2896756"/>
              <a:ext cx="315530" cy="372784"/>
            </a:xfrm>
            <a:prstGeom prst="triangle">
              <a:avLst/>
            </a:prstGeom>
            <a:solidFill>
              <a:srgbClr val="00B09B"/>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7" name="TextBox 16">
              <a:extLst>
                <a:ext uri="{FF2B5EF4-FFF2-40B4-BE49-F238E27FC236}">
                  <a16:creationId xmlns:a16="http://schemas.microsoft.com/office/drawing/2014/main" id="{BA695BE2-0BC3-4DB1-A38F-58C1DD038583}"/>
                </a:ext>
              </a:extLst>
            </p:cNvPr>
            <p:cNvSpPr txBox="1"/>
            <p:nvPr/>
          </p:nvSpPr>
          <p:spPr>
            <a:xfrm>
              <a:off x="3185705" y="2841925"/>
              <a:ext cx="6779864" cy="595165"/>
            </a:xfrm>
            <a:prstGeom prst="rect">
              <a:avLst/>
            </a:prstGeom>
            <a:noFill/>
          </p:spPr>
          <p:txBody>
            <a:bodyPr wrap="square" lIns="0" rtlCol="0" anchor="b">
              <a:spAutoFit/>
            </a:bodyPr>
            <a:lstStyle/>
            <a:p>
              <a:pPr lvl="0">
                <a:defRPr/>
              </a:pPr>
              <a:r>
                <a:rPr lang="en-US" sz="2133" dirty="0">
                  <a:solidFill>
                    <a:prstClr val="black"/>
                  </a:solidFill>
                </a:rPr>
                <a:t>The algorithm creates random subsets with random values from the complete dataset</a:t>
              </a:r>
            </a:p>
          </p:txBody>
        </p:sp>
        <p:sp>
          <p:nvSpPr>
            <p:cNvPr id="18" name="Rectangle 17">
              <a:extLst>
                <a:ext uri="{FF2B5EF4-FFF2-40B4-BE49-F238E27FC236}">
                  <a16:creationId xmlns:a16="http://schemas.microsoft.com/office/drawing/2014/main" id="{4BB74EE8-7D1C-4DCD-857B-738FA5AD7F76}"/>
                </a:ext>
              </a:extLst>
            </p:cNvPr>
            <p:cNvSpPr/>
            <p:nvPr/>
          </p:nvSpPr>
          <p:spPr>
            <a:xfrm>
              <a:off x="1999653" y="3896460"/>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9" name="Rectangle 18">
              <a:extLst>
                <a:ext uri="{FF2B5EF4-FFF2-40B4-BE49-F238E27FC236}">
                  <a16:creationId xmlns:a16="http://schemas.microsoft.com/office/drawing/2014/main" id="{55A5DA4F-5783-447E-B256-6FD6777CE223}"/>
                </a:ext>
              </a:extLst>
            </p:cNvPr>
            <p:cNvSpPr/>
            <p:nvPr/>
          </p:nvSpPr>
          <p:spPr>
            <a:xfrm>
              <a:off x="2838062" y="380174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dirty="0">
                <a:solidFill>
                  <a:prstClr val="white"/>
                </a:solidFill>
                <a:latin typeface="Calibri" panose="020F0502020204030204"/>
                <a:ea typeface="+mn-ea"/>
                <a:cs typeface="+mn-cs"/>
              </a:endParaRPr>
            </a:p>
          </p:txBody>
        </p:sp>
        <p:sp>
          <p:nvSpPr>
            <p:cNvPr id="20" name="Rectangle 19">
              <a:extLst>
                <a:ext uri="{FF2B5EF4-FFF2-40B4-BE49-F238E27FC236}">
                  <a16:creationId xmlns:a16="http://schemas.microsoft.com/office/drawing/2014/main" id="{7883C69A-75CD-4205-AC55-B380FE32F7D1}"/>
                </a:ext>
              </a:extLst>
            </p:cNvPr>
            <p:cNvSpPr/>
            <p:nvPr/>
          </p:nvSpPr>
          <p:spPr>
            <a:xfrm>
              <a:off x="1891471" y="3801740"/>
              <a:ext cx="946596" cy="946595"/>
            </a:xfrm>
            <a:prstGeom prst="rect">
              <a:avLst/>
            </a:prstGeom>
            <a:solidFill>
              <a:srgbClr val="0070C0"/>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dirty="0">
                  <a:solidFill>
                    <a:prstClr val="white"/>
                  </a:solidFill>
                  <a:effectLst>
                    <a:outerShdw blurRad="38100" dist="38100" dir="2700000" algn="tl">
                      <a:srgbClr val="000000">
                        <a:alpha val="43137"/>
                      </a:srgbClr>
                    </a:outerShdw>
                  </a:effectLst>
                  <a:latin typeface="Calibri" panose="020F0502020204030204"/>
                  <a:ea typeface="+mn-ea"/>
                  <a:cs typeface="+mn-cs"/>
                </a:rPr>
                <a:t>02</a:t>
              </a:r>
            </a:p>
          </p:txBody>
        </p:sp>
        <p:sp>
          <p:nvSpPr>
            <p:cNvPr id="21" name="Isosceles Triangle 20">
              <a:extLst>
                <a:ext uri="{FF2B5EF4-FFF2-40B4-BE49-F238E27FC236}">
                  <a16:creationId xmlns:a16="http://schemas.microsoft.com/office/drawing/2014/main" id="{6C979ABE-C380-4B15-A97F-2ED15FAA9038}"/>
                </a:ext>
              </a:extLst>
            </p:cNvPr>
            <p:cNvSpPr/>
            <p:nvPr/>
          </p:nvSpPr>
          <p:spPr>
            <a:xfrm rot="5400000">
              <a:off x="2798510" y="4088646"/>
              <a:ext cx="315530" cy="372784"/>
            </a:xfrm>
            <a:prstGeom prst="triangle">
              <a:avLst/>
            </a:prstGeom>
            <a:solidFill>
              <a:srgbClr val="0070C0"/>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2" name="TextBox 21">
              <a:extLst>
                <a:ext uri="{FF2B5EF4-FFF2-40B4-BE49-F238E27FC236}">
                  <a16:creationId xmlns:a16="http://schemas.microsoft.com/office/drawing/2014/main" id="{E70E25AB-C49C-4ABD-ACE7-C5CBB1EB54B2}"/>
                </a:ext>
              </a:extLst>
            </p:cNvPr>
            <p:cNvSpPr txBox="1"/>
            <p:nvPr/>
          </p:nvSpPr>
          <p:spPr>
            <a:xfrm>
              <a:off x="3185705" y="4033816"/>
              <a:ext cx="6608876" cy="595165"/>
            </a:xfrm>
            <a:prstGeom prst="rect">
              <a:avLst/>
            </a:prstGeom>
            <a:noFill/>
          </p:spPr>
          <p:txBody>
            <a:bodyPr wrap="square" lIns="0" rtlCol="0" anchor="b">
              <a:spAutoFit/>
            </a:bodyPr>
            <a:lstStyle/>
            <a:p>
              <a:pPr lvl="0">
                <a:defRPr/>
              </a:pPr>
              <a:r>
                <a:rPr lang="en-US" sz="2133" dirty="0">
                  <a:solidFill>
                    <a:prstClr val="black"/>
                  </a:solidFill>
                </a:rPr>
                <a:t>From each subset, it creates a decision tree. Each tree is built  from a sample</a:t>
              </a:r>
            </a:p>
          </p:txBody>
        </p:sp>
        <p:sp>
          <p:nvSpPr>
            <p:cNvPr id="23" name="Rectangle 22">
              <a:extLst>
                <a:ext uri="{FF2B5EF4-FFF2-40B4-BE49-F238E27FC236}">
                  <a16:creationId xmlns:a16="http://schemas.microsoft.com/office/drawing/2014/main" id="{49297AD3-CFDF-4C88-8D91-18B5EF91B47F}"/>
                </a:ext>
              </a:extLst>
            </p:cNvPr>
            <p:cNvSpPr/>
            <p:nvPr/>
          </p:nvSpPr>
          <p:spPr>
            <a:xfrm>
              <a:off x="1999653" y="5069955"/>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4" name="Rectangle 23">
              <a:extLst>
                <a:ext uri="{FF2B5EF4-FFF2-40B4-BE49-F238E27FC236}">
                  <a16:creationId xmlns:a16="http://schemas.microsoft.com/office/drawing/2014/main" id="{3587D7A7-E41A-4AD6-B434-7831D27CAEEA}"/>
                </a:ext>
              </a:extLst>
            </p:cNvPr>
            <p:cNvSpPr/>
            <p:nvPr/>
          </p:nvSpPr>
          <p:spPr>
            <a:xfrm>
              <a:off x="2838062" y="497516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5" name="Rectangle 24">
              <a:extLst>
                <a:ext uri="{FF2B5EF4-FFF2-40B4-BE49-F238E27FC236}">
                  <a16:creationId xmlns:a16="http://schemas.microsoft.com/office/drawing/2014/main" id="{1DC034BF-6696-4761-AD9B-D58DFB303DFA}"/>
                </a:ext>
              </a:extLst>
            </p:cNvPr>
            <p:cNvSpPr/>
            <p:nvPr/>
          </p:nvSpPr>
          <p:spPr>
            <a:xfrm>
              <a:off x="1891471" y="4975160"/>
              <a:ext cx="946596" cy="946595"/>
            </a:xfrm>
            <a:prstGeom prst="rect">
              <a:avLst/>
            </a:prstGeom>
            <a:solidFill>
              <a:srgbClr val="EBCB38"/>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a:solidFill>
                    <a:prstClr val="white"/>
                  </a:solidFill>
                  <a:effectLst>
                    <a:outerShdw blurRad="38100" dist="38100" dir="2700000" algn="tl">
                      <a:srgbClr val="000000">
                        <a:alpha val="43137"/>
                      </a:srgbClr>
                    </a:outerShdw>
                  </a:effectLst>
                  <a:latin typeface="Calibri" panose="020F0502020204030204"/>
                  <a:ea typeface="+mn-ea"/>
                  <a:cs typeface="+mn-cs"/>
                </a:rPr>
                <a:t>03</a:t>
              </a:r>
            </a:p>
          </p:txBody>
        </p:sp>
        <p:sp>
          <p:nvSpPr>
            <p:cNvPr id="26" name="Isosceles Triangle 25">
              <a:extLst>
                <a:ext uri="{FF2B5EF4-FFF2-40B4-BE49-F238E27FC236}">
                  <a16:creationId xmlns:a16="http://schemas.microsoft.com/office/drawing/2014/main" id="{056CAD56-2A6D-4BE7-BAB9-994AFDB0B833}"/>
                </a:ext>
              </a:extLst>
            </p:cNvPr>
            <p:cNvSpPr/>
            <p:nvPr/>
          </p:nvSpPr>
          <p:spPr>
            <a:xfrm rot="5400000">
              <a:off x="2798510" y="5262066"/>
              <a:ext cx="315530" cy="372784"/>
            </a:xfrm>
            <a:prstGeom prst="triangle">
              <a:avLst/>
            </a:prstGeom>
            <a:solidFill>
              <a:srgbClr val="EBCB38"/>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7" name="TextBox 26">
              <a:extLst>
                <a:ext uri="{FF2B5EF4-FFF2-40B4-BE49-F238E27FC236}">
                  <a16:creationId xmlns:a16="http://schemas.microsoft.com/office/drawing/2014/main" id="{6ECCCAEC-6767-40E0-853F-634C810FF80B}"/>
                </a:ext>
              </a:extLst>
            </p:cNvPr>
            <p:cNvSpPr txBox="1"/>
            <p:nvPr/>
          </p:nvSpPr>
          <p:spPr>
            <a:xfrm>
              <a:off x="3185705" y="5049350"/>
              <a:ext cx="6701245" cy="595165"/>
            </a:xfrm>
            <a:prstGeom prst="rect">
              <a:avLst/>
            </a:prstGeom>
            <a:noFill/>
          </p:spPr>
          <p:txBody>
            <a:bodyPr wrap="square" lIns="0" rtlCol="0" anchor="b">
              <a:spAutoFit/>
            </a:bodyPr>
            <a:lstStyle/>
            <a:p>
              <a:pPr lvl="0">
                <a:defRPr/>
              </a:pPr>
              <a:r>
                <a:rPr lang="en-US" sz="2133" dirty="0">
                  <a:solidFill>
                    <a:prstClr val="black"/>
                  </a:solidFill>
                </a:rPr>
                <a:t>So, it creates multiple decision trees and then merge the results</a:t>
              </a:r>
            </a:p>
          </p:txBody>
        </p:sp>
      </p:grpSp>
      <p:sp>
        <p:nvSpPr>
          <p:cNvPr id="29" name="Rectangle 28">
            <a:extLst>
              <a:ext uri="{FF2B5EF4-FFF2-40B4-BE49-F238E27FC236}">
                <a16:creationId xmlns:a16="http://schemas.microsoft.com/office/drawing/2014/main" id="{E6B50033-A9FF-40FC-BAFB-870BF6E2451A}"/>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30" name="skillenza_logo_new (1).png" descr="skillenza_logo_new (1).png">
            <a:extLst>
              <a:ext uri="{FF2B5EF4-FFF2-40B4-BE49-F238E27FC236}">
                <a16:creationId xmlns:a16="http://schemas.microsoft.com/office/drawing/2014/main" id="{2F427BAE-EFAB-4F47-BC3A-A12F38D4A295}"/>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85763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4338320" y="2522613"/>
            <a:ext cx="43281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does random forests work?</a:t>
            </a:r>
            <a:endParaRPr lang="en-US" sz="2133" b="1" i="1" dirty="0">
              <a:solidFill>
                <a:prstClr val="black"/>
              </a:solidFill>
            </a:endParaRPr>
          </a:p>
        </p:txBody>
      </p:sp>
      <p:grpSp>
        <p:nvGrpSpPr>
          <p:cNvPr id="2" name="Group 1">
            <a:extLst>
              <a:ext uri="{FF2B5EF4-FFF2-40B4-BE49-F238E27FC236}">
                <a16:creationId xmlns:a16="http://schemas.microsoft.com/office/drawing/2014/main" id="{6F921902-4306-49EA-B938-BF932D9861D0}"/>
              </a:ext>
            </a:extLst>
          </p:cNvPr>
          <p:cNvGrpSpPr/>
          <p:nvPr/>
        </p:nvGrpSpPr>
        <p:grpSpPr>
          <a:xfrm>
            <a:off x="1443174" y="3771717"/>
            <a:ext cx="9990458" cy="4101607"/>
            <a:chOff x="1891471" y="2609850"/>
            <a:chExt cx="8297841" cy="3406700"/>
          </a:xfrm>
        </p:grpSpPr>
        <p:sp>
          <p:nvSpPr>
            <p:cNvPr id="11" name="Rectangle 10">
              <a:extLst>
                <a:ext uri="{FF2B5EF4-FFF2-40B4-BE49-F238E27FC236}">
                  <a16:creationId xmlns:a16="http://schemas.microsoft.com/office/drawing/2014/main" id="{F5B8E9C8-F9B9-40C7-B567-28017D53104A}"/>
                </a:ext>
              </a:extLst>
            </p:cNvPr>
            <p:cNvSpPr/>
            <p:nvPr/>
          </p:nvSpPr>
          <p:spPr>
            <a:xfrm>
              <a:off x="1999653" y="2704494"/>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2" name="Rectangle 11">
              <a:extLst>
                <a:ext uri="{FF2B5EF4-FFF2-40B4-BE49-F238E27FC236}">
                  <a16:creationId xmlns:a16="http://schemas.microsoft.com/office/drawing/2014/main" id="{2159F3FC-3B03-456A-93FE-AFB65B23E499}"/>
                </a:ext>
              </a:extLst>
            </p:cNvPr>
            <p:cNvSpPr/>
            <p:nvPr/>
          </p:nvSpPr>
          <p:spPr>
            <a:xfrm>
              <a:off x="2838062" y="260985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4" name="Rectangle 13">
              <a:extLst>
                <a:ext uri="{FF2B5EF4-FFF2-40B4-BE49-F238E27FC236}">
                  <a16:creationId xmlns:a16="http://schemas.microsoft.com/office/drawing/2014/main" id="{047587C0-B12B-4D6B-BA70-2EA1C28A29F6}"/>
                </a:ext>
              </a:extLst>
            </p:cNvPr>
            <p:cNvSpPr/>
            <p:nvPr/>
          </p:nvSpPr>
          <p:spPr>
            <a:xfrm>
              <a:off x="1891471" y="2609850"/>
              <a:ext cx="946596" cy="946595"/>
            </a:xfrm>
            <a:prstGeom prst="rect">
              <a:avLst/>
            </a:prstGeom>
            <a:solidFill>
              <a:srgbClr val="00B050"/>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dirty="0">
                  <a:solidFill>
                    <a:prstClr val="white"/>
                  </a:solidFill>
                  <a:effectLst>
                    <a:outerShdw blurRad="38100" dist="38100" dir="2700000" algn="tl">
                      <a:srgbClr val="000000">
                        <a:alpha val="43137"/>
                      </a:srgbClr>
                    </a:outerShdw>
                  </a:effectLst>
                  <a:latin typeface="Calibri" panose="020F0502020204030204"/>
                  <a:ea typeface="+mn-ea"/>
                  <a:cs typeface="+mn-cs"/>
                </a:rPr>
                <a:t>04</a:t>
              </a:r>
            </a:p>
          </p:txBody>
        </p:sp>
        <p:sp>
          <p:nvSpPr>
            <p:cNvPr id="15" name="Isosceles Triangle 14">
              <a:extLst>
                <a:ext uri="{FF2B5EF4-FFF2-40B4-BE49-F238E27FC236}">
                  <a16:creationId xmlns:a16="http://schemas.microsoft.com/office/drawing/2014/main" id="{D4B9880D-AB0F-4B18-8A87-11BCA10A0693}"/>
                </a:ext>
              </a:extLst>
            </p:cNvPr>
            <p:cNvSpPr/>
            <p:nvPr/>
          </p:nvSpPr>
          <p:spPr>
            <a:xfrm rot="5400000">
              <a:off x="2798510" y="2896756"/>
              <a:ext cx="315530" cy="372784"/>
            </a:xfrm>
            <a:prstGeom prst="triangle">
              <a:avLst/>
            </a:prstGeom>
            <a:solidFill>
              <a:srgbClr val="00B050"/>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7" name="TextBox 16">
              <a:extLst>
                <a:ext uri="{FF2B5EF4-FFF2-40B4-BE49-F238E27FC236}">
                  <a16:creationId xmlns:a16="http://schemas.microsoft.com/office/drawing/2014/main" id="{BA695BE2-0BC3-4DB1-A38F-58C1DD038583}"/>
                </a:ext>
              </a:extLst>
            </p:cNvPr>
            <p:cNvSpPr txBox="1"/>
            <p:nvPr/>
          </p:nvSpPr>
          <p:spPr>
            <a:xfrm>
              <a:off x="3176180" y="2741547"/>
              <a:ext cx="6832903" cy="812751"/>
            </a:xfrm>
            <a:prstGeom prst="rect">
              <a:avLst/>
            </a:prstGeom>
            <a:noFill/>
          </p:spPr>
          <p:txBody>
            <a:bodyPr wrap="square" lIns="0" rtlCol="0" anchor="b">
              <a:spAutoFit/>
            </a:bodyPr>
            <a:lstStyle/>
            <a:p>
              <a:pPr lvl="0">
                <a:defRPr/>
              </a:pPr>
              <a:r>
                <a:rPr lang="en-US" sz="2133" dirty="0">
                  <a:solidFill>
                    <a:prstClr val="black"/>
                  </a:solidFill>
                </a:rPr>
                <a:t>Sampling is done on the training dataset. Every time, a new sample is chosen to build the tree. This introduction of randomness increases the bias and reduces the variances of the model</a:t>
              </a:r>
            </a:p>
          </p:txBody>
        </p:sp>
        <p:sp>
          <p:nvSpPr>
            <p:cNvPr id="18" name="Rectangle 17">
              <a:extLst>
                <a:ext uri="{FF2B5EF4-FFF2-40B4-BE49-F238E27FC236}">
                  <a16:creationId xmlns:a16="http://schemas.microsoft.com/office/drawing/2014/main" id="{4BB74EE8-7D1C-4DCD-857B-738FA5AD7F76}"/>
                </a:ext>
              </a:extLst>
            </p:cNvPr>
            <p:cNvSpPr/>
            <p:nvPr/>
          </p:nvSpPr>
          <p:spPr>
            <a:xfrm>
              <a:off x="1999653" y="3896460"/>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19" name="Rectangle 18">
              <a:extLst>
                <a:ext uri="{FF2B5EF4-FFF2-40B4-BE49-F238E27FC236}">
                  <a16:creationId xmlns:a16="http://schemas.microsoft.com/office/drawing/2014/main" id="{55A5DA4F-5783-447E-B256-6FD6777CE223}"/>
                </a:ext>
              </a:extLst>
            </p:cNvPr>
            <p:cNvSpPr/>
            <p:nvPr/>
          </p:nvSpPr>
          <p:spPr>
            <a:xfrm>
              <a:off x="2838062" y="380174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dirty="0">
                <a:solidFill>
                  <a:prstClr val="white"/>
                </a:solidFill>
                <a:latin typeface="Calibri" panose="020F0502020204030204"/>
                <a:ea typeface="+mn-ea"/>
                <a:cs typeface="+mn-cs"/>
              </a:endParaRPr>
            </a:p>
          </p:txBody>
        </p:sp>
        <p:sp>
          <p:nvSpPr>
            <p:cNvPr id="20" name="Rectangle 19">
              <a:extLst>
                <a:ext uri="{FF2B5EF4-FFF2-40B4-BE49-F238E27FC236}">
                  <a16:creationId xmlns:a16="http://schemas.microsoft.com/office/drawing/2014/main" id="{7883C69A-75CD-4205-AC55-B380FE32F7D1}"/>
                </a:ext>
              </a:extLst>
            </p:cNvPr>
            <p:cNvSpPr/>
            <p:nvPr/>
          </p:nvSpPr>
          <p:spPr>
            <a:xfrm>
              <a:off x="1891471" y="3801740"/>
              <a:ext cx="946596" cy="946595"/>
            </a:xfrm>
            <a:prstGeom prst="rect">
              <a:avLst/>
            </a:prstGeom>
            <a:solidFill>
              <a:schemeClr val="accent1"/>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dirty="0">
                  <a:solidFill>
                    <a:prstClr val="white"/>
                  </a:solidFill>
                  <a:effectLst>
                    <a:outerShdw blurRad="38100" dist="38100" dir="2700000" algn="tl">
                      <a:srgbClr val="000000">
                        <a:alpha val="43137"/>
                      </a:srgbClr>
                    </a:outerShdw>
                  </a:effectLst>
                  <a:latin typeface="Calibri" panose="020F0502020204030204"/>
                  <a:ea typeface="+mn-ea"/>
                  <a:cs typeface="+mn-cs"/>
                </a:rPr>
                <a:t>05</a:t>
              </a:r>
            </a:p>
          </p:txBody>
        </p:sp>
        <p:sp>
          <p:nvSpPr>
            <p:cNvPr id="21" name="Isosceles Triangle 20">
              <a:extLst>
                <a:ext uri="{FF2B5EF4-FFF2-40B4-BE49-F238E27FC236}">
                  <a16:creationId xmlns:a16="http://schemas.microsoft.com/office/drawing/2014/main" id="{6C979ABE-C380-4B15-A97F-2ED15FAA9038}"/>
                </a:ext>
              </a:extLst>
            </p:cNvPr>
            <p:cNvSpPr/>
            <p:nvPr/>
          </p:nvSpPr>
          <p:spPr>
            <a:xfrm rot="5400000">
              <a:off x="2798510" y="4088646"/>
              <a:ext cx="315530" cy="372784"/>
            </a:xfrm>
            <a:prstGeom prst="triangle">
              <a:avLst/>
            </a:prstGeom>
            <a:solidFill>
              <a:schemeClr val="accent1"/>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2" name="TextBox 21">
              <a:extLst>
                <a:ext uri="{FF2B5EF4-FFF2-40B4-BE49-F238E27FC236}">
                  <a16:creationId xmlns:a16="http://schemas.microsoft.com/office/drawing/2014/main" id="{E70E25AB-C49C-4ABD-ACE7-C5CBB1EB54B2}"/>
                </a:ext>
              </a:extLst>
            </p:cNvPr>
            <p:cNvSpPr txBox="1"/>
            <p:nvPr/>
          </p:nvSpPr>
          <p:spPr>
            <a:xfrm>
              <a:off x="3185705" y="4061582"/>
              <a:ext cx="6608876" cy="567397"/>
            </a:xfrm>
            <a:prstGeom prst="rect">
              <a:avLst/>
            </a:prstGeom>
            <a:noFill/>
          </p:spPr>
          <p:txBody>
            <a:bodyPr wrap="square" lIns="0" rtlCol="0" anchor="b">
              <a:spAutoFit/>
            </a:bodyPr>
            <a:lstStyle/>
            <a:p>
              <a:pPr lvl="0">
                <a:defRPr/>
              </a:pPr>
              <a:r>
                <a:rPr lang="en-US" sz="2133" dirty="0">
                  <a:solidFill>
                    <a:prstClr val="black"/>
                  </a:solidFill>
                </a:rPr>
                <a:t>This prevents the overfitting of the model which is a serious  concern in the case of decision trees</a:t>
              </a:r>
            </a:p>
          </p:txBody>
        </p:sp>
        <p:sp>
          <p:nvSpPr>
            <p:cNvPr id="23" name="Rectangle 22">
              <a:extLst>
                <a:ext uri="{FF2B5EF4-FFF2-40B4-BE49-F238E27FC236}">
                  <a16:creationId xmlns:a16="http://schemas.microsoft.com/office/drawing/2014/main" id="{49297AD3-CFDF-4C88-8D91-18B5EF91B47F}"/>
                </a:ext>
              </a:extLst>
            </p:cNvPr>
            <p:cNvSpPr/>
            <p:nvPr/>
          </p:nvSpPr>
          <p:spPr>
            <a:xfrm>
              <a:off x="1999653" y="5069955"/>
              <a:ext cx="8189659" cy="946595"/>
            </a:xfrm>
            <a:prstGeom prst="rect">
              <a:avLst/>
            </a:prstGeom>
            <a:solidFill>
              <a:srgbClr val="F0EEEF">
                <a:lumMod val="75000"/>
              </a:srgbClr>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4" name="Rectangle 23">
              <a:extLst>
                <a:ext uri="{FF2B5EF4-FFF2-40B4-BE49-F238E27FC236}">
                  <a16:creationId xmlns:a16="http://schemas.microsoft.com/office/drawing/2014/main" id="{3587D7A7-E41A-4AD6-B434-7831D27CAEEA}"/>
                </a:ext>
              </a:extLst>
            </p:cNvPr>
            <p:cNvSpPr/>
            <p:nvPr/>
          </p:nvSpPr>
          <p:spPr>
            <a:xfrm>
              <a:off x="2838062" y="4975160"/>
              <a:ext cx="7264809" cy="946595"/>
            </a:xfrm>
            <a:prstGeom prst="rect">
              <a:avLst/>
            </a:prstGeom>
            <a:solidFill>
              <a:sysClr val="window" lastClr="FFFFFF"/>
            </a:solidFill>
            <a:ln w="12700" cap="flat" cmpd="sng" algn="ctr">
              <a:solidFill>
                <a:schemeClr val="bg1">
                  <a:lumMod val="85000"/>
                </a:schemeClr>
              </a:solid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5" name="Rectangle 24">
              <a:extLst>
                <a:ext uri="{FF2B5EF4-FFF2-40B4-BE49-F238E27FC236}">
                  <a16:creationId xmlns:a16="http://schemas.microsoft.com/office/drawing/2014/main" id="{1DC034BF-6696-4761-AD9B-D58DFB303DFA}"/>
                </a:ext>
              </a:extLst>
            </p:cNvPr>
            <p:cNvSpPr/>
            <p:nvPr/>
          </p:nvSpPr>
          <p:spPr>
            <a:xfrm>
              <a:off x="1891471" y="4975160"/>
              <a:ext cx="946596" cy="946595"/>
            </a:xfrm>
            <a:prstGeom prst="rect">
              <a:avLst/>
            </a:prstGeom>
            <a:solidFill>
              <a:srgbClr val="C00000"/>
            </a:solidFill>
            <a:ln w="12700" cap="flat" cmpd="sng" algn="ctr">
              <a:noFill/>
              <a:prstDash val="solid"/>
              <a:miter lim="800000"/>
            </a:ln>
            <a:effectLst/>
          </p:spPr>
          <p:txBody>
            <a:bodyPr rtlCol="0" anchor="ctr"/>
            <a:lstStyle/>
            <a:p>
              <a:pPr algn="ctr" defTabSz="975390" hangingPunct="1">
                <a:lnSpc>
                  <a:spcPct val="100000"/>
                </a:lnSpc>
                <a:spcBef>
                  <a:spcPts val="0"/>
                </a:spcBef>
                <a:defRPr/>
              </a:pPr>
              <a:r>
                <a:rPr lang="en-US" sz="4693" b="1" dirty="0">
                  <a:solidFill>
                    <a:prstClr val="white"/>
                  </a:solidFill>
                  <a:effectLst>
                    <a:outerShdw blurRad="38100" dist="38100" dir="2700000" algn="tl">
                      <a:srgbClr val="000000">
                        <a:alpha val="43137"/>
                      </a:srgbClr>
                    </a:outerShdw>
                  </a:effectLst>
                  <a:latin typeface="Calibri" panose="020F0502020204030204"/>
                  <a:ea typeface="+mn-ea"/>
                  <a:cs typeface="+mn-cs"/>
                </a:rPr>
                <a:t>06</a:t>
              </a:r>
            </a:p>
          </p:txBody>
        </p:sp>
        <p:sp>
          <p:nvSpPr>
            <p:cNvPr id="26" name="Isosceles Triangle 25">
              <a:extLst>
                <a:ext uri="{FF2B5EF4-FFF2-40B4-BE49-F238E27FC236}">
                  <a16:creationId xmlns:a16="http://schemas.microsoft.com/office/drawing/2014/main" id="{056CAD56-2A6D-4BE7-BAB9-994AFDB0B833}"/>
                </a:ext>
              </a:extLst>
            </p:cNvPr>
            <p:cNvSpPr/>
            <p:nvPr/>
          </p:nvSpPr>
          <p:spPr>
            <a:xfrm rot="5400000">
              <a:off x="2798510" y="5262066"/>
              <a:ext cx="315530" cy="372784"/>
            </a:xfrm>
            <a:prstGeom prst="triangle">
              <a:avLst/>
            </a:prstGeom>
            <a:solidFill>
              <a:srgbClr val="C00000"/>
            </a:solidFill>
            <a:ln w="12700" cap="flat" cmpd="sng" algn="ctr">
              <a:noFill/>
              <a:prstDash val="solid"/>
              <a:miter lim="800000"/>
            </a:ln>
            <a:effectLst/>
          </p:spPr>
          <p:txBody>
            <a:bodyPr rtlCol="0" anchor="ctr"/>
            <a:lstStyle/>
            <a:p>
              <a:pPr algn="ctr" defTabSz="975390" hangingPunct="1">
                <a:lnSpc>
                  <a:spcPct val="100000"/>
                </a:lnSpc>
                <a:spcBef>
                  <a:spcPts val="0"/>
                </a:spcBef>
                <a:defRPr/>
              </a:pPr>
              <a:endParaRPr lang="en-US" sz="3200">
                <a:solidFill>
                  <a:prstClr val="white"/>
                </a:solidFill>
                <a:latin typeface="Calibri" panose="020F0502020204030204"/>
                <a:ea typeface="+mn-ea"/>
                <a:cs typeface="+mn-cs"/>
              </a:endParaRPr>
            </a:p>
          </p:txBody>
        </p:sp>
        <p:sp>
          <p:nvSpPr>
            <p:cNvPr id="27" name="TextBox 26">
              <a:extLst>
                <a:ext uri="{FF2B5EF4-FFF2-40B4-BE49-F238E27FC236}">
                  <a16:creationId xmlns:a16="http://schemas.microsoft.com/office/drawing/2014/main" id="{6ECCCAEC-6767-40E0-853F-634C810FF80B}"/>
                </a:ext>
              </a:extLst>
            </p:cNvPr>
            <p:cNvSpPr txBox="1"/>
            <p:nvPr/>
          </p:nvSpPr>
          <p:spPr>
            <a:xfrm>
              <a:off x="3185705" y="5322472"/>
              <a:ext cx="6701245" cy="322044"/>
            </a:xfrm>
            <a:prstGeom prst="rect">
              <a:avLst/>
            </a:prstGeom>
            <a:noFill/>
          </p:spPr>
          <p:txBody>
            <a:bodyPr wrap="square" lIns="0" rtlCol="0" anchor="b">
              <a:spAutoFit/>
            </a:bodyPr>
            <a:lstStyle/>
            <a:p>
              <a:pPr lvl="0">
                <a:defRPr/>
              </a:pPr>
              <a:r>
                <a:rPr lang="en-US" sz="2133" dirty="0">
                  <a:solidFill>
                    <a:prstClr val="black"/>
                  </a:solidFill>
                </a:rPr>
                <a:t>This yields much better performing generalized models</a:t>
              </a:r>
            </a:p>
          </p:txBody>
        </p:sp>
      </p:grpSp>
      <p:sp>
        <p:nvSpPr>
          <p:cNvPr id="29" name="Rectangle 28">
            <a:extLst>
              <a:ext uri="{FF2B5EF4-FFF2-40B4-BE49-F238E27FC236}">
                <a16:creationId xmlns:a16="http://schemas.microsoft.com/office/drawing/2014/main" id="{7EBB78DC-F09F-4472-83B3-CA23B3CB41FF}"/>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30" name="skillenza_logo_new (1).png" descr="skillenza_logo_new (1).png">
            <a:extLst>
              <a:ext uri="{FF2B5EF4-FFF2-40B4-BE49-F238E27FC236}">
                <a16:creationId xmlns:a16="http://schemas.microsoft.com/office/drawing/2014/main" id="{EF738B7A-70F9-4B8B-A382-F7EB2457CA30}"/>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39551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319891" y="2522613"/>
            <a:ext cx="6365019"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Important Hyperparameters in Random Forest</a:t>
            </a:r>
            <a:endParaRPr lang="en-US" sz="2133" b="1" i="1" dirty="0">
              <a:solidFill>
                <a:prstClr val="black"/>
              </a:solidFill>
            </a:endParaRPr>
          </a:p>
        </p:txBody>
      </p:sp>
      <p:sp>
        <p:nvSpPr>
          <p:cNvPr id="6" name="Rectangle: Rounded Corners 1">
            <a:extLst>
              <a:ext uri="{FF2B5EF4-FFF2-40B4-BE49-F238E27FC236}">
                <a16:creationId xmlns:a16="http://schemas.microsoft.com/office/drawing/2014/main" id="{18AA96DC-BA65-4A20-9F0F-5908FBA38BC7}"/>
              </a:ext>
            </a:extLst>
          </p:cNvPr>
          <p:cNvSpPr/>
          <p:nvPr/>
        </p:nvSpPr>
        <p:spPr>
          <a:xfrm>
            <a:off x="2275840" y="3798343"/>
            <a:ext cx="8453120" cy="93890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Hyperparameters in random forest are either used to increase the predictive power of the model or to make the model faster</a:t>
            </a:r>
          </a:p>
        </p:txBody>
      </p:sp>
      <p:sp>
        <p:nvSpPr>
          <p:cNvPr id="8" name="Rectangle: Rounded Corners 1">
            <a:extLst>
              <a:ext uri="{FF2B5EF4-FFF2-40B4-BE49-F238E27FC236}">
                <a16:creationId xmlns:a16="http://schemas.microsoft.com/office/drawing/2014/main" id="{B683F0DF-B637-49A6-A2F9-1099F4F983A7}"/>
              </a:ext>
            </a:extLst>
          </p:cNvPr>
          <p:cNvSpPr/>
          <p:nvPr/>
        </p:nvSpPr>
        <p:spPr>
          <a:xfrm>
            <a:off x="1312063" y="6003880"/>
            <a:ext cx="2477617" cy="95354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b="1" dirty="0">
                <a:solidFill>
                  <a:prstClr val="black"/>
                </a:solidFill>
              </a:rPr>
              <a:t>Increasing the Predictive Power</a:t>
            </a:r>
          </a:p>
        </p:txBody>
      </p:sp>
      <p:sp>
        <p:nvSpPr>
          <p:cNvPr id="10" name="Rectangle: Rounded Corners 1">
            <a:extLst>
              <a:ext uri="{FF2B5EF4-FFF2-40B4-BE49-F238E27FC236}">
                <a16:creationId xmlns:a16="http://schemas.microsoft.com/office/drawing/2014/main" id="{DA75EF54-CA43-4159-8311-6592F842FFD2}"/>
              </a:ext>
            </a:extLst>
          </p:cNvPr>
          <p:cNvSpPr/>
          <p:nvPr/>
        </p:nvSpPr>
        <p:spPr>
          <a:xfrm>
            <a:off x="4378961" y="5002341"/>
            <a:ext cx="8016240" cy="295661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810" indent="-304810" defTabSz="1300456">
              <a:spcBef>
                <a:spcPts val="0"/>
              </a:spcBef>
              <a:buFont typeface="Arial" panose="020B0604020202020204" pitchFamily="34" charset="0"/>
              <a:buChar char="•"/>
            </a:pPr>
            <a:r>
              <a:rPr lang="en-US" sz="2000" b="1" i="1" dirty="0" err="1">
                <a:solidFill>
                  <a:prstClr val="black"/>
                </a:solidFill>
              </a:rPr>
              <a:t>n_estimators</a:t>
            </a:r>
            <a:r>
              <a:rPr lang="en-US" sz="2000" b="1" i="1" dirty="0">
                <a:solidFill>
                  <a:prstClr val="black"/>
                </a:solidFill>
              </a:rPr>
              <a:t> </a:t>
            </a:r>
            <a:r>
              <a:rPr lang="en-US" sz="2000" dirty="0">
                <a:solidFill>
                  <a:prstClr val="black"/>
                </a:solidFill>
              </a:rPr>
              <a:t>hyperparameter is the number of trees the algorithm builds before taking the maximum voting or taking averages of predictions.</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b="1" i="1" dirty="0" err="1">
                <a:solidFill>
                  <a:prstClr val="black"/>
                </a:solidFill>
              </a:rPr>
              <a:t>max_features</a:t>
            </a:r>
            <a:r>
              <a:rPr lang="en-US" sz="2000" b="1" i="1" dirty="0">
                <a:solidFill>
                  <a:prstClr val="black"/>
                </a:solidFill>
              </a:rPr>
              <a:t> </a:t>
            </a:r>
            <a:r>
              <a:rPr lang="en-US" sz="2000" dirty="0">
                <a:solidFill>
                  <a:prstClr val="black"/>
                </a:solidFill>
              </a:rPr>
              <a:t>is the maximum number of features Random Forest considers to split a node.</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b="1" i="1" dirty="0" err="1">
                <a:solidFill>
                  <a:prstClr val="black"/>
                </a:solidFill>
              </a:rPr>
              <a:t>min_sample_leaf</a:t>
            </a:r>
            <a:r>
              <a:rPr lang="en-US" sz="2000" b="1" i="1" dirty="0">
                <a:solidFill>
                  <a:prstClr val="black"/>
                </a:solidFill>
              </a:rPr>
              <a:t> </a:t>
            </a:r>
            <a:r>
              <a:rPr lang="en-US" sz="2000" dirty="0">
                <a:solidFill>
                  <a:prstClr val="black"/>
                </a:solidFill>
              </a:rPr>
              <a:t>determines the minimum number of </a:t>
            </a:r>
            <a:r>
              <a:rPr lang="en-US" sz="2000" dirty="0" err="1">
                <a:solidFill>
                  <a:prstClr val="black"/>
                </a:solidFill>
              </a:rPr>
              <a:t>leafs</a:t>
            </a:r>
            <a:r>
              <a:rPr lang="en-US" sz="2000" dirty="0">
                <a:solidFill>
                  <a:prstClr val="black"/>
                </a:solidFill>
              </a:rPr>
              <a:t> that are required to split an internal node.</a:t>
            </a:r>
          </a:p>
        </p:txBody>
      </p:sp>
      <p:pic>
        <p:nvPicPr>
          <p:cNvPr id="9" name="skillenza_logo_new (1).png" descr="skillenza_logo_new (1).png">
            <a:extLst>
              <a:ext uri="{FF2B5EF4-FFF2-40B4-BE49-F238E27FC236}">
                <a16:creationId xmlns:a16="http://schemas.microsoft.com/office/drawing/2014/main" id="{44BC2E69-7CBF-4AEA-B9BB-B0AE07FFCD5B}"/>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23596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Important Hyperparameters in Random Forest</a:t>
            </a:r>
            <a:endParaRPr lang="en-US" sz="2133" b="1" i="1" dirty="0">
              <a:solidFill>
                <a:prstClr val="black"/>
              </a:solidFill>
            </a:endParaRPr>
          </a:p>
        </p:txBody>
      </p:sp>
      <p:sp>
        <p:nvSpPr>
          <p:cNvPr id="6" name="Rectangle: Rounded Corners 1">
            <a:extLst>
              <a:ext uri="{FF2B5EF4-FFF2-40B4-BE49-F238E27FC236}">
                <a16:creationId xmlns:a16="http://schemas.microsoft.com/office/drawing/2014/main" id="{18AA96DC-BA65-4A20-9F0F-5908FBA38BC7}"/>
              </a:ext>
            </a:extLst>
          </p:cNvPr>
          <p:cNvSpPr/>
          <p:nvPr/>
        </p:nvSpPr>
        <p:spPr>
          <a:xfrm>
            <a:off x="2275840" y="3798343"/>
            <a:ext cx="8453120" cy="93890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Hyperparameters in random forest are either used to increase the predictive power of the model or to make the model faster</a:t>
            </a:r>
          </a:p>
        </p:txBody>
      </p:sp>
      <p:sp>
        <p:nvSpPr>
          <p:cNvPr id="8" name="Rectangle: Rounded Corners 1">
            <a:extLst>
              <a:ext uri="{FF2B5EF4-FFF2-40B4-BE49-F238E27FC236}">
                <a16:creationId xmlns:a16="http://schemas.microsoft.com/office/drawing/2014/main" id="{B683F0DF-B637-49A6-A2F9-1099F4F983A7}"/>
              </a:ext>
            </a:extLst>
          </p:cNvPr>
          <p:cNvSpPr/>
          <p:nvPr/>
        </p:nvSpPr>
        <p:spPr>
          <a:xfrm>
            <a:off x="1312063" y="6003880"/>
            <a:ext cx="2477617" cy="95354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b="1" dirty="0">
                <a:solidFill>
                  <a:prstClr val="black"/>
                </a:solidFill>
              </a:rPr>
              <a:t>Increasing the  Models Speed</a:t>
            </a:r>
          </a:p>
        </p:txBody>
      </p:sp>
      <p:sp>
        <p:nvSpPr>
          <p:cNvPr id="10" name="Rectangle: Rounded Corners 1">
            <a:extLst>
              <a:ext uri="{FF2B5EF4-FFF2-40B4-BE49-F238E27FC236}">
                <a16:creationId xmlns:a16="http://schemas.microsoft.com/office/drawing/2014/main" id="{DA75EF54-CA43-4159-8311-6592F842FFD2}"/>
              </a:ext>
            </a:extLst>
          </p:cNvPr>
          <p:cNvSpPr/>
          <p:nvPr/>
        </p:nvSpPr>
        <p:spPr>
          <a:xfrm>
            <a:off x="4378961" y="5002341"/>
            <a:ext cx="8016240" cy="295661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810" indent="-304810" defTabSz="1300456">
              <a:spcBef>
                <a:spcPts val="0"/>
              </a:spcBef>
              <a:buFont typeface="Arial" panose="020B0604020202020204" pitchFamily="34" charset="0"/>
              <a:buChar char="•"/>
            </a:pPr>
            <a:r>
              <a:rPr lang="en-US" sz="2000" b="1" i="1" dirty="0" err="1">
                <a:solidFill>
                  <a:prstClr val="black"/>
                </a:solidFill>
              </a:rPr>
              <a:t>n_jobs</a:t>
            </a:r>
            <a:r>
              <a:rPr lang="en-US" sz="2000" b="1" i="1" dirty="0">
                <a:solidFill>
                  <a:prstClr val="black"/>
                </a:solidFill>
              </a:rPr>
              <a:t> </a:t>
            </a:r>
            <a:r>
              <a:rPr lang="en-US" sz="2000" dirty="0">
                <a:solidFill>
                  <a:prstClr val="black"/>
                </a:solidFill>
              </a:rPr>
              <a:t>hyperparameter tells the engine how many processors it is allowed to use.</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b="1" i="1" dirty="0" err="1">
                <a:solidFill>
                  <a:prstClr val="black"/>
                </a:solidFill>
              </a:rPr>
              <a:t>random_state</a:t>
            </a:r>
            <a:r>
              <a:rPr lang="en-US" sz="2000" b="1" i="1" dirty="0">
                <a:solidFill>
                  <a:prstClr val="black"/>
                </a:solidFill>
              </a:rPr>
              <a:t> </a:t>
            </a:r>
            <a:r>
              <a:rPr lang="en-US" sz="2000" dirty="0">
                <a:solidFill>
                  <a:prstClr val="black"/>
                </a:solidFill>
              </a:rPr>
              <a:t>makes the model’s output replicable.</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b="1" i="1" dirty="0" err="1">
                <a:solidFill>
                  <a:prstClr val="black"/>
                </a:solidFill>
              </a:rPr>
              <a:t>oob_score</a:t>
            </a:r>
            <a:r>
              <a:rPr lang="en-US" sz="2000" b="1" i="1" dirty="0">
                <a:solidFill>
                  <a:prstClr val="black"/>
                </a:solidFill>
              </a:rPr>
              <a:t> </a:t>
            </a:r>
            <a:r>
              <a:rPr lang="en-US" sz="2000" dirty="0">
                <a:solidFill>
                  <a:prstClr val="black"/>
                </a:solidFill>
              </a:rPr>
              <a:t>also called </a:t>
            </a:r>
            <a:r>
              <a:rPr lang="en-US" sz="2000" dirty="0" err="1">
                <a:solidFill>
                  <a:prstClr val="black"/>
                </a:solidFill>
              </a:rPr>
              <a:t>oob</a:t>
            </a:r>
            <a:r>
              <a:rPr lang="en-US" sz="2000" dirty="0">
                <a:solidFill>
                  <a:prstClr val="black"/>
                </a:solidFill>
              </a:rPr>
              <a:t> sampling, which is a random forest cross validation method. In this sampling, about one-third of the data is not used to train the model and can be used to evaluate its performance.</a:t>
            </a:r>
          </a:p>
        </p:txBody>
      </p:sp>
      <p:sp>
        <p:nvSpPr>
          <p:cNvPr id="9" name="Rectangle 8">
            <a:extLst>
              <a:ext uri="{FF2B5EF4-FFF2-40B4-BE49-F238E27FC236}">
                <a16:creationId xmlns:a16="http://schemas.microsoft.com/office/drawing/2014/main" id="{143362D6-B58F-4632-8B5B-4F18A7F44895}"/>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11" name="skillenza_logo_new (1).png" descr="skillenza_logo_new (1).png">
            <a:extLst>
              <a:ext uri="{FF2B5EF4-FFF2-40B4-BE49-F238E27FC236}">
                <a16:creationId xmlns:a16="http://schemas.microsoft.com/office/drawing/2014/main" id="{A7B6569B-7463-46F9-BABD-31E5CCBE8FC3}"/>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6895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to calculate a Confusion Matrix?</a:t>
            </a:r>
            <a:endParaRPr lang="en-US" sz="2133" b="1" i="1" dirty="0">
              <a:solidFill>
                <a:prstClr val="black"/>
              </a:solidFill>
            </a:endParaRPr>
          </a:p>
        </p:txBody>
      </p:sp>
      <p:sp>
        <p:nvSpPr>
          <p:cNvPr id="10" name="Rectangle: Rounded Corners 1">
            <a:extLst>
              <a:ext uri="{FF2B5EF4-FFF2-40B4-BE49-F238E27FC236}">
                <a16:creationId xmlns:a16="http://schemas.microsoft.com/office/drawing/2014/main" id="{DA75EF54-CA43-4159-8311-6592F842FFD2}"/>
              </a:ext>
            </a:extLst>
          </p:cNvPr>
          <p:cNvSpPr/>
          <p:nvPr/>
        </p:nvSpPr>
        <p:spPr>
          <a:xfrm>
            <a:off x="2494280" y="3862709"/>
            <a:ext cx="8016240" cy="408134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810" indent="-304810" defTabSz="1300456">
              <a:spcBef>
                <a:spcPts val="0"/>
              </a:spcBef>
              <a:buFont typeface="Arial" panose="020B0604020202020204" pitchFamily="34" charset="0"/>
              <a:buChar char="•"/>
            </a:pPr>
            <a:r>
              <a:rPr lang="en-US" sz="2000" dirty="0">
                <a:solidFill>
                  <a:prstClr val="black"/>
                </a:solidFill>
              </a:rPr>
              <a:t>You need a test dataset or a validation dataset with expected outcome values</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dirty="0">
                <a:solidFill>
                  <a:prstClr val="black"/>
                </a:solidFill>
              </a:rPr>
              <a:t>Make a prediction for each row in your test dataset</a:t>
            </a:r>
          </a:p>
          <a:p>
            <a:pPr marL="304810" indent="-304810" defTabSz="1300456">
              <a:spcBef>
                <a:spcPts val="0"/>
              </a:spcBef>
              <a:buFont typeface="Arial" panose="020B0604020202020204" pitchFamily="34" charset="0"/>
              <a:buChar char="•"/>
            </a:pPr>
            <a:endParaRPr lang="en-US" sz="2000" dirty="0">
              <a:solidFill>
                <a:prstClr val="black"/>
              </a:solidFill>
            </a:endParaRPr>
          </a:p>
          <a:p>
            <a:pPr marL="304810" indent="-304810" defTabSz="1300456">
              <a:spcBef>
                <a:spcPts val="0"/>
              </a:spcBef>
              <a:buFont typeface="Arial" panose="020B0604020202020204" pitchFamily="34" charset="0"/>
              <a:buChar char="•"/>
            </a:pPr>
            <a:r>
              <a:rPr lang="en-US" sz="2000" dirty="0">
                <a:solidFill>
                  <a:prstClr val="black"/>
                </a:solidFill>
              </a:rPr>
              <a:t>From the expected outcomes and predictions, count:</a:t>
            </a:r>
          </a:p>
          <a:p>
            <a:pPr marL="304810" indent="-304810" defTabSz="1300456">
              <a:spcBef>
                <a:spcPts val="0"/>
              </a:spcBef>
              <a:buFont typeface="Arial" panose="020B0604020202020204" pitchFamily="34" charset="0"/>
              <a:buChar char="•"/>
            </a:pPr>
            <a:endParaRPr lang="en-US" sz="2000" dirty="0">
              <a:solidFill>
                <a:prstClr val="black"/>
              </a:solidFill>
            </a:endParaRPr>
          </a:p>
          <a:p>
            <a:pPr marL="853467" lvl="1" indent="-365771" defTabSz="1300456">
              <a:spcBef>
                <a:spcPts val="0"/>
              </a:spcBef>
              <a:buFont typeface="+mj-lt"/>
              <a:buAutoNum type="arabicPeriod"/>
            </a:pPr>
            <a:r>
              <a:rPr lang="en-US" sz="2000" dirty="0">
                <a:solidFill>
                  <a:prstClr val="black"/>
                </a:solidFill>
              </a:rPr>
              <a:t>The number of correct predictions for each class.</a:t>
            </a:r>
          </a:p>
          <a:p>
            <a:pPr marL="853467" lvl="1" indent="-365771" defTabSz="1300456">
              <a:spcBef>
                <a:spcPts val="0"/>
              </a:spcBef>
              <a:buFont typeface="+mj-lt"/>
              <a:buAutoNum type="arabicPeriod"/>
            </a:pPr>
            <a:endParaRPr lang="en-US" sz="2000" dirty="0">
              <a:solidFill>
                <a:prstClr val="black"/>
              </a:solidFill>
            </a:endParaRPr>
          </a:p>
          <a:p>
            <a:pPr marL="853467" lvl="1" indent="-365771" defTabSz="1300456">
              <a:spcBef>
                <a:spcPts val="0"/>
              </a:spcBef>
              <a:buFont typeface="+mj-lt"/>
              <a:buAutoNum type="arabicPeriod"/>
            </a:pPr>
            <a:r>
              <a:rPr lang="en-US" sz="2000" dirty="0">
                <a:solidFill>
                  <a:prstClr val="black"/>
                </a:solidFill>
              </a:rPr>
              <a:t>The number of incorrect predictions for each class,  organized by the class that was predicted</a:t>
            </a:r>
          </a:p>
        </p:txBody>
      </p:sp>
      <p:sp>
        <p:nvSpPr>
          <p:cNvPr id="6" name="Rectangle 5">
            <a:extLst>
              <a:ext uri="{FF2B5EF4-FFF2-40B4-BE49-F238E27FC236}">
                <a16:creationId xmlns:a16="http://schemas.microsoft.com/office/drawing/2014/main" id="{79C13C53-453D-48A6-AF74-FB758237418B}"/>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5" name="skillenza_logo_new (1).png" descr="skillenza_logo_new (1).png">
            <a:extLst>
              <a:ext uri="{FF2B5EF4-FFF2-40B4-BE49-F238E27FC236}">
                <a16:creationId xmlns:a16="http://schemas.microsoft.com/office/drawing/2014/main" id="{BB2CBE2A-CAD0-4763-8C61-0A0F400D56A0}"/>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27626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0CC969EA-2029-4092-AA6A-E693E1ABDC61}"/>
              </a:ext>
            </a:extLst>
          </p:cNvPr>
          <p:cNvSpPr/>
          <p:nvPr/>
        </p:nvSpPr>
        <p:spPr>
          <a:xfrm>
            <a:off x="4754880" y="3502914"/>
            <a:ext cx="3495040" cy="4720721"/>
          </a:xfrm>
          <a:prstGeom prst="rect">
            <a:avLst/>
          </a:prstGeom>
          <a:blipFill>
            <a:blip r:embed="rId3" cstate="print"/>
            <a:stretch>
              <a:fillRect/>
            </a:stretch>
          </a:blipFill>
        </p:spPr>
        <p:txBody>
          <a:bodyPr wrap="square" lIns="0" tIns="0" rIns="0" bIns="0" rtlCol="0"/>
          <a:lstStyle/>
          <a:p>
            <a:endParaRPr sz="3200"/>
          </a:p>
        </p:txBody>
      </p:sp>
      <p:sp>
        <p:nvSpPr>
          <p:cNvPr id="9" name="Rectangle: Rounded Corners 1">
            <a:extLst>
              <a:ext uri="{FF2B5EF4-FFF2-40B4-BE49-F238E27FC236}">
                <a16:creationId xmlns:a16="http://schemas.microsoft.com/office/drawing/2014/main" id="{E9305E63-8CC6-4838-84C9-B6C6909BA5C3}"/>
              </a:ext>
            </a:extLst>
          </p:cNvPr>
          <p:cNvSpPr/>
          <p:nvPr/>
        </p:nvSpPr>
        <p:spPr>
          <a:xfrm>
            <a:off x="4429760" y="2522614"/>
            <a:ext cx="4145280"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This is out Weather dataset</a:t>
            </a:r>
            <a:endParaRPr lang="en-US" sz="2133" b="1" i="1" dirty="0">
              <a:solidFill>
                <a:prstClr val="black"/>
              </a:solidFill>
            </a:endParaRPr>
          </a:p>
        </p:txBody>
      </p:sp>
      <p:sp>
        <p:nvSpPr>
          <p:cNvPr id="6" name="Rectangle 5">
            <a:extLst>
              <a:ext uri="{FF2B5EF4-FFF2-40B4-BE49-F238E27FC236}">
                <a16:creationId xmlns:a16="http://schemas.microsoft.com/office/drawing/2014/main" id="{2BC7AC47-6CB6-4642-A861-BB51BF1C4D43}"/>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8" name="skillenza_logo_new (1).png" descr="skillenza_logo_new (1).png">
            <a:extLst>
              <a:ext uri="{FF2B5EF4-FFF2-40B4-BE49-F238E27FC236}">
                <a16:creationId xmlns:a16="http://schemas.microsoft.com/office/drawing/2014/main" id="{15A26BC2-3F0E-43DA-8C4F-80DADD3955DC}"/>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32497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755CB6-2F02-4CB2-ADFF-7C8F3435F1DD}"/>
              </a:ext>
            </a:extLst>
          </p:cNvPr>
          <p:cNvGrpSpPr/>
          <p:nvPr/>
        </p:nvGrpSpPr>
        <p:grpSpPr>
          <a:xfrm>
            <a:off x="1498600" y="2974593"/>
            <a:ext cx="10007600" cy="4720721"/>
            <a:chOff x="771525" y="1740931"/>
            <a:chExt cx="9382125" cy="4425676"/>
          </a:xfrm>
        </p:grpSpPr>
        <p:sp>
          <p:nvSpPr>
            <p:cNvPr id="7" name="object 7">
              <a:extLst>
                <a:ext uri="{FF2B5EF4-FFF2-40B4-BE49-F238E27FC236}">
                  <a16:creationId xmlns:a16="http://schemas.microsoft.com/office/drawing/2014/main" id="{0CC969EA-2029-4092-AA6A-E693E1ABDC61}"/>
                </a:ext>
              </a:extLst>
            </p:cNvPr>
            <p:cNvSpPr/>
            <p:nvPr/>
          </p:nvSpPr>
          <p:spPr>
            <a:xfrm>
              <a:off x="6877050" y="1740931"/>
              <a:ext cx="3276600" cy="4425676"/>
            </a:xfrm>
            <a:prstGeom prst="rect">
              <a:avLst/>
            </a:prstGeom>
            <a:blipFill>
              <a:blip r:embed="rId3" cstate="print"/>
              <a:stretch>
                <a:fillRect/>
              </a:stretch>
            </a:blipFill>
          </p:spPr>
          <p:txBody>
            <a:bodyPr wrap="square" lIns="0" tIns="0" rIns="0" bIns="0" rtlCol="0"/>
            <a:lstStyle/>
            <a:p>
              <a:endParaRPr sz="3200"/>
            </a:p>
          </p:txBody>
        </p:sp>
        <p:sp>
          <p:nvSpPr>
            <p:cNvPr id="9" name="Rectangle: Rounded Corners 1">
              <a:extLst>
                <a:ext uri="{FF2B5EF4-FFF2-40B4-BE49-F238E27FC236}">
                  <a16:creationId xmlns:a16="http://schemas.microsoft.com/office/drawing/2014/main" id="{E9305E63-8CC6-4838-84C9-B6C6909BA5C3}"/>
                </a:ext>
              </a:extLst>
            </p:cNvPr>
            <p:cNvSpPr/>
            <p:nvPr/>
          </p:nvSpPr>
          <p:spPr>
            <a:xfrm>
              <a:off x="771525" y="2559732"/>
              <a:ext cx="5105401" cy="278807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71" indent="-365771" defTabSz="1300456">
                <a:spcBef>
                  <a:spcPts val="0"/>
                </a:spcBef>
                <a:buFont typeface="Arial" panose="020B0604020202020204" pitchFamily="34" charset="0"/>
                <a:buChar char="•"/>
              </a:pPr>
              <a:r>
                <a:rPr lang="en-US" sz="2133" dirty="0">
                  <a:solidFill>
                    <a:prstClr val="black"/>
                  </a:solidFill>
                </a:rPr>
                <a:t>The first step in Random Forest is that it will divide the data into smaller subsets</a:t>
              </a:r>
            </a:p>
            <a:p>
              <a:pPr marL="365771" indent="-365771" defTabSz="1300456">
                <a:spcBef>
                  <a:spcPts val="0"/>
                </a:spcBef>
                <a:buFont typeface="Arial" panose="020B0604020202020204" pitchFamily="34" charset="0"/>
                <a:buChar char="•"/>
              </a:pPr>
              <a:r>
                <a:rPr lang="en-US" sz="2133" dirty="0">
                  <a:solidFill>
                    <a:prstClr val="black"/>
                  </a:solidFill>
                </a:rPr>
                <a:t>Every subset need not be distinct, some may overlap</a:t>
              </a:r>
            </a:p>
            <a:p>
              <a:pPr marL="365771" indent="-365771" defTabSz="1300456">
                <a:spcBef>
                  <a:spcPts val="0"/>
                </a:spcBef>
                <a:buFont typeface="Arial" panose="020B0604020202020204" pitchFamily="34" charset="0"/>
                <a:buChar char="•"/>
              </a:pPr>
              <a:r>
                <a:rPr lang="en-US" sz="2133" dirty="0">
                  <a:solidFill>
                    <a:prstClr val="black"/>
                  </a:solidFill>
                </a:rPr>
                <a:t>For each subset a decision tree is made</a:t>
              </a:r>
            </a:p>
          </p:txBody>
        </p:sp>
      </p:grpSp>
      <p:sp>
        <p:nvSpPr>
          <p:cNvPr id="8" name="Rectangle 7">
            <a:extLst>
              <a:ext uri="{FF2B5EF4-FFF2-40B4-BE49-F238E27FC236}">
                <a16:creationId xmlns:a16="http://schemas.microsoft.com/office/drawing/2014/main" id="{3579FCDE-B966-4C40-9601-9331E49BD74F}"/>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10" name="skillenza_logo_new (1).png" descr="skillenza_logo_new (1).png">
            <a:extLst>
              <a:ext uri="{FF2B5EF4-FFF2-40B4-BE49-F238E27FC236}">
                <a16:creationId xmlns:a16="http://schemas.microsoft.com/office/drawing/2014/main" id="{C2D38A0E-105C-488B-8387-F15EE507B719}"/>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69052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BDF13415-4954-42F1-B82F-6AF7D992B1D6}"/>
              </a:ext>
            </a:extLst>
          </p:cNvPr>
          <p:cNvSpPr/>
          <p:nvPr/>
        </p:nvSpPr>
        <p:spPr>
          <a:xfrm>
            <a:off x="799154" y="2773680"/>
            <a:ext cx="11406492" cy="2783488"/>
          </a:xfrm>
          <a:prstGeom prst="rect">
            <a:avLst/>
          </a:prstGeom>
          <a:blipFill>
            <a:blip r:embed="rId3" cstate="print"/>
            <a:stretch>
              <a:fillRect/>
            </a:stretch>
          </a:blipFill>
        </p:spPr>
        <p:txBody>
          <a:bodyPr wrap="square" lIns="0" tIns="0" rIns="0" bIns="0" rtlCol="0"/>
          <a:lstStyle/>
          <a:p>
            <a:endParaRPr sz="3200"/>
          </a:p>
        </p:txBody>
      </p:sp>
      <p:sp>
        <p:nvSpPr>
          <p:cNvPr id="12" name="Rectangle: Rounded Corners 1">
            <a:extLst>
              <a:ext uri="{FF2B5EF4-FFF2-40B4-BE49-F238E27FC236}">
                <a16:creationId xmlns:a16="http://schemas.microsoft.com/office/drawing/2014/main" id="{30B49FFC-5EB3-4C17-AD89-191FACC36971}"/>
              </a:ext>
            </a:extLst>
          </p:cNvPr>
          <p:cNvSpPr/>
          <p:nvPr/>
        </p:nvSpPr>
        <p:spPr>
          <a:xfrm>
            <a:off x="1098874" y="6390640"/>
            <a:ext cx="10807053" cy="1388988"/>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Output of each tree will be predicted and if any two decision trees predicted that game will happen while one predicted that it won’t happen then on the basis of number of votes final output is selected, son in this case </a:t>
            </a:r>
            <a:r>
              <a:rPr lang="en-US" sz="2133" b="1" i="1" dirty="0">
                <a:solidFill>
                  <a:prstClr val="black"/>
                </a:solidFill>
              </a:rPr>
              <a:t>‘the game will happen’</a:t>
            </a:r>
          </a:p>
        </p:txBody>
      </p:sp>
      <p:sp>
        <p:nvSpPr>
          <p:cNvPr id="6" name="Rectangle 5">
            <a:extLst>
              <a:ext uri="{FF2B5EF4-FFF2-40B4-BE49-F238E27FC236}">
                <a16:creationId xmlns:a16="http://schemas.microsoft.com/office/drawing/2014/main" id="{CC14BB5C-D43E-44AA-8C15-57E3BDE83705}"/>
              </a:ext>
            </a:extLst>
          </p:cNvPr>
          <p:cNvSpPr/>
          <p:nvPr/>
        </p:nvSpPr>
        <p:spPr>
          <a:xfrm>
            <a:off x="356576" y="375939"/>
            <a:ext cx="6712842" cy="507831"/>
          </a:xfrm>
          <a:prstGeom prst="rect">
            <a:avLst/>
          </a:prstGeom>
        </p:spPr>
        <p:txBody>
          <a:bodyPr wrap="square">
            <a:spAutoFit/>
          </a:bodyPr>
          <a:lstStyle/>
          <a:p>
            <a:r>
              <a:rPr lang="en-US" b="1" dirty="0"/>
              <a:t>Random Forest</a:t>
            </a:r>
          </a:p>
        </p:txBody>
      </p:sp>
      <p:pic>
        <p:nvPicPr>
          <p:cNvPr id="7" name="skillenza_logo_new (1).png" descr="skillenza_logo_new (1).png">
            <a:extLst>
              <a:ext uri="{FF2B5EF4-FFF2-40B4-BE49-F238E27FC236}">
                <a16:creationId xmlns:a16="http://schemas.microsoft.com/office/drawing/2014/main" id="{AC73D2A8-B8C6-445A-8025-944E84F0197F}"/>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3449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8"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9"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80" name="Thank You"/>
          <p:cNvSpPr txBox="1"/>
          <p:nvPr/>
        </p:nvSpPr>
        <p:spPr>
          <a:xfrm>
            <a:off x="1038955" y="4337978"/>
            <a:ext cx="10926890" cy="2068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457200">
              <a:lnSpc>
                <a:spcPts val="16200"/>
              </a:lnSpc>
              <a:spcBef>
                <a:spcPts val="0"/>
              </a:spcBef>
              <a:defRPr sz="6900">
                <a:solidFill>
                  <a:srgbClr val="FFFFFF"/>
                </a:solidFill>
                <a:latin typeface="Avenir Medium"/>
                <a:ea typeface="Avenir Medium"/>
                <a:cs typeface="Avenir Medium"/>
                <a:sym typeface="Avenir Medium"/>
              </a:defRPr>
            </a:lvl1pPr>
          </a:lstStyle>
          <a:p>
            <a:r>
              <a:t>Thank You</a:t>
            </a:r>
          </a:p>
        </p:txBody>
      </p:sp>
      <p:pic>
        <p:nvPicPr>
          <p:cNvPr id="181" name="skillenza_icon.png" descr="skillenza_icon.png"/>
          <p:cNvPicPr>
            <a:picLocks noChangeAspect="1"/>
          </p:cNvPicPr>
          <p:nvPr/>
        </p:nvPicPr>
        <p:blipFill>
          <a:blip r:embed="rId2">
            <a:alphaModFix amt="7066"/>
          </a:blip>
          <a:srcRect t="965" r="84"/>
          <a:stretch>
            <a:fillRect/>
          </a:stretch>
        </p:blipFill>
        <p:spPr>
          <a:xfrm rot="10500901">
            <a:off x="1918786" y="-54450"/>
            <a:ext cx="9167321" cy="9086483"/>
          </a:xfrm>
          <a:prstGeom prst="rect">
            <a:avLst/>
          </a:prstGeom>
          <a:ln w="12700">
            <a:miter lim="400000"/>
          </a:ln>
        </p:spPr>
      </p:pic>
      <p:pic>
        <p:nvPicPr>
          <p:cNvPr id="182" name="Image" descr="Image"/>
          <p:cNvPicPr>
            <a:picLocks noChangeAspect="1"/>
          </p:cNvPicPr>
          <p:nvPr/>
        </p:nvPicPr>
        <p:blipFill>
          <a:blip r:embed="rId3"/>
          <a:stretch>
            <a:fillRect/>
          </a:stretch>
        </p:blipFill>
        <p:spPr>
          <a:xfrm>
            <a:off x="5668295" y="3238500"/>
            <a:ext cx="1922208" cy="12954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to calculate a Confusion Matrix?</a:t>
            </a:r>
            <a:endParaRPr lang="en-US" sz="2133" b="1" i="1" dirty="0">
              <a:solidFill>
                <a:prstClr val="black"/>
              </a:solidFill>
            </a:endParaRPr>
          </a:p>
        </p:txBody>
      </p:sp>
      <p:grpSp>
        <p:nvGrpSpPr>
          <p:cNvPr id="4" name="Group 3">
            <a:extLst>
              <a:ext uri="{FF2B5EF4-FFF2-40B4-BE49-F238E27FC236}">
                <a16:creationId xmlns:a16="http://schemas.microsoft.com/office/drawing/2014/main" id="{D99A2B06-1BC2-485B-B709-3476E3D4322F}"/>
              </a:ext>
            </a:extLst>
          </p:cNvPr>
          <p:cNvGrpSpPr/>
          <p:nvPr/>
        </p:nvGrpSpPr>
        <p:grpSpPr>
          <a:xfrm>
            <a:off x="3495094" y="3726612"/>
            <a:ext cx="6014612" cy="4165318"/>
            <a:chOff x="2469831" y="2522453"/>
            <a:chExt cx="5638699" cy="3904986"/>
          </a:xfrm>
        </p:grpSpPr>
        <p:pic>
          <p:nvPicPr>
            <p:cNvPr id="2" name="Picture 1">
              <a:extLst>
                <a:ext uri="{FF2B5EF4-FFF2-40B4-BE49-F238E27FC236}">
                  <a16:creationId xmlns:a16="http://schemas.microsoft.com/office/drawing/2014/main" id="{12519DF1-4B04-4A90-8859-C4C2E89823D0}"/>
                </a:ext>
              </a:extLst>
            </p:cNvPr>
            <p:cNvPicPr>
              <a:picLocks noChangeAspect="1"/>
            </p:cNvPicPr>
            <p:nvPr/>
          </p:nvPicPr>
          <p:blipFill>
            <a:blip r:embed="rId3"/>
            <a:stretch>
              <a:fillRect/>
            </a:stretch>
          </p:blipFill>
          <p:spPr>
            <a:xfrm>
              <a:off x="6201026" y="2522453"/>
              <a:ext cx="1907504" cy="3904986"/>
            </a:xfrm>
            <a:prstGeom prst="rect">
              <a:avLst/>
            </a:prstGeom>
          </p:spPr>
        </p:pic>
        <p:grpSp>
          <p:nvGrpSpPr>
            <p:cNvPr id="3" name="Group 2">
              <a:extLst>
                <a:ext uri="{FF2B5EF4-FFF2-40B4-BE49-F238E27FC236}">
                  <a16:creationId xmlns:a16="http://schemas.microsoft.com/office/drawing/2014/main" id="{E2412504-4844-4DED-9353-EADB0F7A03B1}"/>
                </a:ext>
              </a:extLst>
            </p:cNvPr>
            <p:cNvGrpSpPr/>
            <p:nvPr/>
          </p:nvGrpSpPr>
          <p:grpSpPr>
            <a:xfrm>
              <a:off x="2469831" y="3890686"/>
              <a:ext cx="3382329" cy="1097911"/>
              <a:chOff x="2238825" y="3641426"/>
              <a:chExt cx="3382329" cy="1097911"/>
            </a:xfrm>
          </p:grpSpPr>
          <p:sp>
            <p:nvSpPr>
              <p:cNvPr id="7" name="object 10">
                <a:extLst>
                  <a:ext uri="{FF2B5EF4-FFF2-40B4-BE49-F238E27FC236}">
                    <a16:creationId xmlns:a16="http://schemas.microsoft.com/office/drawing/2014/main" id="{7BF64840-4F70-4691-80F1-FF2001BBBB83}"/>
                  </a:ext>
                </a:extLst>
              </p:cNvPr>
              <p:cNvSpPr txBox="1"/>
              <p:nvPr/>
            </p:nvSpPr>
            <p:spPr>
              <a:xfrm>
                <a:off x="2238825" y="3641426"/>
                <a:ext cx="3382329" cy="292969"/>
              </a:xfrm>
              <a:prstGeom prst="rect">
                <a:avLst/>
              </a:prstGeom>
            </p:spPr>
            <p:txBody>
              <a:bodyPr vert="horz" wrap="square" lIns="0" tIns="16933" rIns="0" bIns="0" rtlCol="0">
                <a:spAutoFit/>
              </a:bodyPr>
              <a:lstStyle/>
              <a:p>
                <a:pPr marL="13547">
                  <a:spcBef>
                    <a:spcPts val="133"/>
                  </a:spcBef>
                </a:pPr>
                <a:r>
                  <a:rPr sz="2133" b="1" spc="27" dirty="0">
                    <a:latin typeface="Arial"/>
                    <a:cs typeface="Arial"/>
                  </a:rPr>
                  <a:t>Correct</a:t>
                </a:r>
                <a:r>
                  <a:rPr sz="2133" b="1" spc="-320" dirty="0">
                    <a:latin typeface="Arial"/>
                    <a:cs typeface="Arial"/>
                  </a:rPr>
                  <a:t> </a:t>
                </a:r>
                <a:r>
                  <a:rPr sz="2133" b="1" spc="5" dirty="0">
                    <a:latin typeface="Arial"/>
                    <a:cs typeface="Arial"/>
                  </a:rPr>
                  <a:t>Prediction: </a:t>
                </a:r>
                <a:r>
                  <a:rPr sz="2133" spc="16" dirty="0">
                    <a:latin typeface="Arial"/>
                    <a:cs typeface="Arial"/>
                  </a:rPr>
                  <a:t>7/10</a:t>
                </a:r>
                <a:endParaRPr sz="2133">
                  <a:latin typeface="Arial"/>
                  <a:cs typeface="Arial"/>
                </a:endParaRPr>
              </a:p>
            </p:txBody>
          </p:sp>
          <p:sp>
            <p:nvSpPr>
              <p:cNvPr id="8" name="object 11">
                <a:extLst>
                  <a:ext uri="{FF2B5EF4-FFF2-40B4-BE49-F238E27FC236}">
                    <a16:creationId xmlns:a16="http://schemas.microsoft.com/office/drawing/2014/main" id="{A191AA9D-A089-454B-9C40-7C8F43D05E68}"/>
                  </a:ext>
                </a:extLst>
              </p:cNvPr>
              <p:cNvSpPr txBox="1"/>
              <p:nvPr/>
            </p:nvSpPr>
            <p:spPr>
              <a:xfrm>
                <a:off x="2238825" y="4446368"/>
                <a:ext cx="2169046" cy="292969"/>
              </a:xfrm>
              <a:prstGeom prst="rect">
                <a:avLst/>
              </a:prstGeom>
            </p:spPr>
            <p:txBody>
              <a:bodyPr vert="horz" wrap="square" lIns="0" tIns="16933" rIns="0" bIns="0" rtlCol="0">
                <a:spAutoFit/>
              </a:bodyPr>
              <a:lstStyle/>
              <a:p>
                <a:pPr marL="13547">
                  <a:spcBef>
                    <a:spcPts val="133"/>
                  </a:spcBef>
                </a:pPr>
                <a:r>
                  <a:rPr sz="2133" b="1" spc="21" dirty="0">
                    <a:latin typeface="Arial"/>
                    <a:cs typeface="Arial"/>
                  </a:rPr>
                  <a:t>Accuracy:</a:t>
                </a:r>
                <a:r>
                  <a:rPr sz="2133" b="1" spc="-244" dirty="0">
                    <a:latin typeface="Arial"/>
                    <a:cs typeface="Arial"/>
                  </a:rPr>
                  <a:t> </a:t>
                </a:r>
                <a:r>
                  <a:rPr sz="2133" spc="48" dirty="0">
                    <a:latin typeface="Arial"/>
                    <a:cs typeface="Arial"/>
                  </a:rPr>
                  <a:t>70%</a:t>
                </a:r>
                <a:endParaRPr sz="2133">
                  <a:latin typeface="Arial"/>
                  <a:cs typeface="Arial"/>
                </a:endParaRPr>
              </a:p>
            </p:txBody>
          </p:sp>
        </p:grpSp>
      </p:grpSp>
      <p:sp>
        <p:nvSpPr>
          <p:cNvPr id="10" name="Rectangle 9">
            <a:extLst>
              <a:ext uri="{FF2B5EF4-FFF2-40B4-BE49-F238E27FC236}">
                <a16:creationId xmlns:a16="http://schemas.microsoft.com/office/drawing/2014/main" id="{F1D44F73-B168-409A-A776-6314817A8DA2}"/>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9" name="skillenza_logo_new (1).png" descr="skillenza_logo_new (1).png">
            <a:extLst>
              <a:ext uri="{FF2B5EF4-FFF2-40B4-BE49-F238E27FC236}">
                <a16:creationId xmlns:a16="http://schemas.microsoft.com/office/drawing/2014/main" id="{ACDB5405-9EED-4F6B-8BD8-7014C08129C3}"/>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18482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to calculate a Confusion Matrix?</a:t>
            </a:r>
            <a:endParaRPr lang="en-US" sz="2133" b="1" i="1" dirty="0">
              <a:solidFill>
                <a:prstClr val="black"/>
              </a:solidFill>
            </a:endParaRPr>
          </a:p>
        </p:txBody>
      </p:sp>
      <p:pic>
        <p:nvPicPr>
          <p:cNvPr id="2" name="Picture 1">
            <a:extLst>
              <a:ext uri="{FF2B5EF4-FFF2-40B4-BE49-F238E27FC236}">
                <a16:creationId xmlns:a16="http://schemas.microsoft.com/office/drawing/2014/main" id="{12519DF1-4B04-4A90-8859-C4C2E89823D0}"/>
              </a:ext>
            </a:extLst>
          </p:cNvPr>
          <p:cNvPicPr>
            <a:picLocks noChangeAspect="1"/>
          </p:cNvPicPr>
          <p:nvPr/>
        </p:nvPicPr>
        <p:blipFill>
          <a:blip r:embed="rId3"/>
          <a:stretch>
            <a:fillRect/>
          </a:stretch>
        </p:blipFill>
        <p:spPr>
          <a:xfrm>
            <a:off x="7475035" y="3726612"/>
            <a:ext cx="2034671" cy="4165318"/>
          </a:xfrm>
          <a:prstGeom prst="rect">
            <a:avLst/>
          </a:prstGeom>
        </p:spPr>
      </p:pic>
      <p:grpSp>
        <p:nvGrpSpPr>
          <p:cNvPr id="33" name="Group 32">
            <a:extLst>
              <a:ext uri="{FF2B5EF4-FFF2-40B4-BE49-F238E27FC236}">
                <a16:creationId xmlns:a16="http://schemas.microsoft.com/office/drawing/2014/main" id="{5F438FF2-4BF3-40B4-ADB3-B90D933058C0}"/>
              </a:ext>
            </a:extLst>
          </p:cNvPr>
          <p:cNvGrpSpPr/>
          <p:nvPr/>
        </p:nvGrpSpPr>
        <p:grpSpPr>
          <a:xfrm>
            <a:off x="2793037" y="3972530"/>
            <a:ext cx="3213936" cy="1281691"/>
            <a:chOff x="3231185" y="2009640"/>
            <a:chExt cx="3013065" cy="1201585"/>
          </a:xfrm>
        </p:grpSpPr>
        <p:sp>
          <p:nvSpPr>
            <p:cNvPr id="34" name="object 7">
              <a:extLst>
                <a:ext uri="{FF2B5EF4-FFF2-40B4-BE49-F238E27FC236}">
                  <a16:creationId xmlns:a16="http://schemas.microsoft.com/office/drawing/2014/main" id="{CE327C06-D4C2-45AA-BAF6-4EBE2231DDF9}"/>
                </a:ext>
              </a:extLst>
            </p:cNvPr>
            <p:cNvSpPr txBox="1"/>
            <p:nvPr/>
          </p:nvSpPr>
          <p:spPr>
            <a:xfrm>
              <a:off x="3231186" y="2462717"/>
              <a:ext cx="606374" cy="292969"/>
            </a:xfrm>
            <a:prstGeom prst="rect">
              <a:avLst/>
            </a:prstGeom>
          </p:spPr>
          <p:txBody>
            <a:bodyPr vert="horz" wrap="square" lIns="0" tIns="16933" rIns="0" bIns="0" rtlCol="0">
              <a:spAutoFit/>
            </a:bodyPr>
            <a:lstStyle/>
            <a:p>
              <a:pPr marL="13547">
                <a:spcBef>
                  <a:spcPts val="133"/>
                </a:spcBef>
              </a:pPr>
              <a:r>
                <a:rPr sz="2133" b="1" spc="27" dirty="0">
                  <a:cs typeface="Arial"/>
                </a:rPr>
                <a:t>m</a:t>
              </a:r>
              <a:r>
                <a:rPr sz="2133" b="1" spc="43" dirty="0">
                  <a:cs typeface="Arial"/>
                </a:rPr>
                <a:t>e</a:t>
              </a:r>
              <a:r>
                <a:rPr sz="2133" b="1" spc="16" dirty="0">
                  <a:cs typeface="Arial"/>
                </a:rPr>
                <a:t>n</a:t>
              </a:r>
              <a:endParaRPr sz="2133" b="1" dirty="0">
                <a:cs typeface="Arial"/>
              </a:endParaRPr>
            </a:p>
          </p:txBody>
        </p:sp>
        <p:sp>
          <p:nvSpPr>
            <p:cNvPr id="35" name="object 8">
              <a:extLst>
                <a:ext uri="{FF2B5EF4-FFF2-40B4-BE49-F238E27FC236}">
                  <a16:creationId xmlns:a16="http://schemas.microsoft.com/office/drawing/2014/main" id="{EA0C365A-AB89-4CEE-9738-DFCC2ED9B49C}"/>
                </a:ext>
              </a:extLst>
            </p:cNvPr>
            <p:cNvSpPr txBox="1"/>
            <p:nvPr/>
          </p:nvSpPr>
          <p:spPr>
            <a:xfrm>
              <a:off x="4542139" y="2462717"/>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3</a:t>
              </a:r>
              <a:endParaRPr sz="2133" dirty="0">
                <a:cs typeface="Arial"/>
              </a:endParaRPr>
            </a:p>
          </p:txBody>
        </p:sp>
        <p:sp>
          <p:nvSpPr>
            <p:cNvPr id="36" name="object 9">
              <a:extLst>
                <a:ext uri="{FF2B5EF4-FFF2-40B4-BE49-F238E27FC236}">
                  <a16:creationId xmlns:a16="http://schemas.microsoft.com/office/drawing/2014/main" id="{9A01586A-660F-4664-8E5C-A487DC55FE59}"/>
                </a:ext>
              </a:extLst>
            </p:cNvPr>
            <p:cNvSpPr txBox="1"/>
            <p:nvPr/>
          </p:nvSpPr>
          <p:spPr>
            <a:xfrm>
              <a:off x="5624691" y="2462717"/>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1</a:t>
              </a:r>
              <a:endParaRPr sz="2133">
                <a:cs typeface="Arial"/>
              </a:endParaRPr>
            </a:p>
          </p:txBody>
        </p:sp>
        <p:sp>
          <p:nvSpPr>
            <p:cNvPr id="37" name="object 10">
              <a:extLst>
                <a:ext uri="{FF2B5EF4-FFF2-40B4-BE49-F238E27FC236}">
                  <a16:creationId xmlns:a16="http://schemas.microsoft.com/office/drawing/2014/main" id="{050B84DB-1300-4923-B53D-C7827C12B218}"/>
                </a:ext>
              </a:extLst>
            </p:cNvPr>
            <p:cNvSpPr txBox="1"/>
            <p:nvPr/>
          </p:nvSpPr>
          <p:spPr>
            <a:xfrm>
              <a:off x="3231185" y="2912380"/>
              <a:ext cx="1292687" cy="292969"/>
            </a:xfrm>
            <a:prstGeom prst="rect">
              <a:avLst/>
            </a:prstGeom>
          </p:spPr>
          <p:txBody>
            <a:bodyPr vert="horz" wrap="square" lIns="0" tIns="16933" rIns="0" bIns="0" rtlCol="0">
              <a:spAutoFit/>
            </a:bodyPr>
            <a:lstStyle/>
            <a:p>
              <a:pPr marL="13547">
                <a:spcBef>
                  <a:spcPts val="133"/>
                </a:spcBef>
                <a:tabLst>
                  <a:tab pos="898172" algn="l"/>
                </a:tabLst>
              </a:pPr>
              <a:r>
                <a:rPr sz="2133" b="1" spc="32" dirty="0">
                  <a:cs typeface="Arial"/>
                </a:rPr>
                <a:t>w</a:t>
              </a:r>
              <a:r>
                <a:rPr sz="2133" b="1" spc="43" dirty="0">
                  <a:cs typeface="Arial"/>
                </a:rPr>
                <a:t>o</a:t>
              </a:r>
              <a:r>
                <a:rPr sz="2133" b="1" spc="27" dirty="0">
                  <a:cs typeface="Arial"/>
                </a:rPr>
                <a:t>m</a:t>
              </a:r>
              <a:r>
                <a:rPr sz="2133" b="1" spc="43" dirty="0">
                  <a:cs typeface="Arial"/>
                </a:rPr>
                <a:t>e</a:t>
              </a:r>
              <a:r>
                <a:rPr sz="2133" b="1" spc="16" dirty="0">
                  <a:cs typeface="Arial"/>
                </a:rPr>
                <a:t>n</a:t>
              </a:r>
              <a:endParaRPr sz="2133" b="1" dirty="0">
                <a:cs typeface="Arial"/>
              </a:endParaRPr>
            </a:p>
          </p:txBody>
        </p:sp>
        <p:sp>
          <p:nvSpPr>
            <p:cNvPr id="38" name="object 11">
              <a:extLst>
                <a:ext uri="{FF2B5EF4-FFF2-40B4-BE49-F238E27FC236}">
                  <a16:creationId xmlns:a16="http://schemas.microsoft.com/office/drawing/2014/main" id="{35AFAAFB-6295-4106-B5CA-9CC7EC4EE50F}"/>
                </a:ext>
              </a:extLst>
            </p:cNvPr>
            <p:cNvSpPr txBox="1"/>
            <p:nvPr/>
          </p:nvSpPr>
          <p:spPr>
            <a:xfrm>
              <a:off x="5624691" y="2902145"/>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4</a:t>
              </a:r>
              <a:endParaRPr sz="2133" dirty="0">
                <a:cs typeface="Arial"/>
              </a:endParaRPr>
            </a:p>
          </p:txBody>
        </p:sp>
        <p:sp>
          <p:nvSpPr>
            <p:cNvPr id="39" name="Rectangle 38">
              <a:extLst>
                <a:ext uri="{FF2B5EF4-FFF2-40B4-BE49-F238E27FC236}">
                  <a16:creationId xmlns:a16="http://schemas.microsoft.com/office/drawing/2014/main" id="{E520AAAE-781F-4CF5-A92E-A3CC29C8B8A3}"/>
                </a:ext>
              </a:extLst>
            </p:cNvPr>
            <p:cNvSpPr/>
            <p:nvPr/>
          </p:nvSpPr>
          <p:spPr>
            <a:xfrm>
              <a:off x="4321247" y="2009640"/>
              <a:ext cx="1923003" cy="394279"/>
            </a:xfrm>
            <a:prstGeom prst="rect">
              <a:avLst/>
            </a:prstGeom>
          </p:spPr>
          <p:txBody>
            <a:bodyPr wrap="none">
              <a:spAutoFit/>
            </a:bodyPr>
            <a:lstStyle/>
            <a:p>
              <a:pPr defTabSz="975390" hangingPunct="1">
                <a:lnSpc>
                  <a:spcPct val="100000"/>
                </a:lnSpc>
                <a:spcBef>
                  <a:spcPts val="0"/>
                </a:spcBef>
                <a:defRPr/>
              </a:pPr>
              <a:r>
                <a:rPr lang="en-US" sz="2133" dirty="0"/>
                <a:t>men	women</a:t>
              </a:r>
            </a:p>
          </p:txBody>
        </p:sp>
        <p:sp>
          <p:nvSpPr>
            <p:cNvPr id="40" name="object 8">
              <a:extLst>
                <a:ext uri="{FF2B5EF4-FFF2-40B4-BE49-F238E27FC236}">
                  <a16:creationId xmlns:a16="http://schemas.microsoft.com/office/drawing/2014/main" id="{AFFFBBB0-7F3B-434E-A7D7-71B40B274669}"/>
                </a:ext>
              </a:extLst>
            </p:cNvPr>
            <p:cNvSpPr txBox="1"/>
            <p:nvPr/>
          </p:nvSpPr>
          <p:spPr>
            <a:xfrm>
              <a:off x="4542139" y="2918256"/>
              <a:ext cx="126364" cy="292969"/>
            </a:xfrm>
            <a:prstGeom prst="rect">
              <a:avLst/>
            </a:prstGeom>
          </p:spPr>
          <p:txBody>
            <a:bodyPr vert="horz" wrap="square" lIns="0" tIns="16933" rIns="0" bIns="0" rtlCol="0">
              <a:spAutoFit/>
            </a:bodyPr>
            <a:lstStyle/>
            <a:p>
              <a:pPr marL="13547">
                <a:spcBef>
                  <a:spcPts val="133"/>
                </a:spcBef>
              </a:pPr>
              <a:r>
                <a:rPr lang="en-US" sz="2133" b="1" spc="16" dirty="0">
                  <a:cs typeface="Arial"/>
                </a:rPr>
                <a:t>2</a:t>
              </a:r>
              <a:endParaRPr sz="2133" dirty="0">
                <a:cs typeface="Arial"/>
              </a:endParaRPr>
            </a:p>
          </p:txBody>
        </p:sp>
      </p:grpSp>
      <p:sp>
        <p:nvSpPr>
          <p:cNvPr id="15" name="Rectangle 14">
            <a:extLst>
              <a:ext uri="{FF2B5EF4-FFF2-40B4-BE49-F238E27FC236}">
                <a16:creationId xmlns:a16="http://schemas.microsoft.com/office/drawing/2014/main" id="{7CF23E02-6C6E-4150-9D32-A5663A5C70C1}"/>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14" name="skillenza_logo_new (1).png" descr="skillenza_logo_new (1).png">
            <a:extLst>
              <a:ext uri="{FF2B5EF4-FFF2-40B4-BE49-F238E27FC236}">
                <a16:creationId xmlns:a16="http://schemas.microsoft.com/office/drawing/2014/main" id="{6C6EE352-2045-4D9D-84D2-D521444315EE}"/>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5461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How to calculate a Confusion Matrix?</a:t>
            </a:r>
            <a:endParaRPr lang="en-US" sz="2133" b="1" i="1" dirty="0">
              <a:solidFill>
                <a:prstClr val="black"/>
              </a:solidFill>
            </a:endParaRPr>
          </a:p>
        </p:txBody>
      </p:sp>
      <p:grpSp>
        <p:nvGrpSpPr>
          <p:cNvPr id="11" name="Group 10">
            <a:extLst>
              <a:ext uri="{FF2B5EF4-FFF2-40B4-BE49-F238E27FC236}">
                <a16:creationId xmlns:a16="http://schemas.microsoft.com/office/drawing/2014/main" id="{EFC75318-34C1-4896-89F0-5BCC5C7341C6}"/>
              </a:ext>
            </a:extLst>
          </p:cNvPr>
          <p:cNvGrpSpPr/>
          <p:nvPr/>
        </p:nvGrpSpPr>
        <p:grpSpPr>
          <a:xfrm>
            <a:off x="2793037" y="3972530"/>
            <a:ext cx="3213936" cy="1281691"/>
            <a:chOff x="3231185" y="2009640"/>
            <a:chExt cx="3013065" cy="1201585"/>
          </a:xfrm>
        </p:grpSpPr>
        <p:sp>
          <p:nvSpPr>
            <p:cNvPr id="14" name="object 7">
              <a:extLst>
                <a:ext uri="{FF2B5EF4-FFF2-40B4-BE49-F238E27FC236}">
                  <a16:creationId xmlns:a16="http://schemas.microsoft.com/office/drawing/2014/main" id="{E2BE6264-97C7-4812-A151-75CF79A9E996}"/>
                </a:ext>
              </a:extLst>
            </p:cNvPr>
            <p:cNvSpPr txBox="1"/>
            <p:nvPr/>
          </p:nvSpPr>
          <p:spPr>
            <a:xfrm>
              <a:off x="3231186" y="2462717"/>
              <a:ext cx="606374" cy="292969"/>
            </a:xfrm>
            <a:prstGeom prst="rect">
              <a:avLst/>
            </a:prstGeom>
          </p:spPr>
          <p:txBody>
            <a:bodyPr vert="horz" wrap="square" lIns="0" tIns="16933" rIns="0" bIns="0" rtlCol="0">
              <a:spAutoFit/>
            </a:bodyPr>
            <a:lstStyle/>
            <a:p>
              <a:pPr marL="13547">
                <a:spcBef>
                  <a:spcPts val="133"/>
                </a:spcBef>
              </a:pPr>
              <a:r>
                <a:rPr sz="2133" b="1" spc="27" dirty="0">
                  <a:cs typeface="Arial"/>
                </a:rPr>
                <a:t>m</a:t>
              </a:r>
              <a:r>
                <a:rPr sz="2133" b="1" spc="43" dirty="0">
                  <a:cs typeface="Arial"/>
                </a:rPr>
                <a:t>e</a:t>
              </a:r>
              <a:r>
                <a:rPr sz="2133" b="1" spc="16" dirty="0">
                  <a:cs typeface="Arial"/>
                </a:rPr>
                <a:t>n</a:t>
              </a:r>
              <a:endParaRPr sz="2133" b="1" dirty="0">
                <a:cs typeface="Arial"/>
              </a:endParaRPr>
            </a:p>
          </p:txBody>
        </p:sp>
        <p:sp>
          <p:nvSpPr>
            <p:cNvPr id="15" name="object 8">
              <a:extLst>
                <a:ext uri="{FF2B5EF4-FFF2-40B4-BE49-F238E27FC236}">
                  <a16:creationId xmlns:a16="http://schemas.microsoft.com/office/drawing/2014/main" id="{C2E50A94-890E-47C8-8CDB-ABC6767F703B}"/>
                </a:ext>
              </a:extLst>
            </p:cNvPr>
            <p:cNvSpPr txBox="1"/>
            <p:nvPr/>
          </p:nvSpPr>
          <p:spPr>
            <a:xfrm>
              <a:off x="4542139" y="2462717"/>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3</a:t>
              </a:r>
              <a:endParaRPr sz="2133" dirty="0">
                <a:cs typeface="Arial"/>
              </a:endParaRPr>
            </a:p>
          </p:txBody>
        </p:sp>
        <p:sp>
          <p:nvSpPr>
            <p:cNvPr id="17" name="object 9">
              <a:extLst>
                <a:ext uri="{FF2B5EF4-FFF2-40B4-BE49-F238E27FC236}">
                  <a16:creationId xmlns:a16="http://schemas.microsoft.com/office/drawing/2014/main" id="{7D9DBE8D-3F5A-47F4-8CB7-D5D19836C332}"/>
                </a:ext>
              </a:extLst>
            </p:cNvPr>
            <p:cNvSpPr txBox="1"/>
            <p:nvPr/>
          </p:nvSpPr>
          <p:spPr>
            <a:xfrm>
              <a:off x="5624691" y="2462717"/>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1</a:t>
              </a:r>
              <a:endParaRPr sz="2133">
                <a:cs typeface="Arial"/>
              </a:endParaRPr>
            </a:p>
          </p:txBody>
        </p:sp>
        <p:sp>
          <p:nvSpPr>
            <p:cNvPr id="18" name="object 10">
              <a:extLst>
                <a:ext uri="{FF2B5EF4-FFF2-40B4-BE49-F238E27FC236}">
                  <a16:creationId xmlns:a16="http://schemas.microsoft.com/office/drawing/2014/main" id="{902ACB0E-8332-47F6-8A62-01FC57F6E73E}"/>
                </a:ext>
              </a:extLst>
            </p:cNvPr>
            <p:cNvSpPr txBox="1"/>
            <p:nvPr/>
          </p:nvSpPr>
          <p:spPr>
            <a:xfrm>
              <a:off x="3231185" y="2912380"/>
              <a:ext cx="1292687" cy="292969"/>
            </a:xfrm>
            <a:prstGeom prst="rect">
              <a:avLst/>
            </a:prstGeom>
          </p:spPr>
          <p:txBody>
            <a:bodyPr vert="horz" wrap="square" lIns="0" tIns="16933" rIns="0" bIns="0" rtlCol="0">
              <a:spAutoFit/>
            </a:bodyPr>
            <a:lstStyle/>
            <a:p>
              <a:pPr marL="13547">
                <a:spcBef>
                  <a:spcPts val="133"/>
                </a:spcBef>
                <a:tabLst>
                  <a:tab pos="898172" algn="l"/>
                </a:tabLst>
              </a:pPr>
              <a:r>
                <a:rPr sz="2133" b="1" spc="32" dirty="0">
                  <a:cs typeface="Arial"/>
                </a:rPr>
                <a:t>w</a:t>
              </a:r>
              <a:r>
                <a:rPr sz="2133" b="1" spc="43" dirty="0">
                  <a:cs typeface="Arial"/>
                </a:rPr>
                <a:t>o</a:t>
              </a:r>
              <a:r>
                <a:rPr sz="2133" b="1" spc="27" dirty="0">
                  <a:cs typeface="Arial"/>
                </a:rPr>
                <a:t>m</a:t>
              </a:r>
              <a:r>
                <a:rPr sz="2133" b="1" spc="43" dirty="0">
                  <a:cs typeface="Arial"/>
                </a:rPr>
                <a:t>e</a:t>
              </a:r>
              <a:r>
                <a:rPr sz="2133" b="1" spc="16" dirty="0">
                  <a:cs typeface="Arial"/>
                </a:rPr>
                <a:t>n</a:t>
              </a:r>
              <a:endParaRPr sz="2133" b="1" dirty="0">
                <a:cs typeface="Arial"/>
              </a:endParaRPr>
            </a:p>
          </p:txBody>
        </p:sp>
        <p:sp>
          <p:nvSpPr>
            <p:cNvPr id="19" name="object 11">
              <a:extLst>
                <a:ext uri="{FF2B5EF4-FFF2-40B4-BE49-F238E27FC236}">
                  <a16:creationId xmlns:a16="http://schemas.microsoft.com/office/drawing/2014/main" id="{20E288A0-A027-471E-A973-CAC89E5740C6}"/>
                </a:ext>
              </a:extLst>
            </p:cNvPr>
            <p:cNvSpPr txBox="1"/>
            <p:nvPr/>
          </p:nvSpPr>
          <p:spPr>
            <a:xfrm>
              <a:off x="5624691" y="2902145"/>
              <a:ext cx="126364" cy="292969"/>
            </a:xfrm>
            <a:prstGeom prst="rect">
              <a:avLst/>
            </a:prstGeom>
          </p:spPr>
          <p:txBody>
            <a:bodyPr vert="horz" wrap="square" lIns="0" tIns="16933" rIns="0" bIns="0" rtlCol="0">
              <a:spAutoFit/>
            </a:bodyPr>
            <a:lstStyle/>
            <a:p>
              <a:pPr marL="13547">
                <a:spcBef>
                  <a:spcPts val="133"/>
                </a:spcBef>
              </a:pPr>
              <a:r>
                <a:rPr sz="2133" b="1" spc="16" dirty="0">
                  <a:cs typeface="Arial"/>
                </a:rPr>
                <a:t>4</a:t>
              </a:r>
              <a:endParaRPr sz="2133" dirty="0">
                <a:cs typeface="Arial"/>
              </a:endParaRPr>
            </a:p>
          </p:txBody>
        </p:sp>
        <p:sp>
          <p:nvSpPr>
            <p:cNvPr id="20" name="Rectangle 19">
              <a:extLst>
                <a:ext uri="{FF2B5EF4-FFF2-40B4-BE49-F238E27FC236}">
                  <a16:creationId xmlns:a16="http://schemas.microsoft.com/office/drawing/2014/main" id="{78B36197-7FD2-4BED-B7B3-1BDBBDE9655C}"/>
                </a:ext>
              </a:extLst>
            </p:cNvPr>
            <p:cNvSpPr/>
            <p:nvPr/>
          </p:nvSpPr>
          <p:spPr>
            <a:xfrm>
              <a:off x="4321247" y="2009640"/>
              <a:ext cx="1923003" cy="394279"/>
            </a:xfrm>
            <a:prstGeom prst="rect">
              <a:avLst/>
            </a:prstGeom>
          </p:spPr>
          <p:txBody>
            <a:bodyPr wrap="none">
              <a:spAutoFit/>
            </a:bodyPr>
            <a:lstStyle/>
            <a:p>
              <a:pPr defTabSz="975390" hangingPunct="1">
                <a:lnSpc>
                  <a:spcPct val="100000"/>
                </a:lnSpc>
                <a:spcBef>
                  <a:spcPts val="0"/>
                </a:spcBef>
                <a:defRPr/>
              </a:pPr>
              <a:r>
                <a:rPr lang="en-US" sz="2133" dirty="0"/>
                <a:t>men	women</a:t>
              </a:r>
            </a:p>
          </p:txBody>
        </p:sp>
        <p:sp>
          <p:nvSpPr>
            <p:cNvPr id="23" name="object 8">
              <a:extLst>
                <a:ext uri="{FF2B5EF4-FFF2-40B4-BE49-F238E27FC236}">
                  <a16:creationId xmlns:a16="http://schemas.microsoft.com/office/drawing/2014/main" id="{EF2D14E6-2B4D-4C55-A7EB-EEC89A8B981D}"/>
                </a:ext>
              </a:extLst>
            </p:cNvPr>
            <p:cNvSpPr txBox="1"/>
            <p:nvPr/>
          </p:nvSpPr>
          <p:spPr>
            <a:xfrm>
              <a:off x="4542139" y="2918256"/>
              <a:ext cx="126364" cy="292969"/>
            </a:xfrm>
            <a:prstGeom prst="rect">
              <a:avLst/>
            </a:prstGeom>
          </p:spPr>
          <p:txBody>
            <a:bodyPr vert="horz" wrap="square" lIns="0" tIns="16933" rIns="0" bIns="0" rtlCol="0">
              <a:spAutoFit/>
            </a:bodyPr>
            <a:lstStyle/>
            <a:p>
              <a:pPr marL="13547">
                <a:spcBef>
                  <a:spcPts val="133"/>
                </a:spcBef>
              </a:pPr>
              <a:r>
                <a:rPr lang="en-US" sz="2133" b="1" spc="16" dirty="0">
                  <a:cs typeface="Arial"/>
                </a:rPr>
                <a:t>2</a:t>
              </a:r>
              <a:endParaRPr sz="2133" dirty="0">
                <a:cs typeface="Arial"/>
              </a:endParaRPr>
            </a:p>
          </p:txBody>
        </p:sp>
      </p:grpSp>
      <p:sp>
        <p:nvSpPr>
          <p:cNvPr id="3" name="Rectangle 2">
            <a:extLst>
              <a:ext uri="{FF2B5EF4-FFF2-40B4-BE49-F238E27FC236}">
                <a16:creationId xmlns:a16="http://schemas.microsoft.com/office/drawing/2014/main" id="{219CFBB6-1FA4-4412-A539-5AC592154221}"/>
              </a:ext>
            </a:extLst>
          </p:cNvPr>
          <p:cNvSpPr/>
          <p:nvPr/>
        </p:nvSpPr>
        <p:spPr>
          <a:xfrm>
            <a:off x="2408131" y="5472899"/>
            <a:ext cx="4089668" cy="978538"/>
          </a:xfrm>
          <a:prstGeom prst="rect">
            <a:avLst/>
          </a:prstGeom>
        </p:spPr>
        <p:txBody>
          <a:bodyPr wrap="square">
            <a:spAutoFit/>
          </a:bodyPr>
          <a:lstStyle/>
          <a:p>
            <a:pPr marL="304810" indent="-304810">
              <a:spcBef>
                <a:spcPts val="0"/>
              </a:spcBef>
              <a:buFont typeface="Arial" panose="020B0604020202020204" pitchFamily="34" charset="0"/>
              <a:buChar char="•"/>
            </a:pPr>
            <a:r>
              <a:rPr lang="en-US" sz="2133" dirty="0"/>
              <a:t>Total actual men: (3 + 2)</a:t>
            </a:r>
          </a:p>
          <a:p>
            <a:pPr marL="304810" indent="-304810">
              <a:spcBef>
                <a:spcPts val="0"/>
              </a:spcBef>
              <a:buFont typeface="Arial" panose="020B0604020202020204" pitchFamily="34" charset="0"/>
              <a:buChar char="•"/>
            </a:pPr>
            <a:r>
              <a:rPr lang="en-US" sz="2133" dirty="0"/>
              <a:t>Total actual women: (1 +4)</a:t>
            </a:r>
          </a:p>
          <a:p>
            <a:pPr marL="304810" indent="-304810">
              <a:spcBef>
                <a:spcPts val="0"/>
              </a:spcBef>
              <a:buFont typeface="Arial" panose="020B0604020202020204" pitchFamily="34" charset="0"/>
              <a:buChar char="•"/>
            </a:pPr>
            <a:r>
              <a:rPr lang="en-US" sz="2133" dirty="0"/>
              <a:t>Total Correct values: (3 + 4)</a:t>
            </a:r>
          </a:p>
        </p:txBody>
      </p:sp>
      <p:sp>
        <p:nvSpPr>
          <p:cNvPr id="4" name="Rectangle 3">
            <a:extLst>
              <a:ext uri="{FF2B5EF4-FFF2-40B4-BE49-F238E27FC236}">
                <a16:creationId xmlns:a16="http://schemas.microsoft.com/office/drawing/2014/main" id="{49EB4487-7F1C-4687-97D7-560204EC53BE}"/>
              </a:ext>
            </a:extLst>
          </p:cNvPr>
          <p:cNvSpPr/>
          <p:nvPr/>
        </p:nvSpPr>
        <p:spPr>
          <a:xfrm>
            <a:off x="1409485" y="7033554"/>
            <a:ext cx="5833382" cy="683136"/>
          </a:xfrm>
          <a:prstGeom prst="rect">
            <a:avLst/>
          </a:prstGeom>
        </p:spPr>
        <p:txBody>
          <a:bodyPr wrap="square">
            <a:spAutoFit/>
          </a:bodyPr>
          <a:lstStyle/>
          <a:p>
            <a:pPr algn="ctr"/>
            <a:r>
              <a:rPr lang="en-US" sz="2133" b="1" dirty="0"/>
              <a:t>Conclusion</a:t>
            </a:r>
            <a:r>
              <a:rPr lang="en-US" sz="2133" dirty="0"/>
              <a:t>: More errors while predicting men as women than predicting women as men</a:t>
            </a:r>
          </a:p>
        </p:txBody>
      </p:sp>
      <p:pic>
        <p:nvPicPr>
          <p:cNvPr id="22" name="Picture 21">
            <a:extLst>
              <a:ext uri="{FF2B5EF4-FFF2-40B4-BE49-F238E27FC236}">
                <a16:creationId xmlns:a16="http://schemas.microsoft.com/office/drawing/2014/main" id="{76B07E91-B91E-4256-8957-FEF56B45674D}"/>
              </a:ext>
            </a:extLst>
          </p:cNvPr>
          <p:cNvPicPr>
            <a:picLocks noChangeAspect="1"/>
          </p:cNvPicPr>
          <p:nvPr/>
        </p:nvPicPr>
        <p:blipFill>
          <a:blip r:embed="rId3"/>
          <a:stretch>
            <a:fillRect/>
          </a:stretch>
        </p:blipFill>
        <p:spPr>
          <a:xfrm>
            <a:off x="7475035" y="3726612"/>
            <a:ext cx="2034671" cy="4165318"/>
          </a:xfrm>
          <a:prstGeom prst="rect">
            <a:avLst/>
          </a:prstGeom>
        </p:spPr>
      </p:pic>
      <p:sp>
        <p:nvSpPr>
          <p:cNvPr id="24" name="Rectangle 23">
            <a:extLst>
              <a:ext uri="{FF2B5EF4-FFF2-40B4-BE49-F238E27FC236}">
                <a16:creationId xmlns:a16="http://schemas.microsoft.com/office/drawing/2014/main" id="{124AB4FB-EBAA-46CC-8DBB-68B2AB696944}"/>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25" name="skillenza_logo_new (1).png" descr="skillenza_logo_new (1).png">
            <a:extLst>
              <a:ext uri="{FF2B5EF4-FFF2-40B4-BE49-F238E27FC236}">
                <a16:creationId xmlns:a16="http://schemas.microsoft.com/office/drawing/2014/main" id="{DF85E0E5-0552-4D97-A21D-41BA9D9F5A9C}"/>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490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677920" y="2522613"/>
            <a:ext cx="564896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Interpreting a Confusion Matrix</a:t>
            </a:r>
            <a:endParaRPr lang="en-US" sz="2133" b="1" i="1" dirty="0">
              <a:solidFill>
                <a:prstClr val="black"/>
              </a:solidFill>
            </a:endParaRPr>
          </a:p>
        </p:txBody>
      </p:sp>
      <p:graphicFrame>
        <p:nvGraphicFramePr>
          <p:cNvPr id="21" name="object 11">
            <a:extLst>
              <a:ext uri="{FF2B5EF4-FFF2-40B4-BE49-F238E27FC236}">
                <a16:creationId xmlns:a16="http://schemas.microsoft.com/office/drawing/2014/main" id="{5232D049-3F38-452A-BF06-D25DFCE3B560}"/>
              </a:ext>
            </a:extLst>
          </p:cNvPr>
          <p:cNvGraphicFramePr>
            <a:graphicFrameLocks noGrp="1"/>
          </p:cNvGraphicFramePr>
          <p:nvPr/>
        </p:nvGraphicFramePr>
        <p:xfrm>
          <a:off x="3465322" y="3816739"/>
          <a:ext cx="6074156" cy="1812116"/>
        </p:xfrm>
        <a:graphic>
          <a:graphicData uri="http://schemas.openxmlformats.org/drawingml/2006/table">
            <a:tbl>
              <a:tblPr firstRow="1" bandRow="1">
                <a:tableStyleId>{2D5ABB26-0587-4C30-8999-92F81FD0307C}</a:tableStyleId>
              </a:tblPr>
              <a:tblGrid>
                <a:gridCol w="2428054">
                  <a:extLst>
                    <a:ext uri="{9D8B030D-6E8A-4147-A177-3AD203B41FA5}">
                      <a16:colId xmlns:a16="http://schemas.microsoft.com/office/drawing/2014/main" val="20000"/>
                    </a:ext>
                  </a:extLst>
                </a:gridCol>
                <a:gridCol w="1830291">
                  <a:extLst>
                    <a:ext uri="{9D8B030D-6E8A-4147-A177-3AD203B41FA5}">
                      <a16:colId xmlns:a16="http://schemas.microsoft.com/office/drawing/2014/main" val="20001"/>
                    </a:ext>
                  </a:extLst>
                </a:gridCol>
                <a:gridCol w="1815811">
                  <a:extLst>
                    <a:ext uri="{9D8B030D-6E8A-4147-A177-3AD203B41FA5}">
                      <a16:colId xmlns:a16="http://schemas.microsoft.com/office/drawing/2014/main" val="20002"/>
                    </a:ext>
                  </a:extLst>
                </a:gridCol>
              </a:tblGrid>
              <a:tr h="604049">
                <a:tc>
                  <a:txBody>
                    <a:bodyPr/>
                    <a:lstStyle/>
                    <a:p>
                      <a:pPr>
                        <a:lnSpc>
                          <a:spcPct val="100000"/>
                        </a:lnSpc>
                      </a:pP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tcPr>
                </a:tc>
                <a:tc>
                  <a:txBody>
                    <a:bodyPr/>
                    <a:lstStyle/>
                    <a:p>
                      <a:pPr marR="171450" algn="r">
                        <a:lnSpc>
                          <a:spcPct val="100000"/>
                        </a:lnSpc>
                        <a:spcBef>
                          <a:spcPts val="1000"/>
                        </a:spcBef>
                      </a:pPr>
                      <a:r>
                        <a:rPr sz="1800" b="1" spc="10" dirty="0">
                          <a:solidFill>
                            <a:srgbClr val="FFFFFF"/>
                          </a:solidFill>
                          <a:latin typeface="Times New Roman"/>
                          <a:cs typeface="Times New Roman"/>
                        </a:rPr>
                        <a:t>Predicted</a:t>
                      </a:r>
                      <a:r>
                        <a:rPr sz="1800" b="1" spc="-225" dirty="0">
                          <a:solidFill>
                            <a:srgbClr val="FFFFFF"/>
                          </a:solidFill>
                          <a:latin typeface="Times New Roman"/>
                          <a:cs typeface="Times New Roman"/>
                        </a:rPr>
                        <a:t> </a:t>
                      </a:r>
                      <a:r>
                        <a:rPr sz="1800" b="1" dirty="0">
                          <a:solidFill>
                            <a:srgbClr val="FFFFFF"/>
                          </a:solidFill>
                          <a:latin typeface="Times New Roman"/>
                          <a:cs typeface="Times New Roman"/>
                        </a:rPr>
                        <a:t>Fire</a:t>
                      </a:r>
                      <a:endParaRPr sz="1800">
                        <a:latin typeface="Times New Roman"/>
                        <a:cs typeface="Times New Roman"/>
                      </a:endParaRPr>
                    </a:p>
                  </a:txBody>
                  <a:tcPr marL="0" marR="0" marT="16090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6B9E24"/>
                    </a:solidFill>
                  </a:tcPr>
                </a:tc>
                <a:tc>
                  <a:txBody>
                    <a:bodyPr/>
                    <a:lstStyle/>
                    <a:p>
                      <a:pPr marL="176530">
                        <a:lnSpc>
                          <a:spcPct val="100000"/>
                        </a:lnSpc>
                        <a:spcBef>
                          <a:spcPts val="1000"/>
                        </a:spcBef>
                      </a:pPr>
                      <a:r>
                        <a:rPr sz="1800" b="1" spc="10" dirty="0">
                          <a:solidFill>
                            <a:srgbClr val="FFFFFF"/>
                          </a:solidFill>
                          <a:latin typeface="Times New Roman"/>
                          <a:cs typeface="Times New Roman"/>
                        </a:rPr>
                        <a:t>Predicted</a:t>
                      </a:r>
                      <a:r>
                        <a:rPr sz="1800" b="1" spc="-180" dirty="0">
                          <a:solidFill>
                            <a:srgbClr val="FFFFFF"/>
                          </a:solidFill>
                          <a:latin typeface="Times New Roman"/>
                          <a:cs typeface="Times New Roman"/>
                        </a:rPr>
                        <a:t> </a:t>
                      </a:r>
                      <a:r>
                        <a:rPr sz="1800" b="1" dirty="0">
                          <a:solidFill>
                            <a:srgbClr val="FFFFFF"/>
                          </a:solidFill>
                          <a:latin typeface="Times New Roman"/>
                          <a:cs typeface="Times New Roman"/>
                        </a:rPr>
                        <a:t>Fire</a:t>
                      </a:r>
                      <a:endParaRPr sz="1800">
                        <a:latin typeface="Times New Roman"/>
                        <a:cs typeface="Times New Roman"/>
                      </a:endParaRPr>
                    </a:p>
                  </a:txBody>
                  <a:tcPr marL="0" marR="0" marT="16090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DA554E"/>
                    </a:solidFill>
                  </a:tcPr>
                </a:tc>
                <a:extLst>
                  <a:ext uri="{0D108BD9-81ED-4DB2-BD59-A6C34878D82A}">
                    <a16:rowId xmlns:a16="http://schemas.microsoft.com/office/drawing/2014/main" val="10000"/>
                  </a:ext>
                </a:extLst>
              </a:tr>
              <a:tr h="604049">
                <a:tc>
                  <a:txBody>
                    <a:bodyPr/>
                    <a:lstStyle/>
                    <a:p>
                      <a:pPr marL="11430" algn="ctr">
                        <a:lnSpc>
                          <a:spcPct val="100000"/>
                        </a:lnSpc>
                        <a:spcBef>
                          <a:spcPts val="1010"/>
                        </a:spcBef>
                      </a:pPr>
                      <a:r>
                        <a:rPr sz="1800" b="1" spc="-5" dirty="0">
                          <a:solidFill>
                            <a:srgbClr val="FFFFFF"/>
                          </a:solidFill>
                          <a:latin typeface="Times New Roman"/>
                          <a:cs typeface="Times New Roman"/>
                        </a:rPr>
                        <a:t>Alarm</a:t>
                      </a:r>
                      <a:endParaRPr sz="1800" dirty="0">
                        <a:latin typeface="Times New Roman"/>
                        <a:cs typeface="Times New Roman"/>
                      </a:endParaRPr>
                    </a:p>
                  </a:txBody>
                  <a:tcPr marL="0" marR="0" marT="16251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6B9E24"/>
                    </a:solidFill>
                  </a:tcPr>
                </a:tc>
                <a:tc>
                  <a:txBody>
                    <a:bodyPr/>
                    <a:lstStyle/>
                    <a:p>
                      <a:pPr marR="206375" algn="r">
                        <a:lnSpc>
                          <a:spcPct val="100000"/>
                        </a:lnSpc>
                        <a:spcBef>
                          <a:spcPts val="1010"/>
                        </a:spcBef>
                      </a:pPr>
                      <a:r>
                        <a:rPr sz="1800" b="1" spc="-20" dirty="0">
                          <a:solidFill>
                            <a:srgbClr val="FFFFFF"/>
                          </a:solidFill>
                          <a:latin typeface="Times New Roman"/>
                          <a:cs typeface="Times New Roman"/>
                        </a:rPr>
                        <a:t>True</a:t>
                      </a:r>
                      <a:r>
                        <a:rPr sz="1800" b="1" spc="-95" dirty="0">
                          <a:solidFill>
                            <a:srgbClr val="FFFFFF"/>
                          </a:solidFill>
                          <a:latin typeface="Times New Roman"/>
                          <a:cs typeface="Times New Roman"/>
                        </a:rPr>
                        <a:t> </a:t>
                      </a:r>
                      <a:r>
                        <a:rPr sz="1800" b="1" spc="10" dirty="0">
                          <a:solidFill>
                            <a:srgbClr val="FFFFFF"/>
                          </a:solidFill>
                          <a:latin typeface="Times New Roman"/>
                          <a:cs typeface="Times New Roman"/>
                        </a:rPr>
                        <a:t>Positive</a:t>
                      </a:r>
                      <a:endParaRPr sz="1800">
                        <a:latin typeface="Times New Roman"/>
                        <a:cs typeface="Times New Roman"/>
                      </a:endParaRPr>
                    </a:p>
                  </a:txBody>
                  <a:tcPr marL="0" marR="0" marT="16251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tc>
                  <a:txBody>
                    <a:bodyPr/>
                    <a:lstStyle/>
                    <a:p>
                      <a:pPr marL="195580">
                        <a:lnSpc>
                          <a:spcPct val="100000"/>
                        </a:lnSpc>
                        <a:spcBef>
                          <a:spcPts val="1010"/>
                        </a:spcBef>
                      </a:pPr>
                      <a:r>
                        <a:rPr sz="1800" b="1" spc="25" dirty="0">
                          <a:solidFill>
                            <a:srgbClr val="FFFFFF"/>
                          </a:solidFill>
                          <a:latin typeface="Times New Roman"/>
                          <a:cs typeface="Times New Roman"/>
                        </a:rPr>
                        <a:t>False</a:t>
                      </a:r>
                      <a:r>
                        <a:rPr sz="1800" b="1" spc="-100" dirty="0">
                          <a:solidFill>
                            <a:srgbClr val="FFFFFF"/>
                          </a:solidFill>
                          <a:latin typeface="Times New Roman"/>
                          <a:cs typeface="Times New Roman"/>
                        </a:rPr>
                        <a:t> </a:t>
                      </a:r>
                      <a:r>
                        <a:rPr sz="1800" b="1" spc="5" dirty="0">
                          <a:solidFill>
                            <a:srgbClr val="FFFFFF"/>
                          </a:solidFill>
                          <a:latin typeface="Times New Roman"/>
                          <a:cs typeface="Times New Roman"/>
                        </a:rPr>
                        <a:t>Positive</a:t>
                      </a:r>
                      <a:endParaRPr sz="1800">
                        <a:latin typeface="Times New Roman"/>
                        <a:cs typeface="Times New Roman"/>
                      </a:endParaRPr>
                    </a:p>
                  </a:txBody>
                  <a:tcPr marL="0" marR="0" marT="162514"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extLst>
                  <a:ext uri="{0D108BD9-81ED-4DB2-BD59-A6C34878D82A}">
                    <a16:rowId xmlns:a16="http://schemas.microsoft.com/office/drawing/2014/main" val="10001"/>
                  </a:ext>
                </a:extLst>
              </a:tr>
              <a:tr h="604018">
                <a:tc>
                  <a:txBody>
                    <a:bodyPr/>
                    <a:lstStyle/>
                    <a:p>
                      <a:pPr marL="20320" algn="ctr">
                        <a:lnSpc>
                          <a:spcPct val="100000"/>
                        </a:lnSpc>
                        <a:spcBef>
                          <a:spcPts val="1015"/>
                        </a:spcBef>
                      </a:pPr>
                      <a:r>
                        <a:rPr sz="1800" b="1" spc="20" dirty="0">
                          <a:solidFill>
                            <a:srgbClr val="FFFFFF"/>
                          </a:solidFill>
                          <a:latin typeface="Times New Roman"/>
                          <a:cs typeface="Times New Roman"/>
                        </a:rPr>
                        <a:t>No</a:t>
                      </a:r>
                      <a:r>
                        <a:rPr sz="1800" b="1" spc="-100" dirty="0">
                          <a:solidFill>
                            <a:srgbClr val="FFFFFF"/>
                          </a:solidFill>
                          <a:latin typeface="Times New Roman"/>
                          <a:cs typeface="Times New Roman"/>
                        </a:rPr>
                        <a:t> </a:t>
                      </a:r>
                      <a:r>
                        <a:rPr sz="1800" b="1" spc="-5" dirty="0">
                          <a:solidFill>
                            <a:srgbClr val="FFFFFF"/>
                          </a:solidFill>
                          <a:latin typeface="Times New Roman"/>
                          <a:cs typeface="Times New Roman"/>
                        </a:rPr>
                        <a:t>Alarm</a:t>
                      </a:r>
                      <a:endParaRPr sz="1800">
                        <a:latin typeface="Times New Roman"/>
                        <a:cs typeface="Times New Roman"/>
                      </a:endParaRPr>
                    </a:p>
                  </a:txBody>
                  <a:tcPr marL="0" marR="0" marT="163318"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554E"/>
                    </a:solidFill>
                  </a:tcPr>
                </a:tc>
                <a:tc>
                  <a:txBody>
                    <a:bodyPr/>
                    <a:lstStyle/>
                    <a:p>
                      <a:pPr marR="149225" algn="r">
                        <a:lnSpc>
                          <a:spcPct val="100000"/>
                        </a:lnSpc>
                        <a:spcBef>
                          <a:spcPts val="1015"/>
                        </a:spcBef>
                      </a:pPr>
                      <a:r>
                        <a:rPr sz="1800" b="1" spc="25" dirty="0">
                          <a:solidFill>
                            <a:srgbClr val="FFFFFF"/>
                          </a:solidFill>
                          <a:latin typeface="Times New Roman"/>
                          <a:cs typeface="Times New Roman"/>
                        </a:rPr>
                        <a:t>False</a:t>
                      </a:r>
                      <a:r>
                        <a:rPr sz="1800" b="1" spc="-145" dirty="0">
                          <a:solidFill>
                            <a:srgbClr val="FFFFFF"/>
                          </a:solidFill>
                          <a:latin typeface="Times New Roman"/>
                          <a:cs typeface="Times New Roman"/>
                        </a:rPr>
                        <a:t> </a:t>
                      </a:r>
                      <a:r>
                        <a:rPr sz="1800" b="1" spc="15" dirty="0">
                          <a:solidFill>
                            <a:srgbClr val="FFFFFF"/>
                          </a:solidFill>
                          <a:latin typeface="Times New Roman"/>
                          <a:cs typeface="Times New Roman"/>
                        </a:rPr>
                        <a:t>Negative</a:t>
                      </a:r>
                      <a:endParaRPr sz="1800">
                        <a:latin typeface="Times New Roman"/>
                        <a:cs typeface="Times New Roman"/>
                      </a:endParaRPr>
                    </a:p>
                  </a:txBody>
                  <a:tcPr marL="0" marR="0" marT="163318"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tc>
                  <a:txBody>
                    <a:bodyPr/>
                    <a:lstStyle/>
                    <a:p>
                      <a:pPr marL="176530">
                        <a:lnSpc>
                          <a:spcPct val="100000"/>
                        </a:lnSpc>
                        <a:spcBef>
                          <a:spcPts val="1015"/>
                        </a:spcBef>
                      </a:pPr>
                      <a:r>
                        <a:rPr sz="1800" b="1" spc="-20" dirty="0">
                          <a:solidFill>
                            <a:srgbClr val="FFFFFF"/>
                          </a:solidFill>
                          <a:latin typeface="Times New Roman"/>
                          <a:cs typeface="Times New Roman"/>
                        </a:rPr>
                        <a:t>True</a:t>
                      </a:r>
                      <a:r>
                        <a:rPr sz="1800" b="1" spc="-30" dirty="0">
                          <a:solidFill>
                            <a:srgbClr val="FFFFFF"/>
                          </a:solidFill>
                          <a:latin typeface="Times New Roman"/>
                          <a:cs typeface="Times New Roman"/>
                        </a:rPr>
                        <a:t> </a:t>
                      </a:r>
                      <a:r>
                        <a:rPr sz="1800" b="1" spc="15" dirty="0">
                          <a:solidFill>
                            <a:srgbClr val="FFFFFF"/>
                          </a:solidFill>
                          <a:latin typeface="Times New Roman"/>
                          <a:cs typeface="Times New Roman"/>
                        </a:rPr>
                        <a:t>Negative</a:t>
                      </a:r>
                      <a:endParaRPr sz="1800" dirty="0">
                        <a:latin typeface="Times New Roman"/>
                        <a:cs typeface="Times New Roman"/>
                      </a:endParaRPr>
                    </a:p>
                  </a:txBody>
                  <a:tcPr marL="0" marR="0" marT="163318"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77E70848-C5F6-4102-8E2E-7D6F37114555}"/>
              </a:ext>
            </a:extLst>
          </p:cNvPr>
          <p:cNvSpPr/>
          <p:nvPr/>
        </p:nvSpPr>
        <p:spPr>
          <a:xfrm>
            <a:off x="3753538" y="5984080"/>
            <a:ext cx="5497724" cy="2031325"/>
          </a:xfrm>
          <a:prstGeom prst="rect">
            <a:avLst/>
          </a:prstGeom>
        </p:spPr>
        <p:txBody>
          <a:bodyPr wrap="square">
            <a:spAutoFit/>
          </a:bodyPr>
          <a:lstStyle/>
          <a:p>
            <a:pPr marL="304810" indent="-304810">
              <a:spcBef>
                <a:spcPts val="0"/>
              </a:spcBef>
              <a:buFont typeface="Arial" panose="020B0604020202020204" pitchFamily="34" charset="0"/>
              <a:buChar char="•"/>
            </a:pPr>
            <a:r>
              <a:rPr lang="en-US" sz="2000" b="1" dirty="0"/>
              <a:t>True Positive: </a:t>
            </a:r>
            <a:r>
              <a:rPr lang="en-US" sz="2000" dirty="0"/>
              <a:t>Alarm goes on in case of fire</a:t>
            </a:r>
          </a:p>
          <a:p>
            <a:pPr marL="304810" indent="-304810">
              <a:spcBef>
                <a:spcPts val="0"/>
              </a:spcBef>
              <a:buFont typeface="Arial" panose="020B0604020202020204" pitchFamily="34" charset="0"/>
              <a:buChar char="•"/>
            </a:pPr>
            <a:endParaRPr lang="en-US" sz="2000" dirty="0"/>
          </a:p>
          <a:p>
            <a:pPr marL="304810" indent="-304810">
              <a:spcBef>
                <a:spcPts val="0"/>
              </a:spcBef>
              <a:buFont typeface="Arial" panose="020B0604020202020204" pitchFamily="34" charset="0"/>
              <a:buChar char="•"/>
            </a:pPr>
            <a:r>
              <a:rPr lang="en-US" sz="2000" b="1" dirty="0"/>
              <a:t>False Positive: </a:t>
            </a:r>
            <a:r>
              <a:rPr lang="en-US" sz="2000" dirty="0"/>
              <a:t>Alarm  goes  on but no fire</a:t>
            </a:r>
          </a:p>
          <a:p>
            <a:pPr marL="304810" indent="-304810">
              <a:spcBef>
                <a:spcPts val="0"/>
              </a:spcBef>
              <a:buFont typeface="Arial" panose="020B0604020202020204" pitchFamily="34" charset="0"/>
              <a:buChar char="•"/>
            </a:pPr>
            <a:endParaRPr lang="en-US" sz="2000" dirty="0"/>
          </a:p>
          <a:p>
            <a:pPr marL="304810" indent="-304810">
              <a:spcBef>
                <a:spcPts val="0"/>
              </a:spcBef>
              <a:buFont typeface="Arial" panose="020B0604020202020204" pitchFamily="34" charset="0"/>
              <a:buChar char="•"/>
            </a:pPr>
            <a:r>
              <a:rPr lang="en-US" sz="2000" b="1" dirty="0"/>
              <a:t>False Negative: </a:t>
            </a:r>
            <a:r>
              <a:rPr lang="en-US" sz="2000" dirty="0"/>
              <a:t>No Alarm  in case of fire</a:t>
            </a:r>
          </a:p>
          <a:p>
            <a:pPr marL="304810" indent="-304810">
              <a:spcBef>
                <a:spcPts val="0"/>
              </a:spcBef>
              <a:buFont typeface="Arial" panose="020B0604020202020204" pitchFamily="34" charset="0"/>
              <a:buChar char="•"/>
            </a:pPr>
            <a:endParaRPr lang="en-US" sz="2000" dirty="0"/>
          </a:p>
          <a:p>
            <a:pPr marL="304810" indent="-304810">
              <a:spcBef>
                <a:spcPts val="0"/>
              </a:spcBef>
              <a:buFont typeface="Arial" panose="020B0604020202020204" pitchFamily="34" charset="0"/>
              <a:buChar char="•"/>
            </a:pPr>
            <a:r>
              <a:rPr lang="en-US" sz="2000" b="1" dirty="0"/>
              <a:t>True Negative: </a:t>
            </a:r>
            <a:r>
              <a:rPr lang="en-US" sz="2000" dirty="0"/>
              <a:t>No Alarm no Fire</a:t>
            </a:r>
          </a:p>
        </p:txBody>
      </p:sp>
      <p:sp>
        <p:nvSpPr>
          <p:cNvPr id="24" name="object 10">
            <a:extLst>
              <a:ext uri="{FF2B5EF4-FFF2-40B4-BE49-F238E27FC236}">
                <a16:creationId xmlns:a16="http://schemas.microsoft.com/office/drawing/2014/main" id="{11F3C6AF-7F46-4E2D-BF0A-01D439648937}"/>
              </a:ext>
            </a:extLst>
          </p:cNvPr>
          <p:cNvSpPr/>
          <p:nvPr/>
        </p:nvSpPr>
        <p:spPr>
          <a:xfrm>
            <a:off x="610395" y="2553415"/>
            <a:ext cx="1319791" cy="1826003"/>
          </a:xfrm>
          <a:prstGeom prst="rect">
            <a:avLst/>
          </a:prstGeom>
          <a:blipFill>
            <a:blip r:embed="rId3" cstate="print"/>
            <a:stretch>
              <a:fillRect/>
            </a:stretch>
          </a:blipFill>
        </p:spPr>
        <p:txBody>
          <a:bodyPr wrap="square" lIns="0" tIns="0" rIns="0" bIns="0" rtlCol="0"/>
          <a:lstStyle/>
          <a:p>
            <a:endParaRPr sz="3200"/>
          </a:p>
        </p:txBody>
      </p:sp>
      <p:sp>
        <p:nvSpPr>
          <p:cNvPr id="8" name="Rectangle 7">
            <a:extLst>
              <a:ext uri="{FF2B5EF4-FFF2-40B4-BE49-F238E27FC236}">
                <a16:creationId xmlns:a16="http://schemas.microsoft.com/office/drawing/2014/main" id="{4BE106F3-CB23-47D1-B726-394538346250}"/>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7" name="skillenza_logo_new (1).png" descr="skillenza_logo_new (1).png">
            <a:extLst>
              <a:ext uri="{FF2B5EF4-FFF2-40B4-BE49-F238E27FC236}">
                <a16:creationId xmlns:a16="http://schemas.microsoft.com/office/drawing/2014/main" id="{556A5750-D3B7-4939-AB24-1908A06E3F7C}"/>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17923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
            <a:extLst>
              <a:ext uri="{FF2B5EF4-FFF2-40B4-BE49-F238E27FC236}">
                <a16:creationId xmlns:a16="http://schemas.microsoft.com/office/drawing/2014/main" id="{48E9639C-1422-4879-B1CA-4C6F175E4D6B}"/>
              </a:ext>
            </a:extLst>
          </p:cNvPr>
          <p:cNvSpPr/>
          <p:nvPr/>
        </p:nvSpPr>
        <p:spPr>
          <a:xfrm>
            <a:off x="3220278" y="2522613"/>
            <a:ext cx="6539948"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Interpreting a Confusion Matrix - Example</a:t>
            </a:r>
            <a:endParaRPr lang="en-US" sz="2133" b="1" i="1" dirty="0">
              <a:solidFill>
                <a:prstClr val="black"/>
              </a:solidFill>
            </a:endParaRPr>
          </a:p>
        </p:txBody>
      </p:sp>
      <p:sp>
        <p:nvSpPr>
          <p:cNvPr id="2" name="Rectangle 1">
            <a:extLst>
              <a:ext uri="{FF2B5EF4-FFF2-40B4-BE49-F238E27FC236}">
                <a16:creationId xmlns:a16="http://schemas.microsoft.com/office/drawing/2014/main" id="{77E70848-C5F6-4102-8E2E-7D6F37114555}"/>
              </a:ext>
            </a:extLst>
          </p:cNvPr>
          <p:cNvSpPr/>
          <p:nvPr/>
        </p:nvSpPr>
        <p:spPr>
          <a:xfrm>
            <a:off x="3677920" y="6361766"/>
            <a:ext cx="5640495" cy="1200329"/>
          </a:xfrm>
          <a:prstGeom prst="rect">
            <a:avLst/>
          </a:prstGeom>
        </p:spPr>
        <p:txBody>
          <a:bodyPr wrap="square">
            <a:spAutoFit/>
          </a:bodyPr>
          <a:lstStyle/>
          <a:p>
            <a:pPr marL="304810" indent="-304810">
              <a:spcBef>
                <a:spcPts val="0"/>
              </a:spcBef>
              <a:buFont typeface="Arial" panose="020B0604020202020204" pitchFamily="34" charset="0"/>
              <a:buChar char="•"/>
            </a:pPr>
            <a:r>
              <a:rPr lang="en-US" sz="2000" b="1" dirty="0"/>
              <a:t>True Positive: </a:t>
            </a:r>
            <a:r>
              <a:rPr lang="en-US" sz="2000" dirty="0"/>
              <a:t>Alarm goes on in case of fire</a:t>
            </a:r>
          </a:p>
          <a:p>
            <a:pPr marL="304810" indent="-304810">
              <a:spcBef>
                <a:spcPts val="0"/>
              </a:spcBef>
              <a:buFont typeface="Arial" panose="020B0604020202020204" pitchFamily="34" charset="0"/>
              <a:buChar char="•"/>
            </a:pPr>
            <a:r>
              <a:rPr lang="en-US" sz="2000" b="1" dirty="0"/>
              <a:t>False Positive: </a:t>
            </a:r>
            <a:r>
              <a:rPr lang="en-US" sz="2000" dirty="0"/>
              <a:t>Alarm  goes  on but no fire</a:t>
            </a:r>
          </a:p>
          <a:p>
            <a:pPr marL="304810" indent="-304810">
              <a:spcBef>
                <a:spcPts val="0"/>
              </a:spcBef>
              <a:buFont typeface="Arial" panose="020B0604020202020204" pitchFamily="34" charset="0"/>
              <a:buChar char="•"/>
            </a:pPr>
            <a:r>
              <a:rPr lang="en-US" sz="2000" b="1" dirty="0"/>
              <a:t>False Negative: </a:t>
            </a:r>
            <a:r>
              <a:rPr lang="en-US" sz="2000" dirty="0"/>
              <a:t>No Alarm  in case of fire</a:t>
            </a:r>
          </a:p>
          <a:p>
            <a:pPr marL="304810" indent="-304810">
              <a:spcBef>
                <a:spcPts val="0"/>
              </a:spcBef>
              <a:buFont typeface="Arial" panose="020B0604020202020204" pitchFamily="34" charset="0"/>
              <a:buChar char="•"/>
            </a:pPr>
            <a:r>
              <a:rPr lang="en-US" sz="2000" b="1" dirty="0"/>
              <a:t>True Negative: </a:t>
            </a:r>
            <a:r>
              <a:rPr lang="en-US" sz="2000" dirty="0"/>
              <a:t>No Alarm no Fire</a:t>
            </a:r>
          </a:p>
        </p:txBody>
      </p:sp>
      <p:sp>
        <p:nvSpPr>
          <p:cNvPr id="24" name="object 10">
            <a:extLst>
              <a:ext uri="{FF2B5EF4-FFF2-40B4-BE49-F238E27FC236}">
                <a16:creationId xmlns:a16="http://schemas.microsoft.com/office/drawing/2014/main" id="{11F3C6AF-7F46-4E2D-BF0A-01D439648937}"/>
              </a:ext>
            </a:extLst>
          </p:cNvPr>
          <p:cNvSpPr/>
          <p:nvPr/>
        </p:nvSpPr>
        <p:spPr>
          <a:xfrm>
            <a:off x="610395" y="2553415"/>
            <a:ext cx="1319791" cy="1826003"/>
          </a:xfrm>
          <a:prstGeom prst="rect">
            <a:avLst/>
          </a:prstGeom>
          <a:blipFill>
            <a:blip r:embed="rId3" cstate="print"/>
            <a:stretch>
              <a:fillRect/>
            </a:stretch>
          </a:blipFill>
        </p:spPr>
        <p:txBody>
          <a:bodyPr wrap="square" lIns="0" tIns="0" rIns="0" bIns="0" rtlCol="0"/>
          <a:lstStyle/>
          <a:p>
            <a:endParaRPr sz="3200"/>
          </a:p>
        </p:txBody>
      </p:sp>
      <p:graphicFrame>
        <p:nvGraphicFramePr>
          <p:cNvPr id="7" name="object 10">
            <a:extLst>
              <a:ext uri="{FF2B5EF4-FFF2-40B4-BE49-F238E27FC236}">
                <a16:creationId xmlns:a16="http://schemas.microsoft.com/office/drawing/2014/main" id="{FCC87211-FC5E-4B67-ACAC-EA1E7F4A47F0}"/>
              </a:ext>
            </a:extLst>
          </p:cNvPr>
          <p:cNvGraphicFramePr>
            <a:graphicFrameLocks noGrp="1"/>
          </p:cNvGraphicFramePr>
          <p:nvPr/>
        </p:nvGraphicFramePr>
        <p:xfrm>
          <a:off x="3559209" y="3623364"/>
          <a:ext cx="5886381" cy="2313434"/>
        </p:xfrm>
        <a:graphic>
          <a:graphicData uri="http://schemas.openxmlformats.org/drawingml/2006/table">
            <a:tbl>
              <a:tblPr firstRow="1" bandRow="1">
                <a:tableStyleId>{2D5ABB26-0587-4C30-8999-92F81FD0307C}</a:tableStyleId>
              </a:tblPr>
              <a:tblGrid>
                <a:gridCol w="1810899">
                  <a:extLst>
                    <a:ext uri="{9D8B030D-6E8A-4147-A177-3AD203B41FA5}">
                      <a16:colId xmlns:a16="http://schemas.microsoft.com/office/drawing/2014/main" val="20000"/>
                    </a:ext>
                  </a:extLst>
                </a:gridCol>
                <a:gridCol w="1365684">
                  <a:extLst>
                    <a:ext uri="{9D8B030D-6E8A-4147-A177-3AD203B41FA5}">
                      <a16:colId xmlns:a16="http://schemas.microsoft.com/office/drawing/2014/main" val="20001"/>
                    </a:ext>
                  </a:extLst>
                </a:gridCol>
                <a:gridCol w="1354899">
                  <a:extLst>
                    <a:ext uri="{9D8B030D-6E8A-4147-A177-3AD203B41FA5}">
                      <a16:colId xmlns:a16="http://schemas.microsoft.com/office/drawing/2014/main" val="20002"/>
                    </a:ext>
                  </a:extLst>
                </a:gridCol>
                <a:gridCol w="1354899">
                  <a:extLst>
                    <a:ext uri="{9D8B030D-6E8A-4147-A177-3AD203B41FA5}">
                      <a16:colId xmlns:a16="http://schemas.microsoft.com/office/drawing/2014/main" val="20003"/>
                    </a:ext>
                  </a:extLst>
                </a:gridCol>
              </a:tblGrid>
              <a:tr h="578330">
                <a:tc>
                  <a:txBody>
                    <a:bodyPr/>
                    <a:lstStyle/>
                    <a:p>
                      <a:pPr>
                        <a:lnSpc>
                          <a:spcPct val="100000"/>
                        </a:lnSpc>
                        <a:spcBef>
                          <a:spcPts val="35"/>
                        </a:spcBef>
                      </a:pPr>
                      <a:endParaRPr sz="1200">
                        <a:latin typeface="Times New Roman"/>
                        <a:cs typeface="Times New Roman"/>
                      </a:endParaRPr>
                    </a:p>
                    <a:p>
                      <a:pPr algn="ctr">
                        <a:lnSpc>
                          <a:spcPct val="100000"/>
                        </a:lnSpc>
                      </a:pPr>
                      <a:r>
                        <a:rPr sz="1400" b="1" spc="35" dirty="0">
                          <a:solidFill>
                            <a:srgbClr val="FFFFFF"/>
                          </a:solidFill>
                          <a:latin typeface="Times New Roman"/>
                          <a:cs typeface="Times New Roman"/>
                        </a:rPr>
                        <a:t>N=150</a:t>
                      </a:r>
                      <a:endParaRPr sz="1400">
                        <a:latin typeface="Times New Roman"/>
                        <a:cs typeface="Times New Roman"/>
                      </a:endParaRPr>
                    </a:p>
                  </a:txBody>
                  <a:tcPr marL="0" marR="0" marT="5392"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464646"/>
                    </a:solidFill>
                  </a:tcPr>
                </a:tc>
                <a:tc>
                  <a:txBody>
                    <a:bodyPr/>
                    <a:lstStyle/>
                    <a:p>
                      <a:pPr marL="280035" marR="116839" indent="-152400">
                        <a:lnSpc>
                          <a:spcPct val="102400"/>
                        </a:lnSpc>
                        <a:spcBef>
                          <a:spcPts val="490"/>
                        </a:spcBef>
                      </a:pPr>
                      <a:r>
                        <a:rPr sz="1400" b="1" spc="20" dirty="0">
                          <a:solidFill>
                            <a:srgbClr val="FFFFFF"/>
                          </a:solidFill>
                          <a:latin typeface="Times New Roman"/>
                          <a:cs typeface="Times New Roman"/>
                        </a:rPr>
                        <a:t>Predicted</a:t>
                      </a:r>
                      <a:r>
                        <a:rPr sz="1400" b="1" spc="-135" dirty="0">
                          <a:solidFill>
                            <a:srgbClr val="FFFFFF"/>
                          </a:solidFill>
                          <a:latin typeface="Times New Roman"/>
                          <a:cs typeface="Times New Roman"/>
                        </a:rPr>
                        <a:t> </a:t>
                      </a:r>
                      <a:r>
                        <a:rPr sz="1400" b="1" spc="-10" dirty="0">
                          <a:solidFill>
                            <a:srgbClr val="FFFFFF"/>
                          </a:solidFill>
                          <a:latin typeface="Times New Roman"/>
                          <a:cs typeface="Times New Roman"/>
                        </a:rPr>
                        <a:t>Fire  </a:t>
                      </a:r>
                      <a:r>
                        <a:rPr sz="1400" b="1" spc="15" dirty="0">
                          <a:solidFill>
                            <a:srgbClr val="FFFFFF"/>
                          </a:solidFill>
                          <a:latin typeface="Times New Roman"/>
                          <a:cs typeface="Times New Roman"/>
                        </a:rPr>
                        <a:t>(Positive)</a:t>
                      </a:r>
                      <a:endParaRPr sz="1400">
                        <a:latin typeface="Times New Roman"/>
                        <a:cs typeface="Times New Roman"/>
                      </a:endParaRPr>
                    </a:p>
                  </a:txBody>
                  <a:tcPr marL="0" marR="0" marT="75486"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6B9E24"/>
                    </a:solidFill>
                  </a:tcPr>
                </a:tc>
                <a:tc>
                  <a:txBody>
                    <a:bodyPr/>
                    <a:lstStyle/>
                    <a:p>
                      <a:pPr marL="242570" marR="116839" indent="-124460">
                        <a:lnSpc>
                          <a:spcPct val="102400"/>
                        </a:lnSpc>
                        <a:spcBef>
                          <a:spcPts val="490"/>
                        </a:spcBef>
                      </a:pPr>
                      <a:r>
                        <a:rPr sz="1400" b="1" spc="20" dirty="0">
                          <a:solidFill>
                            <a:srgbClr val="FFFFFF"/>
                          </a:solidFill>
                          <a:latin typeface="Times New Roman"/>
                          <a:cs typeface="Times New Roman"/>
                        </a:rPr>
                        <a:t>Predicted</a:t>
                      </a:r>
                      <a:r>
                        <a:rPr sz="1400" b="1" spc="-135" dirty="0">
                          <a:solidFill>
                            <a:srgbClr val="FFFFFF"/>
                          </a:solidFill>
                          <a:latin typeface="Times New Roman"/>
                          <a:cs typeface="Times New Roman"/>
                        </a:rPr>
                        <a:t> </a:t>
                      </a:r>
                      <a:r>
                        <a:rPr sz="1400" b="1" spc="-10" dirty="0">
                          <a:solidFill>
                            <a:srgbClr val="FFFFFF"/>
                          </a:solidFill>
                          <a:latin typeface="Times New Roman"/>
                          <a:cs typeface="Times New Roman"/>
                        </a:rPr>
                        <a:t>Fire  </a:t>
                      </a:r>
                      <a:r>
                        <a:rPr sz="1400" b="1" spc="15" dirty="0">
                          <a:solidFill>
                            <a:srgbClr val="FFFFFF"/>
                          </a:solidFill>
                          <a:latin typeface="Times New Roman"/>
                          <a:cs typeface="Times New Roman"/>
                        </a:rPr>
                        <a:t>(Negative)</a:t>
                      </a:r>
                      <a:endParaRPr sz="1400">
                        <a:latin typeface="Times New Roman"/>
                        <a:cs typeface="Times New Roman"/>
                      </a:endParaRPr>
                    </a:p>
                  </a:txBody>
                  <a:tcPr marL="0" marR="0" marT="75486"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DA554E"/>
                    </a:solidFill>
                  </a:tcPr>
                </a:tc>
                <a:tc>
                  <a:txBody>
                    <a:bodyPr/>
                    <a:lstStyle/>
                    <a:p>
                      <a:pPr>
                        <a:lnSpc>
                          <a:spcPct val="100000"/>
                        </a:lnSpc>
                        <a:spcBef>
                          <a:spcPts val="35"/>
                        </a:spcBef>
                      </a:pPr>
                      <a:endParaRPr sz="1200">
                        <a:latin typeface="Times New Roman"/>
                        <a:cs typeface="Times New Roman"/>
                      </a:endParaRPr>
                    </a:p>
                    <a:p>
                      <a:pPr marL="14604" algn="ctr">
                        <a:lnSpc>
                          <a:spcPct val="100000"/>
                        </a:lnSpc>
                      </a:pPr>
                      <a:r>
                        <a:rPr sz="1400" b="1" spc="5" dirty="0">
                          <a:solidFill>
                            <a:srgbClr val="FFFFFF"/>
                          </a:solidFill>
                          <a:latin typeface="Times New Roman"/>
                          <a:cs typeface="Times New Roman"/>
                        </a:rPr>
                        <a:t>Actual</a:t>
                      </a:r>
                      <a:r>
                        <a:rPr sz="1400" b="1" spc="-80" dirty="0">
                          <a:solidFill>
                            <a:srgbClr val="FFFFFF"/>
                          </a:solidFill>
                          <a:latin typeface="Times New Roman"/>
                          <a:cs typeface="Times New Roman"/>
                        </a:rPr>
                        <a:t> </a:t>
                      </a:r>
                      <a:r>
                        <a:rPr sz="1400" b="1" spc="-5" dirty="0">
                          <a:solidFill>
                            <a:srgbClr val="FFFFFF"/>
                          </a:solidFill>
                          <a:latin typeface="Times New Roman"/>
                          <a:cs typeface="Times New Roman"/>
                        </a:rPr>
                        <a:t>Alarm</a:t>
                      </a:r>
                      <a:endParaRPr sz="1400">
                        <a:latin typeface="Times New Roman"/>
                        <a:cs typeface="Times New Roman"/>
                      </a:endParaRPr>
                    </a:p>
                  </a:txBody>
                  <a:tcPr marL="0" marR="0" marT="5392"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BEBEBE"/>
                    </a:solidFill>
                  </a:tcPr>
                </a:tc>
                <a:extLst>
                  <a:ext uri="{0D108BD9-81ED-4DB2-BD59-A6C34878D82A}">
                    <a16:rowId xmlns:a16="http://schemas.microsoft.com/office/drawing/2014/main" val="10000"/>
                  </a:ext>
                </a:extLst>
              </a:tr>
              <a:tr h="578330">
                <a:tc>
                  <a:txBody>
                    <a:bodyPr/>
                    <a:lstStyle/>
                    <a:p>
                      <a:pPr marL="611505" marR="321945" indent="-267335">
                        <a:lnSpc>
                          <a:spcPct val="102499"/>
                        </a:lnSpc>
                        <a:spcBef>
                          <a:spcPts val="500"/>
                        </a:spcBef>
                      </a:pPr>
                      <a:r>
                        <a:rPr sz="1400" b="1" spc="5" dirty="0">
                          <a:solidFill>
                            <a:srgbClr val="FFFFFF"/>
                          </a:solidFill>
                          <a:latin typeface="Times New Roman"/>
                          <a:cs typeface="Times New Roman"/>
                        </a:rPr>
                        <a:t>Actual</a:t>
                      </a:r>
                      <a:r>
                        <a:rPr sz="1400" b="1" spc="-125" dirty="0">
                          <a:solidFill>
                            <a:srgbClr val="FFFFFF"/>
                          </a:solidFill>
                          <a:latin typeface="Times New Roman"/>
                          <a:cs typeface="Times New Roman"/>
                        </a:rPr>
                        <a:t> </a:t>
                      </a:r>
                      <a:r>
                        <a:rPr sz="1400" b="1" spc="-5" dirty="0">
                          <a:solidFill>
                            <a:srgbClr val="FFFFFF"/>
                          </a:solidFill>
                          <a:latin typeface="Times New Roman"/>
                          <a:cs typeface="Times New Roman"/>
                        </a:rPr>
                        <a:t>Alarm  YES</a:t>
                      </a:r>
                      <a:endParaRPr sz="1400">
                        <a:latin typeface="Times New Roman"/>
                        <a:cs typeface="Times New Roman"/>
                      </a:endParaRPr>
                    </a:p>
                  </a:txBody>
                  <a:tcPr marL="0" marR="0" marT="77027"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6B9E24"/>
                    </a:solidFill>
                  </a:tcPr>
                </a:tc>
                <a:tc>
                  <a:txBody>
                    <a:bodyPr/>
                    <a:lstStyle/>
                    <a:p>
                      <a:pPr>
                        <a:lnSpc>
                          <a:spcPct val="100000"/>
                        </a:lnSpc>
                        <a:spcBef>
                          <a:spcPts val="40"/>
                        </a:spcBef>
                      </a:pPr>
                      <a:endParaRPr sz="1200">
                        <a:latin typeface="Times New Roman"/>
                        <a:cs typeface="Times New Roman"/>
                      </a:endParaRPr>
                    </a:p>
                    <a:p>
                      <a:pPr marL="11430" algn="ctr">
                        <a:lnSpc>
                          <a:spcPct val="100000"/>
                        </a:lnSpc>
                      </a:pPr>
                      <a:r>
                        <a:rPr sz="1400" b="1" spc="5" dirty="0">
                          <a:solidFill>
                            <a:srgbClr val="FFFFFF"/>
                          </a:solidFill>
                          <a:latin typeface="Times New Roman"/>
                          <a:cs typeface="Times New Roman"/>
                        </a:rPr>
                        <a:t>TP:</a:t>
                      </a:r>
                      <a:r>
                        <a:rPr sz="1400" b="1" spc="-65" dirty="0">
                          <a:solidFill>
                            <a:srgbClr val="FFFFFF"/>
                          </a:solidFill>
                          <a:latin typeface="Times New Roman"/>
                          <a:cs typeface="Times New Roman"/>
                        </a:rPr>
                        <a:t> </a:t>
                      </a:r>
                      <a:r>
                        <a:rPr sz="1400" b="1" spc="25" dirty="0">
                          <a:solidFill>
                            <a:srgbClr val="FFFFFF"/>
                          </a:solidFill>
                          <a:latin typeface="Times New Roman"/>
                          <a:cs typeface="Times New Roman"/>
                        </a:rPr>
                        <a:t>40</a:t>
                      </a:r>
                      <a:endParaRPr sz="1400">
                        <a:latin typeface="Times New Roman"/>
                        <a:cs typeface="Times New Roman"/>
                      </a:endParaRPr>
                    </a:p>
                  </a:txBody>
                  <a:tcPr marL="0" marR="0" marT="6162"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tc>
                  <a:txBody>
                    <a:bodyPr/>
                    <a:lstStyle/>
                    <a:p>
                      <a:pPr>
                        <a:lnSpc>
                          <a:spcPct val="100000"/>
                        </a:lnSpc>
                        <a:spcBef>
                          <a:spcPts val="40"/>
                        </a:spcBef>
                      </a:pPr>
                      <a:endParaRPr sz="1200">
                        <a:latin typeface="Times New Roman"/>
                        <a:cs typeface="Times New Roman"/>
                      </a:endParaRPr>
                    </a:p>
                    <a:p>
                      <a:pPr marL="12065" algn="ctr">
                        <a:lnSpc>
                          <a:spcPct val="100000"/>
                        </a:lnSpc>
                      </a:pPr>
                      <a:r>
                        <a:rPr sz="1400" b="1" dirty="0">
                          <a:solidFill>
                            <a:srgbClr val="FFFFFF"/>
                          </a:solidFill>
                          <a:latin typeface="Times New Roman"/>
                          <a:cs typeface="Times New Roman"/>
                        </a:rPr>
                        <a:t>FP:</a:t>
                      </a:r>
                      <a:r>
                        <a:rPr sz="1400" b="1" spc="-65" dirty="0">
                          <a:solidFill>
                            <a:srgbClr val="FFFFFF"/>
                          </a:solidFill>
                          <a:latin typeface="Times New Roman"/>
                          <a:cs typeface="Times New Roman"/>
                        </a:rPr>
                        <a:t> </a:t>
                      </a:r>
                      <a:r>
                        <a:rPr sz="1400" b="1" spc="25" dirty="0">
                          <a:solidFill>
                            <a:srgbClr val="FFFFFF"/>
                          </a:solidFill>
                          <a:latin typeface="Times New Roman"/>
                          <a:cs typeface="Times New Roman"/>
                        </a:rPr>
                        <a:t>10</a:t>
                      </a:r>
                      <a:endParaRPr sz="1400">
                        <a:latin typeface="Times New Roman"/>
                        <a:cs typeface="Times New Roman"/>
                      </a:endParaRPr>
                    </a:p>
                  </a:txBody>
                  <a:tcPr marL="0" marR="0" marT="6162"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989898"/>
                    </a:solidFill>
                  </a:tcPr>
                </a:tc>
                <a:tc>
                  <a:txBody>
                    <a:bodyPr/>
                    <a:lstStyle/>
                    <a:p>
                      <a:pPr>
                        <a:lnSpc>
                          <a:spcPct val="100000"/>
                        </a:lnSpc>
                        <a:spcBef>
                          <a:spcPts val="40"/>
                        </a:spcBef>
                      </a:pPr>
                      <a:endParaRPr sz="1200">
                        <a:latin typeface="Times New Roman"/>
                        <a:cs typeface="Times New Roman"/>
                      </a:endParaRPr>
                    </a:p>
                    <a:p>
                      <a:pPr marL="19685" algn="ctr">
                        <a:lnSpc>
                          <a:spcPct val="100000"/>
                        </a:lnSpc>
                      </a:pPr>
                      <a:r>
                        <a:rPr sz="1400" b="1" spc="45" dirty="0">
                          <a:solidFill>
                            <a:srgbClr val="FFFFFF"/>
                          </a:solidFill>
                          <a:latin typeface="Times New Roman"/>
                          <a:cs typeface="Times New Roman"/>
                        </a:rPr>
                        <a:t>50</a:t>
                      </a:r>
                      <a:endParaRPr sz="1400">
                        <a:latin typeface="Times New Roman"/>
                        <a:cs typeface="Times New Roman"/>
                      </a:endParaRPr>
                    </a:p>
                  </a:txBody>
                  <a:tcPr marL="0" marR="0" marT="6162"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464646"/>
                    </a:solidFill>
                  </a:tcPr>
                </a:tc>
                <a:extLst>
                  <a:ext uri="{0D108BD9-81ED-4DB2-BD59-A6C34878D82A}">
                    <a16:rowId xmlns:a16="http://schemas.microsoft.com/office/drawing/2014/main" val="10001"/>
                  </a:ext>
                </a:extLst>
              </a:tr>
              <a:tr h="578309">
                <a:tc>
                  <a:txBody>
                    <a:bodyPr/>
                    <a:lstStyle/>
                    <a:p>
                      <a:pPr marL="640080" marR="321945" indent="-295910">
                        <a:lnSpc>
                          <a:spcPct val="102499"/>
                        </a:lnSpc>
                        <a:spcBef>
                          <a:spcPts val="505"/>
                        </a:spcBef>
                      </a:pPr>
                      <a:r>
                        <a:rPr sz="1400" b="1" spc="5" dirty="0">
                          <a:solidFill>
                            <a:srgbClr val="FFFFFF"/>
                          </a:solidFill>
                          <a:latin typeface="Times New Roman"/>
                          <a:cs typeface="Times New Roman"/>
                        </a:rPr>
                        <a:t>Actual</a:t>
                      </a:r>
                      <a:r>
                        <a:rPr sz="1400" b="1" spc="-125" dirty="0">
                          <a:solidFill>
                            <a:srgbClr val="FFFFFF"/>
                          </a:solidFill>
                          <a:latin typeface="Times New Roman"/>
                          <a:cs typeface="Times New Roman"/>
                        </a:rPr>
                        <a:t> </a:t>
                      </a:r>
                      <a:r>
                        <a:rPr sz="1400" b="1" spc="-5" dirty="0">
                          <a:solidFill>
                            <a:srgbClr val="FFFFFF"/>
                          </a:solidFill>
                          <a:latin typeface="Times New Roman"/>
                          <a:cs typeface="Times New Roman"/>
                        </a:rPr>
                        <a:t>Alarm  </a:t>
                      </a:r>
                      <a:r>
                        <a:rPr sz="1400" b="1" spc="30" dirty="0">
                          <a:solidFill>
                            <a:srgbClr val="FFFFFF"/>
                          </a:solidFill>
                          <a:latin typeface="Times New Roman"/>
                          <a:cs typeface="Times New Roman"/>
                        </a:rPr>
                        <a:t>NO</a:t>
                      </a:r>
                      <a:endParaRPr sz="1400">
                        <a:latin typeface="Times New Roman"/>
                        <a:cs typeface="Times New Roman"/>
                      </a:endParaRPr>
                    </a:p>
                  </a:txBody>
                  <a:tcPr marL="0" marR="0" marT="77797"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554E"/>
                    </a:solidFill>
                  </a:tcPr>
                </a:tc>
                <a:tc>
                  <a:txBody>
                    <a:bodyPr/>
                    <a:lstStyle/>
                    <a:p>
                      <a:pPr>
                        <a:lnSpc>
                          <a:spcPct val="100000"/>
                        </a:lnSpc>
                        <a:spcBef>
                          <a:spcPts val="45"/>
                        </a:spcBef>
                      </a:pPr>
                      <a:endParaRPr sz="1200">
                        <a:latin typeface="Times New Roman"/>
                        <a:cs typeface="Times New Roman"/>
                      </a:endParaRPr>
                    </a:p>
                    <a:p>
                      <a:pPr marL="1905" algn="ctr">
                        <a:lnSpc>
                          <a:spcPct val="100000"/>
                        </a:lnSpc>
                        <a:spcBef>
                          <a:spcPts val="5"/>
                        </a:spcBef>
                      </a:pPr>
                      <a:r>
                        <a:rPr sz="1400" b="1" spc="10" dirty="0">
                          <a:solidFill>
                            <a:srgbClr val="FFFFFF"/>
                          </a:solidFill>
                          <a:latin typeface="Times New Roman"/>
                          <a:cs typeface="Times New Roman"/>
                        </a:rPr>
                        <a:t>FN:</a:t>
                      </a:r>
                      <a:r>
                        <a:rPr sz="1400" b="1" spc="-60" dirty="0">
                          <a:solidFill>
                            <a:srgbClr val="FFFFFF"/>
                          </a:solidFill>
                          <a:latin typeface="Times New Roman"/>
                          <a:cs typeface="Times New Roman"/>
                        </a:rPr>
                        <a:t> </a:t>
                      </a:r>
                      <a:r>
                        <a:rPr sz="1400" b="1" spc="10" dirty="0">
                          <a:solidFill>
                            <a:srgbClr val="FFFFFF"/>
                          </a:solidFill>
                          <a:latin typeface="Times New Roman"/>
                          <a:cs typeface="Times New Roman"/>
                        </a:rPr>
                        <a:t>5</a:t>
                      </a:r>
                      <a:endParaRPr sz="1400">
                        <a:latin typeface="Times New Roman"/>
                        <a:cs typeface="Times New Roman"/>
                      </a:endParaRPr>
                    </a:p>
                  </a:txBody>
                  <a:tcPr marL="0" marR="0" marT="693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tc>
                  <a:txBody>
                    <a:bodyPr/>
                    <a:lstStyle/>
                    <a:p>
                      <a:pPr>
                        <a:lnSpc>
                          <a:spcPct val="100000"/>
                        </a:lnSpc>
                        <a:spcBef>
                          <a:spcPts val="45"/>
                        </a:spcBef>
                      </a:pPr>
                      <a:endParaRPr sz="1200">
                        <a:latin typeface="Times New Roman"/>
                        <a:cs typeface="Times New Roman"/>
                      </a:endParaRPr>
                    </a:p>
                    <a:p>
                      <a:pPr marL="2540" algn="ctr">
                        <a:lnSpc>
                          <a:spcPct val="100000"/>
                        </a:lnSpc>
                        <a:spcBef>
                          <a:spcPts val="5"/>
                        </a:spcBef>
                      </a:pPr>
                      <a:r>
                        <a:rPr sz="1400" b="1" spc="15" dirty="0">
                          <a:solidFill>
                            <a:srgbClr val="FFFFFF"/>
                          </a:solidFill>
                          <a:latin typeface="Times New Roman"/>
                          <a:cs typeface="Times New Roman"/>
                        </a:rPr>
                        <a:t>TN:</a:t>
                      </a:r>
                      <a:r>
                        <a:rPr sz="1400" b="1" spc="-60" dirty="0">
                          <a:solidFill>
                            <a:srgbClr val="FFFFFF"/>
                          </a:solidFill>
                          <a:latin typeface="Times New Roman"/>
                          <a:cs typeface="Times New Roman"/>
                        </a:rPr>
                        <a:t> </a:t>
                      </a:r>
                      <a:r>
                        <a:rPr sz="1400" b="1" spc="30" dirty="0">
                          <a:solidFill>
                            <a:srgbClr val="FFFFFF"/>
                          </a:solidFill>
                          <a:latin typeface="Times New Roman"/>
                          <a:cs typeface="Times New Roman"/>
                        </a:rPr>
                        <a:t>95</a:t>
                      </a:r>
                      <a:endParaRPr sz="1400">
                        <a:latin typeface="Times New Roman"/>
                        <a:cs typeface="Times New Roman"/>
                      </a:endParaRPr>
                    </a:p>
                  </a:txBody>
                  <a:tcPr marL="0" marR="0" marT="693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989898"/>
                    </a:solidFill>
                  </a:tcPr>
                </a:tc>
                <a:tc>
                  <a:txBody>
                    <a:bodyPr/>
                    <a:lstStyle/>
                    <a:p>
                      <a:pPr>
                        <a:lnSpc>
                          <a:spcPct val="100000"/>
                        </a:lnSpc>
                        <a:spcBef>
                          <a:spcPts val="45"/>
                        </a:spcBef>
                      </a:pPr>
                      <a:endParaRPr sz="1200">
                        <a:latin typeface="Times New Roman"/>
                        <a:cs typeface="Times New Roman"/>
                      </a:endParaRPr>
                    </a:p>
                    <a:p>
                      <a:pPr marL="19685" algn="ctr">
                        <a:lnSpc>
                          <a:spcPct val="100000"/>
                        </a:lnSpc>
                        <a:spcBef>
                          <a:spcPts val="5"/>
                        </a:spcBef>
                      </a:pPr>
                      <a:r>
                        <a:rPr sz="1400" b="1" spc="45" dirty="0">
                          <a:solidFill>
                            <a:srgbClr val="FFFFFF"/>
                          </a:solidFill>
                          <a:latin typeface="Times New Roman"/>
                          <a:cs typeface="Times New Roman"/>
                        </a:rPr>
                        <a:t>100</a:t>
                      </a:r>
                      <a:endParaRPr sz="1400">
                        <a:latin typeface="Times New Roman"/>
                        <a:cs typeface="Times New Roman"/>
                      </a:endParaRPr>
                    </a:p>
                  </a:txBody>
                  <a:tcPr marL="0" marR="0" marT="693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extLst>
                  <a:ext uri="{0D108BD9-81ED-4DB2-BD59-A6C34878D82A}">
                    <a16:rowId xmlns:a16="http://schemas.microsoft.com/office/drawing/2014/main" val="10002"/>
                  </a:ext>
                </a:extLst>
              </a:tr>
              <a:tr h="578465">
                <a:tc>
                  <a:txBody>
                    <a:bodyPr/>
                    <a:lstStyle/>
                    <a:p>
                      <a:pPr>
                        <a:lnSpc>
                          <a:spcPct val="100000"/>
                        </a:lnSpc>
                        <a:spcBef>
                          <a:spcPts val="55"/>
                        </a:spcBef>
                      </a:pPr>
                      <a:endParaRPr sz="1200">
                        <a:latin typeface="Times New Roman"/>
                        <a:cs typeface="Times New Roman"/>
                      </a:endParaRPr>
                    </a:p>
                    <a:p>
                      <a:pPr algn="ctr">
                        <a:lnSpc>
                          <a:spcPct val="100000"/>
                        </a:lnSpc>
                      </a:pPr>
                      <a:r>
                        <a:rPr sz="1400" b="1" spc="10" dirty="0">
                          <a:solidFill>
                            <a:srgbClr val="FFFFFF"/>
                          </a:solidFill>
                          <a:latin typeface="Times New Roman"/>
                          <a:cs typeface="Times New Roman"/>
                        </a:rPr>
                        <a:t>Predicte</a:t>
                      </a:r>
                      <a:r>
                        <a:rPr sz="1400" b="1" spc="-180" dirty="0">
                          <a:solidFill>
                            <a:srgbClr val="FFFFFF"/>
                          </a:solidFill>
                          <a:latin typeface="Times New Roman"/>
                          <a:cs typeface="Times New Roman"/>
                        </a:rPr>
                        <a:t> </a:t>
                      </a:r>
                      <a:r>
                        <a:rPr sz="1400" b="1" spc="15" dirty="0">
                          <a:solidFill>
                            <a:srgbClr val="FFFFFF"/>
                          </a:solidFill>
                          <a:latin typeface="Times New Roman"/>
                          <a:cs typeface="Times New Roman"/>
                        </a:rPr>
                        <a:t>d</a:t>
                      </a:r>
                      <a:r>
                        <a:rPr sz="1400" b="1" spc="-80" dirty="0">
                          <a:solidFill>
                            <a:srgbClr val="FFFFFF"/>
                          </a:solidFill>
                          <a:latin typeface="Times New Roman"/>
                          <a:cs typeface="Times New Roman"/>
                        </a:rPr>
                        <a:t> </a:t>
                      </a:r>
                      <a:r>
                        <a:rPr sz="1400" b="1" spc="-10" dirty="0">
                          <a:solidFill>
                            <a:srgbClr val="FFFFFF"/>
                          </a:solidFill>
                          <a:latin typeface="Times New Roman"/>
                          <a:cs typeface="Times New Roman"/>
                        </a:rPr>
                        <a:t>Fire</a:t>
                      </a:r>
                      <a:endParaRPr sz="1400">
                        <a:latin typeface="Times New Roman"/>
                        <a:cs typeface="Times New Roman"/>
                      </a:endParaRPr>
                    </a:p>
                  </a:txBody>
                  <a:tcPr marL="0" marR="0" marT="84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BEBEBE"/>
                    </a:solidFill>
                  </a:tcPr>
                </a:tc>
                <a:tc>
                  <a:txBody>
                    <a:bodyPr/>
                    <a:lstStyle/>
                    <a:p>
                      <a:pPr>
                        <a:lnSpc>
                          <a:spcPct val="100000"/>
                        </a:lnSpc>
                        <a:spcBef>
                          <a:spcPts val="55"/>
                        </a:spcBef>
                      </a:pPr>
                      <a:endParaRPr sz="1200">
                        <a:latin typeface="Times New Roman"/>
                        <a:cs typeface="Times New Roman"/>
                      </a:endParaRPr>
                    </a:p>
                    <a:p>
                      <a:pPr marL="6985" algn="ctr">
                        <a:lnSpc>
                          <a:spcPct val="100000"/>
                        </a:lnSpc>
                      </a:pPr>
                      <a:r>
                        <a:rPr sz="1400" b="1" spc="45" dirty="0">
                          <a:solidFill>
                            <a:srgbClr val="FFFFFF"/>
                          </a:solidFill>
                          <a:latin typeface="Times New Roman"/>
                          <a:cs typeface="Times New Roman"/>
                        </a:rPr>
                        <a:t>45</a:t>
                      </a:r>
                      <a:endParaRPr sz="1400">
                        <a:latin typeface="Times New Roman"/>
                        <a:cs typeface="Times New Roman"/>
                      </a:endParaRPr>
                    </a:p>
                  </a:txBody>
                  <a:tcPr marL="0" marR="0" marT="84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tc>
                  <a:txBody>
                    <a:bodyPr/>
                    <a:lstStyle/>
                    <a:p>
                      <a:pPr>
                        <a:lnSpc>
                          <a:spcPct val="100000"/>
                        </a:lnSpc>
                        <a:spcBef>
                          <a:spcPts val="55"/>
                        </a:spcBef>
                      </a:pPr>
                      <a:endParaRPr sz="1200" dirty="0">
                        <a:latin typeface="Times New Roman"/>
                        <a:cs typeface="Times New Roman"/>
                      </a:endParaRPr>
                    </a:p>
                    <a:p>
                      <a:pPr marL="17145" algn="ctr">
                        <a:lnSpc>
                          <a:spcPct val="100000"/>
                        </a:lnSpc>
                      </a:pPr>
                      <a:r>
                        <a:rPr sz="1400" b="1" spc="45" dirty="0">
                          <a:solidFill>
                            <a:srgbClr val="FFFFFF"/>
                          </a:solidFill>
                          <a:latin typeface="Times New Roman"/>
                          <a:cs typeface="Times New Roman"/>
                        </a:rPr>
                        <a:t>105</a:t>
                      </a:r>
                      <a:endParaRPr sz="1400" dirty="0">
                        <a:latin typeface="Times New Roman"/>
                        <a:cs typeface="Times New Roman"/>
                      </a:endParaRPr>
                    </a:p>
                  </a:txBody>
                  <a:tcPr marL="0" marR="0" marT="84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64646"/>
                    </a:solidFill>
                  </a:tcPr>
                </a:tc>
                <a:tc>
                  <a:txBody>
                    <a:bodyPr/>
                    <a:lstStyle/>
                    <a:p>
                      <a:pPr>
                        <a:lnSpc>
                          <a:spcPct val="100000"/>
                        </a:lnSpc>
                        <a:spcBef>
                          <a:spcPts val="55"/>
                        </a:spcBef>
                      </a:pPr>
                      <a:endParaRPr sz="1200" dirty="0">
                        <a:latin typeface="Times New Roman"/>
                        <a:cs typeface="Times New Roman"/>
                      </a:endParaRPr>
                    </a:p>
                    <a:p>
                      <a:pPr marL="19685" algn="ctr">
                        <a:lnSpc>
                          <a:spcPct val="100000"/>
                        </a:lnSpc>
                      </a:pPr>
                      <a:r>
                        <a:rPr sz="1400" b="1" spc="45" dirty="0">
                          <a:solidFill>
                            <a:srgbClr val="FFFFFF"/>
                          </a:solidFill>
                          <a:latin typeface="Times New Roman"/>
                          <a:cs typeface="Times New Roman"/>
                        </a:rPr>
                        <a:t>150</a:t>
                      </a:r>
                      <a:endParaRPr sz="1400" dirty="0">
                        <a:latin typeface="Times New Roman"/>
                        <a:cs typeface="Times New Roman"/>
                      </a:endParaRPr>
                    </a:p>
                  </a:txBody>
                  <a:tcPr marL="0" marR="0" marT="84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000000"/>
                    </a:solidFill>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4FB3EFF9-7D9F-4BCC-B6C8-2CAE09B81A7B}"/>
              </a:ext>
            </a:extLst>
          </p:cNvPr>
          <p:cNvSpPr/>
          <p:nvPr/>
        </p:nvSpPr>
        <p:spPr>
          <a:xfrm>
            <a:off x="463210" y="375939"/>
            <a:ext cx="6712842" cy="507831"/>
          </a:xfrm>
          <a:prstGeom prst="rect">
            <a:avLst/>
          </a:prstGeom>
        </p:spPr>
        <p:txBody>
          <a:bodyPr wrap="square">
            <a:spAutoFit/>
          </a:bodyPr>
          <a:lstStyle/>
          <a:p>
            <a:r>
              <a:rPr lang="en-US" b="1" dirty="0"/>
              <a:t>Confusion Matrix</a:t>
            </a:r>
          </a:p>
        </p:txBody>
      </p:sp>
      <p:pic>
        <p:nvPicPr>
          <p:cNvPr id="8" name="skillenza_logo_new (1).png" descr="skillenza_logo_new (1).png">
            <a:extLst>
              <a:ext uri="{FF2B5EF4-FFF2-40B4-BE49-F238E27FC236}">
                <a16:creationId xmlns:a16="http://schemas.microsoft.com/office/drawing/2014/main" id="{1ED06DB9-2B10-40FB-994D-7C0B296ABFCC}"/>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71153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851</TotalTime>
  <Words>2072</Words>
  <Application>Microsoft Office PowerPoint</Application>
  <PresentationFormat>Custom</PresentationFormat>
  <Paragraphs>444</Paragraphs>
  <Slides>43</Slides>
  <Notes>37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43</vt:i4>
      </vt:variant>
    </vt:vector>
  </HeadingPairs>
  <TitlesOfParts>
    <vt:vector size="60" baseType="lpstr">
      <vt:lpstr>Arial</vt:lpstr>
      <vt:lpstr>Avenir Book</vt:lpstr>
      <vt:lpstr>Avenir Heavy</vt:lpstr>
      <vt:lpstr>Avenir Medium</vt:lpstr>
      <vt:lpstr>Calibri</vt:lpstr>
      <vt:lpstr>Calibri Light</vt:lpstr>
      <vt:lpstr>Cambria Math</vt:lpstr>
      <vt:lpstr>Helvetica</vt:lpstr>
      <vt:lpstr>Helvetica Neue</vt:lpstr>
      <vt:lpstr>Helvetica Neue Medium</vt:lpstr>
      <vt:lpstr>Helvetica Neue Thin</vt:lpstr>
      <vt:lpstr>Raleway Light</vt:lpstr>
      <vt:lpstr>Segoe UI Semibold</vt:lpstr>
      <vt:lpstr>Segoe UI Semilight</vt:lpstr>
      <vt:lpstr>Times New Roman</vt:lpstr>
      <vt:lpstr>Wingdings</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dc:creator>
  <cp:lastModifiedBy>Kumar, Ashwini</cp:lastModifiedBy>
  <cp:revision>201</cp:revision>
  <dcterms:modified xsi:type="dcterms:W3CDTF">2020-09-19T08:22:18Z</dcterms:modified>
</cp:coreProperties>
</file>