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658" r:id="rId4"/>
    <p:sldId id="659" r:id="rId5"/>
    <p:sldId id="660" r:id="rId6"/>
    <p:sldId id="661" r:id="rId7"/>
    <p:sldId id="662" r:id="rId8"/>
    <p:sldId id="663" r:id="rId9"/>
    <p:sldId id="664" r:id="rId10"/>
    <p:sldId id="665" r:id="rId11"/>
    <p:sldId id="666" r:id="rId12"/>
    <p:sldId id="667" r:id="rId13"/>
    <p:sldId id="668" r:id="rId14"/>
    <p:sldId id="670" r:id="rId15"/>
    <p:sldId id="671" r:id="rId16"/>
    <p:sldId id="680" r:id="rId17"/>
    <p:sldId id="681" r:id="rId18"/>
    <p:sldId id="682" r:id="rId19"/>
    <p:sldId id="683" r:id="rId20"/>
    <p:sldId id="672" r:id="rId21"/>
    <p:sldId id="673" r:id="rId22"/>
    <p:sldId id="674" r:id="rId23"/>
    <p:sldId id="675" r:id="rId24"/>
    <p:sldId id="676" r:id="rId25"/>
    <p:sldId id="677" r:id="rId26"/>
    <p:sldId id="678" r:id="rId27"/>
    <p:sldId id="679" r:id="rId28"/>
    <p:sldId id="266" r:id="rId29"/>
    <p:sldId id="267" r:id="rId30"/>
    <p:sldId id="268" r:id="rId31"/>
    <p:sldId id="269" r:id="rId32"/>
    <p:sldId id="259" r:id="rId3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51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/>
      <a:tcStyle>
        <a:tcBdr/>
        <a:fill>
          <a:solidFill>
            <a:srgbClr val="FFE8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78" autoAdjust="0"/>
  </p:normalViewPr>
  <p:slideViewPr>
    <p:cSldViewPr snapToGrid="0">
      <p:cViewPr varScale="1">
        <p:scale>
          <a:sx n="57" d="100"/>
          <a:sy n="57" d="100"/>
        </p:scale>
        <p:origin x="78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8" name="Shape 15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3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1932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12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294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13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5210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14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290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15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5760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20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228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21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0599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22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5694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23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8060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24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4519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25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302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4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6976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26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277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5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61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6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049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7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076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8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66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9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596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10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826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11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967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8657487"/>
            <a:ext cx="11607801" cy="461061"/>
          </a:xfrm>
          <a:prstGeom prst="rect">
            <a:avLst/>
          </a:prstGeom>
        </p:spPr>
        <p:txBody>
          <a:bodyPr anchor="b"/>
          <a:lstStyle>
            <a:lvl1pPr marL="0" indent="0" defTabSz="563540">
              <a:lnSpc>
                <a:spcPct val="100000"/>
              </a:lnSpc>
              <a:spcBef>
                <a:spcPts val="0"/>
              </a:spcBef>
              <a:buSzTx/>
              <a:buNone/>
              <a:defRPr sz="2300" b="1"/>
            </a:lvl1pPr>
            <a:lvl2pPr marL="673100" indent="-292100" defTabSz="563540">
              <a:lnSpc>
                <a:spcPct val="100000"/>
              </a:lnSpc>
              <a:spcBef>
                <a:spcPts val="0"/>
              </a:spcBef>
              <a:defRPr sz="2300" b="1"/>
            </a:lvl2pPr>
            <a:lvl3pPr marL="1054100" indent="-292100" defTabSz="563540">
              <a:lnSpc>
                <a:spcPct val="100000"/>
              </a:lnSpc>
              <a:spcBef>
                <a:spcPts val="0"/>
              </a:spcBef>
              <a:defRPr sz="2300" b="1"/>
            </a:lvl3pPr>
            <a:lvl4pPr marL="1435100" indent="-292100" defTabSz="563540">
              <a:lnSpc>
                <a:spcPct val="100000"/>
              </a:lnSpc>
              <a:spcBef>
                <a:spcPts val="0"/>
              </a:spcBef>
              <a:defRPr sz="2300" b="1"/>
            </a:lvl4pPr>
            <a:lvl5pPr marL="1816100" indent="-292100" defTabSz="563540">
              <a:lnSpc>
                <a:spcPct val="100000"/>
              </a:lnSpc>
              <a:spcBef>
                <a:spcPts val="0"/>
              </a:spcBef>
              <a:defRPr sz="2300" b="1"/>
            </a:lvl5pPr>
          </a:lstStyle>
          <a:p>
            <a:r>
              <a:t>Author and Date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1854200"/>
            <a:ext cx="11609058" cy="3302000"/>
          </a:xfrm>
          <a:prstGeom prst="rect">
            <a:avLst/>
          </a:prstGeom>
        </p:spPr>
        <p:txBody>
          <a:bodyPr anchor="b"/>
          <a:lstStyle>
            <a:lvl1pPr>
              <a:defRPr sz="8200" spc="-164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5105400"/>
            <a:ext cx="11607800" cy="145639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</a:lstStyle>
          <a:p>
            <a:r>
              <a:t>Presentation Subtitle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53454" y="9220201"/>
            <a:ext cx="297892" cy="28747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98500" y="3568700"/>
            <a:ext cx="11607800" cy="2617789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6209979"/>
            <a:ext cx="11607800" cy="67180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863600" indent="-482600" algn="ctr">
              <a:lnSpc>
                <a:spcPct val="100000"/>
              </a:lnSpc>
              <a:spcBef>
                <a:spcPts val="0"/>
              </a:spcBef>
              <a:defRPr sz="3800" b="1"/>
            </a:lvl2pPr>
            <a:lvl3pPr marL="1244600" indent="-482600" algn="ctr">
              <a:lnSpc>
                <a:spcPct val="100000"/>
              </a:lnSpc>
              <a:spcBef>
                <a:spcPts val="0"/>
              </a:spcBef>
              <a:defRPr sz="3800" b="1"/>
            </a:lvl3pPr>
            <a:lvl4pPr marL="1625600" indent="-482600" algn="ctr">
              <a:lnSpc>
                <a:spcPct val="100000"/>
              </a:lnSpc>
              <a:spcBef>
                <a:spcPts val="0"/>
              </a:spcBef>
              <a:defRPr sz="3800" b="1"/>
            </a:lvl4pPr>
            <a:lvl5pPr marL="2006600" indent="-482600" algn="ctr">
              <a:lnSpc>
                <a:spcPct val="100000"/>
              </a:lnSpc>
              <a:spcBef>
                <a:spcPts val="0"/>
              </a:spcBef>
              <a:defRPr sz="3800" b="1"/>
            </a:lvl5pPr>
          </a:lstStyle>
          <a:p>
            <a:r>
              <a:t>Fact information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Body Level One…"/>
          <p:cNvSpPr txBox="1">
            <a:spLocks noGrp="1"/>
          </p:cNvSpPr>
          <p:nvPr>
            <p:ph type="body" idx="21" hasCustomPrompt="1"/>
          </p:nvPr>
        </p:nvSpPr>
        <p:spPr>
          <a:xfrm>
            <a:off x="698500" y="999065"/>
            <a:ext cx="11607800" cy="5210915"/>
          </a:xfrm>
          <a:prstGeom prst="rect">
            <a:avLst/>
          </a:prstGeom>
        </p:spPr>
        <p:txBody>
          <a:bodyPr anchor="b"/>
          <a:lstStyle/>
          <a:p>
            <a:pPr marL="0" lvl="4" indent="402336" algn="ctr" defTabSz="762929">
              <a:lnSpc>
                <a:spcPct val="80000"/>
              </a:lnSpc>
              <a:spcBef>
                <a:spcPts val="0"/>
              </a:spcBef>
              <a:buSzTx/>
              <a:buNone/>
              <a:defRPr sz="7744" b="1" spc="-88"/>
            </a:pPr>
            <a:r>
              <a:t>100%
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736600" y="3721100"/>
            <a:ext cx="11531600" cy="2324100"/>
          </a:xfrm>
          <a:prstGeom prst="rect">
            <a:avLst/>
          </a:prstGeom>
        </p:spPr>
        <p:txBody>
          <a:bodyPr anchor="ctr"/>
          <a:lstStyle>
            <a:lvl1pPr marL="342900" indent="-2286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342900" indent="-2286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342900" indent="-2286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342900" indent="-2286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342900" indent="-2286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6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6426200"/>
            <a:ext cx="11049000" cy="461060"/>
          </a:xfrm>
          <a:prstGeom prst="rect">
            <a:avLst/>
          </a:prstGeom>
        </p:spPr>
        <p:txBody>
          <a:bodyPr/>
          <a:lstStyle>
            <a:lvl1pPr marL="0" indent="0" defTabSz="563540">
              <a:lnSpc>
                <a:spcPct val="100000"/>
              </a:lnSpc>
              <a:spcBef>
                <a:spcPts val="0"/>
              </a:spcBef>
              <a:buSzTx/>
              <a:buNone/>
              <a:defRPr sz="2300" b="1"/>
            </a:lvl1pPr>
          </a:lstStyle>
          <a:p>
            <a:r>
              <a:t>Attribution</a:t>
            </a:r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idx="21"/>
          </p:nvPr>
        </p:nvSpPr>
        <p:spPr>
          <a:xfrm>
            <a:off x="-2082800" y="687557"/>
            <a:ext cx="11165190" cy="837389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6597650" y="292100"/>
            <a:ext cx="5740400" cy="45923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4984750" y="2749550"/>
            <a:ext cx="7937500" cy="9238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886640052_3195x2556.jpeg"/>
          <p:cNvSpPr>
            <a:spLocks noGrp="1"/>
          </p:cNvSpPr>
          <p:nvPr>
            <p:ph type="pic" idx="21"/>
          </p:nvPr>
        </p:nvSpPr>
        <p:spPr>
          <a:xfrm>
            <a:off x="-1016000" y="-1054100"/>
            <a:ext cx="14427200" cy="115417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53454" y="9220201"/>
            <a:ext cx="297892" cy="2874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>
            <a:lvl1pPr algn="ctr" defTabSz="584200">
              <a:lnSpc>
                <a:spcPct val="100000"/>
              </a:lnSpc>
              <a:defRPr sz="8000" b="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15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700"/>
            </a:lvl1pPr>
            <a:lvl2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700"/>
            </a:lvl2pPr>
            <a:lvl3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700"/>
            </a:lvl3pPr>
            <a:lvl4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700"/>
            </a:lvl4pPr>
            <a:lvl5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anchor="t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75437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58" b="1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129" b="0" i="0">
                <a:solidFill>
                  <a:schemeClr val="tx1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42775" y="9307624"/>
            <a:ext cx="205184" cy="200055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2310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58" b="1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442775" y="9307624"/>
            <a:ext cx="205184" cy="200055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0561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>
            <a:spLocks noGrp="1"/>
          </p:cNvSpPr>
          <p:nvPr>
            <p:ph type="pic" idx="21"/>
          </p:nvPr>
        </p:nvSpPr>
        <p:spPr>
          <a:xfrm>
            <a:off x="-376767" y="-915894"/>
            <a:ext cx="17835653" cy="1068219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5181600"/>
            <a:ext cx="11607800" cy="3302000"/>
          </a:xfrm>
          <a:prstGeom prst="rect">
            <a:avLst/>
          </a:prstGeom>
        </p:spPr>
        <p:txBody>
          <a:bodyPr anchor="b"/>
          <a:lstStyle>
            <a:lvl1pPr>
              <a:defRPr sz="8200" spc="-164"/>
            </a:lvl1pPr>
          </a:lstStyle>
          <a:p>
            <a:r>
              <a:t>Presentation Title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8432800"/>
            <a:ext cx="11607800" cy="68976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2pPr>
            <a:lvl3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3pPr>
            <a:lvl4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4pPr>
            <a:lvl5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98499" y="571500"/>
            <a:ext cx="11607803" cy="461060"/>
          </a:xfrm>
          <a:prstGeom prst="rect">
            <a:avLst/>
          </a:prstGeom>
        </p:spPr>
        <p:txBody>
          <a:bodyPr/>
          <a:lstStyle>
            <a:lvl1pPr marL="0" indent="0" defTabSz="563540">
              <a:lnSpc>
                <a:spcPct val="100000"/>
              </a:lnSpc>
              <a:spcBef>
                <a:spcPts val="0"/>
              </a:spcBef>
              <a:buSzTx/>
              <a:buNone/>
              <a:defRPr sz="2300" b="1"/>
            </a:lvl1pPr>
          </a:lstStyle>
          <a:p>
            <a:r>
              <a:t>Author and Date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9999" y="9220201"/>
            <a:ext cx="297892" cy="28747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eg"/>
          <p:cNvSpPr>
            <a:spLocks noGrp="1"/>
          </p:cNvSpPr>
          <p:nvPr>
            <p:ph type="pic" idx="21"/>
          </p:nvPr>
        </p:nvSpPr>
        <p:spPr>
          <a:xfrm>
            <a:off x="5319128" y="495298"/>
            <a:ext cx="7543802" cy="87800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5003800"/>
            <a:ext cx="5105400" cy="4044566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2pPr>
            <a:lvl3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3pPr>
            <a:lvl4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4pPr>
            <a:lvl5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4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692533"/>
            <a:ext cx="5105400" cy="4387467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499" y="1412977"/>
            <a:ext cx="11607803" cy="671804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</a:lstStyle>
          <a:p>
            <a:r>
              <a:t>Slide Subtitle</a:t>
            </a:r>
          </a:p>
        </p:txBody>
      </p:sp>
      <p:sp>
        <p:nvSpPr>
          <p:cNvPr id="44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589358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660384004_1290x1720.jpeg"/>
          <p:cNvSpPr>
            <a:spLocks noGrp="1"/>
          </p:cNvSpPr>
          <p:nvPr>
            <p:ph type="pic" idx="21"/>
          </p:nvPr>
        </p:nvSpPr>
        <p:spPr>
          <a:xfrm>
            <a:off x="6172200" y="596900"/>
            <a:ext cx="6448425" cy="8597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444500"/>
            <a:ext cx="5105400" cy="10160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1412977"/>
            <a:ext cx="5105400" cy="671804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863600" indent="-482600" defTabSz="587022">
              <a:lnSpc>
                <a:spcPct val="100000"/>
              </a:lnSpc>
              <a:spcBef>
                <a:spcPts val="0"/>
              </a:spcBef>
              <a:defRPr sz="3800" b="1"/>
            </a:lvl2pPr>
            <a:lvl3pPr marL="1244600" indent="-482600" defTabSz="587022">
              <a:lnSpc>
                <a:spcPct val="100000"/>
              </a:lnSpc>
              <a:spcBef>
                <a:spcPts val="0"/>
              </a:spcBef>
              <a:defRPr sz="3800" b="1"/>
            </a:lvl3pPr>
            <a:lvl4pPr marL="1625600" indent="-482600" defTabSz="587022">
              <a:lnSpc>
                <a:spcPct val="100000"/>
              </a:lnSpc>
              <a:spcBef>
                <a:spcPts val="0"/>
              </a:spcBef>
              <a:defRPr sz="3800" b="1"/>
            </a:lvl4pPr>
            <a:lvl5pPr marL="2006600" indent="-482600" defTabSz="587022">
              <a:lnSpc>
                <a:spcPct val="100000"/>
              </a:lnSpc>
              <a:spcBef>
                <a:spcPts val="0"/>
              </a:spcBef>
              <a:defRPr sz="38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Body Level One…"/>
          <p:cNvSpPr txBox="1">
            <a:spLocks noGrp="1"/>
          </p:cNvSpPr>
          <p:nvPr>
            <p:ph type="body" sz="half" idx="22" hasCustomPrompt="1"/>
          </p:nvPr>
        </p:nvSpPr>
        <p:spPr>
          <a:xfrm>
            <a:off x="698500" y="3480196"/>
            <a:ext cx="5105400" cy="5593162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3225800"/>
            <a:ext cx="11607800" cy="3302000"/>
          </a:xfrm>
          <a:prstGeom prst="rect">
            <a:avLst/>
          </a:prstGeom>
        </p:spPr>
        <p:txBody>
          <a:bodyPr anchor="ctr"/>
          <a:lstStyle>
            <a:lvl1pPr>
              <a:defRPr sz="8200" b="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1412977"/>
            <a:ext cx="11607801" cy="671804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863600" indent="-482600" defTabSz="587022">
              <a:lnSpc>
                <a:spcPct val="100000"/>
              </a:lnSpc>
              <a:spcBef>
                <a:spcPts val="0"/>
              </a:spcBef>
              <a:defRPr sz="3800" b="1"/>
            </a:lvl2pPr>
            <a:lvl3pPr marL="1244600" indent="-482600" defTabSz="587022">
              <a:lnSpc>
                <a:spcPct val="100000"/>
              </a:lnSpc>
              <a:spcBef>
                <a:spcPts val="0"/>
              </a:spcBef>
              <a:defRPr sz="3800" b="1"/>
            </a:lvl3pPr>
            <a:lvl4pPr marL="1625600" indent="-482600" defTabSz="587022">
              <a:lnSpc>
                <a:spcPct val="100000"/>
              </a:lnSpc>
              <a:spcBef>
                <a:spcPts val="0"/>
              </a:spcBef>
              <a:defRPr sz="3800" b="1"/>
            </a:lvl4pPr>
            <a:lvl5pPr marL="2006600" indent="-482600" defTabSz="587022">
              <a:lnSpc>
                <a:spcPct val="100000"/>
              </a:lnSpc>
              <a:spcBef>
                <a:spcPts val="0"/>
              </a:spcBef>
              <a:defRPr sz="38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444500"/>
            <a:ext cx="11607800" cy="10160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1409700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863600" indent="-482600" defTabSz="587022">
              <a:lnSpc>
                <a:spcPct val="100000"/>
              </a:lnSpc>
              <a:spcBef>
                <a:spcPts val="0"/>
              </a:spcBef>
              <a:defRPr sz="3800" b="1"/>
            </a:lvl2pPr>
            <a:lvl3pPr marL="1244600" indent="-482600" defTabSz="587022">
              <a:lnSpc>
                <a:spcPct val="100000"/>
              </a:lnSpc>
              <a:spcBef>
                <a:spcPts val="0"/>
              </a:spcBef>
              <a:defRPr sz="3800" b="1"/>
            </a:lvl3pPr>
            <a:lvl4pPr marL="1625600" indent="-482600" defTabSz="587022">
              <a:lnSpc>
                <a:spcPct val="100000"/>
              </a:lnSpc>
              <a:spcBef>
                <a:spcPts val="0"/>
              </a:spcBef>
              <a:defRPr sz="3800" b="1"/>
            </a:lvl4pPr>
            <a:lvl5pPr marL="2006600" indent="-482600" defTabSz="587022">
              <a:lnSpc>
                <a:spcPct val="100000"/>
              </a:lnSpc>
              <a:spcBef>
                <a:spcPts val="0"/>
              </a:spcBef>
              <a:defRPr sz="3800" b="1"/>
            </a:lvl5pPr>
          </a:lstStyle>
          <a:p>
            <a:r>
              <a:t>Agenda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2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1300"/>
              </a:spcBef>
              <a:buSzTx/>
              <a:buNone/>
              <a:defRPr sz="3800" spc="-100"/>
            </a:lvl1pPr>
          </a:lstStyle>
          <a:p>
            <a:r>
              <a:t>Agenda Topics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698500" y="2959100"/>
            <a:ext cx="11607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440266"/>
            <a:ext cx="116078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50067" y="9220201"/>
            <a:ext cx="297892" cy="28747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3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ransition spd="med"/>
  <p:txStyles>
    <p:titleStyle>
      <a:lvl1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titleStyle>
    <p:bodyStyle>
      <a:lvl1pPr marL="381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762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143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1524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1905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2286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2667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3048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3429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.pn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"/>
          <p:cNvSpPr/>
          <p:nvPr/>
        </p:nvSpPr>
        <p:spPr>
          <a:xfrm>
            <a:off x="-6326" y="-43141"/>
            <a:ext cx="13017452" cy="9839882"/>
          </a:xfrm>
          <a:prstGeom prst="rect">
            <a:avLst/>
          </a:prstGeom>
          <a:solidFill>
            <a:srgbClr val="4E4AF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CCF43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161" name="skillenza_white.png" descr="skillenza_whi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69" y="215900"/>
            <a:ext cx="2543725" cy="1271862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Text"/>
          <p:cNvSpPr txBox="1"/>
          <p:nvPr/>
        </p:nvSpPr>
        <p:spPr>
          <a:xfrm>
            <a:off x="427837" y="7118350"/>
            <a:ext cx="20452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 </a:t>
            </a:r>
          </a:p>
        </p:txBody>
      </p:sp>
      <p:sp>
        <p:nvSpPr>
          <p:cNvPr id="163" name="Text"/>
          <p:cNvSpPr txBox="1"/>
          <p:nvPr/>
        </p:nvSpPr>
        <p:spPr>
          <a:xfrm>
            <a:off x="482244" y="7416800"/>
            <a:ext cx="22728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 </a:t>
            </a:r>
          </a:p>
        </p:txBody>
      </p:sp>
      <p:grpSp>
        <p:nvGrpSpPr>
          <p:cNvPr id="167" name="Group"/>
          <p:cNvGrpSpPr/>
          <p:nvPr/>
        </p:nvGrpSpPr>
        <p:grpSpPr>
          <a:xfrm>
            <a:off x="1556285" y="4722526"/>
            <a:ext cx="3266561" cy="3097572"/>
            <a:chOff x="0" y="596899"/>
            <a:chExt cx="3266560" cy="3097571"/>
          </a:xfrm>
        </p:grpSpPr>
        <p:sp>
          <p:nvSpPr>
            <p:cNvPr id="164" name="25th May - 25th June 2020"/>
            <p:cNvSpPr/>
            <p:nvPr/>
          </p:nvSpPr>
          <p:spPr>
            <a:xfrm>
              <a:off x="1996560" y="242447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indent="2108136" algn="just">
                <a:defRPr>
                  <a:solidFill>
                    <a:srgbClr val="FFFFFF"/>
                  </a:solidFill>
                  <a:latin typeface="Avenir Book"/>
                  <a:ea typeface="Avenir Book"/>
                  <a:cs typeface="Avenir Book"/>
                  <a:sym typeface="Avenir Book"/>
                </a:defRPr>
              </a:lvl1pPr>
            </a:lstStyle>
            <a:p>
              <a:r>
                <a:rPr lang="en-US" dirty="0"/>
                <a:t>                         </a:t>
              </a:r>
              <a:r>
                <a:rPr dirty="0"/>
                <a:t>&lt;Date&gt;</a:t>
              </a:r>
            </a:p>
          </p:txBody>
        </p:sp>
        <p:sp>
          <p:nvSpPr>
            <p:cNvPr id="165" name="The Architecture Battle"/>
            <p:cNvSpPr/>
            <p:nvPr/>
          </p:nvSpPr>
          <p:spPr>
            <a:xfrm>
              <a:off x="0" y="596899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6300">
                  <a:solidFill>
                    <a:srgbClr val="FFFFFF"/>
                  </a:solidFill>
                  <a:latin typeface="Avenir Heavy"/>
                  <a:ea typeface="Avenir Heavy"/>
                  <a:cs typeface="Avenir Heavy"/>
                  <a:sym typeface="Avenir Heavy"/>
                </a:defRPr>
              </a:lvl1pPr>
            </a:lstStyle>
            <a:p>
              <a:r>
                <a:rPr lang="en-US" dirty="0"/>
                <a:t>Supervised Learning</a:t>
              </a:r>
              <a:endParaRPr dirty="0"/>
            </a:p>
          </p:txBody>
        </p:sp>
        <p:sp>
          <p:nvSpPr>
            <p:cNvPr id="166" name="25th May - 25th June 2020"/>
            <p:cNvSpPr/>
            <p:nvPr/>
          </p:nvSpPr>
          <p:spPr>
            <a:xfrm>
              <a:off x="1996560" y="189107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indent="2108136" algn="just">
                <a:defRPr>
                  <a:solidFill>
                    <a:srgbClr val="FFFFFF"/>
                  </a:solidFill>
                  <a:latin typeface="Avenir Book"/>
                  <a:ea typeface="Avenir Book"/>
                  <a:cs typeface="Avenir Book"/>
                  <a:sym typeface="Avenir Book"/>
                </a:defRPr>
              </a:lvl1pPr>
            </a:lstStyle>
            <a:p>
              <a:r>
                <a:rPr lang="en-US" dirty="0"/>
                <a:t>                         </a:t>
              </a:r>
              <a:r>
                <a:rPr dirty="0"/>
                <a:t>By &lt;Trainer’s Name&gt;</a:t>
              </a:r>
            </a:p>
          </p:txBody>
        </p:sp>
      </p:grpSp>
      <p:sp>
        <p:nvSpPr>
          <p:cNvPr id="168" name="Introduction to Machine Learning"/>
          <p:cNvSpPr txBox="1"/>
          <p:nvPr/>
        </p:nvSpPr>
        <p:spPr>
          <a:xfrm>
            <a:off x="6013761" y="508930"/>
            <a:ext cx="643455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4200">
              <a:lnSpc>
                <a:spcPct val="100000"/>
              </a:lnSpc>
              <a:spcBef>
                <a:spcPts val="0"/>
              </a:spcBef>
              <a:defRPr sz="34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Introduction to Machine </a:t>
            </a:r>
            <a:r>
              <a:rPr sz="3000"/>
              <a:t>Learning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668375A-44CA-46A7-862E-E2B77A405191}"/>
              </a:ext>
            </a:extLst>
          </p:cNvPr>
          <p:cNvGrpSpPr/>
          <p:nvPr/>
        </p:nvGrpSpPr>
        <p:grpSpPr>
          <a:xfrm>
            <a:off x="7338224" y="4144303"/>
            <a:ext cx="5111863" cy="2260094"/>
            <a:chOff x="4024897" y="4156923"/>
            <a:chExt cx="4542164" cy="2008214"/>
          </a:xfrm>
        </p:grpSpPr>
        <p:pic>
          <p:nvPicPr>
            <p:cNvPr id="20" name="Picture 2" descr="Image result for pizza clipart">
              <a:extLst>
                <a:ext uri="{FF2B5EF4-FFF2-40B4-BE49-F238E27FC236}">
                  <a16:creationId xmlns:a16="http://schemas.microsoft.com/office/drawing/2014/main" id="{A61AC024-5152-46C9-90D8-ADF3AE66B1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9685" y="4613454"/>
              <a:ext cx="1817376" cy="1104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" descr="Image result for breakfast clipart">
              <a:extLst>
                <a:ext uri="{FF2B5EF4-FFF2-40B4-BE49-F238E27FC236}">
                  <a16:creationId xmlns:a16="http://schemas.microsoft.com/office/drawing/2014/main" id="{E03CE1BB-31B5-43E8-B0E0-22C18C9046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4897" y="4156923"/>
              <a:ext cx="2010693" cy="2008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: Rounded Corners 1">
            <a:extLst>
              <a:ext uri="{FF2B5EF4-FFF2-40B4-BE49-F238E27FC236}">
                <a16:creationId xmlns:a16="http://schemas.microsoft.com/office/drawing/2014/main" id="{1ED4E03B-6761-4BF3-B99E-C26CAE1A23D4}"/>
              </a:ext>
            </a:extLst>
          </p:cNvPr>
          <p:cNvSpPr/>
          <p:nvPr/>
        </p:nvSpPr>
        <p:spPr>
          <a:xfrm>
            <a:off x="554713" y="3851102"/>
            <a:ext cx="6088003" cy="4016929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0"/>
              </a:spcBef>
            </a:pPr>
            <a:r>
              <a:rPr lang="en-US" sz="2133" dirty="0">
                <a:solidFill>
                  <a:schemeClr val="tx1"/>
                </a:solidFill>
              </a:rPr>
              <a:t>John’s favorite breakfast is cereal and his favorite lunch is pizza</a:t>
            </a:r>
          </a:p>
          <a:p>
            <a:pPr marL="365771" indent="-36577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chemeClr val="tx1"/>
                </a:solidFill>
              </a:rPr>
              <a:t>The probability of John having cereal for breakfast is 0.6</a:t>
            </a:r>
          </a:p>
          <a:p>
            <a:pPr marL="365771" indent="-36577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chemeClr val="tx1"/>
                </a:solidFill>
              </a:rPr>
              <a:t>The probability of him having pizza for lunch is 0.5</a:t>
            </a:r>
          </a:p>
          <a:p>
            <a:pPr marL="365771" indent="-36577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chemeClr val="tx1"/>
                </a:solidFill>
              </a:rPr>
              <a:t>The probability of him, having a cereal for breakfast given that he eats a pizza for lunch is 0.7</a:t>
            </a:r>
          </a:p>
        </p:txBody>
      </p:sp>
      <p:sp>
        <p:nvSpPr>
          <p:cNvPr id="16" name="Rectangle: Rounded Corners 1">
            <a:extLst>
              <a:ext uri="{FF2B5EF4-FFF2-40B4-BE49-F238E27FC236}">
                <a16:creationId xmlns:a16="http://schemas.microsoft.com/office/drawing/2014/main" id="{48E9639C-1422-4879-B1CA-4C6F175E4D6B}"/>
              </a:ext>
            </a:extLst>
          </p:cNvPr>
          <p:cNvSpPr/>
          <p:nvPr/>
        </p:nvSpPr>
        <p:spPr>
          <a:xfrm>
            <a:off x="4144425" y="2522613"/>
            <a:ext cx="4715951" cy="938899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Understanding Conditional Probability</a:t>
            </a:r>
          </a:p>
        </p:txBody>
      </p:sp>
      <p:pic>
        <p:nvPicPr>
          <p:cNvPr id="10" name="skillenza_logo_new (1).png" descr="skillenza_logo_new (1).png">
            <a:extLst>
              <a:ext uri="{FF2B5EF4-FFF2-40B4-BE49-F238E27FC236}">
                <a16:creationId xmlns:a16="http://schemas.microsoft.com/office/drawing/2014/main" id="{D2EC2070-5D3C-49CD-A4A6-721A317181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150D64E-C8D6-4921-801B-2433025C281F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Naïve Bayes Classifier</a:t>
            </a:r>
          </a:p>
        </p:txBody>
      </p:sp>
    </p:spTree>
    <p:extLst>
      <p:ext uri="{BB962C8B-B14F-4D97-AF65-F5344CB8AC3E}">
        <p14:creationId xmlns:p14="http://schemas.microsoft.com/office/powerpoint/2010/main" val="27052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">
            <a:extLst>
              <a:ext uri="{FF2B5EF4-FFF2-40B4-BE49-F238E27FC236}">
                <a16:creationId xmlns:a16="http://schemas.microsoft.com/office/drawing/2014/main" id="{48E9639C-1422-4879-B1CA-4C6F175E4D6B}"/>
              </a:ext>
            </a:extLst>
          </p:cNvPr>
          <p:cNvSpPr/>
          <p:nvPr/>
        </p:nvSpPr>
        <p:spPr>
          <a:xfrm>
            <a:off x="4144425" y="2522613"/>
            <a:ext cx="4715951" cy="938899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Understanding Conditional Probability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12C9A4-9CF9-454E-8FA8-5A7D5761488D}"/>
              </a:ext>
            </a:extLst>
          </p:cNvPr>
          <p:cNvGrpSpPr/>
          <p:nvPr/>
        </p:nvGrpSpPr>
        <p:grpSpPr>
          <a:xfrm>
            <a:off x="564460" y="4041979"/>
            <a:ext cx="6088003" cy="2635025"/>
            <a:chOff x="520043" y="2467409"/>
            <a:chExt cx="5707503" cy="2470336"/>
          </a:xfrm>
        </p:grpSpPr>
        <p:sp>
          <p:nvSpPr>
            <p:cNvPr id="14" name="Rectangle: Rounded Corners 1">
              <a:extLst>
                <a:ext uri="{FF2B5EF4-FFF2-40B4-BE49-F238E27FC236}">
                  <a16:creationId xmlns:a16="http://schemas.microsoft.com/office/drawing/2014/main" id="{73E9145C-5BD7-4010-B285-D37BE325DDEA}"/>
                </a:ext>
              </a:extLst>
            </p:cNvPr>
            <p:cNvSpPr/>
            <p:nvPr/>
          </p:nvSpPr>
          <p:spPr>
            <a:xfrm>
              <a:off x="520043" y="2467409"/>
              <a:ext cx="5707503" cy="24703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133" dirty="0">
                  <a:solidFill>
                    <a:schemeClr val="tx1"/>
                  </a:solidFill>
                </a:rPr>
                <a:t>Now, what if I want to know the probability of having a pizza given you had a bowl of cereal for breakfast.</a:t>
              </a:r>
            </a:p>
            <a:p>
              <a:r>
                <a:rPr lang="en-US" sz="2133" dirty="0">
                  <a:solidFill>
                    <a:schemeClr val="tx1"/>
                  </a:solidFill>
                </a:rPr>
                <a:t>So, you have to calculate: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44D966E-EEE2-4A8B-A548-BB2CD701C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15524" y="3966773"/>
              <a:ext cx="824282" cy="615462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A2BE1E5-E7D8-46A7-A5DE-4291796C2D44}"/>
              </a:ext>
            </a:extLst>
          </p:cNvPr>
          <p:cNvGrpSpPr/>
          <p:nvPr/>
        </p:nvGrpSpPr>
        <p:grpSpPr>
          <a:xfrm>
            <a:off x="7338224" y="4144303"/>
            <a:ext cx="5111863" cy="2260094"/>
            <a:chOff x="4024897" y="4156923"/>
            <a:chExt cx="4542164" cy="2008214"/>
          </a:xfrm>
        </p:grpSpPr>
        <p:pic>
          <p:nvPicPr>
            <p:cNvPr id="18" name="Picture 2" descr="Image result for pizza clipart">
              <a:extLst>
                <a:ext uri="{FF2B5EF4-FFF2-40B4-BE49-F238E27FC236}">
                  <a16:creationId xmlns:a16="http://schemas.microsoft.com/office/drawing/2014/main" id="{52E3B783-F66D-4EC1-B3CF-F001A42B5D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9685" y="4613454"/>
              <a:ext cx="1817376" cy="1104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Image result for breakfast clipart">
              <a:extLst>
                <a:ext uri="{FF2B5EF4-FFF2-40B4-BE49-F238E27FC236}">
                  <a16:creationId xmlns:a16="http://schemas.microsoft.com/office/drawing/2014/main" id="{3F46D987-4A84-4E9A-A409-32894B3C42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4897" y="4156923"/>
              <a:ext cx="2010693" cy="2008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17CB687-D525-4912-8347-0231A517E0EC}"/>
              </a:ext>
            </a:extLst>
          </p:cNvPr>
          <p:cNvSpPr/>
          <p:nvPr/>
        </p:nvSpPr>
        <p:spPr>
          <a:xfrm>
            <a:off x="2091035" y="7334906"/>
            <a:ext cx="8822731" cy="446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60" dirty="0"/>
              <a:t>Now this is where, </a:t>
            </a:r>
            <a:r>
              <a:rPr lang="en-US" sz="2560" b="1" dirty="0"/>
              <a:t>Bayes Theorem </a:t>
            </a:r>
            <a:r>
              <a:rPr lang="en-US" sz="2560" dirty="0"/>
              <a:t>Comes into Picture..</a:t>
            </a:r>
          </a:p>
        </p:txBody>
      </p:sp>
      <p:pic>
        <p:nvPicPr>
          <p:cNvPr id="20" name="skillenza_logo_new (1).png" descr="skillenza_logo_new (1).png">
            <a:extLst>
              <a:ext uri="{FF2B5EF4-FFF2-40B4-BE49-F238E27FC236}">
                <a16:creationId xmlns:a16="http://schemas.microsoft.com/office/drawing/2014/main" id="{2A72A4A5-4FE2-495B-8F1E-97EAFBDCC1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58042F5-CC63-4F5A-91A7-5C07B795C0D9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Naïve Bayes Classifier</a:t>
            </a:r>
          </a:p>
        </p:txBody>
      </p:sp>
    </p:spTree>
    <p:extLst>
      <p:ext uri="{BB962C8B-B14F-4D97-AF65-F5344CB8AC3E}">
        <p14:creationId xmlns:p14="http://schemas.microsoft.com/office/powerpoint/2010/main" val="122467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">
            <a:extLst>
              <a:ext uri="{FF2B5EF4-FFF2-40B4-BE49-F238E27FC236}">
                <a16:creationId xmlns:a16="http://schemas.microsoft.com/office/drawing/2014/main" id="{48E9639C-1422-4879-B1CA-4C6F175E4D6B}"/>
              </a:ext>
            </a:extLst>
          </p:cNvPr>
          <p:cNvSpPr/>
          <p:nvPr/>
        </p:nvSpPr>
        <p:spPr>
          <a:xfrm>
            <a:off x="4144425" y="2522613"/>
            <a:ext cx="4715951" cy="938899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Understanding Bayes Theorem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CC1190C-BC7A-4C8B-8279-B7DF28810E07}"/>
              </a:ext>
            </a:extLst>
          </p:cNvPr>
          <p:cNvGrpSpPr/>
          <p:nvPr/>
        </p:nvGrpSpPr>
        <p:grpSpPr>
          <a:xfrm>
            <a:off x="2569050" y="3928450"/>
            <a:ext cx="7866701" cy="3847396"/>
            <a:chOff x="2408484" y="2539921"/>
            <a:chExt cx="7375032" cy="3606934"/>
          </a:xfrm>
        </p:grpSpPr>
        <p:sp>
          <p:nvSpPr>
            <p:cNvPr id="27" name="Rectangle: Rounded Corners 1">
              <a:extLst>
                <a:ext uri="{FF2B5EF4-FFF2-40B4-BE49-F238E27FC236}">
                  <a16:creationId xmlns:a16="http://schemas.microsoft.com/office/drawing/2014/main" id="{A9EE5681-65E1-499E-A153-2AE1F57980B8}"/>
                </a:ext>
              </a:extLst>
            </p:cNvPr>
            <p:cNvSpPr/>
            <p:nvPr/>
          </p:nvSpPr>
          <p:spPr>
            <a:xfrm>
              <a:off x="2408484" y="2539921"/>
              <a:ext cx="7375032" cy="360693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00456"/>
              <a:endParaRPr lang="en-US" sz="2133" b="1" dirty="0">
                <a:solidFill>
                  <a:prstClr val="black"/>
                </a:solidFill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8104C8E-C9BA-4AE6-BBA5-D68D61684F62}"/>
                </a:ext>
              </a:extLst>
            </p:cNvPr>
            <p:cNvGrpSpPr/>
            <p:nvPr/>
          </p:nvGrpSpPr>
          <p:grpSpPr>
            <a:xfrm>
              <a:off x="3048000" y="2773728"/>
              <a:ext cx="6386297" cy="3009292"/>
              <a:chOff x="3048000" y="2773728"/>
              <a:chExt cx="6386297" cy="3009292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223D75B-C856-424D-8DCC-9530F541B67A}"/>
                  </a:ext>
                </a:extLst>
              </p:cNvPr>
              <p:cNvSpPr/>
              <p:nvPr/>
            </p:nvSpPr>
            <p:spPr>
              <a:xfrm>
                <a:off x="3048000" y="2773728"/>
                <a:ext cx="6096000" cy="2943113"/>
              </a:xfrm>
              <a:prstGeom prst="rect">
                <a:avLst/>
              </a:prstGeom>
              <a:ln>
                <a:noFill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sz="2000" dirty="0"/>
                  <a:t>The Bayes theorem describes the probability of an event based on the prior knowledge of the conditions that might be related to the event.</a:t>
                </a:r>
              </a:p>
              <a:p>
                <a:pPr>
                  <a:spcBef>
                    <a:spcPts val="0"/>
                  </a:spcBef>
                </a:pPr>
                <a:endParaRPr lang="en-US" sz="2000" dirty="0"/>
              </a:p>
              <a:p>
                <a:pPr>
                  <a:spcBef>
                    <a:spcPts val="0"/>
                  </a:spcBef>
                </a:pPr>
                <a:r>
                  <a:rPr lang="en-US" sz="2000" b="1" dirty="0"/>
                  <a:t>In simple words,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2000" dirty="0"/>
                  <a:t>Bayes' theorem shows the relation between a conditional probability and its reverse form. </a:t>
                </a:r>
              </a:p>
              <a:p>
                <a:pPr>
                  <a:spcBef>
                    <a:spcPts val="0"/>
                  </a:spcBef>
                </a:pPr>
                <a:endParaRPr lang="en-US" sz="2000" dirty="0"/>
              </a:p>
              <a:p>
                <a:pPr marL="304810" indent="-30481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conditional probability =</a:t>
                </a:r>
              </a:p>
              <a:p>
                <a:pPr marL="304810" indent="-30481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04810" indent="-30481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2000" dirty="0"/>
                  <a:t>Use Bayes rule to find the reverse probabilities = </a:t>
                </a:r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7ACB96E0-2F71-41AE-B0F3-40AD2A285E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4029"/>
              <a:stretch/>
            </p:blipFill>
            <p:spPr>
              <a:xfrm>
                <a:off x="6282359" y="4724973"/>
                <a:ext cx="684345" cy="537252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B6482332-3C84-42DA-8100-5B186E075D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19922" y="5249620"/>
                <a:ext cx="714375" cy="53340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pic>
        <p:nvPicPr>
          <p:cNvPr id="11" name="skillenza_logo_new (1).png" descr="skillenza_logo_new (1).png">
            <a:extLst>
              <a:ext uri="{FF2B5EF4-FFF2-40B4-BE49-F238E27FC236}">
                <a16:creationId xmlns:a16="http://schemas.microsoft.com/office/drawing/2014/main" id="{7B2256D6-2D06-4F6B-AC7A-72B663E43C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5A52D62-A6F4-4A12-A59C-FE0485326F34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Naïve Bayes Classifier</a:t>
            </a:r>
          </a:p>
        </p:txBody>
      </p:sp>
    </p:spTree>
    <p:extLst>
      <p:ext uri="{BB962C8B-B14F-4D97-AF65-F5344CB8AC3E}">
        <p14:creationId xmlns:p14="http://schemas.microsoft.com/office/powerpoint/2010/main" val="102774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">
            <a:extLst>
              <a:ext uri="{FF2B5EF4-FFF2-40B4-BE49-F238E27FC236}">
                <a16:creationId xmlns:a16="http://schemas.microsoft.com/office/drawing/2014/main" id="{48E9639C-1422-4879-B1CA-4C6F175E4D6B}"/>
              </a:ext>
            </a:extLst>
          </p:cNvPr>
          <p:cNvSpPr/>
          <p:nvPr/>
        </p:nvSpPr>
        <p:spPr>
          <a:xfrm>
            <a:off x="4144425" y="2522613"/>
            <a:ext cx="4715951" cy="938899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Bayes Theorem: Use Case</a:t>
            </a:r>
          </a:p>
        </p:txBody>
      </p:sp>
      <p:pic>
        <p:nvPicPr>
          <p:cNvPr id="33" name="Picture 2" descr="Related image">
            <a:extLst>
              <a:ext uri="{FF2B5EF4-FFF2-40B4-BE49-F238E27FC236}">
                <a16:creationId xmlns:a16="http://schemas.microsoft.com/office/drawing/2014/main" id="{F967C752-3006-4FFE-8580-043DDD7C0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593" y="3716137"/>
            <a:ext cx="6165615" cy="346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: Rounded Corners 1">
            <a:extLst>
              <a:ext uri="{FF2B5EF4-FFF2-40B4-BE49-F238E27FC236}">
                <a16:creationId xmlns:a16="http://schemas.microsoft.com/office/drawing/2014/main" id="{2BD5517D-0F5E-4693-8E45-B1E1B0C47D95}"/>
              </a:ext>
            </a:extLst>
          </p:cNvPr>
          <p:cNvSpPr/>
          <p:nvPr/>
        </p:nvSpPr>
        <p:spPr>
          <a:xfrm>
            <a:off x="3759200" y="7313111"/>
            <a:ext cx="5486400" cy="938899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Find out a patient’s probability of having liver disease if they are an alcoholic</a:t>
            </a:r>
          </a:p>
        </p:txBody>
      </p:sp>
      <p:pic>
        <p:nvPicPr>
          <p:cNvPr id="7" name="skillenza_logo_new (1).png" descr="skillenza_logo_new (1).png">
            <a:extLst>
              <a:ext uri="{FF2B5EF4-FFF2-40B4-BE49-F238E27FC236}">
                <a16:creationId xmlns:a16="http://schemas.microsoft.com/office/drawing/2014/main" id="{DB13C1FE-0999-46E6-ACE8-400272E83C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0126E01-C9E3-4B73-A656-9EE556A473EB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Naïve Bayes Classifier</a:t>
            </a:r>
          </a:p>
        </p:txBody>
      </p:sp>
    </p:spTree>
    <p:extLst>
      <p:ext uri="{BB962C8B-B14F-4D97-AF65-F5344CB8AC3E}">
        <p14:creationId xmlns:p14="http://schemas.microsoft.com/office/powerpoint/2010/main" val="141085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">
            <a:extLst>
              <a:ext uri="{FF2B5EF4-FFF2-40B4-BE49-F238E27FC236}">
                <a16:creationId xmlns:a16="http://schemas.microsoft.com/office/drawing/2014/main" id="{48E9639C-1422-4879-B1CA-4C6F175E4D6B}"/>
              </a:ext>
            </a:extLst>
          </p:cNvPr>
          <p:cNvSpPr/>
          <p:nvPr/>
        </p:nvSpPr>
        <p:spPr>
          <a:xfrm>
            <a:off x="4144425" y="2522613"/>
            <a:ext cx="4715951" cy="938899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Understanding Bayes Theorem</a:t>
            </a:r>
          </a:p>
        </p:txBody>
      </p:sp>
      <p:sp>
        <p:nvSpPr>
          <p:cNvPr id="27" name="Rectangle: Rounded Corners 1">
            <a:extLst>
              <a:ext uri="{FF2B5EF4-FFF2-40B4-BE49-F238E27FC236}">
                <a16:creationId xmlns:a16="http://schemas.microsoft.com/office/drawing/2014/main" id="{A9EE5681-65E1-499E-A153-2AE1F57980B8}"/>
              </a:ext>
            </a:extLst>
          </p:cNvPr>
          <p:cNvSpPr/>
          <p:nvPr/>
        </p:nvSpPr>
        <p:spPr>
          <a:xfrm>
            <a:off x="2072640" y="3948769"/>
            <a:ext cx="8859520" cy="3847396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87695" defTabSz="1300456">
              <a:spcBef>
                <a:spcPts val="0"/>
              </a:spcBef>
              <a:buFont typeface="+mj-lt"/>
              <a:buAutoNum type="arabicPeriod"/>
            </a:pPr>
            <a:r>
              <a:rPr lang="en-US" sz="2133" i="1" dirty="0">
                <a:solidFill>
                  <a:prstClr val="black"/>
                </a:solidFill>
              </a:rPr>
              <a:t>A event</a:t>
            </a:r>
            <a:r>
              <a:rPr lang="en-US" sz="2133" dirty="0">
                <a:solidFill>
                  <a:prstClr val="black"/>
                </a:solidFill>
              </a:rPr>
              <a:t> “Patient has liver disease.” Past data tells you that 10% of patients entering your clinic have liver disease. </a:t>
            </a:r>
            <a:r>
              <a:rPr lang="en-US" sz="2133" b="1" dirty="0">
                <a:solidFill>
                  <a:prstClr val="black"/>
                </a:solidFill>
              </a:rPr>
              <a:t>P(A) = 0.10</a:t>
            </a:r>
          </a:p>
          <a:p>
            <a:pPr marL="457200" indent="-487695" defTabSz="1300456">
              <a:spcBef>
                <a:spcPts val="0"/>
              </a:spcBef>
              <a:buFont typeface="+mj-lt"/>
              <a:buAutoNum type="arabicPeriod"/>
            </a:pPr>
            <a:endParaRPr lang="en-US" sz="2133" b="1" dirty="0">
              <a:solidFill>
                <a:prstClr val="black"/>
              </a:solidFill>
            </a:endParaRPr>
          </a:p>
          <a:p>
            <a:pPr marL="457200" indent="-487695" defTabSz="1300456">
              <a:spcBef>
                <a:spcPts val="0"/>
              </a:spcBef>
              <a:buFont typeface="+mj-lt"/>
              <a:buAutoNum type="arabicPeriod"/>
            </a:pPr>
            <a:r>
              <a:rPr lang="en-US" sz="2133" i="1" dirty="0">
                <a:solidFill>
                  <a:prstClr val="black"/>
                </a:solidFill>
              </a:rPr>
              <a:t>B test</a:t>
            </a:r>
            <a:r>
              <a:rPr lang="en-US" sz="2133" dirty="0">
                <a:solidFill>
                  <a:prstClr val="black"/>
                </a:solidFill>
              </a:rPr>
              <a:t> that “Patient is an alcoholic.” Five percent of the clinic’s patients are alcoholics. </a:t>
            </a:r>
            <a:r>
              <a:rPr lang="en-US" sz="2133" b="1" dirty="0">
                <a:solidFill>
                  <a:prstClr val="black"/>
                </a:solidFill>
              </a:rPr>
              <a:t>P(B) = 0.05</a:t>
            </a:r>
          </a:p>
          <a:p>
            <a:pPr marL="457200" indent="-487695" defTabSz="1300456">
              <a:spcBef>
                <a:spcPts val="0"/>
              </a:spcBef>
              <a:buFont typeface="+mj-lt"/>
              <a:buAutoNum type="arabicPeriod"/>
            </a:pPr>
            <a:endParaRPr lang="en-US" sz="2133" b="1" dirty="0">
              <a:solidFill>
                <a:prstClr val="black"/>
              </a:solidFill>
            </a:endParaRPr>
          </a:p>
          <a:p>
            <a:pPr marL="457200" indent="-487695" defTabSz="1300456">
              <a:spcBef>
                <a:spcPts val="0"/>
              </a:spcBef>
              <a:buFont typeface="+mj-lt"/>
              <a:buAutoNum type="arabicPeriod"/>
            </a:pPr>
            <a:r>
              <a:rPr lang="en-US" sz="2133" dirty="0">
                <a:solidFill>
                  <a:prstClr val="black"/>
                </a:solidFill>
              </a:rPr>
              <a:t>You might also know that among those patients diagnosed with liver disease, 7% are alcoholics. This is your B|A: probability that a patient is alcoholic, given that they have liver disease, is 7%.</a:t>
            </a:r>
          </a:p>
        </p:txBody>
      </p:sp>
      <p:pic>
        <p:nvPicPr>
          <p:cNvPr id="6" name="skillenza_logo_new (1).png" descr="skillenza_logo_new (1).png">
            <a:extLst>
              <a:ext uri="{FF2B5EF4-FFF2-40B4-BE49-F238E27FC236}">
                <a16:creationId xmlns:a16="http://schemas.microsoft.com/office/drawing/2014/main" id="{F4D72E28-E91B-446B-A9FD-89AD53F9A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FE52689-01DD-4583-A18B-F4DF0E283C6C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Naïve Bayes Classifier</a:t>
            </a:r>
          </a:p>
        </p:txBody>
      </p:sp>
    </p:spTree>
    <p:extLst>
      <p:ext uri="{BB962C8B-B14F-4D97-AF65-F5344CB8AC3E}">
        <p14:creationId xmlns:p14="http://schemas.microsoft.com/office/powerpoint/2010/main" val="273963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">
            <a:extLst>
              <a:ext uri="{FF2B5EF4-FFF2-40B4-BE49-F238E27FC236}">
                <a16:creationId xmlns:a16="http://schemas.microsoft.com/office/drawing/2014/main" id="{48E9639C-1422-4879-B1CA-4C6F175E4D6B}"/>
              </a:ext>
            </a:extLst>
          </p:cNvPr>
          <p:cNvSpPr/>
          <p:nvPr/>
        </p:nvSpPr>
        <p:spPr>
          <a:xfrm>
            <a:off x="4144425" y="2522613"/>
            <a:ext cx="4715951" cy="938899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Understanding Bayes Theorem</a:t>
            </a:r>
          </a:p>
        </p:txBody>
      </p:sp>
      <p:sp>
        <p:nvSpPr>
          <p:cNvPr id="27" name="Rectangle: Rounded Corners 1">
            <a:extLst>
              <a:ext uri="{FF2B5EF4-FFF2-40B4-BE49-F238E27FC236}">
                <a16:creationId xmlns:a16="http://schemas.microsoft.com/office/drawing/2014/main" id="{A9EE5681-65E1-499E-A153-2AE1F57980B8}"/>
              </a:ext>
            </a:extLst>
          </p:cNvPr>
          <p:cNvSpPr/>
          <p:nvPr/>
        </p:nvSpPr>
        <p:spPr>
          <a:xfrm>
            <a:off x="2072640" y="3948769"/>
            <a:ext cx="8859520" cy="3847396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56">
              <a:spcBef>
                <a:spcPts val="0"/>
              </a:spcBef>
            </a:pPr>
            <a:r>
              <a:rPr lang="en-US" sz="2133" b="1" dirty="0">
                <a:solidFill>
                  <a:prstClr val="black"/>
                </a:solidFill>
              </a:rPr>
              <a:t>According to Bayes’ theorem:</a:t>
            </a:r>
          </a:p>
          <a:p>
            <a:pPr marL="487695" indent="-487695" defTabSz="1300456">
              <a:spcBef>
                <a:spcPts val="0"/>
              </a:spcBef>
              <a:buFont typeface="+mj-lt"/>
              <a:buAutoNum type="arabicPeriod"/>
            </a:pPr>
            <a:endParaRPr lang="en-US" sz="2133" dirty="0">
              <a:solidFill>
                <a:prstClr val="black"/>
              </a:solidFill>
            </a:endParaRPr>
          </a:p>
          <a:p>
            <a:pPr marL="487695" indent="-487695" defTabSz="1300456">
              <a:spcBef>
                <a:spcPts val="0"/>
              </a:spcBef>
              <a:buFont typeface="+mj-lt"/>
              <a:buAutoNum type="arabicPeriod"/>
            </a:pPr>
            <a:r>
              <a:rPr lang="en-US" sz="2133" b="1" dirty="0">
                <a:solidFill>
                  <a:prstClr val="black"/>
                </a:solidFill>
              </a:rPr>
              <a:t>P(A|B) = (0.07 * 0.1)/0.05 = 0.14</a:t>
            </a:r>
          </a:p>
          <a:p>
            <a:pPr marL="487695" indent="-487695" defTabSz="1300456">
              <a:spcBef>
                <a:spcPts val="0"/>
              </a:spcBef>
              <a:buFont typeface="+mj-lt"/>
              <a:buAutoNum type="arabicPeriod"/>
            </a:pPr>
            <a:endParaRPr lang="en-US" sz="2133" b="1" dirty="0">
              <a:solidFill>
                <a:prstClr val="black"/>
              </a:solidFill>
            </a:endParaRPr>
          </a:p>
          <a:p>
            <a:pPr marL="487695" indent="-487695" defTabSz="1300456">
              <a:spcBef>
                <a:spcPts val="0"/>
              </a:spcBef>
              <a:buFont typeface="+mj-lt"/>
              <a:buAutoNum type="arabicPeriod"/>
            </a:pPr>
            <a:r>
              <a:rPr lang="en-US" sz="2133" b="1" dirty="0">
                <a:solidFill>
                  <a:prstClr val="black"/>
                </a:solidFill>
              </a:rPr>
              <a:t>In other words,</a:t>
            </a:r>
            <a:r>
              <a:rPr lang="en-US" sz="2133" dirty="0">
                <a:solidFill>
                  <a:prstClr val="black"/>
                </a:solidFill>
              </a:rPr>
              <a:t> if the patient is an alcoholic, their chances of having liver disease is 0.14 (14%). This is a large increase from the 10% suggested by past data. But it’s still unlikely that any particular patient has liver disease.</a:t>
            </a:r>
          </a:p>
        </p:txBody>
      </p:sp>
      <p:pic>
        <p:nvPicPr>
          <p:cNvPr id="6" name="skillenza_logo_new (1).png" descr="skillenza_logo_new (1).png">
            <a:extLst>
              <a:ext uri="{FF2B5EF4-FFF2-40B4-BE49-F238E27FC236}">
                <a16:creationId xmlns:a16="http://schemas.microsoft.com/office/drawing/2014/main" id="{3E49CD37-DD0A-442A-8223-7381F1686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6FE87F7-AB7A-42B7-9886-CF95DB39DDE7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Naïve Bayes Classifier</a:t>
            </a:r>
          </a:p>
        </p:txBody>
      </p:sp>
    </p:spTree>
    <p:extLst>
      <p:ext uri="{BB962C8B-B14F-4D97-AF65-F5344CB8AC3E}">
        <p14:creationId xmlns:p14="http://schemas.microsoft.com/office/powerpoint/2010/main" val="264293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421B0F-ACFA-4866-A748-1DF9E4371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591" y="551329"/>
            <a:ext cx="11193618" cy="774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3367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71C794-D1B9-4630-A758-9E53D00F6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066" y="1008531"/>
            <a:ext cx="11560109" cy="668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73913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E137ED-5E8E-4130-8BB5-A8323B380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13" y="1075764"/>
            <a:ext cx="12135373" cy="500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43044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67C931-CB91-44A6-8122-BDAA82035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300" y="900952"/>
            <a:ext cx="10875020" cy="798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674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"/>
          <p:cNvSpPr/>
          <p:nvPr/>
        </p:nvSpPr>
        <p:spPr>
          <a:xfrm>
            <a:off x="-6326" y="-43141"/>
            <a:ext cx="4095779" cy="9839882"/>
          </a:xfrm>
          <a:prstGeom prst="rect">
            <a:avLst/>
          </a:prstGeom>
          <a:solidFill>
            <a:srgbClr val="4D4DF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CCF43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1" name="Years of Experience distribution"/>
          <p:cNvSpPr txBox="1"/>
          <p:nvPr/>
        </p:nvSpPr>
        <p:spPr>
          <a:xfrm>
            <a:off x="486118" y="4245357"/>
            <a:ext cx="3980590" cy="126288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defTabSz="457200">
              <a:lnSpc>
                <a:spcPts val="9600"/>
              </a:lnSpc>
              <a:spcBef>
                <a:spcPts val="0"/>
              </a:spcBef>
              <a:defRPr sz="40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pic>
        <p:nvPicPr>
          <p:cNvPr id="172" name="skillenza_white.png" descr="skillenza_whi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56" y="28773"/>
            <a:ext cx="1705134" cy="852567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&lt;Topic&gt;"/>
          <p:cNvSpPr txBox="1"/>
          <p:nvPr/>
        </p:nvSpPr>
        <p:spPr>
          <a:xfrm>
            <a:off x="4934261" y="4279900"/>
            <a:ext cx="3136278" cy="1193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63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dirty="0"/>
              <a:t>&lt;Topic&gt;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203CB4-04F9-43AE-9B1A-41DCA890F8D7}"/>
              </a:ext>
            </a:extLst>
          </p:cNvPr>
          <p:cNvSpPr txBox="1"/>
          <p:nvPr/>
        </p:nvSpPr>
        <p:spPr>
          <a:xfrm>
            <a:off x="270664" y="3718083"/>
            <a:ext cx="3541797" cy="16209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Naive Bayes Classifier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2CAEC57-75FA-4D00-AE70-9AD1D72CCEC6}"/>
              </a:ext>
            </a:extLst>
          </p:cNvPr>
          <p:cNvGrpSpPr/>
          <p:nvPr/>
        </p:nvGrpSpPr>
        <p:grpSpPr>
          <a:xfrm>
            <a:off x="508074" y="2885025"/>
            <a:ext cx="4358567" cy="5113688"/>
            <a:chOff x="562045" y="1323586"/>
            <a:chExt cx="4086156" cy="479408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9FE8FAF-1A01-4475-815C-DE498248D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5381" y="1323586"/>
              <a:ext cx="3482820" cy="470419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B3E99B-1F32-4200-B8AD-4DDD60C3D111}"/>
                </a:ext>
              </a:extLst>
            </p:cNvPr>
            <p:cNvSpPr txBox="1"/>
            <p:nvPr/>
          </p:nvSpPr>
          <p:spPr>
            <a:xfrm>
              <a:off x="562045" y="1550614"/>
              <a:ext cx="640608" cy="45670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50"/>
                </a:spcBef>
              </a:pPr>
              <a:r>
                <a:rPr lang="en-IN" sz="1440" b="1" dirty="0">
                  <a:solidFill>
                    <a:schemeClr val="tx1"/>
                  </a:solidFill>
                  <a:latin typeface="Roboto" panose="02000000000000000000"/>
                </a:rPr>
                <a:t>D1</a:t>
              </a:r>
            </a:p>
            <a:p>
              <a:pPr>
                <a:lnSpc>
                  <a:spcPct val="150000"/>
                </a:lnSpc>
                <a:spcBef>
                  <a:spcPts val="50"/>
                </a:spcBef>
              </a:pPr>
              <a:r>
                <a:rPr lang="en-IN" sz="1440" b="1" dirty="0">
                  <a:solidFill>
                    <a:schemeClr val="tx1"/>
                  </a:solidFill>
                  <a:latin typeface="Roboto" panose="02000000000000000000"/>
                </a:rPr>
                <a:t>D2</a:t>
              </a:r>
            </a:p>
            <a:p>
              <a:pPr>
                <a:lnSpc>
                  <a:spcPct val="150000"/>
                </a:lnSpc>
                <a:spcBef>
                  <a:spcPts val="50"/>
                </a:spcBef>
              </a:pPr>
              <a:r>
                <a:rPr lang="en-IN" sz="1440" b="1" dirty="0">
                  <a:solidFill>
                    <a:schemeClr val="tx1"/>
                  </a:solidFill>
                  <a:latin typeface="Roboto" panose="02000000000000000000"/>
                </a:rPr>
                <a:t>D3</a:t>
              </a:r>
            </a:p>
            <a:p>
              <a:pPr>
                <a:lnSpc>
                  <a:spcPct val="150000"/>
                </a:lnSpc>
                <a:spcBef>
                  <a:spcPts val="50"/>
                </a:spcBef>
              </a:pPr>
              <a:r>
                <a:rPr lang="en-IN" sz="1440" b="1" dirty="0">
                  <a:solidFill>
                    <a:schemeClr val="tx1"/>
                  </a:solidFill>
                  <a:latin typeface="Roboto" panose="02000000000000000000"/>
                </a:rPr>
                <a:t>D4</a:t>
              </a:r>
            </a:p>
            <a:p>
              <a:pPr>
                <a:lnSpc>
                  <a:spcPct val="150000"/>
                </a:lnSpc>
                <a:spcBef>
                  <a:spcPts val="50"/>
                </a:spcBef>
              </a:pPr>
              <a:r>
                <a:rPr lang="en-IN" sz="1440" b="1" dirty="0">
                  <a:solidFill>
                    <a:schemeClr val="tx1"/>
                  </a:solidFill>
                  <a:latin typeface="Roboto" panose="02000000000000000000"/>
                </a:rPr>
                <a:t>D5</a:t>
              </a:r>
            </a:p>
            <a:p>
              <a:pPr>
                <a:lnSpc>
                  <a:spcPct val="150000"/>
                </a:lnSpc>
                <a:spcBef>
                  <a:spcPts val="50"/>
                </a:spcBef>
              </a:pPr>
              <a:r>
                <a:rPr lang="en-IN" sz="1440" b="1" dirty="0">
                  <a:solidFill>
                    <a:schemeClr val="tx1"/>
                  </a:solidFill>
                  <a:latin typeface="Roboto" panose="02000000000000000000"/>
                </a:rPr>
                <a:t>D6</a:t>
              </a:r>
            </a:p>
            <a:p>
              <a:pPr>
                <a:lnSpc>
                  <a:spcPct val="150000"/>
                </a:lnSpc>
                <a:spcBef>
                  <a:spcPts val="50"/>
                </a:spcBef>
              </a:pPr>
              <a:r>
                <a:rPr lang="en-IN" sz="1440" b="1" dirty="0">
                  <a:solidFill>
                    <a:schemeClr val="tx1"/>
                  </a:solidFill>
                  <a:latin typeface="Roboto" panose="02000000000000000000"/>
                </a:rPr>
                <a:t>D7</a:t>
              </a:r>
            </a:p>
            <a:p>
              <a:pPr>
                <a:lnSpc>
                  <a:spcPct val="150000"/>
                </a:lnSpc>
                <a:spcBef>
                  <a:spcPts val="50"/>
                </a:spcBef>
              </a:pPr>
              <a:r>
                <a:rPr lang="en-IN" sz="1440" b="1" dirty="0">
                  <a:solidFill>
                    <a:schemeClr val="tx1"/>
                  </a:solidFill>
                  <a:latin typeface="Roboto" panose="02000000000000000000"/>
                </a:rPr>
                <a:t>D8</a:t>
              </a:r>
            </a:p>
            <a:p>
              <a:pPr>
                <a:lnSpc>
                  <a:spcPct val="150000"/>
                </a:lnSpc>
                <a:spcBef>
                  <a:spcPts val="50"/>
                </a:spcBef>
              </a:pPr>
              <a:r>
                <a:rPr lang="en-IN" sz="1440" b="1" dirty="0">
                  <a:solidFill>
                    <a:schemeClr val="tx1"/>
                  </a:solidFill>
                  <a:latin typeface="Roboto" panose="02000000000000000000"/>
                </a:rPr>
                <a:t>D9</a:t>
              </a:r>
            </a:p>
            <a:p>
              <a:pPr>
                <a:lnSpc>
                  <a:spcPct val="150000"/>
                </a:lnSpc>
                <a:spcBef>
                  <a:spcPts val="50"/>
                </a:spcBef>
              </a:pPr>
              <a:r>
                <a:rPr lang="en-IN" sz="1440" b="1" dirty="0">
                  <a:solidFill>
                    <a:schemeClr val="tx1"/>
                  </a:solidFill>
                  <a:latin typeface="Roboto" panose="02000000000000000000"/>
                </a:rPr>
                <a:t>D10</a:t>
              </a:r>
            </a:p>
            <a:p>
              <a:pPr>
                <a:lnSpc>
                  <a:spcPct val="150000"/>
                </a:lnSpc>
                <a:spcBef>
                  <a:spcPts val="50"/>
                </a:spcBef>
              </a:pPr>
              <a:r>
                <a:rPr lang="en-IN" sz="1440" b="1" dirty="0">
                  <a:solidFill>
                    <a:schemeClr val="tx1"/>
                  </a:solidFill>
                  <a:latin typeface="Roboto" panose="02000000000000000000"/>
                </a:rPr>
                <a:t>D11</a:t>
              </a:r>
            </a:p>
            <a:p>
              <a:pPr>
                <a:lnSpc>
                  <a:spcPct val="150000"/>
                </a:lnSpc>
                <a:spcBef>
                  <a:spcPts val="50"/>
                </a:spcBef>
              </a:pPr>
              <a:r>
                <a:rPr lang="en-IN" sz="1440" b="1" dirty="0">
                  <a:solidFill>
                    <a:schemeClr val="tx1"/>
                  </a:solidFill>
                  <a:latin typeface="Roboto" panose="02000000000000000000"/>
                </a:rPr>
                <a:t>D12</a:t>
              </a:r>
            </a:p>
            <a:p>
              <a:pPr>
                <a:lnSpc>
                  <a:spcPct val="150000"/>
                </a:lnSpc>
                <a:spcBef>
                  <a:spcPts val="50"/>
                </a:spcBef>
              </a:pPr>
              <a:r>
                <a:rPr lang="en-IN" sz="1440" b="1" dirty="0">
                  <a:solidFill>
                    <a:schemeClr val="tx1"/>
                  </a:solidFill>
                  <a:latin typeface="Roboto" panose="02000000000000000000"/>
                </a:rPr>
                <a:t>D13</a:t>
              </a:r>
            </a:p>
            <a:p>
              <a:pPr>
                <a:lnSpc>
                  <a:spcPct val="150000"/>
                </a:lnSpc>
                <a:spcBef>
                  <a:spcPts val="50"/>
                </a:spcBef>
              </a:pPr>
              <a:r>
                <a:rPr lang="en-IN" sz="1440" b="1" dirty="0">
                  <a:solidFill>
                    <a:schemeClr val="tx1"/>
                  </a:solidFill>
                  <a:latin typeface="Roboto" panose="02000000000000000000"/>
                </a:rPr>
                <a:t>D14</a:t>
              </a:r>
            </a:p>
          </p:txBody>
        </p:sp>
      </p:grpSp>
      <p:sp>
        <p:nvSpPr>
          <p:cNvPr id="9" name="Rectangle: Rounded Corners 1">
            <a:extLst>
              <a:ext uri="{FF2B5EF4-FFF2-40B4-BE49-F238E27FC236}">
                <a16:creationId xmlns:a16="http://schemas.microsoft.com/office/drawing/2014/main" id="{C19245F6-8705-4554-AC4A-FCAE073081EF}"/>
              </a:ext>
            </a:extLst>
          </p:cNvPr>
          <p:cNvSpPr/>
          <p:nvPr/>
        </p:nvSpPr>
        <p:spPr>
          <a:xfrm>
            <a:off x="6247545" y="3020453"/>
            <a:ext cx="4715951" cy="938899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Should I play Today?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754CD58-D4EC-4627-B68A-AEC2D11DA4D4}"/>
              </a:ext>
            </a:extLst>
          </p:cNvPr>
          <p:cNvGrpSpPr/>
          <p:nvPr/>
        </p:nvGrpSpPr>
        <p:grpSpPr>
          <a:xfrm>
            <a:off x="7231125" y="4722293"/>
            <a:ext cx="2748791" cy="2775226"/>
            <a:chOff x="6779179" y="3284149"/>
            <a:chExt cx="2576992" cy="260177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E259C7-7FAF-420F-94C3-8B00FE95CA0B}"/>
                </a:ext>
              </a:extLst>
            </p:cNvPr>
            <p:cNvSpPr txBox="1"/>
            <p:nvPr/>
          </p:nvSpPr>
          <p:spPr>
            <a:xfrm>
              <a:off x="6779179" y="3284149"/>
              <a:ext cx="2576992" cy="1331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0"/>
                </a:spcBef>
              </a:pPr>
              <a:r>
                <a:rPr lang="en-IN" sz="2000" b="1" i="1" dirty="0">
                  <a:latin typeface="Roboto" panose="02000000000000000000"/>
                </a:rPr>
                <a:t>Total Sample: </a:t>
              </a:r>
              <a:r>
                <a:rPr lang="en-IN" sz="2000" i="1" dirty="0">
                  <a:latin typeface="Roboto" panose="02000000000000000000"/>
                </a:rPr>
                <a:t>14</a:t>
              </a:r>
            </a:p>
            <a:p>
              <a:pPr>
                <a:lnSpc>
                  <a:spcPct val="150000"/>
                </a:lnSpc>
                <a:spcBef>
                  <a:spcPts val="0"/>
                </a:spcBef>
              </a:pPr>
              <a:r>
                <a:rPr lang="en-IN" sz="2000" b="1" i="1" dirty="0">
                  <a:solidFill>
                    <a:schemeClr val="accent3"/>
                  </a:solidFill>
                  <a:latin typeface="Roboto" panose="02000000000000000000"/>
                </a:rPr>
                <a:t>Total Yes:</a:t>
              </a:r>
              <a:r>
                <a:rPr lang="en-IN" sz="2000" b="1" i="1" dirty="0">
                  <a:latin typeface="Roboto" panose="02000000000000000000"/>
                </a:rPr>
                <a:t> </a:t>
              </a:r>
              <a:r>
                <a:rPr lang="en-IN" sz="2000" dirty="0">
                  <a:latin typeface="Roboto" panose="02000000000000000000"/>
                </a:rPr>
                <a:t>9</a:t>
              </a:r>
            </a:p>
            <a:p>
              <a:pPr>
                <a:lnSpc>
                  <a:spcPct val="150000"/>
                </a:lnSpc>
                <a:spcBef>
                  <a:spcPts val="0"/>
                </a:spcBef>
              </a:pPr>
              <a:r>
                <a:rPr lang="en-IN" sz="2000" b="1" i="1" dirty="0">
                  <a:solidFill>
                    <a:srgbClr val="DA564E"/>
                  </a:solidFill>
                  <a:latin typeface="Roboto" panose="02000000000000000000"/>
                </a:rPr>
                <a:t>Total No: </a:t>
              </a:r>
              <a:r>
                <a:rPr lang="en-IN" sz="2000" dirty="0">
                  <a:latin typeface="Roboto" panose="02000000000000000000"/>
                </a:rPr>
                <a:t>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C093C4-1F0A-4088-B1BA-1C03BF52C8F6}"/>
                </a:ext>
              </a:extLst>
            </p:cNvPr>
            <p:cNvSpPr txBox="1"/>
            <p:nvPr/>
          </p:nvSpPr>
          <p:spPr>
            <a:xfrm>
              <a:off x="6779179" y="4987179"/>
              <a:ext cx="2576992" cy="898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0"/>
                </a:spcBef>
              </a:pPr>
              <a:r>
                <a:rPr lang="en-IN" sz="2000" b="1" i="1" dirty="0">
                  <a:latin typeface="Roboto" panose="02000000000000000000"/>
                </a:rPr>
                <a:t>P(</a:t>
              </a:r>
              <a:r>
                <a:rPr lang="en-IN" sz="2000" b="1" i="1" dirty="0">
                  <a:solidFill>
                    <a:schemeClr val="accent3"/>
                  </a:solidFill>
                  <a:latin typeface="Roboto" panose="02000000000000000000"/>
                </a:rPr>
                <a:t>Yes</a:t>
              </a:r>
              <a:r>
                <a:rPr lang="en-IN" sz="2000" b="1" i="1" dirty="0">
                  <a:latin typeface="Roboto" panose="02000000000000000000"/>
                </a:rPr>
                <a:t>): </a:t>
              </a:r>
              <a:r>
                <a:rPr lang="en-IN" sz="2000" dirty="0">
                  <a:latin typeface="Roboto" panose="02000000000000000000"/>
                </a:rPr>
                <a:t>9/14</a:t>
              </a:r>
            </a:p>
            <a:p>
              <a:pPr>
                <a:lnSpc>
                  <a:spcPct val="150000"/>
                </a:lnSpc>
                <a:spcBef>
                  <a:spcPts val="0"/>
                </a:spcBef>
              </a:pPr>
              <a:r>
                <a:rPr lang="en-IN" sz="2000" b="1" i="1" dirty="0">
                  <a:latin typeface="Roboto" panose="02000000000000000000"/>
                </a:rPr>
                <a:t>P(</a:t>
              </a:r>
              <a:r>
                <a:rPr lang="en-IN" sz="2000" b="1" i="1" dirty="0">
                  <a:solidFill>
                    <a:srgbClr val="DA564E"/>
                  </a:solidFill>
                  <a:latin typeface="Roboto" panose="02000000000000000000"/>
                </a:rPr>
                <a:t>No</a:t>
              </a:r>
              <a:r>
                <a:rPr lang="en-IN" sz="2000" b="1" i="1" dirty="0">
                  <a:latin typeface="Roboto" panose="02000000000000000000"/>
                </a:rPr>
                <a:t>): </a:t>
              </a:r>
              <a:r>
                <a:rPr lang="en-IN" sz="2000" dirty="0">
                  <a:latin typeface="Roboto" panose="02000000000000000000"/>
                </a:rPr>
                <a:t>5/14</a:t>
              </a:r>
              <a:endParaRPr lang="en-IN" sz="2000" b="1" i="1" dirty="0">
                <a:latin typeface="Roboto" panose="0200000000000000000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0A52372-D092-4011-874C-C3594C3585AF}"/>
              </a:ext>
            </a:extLst>
          </p:cNvPr>
          <p:cNvSpPr/>
          <p:nvPr/>
        </p:nvSpPr>
        <p:spPr>
          <a:xfrm>
            <a:off x="4257041" y="2921278"/>
            <a:ext cx="609601" cy="5017803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/>
          </a:p>
        </p:txBody>
      </p:sp>
      <p:pic>
        <p:nvPicPr>
          <p:cNvPr id="16" name="skillenza_logo_new (1).png" descr="skillenza_logo_new (1).png">
            <a:extLst>
              <a:ext uri="{FF2B5EF4-FFF2-40B4-BE49-F238E27FC236}">
                <a16:creationId xmlns:a16="http://schemas.microsoft.com/office/drawing/2014/main" id="{B6B9BA2E-81BB-4DDB-A25A-2064F64BBD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7F6744D-3912-40FC-9EF2-571AD9294846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Naïve Bayes Classifier</a:t>
            </a:r>
          </a:p>
        </p:txBody>
      </p:sp>
    </p:spTree>
    <p:extLst>
      <p:ext uri="{BB962C8B-B14F-4D97-AF65-F5344CB8AC3E}">
        <p14:creationId xmlns:p14="http://schemas.microsoft.com/office/powerpoint/2010/main" val="345305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">
            <a:extLst>
              <a:ext uri="{FF2B5EF4-FFF2-40B4-BE49-F238E27FC236}">
                <a16:creationId xmlns:a16="http://schemas.microsoft.com/office/drawing/2014/main" id="{ACFA9C9D-C845-4A13-977C-89E7B6FF3215}"/>
              </a:ext>
            </a:extLst>
          </p:cNvPr>
          <p:cNvSpPr/>
          <p:nvPr/>
        </p:nvSpPr>
        <p:spPr>
          <a:xfrm>
            <a:off x="6247545" y="3020453"/>
            <a:ext cx="4715951" cy="938899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Frequency Table each attribute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6A7DB8A-2D38-4072-8EA9-03212BDBED13}"/>
              </a:ext>
            </a:extLst>
          </p:cNvPr>
          <p:cNvGraphicFramePr>
            <a:graphicFrameLocks noGrp="1"/>
          </p:cNvGraphicFramePr>
          <p:nvPr/>
        </p:nvGraphicFramePr>
        <p:xfrm>
          <a:off x="5993634" y="4267200"/>
          <a:ext cx="2575052" cy="2117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342">
                  <a:extLst>
                    <a:ext uri="{9D8B030D-6E8A-4147-A177-3AD203B41FA5}">
                      <a16:colId xmlns:a16="http://schemas.microsoft.com/office/drawing/2014/main" val="1616132738"/>
                    </a:ext>
                  </a:extLst>
                </a:gridCol>
                <a:gridCol w="808359">
                  <a:extLst>
                    <a:ext uri="{9D8B030D-6E8A-4147-A177-3AD203B41FA5}">
                      <a16:colId xmlns:a16="http://schemas.microsoft.com/office/drawing/2014/main" val="1145110067"/>
                    </a:ext>
                  </a:extLst>
                </a:gridCol>
                <a:gridCol w="858351">
                  <a:extLst>
                    <a:ext uri="{9D8B030D-6E8A-4147-A177-3AD203B41FA5}">
                      <a16:colId xmlns:a16="http://schemas.microsoft.com/office/drawing/2014/main" val="1374986883"/>
                    </a:ext>
                  </a:extLst>
                </a:gridCol>
              </a:tblGrid>
              <a:tr h="321596">
                <a:tc gridSpan="3"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Outlook</a:t>
                      </a:r>
                    </a:p>
                  </a:txBody>
                  <a:tcPr marL="52768" marR="52768" marT="26384" marB="2638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 marL="49470" marR="49470" marT="24735" marB="2473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 marL="49470" marR="49470" marT="24735" marB="2473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639656"/>
                  </a:ext>
                </a:extLst>
              </a:tr>
              <a:tr h="321596">
                <a:tc>
                  <a:txBody>
                    <a:bodyPr/>
                    <a:lstStyle/>
                    <a:p>
                      <a:pPr algn="l"/>
                      <a:endParaRPr lang="en-IN" sz="1500" dirty="0"/>
                    </a:p>
                  </a:txBody>
                  <a:tcPr marL="52768" marR="52768" marT="26384" marB="26384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b="1" dirty="0"/>
                        <a:t>Yes</a:t>
                      </a:r>
                    </a:p>
                  </a:txBody>
                  <a:tcPr marL="52768" marR="52768" marT="26384" marB="26384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b="1" dirty="0"/>
                        <a:t>No</a:t>
                      </a:r>
                    </a:p>
                  </a:txBody>
                  <a:tcPr marL="52768" marR="52768" marT="26384" marB="26384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73080140"/>
                  </a:ext>
                </a:extLst>
              </a:tr>
              <a:tr h="321596">
                <a:tc>
                  <a:txBody>
                    <a:bodyPr/>
                    <a:lstStyle/>
                    <a:p>
                      <a:pPr algn="l"/>
                      <a:r>
                        <a:rPr lang="en-IN" sz="1500" b="1" i="1" dirty="0"/>
                        <a:t>Sunny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2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3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3476266486"/>
                  </a:ext>
                </a:extLst>
              </a:tr>
              <a:tr h="507936">
                <a:tc>
                  <a:txBody>
                    <a:bodyPr/>
                    <a:lstStyle/>
                    <a:p>
                      <a:pPr algn="l"/>
                      <a:r>
                        <a:rPr lang="en-IN" sz="1500" b="1" i="1" dirty="0"/>
                        <a:t>Overcast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4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0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2263276385"/>
                  </a:ext>
                </a:extLst>
              </a:tr>
              <a:tr h="321596">
                <a:tc>
                  <a:txBody>
                    <a:bodyPr/>
                    <a:lstStyle/>
                    <a:p>
                      <a:pPr algn="l"/>
                      <a:r>
                        <a:rPr lang="en-IN" sz="1500" b="1" i="1" dirty="0"/>
                        <a:t>Rainy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3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2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435502625"/>
                  </a:ext>
                </a:extLst>
              </a:tr>
              <a:tr h="321596">
                <a:tc>
                  <a:txBody>
                    <a:bodyPr/>
                    <a:lstStyle/>
                    <a:p>
                      <a:pPr algn="l"/>
                      <a:r>
                        <a:rPr lang="en-IN" sz="1500" b="1" dirty="0"/>
                        <a:t>Total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9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5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1732143195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22B7FB24-22B9-4A87-B8B0-1EAF5DB7356A}"/>
              </a:ext>
            </a:extLst>
          </p:cNvPr>
          <p:cNvGraphicFramePr>
            <a:graphicFrameLocks noGrp="1"/>
          </p:cNvGraphicFramePr>
          <p:nvPr/>
        </p:nvGraphicFramePr>
        <p:xfrm>
          <a:off x="8975597" y="4267200"/>
          <a:ext cx="2575053" cy="19295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8351">
                  <a:extLst>
                    <a:ext uri="{9D8B030D-6E8A-4147-A177-3AD203B41FA5}">
                      <a16:colId xmlns:a16="http://schemas.microsoft.com/office/drawing/2014/main" val="1616132738"/>
                    </a:ext>
                  </a:extLst>
                </a:gridCol>
                <a:gridCol w="858351">
                  <a:extLst>
                    <a:ext uri="{9D8B030D-6E8A-4147-A177-3AD203B41FA5}">
                      <a16:colId xmlns:a16="http://schemas.microsoft.com/office/drawing/2014/main" val="1145110067"/>
                    </a:ext>
                  </a:extLst>
                </a:gridCol>
                <a:gridCol w="858351">
                  <a:extLst>
                    <a:ext uri="{9D8B030D-6E8A-4147-A177-3AD203B41FA5}">
                      <a16:colId xmlns:a16="http://schemas.microsoft.com/office/drawing/2014/main" val="1374986883"/>
                    </a:ext>
                  </a:extLst>
                </a:gridCol>
              </a:tblGrid>
              <a:tr h="321596">
                <a:tc gridSpan="3"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Temperature</a:t>
                      </a:r>
                    </a:p>
                  </a:txBody>
                  <a:tcPr marL="52768" marR="52768" marT="26384" marB="26384"/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 marL="49470" marR="49470" marT="24735" marB="2473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 marL="49470" marR="49470" marT="24735" marB="2473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639656"/>
                  </a:ext>
                </a:extLst>
              </a:tr>
              <a:tr h="321596">
                <a:tc>
                  <a:txBody>
                    <a:bodyPr/>
                    <a:lstStyle/>
                    <a:p>
                      <a:endParaRPr lang="en-IN" sz="1500" dirty="0"/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500" b="1" dirty="0"/>
                        <a:t>Yes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500" b="1" dirty="0"/>
                        <a:t>No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1073080140"/>
                  </a:ext>
                </a:extLst>
              </a:tr>
              <a:tr h="321596">
                <a:tc>
                  <a:txBody>
                    <a:bodyPr/>
                    <a:lstStyle/>
                    <a:p>
                      <a:r>
                        <a:rPr lang="en-IN" sz="1500" b="1" i="1" dirty="0"/>
                        <a:t>Hot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2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2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3476266486"/>
                  </a:ext>
                </a:extLst>
              </a:tr>
              <a:tr h="321596">
                <a:tc>
                  <a:txBody>
                    <a:bodyPr/>
                    <a:lstStyle/>
                    <a:p>
                      <a:r>
                        <a:rPr lang="en-IN" sz="1500" b="1" i="1" dirty="0"/>
                        <a:t>Mild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4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2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2263276385"/>
                  </a:ext>
                </a:extLst>
              </a:tr>
              <a:tr h="321596">
                <a:tc>
                  <a:txBody>
                    <a:bodyPr/>
                    <a:lstStyle/>
                    <a:p>
                      <a:r>
                        <a:rPr lang="en-IN" sz="1500" b="1" i="1" dirty="0"/>
                        <a:t>Cool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3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1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435502625"/>
                  </a:ext>
                </a:extLst>
              </a:tr>
              <a:tr h="321596">
                <a:tc>
                  <a:txBody>
                    <a:bodyPr/>
                    <a:lstStyle/>
                    <a:p>
                      <a:r>
                        <a:rPr lang="en-IN" sz="1500" b="1" dirty="0"/>
                        <a:t>Total: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9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5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1732143195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30884551-CA35-45CD-A19B-A341AEE3D78D}"/>
              </a:ext>
            </a:extLst>
          </p:cNvPr>
          <p:cNvGraphicFramePr>
            <a:graphicFrameLocks noGrp="1"/>
          </p:cNvGraphicFramePr>
          <p:nvPr/>
        </p:nvGraphicFramePr>
        <p:xfrm>
          <a:off x="5993634" y="6368793"/>
          <a:ext cx="2575053" cy="16079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58351">
                  <a:extLst>
                    <a:ext uri="{9D8B030D-6E8A-4147-A177-3AD203B41FA5}">
                      <a16:colId xmlns:a16="http://schemas.microsoft.com/office/drawing/2014/main" val="1616132738"/>
                    </a:ext>
                  </a:extLst>
                </a:gridCol>
                <a:gridCol w="858351">
                  <a:extLst>
                    <a:ext uri="{9D8B030D-6E8A-4147-A177-3AD203B41FA5}">
                      <a16:colId xmlns:a16="http://schemas.microsoft.com/office/drawing/2014/main" val="1145110067"/>
                    </a:ext>
                  </a:extLst>
                </a:gridCol>
                <a:gridCol w="858351">
                  <a:extLst>
                    <a:ext uri="{9D8B030D-6E8A-4147-A177-3AD203B41FA5}">
                      <a16:colId xmlns:a16="http://schemas.microsoft.com/office/drawing/2014/main" val="1374986883"/>
                    </a:ext>
                  </a:extLst>
                </a:gridCol>
              </a:tblGrid>
              <a:tr h="321596">
                <a:tc gridSpan="3"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Humidity</a:t>
                      </a:r>
                    </a:p>
                  </a:txBody>
                  <a:tcPr marL="52768" marR="52768" marT="26384" marB="26384"/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 marL="49470" marR="49470" marT="24735" marB="2473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 marL="49470" marR="49470" marT="24735" marB="2473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639656"/>
                  </a:ext>
                </a:extLst>
              </a:tr>
              <a:tr h="321596">
                <a:tc>
                  <a:txBody>
                    <a:bodyPr/>
                    <a:lstStyle/>
                    <a:p>
                      <a:endParaRPr lang="en-IN" sz="1500" dirty="0"/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500" b="1" dirty="0"/>
                        <a:t>Yes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500" b="1" dirty="0"/>
                        <a:t>No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1073080140"/>
                  </a:ext>
                </a:extLst>
              </a:tr>
              <a:tr h="321596">
                <a:tc>
                  <a:txBody>
                    <a:bodyPr/>
                    <a:lstStyle/>
                    <a:p>
                      <a:r>
                        <a:rPr lang="en-IN" sz="1500" b="1" i="1" dirty="0"/>
                        <a:t>High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3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4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3476266486"/>
                  </a:ext>
                </a:extLst>
              </a:tr>
              <a:tr h="321596">
                <a:tc>
                  <a:txBody>
                    <a:bodyPr/>
                    <a:lstStyle/>
                    <a:p>
                      <a:r>
                        <a:rPr lang="en-IN" sz="1500" b="1" i="1" dirty="0"/>
                        <a:t>Normal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6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1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2263276385"/>
                  </a:ext>
                </a:extLst>
              </a:tr>
              <a:tr h="321596">
                <a:tc>
                  <a:txBody>
                    <a:bodyPr/>
                    <a:lstStyle/>
                    <a:p>
                      <a:r>
                        <a:rPr lang="en-IN" sz="1500" b="1" dirty="0"/>
                        <a:t>Total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9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5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435502625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469806D-E21C-49FA-8B18-0A8C2E41E076}"/>
              </a:ext>
            </a:extLst>
          </p:cNvPr>
          <p:cNvGraphicFramePr>
            <a:graphicFrameLocks noGrp="1"/>
          </p:cNvGraphicFramePr>
          <p:nvPr/>
        </p:nvGraphicFramePr>
        <p:xfrm>
          <a:off x="8975597" y="6368793"/>
          <a:ext cx="2575053" cy="16079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58351">
                  <a:extLst>
                    <a:ext uri="{9D8B030D-6E8A-4147-A177-3AD203B41FA5}">
                      <a16:colId xmlns:a16="http://schemas.microsoft.com/office/drawing/2014/main" val="1616132738"/>
                    </a:ext>
                  </a:extLst>
                </a:gridCol>
                <a:gridCol w="858351">
                  <a:extLst>
                    <a:ext uri="{9D8B030D-6E8A-4147-A177-3AD203B41FA5}">
                      <a16:colId xmlns:a16="http://schemas.microsoft.com/office/drawing/2014/main" val="1145110067"/>
                    </a:ext>
                  </a:extLst>
                </a:gridCol>
                <a:gridCol w="858351">
                  <a:extLst>
                    <a:ext uri="{9D8B030D-6E8A-4147-A177-3AD203B41FA5}">
                      <a16:colId xmlns:a16="http://schemas.microsoft.com/office/drawing/2014/main" val="1374986883"/>
                    </a:ext>
                  </a:extLst>
                </a:gridCol>
              </a:tblGrid>
              <a:tr h="321596">
                <a:tc gridSpan="3"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Windy</a:t>
                      </a:r>
                    </a:p>
                  </a:txBody>
                  <a:tcPr marL="52768" marR="52768" marT="26384" marB="26384"/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 marL="49470" marR="49470" marT="24735" marB="2473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 marL="49470" marR="49470" marT="24735" marB="2473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639656"/>
                  </a:ext>
                </a:extLst>
              </a:tr>
              <a:tr h="321596">
                <a:tc>
                  <a:txBody>
                    <a:bodyPr/>
                    <a:lstStyle/>
                    <a:p>
                      <a:endParaRPr lang="en-IN" sz="1500" dirty="0"/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500" b="1" dirty="0"/>
                        <a:t>Yes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500" b="1" dirty="0"/>
                        <a:t>No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1073080140"/>
                  </a:ext>
                </a:extLst>
              </a:tr>
              <a:tr h="321596">
                <a:tc>
                  <a:txBody>
                    <a:bodyPr/>
                    <a:lstStyle/>
                    <a:p>
                      <a:r>
                        <a:rPr lang="en-IN" sz="1500" b="1" i="1" dirty="0"/>
                        <a:t>False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6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2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3476266486"/>
                  </a:ext>
                </a:extLst>
              </a:tr>
              <a:tr h="321596">
                <a:tc>
                  <a:txBody>
                    <a:bodyPr/>
                    <a:lstStyle/>
                    <a:p>
                      <a:r>
                        <a:rPr lang="en-IN" sz="1500" b="1" i="1" dirty="0"/>
                        <a:t>True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3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3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2263276385"/>
                  </a:ext>
                </a:extLst>
              </a:tr>
              <a:tr h="321596">
                <a:tc>
                  <a:txBody>
                    <a:bodyPr/>
                    <a:lstStyle/>
                    <a:p>
                      <a:r>
                        <a:rPr lang="en-IN" sz="1500" b="1" dirty="0"/>
                        <a:t>Total: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9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5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435502625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A6D378BF-841B-4F00-8992-BD9202E1BE09}"/>
              </a:ext>
            </a:extLst>
          </p:cNvPr>
          <p:cNvGrpSpPr/>
          <p:nvPr/>
        </p:nvGrpSpPr>
        <p:grpSpPr>
          <a:xfrm>
            <a:off x="508074" y="2885025"/>
            <a:ext cx="4358567" cy="5113688"/>
            <a:chOff x="562045" y="1323586"/>
            <a:chExt cx="4086156" cy="4794084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3ABDDE3-22FE-45AF-8C5B-86F32D8BC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5381" y="1323586"/>
              <a:ext cx="3482820" cy="470419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A900888-A7FE-4AC5-9F32-6E7F55E46133}"/>
                </a:ext>
              </a:extLst>
            </p:cNvPr>
            <p:cNvSpPr txBox="1"/>
            <p:nvPr/>
          </p:nvSpPr>
          <p:spPr>
            <a:xfrm>
              <a:off x="562045" y="1550614"/>
              <a:ext cx="640608" cy="45670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50"/>
                </a:spcBef>
              </a:pPr>
              <a:r>
                <a:rPr lang="en-IN" sz="1440" b="1" dirty="0">
                  <a:solidFill>
                    <a:schemeClr val="tx1"/>
                  </a:solidFill>
                  <a:latin typeface="Roboto" panose="02000000000000000000"/>
                </a:rPr>
                <a:t>D1</a:t>
              </a:r>
            </a:p>
            <a:p>
              <a:pPr>
                <a:lnSpc>
                  <a:spcPct val="150000"/>
                </a:lnSpc>
                <a:spcBef>
                  <a:spcPts val="50"/>
                </a:spcBef>
              </a:pPr>
              <a:r>
                <a:rPr lang="en-IN" sz="1440" b="1" dirty="0">
                  <a:solidFill>
                    <a:schemeClr val="tx1"/>
                  </a:solidFill>
                  <a:latin typeface="Roboto" panose="02000000000000000000"/>
                </a:rPr>
                <a:t>D2</a:t>
              </a:r>
            </a:p>
            <a:p>
              <a:pPr>
                <a:lnSpc>
                  <a:spcPct val="150000"/>
                </a:lnSpc>
                <a:spcBef>
                  <a:spcPts val="50"/>
                </a:spcBef>
              </a:pPr>
              <a:r>
                <a:rPr lang="en-IN" sz="1440" b="1" dirty="0">
                  <a:solidFill>
                    <a:schemeClr val="tx1"/>
                  </a:solidFill>
                  <a:latin typeface="Roboto" panose="02000000000000000000"/>
                </a:rPr>
                <a:t>D3</a:t>
              </a:r>
            </a:p>
            <a:p>
              <a:pPr>
                <a:lnSpc>
                  <a:spcPct val="150000"/>
                </a:lnSpc>
                <a:spcBef>
                  <a:spcPts val="50"/>
                </a:spcBef>
              </a:pPr>
              <a:r>
                <a:rPr lang="en-IN" sz="1440" b="1" dirty="0">
                  <a:solidFill>
                    <a:schemeClr val="tx1"/>
                  </a:solidFill>
                  <a:latin typeface="Roboto" panose="02000000000000000000"/>
                </a:rPr>
                <a:t>D4</a:t>
              </a:r>
            </a:p>
            <a:p>
              <a:pPr>
                <a:lnSpc>
                  <a:spcPct val="150000"/>
                </a:lnSpc>
                <a:spcBef>
                  <a:spcPts val="50"/>
                </a:spcBef>
              </a:pPr>
              <a:r>
                <a:rPr lang="en-IN" sz="1440" b="1" dirty="0">
                  <a:solidFill>
                    <a:schemeClr val="tx1"/>
                  </a:solidFill>
                  <a:latin typeface="Roboto" panose="02000000000000000000"/>
                </a:rPr>
                <a:t>D5</a:t>
              </a:r>
            </a:p>
            <a:p>
              <a:pPr>
                <a:lnSpc>
                  <a:spcPct val="150000"/>
                </a:lnSpc>
                <a:spcBef>
                  <a:spcPts val="50"/>
                </a:spcBef>
              </a:pPr>
              <a:r>
                <a:rPr lang="en-IN" sz="1440" b="1" dirty="0">
                  <a:solidFill>
                    <a:schemeClr val="tx1"/>
                  </a:solidFill>
                  <a:latin typeface="Roboto" panose="02000000000000000000"/>
                </a:rPr>
                <a:t>D6</a:t>
              </a:r>
            </a:p>
            <a:p>
              <a:pPr>
                <a:lnSpc>
                  <a:spcPct val="150000"/>
                </a:lnSpc>
                <a:spcBef>
                  <a:spcPts val="50"/>
                </a:spcBef>
              </a:pPr>
              <a:r>
                <a:rPr lang="en-IN" sz="1440" b="1" dirty="0">
                  <a:solidFill>
                    <a:schemeClr val="tx1"/>
                  </a:solidFill>
                  <a:latin typeface="Roboto" panose="02000000000000000000"/>
                </a:rPr>
                <a:t>D7</a:t>
              </a:r>
            </a:p>
            <a:p>
              <a:pPr>
                <a:lnSpc>
                  <a:spcPct val="150000"/>
                </a:lnSpc>
                <a:spcBef>
                  <a:spcPts val="50"/>
                </a:spcBef>
              </a:pPr>
              <a:r>
                <a:rPr lang="en-IN" sz="1440" b="1" dirty="0">
                  <a:solidFill>
                    <a:schemeClr val="tx1"/>
                  </a:solidFill>
                  <a:latin typeface="Roboto" panose="02000000000000000000"/>
                </a:rPr>
                <a:t>D8</a:t>
              </a:r>
            </a:p>
            <a:p>
              <a:pPr>
                <a:lnSpc>
                  <a:spcPct val="150000"/>
                </a:lnSpc>
                <a:spcBef>
                  <a:spcPts val="50"/>
                </a:spcBef>
              </a:pPr>
              <a:r>
                <a:rPr lang="en-IN" sz="1440" b="1" dirty="0">
                  <a:solidFill>
                    <a:schemeClr val="tx1"/>
                  </a:solidFill>
                  <a:latin typeface="Roboto" panose="02000000000000000000"/>
                </a:rPr>
                <a:t>D9</a:t>
              </a:r>
            </a:p>
            <a:p>
              <a:pPr>
                <a:lnSpc>
                  <a:spcPct val="150000"/>
                </a:lnSpc>
                <a:spcBef>
                  <a:spcPts val="50"/>
                </a:spcBef>
              </a:pPr>
              <a:r>
                <a:rPr lang="en-IN" sz="1440" b="1" dirty="0">
                  <a:solidFill>
                    <a:schemeClr val="tx1"/>
                  </a:solidFill>
                  <a:latin typeface="Roboto" panose="02000000000000000000"/>
                </a:rPr>
                <a:t>D10</a:t>
              </a:r>
            </a:p>
            <a:p>
              <a:pPr>
                <a:lnSpc>
                  <a:spcPct val="150000"/>
                </a:lnSpc>
                <a:spcBef>
                  <a:spcPts val="50"/>
                </a:spcBef>
              </a:pPr>
              <a:r>
                <a:rPr lang="en-IN" sz="1440" b="1" dirty="0">
                  <a:solidFill>
                    <a:schemeClr val="tx1"/>
                  </a:solidFill>
                  <a:latin typeface="Roboto" panose="02000000000000000000"/>
                </a:rPr>
                <a:t>D11</a:t>
              </a:r>
            </a:p>
            <a:p>
              <a:pPr>
                <a:lnSpc>
                  <a:spcPct val="150000"/>
                </a:lnSpc>
                <a:spcBef>
                  <a:spcPts val="50"/>
                </a:spcBef>
              </a:pPr>
              <a:r>
                <a:rPr lang="en-IN" sz="1440" b="1" dirty="0">
                  <a:solidFill>
                    <a:schemeClr val="tx1"/>
                  </a:solidFill>
                  <a:latin typeface="Roboto" panose="02000000000000000000"/>
                </a:rPr>
                <a:t>D12</a:t>
              </a:r>
            </a:p>
            <a:p>
              <a:pPr>
                <a:lnSpc>
                  <a:spcPct val="150000"/>
                </a:lnSpc>
                <a:spcBef>
                  <a:spcPts val="50"/>
                </a:spcBef>
              </a:pPr>
              <a:r>
                <a:rPr lang="en-IN" sz="1440" b="1" dirty="0">
                  <a:solidFill>
                    <a:schemeClr val="tx1"/>
                  </a:solidFill>
                  <a:latin typeface="Roboto" panose="02000000000000000000"/>
                </a:rPr>
                <a:t>D13</a:t>
              </a:r>
            </a:p>
            <a:p>
              <a:pPr>
                <a:lnSpc>
                  <a:spcPct val="150000"/>
                </a:lnSpc>
                <a:spcBef>
                  <a:spcPts val="50"/>
                </a:spcBef>
              </a:pPr>
              <a:r>
                <a:rPr lang="en-IN" sz="1440" b="1" dirty="0">
                  <a:solidFill>
                    <a:schemeClr val="tx1"/>
                  </a:solidFill>
                  <a:latin typeface="Roboto" panose="02000000000000000000"/>
                </a:rPr>
                <a:t>D14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86466650-3EFA-49CF-A52E-6E6A615A1BC4}"/>
              </a:ext>
            </a:extLst>
          </p:cNvPr>
          <p:cNvSpPr/>
          <p:nvPr/>
        </p:nvSpPr>
        <p:spPr>
          <a:xfrm>
            <a:off x="4257041" y="2921278"/>
            <a:ext cx="609601" cy="5017803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/>
          </a:p>
        </p:txBody>
      </p:sp>
      <p:pic>
        <p:nvPicPr>
          <p:cNvPr id="27" name="skillenza_logo_new (1).png" descr="skillenza_logo_new (1).png">
            <a:extLst>
              <a:ext uri="{FF2B5EF4-FFF2-40B4-BE49-F238E27FC236}">
                <a16:creationId xmlns:a16="http://schemas.microsoft.com/office/drawing/2014/main" id="{9316782B-C635-4D8F-8030-036B01288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CC6A8ED-0BC6-4146-B50C-551C167B6232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Naïve Bayes Classifier</a:t>
            </a:r>
          </a:p>
        </p:txBody>
      </p:sp>
    </p:spTree>
    <p:extLst>
      <p:ext uri="{BB962C8B-B14F-4D97-AF65-F5344CB8AC3E}">
        <p14:creationId xmlns:p14="http://schemas.microsoft.com/office/powerpoint/2010/main" val="217099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">
            <a:extLst>
              <a:ext uri="{FF2B5EF4-FFF2-40B4-BE49-F238E27FC236}">
                <a16:creationId xmlns:a16="http://schemas.microsoft.com/office/drawing/2014/main" id="{ACFA9C9D-C845-4A13-977C-89E7B6FF3215}"/>
              </a:ext>
            </a:extLst>
          </p:cNvPr>
          <p:cNvSpPr/>
          <p:nvPr/>
        </p:nvSpPr>
        <p:spPr>
          <a:xfrm>
            <a:off x="6247545" y="3020453"/>
            <a:ext cx="4715951" cy="938899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Probability for each attribute: P(A)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524D823-C327-4654-A4C8-C124C0B993AF}"/>
              </a:ext>
            </a:extLst>
          </p:cNvPr>
          <p:cNvGraphicFramePr>
            <a:graphicFrameLocks noGrp="1"/>
          </p:cNvGraphicFramePr>
          <p:nvPr/>
        </p:nvGraphicFramePr>
        <p:xfrm>
          <a:off x="5374640" y="4238539"/>
          <a:ext cx="3325038" cy="1688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040">
                  <a:extLst>
                    <a:ext uri="{9D8B030D-6E8A-4147-A177-3AD203B41FA5}">
                      <a16:colId xmlns:a16="http://schemas.microsoft.com/office/drawing/2014/main" val="1616132738"/>
                    </a:ext>
                  </a:extLst>
                </a:gridCol>
                <a:gridCol w="514050">
                  <a:extLst>
                    <a:ext uri="{9D8B030D-6E8A-4147-A177-3AD203B41FA5}">
                      <a16:colId xmlns:a16="http://schemas.microsoft.com/office/drawing/2014/main" val="1145110067"/>
                    </a:ext>
                  </a:extLst>
                </a:gridCol>
                <a:gridCol w="734545">
                  <a:extLst>
                    <a:ext uri="{9D8B030D-6E8A-4147-A177-3AD203B41FA5}">
                      <a16:colId xmlns:a16="http://schemas.microsoft.com/office/drawing/2014/main" val="1374986883"/>
                    </a:ext>
                  </a:extLst>
                </a:gridCol>
                <a:gridCol w="1121403">
                  <a:extLst>
                    <a:ext uri="{9D8B030D-6E8A-4147-A177-3AD203B41FA5}">
                      <a16:colId xmlns:a16="http://schemas.microsoft.com/office/drawing/2014/main" val="423750366"/>
                    </a:ext>
                  </a:extLst>
                </a:gridCol>
              </a:tblGrid>
              <a:tr h="280352">
                <a:tc gridSpan="4"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Outlook</a:t>
                      </a:r>
                    </a:p>
                  </a:txBody>
                  <a:tcPr marL="52768" marR="52768" marT="26384" marB="2638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 marL="49470" marR="49470" marT="24735" marB="2473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 marL="49470" marR="49470" marT="24735" marB="2473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 marL="49470" marR="49470" marT="24735" marB="2473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639656"/>
                  </a:ext>
                </a:extLst>
              </a:tr>
              <a:tr h="280352">
                <a:tc>
                  <a:txBody>
                    <a:bodyPr/>
                    <a:lstStyle/>
                    <a:p>
                      <a:endParaRPr lang="en-IN" sz="1500" dirty="0"/>
                    </a:p>
                  </a:txBody>
                  <a:tcPr marL="52768" marR="52768" marT="26384" marB="26384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1" dirty="0"/>
                        <a:t>Yes</a:t>
                      </a:r>
                    </a:p>
                  </a:txBody>
                  <a:tcPr marL="52768" marR="52768" marT="26384" marB="26384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1" dirty="0"/>
                        <a:t>No</a:t>
                      </a:r>
                    </a:p>
                  </a:txBody>
                  <a:tcPr marL="52768" marR="52768" marT="26384" marB="26384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1" dirty="0"/>
                        <a:t>P(</a:t>
                      </a:r>
                      <a:r>
                        <a:rPr lang="en-IN" sz="1500" b="1" dirty="0" err="1"/>
                        <a:t>attrib</a:t>
                      </a:r>
                      <a:r>
                        <a:rPr lang="en-IN" sz="1500" b="1" dirty="0"/>
                        <a:t>)</a:t>
                      </a:r>
                    </a:p>
                  </a:txBody>
                  <a:tcPr marL="52768" marR="52768" marT="26384" marB="26384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73080140"/>
                  </a:ext>
                </a:extLst>
              </a:tr>
              <a:tr h="280352">
                <a:tc>
                  <a:txBody>
                    <a:bodyPr/>
                    <a:lstStyle/>
                    <a:p>
                      <a:r>
                        <a:rPr lang="en-IN" sz="1500" b="1" i="1" dirty="0"/>
                        <a:t>Sunny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2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3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5/14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3476266486"/>
                  </a:ext>
                </a:extLst>
              </a:tr>
              <a:tr h="280352">
                <a:tc>
                  <a:txBody>
                    <a:bodyPr/>
                    <a:lstStyle/>
                    <a:p>
                      <a:r>
                        <a:rPr lang="en-IN" sz="1500" b="1" i="1" dirty="0"/>
                        <a:t>Overcast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4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0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4/14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2263276385"/>
                  </a:ext>
                </a:extLst>
              </a:tr>
              <a:tr h="280352">
                <a:tc>
                  <a:txBody>
                    <a:bodyPr/>
                    <a:lstStyle/>
                    <a:p>
                      <a:r>
                        <a:rPr lang="en-IN" sz="1500" b="1" i="1" dirty="0"/>
                        <a:t>Rainy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3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2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5/14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435502625"/>
                  </a:ext>
                </a:extLst>
              </a:tr>
              <a:tr h="280352">
                <a:tc>
                  <a:txBody>
                    <a:bodyPr/>
                    <a:lstStyle/>
                    <a:p>
                      <a:r>
                        <a:rPr lang="en-IN" sz="1500" b="1" dirty="0"/>
                        <a:t>Total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9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5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100%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173214319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F6E82E8-8739-44B8-A30F-04F59F076428}"/>
              </a:ext>
            </a:extLst>
          </p:cNvPr>
          <p:cNvGraphicFramePr>
            <a:graphicFrameLocks noGrp="1"/>
          </p:cNvGraphicFramePr>
          <p:nvPr/>
        </p:nvGraphicFramePr>
        <p:xfrm>
          <a:off x="9212979" y="4238539"/>
          <a:ext cx="3046588" cy="16882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61647">
                  <a:extLst>
                    <a:ext uri="{9D8B030D-6E8A-4147-A177-3AD203B41FA5}">
                      <a16:colId xmlns:a16="http://schemas.microsoft.com/office/drawing/2014/main" val="1616132738"/>
                    </a:ext>
                  </a:extLst>
                </a:gridCol>
                <a:gridCol w="578061">
                  <a:extLst>
                    <a:ext uri="{9D8B030D-6E8A-4147-A177-3AD203B41FA5}">
                      <a16:colId xmlns:a16="http://schemas.microsoft.com/office/drawing/2014/main" val="1145110067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1374986883"/>
                    </a:ext>
                  </a:extLst>
                </a:gridCol>
                <a:gridCol w="1056640">
                  <a:extLst>
                    <a:ext uri="{9D8B030D-6E8A-4147-A177-3AD203B41FA5}">
                      <a16:colId xmlns:a16="http://schemas.microsoft.com/office/drawing/2014/main" val="423750366"/>
                    </a:ext>
                  </a:extLst>
                </a:gridCol>
              </a:tblGrid>
              <a:tr h="280352">
                <a:tc gridSpan="4"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Temperature</a:t>
                      </a:r>
                    </a:p>
                  </a:txBody>
                  <a:tcPr marL="52768" marR="52768" marT="26384" marB="26384"/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 marL="49470" marR="49470" marT="24735" marB="2473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 marL="49470" marR="49470" marT="24735" marB="2473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 marL="49470" marR="49470" marT="24735" marB="2473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639656"/>
                  </a:ext>
                </a:extLst>
              </a:tr>
              <a:tr h="280352">
                <a:tc>
                  <a:txBody>
                    <a:bodyPr/>
                    <a:lstStyle/>
                    <a:p>
                      <a:endParaRPr lang="en-IN" sz="1500" dirty="0"/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500" b="1" dirty="0"/>
                        <a:t>Yes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500" b="1" dirty="0"/>
                        <a:t>No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500" b="1" dirty="0"/>
                        <a:t>P(</a:t>
                      </a:r>
                      <a:r>
                        <a:rPr lang="en-IN" sz="1500" b="1" dirty="0" err="1"/>
                        <a:t>attrib</a:t>
                      </a:r>
                      <a:r>
                        <a:rPr lang="en-IN" sz="1500" b="1" dirty="0"/>
                        <a:t>)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1073080140"/>
                  </a:ext>
                </a:extLst>
              </a:tr>
              <a:tr h="280352">
                <a:tc>
                  <a:txBody>
                    <a:bodyPr/>
                    <a:lstStyle/>
                    <a:p>
                      <a:r>
                        <a:rPr lang="en-IN" sz="1500" b="1" i="1" dirty="0"/>
                        <a:t>Hot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2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2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4/14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3476266486"/>
                  </a:ext>
                </a:extLst>
              </a:tr>
              <a:tr h="280352">
                <a:tc>
                  <a:txBody>
                    <a:bodyPr/>
                    <a:lstStyle/>
                    <a:p>
                      <a:r>
                        <a:rPr lang="en-IN" sz="1500" b="1" i="1" dirty="0"/>
                        <a:t>Mild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4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2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6/14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2263276385"/>
                  </a:ext>
                </a:extLst>
              </a:tr>
              <a:tr h="280352">
                <a:tc>
                  <a:txBody>
                    <a:bodyPr/>
                    <a:lstStyle/>
                    <a:p>
                      <a:r>
                        <a:rPr lang="en-IN" sz="1500" b="1" i="1" dirty="0"/>
                        <a:t>Cool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3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1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4/14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435502625"/>
                  </a:ext>
                </a:extLst>
              </a:tr>
              <a:tr h="280352">
                <a:tc>
                  <a:txBody>
                    <a:bodyPr/>
                    <a:lstStyle/>
                    <a:p>
                      <a:r>
                        <a:rPr lang="en-IN" sz="1500" b="1" dirty="0"/>
                        <a:t>Total: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9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5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100%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1732143195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72C52CA-1113-48EC-9ECE-223CFE120311}"/>
              </a:ext>
            </a:extLst>
          </p:cNvPr>
          <p:cNvGraphicFramePr>
            <a:graphicFrameLocks noGrp="1"/>
          </p:cNvGraphicFramePr>
          <p:nvPr/>
        </p:nvGraphicFramePr>
        <p:xfrm>
          <a:off x="5374639" y="6148235"/>
          <a:ext cx="3325040" cy="1635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31260">
                  <a:extLst>
                    <a:ext uri="{9D8B030D-6E8A-4147-A177-3AD203B41FA5}">
                      <a16:colId xmlns:a16="http://schemas.microsoft.com/office/drawing/2014/main" val="1616132738"/>
                    </a:ext>
                  </a:extLst>
                </a:gridCol>
                <a:gridCol w="831260">
                  <a:extLst>
                    <a:ext uri="{9D8B030D-6E8A-4147-A177-3AD203B41FA5}">
                      <a16:colId xmlns:a16="http://schemas.microsoft.com/office/drawing/2014/main" val="1145110067"/>
                    </a:ext>
                  </a:extLst>
                </a:gridCol>
                <a:gridCol w="831260">
                  <a:extLst>
                    <a:ext uri="{9D8B030D-6E8A-4147-A177-3AD203B41FA5}">
                      <a16:colId xmlns:a16="http://schemas.microsoft.com/office/drawing/2014/main" val="1374986883"/>
                    </a:ext>
                  </a:extLst>
                </a:gridCol>
                <a:gridCol w="831260">
                  <a:extLst>
                    <a:ext uri="{9D8B030D-6E8A-4147-A177-3AD203B41FA5}">
                      <a16:colId xmlns:a16="http://schemas.microsoft.com/office/drawing/2014/main" val="423750366"/>
                    </a:ext>
                  </a:extLst>
                </a:gridCol>
              </a:tblGrid>
              <a:tr h="280352">
                <a:tc gridSpan="4"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Humidity</a:t>
                      </a:r>
                    </a:p>
                  </a:txBody>
                  <a:tcPr marL="52768" marR="52768" marT="26384" marB="26384"/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 marL="49470" marR="49470" marT="24735" marB="2473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 marL="49470" marR="49470" marT="24735" marB="2473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 marL="49470" marR="49470" marT="24735" marB="2473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639656"/>
                  </a:ext>
                </a:extLst>
              </a:tr>
              <a:tr h="280352">
                <a:tc>
                  <a:txBody>
                    <a:bodyPr/>
                    <a:lstStyle/>
                    <a:p>
                      <a:endParaRPr lang="en-IN" sz="1500" dirty="0"/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500" b="1" dirty="0"/>
                        <a:t>Yes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500" b="1" dirty="0"/>
                        <a:t>No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500" b="1" dirty="0"/>
                        <a:t>P(</a:t>
                      </a:r>
                      <a:r>
                        <a:rPr lang="en-IN" sz="1500" b="1" dirty="0" err="1"/>
                        <a:t>attrib</a:t>
                      </a:r>
                      <a:r>
                        <a:rPr lang="en-IN" sz="1500" b="1" dirty="0"/>
                        <a:t>)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1073080140"/>
                  </a:ext>
                </a:extLst>
              </a:tr>
              <a:tr h="280352">
                <a:tc>
                  <a:txBody>
                    <a:bodyPr/>
                    <a:lstStyle/>
                    <a:p>
                      <a:r>
                        <a:rPr lang="en-IN" sz="1500" b="1" i="1" dirty="0"/>
                        <a:t>High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3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4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7/14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3476266486"/>
                  </a:ext>
                </a:extLst>
              </a:tr>
              <a:tr h="280352">
                <a:tc>
                  <a:txBody>
                    <a:bodyPr/>
                    <a:lstStyle/>
                    <a:p>
                      <a:r>
                        <a:rPr lang="en-IN" sz="1500" b="1" i="1" dirty="0"/>
                        <a:t>Normal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6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1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7/14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2263276385"/>
                  </a:ext>
                </a:extLst>
              </a:tr>
              <a:tr h="280352">
                <a:tc>
                  <a:txBody>
                    <a:bodyPr/>
                    <a:lstStyle/>
                    <a:p>
                      <a:r>
                        <a:rPr lang="en-IN" sz="1500" b="1" dirty="0"/>
                        <a:t>Total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9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5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100%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435502625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0A3497C2-24B3-443D-AD7F-3ABB97FEBC40}"/>
              </a:ext>
            </a:extLst>
          </p:cNvPr>
          <p:cNvGraphicFramePr>
            <a:graphicFrameLocks noGrp="1"/>
          </p:cNvGraphicFramePr>
          <p:nvPr/>
        </p:nvGraphicFramePr>
        <p:xfrm>
          <a:off x="9212979" y="6148235"/>
          <a:ext cx="3046588" cy="1406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61647">
                  <a:extLst>
                    <a:ext uri="{9D8B030D-6E8A-4147-A177-3AD203B41FA5}">
                      <a16:colId xmlns:a16="http://schemas.microsoft.com/office/drawing/2014/main" val="1616132738"/>
                    </a:ext>
                  </a:extLst>
                </a:gridCol>
                <a:gridCol w="510494">
                  <a:extLst>
                    <a:ext uri="{9D8B030D-6E8A-4147-A177-3AD203B41FA5}">
                      <a16:colId xmlns:a16="http://schemas.microsoft.com/office/drawing/2014/main" val="1145110067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1374986883"/>
                    </a:ext>
                  </a:extLst>
                </a:gridCol>
                <a:gridCol w="1195327">
                  <a:extLst>
                    <a:ext uri="{9D8B030D-6E8A-4147-A177-3AD203B41FA5}">
                      <a16:colId xmlns:a16="http://schemas.microsoft.com/office/drawing/2014/main" val="423750366"/>
                    </a:ext>
                  </a:extLst>
                </a:gridCol>
              </a:tblGrid>
              <a:tr h="280352">
                <a:tc gridSpan="4"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Windy</a:t>
                      </a:r>
                    </a:p>
                  </a:txBody>
                  <a:tcPr marL="52768" marR="52768" marT="26384" marB="26384"/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 marL="49470" marR="49470" marT="24735" marB="2473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 marL="49470" marR="49470" marT="24735" marB="2473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 marL="49470" marR="49470" marT="24735" marB="2473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639656"/>
                  </a:ext>
                </a:extLst>
              </a:tr>
              <a:tr h="280352">
                <a:tc>
                  <a:txBody>
                    <a:bodyPr/>
                    <a:lstStyle/>
                    <a:p>
                      <a:endParaRPr lang="en-IN" sz="1500" dirty="0"/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500" b="1" dirty="0"/>
                        <a:t>Yes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500" b="1" dirty="0"/>
                        <a:t>No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500" b="1" dirty="0"/>
                        <a:t>P(</a:t>
                      </a:r>
                      <a:r>
                        <a:rPr lang="en-IN" sz="1500" b="1" dirty="0" err="1"/>
                        <a:t>attrib</a:t>
                      </a:r>
                      <a:r>
                        <a:rPr lang="en-IN" sz="1500" b="1" dirty="0"/>
                        <a:t>)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1073080140"/>
                  </a:ext>
                </a:extLst>
              </a:tr>
              <a:tr h="280352">
                <a:tc>
                  <a:txBody>
                    <a:bodyPr/>
                    <a:lstStyle/>
                    <a:p>
                      <a:r>
                        <a:rPr lang="en-IN" sz="1500" b="1" i="1" dirty="0"/>
                        <a:t>False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6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2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8/14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3476266486"/>
                  </a:ext>
                </a:extLst>
              </a:tr>
              <a:tr h="280352">
                <a:tc>
                  <a:txBody>
                    <a:bodyPr/>
                    <a:lstStyle/>
                    <a:p>
                      <a:r>
                        <a:rPr lang="en-IN" sz="1500" b="1" i="1" dirty="0"/>
                        <a:t>True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3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3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6/14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2263276385"/>
                  </a:ext>
                </a:extLst>
              </a:tr>
              <a:tr h="280352">
                <a:tc>
                  <a:txBody>
                    <a:bodyPr/>
                    <a:lstStyle/>
                    <a:p>
                      <a:r>
                        <a:rPr lang="en-IN" sz="1500" b="1" dirty="0"/>
                        <a:t>Total: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9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5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100%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435502625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CC770-D2FC-489E-AA83-C7F0D97AA27D}"/>
              </a:ext>
            </a:extLst>
          </p:cNvPr>
          <p:cNvGrpSpPr/>
          <p:nvPr/>
        </p:nvGrpSpPr>
        <p:grpSpPr>
          <a:xfrm>
            <a:off x="508074" y="2885025"/>
            <a:ext cx="4358567" cy="5113688"/>
            <a:chOff x="562045" y="1323586"/>
            <a:chExt cx="4086156" cy="4794084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90580BA-3A8D-4C1F-935D-C9B9DFD6B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5381" y="1323586"/>
              <a:ext cx="3482820" cy="470419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B308213-AADA-4A87-BDE3-83DABC1609B3}"/>
                </a:ext>
              </a:extLst>
            </p:cNvPr>
            <p:cNvSpPr txBox="1"/>
            <p:nvPr/>
          </p:nvSpPr>
          <p:spPr>
            <a:xfrm>
              <a:off x="562045" y="1550614"/>
              <a:ext cx="640608" cy="45670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50"/>
                </a:spcBef>
              </a:pPr>
              <a:r>
                <a:rPr lang="en-IN" sz="1440" b="1" dirty="0">
                  <a:solidFill>
                    <a:schemeClr val="tx1"/>
                  </a:solidFill>
                  <a:latin typeface="Roboto" panose="02000000000000000000"/>
                </a:rPr>
                <a:t>D1</a:t>
              </a:r>
            </a:p>
            <a:p>
              <a:pPr>
                <a:lnSpc>
                  <a:spcPct val="150000"/>
                </a:lnSpc>
                <a:spcBef>
                  <a:spcPts val="50"/>
                </a:spcBef>
              </a:pPr>
              <a:r>
                <a:rPr lang="en-IN" sz="1440" b="1" dirty="0">
                  <a:solidFill>
                    <a:schemeClr val="tx1"/>
                  </a:solidFill>
                  <a:latin typeface="Roboto" panose="02000000000000000000"/>
                </a:rPr>
                <a:t>D2</a:t>
              </a:r>
            </a:p>
            <a:p>
              <a:pPr>
                <a:lnSpc>
                  <a:spcPct val="150000"/>
                </a:lnSpc>
                <a:spcBef>
                  <a:spcPts val="50"/>
                </a:spcBef>
              </a:pPr>
              <a:r>
                <a:rPr lang="en-IN" sz="1440" b="1" dirty="0">
                  <a:solidFill>
                    <a:schemeClr val="tx1"/>
                  </a:solidFill>
                  <a:latin typeface="Roboto" panose="02000000000000000000"/>
                </a:rPr>
                <a:t>D3</a:t>
              </a:r>
            </a:p>
            <a:p>
              <a:pPr>
                <a:lnSpc>
                  <a:spcPct val="150000"/>
                </a:lnSpc>
                <a:spcBef>
                  <a:spcPts val="50"/>
                </a:spcBef>
              </a:pPr>
              <a:r>
                <a:rPr lang="en-IN" sz="1440" b="1" dirty="0">
                  <a:solidFill>
                    <a:schemeClr val="tx1"/>
                  </a:solidFill>
                  <a:latin typeface="Roboto" panose="02000000000000000000"/>
                </a:rPr>
                <a:t>D4</a:t>
              </a:r>
            </a:p>
            <a:p>
              <a:pPr>
                <a:lnSpc>
                  <a:spcPct val="150000"/>
                </a:lnSpc>
                <a:spcBef>
                  <a:spcPts val="50"/>
                </a:spcBef>
              </a:pPr>
              <a:r>
                <a:rPr lang="en-IN" sz="1440" b="1" dirty="0">
                  <a:solidFill>
                    <a:schemeClr val="tx1"/>
                  </a:solidFill>
                  <a:latin typeface="Roboto" panose="02000000000000000000"/>
                </a:rPr>
                <a:t>D5</a:t>
              </a:r>
            </a:p>
            <a:p>
              <a:pPr>
                <a:lnSpc>
                  <a:spcPct val="150000"/>
                </a:lnSpc>
                <a:spcBef>
                  <a:spcPts val="50"/>
                </a:spcBef>
              </a:pPr>
              <a:r>
                <a:rPr lang="en-IN" sz="1440" b="1" dirty="0">
                  <a:solidFill>
                    <a:schemeClr val="tx1"/>
                  </a:solidFill>
                  <a:latin typeface="Roboto" panose="02000000000000000000"/>
                </a:rPr>
                <a:t>D6</a:t>
              </a:r>
            </a:p>
            <a:p>
              <a:pPr>
                <a:lnSpc>
                  <a:spcPct val="150000"/>
                </a:lnSpc>
                <a:spcBef>
                  <a:spcPts val="50"/>
                </a:spcBef>
              </a:pPr>
              <a:r>
                <a:rPr lang="en-IN" sz="1440" b="1" dirty="0">
                  <a:solidFill>
                    <a:schemeClr val="tx1"/>
                  </a:solidFill>
                  <a:latin typeface="Roboto" panose="02000000000000000000"/>
                </a:rPr>
                <a:t>D7</a:t>
              </a:r>
            </a:p>
            <a:p>
              <a:pPr>
                <a:lnSpc>
                  <a:spcPct val="150000"/>
                </a:lnSpc>
                <a:spcBef>
                  <a:spcPts val="50"/>
                </a:spcBef>
              </a:pPr>
              <a:r>
                <a:rPr lang="en-IN" sz="1440" b="1" dirty="0">
                  <a:solidFill>
                    <a:schemeClr val="tx1"/>
                  </a:solidFill>
                  <a:latin typeface="Roboto" panose="02000000000000000000"/>
                </a:rPr>
                <a:t>D8</a:t>
              </a:r>
            </a:p>
            <a:p>
              <a:pPr>
                <a:lnSpc>
                  <a:spcPct val="150000"/>
                </a:lnSpc>
                <a:spcBef>
                  <a:spcPts val="50"/>
                </a:spcBef>
              </a:pPr>
              <a:r>
                <a:rPr lang="en-IN" sz="1440" b="1" dirty="0">
                  <a:solidFill>
                    <a:schemeClr val="tx1"/>
                  </a:solidFill>
                  <a:latin typeface="Roboto" panose="02000000000000000000"/>
                </a:rPr>
                <a:t>D9</a:t>
              </a:r>
            </a:p>
            <a:p>
              <a:pPr>
                <a:lnSpc>
                  <a:spcPct val="150000"/>
                </a:lnSpc>
                <a:spcBef>
                  <a:spcPts val="50"/>
                </a:spcBef>
              </a:pPr>
              <a:r>
                <a:rPr lang="en-IN" sz="1440" b="1" dirty="0">
                  <a:solidFill>
                    <a:schemeClr val="tx1"/>
                  </a:solidFill>
                  <a:latin typeface="Roboto" panose="02000000000000000000"/>
                </a:rPr>
                <a:t>D10</a:t>
              </a:r>
            </a:p>
            <a:p>
              <a:pPr>
                <a:lnSpc>
                  <a:spcPct val="150000"/>
                </a:lnSpc>
                <a:spcBef>
                  <a:spcPts val="50"/>
                </a:spcBef>
              </a:pPr>
              <a:r>
                <a:rPr lang="en-IN" sz="1440" b="1" dirty="0">
                  <a:solidFill>
                    <a:schemeClr val="tx1"/>
                  </a:solidFill>
                  <a:latin typeface="Roboto" panose="02000000000000000000"/>
                </a:rPr>
                <a:t>D11</a:t>
              </a:r>
            </a:p>
            <a:p>
              <a:pPr>
                <a:lnSpc>
                  <a:spcPct val="150000"/>
                </a:lnSpc>
                <a:spcBef>
                  <a:spcPts val="50"/>
                </a:spcBef>
              </a:pPr>
              <a:r>
                <a:rPr lang="en-IN" sz="1440" b="1" dirty="0">
                  <a:solidFill>
                    <a:schemeClr val="tx1"/>
                  </a:solidFill>
                  <a:latin typeface="Roboto" panose="02000000000000000000"/>
                </a:rPr>
                <a:t>D12</a:t>
              </a:r>
            </a:p>
            <a:p>
              <a:pPr>
                <a:lnSpc>
                  <a:spcPct val="150000"/>
                </a:lnSpc>
                <a:spcBef>
                  <a:spcPts val="50"/>
                </a:spcBef>
              </a:pPr>
              <a:r>
                <a:rPr lang="en-IN" sz="1440" b="1" dirty="0">
                  <a:solidFill>
                    <a:schemeClr val="tx1"/>
                  </a:solidFill>
                  <a:latin typeface="Roboto" panose="02000000000000000000"/>
                </a:rPr>
                <a:t>D13</a:t>
              </a:r>
            </a:p>
            <a:p>
              <a:pPr>
                <a:lnSpc>
                  <a:spcPct val="150000"/>
                </a:lnSpc>
                <a:spcBef>
                  <a:spcPts val="50"/>
                </a:spcBef>
              </a:pPr>
              <a:r>
                <a:rPr lang="en-IN" sz="1440" b="1" dirty="0">
                  <a:solidFill>
                    <a:schemeClr val="tx1"/>
                  </a:solidFill>
                  <a:latin typeface="Roboto" panose="02000000000000000000"/>
                </a:rPr>
                <a:t>D14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551E8FDF-0BE9-463C-A16F-47CEA7209D32}"/>
              </a:ext>
            </a:extLst>
          </p:cNvPr>
          <p:cNvSpPr/>
          <p:nvPr/>
        </p:nvSpPr>
        <p:spPr>
          <a:xfrm>
            <a:off x="4257041" y="2921278"/>
            <a:ext cx="609601" cy="5017803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/>
          </a:p>
        </p:txBody>
      </p:sp>
      <p:pic>
        <p:nvPicPr>
          <p:cNvPr id="27" name="skillenza_logo_new (1).png" descr="skillenza_logo_new (1).png">
            <a:extLst>
              <a:ext uri="{FF2B5EF4-FFF2-40B4-BE49-F238E27FC236}">
                <a16:creationId xmlns:a16="http://schemas.microsoft.com/office/drawing/2014/main" id="{CDD8C497-3F0E-47FB-B0DC-F9EB087D9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856168F-D98F-4BCE-BACA-134BCA5BDCAC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Naïve Bayes Classifier</a:t>
            </a:r>
          </a:p>
        </p:txBody>
      </p:sp>
    </p:spTree>
    <p:extLst>
      <p:ext uri="{BB962C8B-B14F-4D97-AF65-F5344CB8AC3E}">
        <p14:creationId xmlns:p14="http://schemas.microsoft.com/office/powerpoint/2010/main" val="405513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">
            <a:extLst>
              <a:ext uri="{FF2B5EF4-FFF2-40B4-BE49-F238E27FC236}">
                <a16:creationId xmlns:a16="http://schemas.microsoft.com/office/drawing/2014/main" id="{ACFA9C9D-C845-4A13-977C-89E7B6FF3215}"/>
              </a:ext>
            </a:extLst>
          </p:cNvPr>
          <p:cNvSpPr/>
          <p:nvPr/>
        </p:nvSpPr>
        <p:spPr>
          <a:xfrm>
            <a:off x="6247545" y="3020453"/>
            <a:ext cx="4715951" cy="938899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Probability for each attribute: P(B)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7B9A6D4-DE96-4470-A898-A366887FF35D}"/>
              </a:ext>
            </a:extLst>
          </p:cNvPr>
          <p:cNvGraphicFramePr>
            <a:graphicFrameLocks noGrp="1"/>
          </p:cNvGraphicFramePr>
          <p:nvPr/>
        </p:nvGraphicFramePr>
        <p:xfrm>
          <a:off x="6014720" y="4521200"/>
          <a:ext cx="5181600" cy="14952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1616132738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145110067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969750938"/>
                    </a:ext>
                  </a:extLst>
                </a:gridCol>
              </a:tblGrid>
              <a:tr h="373824">
                <a:tc gridSpan="2">
                  <a:txBody>
                    <a:bodyPr/>
                    <a:lstStyle/>
                    <a:p>
                      <a:pPr algn="ctr"/>
                      <a:r>
                        <a:rPr lang="en-IN" sz="1700" dirty="0"/>
                        <a:t>Play</a:t>
                      </a:r>
                    </a:p>
                  </a:txBody>
                  <a:tcPr marL="52768" marR="52768" marT="26384" marB="26384"/>
                </a:tc>
                <a:tc hMerge="1">
                  <a:txBody>
                    <a:bodyPr/>
                    <a:lstStyle/>
                    <a:p>
                      <a:pPr algn="ctr"/>
                      <a:endParaRPr lang="en-IN" sz="1000" dirty="0"/>
                    </a:p>
                  </a:txBody>
                  <a:tcPr marL="49470" marR="49470" marT="24735" marB="24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 dirty="0"/>
                        <a:t>Probability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2520639656"/>
                  </a:ext>
                </a:extLst>
              </a:tr>
              <a:tr h="373824">
                <a:tc>
                  <a:txBody>
                    <a:bodyPr/>
                    <a:lstStyle/>
                    <a:p>
                      <a:r>
                        <a:rPr lang="en-IN" sz="1700" b="1" i="1" dirty="0"/>
                        <a:t>Yes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700" dirty="0"/>
                        <a:t>9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700" dirty="0"/>
                        <a:t>9/14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3476266486"/>
                  </a:ext>
                </a:extLst>
              </a:tr>
              <a:tr h="373824">
                <a:tc>
                  <a:txBody>
                    <a:bodyPr/>
                    <a:lstStyle/>
                    <a:p>
                      <a:r>
                        <a:rPr lang="en-IN" sz="1700" b="1" i="1" dirty="0"/>
                        <a:t>No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700" dirty="0"/>
                        <a:t>5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700" dirty="0"/>
                        <a:t>5/14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2263276385"/>
                  </a:ext>
                </a:extLst>
              </a:tr>
              <a:tr h="373824">
                <a:tc>
                  <a:txBody>
                    <a:bodyPr/>
                    <a:lstStyle/>
                    <a:p>
                      <a:r>
                        <a:rPr lang="en-IN" sz="1700" b="1" dirty="0"/>
                        <a:t>Total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700" dirty="0"/>
                        <a:t>14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700" dirty="0"/>
                        <a:t>100%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435502625"/>
                  </a:ext>
                </a:extLst>
              </a:tr>
            </a:tbl>
          </a:graphicData>
        </a:graphic>
      </p:graphicFrame>
      <p:pic>
        <p:nvPicPr>
          <p:cNvPr id="10" name="skillenza_logo_new (1).png" descr="skillenza_logo_new (1).png">
            <a:extLst>
              <a:ext uri="{FF2B5EF4-FFF2-40B4-BE49-F238E27FC236}">
                <a16:creationId xmlns:a16="http://schemas.microsoft.com/office/drawing/2014/main" id="{4DC8E701-03D3-41CC-B215-8AB11A728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5C5316E-6EC8-4418-9740-FD879A894C85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Naïve Bayes Classifier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F0A77FB-51B8-4350-ACFF-42527B23C9DF}"/>
              </a:ext>
            </a:extLst>
          </p:cNvPr>
          <p:cNvGrpSpPr/>
          <p:nvPr/>
        </p:nvGrpSpPr>
        <p:grpSpPr>
          <a:xfrm>
            <a:off x="508074" y="2885025"/>
            <a:ext cx="4358567" cy="5113688"/>
            <a:chOff x="562045" y="1323586"/>
            <a:chExt cx="4086156" cy="479408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A6B8311-C98A-4D57-BAC4-2FDAC745A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65381" y="1323586"/>
              <a:ext cx="3482820" cy="470419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22CA573-0E62-44D6-A9F7-6F7197770E51}"/>
                </a:ext>
              </a:extLst>
            </p:cNvPr>
            <p:cNvSpPr txBox="1"/>
            <p:nvPr/>
          </p:nvSpPr>
          <p:spPr>
            <a:xfrm>
              <a:off x="562045" y="1550614"/>
              <a:ext cx="640608" cy="45670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50"/>
                </a:spcBef>
              </a:pPr>
              <a:r>
                <a:rPr lang="en-IN" sz="1440" b="1" dirty="0">
                  <a:solidFill>
                    <a:schemeClr val="tx1"/>
                  </a:solidFill>
                  <a:latin typeface="Roboto" panose="02000000000000000000"/>
                </a:rPr>
                <a:t>D1</a:t>
              </a:r>
            </a:p>
            <a:p>
              <a:pPr>
                <a:lnSpc>
                  <a:spcPct val="150000"/>
                </a:lnSpc>
                <a:spcBef>
                  <a:spcPts val="50"/>
                </a:spcBef>
              </a:pPr>
              <a:r>
                <a:rPr lang="en-IN" sz="1440" b="1" dirty="0">
                  <a:solidFill>
                    <a:schemeClr val="tx1"/>
                  </a:solidFill>
                  <a:latin typeface="Roboto" panose="02000000000000000000"/>
                </a:rPr>
                <a:t>D2</a:t>
              </a:r>
            </a:p>
            <a:p>
              <a:pPr>
                <a:lnSpc>
                  <a:spcPct val="150000"/>
                </a:lnSpc>
                <a:spcBef>
                  <a:spcPts val="50"/>
                </a:spcBef>
              </a:pPr>
              <a:r>
                <a:rPr lang="en-IN" sz="1440" b="1" dirty="0">
                  <a:solidFill>
                    <a:schemeClr val="tx1"/>
                  </a:solidFill>
                  <a:latin typeface="Roboto" panose="02000000000000000000"/>
                </a:rPr>
                <a:t>D3</a:t>
              </a:r>
            </a:p>
            <a:p>
              <a:pPr>
                <a:lnSpc>
                  <a:spcPct val="150000"/>
                </a:lnSpc>
                <a:spcBef>
                  <a:spcPts val="50"/>
                </a:spcBef>
              </a:pPr>
              <a:r>
                <a:rPr lang="en-IN" sz="1440" b="1" dirty="0">
                  <a:solidFill>
                    <a:schemeClr val="tx1"/>
                  </a:solidFill>
                  <a:latin typeface="Roboto" panose="02000000000000000000"/>
                </a:rPr>
                <a:t>D4</a:t>
              </a:r>
            </a:p>
            <a:p>
              <a:pPr>
                <a:lnSpc>
                  <a:spcPct val="150000"/>
                </a:lnSpc>
                <a:spcBef>
                  <a:spcPts val="50"/>
                </a:spcBef>
              </a:pPr>
              <a:r>
                <a:rPr lang="en-IN" sz="1440" b="1" dirty="0">
                  <a:solidFill>
                    <a:schemeClr val="tx1"/>
                  </a:solidFill>
                  <a:latin typeface="Roboto" panose="02000000000000000000"/>
                </a:rPr>
                <a:t>D5</a:t>
              </a:r>
            </a:p>
            <a:p>
              <a:pPr>
                <a:lnSpc>
                  <a:spcPct val="150000"/>
                </a:lnSpc>
                <a:spcBef>
                  <a:spcPts val="50"/>
                </a:spcBef>
              </a:pPr>
              <a:r>
                <a:rPr lang="en-IN" sz="1440" b="1" dirty="0">
                  <a:solidFill>
                    <a:schemeClr val="tx1"/>
                  </a:solidFill>
                  <a:latin typeface="Roboto" panose="02000000000000000000"/>
                </a:rPr>
                <a:t>D6</a:t>
              </a:r>
            </a:p>
            <a:p>
              <a:pPr>
                <a:lnSpc>
                  <a:spcPct val="150000"/>
                </a:lnSpc>
                <a:spcBef>
                  <a:spcPts val="50"/>
                </a:spcBef>
              </a:pPr>
              <a:r>
                <a:rPr lang="en-IN" sz="1440" b="1" dirty="0">
                  <a:solidFill>
                    <a:schemeClr val="tx1"/>
                  </a:solidFill>
                  <a:latin typeface="Roboto" panose="02000000000000000000"/>
                </a:rPr>
                <a:t>D7</a:t>
              </a:r>
            </a:p>
            <a:p>
              <a:pPr>
                <a:lnSpc>
                  <a:spcPct val="150000"/>
                </a:lnSpc>
                <a:spcBef>
                  <a:spcPts val="50"/>
                </a:spcBef>
              </a:pPr>
              <a:r>
                <a:rPr lang="en-IN" sz="1440" b="1" dirty="0">
                  <a:solidFill>
                    <a:schemeClr val="tx1"/>
                  </a:solidFill>
                  <a:latin typeface="Roboto" panose="02000000000000000000"/>
                </a:rPr>
                <a:t>D8</a:t>
              </a:r>
            </a:p>
            <a:p>
              <a:pPr>
                <a:lnSpc>
                  <a:spcPct val="150000"/>
                </a:lnSpc>
                <a:spcBef>
                  <a:spcPts val="50"/>
                </a:spcBef>
              </a:pPr>
              <a:r>
                <a:rPr lang="en-IN" sz="1440" b="1" dirty="0">
                  <a:solidFill>
                    <a:schemeClr val="tx1"/>
                  </a:solidFill>
                  <a:latin typeface="Roboto" panose="02000000000000000000"/>
                </a:rPr>
                <a:t>D9</a:t>
              </a:r>
            </a:p>
            <a:p>
              <a:pPr>
                <a:lnSpc>
                  <a:spcPct val="150000"/>
                </a:lnSpc>
                <a:spcBef>
                  <a:spcPts val="50"/>
                </a:spcBef>
              </a:pPr>
              <a:r>
                <a:rPr lang="en-IN" sz="1440" b="1" dirty="0">
                  <a:solidFill>
                    <a:schemeClr val="tx1"/>
                  </a:solidFill>
                  <a:latin typeface="Roboto" panose="02000000000000000000"/>
                </a:rPr>
                <a:t>D10</a:t>
              </a:r>
            </a:p>
            <a:p>
              <a:pPr>
                <a:lnSpc>
                  <a:spcPct val="150000"/>
                </a:lnSpc>
                <a:spcBef>
                  <a:spcPts val="50"/>
                </a:spcBef>
              </a:pPr>
              <a:r>
                <a:rPr lang="en-IN" sz="1440" b="1" dirty="0">
                  <a:solidFill>
                    <a:schemeClr val="tx1"/>
                  </a:solidFill>
                  <a:latin typeface="Roboto" panose="02000000000000000000"/>
                </a:rPr>
                <a:t>D11</a:t>
              </a:r>
            </a:p>
            <a:p>
              <a:pPr>
                <a:lnSpc>
                  <a:spcPct val="150000"/>
                </a:lnSpc>
                <a:spcBef>
                  <a:spcPts val="50"/>
                </a:spcBef>
              </a:pPr>
              <a:r>
                <a:rPr lang="en-IN" sz="1440" b="1" dirty="0">
                  <a:solidFill>
                    <a:schemeClr val="tx1"/>
                  </a:solidFill>
                  <a:latin typeface="Roboto" panose="02000000000000000000"/>
                </a:rPr>
                <a:t>D12</a:t>
              </a:r>
            </a:p>
            <a:p>
              <a:pPr>
                <a:lnSpc>
                  <a:spcPct val="150000"/>
                </a:lnSpc>
                <a:spcBef>
                  <a:spcPts val="50"/>
                </a:spcBef>
              </a:pPr>
              <a:r>
                <a:rPr lang="en-IN" sz="1440" b="1" dirty="0">
                  <a:solidFill>
                    <a:schemeClr val="tx1"/>
                  </a:solidFill>
                  <a:latin typeface="Roboto" panose="02000000000000000000"/>
                </a:rPr>
                <a:t>D13</a:t>
              </a:r>
            </a:p>
            <a:p>
              <a:pPr>
                <a:lnSpc>
                  <a:spcPct val="150000"/>
                </a:lnSpc>
                <a:spcBef>
                  <a:spcPts val="50"/>
                </a:spcBef>
              </a:pPr>
              <a:r>
                <a:rPr lang="en-IN" sz="1440" b="1" dirty="0">
                  <a:solidFill>
                    <a:schemeClr val="tx1"/>
                  </a:solidFill>
                  <a:latin typeface="Roboto" panose="02000000000000000000"/>
                </a:rPr>
                <a:t>D14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86280BD-8F34-4C0D-B5F9-2821F8340B73}"/>
              </a:ext>
            </a:extLst>
          </p:cNvPr>
          <p:cNvSpPr/>
          <p:nvPr/>
        </p:nvSpPr>
        <p:spPr>
          <a:xfrm>
            <a:off x="4257041" y="2921278"/>
            <a:ext cx="609601" cy="5017803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/>
          </a:p>
        </p:txBody>
      </p:sp>
    </p:spTree>
    <p:extLst>
      <p:ext uri="{BB962C8B-B14F-4D97-AF65-F5344CB8AC3E}">
        <p14:creationId xmlns:p14="http://schemas.microsoft.com/office/powerpoint/2010/main" val="98038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">
            <a:extLst>
              <a:ext uri="{FF2B5EF4-FFF2-40B4-BE49-F238E27FC236}">
                <a16:creationId xmlns:a16="http://schemas.microsoft.com/office/drawing/2014/main" id="{ACFA9C9D-C845-4A13-977C-89E7B6FF3215}"/>
              </a:ext>
            </a:extLst>
          </p:cNvPr>
          <p:cNvSpPr/>
          <p:nvPr/>
        </p:nvSpPr>
        <p:spPr>
          <a:xfrm>
            <a:off x="6247545" y="3020453"/>
            <a:ext cx="4715951" cy="93889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Likelihood for each attribute: P(A|B)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50E7F78-FC90-47C4-957D-A9094D072FBF}"/>
              </a:ext>
            </a:extLst>
          </p:cNvPr>
          <p:cNvGraphicFramePr>
            <a:graphicFrameLocks noGrp="1"/>
          </p:cNvGraphicFramePr>
          <p:nvPr/>
        </p:nvGraphicFramePr>
        <p:xfrm>
          <a:off x="5624971" y="4230816"/>
          <a:ext cx="2873590" cy="1490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190">
                  <a:extLst>
                    <a:ext uri="{9D8B030D-6E8A-4147-A177-3AD203B41FA5}">
                      <a16:colId xmlns:a16="http://schemas.microsoft.com/office/drawing/2014/main" val="1616132738"/>
                    </a:ext>
                  </a:extLst>
                </a:gridCol>
                <a:gridCol w="541246">
                  <a:extLst>
                    <a:ext uri="{9D8B030D-6E8A-4147-A177-3AD203B41FA5}">
                      <a16:colId xmlns:a16="http://schemas.microsoft.com/office/drawing/2014/main" val="1145110067"/>
                    </a:ext>
                  </a:extLst>
                </a:gridCol>
                <a:gridCol w="574718">
                  <a:extLst>
                    <a:ext uri="{9D8B030D-6E8A-4147-A177-3AD203B41FA5}">
                      <a16:colId xmlns:a16="http://schemas.microsoft.com/office/drawing/2014/main" val="1374986883"/>
                    </a:ext>
                  </a:extLst>
                </a:gridCol>
                <a:gridCol w="574718">
                  <a:extLst>
                    <a:ext uri="{9D8B030D-6E8A-4147-A177-3AD203B41FA5}">
                      <a16:colId xmlns:a16="http://schemas.microsoft.com/office/drawing/2014/main" val="423750366"/>
                    </a:ext>
                  </a:extLst>
                </a:gridCol>
                <a:gridCol w="574718">
                  <a:extLst>
                    <a:ext uri="{9D8B030D-6E8A-4147-A177-3AD203B41FA5}">
                      <a16:colId xmlns:a16="http://schemas.microsoft.com/office/drawing/2014/main" val="3100350541"/>
                    </a:ext>
                  </a:extLst>
                </a:gridCol>
              </a:tblGrid>
              <a:tr h="215328">
                <a:tc gridSpan="5"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Outlook</a:t>
                      </a:r>
                    </a:p>
                  </a:txBody>
                  <a:tcPr marL="52768" marR="52768" marT="26384" marB="2638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 marL="49470" marR="49470" marT="24735" marB="2473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 marL="49470" marR="49470" marT="24735" marB="2473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 marL="49470" marR="49470" marT="24735" marB="2473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 marL="49470" marR="49470" marT="24735" marB="2473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639656"/>
                  </a:ext>
                </a:extLst>
              </a:tr>
              <a:tr h="215328"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L="52768" marR="52768" marT="26384" marB="26384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 dirty="0"/>
                        <a:t>Yes</a:t>
                      </a:r>
                    </a:p>
                  </a:txBody>
                  <a:tcPr marL="52768" marR="52768" marT="26384" marB="26384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 dirty="0"/>
                        <a:t>No</a:t>
                      </a:r>
                    </a:p>
                  </a:txBody>
                  <a:tcPr marL="52768" marR="52768" marT="26384" marB="26384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 dirty="0"/>
                        <a:t>P(Yes)</a:t>
                      </a:r>
                    </a:p>
                  </a:txBody>
                  <a:tcPr marL="52768" marR="52768" marT="26384" marB="26384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 dirty="0"/>
                        <a:t>P(No)</a:t>
                      </a:r>
                    </a:p>
                  </a:txBody>
                  <a:tcPr marL="52768" marR="52768" marT="26384" marB="26384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73080140"/>
                  </a:ext>
                </a:extLst>
              </a:tr>
              <a:tr h="215328">
                <a:tc>
                  <a:txBody>
                    <a:bodyPr/>
                    <a:lstStyle/>
                    <a:p>
                      <a:r>
                        <a:rPr lang="en-IN" sz="1100" b="1" i="1" dirty="0"/>
                        <a:t>Sunny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2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3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2/9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3/5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3476266486"/>
                  </a:ext>
                </a:extLst>
              </a:tr>
              <a:tr h="377888">
                <a:tc>
                  <a:txBody>
                    <a:bodyPr/>
                    <a:lstStyle/>
                    <a:p>
                      <a:r>
                        <a:rPr lang="en-IN" sz="1100" b="1" i="1" dirty="0"/>
                        <a:t>Overcast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4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4/9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0/5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2263276385"/>
                  </a:ext>
                </a:extLst>
              </a:tr>
              <a:tr h="215328">
                <a:tc>
                  <a:txBody>
                    <a:bodyPr/>
                    <a:lstStyle/>
                    <a:p>
                      <a:r>
                        <a:rPr lang="en-IN" sz="1100" b="1" i="1" dirty="0"/>
                        <a:t>Rainy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3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2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3/9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2/5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435502625"/>
                  </a:ext>
                </a:extLst>
              </a:tr>
              <a:tr h="215328">
                <a:tc>
                  <a:txBody>
                    <a:bodyPr/>
                    <a:lstStyle/>
                    <a:p>
                      <a:r>
                        <a:rPr lang="en-IN" sz="1100" b="1" dirty="0"/>
                        <a:t>Total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9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5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100%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100%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173214319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FAA64F9-EA3E-49A1-9A62-713AA9734067}"/>
              </a:ext>
            </a:extLst>
          </p:cNvPr>
          <p:cNvGraphicFramePr>
            <a:graphicFrameLocks noGrp="1"/>
          </p:cNvGraphicFramePr>
          <p:nvPr/>
        </p:nvGraphicFramePr>
        <p:xfrm>
          <a:off x="8606934" y="4230816"/>
          <a:ext cx="2873590" cy="132244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74718">
                  <a:extLst>
                    <a:ext uri="{9D8B030D-6E8A-4147-A177-3AD203B41FA5}">
                      <a16:colId xmlns:a16="http://schemas.microsoft.com/office/drawing/2014/main" val="1616132738"/>
                    </a:ext>
                  </a:extLst>
                </a:gridCol>
                <a:gridCol w="574718">
                  <a:extLst>
                    <a:ext uri="{9D8B030D-6E8A-4147-A177-3AD203B41FA5}">
                      <a16:colId xmlns:a16="http://schemas.microsoft.com/office/drawing/2014/main" val="1145110067"/>
                    </a:ext>
                  </a:extLst>
                </a:gridCol>
                <a:gridCol w="574718">
                  <a:extLst>
                    <a:ext uri="{9D8B030D-6E8A-4147-A177-3AD203B41FA5}">
                      <a16:colId xmlns:a16="http://schemas.microsoft.com/office/drawing/2014/main" val="1374986883"/>
                    </a:ext>
                  </a:extLst>
                </a:gridCol>
                <a:gridCol w="574718">
                  <a:extLst>
                    <a:ext uri="{9D8B030D-6E8A-4147-A177-3AD203B41FA5}">
                      <a16:colId xmlns:a16="http://schemas.microsoft.com/office/drawing/2014/main" val="423750366"/>
                    </a:ext>
                  </a:extLst>
                </a:gridCol>
                <a:gridCol w="574718">
                  <a:extLst>
                    <a:ext uri="{9D8B030D-6E8A-4147-A177-3AD203B41FA5}">
                      <a16:colId xmlns:a16="http://schemas.microsoft.com/office/drawing/2014/main" val="3100350541"/>
                    </a:ext>
                  </a:extLst>
                </a:gridCol>
              </a:tblGrid>
              <a:tr h="215328">
                <a:tc gridSpan="5"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Temperature</a:t>
                      </a:r>
                    </a:p>
                  </a:txBody>
                  <a:tcPr marL="52768" marR="52768" marT="26384" marB="26384"/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 marL="49470" marR="49470" marT="24735" marB="2473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 marL="49470" marR="49470" marT="24735" marB="2473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 marL="49470" marR="49470" marT="24735" marB="2473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 marL="49470" marR="49470" marT="24735" marB="2473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639656"/>
                  </a:ext>
                </a:extLst>
              </a:tr>
              <a:tr h="215328"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b="1" dirty="0"/>
                        <a:t>Yes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b="1" dirty="0"/>
                        <a:t>No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b="1" dirty="0"/>
                        <a:t>P(Yes)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b="1" dirty="0"/>
                        <a:t>P(No)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1073080140"/>
                  </a:ext>
                </a:extLst>
              </a:tr>
              <a:tr h="215328">
                <a:tc>
                  <a:txBody>
                    <a:bodyPr/>
                    <a:lstStyle/>
                    <a:p>
                      <a:r>
                        <a:rPr lang="en-IN" sz="1100" b="1" i="1" dirty="0"/>
                        <a:t>Hot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2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2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2/9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2/5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3476266486"/>
                  </a:ext>
                </a:extLst>
              </a:tr>
              <a:tr h="215328">
                <a:tc>
                  <a:txBody>
                    <a:bodyPr/>
                    <a:lstStyle/>
                    <a:p>
                      <a:r>
                        <a:rPr lang="en-IN" sz="1100" b="1" i="1" dirty="0"/>
                        <a:t>Mild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4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2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4/9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2/5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2263276385"/>
                  </a:ext>
                </a:extLst>
              </a:tr>
              <a:tr h="215328">
                <a:tc>
                  <a:txBody>
                    <a:bodyPr/>
                    <a:lstStyle/>
                    <a:p>
                      <a:r>
                        <a:rPr lang="en-IN" sz="1100" b="1" i="1" dirty="0"/>
                        <a:t>Cool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3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1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3/9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1/5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435502625"/>
                  </a:ext>
                </a:extLst>
              </a:tr>
              <a:tr h="215328">
                <a:tc>
                  <a:txBody>
                    <a:bodyPr/>
                    <a:lstStyle/>
                    <a:p>
                      <a:r>
                        <a:rPr lang="en-IN" sz="1100" b="1" dirty="0"/>
                        <a:t>Total: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9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5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100%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100%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173214319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D7ED743-2470-49DB-999B-B16866BEFA79}"/>
              </a:ext>
            </a:extLst>
          </p:cNvPr>
          <p:cNvGraphicFramePr>
            <a:graphicFrameLocks noGrp="1"/>
          </p:cNvGraphicFramePr>
          <p:nvPr/>
        </p:nvGraphicFramePr>
        <p:xfrm>
          <a:off x="5624971" y="5659516"/>
          <a:ext cx="2873590" cy="1269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4718">
                  <a:extLst>
                    <a:ext uri="{9D8B030D-6E8A-4147-A177-3AD203B41FA5}">
                      <a16:colId xmlns:a16="http://schemas.microsoft.com/office/drawing/2014/main" val="1616132738"/>
                    </a:ext>
                  </a:extLst>
                </a:gridCol>
                <a:gridCol w="574718">
                  <a:extLst>
                    <a:ext uri="{9D8B030D-6E8A-4147-A177-3AD203B41FA5}">
                      <a16:colId xmlns:a16="http://schemas.microsoft.com/office/drawing/2014/main" val="1145110067"/>
                    </a:ext>
                  </a:extLst>
                </a:gridCol>
                <a:gridCol w="574718">
                  <a:extLst>
                    <a:ext uri="{9D8B030D-6E8A-4147-A177-3AD203B41FA5}">
                      <a16:colId xmlns:a16="http://schemas.microsoft.com/office/drawing/2014/main" val="1374986883"/>
                    </a:ext>
                  </a:extLst>
                </a:gridCol>
                <a:gridCol w="574718">
                  <a:extLst>
                    <a:ext uri="{9D8B030D-6E8A-4147-A177-3AD203B41FA5}">
                      <a16:colId xmlns:a16="http://schemas.microsoft.com/office/drawing/2014/main" val="423750366"/>
                    </a:ext>
                  </a:extLst>
                </a:gridCol>
                <a:gridCol w="574718">
                  <a:extLst>
                    <a:ext uri="{9D8B030D-6E8A-4147-A177-3AD203B41FA5}">
                      <a16:colId xmlns:a16="http://schemas.microsoft.com/office/drawing/2014/main" val="3100350541"/>
                    </a:ext>
                  </a:extLst>
                </a:gridCol>
              </a:tblGrid>
              <a:tr h="215328">
                <a:tc gridSpan="5">
                  <a:txBody>
                    <a:bodyPr/>
                    <a:lstStyle/>
                    <a:p>
                      <a:pPr algn="ctr"/>
                      <a:r>
                        <a:rPr lang="en-IN" sz="1100" b="1" dirty="0"/>
                        <a:t>Humidity</a:t>
                      </a:r>
                    </a:p>
                  </a:txBody>
                  <a:tcPr marL="52768" marR="52768" marT="26384" marB="26384"/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 marL="49470" marR="49470" marT="24735" marB="2473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 marL="49470" marR="49470" marT="24735" marB="2473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 marL="49470" marR="49470" marT="24735" marB="2473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 marL="49470" marR="49470" marT="24735" marB="2473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639656"/>
                  </a:ext>
                </a:extLst>
              </a:tr>
              <a:tr h="215328"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b="1" dirty="0"/>
                        <a:t>Yes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b="1" dirty="0"/>
                        <a:t>No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b="1" dirty="0"/>
                        <a:t>P(Yes)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b="1" dirty="0"/>
                        <a:t>P(No)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1073080140"/>
                  </a:ext>
                </a:extLst>
              </a:tr>
              <a:tr h="215328">
                <a:tc>
                  <a:txBody>
                    <a:bodyPr/>
                    <a:lstStyle/>
                    <a:p>
                      <a:r>
                        <a:rPr lang="en-IN" sz="1100" b="1" i="1" dirty="0"/>
                        <a:t>High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3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4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3/9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4/5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3476266486"/>
                  </a:ext>
                </a:extLst>
              </a:tr>
              <a:tr h="215328">
                <a:tc>
                  <a:txBody>
                    <a:bodyPr/>
                    <a:lstStyle/>
                    <a:p>
                      <a:r>
                        <a:rPr lang="en-IN" sz="1100" b="1" i="1" dirty="0"/>
                        <a:t>Normal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6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1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6/9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1/5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2263276385"/>
                  </a:ext>
                </a:extLst>
              </a:tr>
              <a:tr h="215328">
                <a:tc>
                  <a:txBody>
                    <a:bodyPr/>
                    <a:lstStyle/>
                    <a:p>
                      <a:r>
                        <a:rPr lang="en-IN" sz="1100" b="1" dirty="0"/>
                        <a:t>Total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9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5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100%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100%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43550262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FCEF781-CCC5-499F-B69B-070A02BB5A5D}"/>
              </a:ext>
            </a:extLst>
          </p:cNvPr>
          <p:cNvGraphicFramePr>
            <a:graphicFrameLocks noGrp="1"/>
          </p:cNvGraphicFramePr>
          <p:nvPr/>
        </p:nvGraphicFramePr>
        <p:xfrm>
          <a:off x="8606934" y="5656758"/>
          <a:ext cx="2873590" cy="1102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74718">
                  <a:extLst>
                    <a:ext uri="{9D8B030D-6E8A-4147-A177-3AD203B41FA5}">
                      <a16:colId xmlns:a16="http://schemas.microsoft.com/office/drawing/2014/main" val="1616132738"/>
                    </a:ext>
                  </a:extLst>
                </a:gridCol>
                <a:gridCol w="574718">
                  <a:extLst>
                    <a:ext uri="{9D8B030D-6E8A-4147-A177-3AD203B41FA5}">
                      <a16:colId xmlns:a16="http://schemas.microsoft.com/office/drawing/2014/main" val="1145110067"/>
                    </a:ext>
                  </a:extLst>
                </a:gridCol>
                <a:gridCol w="574718">
                  <a:extLst>
                    <a:ext uri="{9D8B030D-6E8A-4147-A177-3AD203B41FA5}">
                      <a16:colId xmlns:a16="http://schemas.microsoft.com/office/drawing/2014/main" val="1374986883"/>
                    </a:ext>
                  </a:extLst>
                </a:gridCol>
                <a:gridCol w="574718">
                  <a:extLst>
                    <a:ext uri="{9D8B030D-6E8A-4147-A177-3AD203B41FA5}">
                      <a16:colId xmlns:a16="http://schemas.microsoft.com/office/drawing/2014/main" val="423750366"/>
                    </a:ext>
                  </a:extLst>
                </a:gridCol>
                <a:gridCol w="574718">
                  <a:extLst>
                    <a:ext uri="{9D8B030D-6E8A-4147-A177-3AD203B41FA5}">
                      <a16:colId xmlns:a16="http://schemas.microsoft.com/office/drawing/2014/main" val="3100350541"/>
                    </a:ext>
                  </a:extLst>
                </a:gridCol>
              </a:tblGrid>
              <a:tr h="215328">
                <a:tc gridSpan="5"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Windy</a:t>
                      </a:r>
                    </a:p>
                  </a:txBody>
                  <a:tcPr marL="52768" marR="52768" marT="26384" marB="26384"/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 marL="49470" marR="49470" marT="24735" marB="2473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 marL="49470" marR="49470" marT="24735" marB="2473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 marL="49470" marR="49470" marT="24735" marB="2473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 marL="49470" marR="49470" marT="24735" marB="2473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639656"/>
                  </a:ext>
                </a:extLst>
              </a:tr>
              <a:tr h="215328"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b="1" dirty="0"/>
                        <a:t>Yes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b="1" dirty="0"/>
                        <a:t>No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b="1" dirty="0"/>
                        <a:t>P(Yes)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b="1" dirty="0"/>
                        <a:t>P(No)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1073080140"/>
                  </a:ext>
                </a:extLst>
              </a:tr>
              <a:tr h="215328">
                <a:tc>
                  <a:txBody>
                    <a:bodyPr/>
                    <a:lstStyle/>
                    <a:p>
                      <a:r>
                        <a:rPr lang="en-IN" sz="1100" b="1" i="1" dirty="0"/>
                        <a:t>False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6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2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6/9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2/5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3476266486"/>
                  </a:ext>
                </a:extLst>
              </a:tr>
              <a:tr h="215328">
                <a:tc>
                  <a:txBody>
                    <a:bodyPr/>
                    <a:lstStyle/>
                    <a:p>
                      <a:r>
                        <a:rPr lang="en-IN" sz="1100" b="1" i="1" dirty="0"/>
                        <a:t>True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3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3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3/9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3/5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2263276385"/>
                  </a:ext>
                </a:extLst>
              </a:tr>
              <a:tr h="215328">
                <a:tc>
                  <a:txBody>
                    <a:bodyPr/>
                    <a:lstStyle/>
                    <a:p>
                      <a:r>
                        <a:rPr lang="en-IN" sz="1100" b="1" dirty="0"/>
                        <a:t>Total: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9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5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100%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100%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43550262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9EF82E0-25FC-4C89-811A-564A8B11BC45}"/>
              </a:ext>
            </a:extLst>
          </p:cNvPr>
          <p:cNvGraphicFramePr>
            <a:graphicFrameLocks noGrp="1"/>
          </p:cNvGraphicFramePr>
          <p:nvPr/>
        </p:nvGraphicFramePr>
        <p:xfrm>
          <a:off x="7402269" y="6981421"/>
          <a:ext cx="2192583" cy="104927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0861">
                  <a:extLst>
                    <a:ext uri="{9D8B030D-6E8A-4147-A177-3AD203B41FA5}">
                      <a16:colId xmlns:a16="http://schemas.microsoft.com/office/drawing/2014/main" val="1616132738"/>
                    </a:ext>
                  </a:extLst>
                </a:gridCol>
                <a:gridCol w="730861">
                  <a:extLst>
                    <a:ext uri="{9D8B030D-6E8A-4147-A177-3AD203B41FA5}">
                      <a16:colId xmlns:a16="http://schemas.microsoft.com/office/drawing/2014/main" val="1145110067"/>
                    </a:ext>
                  </a:extLst>
                </a:gridCol>
                <a:gridCol w="730861">
                  <a:extLst>
                    <a:ext uri="{9D8B030D-6E8A-4147-A177-3AD203B41FA5}">
                      <a16:colId xmlns:a16="http://schemas.microsoft.com/office/drawing/2014/main" val="969750938"/>
                    </a:ext>
                  </a:extLst>
                </a:gridCol>
              </a:tblGrid>
              <a:tr h="377888">
                <a:tc gridSpan="2"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Play</a:t>
                      </a:r>
                    </a:p>
                  </a:txBody>
                  <a:tcPr marL="52768" marR="52768" marT="26384" marB="26384"/>
                </a:tc>
                <a:tc hMerge="1">
                  <a:txBody>
                    <a:bodyPr/>
                    <a:lstStyle/>
                    <a:p>
                      <a:pPr algn="ctr"/>
                      <a:endParaRPr lang="en-IN" sz="1000" dirty="0"/>
                    </a:p>
                  </a:txBody>
                  <a:tcPr marL="49470" marR="49470" marT="24735" marB="24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Probability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2520639656"/>
                  </a:ext>
                </a:extLst>
              </a:tr>
              <a:tr h="215328">
                <a:tc>
                  <a:txBody>
                    <a:bodyPr/>
                    <a:lstStyle/>
                    <a:p>
                      <a:r>
                        <a:rPr lang="en-IN" sz="1100" b="1" i="1" dirty="0"/>
                        <a:t>Yes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9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9/14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3476266486"/>
                  </a:ext>
                </a:extLst>
              </a:tr>
              <a:tr h="215328">
                <a:tc>
                  <a:txBody>
                    <a:bodyPr/>
                    <a:lstStyle/>
                    <a:p>
                      <a:r>
                        <a:rPr lang="en-IN" sz="1100" b="1" i="1" dirty="0"/>
                        <a:t>No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5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5/14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2263276385"/>
                  </a:ext>
                </a:extLst>
              </a:tr>
              <a:tr h="215328">
                <a:tc>
                  <a:txBody>
                    <a:bodyPr/>
                    <a:lstStyle/>
                    <a:p>
                      <a:r>
                        <a:rPr lang="en-IN" sz="1100" b="1" dirty="0"/>
                        <a:t>Total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14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100%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435502625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7A2B7CA3-EAC4-486C-9D07-3B4B2CB85AC2}"/>
              </a:ext>
            </a:extLst>
          </p:cNvPr>
          <p:cNvGrpSpPr/>
          <p:nvPr/>
        </p:nvGrpSpPr>
        <p:grpSpPr>
          <a:xfrm>
            <a:off x="508074" y="2885025"/>
            <a:ext cx="4358567" cy="5113688"/>
            <a:chOff x="562045" y="1323586"/>
            <a:chExt cx="4086156" cy="4794084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AB91ADC-E3A4-4269-BB8F-BBCA47D06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5381" y="1323586"/>
              <a:ext cx="3482820" cy="470419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19639B9-4B5D-49B8-B73A-8233760B9431}"/>
                </a:ext>
              </a:extLst>
            </p:cNvPr>
            <p:cNvSpPr txBox="1"/>
            <p:nvPr/>
          </p:nvSpPr>
          <p:spPr>
            <a:xfrm>
              <a:off x="562045" y="1550614"/>
              <a:ext cx="640608" cy="45670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50"/>
                </a:spcBef>
              </a:pPr>
              <a:r>
                <a:rPr lang="en-IN" sz="1440" b="1" dirty="0">
                  <a:solidFill>
                    <a:schemeClr val="tx1"/>
                  </a:solidFill>
                  <a:latin typeface="Roboto" panose="02000000000000000000"/>
                </a:rPr>
                <a:t>D1</a:t>
              </a:r>
            </a:p>
            <a:p>
              <a:pPr>
                <a:lnSpc>
                  <a:spcPct val="150000"/>
                </a:lnSpc>
                <a:spcBef>
                  <a:spcPts val="50"/>
                </a:spcBef>
              </a:pPr>
              <a:r>
                <a:rPr lang="en-IN" sz="1440" b="1" dirty="0">
                  <a:solidFill>
                    <a:schemeClr val="tx1"/>
                  </a:solidFill>
                  <a:latin typeface="Roboto" panose="02000000000000000000"/>
                </a:rPr>
                <a:t>D2</a:t>
              </a:r>
            </a:p>
            <a:p>
              <a:pPr>
                <a:lnSpc>
                  <a:spcPct val="150000"/>
                </a:lnSpc>
                <a:spcBef>
                  <a:spcPts val="50"/>
                </a:spcBef>
              </a:pPr>
              <a:r>
                <a:rPr lang="en-IN" sz="1440" b="1" dirty="0">
                  <a:solidFill>
                    <a:schemeClr val="tx1"/>
                  </a:solidFill>
                  <a:latin typeface="Roboto" panose="02000000000000000000"/>
                </a:rPr>
                <a:t>D3</a:t>
              </a:r>
            </a:p>
            <a:p>
              <a:pPr>
                <a:lnSpc>
                  <a:spcPct val="150000"/>
                </a:lnSpc>
                <a:spcBef>
                  <a:spcPts val="50"/>
                </a:spcBef>
              </a:pPr>
              <a:r>
                <a:rPr lang="en-IN" sz="1440" b="1" dirty="0">
                  <a:solidFill>
                    <a:schemeClr val="tx1"/>
                  </a:solidFill>
                  <a:latin typeface="Roboto" panose="02000000000000000000"/>
                </a:rPr>
                <a:t>D4</a:t>
              </a:r>
            </a:p>
            <a:p>
              <a:pPr>
                <a:lnSpc>
                  <a:spcPct val="150000"/>
                </a:lnSpc>
                <a:spcBef>
                  <a:spcPts val="50"/>
                </a:spcBef>
              </a:pPr>
              <a:r>
                <a:rPr lang="en-IN" sz="1440" b="1" dirty="0">
                  <a:solidFill>
                    <a:schemeClr val="tx1"/>
                  </a:solidFill>
                  <a:latin typeface="Roboto" panose="02000000000000000000"/>
                </a:rPr>
                <a:t>D5</a:t>
              </a:r>
            </a:p>
            <a:p>
              <a:pPr>
                <a:lnSpc>
                  <a:spcPct val="150000"/>
                </a:lnSpc>
                <a:spcBef>
                  <a:spcPts val="50"/>
                </a:spcBef>
              </a:pPr>
              <a:r>
                <a:rPr lang="en-IN" sz="1440" b="1" dirty="0">
                  <a:solidFill>
                    <a:schemeClr val="tx1"/>
                  </a:solidFill>
                  <a:latin typeface="Roboto" panose="02000000000000000000"/>
                </a:rPr>
                <a:t>D6</a:t>
              </a:r>
            </a:p>
            <a:p>
              <a:pPr>
                <a:lnSpc>
                  <a:spcPct val="150000"/>
                </a:lnSpc>
                <a:spcBef>
                  <a:spcPts val="50"/>
                </a:spcBef>
              </a:pPr>
              <a:r>
                <a:rPr lang="en-IN" sz="1440" b="1" dirty="0">
                  <a:solidFill>
                    <a:schemeClr val="tx1"/>
                  </a:solidFill>
                  <a:latin typeface="Roboto" panose="02000000000000000000"/>
                </a:rPr>
                <a:t>D7</a:t>
              </a:r>
            </a:p>
            <a:p>
              <a:pPr>
                <a:lnSpc>
                  <a:spcPct val="150000"/>
                </a:lnSpc>
                <a:spcBef>
                  <a:spcPts val="50"/>
                </a:spcBef>
              </a:pPr>
              <a:r>
                <a:rPr lang="en-IN" sz="1440" b="1" dirty="0">
                  <a:solidFill>
                    <a:schemeClr val="tx1"/>
                  </a:solidFill>
                  <a:latin typeface="Roboto" panose="02000000000000000000"/>
                </a:rPr>
                <a:t>D8</a:t>
              </a:r>
            </a:p>
            <a:p>
              <a:pPr>
                <a:lnSpc>
                  <a:spcPct val="150000"/>
                </a:lnSpc>
                <a:spcBef>
                  <a:spcPts val="50"/>
                </a:spcBef>
              </a:pPr>
              <a:r>
                <a:rPr lang="en-IN" sz="1440" b="1" dirty="0">
                  <a:solidFill>
                    <a:schemeClr val="tx1"/>
                  </a:solidFill>
                  <a:latin typeface="Roboto" panose="02000000000000000000"/>
                </a:rPr>
                <a:t>D9</a:t>
              </a:r>
            </a:p>
            <a:p>
              <a:pPr>
                <a:lnSpc>
                  <a:spcPct val="150000"/>
                </a:lnSpc>
                <a:spcBef>
                  <a:spcPts val="50"/>
                </a:spcBef>
              </a:pPr>
              <a:r>
                <a:rPr lang="en-IN" sz="1440" b="1" dirty="0">
                  <a:solidFill>
                    <a:schemeClr val="tx1"/>
                  </a:solidFill>
                  <a:latin typeface="Roboto" panose="02000000000000000000"/>
                </a:rPr>
                <a:t>D10</a:t>
              </a:r>
            </a:p>
            <a:p>
              <a:pPr>
                <a:lnSpc>
                  <a:spcPct val="150000"/>
                </a:lnSpc>
                <a:spcBef>
                  <a:spcPts val="50"/>
                </a:spcBef>
              </a:pPr>
              <a:r>
                <a:rPr lang="en-IN" sz="1440" b="1" dirty="0">
                  <a:solidFill>
                    <a:schemeClr val="tx1"/>
                  </a:solidFill>
                  <a:latin typeface="Roboto" panose="02000000000000000000"/>
                </a:rPr>
                <a:t>D11</a:t>
              </a:r>
            </a:p>
            <a:p>
              <a:pPr>
                <a:lnSpc>
                  <a:spcPct val="150000"/>
                </a:lnSpc>
                <a:spcBef>
                  <a:spcPts val="50"/>
                </a:spcBef>
              </a:pPr>
              <a:r>
                <a:rPr lang="en-IN" sz="1440" b="1" dirty="0">
                  <a:solidFill>
                    <a:schemeClr val="tx1"/>
                  </a:solidFill>
                  <a:latin typeface="Roboto" panose="02000000000000000000"/>
                </a:rPr>
                <a:t>D12</a:t>
              </a:r>
            </a:p>
            <a:p>
              <a:pPr>
                <a:lnSpc>
                  <a:spcPct val="150000"/>
                </a:lnSpc>
                <a:spcBef>
                  <a:spcPts val="50"/>
                </a:spcBef>
              </a:pPr>
              <a:r>
                <a:rPr lang="en-IN" sz="1440" b="1" dirty="0">
                  <a:solidFill>
                    <a:schemeClr val="tx1"/>
                  </a:solidFill>
                  <a:latin typeface="Roboto" panose="02000000000000000000"/>
                </a:rPr>
                <a:t>D13</a:t>
              </a:r>
            </a:p>
            <a:p>
              <a:pPr>
                <a:lnSpc>
                  <a:spcPct val="150000"/>
                </a:lnSpc>
                <a:spcBef>
                  <a:spcPts val="50"/>
                </a:spcBef>
              </a:pPr>
              <a:r>
                <a:rPr lang="en-IN" sz="1440" b="1" dirty="0">
                  <a:solidFill>
                    <a:schemeClr val="tx1"/>
                  </a:solidFill>
                  <a:latin typeface="Roboto" panose="02000000000000000000"/>
                </a:rPr>
                <a:t>D14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E4226FD-DAC3-46A1-9EA0-7152A7E95230}"/>
              </a:ext>
            </a:extLst>
          </p:cNvPr>
          <p:cNvSpPr/>
          <p:nvPr/>
        </p:nvSpPr>
        <p:spPr>
          <a:xfrm>
            <a:off x="4257041" y="2921278"/>
            <a:ext cx="609601" cy="5017803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/>
          </a:p>
        </p:txBody>
      </p:sp>
      <p:pic>
        <p:nvPicPr>
          <p:cNvPr id="25" name="skillenza_logo_new (1).png" descr="skillenza_logo_new (1).png">
            <a:extLst>
              <a:ext uri="{FF2B5EF4-FFF2-40B4-BE49-F238E27FC236}">
                <a16:creationId xmlns:a16="http://schemas.microsoft.com/office/drawing/2014/main" id="{0BC13500-5848-4E30-9B4B-1278D5E9A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67F4F69C-C0C0-4DD0-84EE-0F842496962D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Naïve Bayes Classifier</a:t>
            </a:r>
          </a:p>
        </p:txBody>
      </p:sp>
    </p:spTree>
    <p:extLst>
      <p:ext uri="{BB962C8B-B14F-4D97-AF65-F5344CB8AC3E}">
        <p14:creationId xmlns:p14="http://schemas.microsoft.com/office/powerpoint/2010/main" val="132016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">
            <a:extLst>
              <a:ext uri="{FF2B5EF4-FFF2-40B4-BE49-F238E27FC236}">
                <a16:creationId xmlns:a16="http://schemas.microsoft.com/office/drawing/2014/main" id="{AA26CA0E-7E7B-4C5C-B507-333E0E3261E4}"/>
              </a:ext>
            </a:extLst>
          </p:cNvPr>
          <p:cNvSpPr/>
          <p:nvPr/>
        </p:nvSpPr>
        <p:spPr>
          <a:xfrm>
            <a:off x="3821499" y="2527745"/>
            <a:ext cx="5361802" cy="938899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Now we have to calculate : P(B | A)</a:t>
            </a:r>
          </a:p>
        </p:txBody>
      </p:sp>
      <p:pic>
        <p:nvPicPr>
          <p:cNvPr id="21" name="Picture 2" descr="Image result for bayes theorem">
            <a:extLst>
              <a:ext uri="{FF2B5EF4-FFF2-40B4-BE49-F238E27FC236}">
                <a16:creationId xmlns:a16="http://schemas.microsoft.com/office/drawing/2014/main" id="{27CD5060-92B4-4554-A9F9-F2AF2989F5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9" t="32124" r="7909" b="32124"/>
          <a:stretch/>
        </p:blipFill>
        <p:spPr bwMode="auto">
          <a:xfrm>
            <a:off x="4865955" y="3658786"/>
            <a:ext cx="3272890" cy="69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CA30800F-1772-4F70-A55F-E112FF844C04}"/>
              </a:ext>
            </a:extLst>
          </p:cNvPr>
          <p:cNvGraphicFramePr>
            <a:graphicFrameLocks noGrp="1"/>
          </p:cNvGraphicFramePr>
          <p:nvPr/>
        </p:nvGraphicFramePr>
        <p:xfrm>
          <a:off x="2289156" y="7233106"/>
          <a:ext cx="2192583" cy="104927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0861">
                  <a:extLst>
                    <a:ext uri="{9D8B030D-6E8A-4147-A177-3AD203B41FA5}">
                      <a16:colId xmlns:a16="http://schemas.microsoft.com/office/drawing/2014/main" val="1616132738"/>
                    </a:ext>
                  </a:extLst>
                </a:gridCol>
                <a:gridCol w="730861">
                  <a:extLst>
                    <a:ext uri="{9D8B030D-6E8A-4147-A177-3AD203B41FA5}">
                      <a16:colId xmlns:a16="http://schemas.microsoft.com/office/drawing/2014/main" val="1145110067"/>
                    </a:ext>
                  </a:extLst>
                </a:gridCol>
                <a:gridCol w="730861">
                  <a:extLst>
                    <a:ext uri="{9D8B030D-6E8A-4147-A177-3AD203B41FA5}">
                      <a16:colId xmlns:a16="http://schemas.microsoft.com/office/drawing/2014/main" val="969750938"/>
                    </a:ext>
                  </a:extLst>
                </a:gridCol>
              </a:tblGrid>
              <a:tr h="377888">
                <a:tc gridSpan="2"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Play</a:t>
                      </a:r>
                    </a:p>
                  </a:txBody>
                  <a:tcPr marL="52768" marR="52768" marT="26384" marB="26384"/>
                </a:tc>
                <a:tc hMerge="1">
                  <a:txBody>
                    <a:bodyPr/>
                    <a:lstStyle/>
                    <a:p>
                      <a:pPr algn="ctr"/>
                      <a:endParaRPr lang="en-IN" sz="1000" dirty="0"/>
                    </a:p>
                  </a:txBody>
                  <a:tcPr marL="49470" marR="49470" marT="24735" marB="24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Probability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2520639656"/>
                  </a:ext>
                </a:extLst>
              </a:tr>
              <a:tr h="215328">
                <a:tc>
                  <a:txBody>
                    <a:bodyPr/>
                    <a:lstStyle/>
                    <a:p>
                      <a:r>
                        <a:rPr lang="en-IN" sz="1100" b="1" i="1" dirty="0"/>
                        <a:t>Yes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9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9/14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3476266486"/>
                  </a:ext>
                </a:extLst>
              </a:tr>
              <a:tr h="215328">
                <a:tc>
                  <a:txBody>
                    <a:bodyPr/>
                    <a:lstStyle/>
                    <a:p>
                      <a:r>
                        <a:rPr lang="en-IN" sz="1100" b="1" i="1" dirty="0"/>
                        <a:t>No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5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5/14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2263276385"/>
                  </a:ext>
                </a:extLst>
              </a:tr>
              <a:tr h="215328">
                <a:tc>
                  <a:txBody>
                    <a:bodyPr/>
                    <a:lstStyle/>
                    <a:p>
                      <a:r>
                        <a:rPr lang="en-IN" sz="1100" b="1" dirty="0"/>
                        <a:t>Total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14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100%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435502625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2471AE41-6547-41DB-B8BF-0052E150492E}"/>
              </a:ext>
            </a:extLst>
          </p:cNvPr>
          <p:cNvGraphicFramePr>
            <a:graphicFrameLocks noGrp="1"/>
          </p:cNvGraphicFramePr>
          <p:nvPr/>
        </p:nvGraphicFramePr>
        <p:xfrm>
          <a:off x="897213" y="4545947"/>
          <a:ext cx="2427280" cy="1657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162">
                  <a:extLst>
                    <a:ext uri="{9D8B030D-6E8A-4147-A177-3AD203B41FA5}">
                      <a16:colId xmlns:a16="http://schemas.microsoft.com/office/drawing/2014/main" val="1616132738"/>
                    </a:ext>
                  </a:extLst>
                </a:gridCol>
                <a:gridCol w="571478">
                  <a:extLst>
                    <a:ext uri="{9D8B030D-6E8A-4147-A177-3AD203B41FA5}">
                      <a16:colId xmlns:a16="http://schemas.microsoft.com/office/drawing/2014/main" val="1145110067"/>
                    </a:ext>
                  </a:extLst>
                </a:gridCol>
                <a:gridCol w="606820">
                  <a:extLst>
                    <a:ext uri="{9D8B030D-6E8A-4147-A177-3AD203B41FA5}">
                      <a16:colId xmlns:a16="http://schemas.microsoft.com/office/drawing/2014/main" val="1374986883"/>
                    </a:ext>
                  </a:extLst>
                </a:gridCol>
                <a:gridCol w="606820">
                  <a:extLst>
                    <a:ext uri="{9D8B030D-6E8A-4147-A177-3AD203B41FA5}">
                      <a16:colId xmlns:a16="http://schemas.microsoft.com/office/drawing/2014/main" val="423750366"/>
                    </a:ext>
                  </a:extLst>
                </a:gridCol>
              </a:tblGrid>
              <a:tr h="215328">
                <a:tc gridSpan="4"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Outlook</a:t>
                      </a:r>
                    </a:p>
                  </a:txBody>
                  <a:tcPr marL="52768" marR="52768" marT="26384" marB="2638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 marL="49470" marR="49470" marT="24735" marB="2473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 marL="49470" marR="49470" marT="24735" marB="2473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 marL="49470" marR="49470" marT="24735" marB="2473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639656"/>
                  </a:ext>
                </a:extLst>
              </a:tr>
              <a:tr h="377888"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L="52768" marR="52768" marT="26384" marB="26384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 dirty="0"/>
                        <a:t>Yes</a:t>
                      </a:r>
                    </a:p>
                  </a:txBody>
                  <a:tcPr marL="52768" marR="52768" marT="26384" marB="26384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 dirty="0"/>
                        <a:t>No</a:t>
                      </a:r>
                    </a:p>
                  </a:txBody>
                  <a:tcPr marL="52768" marR="52768" marT="26384" marB="26384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 dirty="0"/>
                        <a:t>P(</a:t>
                      </a:r>
                      <a:r>
                        <a:rPr lang="en-IN" sz="1100" b="1" dirty="0" err="1"/>
                        <a:t>attrib</a:t>
                      </a:r>
                      <a:r>
                        <a:rPr lang="en-IN" sz="1100" b="1" dirty="0"/>
                        <a:t>)</a:t>
                      </a:r>
                    </a:p>
                  </a:txBody>
                  <a:tcPr marL="52768" marR="52768" marT="26384" marB="26384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73080140"/>
                  </a:ext>
                </a:extLst>
              </a:tr>
              <a:tr h="215328">
                <a:tc>
                  <a:txBody>
                    <a:bodyPr/>
                    <a:lstStyle/>
                    <a:p>
                      <a:r>
                        <a:rPr lang="en-IN" sz="1100" b="1" i="1" dirty="0"/>
                        <a:t>Sunny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2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3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5/14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3476266486"/>
                  </a:ext>
                </a:extLst>
              </a:tr>
              <a:tr h="377888">
                <a:tc>
                  <a:txBody>
                    <a:bodyPr/>
                    <a:lstStyle/>
                    <a:p>
                      <a:r>
                        <a:rPr lang="en-IN" sz="1100" b="1" i="1" dirty="0"/>
                        <a:t>Overcast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4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4/14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2263276385"/>
                  </a:ext>
                </a:extLst>
              </a:tr>
              <a:tr h="215328">
                <a:tc>
                  <a:txBody>
                    <a:bodyPr/>
                    <a:lstStyle/>
                    <a:p>
                      <a:r>
                        <a:rPr lang="en-IN" sz="1100" b="1" i="1" dirty="0"/>
                        <a:t>Rainy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3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2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5/14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435502625"/>
                  </a:ext>
                </a:extLst>
              </a:tr>
              <a:tr h="215328">
                <a:tc>
                  <a:txBody>
                    <a:bodyPr/>
                    <a:lstStyle/>
                    <a:p>
                      <a:r>
                        <a:rPr lang="en-IN" sz="1100" b="1" dirty="0"/>
                        <a:t>Total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9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5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100%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1732143195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488B20E9-1377-43BA-AB0E-80819FA82A34}"/>
              </a:ext>
            </a:extLst>
          </p:cNvPr>
          <p:cNvGraphicFramePr>
            <a:graphicFrameLocks noGrp="1"/>
          </p:cNvGraphicFramePr>
          <p:nvPr/>
        </p:nvGraphicFramePr>
        <p:xfrm>
          <a:off x="3879177" y="4545947"/>
          <a:ext cx="2427280" cy="14900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06820">
                  <a:extLst>
                    <a:ext uri="{9D8B030D-6E8A-4147-A177-3AD203B41FA5}">
                      <a16:colId xmlns:a16="http://schemas.microsoft.com/office/drawing/2014/main" val="1616132738"/>
                    </a:ext>
                  </a:extLst>
                </a:gridCol>
                <a:gridCol w="606820">
                  <a:extLst>
                    <a:ext uri="{9D8B030D-6E8A-4147-A177-3AD203B41FA5}">
                      <a16:colId xmlns:a16="http://schemas.microsoft.com/office/drawing/2014/main" val="1145110067"/>
                    </a:ext>
                  </a:extLst>
                </a:gridCol>
                <a:gridCol w="606820">
                  <a:extLst>
                    <a:ext uri="{9D8B030D-6E8A-4147-A177-3AD203B41FA5}">
                      <a16:colId xmlns:a16="http://schemas.microsoft.com/office/drawing/2014/main" val="1374986883"/>
                    </a:ext>
                  </a:extLst>
                </a:gridCol>
                <a:gridCol w="606820">
                  <a:extLst>
                    <a:ext uri="{9D8B030D-6E8A-4147-A177-3AD203B41FA5}">
                      <a16:colId xmlns:a16="http://schemas.microsoft.com/office/drawing/2014/main" val="423750366"/>
                    </a:ext>
                  </a:extLst>
                </a:gridCol>
              </a:tblGrid>
              <a:tr h="215328">
                <a:tc gridSpan="4"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Temperature</a:t>
                      </a:r>
                    </a:p>
                  </a:txBody>
                  <a:tcPr marL="52768" marR="52768" marT="26384" marB="26384"/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 marL="49470" marR="49470" marT="24735" marB="2473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 marL="49470" marR="49470" marT="24735" marB="2473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 marL="49470" marR="49470" marT="24735" marB="2473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639656"/>
                  </a:ext>
                </a:extLst>
              </a:tr>
              <a:tr h="377888"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b="1" dirty="0"/>
                        <a:t>Yes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b="1" dirty="0"/>
                        <a:t>No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b="1" dirty="0"/>
                        <a:t>P(</a:t>
                      </a:r>
                      <a:r>
                        <a:rPr lang="en-IN" sz="1100" b="1" dirty="0" err="1"/>
                        <a:t>attrib</a:t>
                      </a:r>
                      <a:r>
                        <a:rPr lang="en-IN" sz="1100" b="1" dirty="0"/>
                        <a:t>)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1073080140"/>
                  </a:ext>
                </a:extLst>
              </a:tr>
              <a:tr h="215328">
                <a:tc>
                  <a:txBody>
                    <a:bodyPr/>
                    <a:lstStyle/>
                    <a:p>
                      <a:r>
                        <a:rPr lang="en-IN" sz="1100" b="1" i="1" dirty="0"/>
                        <a:t>Hot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2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2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4/14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3476266486"/>
                  </a:ext>
                </a:extLst>
              </a:tr>
              <a:tr h="215328">
                <a:tc>
                  <a:txBody>
                    <a:bodyPr/>
                    <a:lstStyle/>
                    <a:p>
                      <a:r>
                        <a:rPr lang="en-IN" sz="1100" b="1" i="1" dirty="0"/>
                        <a:t>Mild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4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2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6/14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2263276385"/>
                  </a:ext>
                </a:extLst>
              </a:tr>
              <a:tr h="215328">
                <a:tc>
                  <a:txBody>
                    <a:bodyPr/>
                    <a:lstStyle/>
                    <a:p>
                      <a:r>
                        <a:rPr lang="en-IN" sz="1100" b="1" i="1" dirty="0"/>
                        <a:t>Cool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3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1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4/14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435502625"/>
                  </a:ext>
                </a:extLst>
              </a:tr>
              <a:tr h="215328">
                <a:tc>
                  <a:txBody>
                    <a:bodyPr/>
                    <a:lstStyle/>
                    <a:p>
                      <a:r>
                        <a:rPr lang="en-IN" sz="1100" b="1" dirty="0"/>
                        <a:t>Total: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9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5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100%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1732143195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FA932A95-B075-4D0E-8F7A-486AA245C6FC}"/>
              </a:ext>
            </a:extLst>
          </p:cNvPr>
          <p:cNvGraphicFramePr>
            <a:graphicFrameLocks noGrp="1"/>
          </p:cNvGraphicFramePr>
          <p:nvPr/>
        </p:nvGraphicFramePr>
        <p:xfrm>
          <a:off x="897213" y="5974646"/>
          <a:ext cx="2427280" cy="1269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6820">
                  <a:extLst>
                    <a:ext uri="{9D8B030D-6E8A-4147-A177-3AD203B41FA5}">
                      <a16:colId xmlns:a16="http://schemas.microsoft.com/office/drawing/2014/main" val="1616132738"/>
                    </a:ext>
                  </a:extLst>
                </a:gridCol>
                <a:gridCol w="606820">
                  <a:extLst>
                    <a:ext uri="{9D8B030D-6E8A-4147-A177-3AD203B41FA5}">
                      <a16:colId xmlns:a16="http://schemas.microsoft.com/office/drawing/2014/main" val="1145110067"/>
                    </a:ext>
                  </a:extLst>
                </a:gridCol>
                <a:gridCol w="606820">
                  <a:extLst>
                    <a:ext uri="{9D8B030D-6E8A-4147-A177-3AD203B41FA5}">
                      <a16:colId xmlns:a16="http://schemas.microsoft.com/office/drawing/2014/main" val="1374986883"/>
                    </a:ext>
                  </a:extLst>
                </a:gridCol>
                <a:gridCol w="606820">
                  <a:extLst>
                    <a:ext uri="{9D8B030D-6E8A-4147-A177-3AD203B41FA5}">
                      <a16:colId xmlns:a16="http://schemas.microsoft.com/office/drawing/2014/main" val="423750366"/>
                    </a:ext>
                  </a:extLst>
                </a:gridCol>
              </a:tblGrid>
              <a:tr h="215328">
                <a:tc gridSpan="4"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Humidity</a:t>
                      </a:r>
                    </a:p>
                  </a:txBody>
                  <a:tcPr marL="52768" marR="52768" marT="26384" marB="26384"/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 marL="49470" marR="49470" marT="24735" marB="2473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 marL="49470" marR="49470" marT="24735" marB="2473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 marL="49470" marR="49470" marT="24735" marB="2473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639656"/>
                  </a:ext>
                </a:extLst>
              </a:tr>
              <a:tr h="377888"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b="1" dirty="0"/>
                        <a:t>Yes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b="1" dirty="0"/>
                        <a:t>No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b="1" dirty="0"/>
                        <a:t>P(</a:t>
                      </a:r>
                      <a:r>
                        <a:rPr lang="en-IN" sz="1100" b="1" dirty="0" err="1"/>
                        <a:t>attrib</a:t>
                      </a:r>
                      <a:r>
                        <a:rPr lang="en-IN" sz="1100" b="1" dirty="0"/>
                        <a:t>)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1073080140"/>
                  </a:ext>
                </a:extLst>
              </a:tr>
              <a:tr h="215328">
                <a:tc>
                  <a:txBody>
                    <a:bodyPr/>
                    <a:lstStyle/>
                    <a:p>
                      <a:r>
                        <a:rPr lang="en-IN" sz="1100" b="1" i="1" dirty="0"/>
                        <a:t>High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3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4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7/14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3476266486"/>
                  </a:ext>
                </a:extLst>
              </a:tr>
              <a:tr h="215328">
                <a:tc>
                  <a:txBody>
                    <a:bodyPr/>
                    <a:lstStyle/>
                    <a:p>
                      <a:r>
                        <a:rPr lang="en-IN" sz="1100" b="1" i="1" dirty="0"/>
                        <a:t>Normal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6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1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7/14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2263276385"/>
                  </a:ext>
                </a:extLst>
              </a:tr>
              <a:tr h="215328">
                <a:tc>
                  <a:txBody>
                    <a:bodyPr/>
                    <a:lstStyle/>
                    <a:p>
                      <a:r>
                        <a:rPr lang="en-IN" sz="1100" b="1" dirty="0"/>
                        <a:t>Total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9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5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100%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435502625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E064DC3F-ADB6-458B-94FD-9B40DEEEAFAC}"/>
              </a:ext>
            </a:extLst>
          </p:cNvPr>
          <p:cNvGraphicFramePr>
            <a:graphicFrameLocks noGrp="1"/>
          </p:cNvGraphicFramePr>
          <p:nvPr/>
        </p:nvGraphicFramePr>
        <p:xfrm>
          <a:off x="3879177" y="5971889"/>
          <a:ext cx="2427280" cy="1269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06820">
                  <a:extLst>
                    <a:ext uri="{9D8B030D-6E8A-4147-A177-3AD203B41FA5}">
                      <a16:colId xmlns:a16="http://schemas.microsoft.com/office/drawing/2014/main" val="1616132738"/>
                    </a:ext>
                  </a:extLst>
                </a:gridCol>
                <a:gridCol w="606820">
                  <a:extLst>
                    <a:ext uri="{9D8B030D-6E8A-4147-A177-3AD203B41FA5}">
                      <a16:colId xmlns:a16="http://schemas.microsoft.com/office/drawing/2014/main" val="1145110067"/>
                    </a:ext>
                  </a:extLst>
                </a:gridCol>
                <a:gridCol w="606820">
                  <a:extLst>
                    <a:ext uri="{9D8B030D-6E8A-4147-A177-3AD203B41FA5}">
                      <a16:colId xmlns:a16="http://schemas.microsoft.com/office/drawing/2014/main" val="1374986883"/>
                    </a:ext>
                  </a:extLst>
                </a:gridCol>
                <a:gridCol w="606820">
                  <a:extLst>
                    <a:ext uri="{9D8B030D-6E8A-4147-A177-3AD203B41FA5}">
                      <a16:colId xmlns:a16="http://schemas.microsoft.com/office/drawing/2014/main" val="423750366"/>
                    </a:ext>
                  </a:extLst>
                </a:gridCol>
              </a:tblGrid>
              <a:tr h="215328">
                <a:tc gridSpan="4"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Windy</a:t>
                      </a:r>
                    </a:p>
                  </a:txBody>
                  <a:tcPr marL="52768" marR="52768" marT="26384" marB="26384"/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 marL="49470" marR="49470" marT="24735" marB="2473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 marL="49470" marR="49470" marT="24735" marB="2473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 marL="49470" marR="49470" marT="24735" marB="2473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639656"/>
                  </a:ext>
                </a:extLst>
              </a:tr>
              <a:tr h="377888"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b="1" dirty="0"/>
                        <a:t>Yes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b="1" dirty="0"/>
                        <a:t>No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b="1" dirty="0"/>
                        <a:t>P(</a:t>
                      </a:r>
                      <a:r>
                        <a:rPr lang="en-IN" sz="1100" b="1" dirty="0" err="1"/>
                        <a:t>attrib</a:t>
                      </a:r>
                      <a:r>
                        <a:rPr lang="en-IN" sz="1100" b="1" dirty="0"/>
                        <a:t>)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1073080140"/>
                  </a:ext>
                </a:extLst>
              </a:tr>
              <a:tr h="215328">
                <a:tc>
                  <a:txBody>
                    <a:bodyPr/>
                    <a:lstStyle/>
                    <a:p>
                      <a:r>
                        <a:rPr lang="en-IN" sz="1100" b="1" i="1" dirty="0"/>
                        <a:t>False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6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2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8/14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3476266486"/>
                  </a:ext>
                </a:extLst>
              </a:tr>
              <a:tr h="215328">
                <a:tc>
                  <a:txBody>
                    <a:bodyPr/>
                    <a:lstStyle/>
                    <a:p>
                      <a:r>
                        <a:rPr lang="en-IN" sz="1100" b="1" i="1" dirty="0"/>
                        <a:t>True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3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3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6/14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2263276385"/>
                  </a:ext>
                </a:extLst>
              </a:tr>
              <a:tr h="215328">
                <a:tc>
                  <a:txBody>
                    <a:bodyPr/>
                    <a:lstStyle/>
                    <a:p>
                      <a:r>
                        <a:rPr lang="en-IN" sz="1100" b="1" dirty="0"/>
                        <a:t>Total: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9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5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100%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435502625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AC087848-E808-4CFC-B8F2-9F2EBC179482}"/>
              </a:ext>
            </a:extLst>
          </p:cNvPr>
          <p:cNvGrpSpPr/>
          <p:nvPr/>
        </p:nvGrpSpPr>
        <p:grpSpPr>
          <a:xfrm>
            <a:off x="7428871" y="4353805"/>
            <a:ext cx="4502875" cy="3626313"/>
            <a:chOff x="7021766" y="3102548"/>
            <a:chExt cx="3869561" cy="339966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DDE9232-CD17-47C1-9F06-5E6452733E92}"/>
                </a:ext>
              </a:extLst>
            </p:cNvPr>
            <p:cNvSpPr txBox="1"/>
            <p:nvPr/>
          </p:nvSpPr>
          <p:spPr>
            <a:xfrm>
              <a:off x="7043698" y="3102548"/>
              <a:ext cx="3405984" cy="465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N" sz="2000" b="1" dirty="0"/>
                <a:t>Ideal condition: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3E138D0-B781-4205-8390-5CE7768D4209}"/>
                </a:ext>
              </a:extLst>
            </p:cNvPr>
            <p:cNvSpPr txBox="1"/>
            <p:nvPr/>
          </p:nvSpPr>
          <p:spPr>
            <a:xfrm>
              <a:off x="7021766" y="3533563"/>
              <a:ext cx="3405985" cy="465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0"/>
                </a:spcBef>
              </a:pPr>
              <a:r>
                <a:rPr lang="en-IN" sz="2000" dirty="0"/>
                <a:t>P(Outlook = Sunny) = 5/14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D1E7A09-497A-4B67-B6FA-EA9AEF7B94BD}"/>
                </a:ext>
              </a:extLst>
            </p:cNvPr>
            <p:cNvSpPr txBox="1"/>
            <p:nvPr/>
          </p:nvSpPr>
          <p:spPr>
            <a:xfrm>
              <a:off x="7021766" y="3873208"/>
              <a:ext cx="3862100" cy="465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0"/>
                </a:spcBef>
              </a:pPr>
              <a:r>
                <a:rPr lang="en-IN" sz="2000" dirty="0"/>
                <a:t>P(Temperature = Cool) = 4/14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98A2C32-B844-4872-8E73-3504719A0BBA}"/>
                </a:ext>
              </a:extLst>
            </p:cNvPr>
            <p:cNvSpPr txBox="1"/>
            <p:nvPr/>
          </p:nvSpPr>
          <p:spPr>
            <a:xfrm>
              <a:off x="7029227" y="4228160"/>
              <a:ext cx="3862100" cy="465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N" sz="2000" dirty="0"/>
                <a:t>P(Humidity = Normal) = 7/14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010E9B8-8906-462C-9A3B-54ECDFBAE245}"/>
                </a:ext>
              </a:extLst>
            </p:cNvPr>
            <p:cNvSpPr txBox="1"/>
            <p:nvPr/>
          </p:nvSpPr>
          <p:spPr>
            <a:xfrm>
              <a:off x="7029227" y="4588552"/>
              <a:ext cx="3862100" cy="465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0"/>
                </a:spcBef>
              </a:pPr>
              <a:r>
                <a:rPr lang="en-IN" sz="2000" dirty="0"/>
                <a:t>P(Wind = False) = 8/14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3A45965-7882-4944-A880-6B17E5E15D49}"/>
                </a:ext>
              </a:extLst>
            </p:cNvPr>
            <p:cNvSpPr txBox="1"/>
            <p:nvPr/>
          </p:nvSpPr>
          <p:spPr>
            <a:xfrm>
              <a:off x="7021766" y="5253119"/>
              <a:ext cx="3586458" cy="465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N" sz="2000" b="1" dirty="0"/>
                <a:t>Probability of ideal condition: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E413EA2-69DA-4867-B54F-36C0DCF67DB0}"/>
                </a:ext>
              </a:extLst>
            </p:cNvPr>
            <p:cNvSpPr txBox="1"/>
            <p:nvPr/>
          </p:nvSpPr>
          <p:spPr>
            <a:xfrm>
              <a:off x="7043698" y="5603472"/>
              <a:ext cx="3717758" cy="898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0"/>
                </a:spcBef>
              </a:pPr>
              <a:r>
                <a:rPr lang="en-IN" sz="2000" dirty="0"/>
                <a:t>P(X) =(5/14)*(4/14)*(7/14)*(8/14)</a:t>
              </a:r>
            </a:p>
            <a:p>
              <a:pPr>
                <a:lnSpc>
                  <a:spcPct val="150000"/>
                </a:lnSpc>
                <a:spcBef>
                  <a:spcPts val="0"/>
                </a:spcBef>
              </a:pPr>
              <a:r>
                <a:rPr lang="en-IN" sz="2000" dirty="0"/>
                <a:t>P(X) = 0.029 </a:t>
              </a:r>
            </a:p>
          </p:txBody>
        </p:sp>
      </p:grpSp>
      <p:pic>
        <p:nvPicPr>
          <p:cNvPr id="19" name="skillenza_logo_new (1).png" descr="skillenza_logo_new (1).png">
            <a:extLst>
              <a:ext uri="{FF2B5EF4-FFF2-40B4-BE49-F238E27FC236}">
                <a16:creationId xmlns:a16="http://schemas.microsoft.com/office/drawing/2014/main" id="{BCB0BFB1-CACD-41CB-892F-F58E9817C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3FC6AAB-BFEE-42AE-AC9E-E2D141458652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Naïve Bayes Classifier</a:t>
            </a:r>
          </a:p>
        </p:txBody>
      </p:sp>
    </p:spTree>
    <p:extLst>
      <p:ext uri="{BB962C8B-B14F-4D97-AF65-F5344CB8AC3E}">
        <p14:creationId xmlns:p14="http://schemas.microsoft.com/office/powerpoint/2010/main" val="362499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296724E-ED35-44D7-BD0B-480F71C30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951481"/>
              </p:ext>
            </p:extLst>
          </p:nvPr>
        </p:nvGraphicFramePr>
        <p:xfrm>
          <a:off x="488448" y="3466472"/>
          <a:ext cx="2873590" cy="1490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190">
                  <a:extLst>
                    <a:ext uri="{9D8B030D-6E8A-4147-A177-3AD203B41FA5}">
                      <a16:colId xmlns:a16="http://schemas.microsoft.com/office/drawing/2014/main" val="1616132738"/>
                    </a:ext>
                  </a:extLst>
                </a:gridCol>
                <a:gridCol w="541246">
                  <a:extLst>
                    <a:ext uri="{9D8B030D-6E8A-4147-A177-3AD203B41FA5}">
                      <a16:colId xmlns:a16="http://schemas.microsoft.com/office/drawing/2014/main" val="1145110067"/>
                    </a:ext>
                  </a:extLst>
                </a:gridCol>
                <a:gridCol w="574718">
                  <a:extLst>
                    <a:ext uri="{9D8B030D-6E8A-4147-A177-3AD203B41FA5}">
                      <a16:colId xmlns:a16="http://schemas.microsoft.com/office/drawing/2014/main" val="1374986883"/>
                    </a:ext>
                  </a:extLst>
                </a:gridCol>
                <a:gridCol w="574718">
                  <a:extLst>
                    <a:ext uri="{9D8B030D-6E8A-4147-A177-3AD203B41FA5}">
                      <a16:colId xmlns:a16="http://schemas.microsoft.com/office/drawing/2014/main" val="423750366"/>
                    </a:ext>
                  </a:extLst>
                </a:gridCol>
                <a:gridCol w="574718">
                  <a:extLst>
                    <a:ext uri="{9D8B030D-6E8A-4147-A177-3AD203B41FA5}">
                      <a16:colId xmlns:a16="http://schemas.microsoft.com/office/drawing/2014/main" val="3100350541"/>
                    </a:ext>
                  </a:extLst>
                </a:gridCol>
              </a:tblGrid>
              <a:tr h="215328">
                <a:tc gridSpan="5"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Outlook</a:t>
                      </a:r>
                    </a:p>
                  </a:txBody>
                  <a:tcPr marL="52768" marR="52768" marT="26384" marB="2638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 marL="49470" marR="49470" marT="24735" marB="2473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 marL="49470" marR="49470" marT="24735" marB="2473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 marL="49470" marR="49470" marT="24735" marB="2473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 marL="49470" marR="49470" marT="24735" marB="2473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639656"/>
                  </a:ext>
                </a:extLst>
              </a:tr>
              <a:tr h="215328"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L="52768" marR="52768" marT="26384" marB="26384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 dirty="0"/>
                        <a:t>Yes</a:t>
                      </a:r>
                    </a:p>
                  </a:txBody>
                  <a:tcPr marL="52768" marR="52768" marT="26384" marB="26384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 dirty="0"/>
                        <a:t>No</a:t>
                      </a:r>
                    </a:p>
                  </a:txBody>
                  <a:tcPr marL="52768" marR="52768" marT="26384" marB="26384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 dirty="0"/>
                        <a:t>P(Yes)</a:t>
                      </a:r>
                    </a:p>
                  </a:txBody>
                  <a:tcPr marL="52768" marR="52768" marT="26384" marB="26384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 dirty="0"/>
                        <a:t>P(No)</a:t>
                      </a:r>
                    </a:p>
                  </a:txBody>
                  <a:tcPr marL="52768" marR="52768" marT="26384" marB="26384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73080140"/>
                  </a:ext>
                </a:extLst>
              </a:tr>
              <a:tr h="215328">
                <a:tc>
                  <a:txBody>
                    <a:bodyPr/>
                    <a:lstStyle/>
                    <a:p>
                      <a:r>
                        <a:rPr lang="en-IN" sz="1100" b="1" i="1" dirty="0"/>
                        <a:t>Sunny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2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3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2/9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3/5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3476266486"/>
                  </a:ext>
                </a:extLst>
              </a:tr>
              <a:tr h="377888">
                <a:tc>
                  <a:txBody>
                    <a:bodyPr/>
                    <a:lstStyle/>
                    <a:p>
                      <a:r>
                        <a:rPr lang="en-IN" sz="1100" b="1" i="1" dirty="0"/>
                        <a:t>Overcast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4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4/9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0/5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2263276385"/>
                  </a:ext>
                </a:extLst>
              </a:tr>
              <a:tr h="215328">
                <a:tc>
                  <a:txBody>
                    <a:bodyPr/>
                    <a:lstStyle/>
                    <a:p>
                      <a:r>
                        <a:rPr lang="en-IN" sz="1100" b="1" i="1" dirty="0"/>
                        <a:t>Rainy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3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2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3/9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2/5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435502625"/>
                  </a:ext>
                </a:extLst>
              </a:tr>
              <a:tr h="215328">
                <a:tc>
                  <a:txBody>
                    <a:bodyPr/>
                    <a:lstStyle/>
                    <a:p>
                      <a:r>
                        <a:rPr lang="en-IN" sz="1100" b="1" dirty="0"/>
                        <a:t>Total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9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5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100%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100%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173214319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E43E9B3-87F3-4054-877C-EDE6D74C1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391471"/>
              </p:ext>
            </p:extLst>
          </p:nvPr>
        </p:nvGraphicFramePr>
        <p:xfrm>
          <a:off x="3470411" y="3466472"/>
          <a:ext cx="2873590" cy="132244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74718">
                  <a:extLst>
                    <a:ext uri="{9D8B030D-6E8A-4147-A177-3AD203B41FA5}">
                      <a16:colId xmlns:a16="http://schemas.microsoft.com/office/drawing/2014/main" val="1616132738"/>
                    </a:ext>
                  </a:extLst>
                </a:gridCol>
                <a:gridCol w="574718">
                  <a:extLst>
                    <a:ext uri="{9D8B030D-6E8A-4147-A177-3AD203B41FA5}">
                      <a16:colId xmlns:a16="http://schemas.microsoft.com/office/drawing/2014/main" val="1145110067"/>
                    </a:ext>
                  </a:extLst>
                </a:gridCol>
                <a:gridCol w="574718">
                  <a:extLst>
                    <a:ext uri="{9D8B030D-6E8A-4147-A177-3AD203B41FA5}">
                      <a16:colId xmlns:a16="http://schemas.microsoft.com/office/drawing/2014/main" val="1374986883"/>
                    </a:ext>
                  </a:extLst>
                </a:gridCol>
                <a:gridCol w="574718">
                  <a:extLst>
                    <a:ext uri="{9D8B030D-6E8A-4147-A177-3AD203B41FA5}">
                      <a16:colId xmlns:a16="http://schemas.microsoft.com/office/drawing/2014/main" val="423750366"/>
                    </a:ext>
                  </a:extLst>
                </a:gridCol>
                <a:gridCol w="574718">
                  <a:extLst>
                    <a:ext uri="{9D8B030D-6E8A-4147-A177-3AD203B41FA5}">
                      <a16:colId xmlns:a16="http://schemas.microsoft.com/office/drawing/2014/main" val="3100350541"/>
                    </a:ext>
                  </a:extLst>
                </a:gridCol>
              </a:tblGrid>
              <a:tr h="215328">
                <a:tc gridSpan="5"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Temperature</a:t>
                      </a:r>
                    </a:p>
                  </a:txBody>
                  <a:tcPr marL="52768" marR="52768" marT="26384" marB="26384"/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 marL="49470" marR="49470" marT="24735" marB="2473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 marL="49470" marR="49470" marT="24735" marB="2473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 marL="49470" marR="49470" marT="24735" marB="2473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 marL="49470" marR="49470" marT="24735" marB="2473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639656"/>
                  </a:ext>
                </a:extLst>
              </a:tr>
              <a:tr h="215328"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b="1" dirty="0"/>
                        <a:t>Yes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b="1" dirty="0"/>
                        <a:t>No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b="1" dirty="0"/>
                        <a:t>P(Yes)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b="1" dirty="0"/>
                        <a:t>P(No)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1073080140"/>
                  </a:ext>
                </a:extLst>
              </a:tr>
              <a:tr h="215328">
                <a:tc>
                  <a:txBody>
                    <a:bodyPr/>
                    <a:lstStyle/>
                    <a:p>
                      <a:r>
                        <a:rPr lang="en-IN" sz="1100" b="1" i="1" dirty="0"/>
                        <a:t>Hot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2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2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2/9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2/5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3476266486"/>
                  </a:ext>
                </a:extLst>
              </a:tr>
              <a:tr h="215328">
                <a:tc>
                  <a:txBody>
                    <a:bodyPr/>
                    <a:lstStyle/>
                    <a:p>
                      <a:r>
                        <a:rPr lang="en-IN" sz="1100" b="1" i="1" dirty="0"/>
                        <a:t>Mild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4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2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4/9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2/5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2263276385"/>
                  </a:ext>
                </a:extLst>
              </a:tr>
              <a:tr h="215328">
                <a:tc>
                  <a:txBody>
                    <a:bodyPr/>
                    <a:lstStyle/>
                    <a:p>
                      <a:r>
                        <a:rPr lang="en-IN" sz="1100" b="1" i="1" dirty="0"/>
                        <a:t>Cool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3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1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3/9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1/5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435502625"/>
                  </a:ext>
                </a:extLst>
              </a:tr>
              <a:tr h="215328">
                <a:tc>
                  <a:txBody>
                    <a:bodyPr/>
                    <a:lstStyle/>
                    <a:p>
                      <a:r>
                        <a:rPr lang="en-IN" sz="1100" b="1" dirty="0"/>
                        <a:t>Total: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9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5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100%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100%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1732143195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A18173E9-A66B-4D62-8728-3F4092EE9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202956"/>
              </p:ext>
            </p:extLst>
          </p:nvPr>
        </p:nvGraphicFramePr>
        <p:xfrm>
          <a:off x="488448" y="5054196"/>
          <a:ext cx="2873590" cy="1269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4718">
                  <a:extLst>
                    <a:ext uri="{9D8B030D-6E8A-4147-A177-3AD203B41FA5}">
                      <a16:colId xmlns:a16="http://schemas.microsoft.com/office/drawing/2014/main" val="1616132738"/>
                    </a:ext>
                  </a:extLst>
                </a:gridCol>
                <a:gridCol w="574718">
                  <a:extLst>
                    <a:ext uri="{9D8B030D-6E8A-4147-A177-3AD203B41FA5}">
                      <a16:colId xmlns:a16="http://schemas.microsoft.com/office/drawing/2014/main" val="1145110067"/>
                    </a:ext>
                  </a:extLst>
                </a:gridCol>
                <a:gridCol w="574718">
                  <a:extLst>
                    <a:ext uri="{9D8B030D-6E8A-4147-A177-3AD203B41FA5}">
                      <a16:colId xmlns:a16="http://schemas.microsoft.com/office/drawing/2014/main" val="1374986883"/>
                    </a:ext>
                  </a:extLst>
                </a:gridCol>
                <a:gridCol w="574718">
                  <a:extLst>
                    <a:ext uri="{9D8B030D-6E8A-4147-A177-3AD203B41FA5}">
                      <a16:colId xmlns:a16="http://schemas.microsoft.com/office/drawing/2014/main" val="423750366"/>
                    </a:ext>
                  </a:extLst>
                </a:gridCol>
                <a:gridCol w="574718">
                  <a:extLst>
                    <a:ext uri="{9D8B030D-6E8A-4147-A177-3AD203B41FA5}">
                      <a16:colId xmlns:a16="http://schemas.microsoft.com/office/drawing/2014/main" val="3100350541"/>
                    </a:ext>
                  </a:extLst>
                </a:gridCol>
              </a:tblGrid>
              <a:tr h="215328">
                <a:tc gridSpan="5"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Humidity</a:t>
                      </a:r>
                    </a:p>
                  </a:txBody>
                  <a:tcPr marL="52768" marR="52768" marT="26384" marB="26384"/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 marL="49470" marR="49470" marT="24735" marB="2473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 marL="49470" marR="49470" marT="24735" marB="2473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 marL="49470" marR="49470" marT="24735" marB="2473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 marL="49470" marR="49470" marT="24735" marB="2473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639656"/>
                  </a:ext>
                </a:extLst>
              </a:tr>
              <a:tr h="215328"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Yes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No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P(Yes)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P(No)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1073080140"/>
                  </a:ext>
                </a:extLst>
              </a:tr>
              <a:tr h="215328">
                <a:tc>
                  <a:txBody>
                    <a:bodyPr/>
                    <a:lstStyle/>
                    <a:p>
                      <a:r>
                        <a:rPr lang="en-IN" sz="1100" b="1" i="1" dirty="0"/>
                        <a:t>High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3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4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3/9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4/5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3476266486"/>
                  </a:ext>
                </a:extLst>
              </a:tr>
              <a:tr h="215328">
                <a:tc>
                  <a:txBody>
                    <a:bodyPr/>
                    <a:lstStyle/>
                    <a:p>
                      <a:r>
                        <a:rPr lang="en-IN" sz="1100" b="1" i="1" dirty="0"/>
                        <a:t>Normal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6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1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6/9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1/5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2263276385"/>
                  </a:ext>
                </a:extLst>
              </a:tr>
              <a:tr h="215328">
                <a:tc>
                  <a:txBody>
                    <a:bodyPr/>
                    <a:lstStyle/>
                    <a:p>
                      <a:r>
                        <a:rPr lang="en-IN" sz="1100" b="1" dirty="0"/>
                        <a:t>Total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9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5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100%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100%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435502625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F9814A9-83FC-4AF5-8156-D4FA497BB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144147"/>
              </p:ext>
            </p:extLst>
          </p:nvPr>
        </p:nvGraphicFramePr>
        <p:xfrm>
          <a:off x="3470411" y="5051439"/>
          <a:ext cx="2873590" cy="1102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74718">
                  <a:extLst>
                    <a:ext uri="{9D8B030D-6E8A-4147-A177-3AD203B41FA5}">
                      <a16:colId xmlns:a16="http://schemas.microsoft.com/office/drawing/2014/main" val="1616132738"/>
                    </a:ext>
                  </a:extLst>
                </a:gridCol>
                <a:gridCol w="574718">
                  <a:extLst>
                    <a:ext uri="{9D8B030D-6E8A-4147-A177-3AD203B41FA5}">
                      <a16:colId xmlns:a16="http://schemas.microsoft.com/office/drawing/2014/main" val="1145110067"/>
                    </a:ext>
                  </a:extLst>
                </a:gridCol>
                <a:gridCol w="574718">
                  <a:extLst>
                    <a:ext uri="{9D8B030D-6E8A-4147-A177-3AD203B41FA5}">
                      <a16:colId xmlns:a16="http://schemas.microsoft.com/office/drawing/2014/main" val="1374986883"/>
                    </a:ext>
                  </a:extLst>
                </a:gridCol>
                <a:gridCol w="574718">
                  <a:extLst>
                    <a:ext uri="{9D8B030D-6E8A-4147-A177-3AD203B41FA5}">
                      <a16:colId xmlns:a16="http://schemas.microsoft.com/office/drawing/2014/main" val="423750366"/>
                    </a:ext>
                  </a:extLst>
                </a:gridCol>
                <a:gridCol w="574718">
                  <a:extLst>
                    <a:ext uri="{9D8B030D-6E8A-4147-A177-3AD203B41FA5}">
                      <a16:colId xmlns:a16="http://schemas.microsoft.com/office/drawing/2014/main" val="3100350541"/>
                    </a:ext>
                  </a:extLst>
                </a:gridCol>
              </a:tblGrid>
              <a:tr h="215328">
                <a:tc gridSpan="5"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Windy</a:t>
                      </a:r>
                    </a:p>
                  </a:txBody>
                  <a:tcPr marL="52768" marR="52768" marT="26384" marB="26384"/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 marL="49470" marR="49470" marT="24735" marB="2473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 marL="49470" marR="49470" marT="24735" marB="2473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 marL="49470" marR="49470" marT="24735" marB="2473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 marL="49470" marR="49470" marT="24735" marB="2473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639656"/>
                  </a:ext>
                </a:extLst>
              </a:tr>
              <a:tr h="215328"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Yes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No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P(Yes)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P(No)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1073080140"/>
                  </a:ext>
                </a:extLst>
              </a:tr>
              <a:tr h="215328">
                <a:tc>
                  <a:txBody>
                    <a:bodyPr/>
                    <a:lstStyle/>
                    <a:p>
                      <a:r>
                        <a:rPr lang="en-IN" sz="1100" b="1" i="1" dirty="0"/>
                        <a:t>False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6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2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6/9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2/5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3476266486"/>
                  </a:ext>
                </a:extLst>
              </a:tr>
              <a:tr h="215328">
                <a:tc>
                  <a:txBody>
                    <a:bodyPr/>
                    <a:lstStyle/>
                    <a:p>
                      <a:r>
                        <a:rPr lang="en-IN" sz="1100" b="1" i="1" dirty="0"/>
                        <a:t>True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3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3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3/9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3/5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2263276385"/>
                  </a:ext>
                </a:extLst>
              </a:tr>
              <a:tr h="215328">
                <a:tc>
                  <a:txBody>
                    <a:bodyPr/>
                    <a:lstStyle/>
                    <a:p>
                      <a:r>
                        <a:rPr lang="en-IN" sz="1100" b="1" dirty="0"/>
                        <a:t>Total: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9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5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100%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100%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435502625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29AE43C9-5389-45FF-A2EE-039A4F74B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047380"/>
              </p:ext>
            </p:extLst>
          </p:nvPr>
        </p:nvGraphicFramePr>
        <p:xfrm>
          <a:off x="2127109" y="6560229"/>
          <a:ext cx="2192583" cy="104927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0861">
                  <a:extLst>
                    <a:ext uri="{9D8B030D-6E8A-4147-A177-3AD203B41FA5}">
                      <a16:colId xmlns:a16="http://schemas.microsoft.com/office/drawing/2014/main" val="1616132738"/>
                    </a:ext>
                  </a:extLst>
                </a:gridCol>
                <a:gridCol w="730861">
                  <a:extLst>
                    <a:ext uri="{9D8B030D-6E8A-4147-A177-3AD203B41FA5}">
                      <a16:colId xmlns:a16="http://schemas.microsoft.com/office/drawing/2014/main" val="1145110067"/>
                    </a:ext>
                  </a:extLst>
                </a:gridCol>
                <a:gridCol w="730861">
                  <a:extLst>
                    <a:ext uri="{9D8B030D-6E8A-4147-A177-3AD203B41FA5}">
                      <a16:colId xmlns:a16="http://schemas.microsoft.com/office/drawing/2014/main" val="969750938"/>
                    </a:ext>
                  </a:extLst>
                </a:gridCol>
              </a:tblGrid>
              <a:tr h="377888">
                <a:tc gridSpan="2"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Play</a:t>
                      </a:r>
                    </a:p>
                  </a:txBody>
                  <a:tcPr marL="52768" marR="52768" marT="26384" marB="26384"/>
                </a:tc>
                <a:tc hMerge="1">
                  <a:txBody>
                    <a:bodyPr/>
                    <a:lstStyle/>
                    <a:p>
                      <a:pPr algn="ctr"/>
                      <a:endParaRPr lang="en-IN" sz="1000" dirty="0"/>
                    </a:p>
                  </a:txBody>
                  <a:tcPr marL="49470" marR="49470" marT="24735" marB="24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Probability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2520639656"/>
                  </a:ext>
                </a:extLst>
              </a:tr>
              <a:tr h="215328">
                <a:tc>
                  <a:txBody>
                    <a:bodyPr/>
                    <a:lstStyle/>
                    <a:p>
                      <a:r>
                        <a:rPr lang="en-IN" sz="1100" b="1" i="1" dirty="0"/>
                        <a:t>Yes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9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9/14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3476266486"/>
                  </a:ext>
                </a:extLst>
              </a:tr>
              <a:tr h="215328">
                <a:tc>
                  <a:txBody>
                    <a:bodyPr/>
                    <a:lstStyle/>
                    <a:p>
                      <a:r>
                        <a:rPr lang="en-IN" sz="1100" b="1" i="1" dirty="0"/>
                        <a:t>No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5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5/14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2263276385"/>
                  </a:ext>
                </a:extLst>
              </a:tr>
              <a:tr h="215328">
                <a:tc>
                  <a:txBody>
                    <a:bodyPr/>
                    <a:lstStyle/>
                    <a:p>
                      <a:r>
                        <a:rPr lang="en-IN" sz="1100" b="1" dirty="0"/>
                        <a:t>Total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14</a:t>
                      </a:r>
                    </a:p>
                  </a:txBody>
                  <a:tcPr marL="52768" marR="52768" marT="26384" marB="26384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100%</a:t>
                      </a:r>
                    </a:p>
                  </a:txBody>
                  <a:tcPr marL="52768" marR="52768" marT="26384" marB="26384"/>
                </a:tc>
                <a:extLst>
                  <a:ext uri="{0D108BD9-81ED-4DB2-BD59-A6C34878D82A}">
                    <a16:rowId xmlns:a16="http://schemas.microsoft.com/office/drawing/2014/main" val="435502625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92B84890-26BA-4D56-9113-B7A840366A7B}"/>
              </a:ext>
            </a:extLst>
          </p:cNvPr>
          <p:cNvGrpSpPr/>
          <p:nvPr/>
        </p:nvGrpSpPr>
        <p:grpSpPr>
          <a:xfrm>
            <a:off x="6660802" y="3325024"/>
            <a:ext cx="6086532" cy="3845692"/>
            <a:chOff x="6284771" y="2195368"/>
            <a:chExt cx="5706124" cy="3605336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9B7B99B-9D16-46AD-A84E-961BA5FE98C1}"/>
                </a:ext>
              </a:extLst>
            </p:cNvPr>
            <p:cNvSpPr txBox="1"/>
            <p:nvPr/>
          </p:nvSpPr>
          <p:spPr>
            <a:xfrm>
              <a:off x="6284771" y="2195368"/>
              <a:ext cx="5706124" cy="898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N" sz="2000" b="1" dirty="0">
                  <a:latin typeface="Roboto" panose="02000000000000000000"/>
                </a:rPr>
                <a:t>Probability of playing the game in ideal condition: 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FC67952-102C-490B-A0FE-4B5E40618C98}"/>
                </a:ext>
              </a:extLst>
            </p:cNvPr>
            <p:cNvGrpSpPr/>
            <p:nvPr/>
          </p:nvGrpSpPr>
          <p:grpSpPr>
            <a:xfrm>
              <a:off x="6284771" y="3163404"/>
              <a:ext cx="4459623" cy="903033"/>
              <a:chOff x="6272739" y="3164162"/>
              <a:chExt cx="4496579" cy="808167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12B7679-CAF4-430E-95AB-9C3C6EAB7A73}"/>
                  </a:ext>
                </a:extLst>
              </p:cNvPr>
              <p:cNvSpPr txBox="1"/>
              <p:nvPr/>
            </p:nvSpPr>
            <p:spPr>
              <a:xfrm>
                <a:off x="6272739" y="3308551"/>
                <a:ext cx="2047800" cy="423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IN" sz="2000" dirty="0">
                    <a:latin typeface="Consolas" panose="020B0609020204030204" pitchFamily="49" charset="0"/>
                  </a:rPr>
                  <a:t>P(</a:t>
                </a:r>
                <a:r>
                  <a:rPr lang="en-IN" sz="2000" dirty="0" err="1">
                    <a:latin typeface="Consolas" panose="020B0609020204030204" pitchFamily="49" charset="0"/>
                  </a:rPr>
                  <a:t>Yes|X</a:t>
                </a:r>
                <a:r>
                  <a:rPr lang="en-IN" sz="2000" dirty="0">
                    <a:latin typeface="Consolas" panose="020B0609020204030204" pitchFamily="49" charset="0"/>
                  </a:rPr>
                  <a:t>) =</a:t>
                </a: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84363861-829B-4B98-9AB6-0E19C8AF85E6}"/>
                  </a:ext>
                </a:extLst>
              </p:cNvPr>
              <p:cNvGrpSpPr/>
              <p:nvPr/>
            </p:nvGrpSpPr>
            <p:grpSpPr>
              <a:xfrm>
                <a:off x="7746350" y="3164162"/>
                <a:ext cx="3022968" cy="808167"/>
                <a:chOff x="7733016" y="3125816"/>
                <a:chExt cx="3022968" cy="808167"/>
              </a:xfrm>
            </p:grpSpPr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8A43F0E4-2709-4289-B96B-1A8183B9DF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46350" y="3496729"/>
                  <a:ext cx="2820416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BFDF7C84-E070-432D-B4BB-81882A089473}"/>
                    </a:ext>
                  </a:extLst>
                </p:cNvPr>
                <p:cNvSpPr txBox="1"/>
                <p:nvPr/>
              </p:nvSpPr>
              <p:spPr>
                <a:xfrm>
                  <a:off x="8288505" y="3510649"/>
                  <a:ext cx="969575" cy="4233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IN" sz="2000" dirty="0">
                      <a:latin typeface="Consolas" panose="020B0609020204030204" pitchFamily="49" charset="0"/>
                    </a:rPr>
                    <a:t>P(X)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AF8521D6-D7ED-4324-A2D2-EFBE5785D41C}"/>
                    </a:ext>
                  </a:extLst>
                </p:cNvPr>
                <p:cNvSpPr txBox="1"/>
                <p:nvPr/>
              </p:nvSpPr>
              <p:spPr>
                <a:xfrm>
                  <a:off x="7733016" y="3125816"/>
                  <a:ext cx="3022968" cy="4233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IN" sz="2000" dirty="0">
                      <a:latin typeface="Consolas" panose="020B0609020204030204" pitchFamily="49" charset="0"/>
                    </a:rPr>
                    <a:t>P(</a:t>
                  </a:r>
                  <a:r>
                    <a:rPr lang="en-IN" sz="2000" dirty="0" err="1">
                      <a:latin typeface="Consolas" panose="020B0609020204030204" pitchFamily="49" charset="0"/>
                    </a:rPr>
                    <a:t>X|Yes</a:t>
                  </a:r>
                  <a:r>
                    <a:rPr lang="en-IN" sz="2000" dirty="0">
                      <a:latin typeface="Consolas" panose="020B0609020204030204" pitchFamily="49" charset="0"/>
                    </a:rPr>
                    <a:t>) x P(Yes)</a:t>
                  </a:r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F90F4E8-BA0E-4F67-BFA8-BD34C73784B9}"/>
                </a:ext>
              </a:extLst>
            </p:cNvPr>
            <p:cNvGrpSpPr/>
            <p:nvPr/>
          </p:nvGrpSpPr>
          <p:grpSpPr>
            <a:xfrm>
              <a:off x="6284772" y="4254316"/>
              <a:ext cx="4447690" cy="874457"/>
              <a:chOff x="6284771" y="3981135"/>
              <a:chExt cx="4484547" cy="782593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F6882B9-4CA6-4D2D-8E4E-A8691736C778}"/>
                  </a:ext>
                </a:extLst>
              </p:cNvPr>
              <p:cNvSpPr txBox="1"/>
              <p:nvPr/>
            </p:nvSpPr>
            <p:spPr>
              <a:xfrm>
                <a:off x="6284771" y="4160385"/>
                <a:ext cx="2047800" cy="423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IN" sz="2000" dirty="0">
                    <a:latin typeface="Consolas" panose="020B0609020204030204" pitchFamily="49" charset="0"/>
                  </a:rPr>
                  <a:t>P(</a:t>
                </a:r>
                <a:r>
                  <a:rPr lang="en-IN" sz="2000" dirty="0" err="1">
                    <a:latin typeface="Consolas" panose="020B0609020204030204" pitchFamily="49" charset="0"/>
                  </a:rPr>
                  <a:t>Yes|X</a:t>
                </a:r>
                <a:r>
                  <a:rPr lang="en-IN" sz="2000" dirty="0">
                    <a:latin typeface="Consolas" panose="020B0609020204030204" pitchFamily="49" charset="0"/>
                  </a:rPr>
                  <a:t>) =</a:t>
                </a:r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D5BADD4E-AF3E-4E2F-ADD8-6DC3E460EC16}"/>
                  </a:ext>
                </a:extLst>
              </p:cNvPr>
              <p:cNvGrpSpPr/>
              <p:nvPr/>
            </p:nvGrpSpPr>
            <p:grpSpPr>
              <a:xfrm>
                <a:off x="7746350" y="3981135"/>
                <a:ext cx="3022968" cy="782593"/>
                <a:chOff x="7746350" y="3981135"/>
                <a:chExt cx="3022968" cy="782593"/>
              </a:xfrm>
            </p:grpSpPr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68C89AC6-2254-4F82-A20C-CA2C2E2A37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59684" y="4352048"/>
                  <a:ext cx="2820416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685469F3-2A33-45D5-B7F2-75DC3C67B2E2}"/>
                    </a:ext>
                  </a:extLst>
                </p:cNvPr>
                <p:cNvSpPr txBox="1"/>
                <p:nvPr/>
              </p:nvSpPr>
              <p:spPr>
                <a:xfrm>
                  <a:off x="8226900" y="4340394"/>
                  <a:ext cx="1241548" cy="4233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IN" sz="2000" dirty="0">
                      <a:latin typeface="Consolas" panose="020B0609020204030204" pitchFamily="49" charset="0"/>
                    </a:rPr>
                    <a:t>0.029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FE4F3C0A-6ECA-457B-A72D-E93EB365285F}"/>
                    </a:ext>
                  </a:extLst>
                </p:cNvPr>
                <p:cNvSpPr txBox="1"/>
                <p:nvPr/>
              </p:nvSpPr>
              <p:spPr>
                <a:xfrm>
                  <a:off x="7746350" y="3981135"/>
                  <a:ext cx="3022968" cy="4233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IN" sz="2000" dirty="0">
                      <a:latin typeface="Consolas" panose="020B0609020204030204" pitchFamily="49" charset="0"/>
                    </a:rPr>
                    <a:t>0.033 x (9/14)</a:t>
                  </a:r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9C6C372-D6B1-4920-8E04-63EFA454599D}"/>
                </a:ext>
              </a:extLst>
            </p:cNvPr>
            <p:cNvGrpSpPr/>
            <p:nvPr/>
          </p:nvGrpSpPr>
          <p:grpSpPr>
            <a:xfrm>
              <a:off x="6284772" y="5327677"/>
              <a:ext cx="4372404" cy="473027"/>
              <a:chOff x="6272739" y="4885265"/>
              <a:chExt cx="4408637" cy="423334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EE0E753-1B64-4CBC-AF83-EC71522568C5}"/>
                  </a:ext>
                </a:extLst>
              </p:cNvPr>
              <p:cNvSpPr txBox="1"/>
              <p:nvPr/>
            </p:nvSpPr>
            <p:spPr>
              <a:xfrm>
                <a:off x="6272739" y="4885265"/>
                <a:ext cx="2047800" cy="423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IN" sz="2000" dirty="0">
                    <a:latin typeface="Consolas" panose="020B0609020204030204" pitchFamily="49" charset="0"/>
                  </a:rPr>
                  <a:t>P(</a:t>
                </a:r>
                <a:r>
                  <a:rPr lang="en-IN" sz="2000" dirty="0" err="1">
                    <a:latin typeface="Consolas" panose="020B0609020204030204" pitchFamily="49" charset="0"/>
                  </a:rPr>
                  <a:t>Yes|X</a:t>
                </a:r>
                <a:r>
                  <a:rPr lang="en-IN" sz="2000" dirty="0">
                    <a:latin typeface="Consolas" panose="020B0609020204030204" pitchFamily="49" charset="0"/>
                  </a:rPr>
                  <a:t>) =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A3963B9-AF14-4212-99B0-EAEBB353610E}"/>
                  </a:ext>
                </a:extLst>
              </p:cNvPr>
              <p:cNvSpPr txBox="1"/>
              <p:nvPr/>
            </p:nvSpPr>
            <p:spPr>
              <a:xfrm>
                <a:off x="7658408" y="4885265"/>
                <a:ext cx="3022968" cy="423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IN" sz="2000" dirty="0">
                    <a:latin typeface="Consolas" panose="020B0609020204030204" pitchFamily="49" charset="0"/>
                  </a:rPr>
                  <a:t>0.73</a:t>
                </a:r>
              </a:p>
            </p:txBody>
          </p:sp>
        </p:grpSp>
      </p:grpSp>
      <p:pic>
        <p:nvPicPr>
          <p:cNvPr id="26" name="skillenza_logo_new (1).png" descr="skillenza_logo_new (1).png">
            <a:extLst>
              <a:ext uri="{FF2B5EF4-FFF2-40B4-BE49-F238E27FC236}">
                <a16:creationId xmlns:a16="http://schemas.microsoft.com/office/drawing/2014/main" id="{96FD80AC-3C89-49D0-93B2-1E1EA8C9E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A44CD2C-F370-4A6B-BB40-D983D4234F2C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Naïve Bayes Classifier</a:t>
            </a:r>
          </a:p>
        </p:txBody>
      </p:sp>
    </p:spTree>
    <p:extLst>
      <p:ext uri="{BB962C8B-B14F-4D97-AF65-F5344CB8AC3E}">
        <p14:creationId xmlns:p14="http://schemas.microsoft.com/office/powerpoint/2010/main" val="255599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"/>
          <p:cNvSpPr/>
          <p:nvPr/>
        </p:nvSpPr>
        <p:spPr>
          <a:xfrm>
            <a:off x="-6326" y="-43141"/>
            <a:ext cx="4095779" cy="9839882"/>
          </a:xfrm>
          <a:prstGeom prst="rect">
            <a:avLst/>
          </a:prstGeom>
          <a:solidFill>
            <a:srgbClr val="4D4DF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CCF43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1" name="Years of Experience distribution"/>
          <p:cNvSpPr txBox="1"/>
          <p:nvPr/>
        </p:nvSpPr>
        <p:spPr>
          <a:xfrm>
            <a:off x="486118" y="4245357"/>
            <a:ext cx="3980590" cy="126288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defTabSz="457200">
              <a:lnSpc>
                <a:spcPts val="9600"/>
              </a:lnSpc>
              <a:spcBef>
                <a:spcPts val="0"/>
              </a:spcBef>
              <a:defRPr sz="40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pic>
        <p:nvPicPr>
          <p:cNvPr id="172" name="skillenza_white.png" descr="skillenza_whi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56" y="28773"/>
            <a:ext cx="1705134" cy="852567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&lt;Topic&gt;"/>
          <p:cNvSpPr txBox="1"/>
          <p:nvPr/>
        </p:nvSpPr>
        <p:spPr>
          <a:xfrm>
            <a:off x="4934261" y="4279900"/>
            <a:ext cx="3136278" cy="1193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63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dirty="0"/>
              <a:t>&lt;Topic&gt;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203CB4-04F9-43AE-9B1A-41DCA890F8D7}"/>
              </a:ext>
            </a:extLst>
          </p:cNvPr>
          <p:cNvSpPr txBox="1"/>
          <p:nvPr/>
        </p:nvSpPr>
        <p:spPr>
          <a:xfrm>
            <a:off x="270664" y="3995082"/>
            <a:ext cx="3541797" cy="10669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Boosting</a:t>
            </a:r>
          </a:p>
        </p:txBody>
      </p:sp>
    </p:spTree>
    <p:extLst>
      <p:ext uri="{BB962C8B-B14F-4D97-AF65-F5344CB8AC3E}">
        <p14:creationId xmlns:p14="http://schemas.microsoft.com/office/powerpoint/2010/main" val="1819556444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1">
            <a:extLst>
              <a:ext uri="{FF2B5EF4-FFF2-40B4-BE49-F238E27FC236}">
                <a16:creationId xmlns:a16="http://schemas.microsoft.com/office/drawing/2014/main" id="{6BF851D1-0CCF-4F85-A545-93E6F817D6C2}"/>
              </a:ext>
            </a:extLst>
          </p:cNvPr>
          <p:cNvSpPr/>
          <p:nvPr/>
        </p:nvSpPr>
        <p:spPr>
          <a:xfrm>
            <a:off x="1054552" y="2999781"/>
            <a:ext cx="10895695" cy="3754037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endParaRPr lang="en-US" sz="2133" dirty="0">
              <a:solidFill>
                <a:prstClr val="black"/>
              </a:solidFill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727881" y="3482685"/>
            <a:ext cx="9549036" cy="2788227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408200" indent="-390138" algn="just">
              <a:lnSpc>
                <a:spcPct val="100000"/>
              </a:lnSpc>
              <a:spcBef>
                <a:spcPts val="142"/>
              </a:spcBef>
              <a:buClr>
                <a:srgbClr val="30B6FC"/>
              </a:buClr>
              <a:buFont typeface="Wingdings"/>
              <a:buChar char=""/>
              <a:tabLst>
                <a:tab pos="408200" algn="l"/>
              </a:tabLst>
            </a:pPr>
            <a:r>
              <a:rPr sz="2000" dirty="0">
                <a:cs typeface="Times New Roman"/>
              </a:rPr>
              <a:t>Boosting has been a very successful technique for solving</a:t>
            </a:r>
            <a:r>
              <a:rPr sz="2000" spc="-8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the</a:t>
            </a:r>
          </a:p>
          <a:p>
            <a:pPr marL="407297" algn="just">
              <a:lnSpc>
                <a:spcPct val="100000"/>
              </a:lnSpc>
              <a:spcBef>
                <a:spcPts val="7"/>
              </a:spcBef>
            </a:pPr>
            <a:r>
              <a:rPr sz="2000" dirty="0">
                <a:cs typeface="Times New Roman"/>
              </a:rPr>
              <a:t>two-class </a:t>
            </a:r>
            <a:r>
              <a:rPr sz="2000" spc="-7" dirty="0">
                <a:cs typeface="Times New Roman"/>
              </a:rPr>
              <a:t>classification</a:t>
            </a:r>
            <a:r>
              <a:rPr sz="2000" spc="-92" dirty="0">
                <a:cs typeface="Times New Roman"/>
              </a:rPr>
              <a:t> </a:t>
            </a:r>
            <a:r>
              <a:rPr sz="2000" spc="-7" dirty="0">
                <a:cs typeface="Times New Roman"/>
              </a:rPr>
              <a:t>problem.</a:t>
            </a:r>
            <a:endParaRPr sz="2000" dirty="0">
              <a:cs typeface="Times New Roman"/>
            </a:endParaRPr>
          </a:p>
          <a:p>
            <a:pPr marL="407297" marR="65926" indent="-390138" algn="just">
              <a:lnSpc>
                <a:spcPct val="100000"/>
              </a:lnSpc>
              <a:spcBef>
                <a:spcPts val="818"/>
              </a:spcBef>
              <a:buClr>
                <a:srgbClr val="30B6FC"/>
              </a:buClr>
              <a:buFont typeface="Wingdings"/>
              <a:buChar char=""/>
              <a:tabLst>
                <a:tab pos="408200" algn="l"/>
              </a:tabLst>
            </a:pPr>
            <a:r>
              <a:rPr sz="2000" dirty="0">
                <a:cs typeface="Times New Roman"/>
              </a:rPr>
              <a:t>Rather than just </a:t>
            </a:r>
            <a:r>
              <a:rPr sz="2000" spc="-7" dirty="0">
                <a:cs typeface="Times New Roman"/>
              </a:rPr>
              <a:t>combining </a:t>
            </a:r>
            <a:r>
              <a:rPr sz="2000" dirty="0">
                <a:cs typeface="Times New Roman"/>
              </a:rPr>
              <a:t>the isolated classifiers boosting use  the </a:t>
            </a:r>
            <a:r>
              <a:rPr sz="2000" spc="-7" dirty="0">
                <a:cs typeface="Times New Roman"/>
              </a:rPr>
              <a:t>mechanism </a:t>
            </a:r>
            <a:r>
              <a:rPr sz="2000" dirty="0">
                <a:cs typeface="Times New Roman"/>
              </a:rPr>
              <a:t>of increasing the weights of </a:t>
            </a:r>
            <a:r>
              <a:rPr sz="2000" spc="-7" dirty="0">
                <a:cs typeface="Times New Roman"/>
              </a:rPr>
              <a:t>misclassified </a:t>
            </a:r>
            <a:r>
              <a:rPr sz="2000" dirty="0">
                <a:cs typeface="Times New Roman"/>
              </a:rPr>
              <a:t>data</a:t>
            </a:r>
            <a:r>
              <a:rPr sz="2000" spc="-178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in  preceding</a:t>
            </a:r>
            <a:r>
              <a:rPr sz="2000" spc="-50" dirty="0">
                <a:cs typeface="Times New Roman"/>
              </a:rPr>
              <a:t> </a:t>
            </a:r>
            <a:r>
              <a:rPr sz="2000" spc="-7" dirty="0">
                <a:cs typeface="Times New Roman"/>
              </a:rPr>
              <a:t>classifiers.</a:t>
            </a:r>
            <a:endParaRPr sz="2000" dirty="0">
              <a:cs typeface="Times New Roman"/>
            </a:endParaRPr>
          </a:p>
          <a:p>
            <a:pPr marL="407297" marR="7225" indent="-390138" algn="just">
              <a:lnSpc>
                <a:spcPct val="100000"/>
              </a:lnSpc>
              <a:spcBef>
                <a:spcPts val="825"/>
              </a:spcBef>
              <a:buClr>
                <a:srgbClr val="30B6FC"/>
              </a:buClr>
              <a:buFont typeface="Wingdings"/>
              <a:buChar char=""/>
              <a:tabLst>
                <a:tab pos="408200" algn="l"/>
              </a:tabLst>
            </a:pPr>
            <a:r>
              <a:rPr sz="2000" spc="-7" dirty="0">
                <a:cs typeface="Times New Roman"/>
              </a:rPr>
              <a:t>A weak </a:t>
            </a:r>
            <a:r>
              <a:rPr sz="2000" dirty="0">
                <a:cs typeface="Times New Roman"/>
              </a:rPr>
              <a:t>learner </a:t>
            </a:r>
            <a:r>
              <a:rPr sz="2000" spc="-7" dirty="0">
                <a:cs typeface="Times New Roman"/>
              </a:rPr>
              <a:t>is </a:t>
            </a:r>
            <a:r>
              <a:rPr sz="2000" dirty="0">
                <a:cs typeface="Times New Roman"/>
              </a:rPr>
              <a:t>defined to be a classifier </a:t>
            </a:r>
            <a:r>
              <a:rPr sz="2000" spc="-7" dirty="0">
                <a:cs typeface="Times New Roman"/>
              </a:rPr>
              <a:t>which is </a:t>
            </a:r>
            <a:r>
              <a:rPr sz="2000" dirty="0">
                <a:cs typeface="Times New Roman"/>
              </a:rPr>
              <a:t>only</a:t>
            </a:r>
            <a:r>
              <a:rPr sz="2000" spc="-19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slightly  correlated with the true</a:t>
            </a:r>
            <a:r>
              <a:rPr sz="2000" spc="-142" dirty="0">
                <a:cs typeface="Times New Roman"/>
              </a:rPr>
              <a:t> </a:t>
            </a:r>
            <a:r>
              <a:rPr sz="2000" spc="-7" dirty="0">
                <a:cs typeface="Times New Roman"/>
              </a:rPr>
              <a:t>classification.</a:t>
            </a:r>
            <a:endParaRPr sz="2000" dirty="0">
              <a:cs typeface="Times New Roman"/>
            </a:endParaRPr>
          </a:p>
          <a:p>
            <a:pPr marL="407297" marR="123724" indent="-390138" algn="just">
              <a:lnSpc>
                <a:spcPct val="100000"/>
              </a:lnSpc>
              <a:spcBef>
                <a:spcPts val="825"/>
              </a:spcBef>
              <a:buClr>
                <a:srgbClr val="30B6FC"/>
              </a:buClr>
              <a:buFont typeface="Wingdings"/>
              <a:buChar char=""/>
              <a:tabLst>
                <a:tab pos="408200" algn="l"/>
              </a:tabLst>
            </a:pPr>
            <a:r>
              <a:rPr sz="2000" dirty="0">
                <a:cs typeface="Times New Roman"/>
              </a:rPr>
              <a:t>In contrast, a strong learner </a:t>
            </a:r>
            <a:r>
              <a:rPr sz="2000" spc="-7" dirty="0">
                <a:cs typeface="Times New Roman"/>
              </a:rPr>
              <a:t>is </a:t>
            </a:r>
            <a:r>
              <a:rPr sz="2000" dirty="0">
                <a:cs typeface="Times New Roman"/>
              </a:rPr>
              <a:t>a classifier that </a:t>
            </a:r>
            <a:r>
              <a:rPr sz="2000" spc="-7" dirty="0">
                <a:cs typeface="Times New Roman"/>
              </a:rPr>
              <a:t>is </a:t>
            </a:r>
            <a:r>
              <a:rPr sz="2000" dirty="0">
                <a:cs typeface="Times New Roman"/>
              </a:rPr>
              <a:t>arbitrarily</a:t>
            </a:r>
            <a:r>
              <a:rPr sz="2000" spc="-142" dirty="0">
                <a:cs typeface="Times New Roman"/>
              </a:rPr>
              <a:t> </a:t>
            </a:r>
            <a:r>
              <a:rPr sz="2000" spc="-28" dirty="0">
                <a:cs typeface="Times New Roman"/>
              </a:rPr>
              <a:t>well-  </a:t>
            </a:r>
            <a:r>
              <a:rPr sz="2000" dirty="0">
                <a:cs typeface="Times New Roman"/>
              </a:rPr>
              <a:t>correlated with the true</a:t>
            </a:r>
            <a:r>
              <a:rPr sz="2000" spc="-92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classification.</a:t>
            </a:r>
          </a:p>
        </p:txBody>
      </p:sp>
      <p:pic>
        <p:nvPicPr>
          <p:cNvPr id="6" name="skillenza_logo_new (1).png" descr="skillenza_logo_new (1).png">
            <a:extLst>
              <a:ext uri="{FF2B5EF4-FFF2-40B4-BE49-F238E27FC236}">
                <a16:creationId xmlns:a16="http://schemas.microsoft.com/office/drawing/2014/main" id="{FB88AF4D-5D48-49C8-92CA-3060A2C8A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02376B8-73E7-4759-A1C4-23E465ECE297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Boosting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077660" y="2874212"/>
            <a:ext cx="8849479" cy="50302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pic>
        <p:nvPicPr>
          <p:cNvPr id="8" name="skillenza_logo_new (1).png" descr="skillenza_logo_new (1).png">
            <a:extLst>
              <a:ext uri="{FF2B5EF4-FFF2-40B4-BE49-F238E27FC236}">
                <a16:creationId xmlns:a16="http://schemas.microsoft.com/office/drawing/2014/main" id="{7E33A13C-DA5C-438D-AC88-9E7A99494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9905EA4-2F88-4089-9653-4B210E2B9D46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Boosting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48483" y="1436954"/>
            <a:ext cx="9233767" cy="820560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3413" b="1" dirty="0">
              <a:solidFill>
                <a:srgbClr val="604878"/>
              </a:solidFill>
            </a:endParaRPr>
          </a:p>
        </p:txBody>
      </p:sp>
      <p:sp>
        <p:nvSpPr>
          <p:cNvPr id="7" name="Rectangle: Rounded Corners 1">
            <a:extLst>
              <a:ext uri="{FF2B5EF4-FFF2-40B4-BE49-F238E27FC236}">
                <a16:creationId xmlns:a16="http://schemas.microsoft.com/office/drawing/2014/main" id="{AE60B03C-B7FF-4FDE-AFDF-F4E4788B0A95}"/>
              </a:ext>
            </a:extLst>
          </p:cNvPr>
          <p:cNvSpPr/>
          <p:nvPr/>
        </p:nvSpPr>
        <p:spPr>
          <a:xfrm>
            <a:off x="2275840" y="3798343"/>
            <a:ext cx="8453120" cy="1241017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Naive Bayes classifier assumes that the presence of a particular feature in a class is unrelated to the presence of any other feature</a:t>
            </a:r>
          </a:p>
        </p:txBody>
      </p:sp>
      <p:sp>
        <p:nvSpPr>
          <p:cNvPr id="16" name="Rectangle: Rounded Corners 1">
            <a:extLst>
              <a:ext uri="{FF2B5EF4-FFF2-40B4-BE49-F238E27FC236}">
                <a16:creationId xmlns:a16="http://schemas.microsoft.com/office/drawing/2014/main" id="{48E9639C-1422-4879-B1CA-4C6F175E4D6B}"/>
              </a:ext>
            </a:extLst>
          </p:cNvPr>
          <p:cNvSpPr/>
          <p:nvPr/>
        </p:nvSpPr>
        <p:spPr>
          <a:xfrm>
            <a:off x="4616704" y="2522613"/>
            <a:ext cx="3771392" cy="938899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What is Naïve Bayes Classifier?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74258C0-9D9F-4F41-A2F1-5684A33060E6}"/>
              </a:ext>
            </a:extLst>
          </p:cNvPr>
          <p:cNvGrpSpPr/>
          <p:nvPr/>
        </p:nvGrpSpPr>
        <p:grpSpPr>
          <a:xfrm>
            <a:off x="4021222" y="5427296"/>
            <a:ext cx="5726291" cy="2305786"/>
            <a:chOff x="4549541" y="4058816"/>
            <a:chExt cx="5368398" cy="2161674"/>
          </a:xfrm>
        </p:grpSpPr>
        <p:pic>
          <p:nvPicPr>
            <p:cNvPr id="6" name="Picture 4" descr="Related image">
              <a:extLst>
                <a:ext uri="{FF2B5EF4-FFF2-40B4-BE49-F238E27FC236}">
                  <a16:creationId xmlns:a16="http://schemas.microsoft.com/office/drawing/2014/main" id="{38E7A2DD-F3D9-445A-9F09-2FD7C39A81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9541" y="4058816"/>
              <a:ext cx="2161674" cy="2161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F6C4FCA-4BB5-4D8B-916C-9586F7C0BD75}"/>
                </a:ext>
              </a:extLst>
            </p:cNvPr>
            <p:cNvSpPr/>
            <p:nvPr/>
          </p:nvSpPr>
          <p:spPr>
            <a:xfrm>
              <a:off x="6824936" y="4661891"/>
              <a:ext cx="3093003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04810" indent="-30481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0000"/>
                  </a:solidFill>
                </a:rPr>
                <a:t>RED</a:t>
              </a:r>
            </a:p>
            <a:p>
              <a:pPr marL="304810" indent="-30481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en-US" sz="2000" dirty="0"/>
            </a:p>
            <a:p>
              <a:pPr marL="304810" indent="-30481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sz="2000" dirty="0"/>
                <a:t>ROUND</a:t>
              </a:r>
            </a:p>
            <a:p>
              <a:pPr marL="304810" indent="-30481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en-US" sz="2000" dirty="0"/>
            </a:p>
            <a:p>
              <a:pPr marL="304810" indent="-30481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sz="2000" dirty="0"/>
                <a:t>3inches in Diameter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0BCD8371-A18F-49F6-8350-766E152CB9F3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Naïve Bayes Classifier</a:t>
            </a:r>
          </a:p>
        </p:txBody>
      </p:sp>
      <p:pic>
        <p:nvPicPr>
          <p:cNvPr id="10" name="skillenza_logo_new (1).png" descr="skillenza_logo_new (1).png">
            <a:extLst>
              <a:ext uri="{FF2B5EF4-FFF2-40B4-BE49-F238E27FC236}">
                <a16:creationId xmlns:a16="http://schemas.microsoft.com/office/drawing/2014/main" id="{C4A6C9A9-D057-4823-B863-02188C31C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7512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2202" y="2070784"/>
            <a:ext cx="17366649" cy="1799845"/>
          </a:xfrm>
          <a:prstGeom prst="rect">
            <a:avLst/>
          </a:prstGeom>
        </p:spPr>
        <p:txBody>
          <a:bodyPr vert="horz" wrap="square" lIns="0" tIns="76764" rIns="0" bIns="0" rtlCol="0">
            <a:spAutoFit/>
          </a:bodyPr>
          <a:lstStyle/>
          <a:p>
            <a:pPr marL="108372" marR="61411">
              <a:lnSpc>
                <a:spcPts val="3683"/>
              </a:lnSpc>
              <a:spcBef>
                <a:spcPts val="604"/>
              </a:spcBef>
              <a:buAutoNum type="arabicPeriod"/>
              <a:tabLst>
                <a:tab pos="464192" algn="l"/>
                <a:tab pos="7968025" algn="l"/>
                <a:tab pos="11007849" algn="l"/>
              </a:tabLst>
            </a:pPr>
            <a:r>
              <a:rPr lang="en-US" sz="2000" spc="-7" dirty="0">
                <a:cs typeface="Candara"/>
              </a:rPr>
              <a:t> </a:t>
            </a:r>
            <a:r>
              <a:rPr sz="2000" spc="-7" dirty="0">
                <a:cs typeface="Candara"/>
              </a:rPr>
              <a:t>Initialize </a:t>
            </a:r>
            <a:r>
              <a:rPr sz="2000" dirty="0">
                <a:cs typeface="Candara"/>
              </a:rPr>
              <a:t>the </a:t>
            </a:r>
            <a:r>
              <a:rPr sz="2000" spc="-7" dirty="0">
                <a:cs typeface="Candara"/>
              </a:rPr>
              <a:t>data</a:t>
            </a:r>
            <a:r>
              <a:rPr sz="2000" spc="57" dirty="0">
                <a:cs typeface="Candara"/>
              </a:rPr>
              <a:t> </a:t>
            </a:r>
            <a:r>
              <a:rPr sz="2000" spc="-7" dirty="0">
                <a:cs typeface="Candara"/>
              </a:rPr>
              <a:t>weighting</a:t>
            </a:r>
            <a:r>
              <a:rPr sz="2000" spc="43" dirty="0">
                <a:cs typeface="Candara"/>
              </a:rPr>
              <a:t> </a:t>
            </a:r>
            <a:r>
              <a:rPr sz="2000" dirty="0">
                <a:cs typeface="Candara"/>
              </a:rPr>
              <a:t>coefficients</a:t>
            </a:r>
            <a:r>
              <a:rPr lang="en-US" sz="3413" dirty="0">
                <a:cs typeface="Candara"/>
              </a:rPr>
              <a:t> </a:t>
            </a:r>
            <a:r>
              <a:rPr sz="2000" spc="-21" dirty="0">
                <a:cs typeface="Candara"/>
              </a:rPr>
              <a:t>{</a:t>
            </a:r>
            <a:r>
              <a:rPr sz="2000" i="1" spc="-21" dirty="0">
                <a:cs typeface="Candara"/>
              </a:rPr>
              <a:t>W</a:t>
            </a:r>
            <a:r>
              <a:rPr sz="2000" i="1" spc="-31" baseline="-20833" dirty="0">
                <a:cs typeface="Candara"/>
              </a:rPr>
              <a:t>n  </a:t>
            </a:r>
            <a:r>
              <a:rPr sz="2000" dirty="0">
                <a:cs typeface="Candara"/>
              </a:rPr>
              <a:t>}</a:t>
            </a:r>
            <a:r>
              <a:rPr sz="2000" spc="-121" dirty="0">
                <a:cs typeface="Candara"/>
              </a:rPr>
              <a:t> </a:t>
            </a:r>
            <a:r>
              <a:rPr sz="2000" dirty="0">
                <a:cs typeface="Candara"/>
              </a:rPr>
              <a:t>by</a:t>
            </a:r>
            <a:r>
              <a:rPr sz="2000" spc="7" dirty="0">
                <a:cs typeface="Candara"/>
              </a:rPr>
              <a:t> </a:t>
            </a:r>
            <a:r>
              <a:rPr sz="2000" spc="-7" dirty="0">
                <a:cs typeface="Candara"/>
              </a:rPr>
              <a:t>setting</a:t>
            </a:r>
            <a:r>
              <a:rPr lang="en-US" sz="2000" spc="-7" dirty="0">
                <a:cs typeface="Candara"/>
              </a:rPr>
              <a:t> </a:t>
            </a:r>
            <a:r>
              <a:rPr sz="2000" i="1" spc="-7" dirty="0">
                <a:cs typeface="Candara"/>
              </a:rPr>
              <a:t>W</a:t>
            </a:r>
            <a:r>
              <a:rPr sz="2000" i="1" spc="-10" baseline="-20833" dirty="0">
                <a:cs typeface="Candara"/>
              </a:rPr>
              <a:t>i </a:t>
            </a:r>
            <a:r>
              <a:rPr sz="2000" dirty="0">
                <a:cs typeface="Candara"/>
              </a:rPr>
              <a:t>=  </a:t>
            </a:r>
            <a:r>
              <a:rPr sz="2000" spc="-7" dirty="0">
                <a:cs typeface="Candara"/>
              </a:rPr>
              <a:t>1</a:t>
            </a:r>
            <a:r>
              <a:rPr sz="2000" i="1" spc="-7" dirty="0">
                <a:cs typeface="Candara"/>
              </a:rPr>
              <a:t>/n, </a:t>
            </a:r>
            <a:r>
              <a:rPr sz="2000" dirty="0">
                <a:cs typeface="Candara"/>
              </a:rPr>
              <a:t>for</a:t>
            </a:r>
            <a:r>
              <a:rPr sz="2000" spc="21" dirty="0">
                <a:cs typeface="Candara"/>
              </a:rPr>
              <a:t> </a:t>
            </a:r>
            <a:r>
              <a:rPr sz="2000" spc="-7" dirty="0">
                <a:cs typeface="Candara"/>
              </a:rPr>
              <a:t>n=1,2……..,N</a:t>
            </a:r>
            <a:endParaRPr sz="2000" dirty="0">
              <a:cs typeface="Candara"/>
            </a:endParaRPr>
          </a:p>
          <a:p>
            <a:pPr marL="509347" indent="-401878">
              <a:lnSpc>
                <a:spcPct val="100000"/>
              </a:lnSpc>
              <a:spcBef>
                <a:spcPts val="361"/>
              </a:spcBef>
              <a:buAutoNum type="arabicPeriod"/>
              <a:tabLst>
                <a:tab pos="510250" algn="l"/>
                <a:tab pos="1403413" algn="l"/>
              </a:tabLst>
            </a:pPr>
            <a:r>
              <a:rPr sz="2000" dirty="0">
                <a:cs typeface="Candara"/>
              </a:rPr>
              <a:t>For	m=1 to</a:t>
            </a:r>
            <a:r>
              <a:rPr sz="2000" spc="-7" dirty="0">
                <a:cs typeface="Candara"/>
              </a:rPr>
              <a:t> </a:t>
            </a:r>
            <a:r>
              <a:rPr sz="2000" dirty="0">
                <a:cs typeface="Candara"/>
              </a:rPr>
              <a:t>m</a:t>
            </a:r>
          </a:p>
          <a:p>
            <a:pPr marL="451272" marR="461483" lvl="2" indent="-342900">
              <a:lnSpc>
                <a:spcPts val="3669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616815" algn="l"/>
                <a:tab pos="617718" algn="l"/>
                <a:tab pos="3351393" algn="l"/>
                <a:tab pos="4513679" algn="l"/>
              </a:tabLst>
            </a:pPr>
            <a:r>
              <a:rPr sz="2000" dirty="0">
                <a:cs typeface="Candara"/>
              </a:rPr>
              <a:t>Fit</a:t>
            </a:r>
            <a:r>
              <a:rPr sz="2000" spc="7" dirty="0">
                <a:cs typeface="Candara"/>
              </a:rPr>
              <a:t> </a:t>
            </a:r>
            <a:r>
              <a:rPr sz="2000" dirty="0">
                <a:cs typeface="Candara"/>
              </a:rPr>
              <a:t>a</a:t>
            </a:r>
            <a:r>
              <a:rPr sz="2000" spc="-14" dirty="0">
                <a:cs typeface="Candara"/>
              </a:rPr>
              <a:t> </a:t>
            </a:r>
            <a:r>
              <a:rPr sz="2000" dirty="0">
                <a:cs typeface="Candara"/>
              </a:rPr>
              <a:t>classifier</a:t>
            </a:r>
            <a:r>
              <a:rPr lang="en-US" sz="2000" dirty="0">
                <a:cs typeface="Candara"/>
              </a:rPr>
              <a:t> </a:t>
            </a:r>
            <a:r>
              <a:rPr sz="2000" spc="7" dirty="0">
                <a:cs typeface="Candara"/>
              </a:rPr>
              <a:t>y</a:t>
            </a:r>
            <a:r>
              <a:rPr sz="2000" spc="10" baseline="-20833" dirty="0">
                <a:cs typeface="Cambria Math"/>
              </a:rPr>
              <a:t>𝑚</a:t>
            </a:r>
            <a:r>
              <a:rPr sz="2000" spc="7" dirty="0">
                <a:cs typeface="Candara"/>
              </a:rPr>
              <a:t>(</a:t>
            </a:r>
            <a:r>
              <a:rPr sz="2000" b="1" i="1" spc="7" dirty="0">
                <a:cs typeface="Candara"/>
              </a:rPr>
              <a:t>x</a:t>
            </a:r>
            <a:r>
              <a:rPr sz="2000" spc="7" dirty="0">
                <a:cs typeface="Candara"/>
              </a:rPr>
              <a:t>)</a:t>
            </a:r>
            <a:r>
              <a:rPr lang="en-US" sz="2000" spc="7" dirty="0">
                <a:cs typeface="Candara"/>
              </a:rPr>
              <a:t> </a:t>
            </a:r>
            <a:r>
              <a:rPr sz="2000" dirty="0">
                <a:cs typeface="Candara"/>
              </a:rPr>
              <a:t>to the training </a:t>
            </a:r>
            <a:r>
              <a:rPr sz="2000" spc="-7" dirty="0">
                <a:cs typeface="Candara"/>
              </a:rPr>
              <a:t>data </a:t>
            </a:r>
            <a:r>
              <a:rPr sz="2000" dirty="0">
                <a:cs typeface="Candara"/>
              </a:rPr>
              <a:t>by minimizing</a:t>
            </a:r>
            <a:r>
              <a:rPr sz="2000" spc="-114" dirty="0">
                <a:cs typeface="Candara"/>
              </a:rPr>
              <a:t> </a:t>
            </a:r>
            <a:r>
              <a:rPr sz="2000" dirty="0">
                <a:cs typeface="Candara"/>
              </a:rPr>
              <a:t>the  </a:t>
            </a:r>
            <a:r>
              <a:rPr sz="2000" spc="-7" dirty="0">
                <a:cs typeface="Candara"/>
              </a:rPr>
              <a:t>weighted error</a:t>
            </a:r>
            <a:r>
              <a:rPr sz="2000" spc="28" dirty="0">
                <a:cs typeface="Candara"/>
              </a:rPr>
              <a:t> </a:t>
            </a:r>
            <a:r>
              <a:rPr sz="2000" spc="-7" dirty="0">
                <a:cs typeface="Candara"/>
              </a:rPr>
              <a:t>function.</a:t>
            </a:r>
            <a:endParaRPr lang="en-US" sz="2000" spc="-7" dirty="0">
              <a:cs typeface="Candara"/>
            </a:endParaRPr>
          </a:p>
          <a:p>
            <a:pPr marL="451272" marR="461483" lvl="2" indent="-342900">
              <a:lnSpc>
                <a:spcPts val="3669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616815" algn="l"/>
                <a:tab pos="617718" algn="l"/>
                <a:tab pos="3351393" algn="l"/>
                <a:tab pos="4513679" algn="l"/>
              </a:tabLst>
            </a:pPr>
            <a:r>
              <a:rPr sz="2000" dirty="0">
                <a:cs typeface="Candara"/>
              </a:rPr>
              <a:t>Evaluate </a:t>
            </a:r>
            <a:r>
              <a:rPr sz="2000" spc="-7" dirty="0">
                <a:cs typeface="Candara"/>
              </a:rPr>
              <a:t>the</a:t>
            </a:r>
            <a:r>
              <a:rPr sz="2000" spc="7" dirty="0">
                <a:cs typeface="Candara"/>
              </a:rPr>
              <a:t> </a:t>
            </a:r>
            <a:r>
              <a:rPr sz="2000" spc="-7" dirty="0">
                <a:cs typeface="Candara"/>
              </a:rPr>
              <a:t>quantities</a:t>
            </a:r>
            <a:endParaRPr sz="2000" dirty="0">
              <a:cs typeface="Candar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4075" y="5882972"/>
            <a:ext cx="11847915" cy="500927"/>
          </a:xfrm>
          <a:prstGeom prst="rect">
            <a:avLst/>
          </a:prstGeom>
        </p:spPr>
        <p:txBody>
          <a:bodyPr vert="horz" wrap="square" lIns="0" tIns="78569" rIns="0" bIns="0" rtlCol="0">
            <a:spAutoFit/>
          </a:bodyPr>
          <a:lstStyle/>
          <a:p>
            <a:pPr marL="54186" marR="43349">
              <a:lnSpc>
                <a:spcPts val="3669"/>
              </a:lnSpc>
              <a:spcBef>
                <a:spcPts val="617"/>
              </a:spcBef>
            </a:pPr>
            <a:r>
              <a:rPr sz="2000" spc="-7" dirty="0">
                <a:cs typeface="Candara"/>
              </a:rPr>
              <a:t>The </a:t>
            </a:r>
            <a:r>
              <a:rPr sz="2000" dirty="0">
                <a:cs typeface="Candara"/>
              </a:rPr>
              <a:t>term </a:t>
            </a:r>
            <a:r>
              <a:rPr sz="2000" spc="-7" dirty="0">
                <a:cs typeface="Candara"/>
              </a:rPr>
              <a:t>I(y</a:t>
            </a:r>
            <a:r>
              <a:rPr sz="2000" spc="-10" baseline="-20833" dirty="0">
                <a:cs typeface="Candara"/>
              </a:rPr>
              <a:t>m</a:t>
            </a:r>
            <a:r>
              <a:rPr sz="2000" spc="-7" dirty="0">
                <a:cs typeface="Candara"/>
              </a:rPr>
              <a:t>(x</a:t>
            </a:r>
            <a:r>
              <a:rPr sz="2000" spc="-10" baseline="-20833" dirty="0">
                <a:cs typeface="Candara"/>
              </a:rPr>
              <a:t>n</a:t>
            </a:r>
            <a:r>
              <a:rPr sz="2000" spc="-7" dirty="0">
                <a:cs typeface="Candara"/>
              </a:rPr>
              <a:t>)</a:t>
            </a:r>
            <a:r>
              <a:rPr sz="2000" spc="-7" dirty="0">
                <a:cs typeface="Cambria Math"/>
              </a:rPr>
              <a:t>≠</a:t>
            </a:r>
            <a:r>
              <a:rPr sz="2000" spc="-7" dirty="0">
                <a:cs typeface="Candara"/>
              </a:rPr>
              <a:t>t</a:t>
            </a:r>
            <a:r>
              <a:rPr sz="2000" spc="-10" baseline="-20833" dirty="0">
                <a:cs typeface="Candara"/>
              </a:rPr>
              <a:t>n</a:t>
            </a:r>
            <a:r>
              <a:rPr sz="2000" spc="-7" dirty="0">
                <a:cs typeface="Candara"/>
              </a:rPr>
              <a:t>) </a:t>
            </a:r>
            <a:r>
              <a:rPr sz="2000" dirty="0">
                <a:cs typeface="Candara"/>
              </a:rPr>
              <a:t>is </a:t>
            </a:r>
            <a:r>
              <a:rPr sz="2000" b="1" u="sng" spc="-7" dirty="0">
                <a:solidFill>
                  <a:srgbClr val="073D86"/>
                </a:solidFill>
                <a:uFill>
                  <a:solidFill>
                    <a:srgbClr val="073D86"/>
                  </a:solidFill>
                </a:uFill>
                <a:cs typeface="Candara"/>
              </a:rPr>
              <a:t>indication function </a:t>
            </a:r>
            <a:r>
              <a:rPr sz="2000" spc="-7" dirty="0">
                <a:cs typeface="Candara"/>
              </a:rPr>
              <a:t>has values 0/1, </a:t>
            </a:r>
            <a:r>
              <a:rPr sz="2000" dirty="0">
                <a:cs typeface="Candara"/>
              </a:rPr>
              <a:t>0 if </a:t>
            </a:r>
            <a:r>
              <a:rPr sz="2000" spc="-7" dirty="0">
                <a:cs typeface="Candara"/>
              </a:rPr>
              <a:t>x</a:t>
            </a:r>
            <a:r>
              <a:rPr sz="2000" spc="-10" baseline="-20833" dirty="0">
                <a:cs typeface="Candara"/>
              </a:rPr>
              <a:t>n  </a:t>
            </a:r>
            <a:r>
              <a:rPr sz="2000" dirty="0">
                <a:cs typeface="Candara"/>
              </a:rPr>
              <a:t>is properly classified 1 if not</a:t>
            </a:r>
            <a:r>
              <a:rPr sz="2000" spc="-57" dirty="0">
                <a:cs typeface="Candara"/>
              </a:rPr>
              <a:t> </a:t>
            </a:r>
            <a:r>
              <a:rPr sz="2000" dirty="0">
                <a:cs typeface="Candara"/>
              </a:rPr>
              <a:t>so.</a:t>
            </a:r>
          </a:p>
        </p:txBody>
      </p:sp>
      <p:sp>
        <p:nvSpPr>
          <p:cNvPr id="5" name="object 5"/>
          <p:cNvSpPr/>
          <p:nvPr/>
        </p:nvSpPr>
        <p:spPr>
          <a:xfrm>
            <a:off x="3163310" y="4276767"/>
            <a:ext cx="4330795" cy="1414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pic>
        <p:nvPicPr>
          <p:cNvPr id="6" name="skillenza_logo_new (1).png" descr="skillenza_logo_new (1).png">
            <a:extLst>
              <a:ext uri="{FF2B5EF4-FFF2-40B4-BE49-F238E27FC236}">
                <a16:creationId xmlns:a16="http://schemas.microsoft.com/office/drawing/2014/main" id="{783A66E8-A1EB-4BC1-81F5-FFC588D8E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CBB9CAA-4723-4499-8244-E8EF85E42314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AdaBoost </a:t>
            </a:r>
            <a:r>
              <a:rPr lang="en-US" b="1" dirty="0" err="1"/>
              <a:t>Algotithm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074644-EA4D-418F-AB21-1D9FC04AF41C}"/>
              </a:ext>
            </a:extLst>
          </p:cNvPr>
          <p:cNvSpPr/>
          <p:nvPr/>
        </p:nvSpPr>
        <p:spPr>
          <a:xfrm>
            <a:off x="1214075" y="6575465"/>
            <a:ext cx="3147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And use these to evaluate</a:t>
            </a: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15626E32-4A2B-41CA-9892-AA3BE8833645}"/>
              </a:ext>
            </a:extLst>
          </p:cNvPr>
          <p:cNvSpPr/>
          <p:nvPr/>
        </p:nvSpPr>
        <p:spPr>
          <a:xfrm>
            <a:off x="1374699" y="6941181"/>
            <a:ext cx="2986391" cy="12669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3B0B10-5FF6-4283-A849-E2D11541582B}"/>
              </a:ext>
            </a:extLst>
          </p:cNvPr>
          <p:cNvSpPr/>
          <p:nvPr/>
        </p:nvSpPr>
        <p:spPr>
          <a:xfrm>
            <a:off x="782202" y="7838803"/>
            <a:ext cx="80341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Update the data weighting coefficients</a:t>
            </a: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18844041-0753-4631-A44A-012DFC2D2035}"/>
              </a:ext>
            </a:extLst>
          </p:cNvPr>
          <p:cNvSpPr/>
          <p:nvPr/>
        </p:nvSpPr>
        <p:spPr>
          <a:xfrm>
            <a:off x="1394577" y="8330396"/>
            <a:ext cx="4863449" cy="5266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301489" y="3702267"/>
            <a:ext cx="10831915" cy="326015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lnSpc>
                <a:spcPct val="100000"/>
              </a:lnSpc>
              <a:spcBef>
                <a:spcPts val="142"/>
              </a:spcBef>
            </a:pPr>
            <a:r>
              <a:rPr sz="2000" dirty="0">
                <a:cs typeface="Candara"/>
              </a:rPr>
              <a:t>3. Make predictions using the </a:t>
            </a:r>
            <a:r>
              <a:rPr sz="2000" spc="-7" dirty="0">
                <a:cs typeface="Candara"/>
              </a:rPr>
              <a:t>final </a:t>
            </a:r>
            <a:r>
              <a:rPr sz="2000" dirty="0">
                <a:cs typeface="Candara"/>
              </a:rPr>
              <a:t>model, </a:t>
            </a:r>
            <a:r>
              <a:rPr sz="2000" spc="-7" dirty="0">
                <a:cs typeface="Candara"/>
              </a:rPr>
              <a:t>which </a:t>
            </a:r>
            <a:r>
              <a:rPr sz="2000" dirty="0">
                <a:cs typeface="Candara"/>
              </a:rPr>
              <a:t>is given</a:t>
            </a:r>
            <a:r>
              <a:rPr sz="2000" spc="-57" dirty="0">
                <a:cs typeface="Candara"/>
              </a:rPr>
              <a:t> </a:t>
            </a:r>
            <a:r>
              <a:rPr sz="2000" dirty="0">
                <a:cs typeface="Candara"/>
              </a:rPr>
              <a:t>by</a:t>
            </a:r>
          </a:p>
        </p:txBody>
      </p:sp>
      <p:sp>
        <p:nvSpPr>
          <p:cNvPr id="8" name="object 8"/>
          <p:cNvSpPr/>
          <p:nvPr/>
        </p:nvSpPr>
        <p:spPr>
          <a:xfrm>
            <a:off x="3866299" y="4193499"/>
            <a:ext cx="5695146" cy="10440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pic>
        <p:nvPicPr>
          <p:cNvPr id="13" name="skillenza_logo_new (1).png" descr="skillenza_logo_new (1).png">
            <a:extLst>
              <a:ext uri="{FF2B5EF4-FFF2-40B4-BE49-F238E27FC236}">
                <a16:creationId xmlns:a16="http://schemas.microsoft.com/office/drawing/2014/main" id="{6F3A7CC4-C488-4408-87EE-FDA7658EE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134F822-8E51-4E46-9DD9-1626F6D1B05B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AdaBoost </a:t>
            </a:r>
            <a:r>
              <a:rPr lang="en-US" b="1" dirty="0" err="1"/>
              <a:t>Algotithm</a:t>
            </a:r>
            <a:endParaRPr lang="en-US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"/>
          <p:cNvSpPr/>
          <p:nvPr/>
        </p:nvSpPr>
        <p:spPr>
          <a:xfrm>
            <a:off x="-6326" y="-43141"/>
            <a:ext cx="13017452" cy="9839882"/>
          </a:xfrm>
          <a:prstGeom prst="rect">
            <a:avLst/>
          </a:prstGeom>
          <a:solidFill>
            <a:srgbClr val="4D4DF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CCF43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8" name="Rectangle"/>
          <p:cNvSpPr/>
          <p:nvPr/>
        </p:nvSpPr>
        <p:spPr>
          <a:xfrm>
            <a:off x="-6326" y="-43141"/>
            <a:ext cx="13017452" cy="9839882"/>
          </a:xfrm>
          <a:prstGeom prst="rect">
            <a:avLst/>
          </a:prstGeom>
          <a:solidFill>
            <a:srgbClr val="4D4DF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CCF43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9" name="Rectangle"/>
          <p:cNvSpPr/>
          <p:nvPr/>
        </p:nvSpPr>
        <p:spPr>
          <a:xfrm>
            <a:off x="-6326" y="-43141"/>
            <a:ext cx="13017452" cy="9839882"/>
          </a:xfrm>
          <a:prstGeom prst="rect">
            <a:avLst/>
          </a:prstGeom>
          <a:solidFill>
            <a:srgbClr val="4D4DF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CCF43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0" name="Thank You"/>
          <p:cNvSpPr txBox="1"/>
          <p:nvPr/>
        </p:nvSpPr>
        <p:spPr>
          <a:xfrm>
            <a:off x="1038955" y="4337978"/>
            <a:ext cx="10926890" cy="2068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457200">
              <a:lnSpc>
                <a:spcPts val="16200"/>
              </a:lnSpc>
              <a:spcBef>
                <a:spcPts val="0"/>
              </a:spcBef>
              <a:defRPr sz="69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Thank You</a:t>
            </a:r>
          </a:p>
        </p:txBody>
      </p:sp>
      <p:pic>
        <p:nvPicPr>
          <p:cNvPr id="181" name="skillenza_icon.png" descr="skillenza_icon.png"/>
          <p:cNvPicPr>
            <a:picLocks noChangeAspect="1"/>
          </p:cNvPicPr>
          <p:nvPr/>
        </p:nvPicPr>
        <p:blipFill>
          <a:blip r:embed="rId2">
            <a:alphaModFix amt="7066"/>
          </a:blip>
          <a:srcRect t="965" r="84"/>
          <a:stretch>
            <a:fillRect/>
          </a:stretch>
        </p:blipFill>
        <p:spPr>
          <a:xfrm rot="10500901">
            <a:off x="1918786" y="-54450"/>
            <a:ext cx="9167321" cy="9086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295" y="3238500"/>
            <a:ext cx="1922208" cy="1295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1">
            <a:extLst>
              <a:ext uri="{FF2B5EF4-FFF2-40B4-BE49-F238E27FC236}">
                <a16:creationId xmlns:a16="http://schemas.microsoft.com/office/drawing/2014/main" id="{AE60B03C-B7FF-4FDE-AFDF-F4E4788B0A95}"/>
              </a:ext>
            </a:extLst>
          </p:cNvPr>
          <p:cNvSpPr/>
          <p:nvPr/>
        </p:nvSpPr>
        <p:spPr>
          <a:xfrm>
            <a:off x="2275840" y="3790781"/>
            <a:ext cx="8453120" cy="9389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Because it makes assumptions that may or may not be correct</a:t>
            </a:r>
          </a:p>
        </p:txBody>
      </p:sp>
      <p:sp>
        <p:nvSpPr>
          <p:cNvPr id="16" name="Rectangle: Rounded Corners 1">
            <a:extLst>
              <a:ext uri="{FF2B5EF4-FFF2-40B4-BE49-F238E27FC236}">
                <a16:creationId xmlns:a16="http://schemas.microsoft.com/office/drawing/2014/main" id="{48E9639C-1422-4879-B1CA-4C6F175E4D6B}"/>
              </a:ext>
            </a:extLst>
          </p:cNvPr>
          <p:cNvSpPr/>
          <p:nvPr/>
        </p:nvSpPr>
        <p:spPr>
          <a:xfrm>
            <a:off x="4616704" y="2522613"/>
            <a:ext cx="3771392" cy="938899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Why is Naïve Bayes so Naive?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9B6E80-11A0-4ACF-8450-7FBD4C8933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500"/>
          <a:stretch/>
        </p:blipFill>
        <p:spPr>
          <a:xfrm>
            <a:off x="3872627" y="5058949"/>
            <a:ext cx="5259546" cy="292916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94DBBE9-1EA4-400E-A22B-15798D039FD6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Naïve Bayes Classifier</a:t>
            </a:r>
          </a:p>
        </p:txBody>
      </p:sp>
      <p:pic>
        <p:nvPicPr>
          <p:cNvPr id="10" name="skillenza_logo_new (1).png" descr="skillenza_logo_new (1).png">
            <a:extLst>
              <a:ext uri="{FF2B5EF4-FFF2-40B4-BE49-F238E27FC236}">
                <a16:creationId xmlns:a16="http://schemas.microsoft.com/office/drawing/2014/main" id="{63CAA72A-9700-4A69-A376-20D8F49F8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4897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1">
            <a:extLst>
              <a:ext uri="{FF2B5EF4-FFF2-40B4-BE49-F238E27FC236}">
                <a16:creationId xmlns:a16="http://schemas.microsoft.com/office/drawing/2014/main" id="{AE60B03C-B7FF-4FDE-AFDF-F4E4788B0A95}"/>
              </a:ext>
            </a:extLst>
          </p:cNvPr>
          <p:cNvSpPr/>
          <p:nvPr/>
        </p:nvSpPr>
        <p:spPr>
          <a:xfrm>
            <a:off x="2275840" y="3790781"/>
            <a:ext cx="8453120" cy="938900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Because its fundamentals are based on the Bayes Theorem</a:t>
            </a:r>
          </a:p>
        </p:txBody>
      </p:sp>
      <p:sp>
        <p:nvSpPr>
          <p:cNvPr id="16" name="Rectangle: Rounded Corners 1">
            <a:extLst>
              <a:ext uri="{FF2B5EF4-FFF2-40B4-BE49-F238E27FC236}">
                <a16:creationId xmlns:a16="http://schemas.microsoft.com/office/drawing/2014/main" id="{48E9639C-1422-4879-B1CA-4C6F175E4D6B}"/>
              </a:ext>
            </a:extLst>
          </p:cNvPr>
          <p:cNvSpPr/>
          <p:nvPr/>
        </p:nvSpPr>
        <p:spPr>
          <a:xfrm>
            <a:off x="4616704" y="2522613"/>
            <a:ext cx="3771392" cy="938899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Why does it contain Bayes?</a:t>
            </a:r>
          </a:p>
        </p:txBody>
      </p:sp>
      <p:pic>
        <p:nvPicPr>
          <p:cNvPr id="6" name="Picture 2" descr="Image result for bayes theorem">
            <a:extLst>
              <a:ext uri="{FF2B5EF4-FFF2-40B4-BE49-F238E27FC236}">
                <a16:creationId xmlns:a16="http://schemas.microsoft.com/office/drawing/2014/main" id="{4CE23247-F837-445E-BCF3-FCEC586E1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202" y="5058950"/>
            <a:ext cx="4106397" cy="249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C5184F-8974-40B4-8B27-197F2556ECA4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Naïve Bayes Classifier</a:t>
            </a:r>
          </a:p>
        </p:txBody>
      </p:sp>
      <p:pic>
        <p:nvPicPr>
          <p:cNvPr id="10" name="skillenza_logo_new (1).png" descr="skillenza_logo_new (1).png">
            <a:extLst>
              <a:ext uri="{FF2B5EF4-FFF2-40B4-BE49-F238E27FC236}">
                <a16:creationId xmlns:a16="http://schemas.microsoft.com/office/drawing/2014/main" id="{0C2CA9C6-B066-4B09-823D-B9513FA5C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8477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1">
            <a:extLst>
              <a:ext uri="{FF2B5EF4-FFF2-40B4-BE49-F238E27FC236}">
                <a16:creationId xmlns:a16="http://schemas.microsoft.com/office/drawing/2014/main" id="{1ED4E03B-6761-4BF3-B99E-C26CAE1A23D4}"/>
              </a:ext>
            </a:extLst>
          </p:cNvPr>
          <p:cNvSpPr/>
          <p:nvPr/>
        </p:nvSpPr>
        <p:spPr>
          <a:xfrm>
            <a:off x="2275840" y="5077731"/>
            <a:ext cx="8453120" cy="292792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0"/>
              </a:spcBef>
            </a:pPr>
            <a:r>
              <a:rPr lang="en-US" sz="2133" b="1" dirty="0">
                <a:solidFill>
                  <a:schemeClr val="tx1"/>
                </a:solidFill>
              </a:rPr>
              <a:t>For example:</a:t>
            </a:r>
          </a:p>
          <a:p>
            <a:pPr marL="304810" indent="-30481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chemeClr val="tx1"/>
                </a:solidFill>
              </a:rPr>
              <a:t>Drawing a second ace from a deck given we got the first ace</a:t>
            </a:r>
          </a:p>
          <a:p>
            <a:pPr marL="304810" indent="-30481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133" dirty="0">
              <a:solidFill>
                <a:schemeClr val="tx1"/>
              </a:solidFill>
            </a:endParaRPr>
          </a:p>
          <a:p>
            <a:pPr marL="304810" indent="-30481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chemeClr val="tx1"/>
                </a:solidFill>
              </a:rPr>
              <a:t>Finding the probability of having a disease given you were tested positive</a:t>
            </a:r>
          </a:p>
          <a:p>
            <a:pPr marL="304810" indent="-30481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133" dirty="0">
              <a:solidFill>
                <a:schemeClr val="tx1"/>
              </a:solidFill>
            </a:endParaRPr>
          </a:p>
          <a:p>
            <a:pPr marL="304810" indent="-30481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chemeClr val="tx1"/>
                </a:solidFill>
              </a:rPr>
              <a:t>Finding the probability of liking Game of Thrones given the person likes fiction</a:t>
            </a:r>
          </a:p>
        </p:txBody>
      </p:sp>
      <p:sp>
        <p:nvSpPr>
          <p:cNvPr id="7" name="Rectangle: Rounded Corners 1">
            <a:extLst>
              <a:ext uri="{FF2B5EF4-FFF2-40B4-BE49-F238E27FC236}">
                <a16:creationId xmlns:a16="http://schemas.microsoft.com/office/drawing/2014/main" id="{AE60B03C-B7FF-4FDE-AFDF-F4E4788B0A95}"/>
              </a:ext>
            </a:extLst>
          </p:cNvPr>
          <p:cNvSpPr/>
          <p:nvPr/>
        </p:nvSpPr>
        <p:spPr>
          <a:xfrm>
            <a:off x="2275840" y="3726613"/>
            <a:ext cx="8453120" cy="1086019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Calculate the probability of the second event (event B) given that the first event (event A) has already happened. </a:t>
            </a:r>
          </a:p>
        </p:txBody>
      </p:sp>
      <p:sp>
        <p:nvSpPr>
          <p:cNvPr id="16" name="Rectangle: Rounded Corners 1">
            <a:extLst>
              <a:ext uri="{FF2B5EF4-FFF2-40B4-BE49-F238E27FC236}">
                <a16:creationId xmlns:a16="http://schemas.microsoft.com/office/drawing/2014/main" id="{48E9639C-1422-4879-B1CA-4C6F175E4D6B}"/>
              </a:ext>
            </a:extLst>
          </p:cNvPr>
          <p:cNvSpPr/>
          <p:nvPr/>
        </p:nvSpPr>
        <p:spPr>
          <a:xfrm>
            <a:off x="4144425" y="2522613"/>
            <a:ext cx="4715951" cy="938899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Understanding Conditional Probability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6FB87E-4E21-4032-B3D2-BACE02802520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Naïve Bayes Classifier</a:t>
            </a:r>
          </a:p>
        </p:txBody>
      </p:sp>
      <p:pic>
        <p:nvPicPr>
          <p:cNvPr id="10" name="skillenza_logo_new (1).png" descr="skillenza_logo_new (1).png">
            <a:extLst>
              <a:ext uri="{FF2B5EF4-FFF2-40B4-BE49-F238E27FC236}">
                <a16:creationId xmlns:a16="http://schemas.microsoft.com/office/drawing/2014/main" id="{AD093C6C-48A7-4BE4-AD51-AACF557C0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7272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1">
            <a:extLst>
              <a:ext uri="{FF2B5EF4-FFF2-40B4-BE49-F238E27FC236}">
                <a16:creationId xmlns:a16="http://schemas.microsoft.com/office/drawing/2014/main" id="{1ED4E03B-6761-4BF3-B99E-C26CAE1A23D4}"/>
              </a:ext>
            </a:extLst>
          </p:cNvPr>
          <p:cNvSpPr/>
          <p:nvPr/>
        </p:nvSpPr>
        <p:spPr>
          <a:xfrm>
            <a:off x="2183438" y="3726612"/>
            <a:ext cx="8637925" cy="2176156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0"/>
              </a:spcBef>
            </a:pPr>
            <a:r>
              <a:rPr lang="en-US" sz="2133" b="1" dirty="0">
                <a:solidFill>
                  <a:schemeClr val="tx1"/>
                </a:solidFill>
              </a:rPr>
              <a:t>Define 2 events…</a:t>
            </a:r>
          </a:p>
          <a:p>
            <a:pPr>
              <a:spcBef>
                <a:spcPts val="0"/>
              </a:spcBef>
            </a:pPr>
            <a:endParaRPr lang="en-US" sz="2133" b="1" dirty="0">
              <a:solidFill>
                <a:schemeClr val="tx1"/>
              </a:solidFill>
            </a:endParaRPr>
          </a:p>
          <a:p>
            <a:pPr marL="365771" indent="-36577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chemeClr val="tx1"/>
                </a:solidFill>
              </a:rPr>
              <a:t>Event A is the probability of the event we’re trying to calculate</a:t>
            </a:r>
          </a:p>
          <a:p>
            <a:pPr marL="365771" indent="-365771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133" dirty="0">
              <a:solidFill>
                <a:schemeClr val="tx1"/>
              </a:solidFill>
            </a:endParaRPr>
          </a:p>
          <a:p>
            <a:pPr marL="365771" indent="-36577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chemeClr val="tx1"/>
                </a:solidFill>
              </a:rPr>
              <a:t>Event B is the condition that we know or the event that has happened</a:t>
            </a:r>
          </a:p>
        </p:txBody>
      </p:sp>
      <p:sp>
        <p:nvSpPr>
          <p:cNvPr id="16" name="Rectangle: Rounded Corners 1">
            <a:extLst>
              <a:ext uri="{FF2B5EF4-FFF2-40B4-BE49-F238E27FC236}">
                <a16:creationId xmlns:a16="http://schemas.microsoft.com/office/drawing/2014/main" id="{48E9639C-1422-4879-B1CA-4C6F175E4D6B}"/>
              </a:ext>
            </a:extLst>
          </p:cNvPr>
          <p:cNvSpPr/>
          <p:nvPr/>
        </p:nvSpPr>
        <p:spPr>
          <a:xfrm>
            <a:off x="4144425" y="2522613"/>
            <a:ext cx="4715951" cy="938899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Understanding Conditional Probability</a:t>
            </a:r>
          </a:p>
        </p:txBody>
      </p:sp>
      <p:sp>
        <p:nvSpPr>
          <p:cNvPr id="6" name="Rectangle: Rounded Corners 1">
            <a:extLst>
              <a:ext uri="{FF2B5EF4-FFF2-40B4-BE49-F238E27FC236}">
                <a16:creationId xmlns:a16="http://schemas.microsoft.com/office/drawing/2014/main" id="{04251ABE-3F43-48CB-943C-D8D1D926308D}"/>
              </a:ext>
            </a:extLst>
          </p:cNvPr>
          <p:cNvSpPr/>
          <p:nvPr/>
        </p:nvSpPr>
        <p:spPr>
          <a:xfrm>
            <a:off x="564681" y="6167868"/>
            <a:ext cx="5937718" cy="1960988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0"/>
              </a:spcBef>
            </a:pPr>
            <a:r>
              <a:rPr lang="en-US" sz="2133" b="1" dirty="0">
                <a:solidFill>
                  <a:schemeClr val="tx1"/>
                </a:solidFill>
              </a:rPr>
              <a:t>Conditional Probability : </a:t>
            </a:r>
            <a:r>
              <a:rPr lang="en-US" sz="2133" dirty="0">
                <a:solidFill>
                  <a:schemeClr val="tx1"/>
                </a:solidFill>
              </a:rPr>
              <a:t>P(A|B) ,</a:t>
            </a:r>
          </a:p>
          <a:p>
            <a:pPr>
              <a:spcBef>
                <a:spcPts val="0"/>
              </a:spcBef>
            </a:pPr>
            <a:r>
              <a:rPr lang="en-US" sz="2133" dirty="0">
                <a:solidFill>
                  <a:schemeClr val="tx1"/>
                </a:solidFill>
              </a:rPr>
              <a:t>The probability of the occurrence of event A given that B has already happened</a:t>
            </a:r>
          </a:p>
        </p:txBody>
      </p:sp>
      <p:pic>
        <p:nvPicPr>
          <p:cNvPr id="9" name="Picture 6" descr="https://s3-ap-south-1.amazonaws.com/av-blog-media/wp-content/uploads/2017/03/13114124/CP6.png">
            <a:extLst>
              <a:ext uri="{FF2B5EF4-FFF2-40B4-BE49-F238E27FC236}">
                <a16:creationId xmlns:a16="http://schemas.microsoft.com/office/drawing/2014/main" id="{8A0B5F56-35B1-4452-925A-D3BC922E75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24"/>
          <a:stretch/>
        </p:blipFill>
        <p:spPr bwMode="auto">
          <a:xfrm>
            <a:off x="6727540" y="6705600"/>
            <a:ext cx="6118317" cy="88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44AE26D-4585-439C-8116-15E9387D34B0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Naïve Bayes Classifier</a:t>
            </a:r>
          </a:p>
        </p:txBody>
      </p:sp>
      <p:pic>
        <p:nvPicPr>
          <p:cNvPr id="11" name="skillenza_logo_new (1).png" descr="skillenza_logo_new (1).png">
            <a:extLst>
              <a:ext uri="{FF2B5EF4-FFF2-40B4-BE49-F238E27FC236}">
                <a16:creationId xmlns:a16="http://schemas.microsoft.com/office/drawing/2014/main" id="{F47AD3DD-FBAE-498D-9F23-F5790C007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0717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1">
            <a:extLst>
              <a:ext uri="{FF2B5EF4-FFF2-40B4-BE49-F238E27FC236}">
                <a16:creationId xmlns:a16="http://schemas.microsoft.com/office/drawing/2014/main" id="{1ED4E03B-6761-4BF3-B99E-C26CAE1A23D4}"/>
              </a:ext>
            </a:extLst>
          </p:cNvPr>
          <p:cNvSpPr/>
          <p:nvPr/>
        </p:nvSpPr>
        <p:spPr>
          <a:xfrm>
            <a:off x="2176890" y="3844986"/>
            <a:ext cx="8637925" cy="1150188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Suppose you have a jar containing 6 marbles – 3 black and 3 red. What is the probability of getting a black given the first one was black too?</a:t>
            </a:r>
          </a:p>
        </p:txBody>
      </p:sp>
      <p:sp>
        <p:nvSpPr>
          <p:cNvPr id="16" name="Rectangle: Rounded Corners 1">
            <a:extLst>
              <a:ext uri="{FF2B5EF4-FFF2-40B4-BE49-F238E27FC236}">
                <a16:creationId xmlns:a16="http://schemas.microsoft.com/office/drawing/2014/main" id="{48E9639C-1422-4879-B1CA-4C6F175E4D6B}"/>
              </a:ext>
            </a:extLst>
          </p:cNvPr>
          <p:cNvSpPr/>
          <p:nvPr/>
        </p:nvSpPr>
        <p:spPr>
          <a:xfrm>
            <a:off x="4144425" y="2522613"/>
            <a:ext cx="4715951" cy="938899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Understanding Conditional Probability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BF797E4-0EEE-41E3-BA16-72D1C63F2DC7}"/>
              </a:ext>
            </a:extLst>
          </p:cNvPr>
          <p:cNvGrpSpPr/>
          <p:nvPr/>
        </p:nvGrpSpPr>
        <p:grpSpPr>
          <a:xfrm>
            <a:off x="5076839" y="4781830"/>
            <a:ext cx="2851119" cy="3887889"/>
            <a:chOff x="4874411" y="1313642"/>
            <a:chExt cx="3143250" cy="4286250"/>
          </a:xfrm>
        </p:grpSpPr>
        <p:pic>
          <p:nvPicPr>
            <p:cNvPr id="10" name="Picture 2" descr="Related image">
              <a:extLst>
                <a:ext uri="{FF2B5EF4-FFF2-40B4-BE49-F238E27FC236}">
                  <a16:creationId xmlns:a16="http://schemas.microsoft.com/office/drawing/2014/main" id="{C04974B3-1C36-43FA-8881-9EF1331523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4411" y="1313642"/>
              <a:ext cx="3143250" cy="428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Image result for black marble sphere png">
              <a:extLst>
                <a:ext uri="{FF2B5EF4-FFF2-40B4-BE49-F238E27FC236}">
                  <a16:creationId xmlns:a16="http://schemas.microsoft.com/office/drawing/2014/main" id="{AF315925-D6EC-42F4-AFCE-3565DC7D75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6640" y="4072279"/>
              <a:ext cx="515035" cy="526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Image result for black marble sphere png">
              <a:extLst>
                <a:ext uri="{FF2B5EF4-FFF2-40B4-BE49-F238E27FC236}">
                  <a16:creationId xmlns:a16="http://schemas.microsoft.com/office/drawing/2014/main" id="{20E86496-8BAC-48E0-95AC-89EF7EAD0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3784" y="4115546"/>
              <a:ext cx="515035" cy="526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Image result for black marble sphere png">
              <a:extLst>
                <a:ext uri="{FF2B5EF4-FFF2-40B4-BE49-F238E27FC236}">
                  <a16:creationId xmlns:a16="http://schemas.microsoft.com/office/drawing/2014/main" id="{8FB7E253-5D0A-4F8E-BA7E-C5BE6DD628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6747" y="4104340"/>
              <a:ext cx="515035" cy="526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8" descr="Image result for white marble sphere transparent">
              <a:extLst>
                <a:ext uri="{FF2B5EF4-FFF2-40B4-BE49-F238E27FC236}">
                  <a16:creationId xmlns:a16="http://schemas.microsoft.com/office/drawing/2014/main" id="{6170C3FC-7E85-49FA-BBE8-DBD7A28075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1212" y="4354341"/>
              <a:ext cx="500787" cy="5007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8" descr="Image result for white marble sphere transparent">
              <a:extLst>
                <a:ext uri="{FF2B5EF4-FFF2-40B4-BE49-F238E27FC236}">
                  <a16:creationId xmlns:a16="http://schemas.microsoft.com/office/drawing/2014/main" id="{AFAD88AB-438F-4C95-8BEC-2466A2EDC4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9527" y="4347899"/>
              <a:ext cx="500787" cy="5007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8" descr="Image result for white marble sphere transparent">
              <a:extLst>
                <a:ext uri="{FF2B5EF4-FFF2-40B4-BE49-F238E27FC236}">
                  <a16:creationId xmlns:a16="http://schemas.microsoft.com/office/drawing/2014/main" id="{62CE5AB0-6349-4C41-9AEA-5062F73F73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6747" y="4346022"/>
              <a:ext cx="500787" cy="5007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325F6D7F-25BB-4E7C-8B00-D0ECA1EC19D2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Naïve Bayes Classifier</a:t>
            </a:r>
          </a:p>
        </p:txBody>
      </p:sp>
      <p:pic>
        <p:nvPicPr>
          <p:cNvPr id="21" name="skillenza_logo_new (1).png" descr="skillenza_logo_new (1).png">
            <a:extLst>
              <a:ext uri="{FF2B5EF4-FFF2-40B4-BE49-F238E27FC236}">
                <a16:creationId xmlns:a16="http://schemas.microsoft.com/office/drawing/2014/main" id="{98862211-F9A6-4C7F-877F-ECB6828FAB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4333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1">
            <a:extLst>
              <a:ext uri="{FF2B5EF4-FFF2-40B4-BE49-F238E27FC236}">
                <a16:creationId xmlns:a16="http://schemas.microsoft.com/office/drawing/2014/main" id="{1ED4E03B-6761-4BF3-B99E-C26CAE1A23D4}"/>
              </a:ext>
            </a:extLst>
          </p:cNvPr>
          <p:cNvSpPr/>
          <p:nvPr/>
        </p:nvSpPr>
        <p:spPr>
          <a:xfrm>
            <a:off x="1885784" y="3844986"/>
            <a:ext cx="9233232" cy="1150188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tx1"/>
                </a:solidFill>
              </a:rPr>
              <a:t>Suppose you have a jar containing 6 marbles – 3 black and 3 red. What is the probability of getting a black given the first one was black too?</a:t>
            </a:r>
          </a:p>
        </p:txBody>
      </p:sp>
      <p:sp>
        <p:nvSpPr>
          <p:cNvPr id="16" name="Rectangle: Rounded Corners 1">
            <a:extLst>
              <a:ext uri="{FF2B5EF4-FFF2-40B4-BE49-F238E27FC236}">
                <a16:creationId xmlns:a16="http://schemas.microsoft.com/office/drawing/2014/main" id="{48E9639C-1422-4879-B1CA-4C6F175E4D6B}"/>
              </a:ext>
            </a:extLst>
          </p:cNvPr>
          <p:cNvSpPr/>
          <p:nvPr/>
        </p:nvSpPr>
        <p:spPr>
          <a:xfrm>
            <a:off x="4144425" y="2522613"/>
            <a:ext cx="4715951" cy="938899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Understanding Conditional Probability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AD3B95E-4E54-46CA-906B-2D79CDAA5AF5}"/>
              </a:ext>
            </a:extLst>
          </p:cNvPr>
          <p:cNvGrpSpPr/>
          <p:nvPr/>
        </p:nvGrpSpPr>
        <p:grpSpPr>
          <a:xfrm>
            <a:off x="2496512" y="5080284"/>
            <a:ext cx="9132270" cy="3887890"/>
            <a:chOff x="2930737" y="3282214"/>
            <a:chExt cx="8561503" cy="364489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BF797E4-0EEE-41E3-BA16-72D1C63F2DC7}"/>
                </a:ext>
              </a:extLst>
            </p:cNvPr>
            <p:cNvGrpSpPr/>
            <p:nvPr/>
          </p:nvGrpSpPr>
          <p:grpSpPr>
            <a:xfrm>
              <a:off x="2930737" y="3282214"/>
              <a:ext cx="2672924" cy="3644896"/>
              <a:chOff x="4874411" y="1313642"/>
              <a:chExt cx="3143250" cy="4286250"/>
            </a:xfrm>
          </p:grpSpPr>
          <p:pic>
            <p:nvPicPr>
              <p:cNvPr id="10" name="Picture 2" descr="Related image">
                <a:extLst>
                  <a:ext uri="{FF2B5EF4-FFF2-40B4-BE49-F238E27FC236}">
                    <a16:creationId xmlns:a16="http://schemas.microsoft.com/office/drawing/2014/main" id="{C04974B3-1C36-43FA-8881-9EF1331523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74411" y="1313642"/>
                <a:ext cx="3143250" cy="42862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4" descr="Image result for black marble sphere png">
                <a:extLst>
                  <a:ext uri="{FF2B5EF4-FFF2-40B4-BE49-F238E27FC236}">
                    <a16:creationId xmlns:a16="http://schemas.microsoft.com/office/drawing/2014/main" id="{AF315925-D6EC-42F4-AFCE-3565DC7D75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66640" y="4072279"/>
                <a:ext cx="515035" cy="5262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4" descr="Image result for black marble sphere png">
                <a:extLst>
                  <a:ext uri="{FF2B5EF4-FFF2-40B4-BE49-F238E27FC236}">
                    <a16:creationId xmlns:a16="http://schemas.microsoft.com/office/drawing/2014/main" id="{20E86496-8BAC-48E0-95AC-89EF7EAD09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3784" y="4115546"/>
                <a:ext cx="515035" cy="5262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4" descr="Image result for black marble sphere png">
                <a:extLst>
                  <a:ext uri="{FF2B5EF4-FFF2-40B4-BE49-F238E27FC236}">
                    <a16:creationId xmlns:a16="http://schemas.microsoft.com/office/drawing/2014/main" id="{8FB7E253-5D0A-4F8E-BA7E-C5BE6DD628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6747" y="4104340"/>
                <a:ext cx="515035" cy="5262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8" descr="Image result for white marble sphere transparent">
                <a:extLst>
                  <a:ext uri="{FF2B5EF4-FFF2-40B4-BE49-F238E27FC236}">
                    <a16:creationId xmlns:a16="http://schemas.microsoft.com/office/drawing/2014/main" id="{6170C3FC-7E85-49FA-BBE8-DBD7A28075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61212" y="4354341"/>
                <a:ext cx="500787" cy="5007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8" descr="Image result for white marble sphere transparent">
                <a:extLst>
                  <a:ext uri="{FF2B5EF4-FFF2-40B4-BE49-F238E27FC236}">
                    <a16:creationId xmlns:a16="http://schemas.microsoft.com/office/drawing/2014/main" id="{AFAD88AB-438F-4C95-8BEC-2466A2EDC4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59527" y="4347899"/>
                <a:ext cx="500787" cy="5007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8" descr="Image result for white marble sphere transparent">
                <a:extLst>
                  <a:ext uri="{FF2B5EF4-FFF2-40B4-BE49-F238E27FC236}">
                    <a16:creationId xmlns:a16="http://schemas.microsoft.com/office/drawing/2014/main" id="{62CE5AB0-6349-4C41-9AEA-5062F73F73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6747" y="4346022"/>
                <a:ext cx="500787" cy="5007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C2FDD7A-5709-4958-AE96-94F75EA7AFA6}"/>
                </a:ext>
              </a:extLst>
            </p:cNvPr>
            <p:cNvGrpSpPr/>
            <p:nvPr/>
          </p:nvGrpSpPr>
          <p:grpSpPr>
            <a:xfrm>
              <a:off x="5458633" y="3950271"/>
              <a:ext cx="6033607" cy="2429775"/>
              <a:chOff x="5516293" y="3822421"/>
              <a:chExt cx="6033607" cy="2429775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DF64DD6-4ABC-47E2-BA0F-F575EAEA68BC}"/>
                  </a:ext>
                </a:extLst>
              </p:cNvPr>
              <p:cNvSpPr/>
              <p:nvPr/>
            </p:nvSpPr>
            <p:spPr>
              <a:xfrm>
                <a:off x="5516293" y="3822421"/>
                <a:ext cx="6033607" cy="162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500"/>
                  </a:spcBef>
                </a:pPr>
                <a:r>
                  <a:rPr lang="en-US" sz="2000" dirty="0"/>
                  <a:t>P (A) = getting a black marble in the first turn</a:t>
                </a:r>
              </a:p>
              <a:p>
                <a:pPr>
                  <a:spcBef>
                    <a:spcPts val="500"/>
                  </a:spcBef>
                </a:pPr>
                <a:r>
                  <a:rPr lang="en-US" sz="2000" dirty="0"/>
                  <a:t>P (B) = getting a black marble in the second turn</a:t>
                </a:r>
              </a:p>
              <a:p>
                <a:pPr>
                  <a:spcBef>
                    <a:spcPts val="500"/>
                  </a:spcBef>
                </a:pPr>
                <a:r>
                  <a:rPr lang="en-US" sz="2000" dirty="0"/>
                  <a:t>P (A) = 3/6</a:t>
                </a:r>
              </a:p>
              <a:p>
                <a:pPr>
                  <a:spcBef>
                    <a:spcPts val="500"/>
                  </a:spcBef>
                </a:pPr>
                <a:r>
                  <a:rPr lang="en-US" sz="2000" dirty="0"/>
                  <a:t>P (B) = 2/5</a:t>
                </a:r>
              </a:p>
              <a:p>
                <a:pPr>
                  <a:spcBef>
                    <a:spcPts val="500"/>
                  </a:spcBef>
                </a:pPr>
                <a:r>
                  <a:rPr lang="en-US" sz="2000" dirty="0"/>
                  <a:t>P (A    B) = ½*2/5 = 1/5</a:t>
                </a:r>
              </a:p>
            </p:txBody>
          </p:sp>
          <p:pic>
            <p:nvPicPr>
              <p:cNvPr id="19" name="Picture 2" descr="https://s3-ap-south-1.amazonaws.com/av-blog-media/wp-content/uploads/2017/03/13114715/CP15.png">
                <a:extLst>
                  <a:ext uri="{FF2B5EF4-FFF2-40B4-BE49-F238E27FC236}">
                    <a16:creationId xmlns:a16="http://schemas.microsoft.com/office/drawing/2014/main" id="{D40F13AF-BB76-450F-8109-58029CD735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3094" y="5470477"/>
                <a:ext cx="3517742" cy="7817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826D524D-F4E1-4E30-A811-1921EA1B33D1}"/>
              </a:ext>
            </a:extLst>
          </p:cNvPr>
          <p:cNvSpPr/>
          <p:nvPr/>
        </p:nvSpPr>
        <p:spPr>
          <a:xfrm>
            <a:off x="463210" y="375939"/>
            <a:ext cx="67128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Naïve Bayes Classifier</a:t>
            </a:r>
          </a:p>
        </p:txBody>
      </p:sp>
      <p:pic>
        <p:nvPicPr>
          <p:cNvPr id="22" name="skillenza_logo_new (1).png" descr="skillenza_logo_new (1).png">
            <a:extLst>
              <a:ext uri="{FF2B5EF4-FFF2-40B4-BE49-F238E27FC236}">
                <a16:creationId xmlns:a16="http://schemas.microsoft.com/office/drawing/2014/main" id="{4EA25E15-598C-44E4-8FF4-7A32040707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4949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733930" rtl="0" fontAlgn="auto" latinLnBrk="0" hangingPunct="0">
          <a:lnSpc>
            <a:spcPct val="90000"/>
          </a:lnSpc>
          <a:spcBef>
            <a:spcPts val="32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733930" rtl="0" fontAlgn="auto" latinLnBrk="0" hangingPunct="0">
          <a:lnSpc>
            <a:spcPct val="90000"/>
          </a:lnSpc>
          <a:spcBef>
            <a:spcPts val="32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733930" rtl="0" fontAlgn="auto" latinLnBrk="0" hangingPunct="0">
          <a:lnSpc>
            <a:spcPct val="90000"/>
          </a:lnSpc>
          <a:spcBef>
            <a:spcPts val="32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733930" rtl="0" fontAlgn="auto" latinLnBrk="0" hangingPunct="0">
          <a:lnSpc>
            <a:spcPct val="90000"/>
          </a:lnSpc>
          <a:spcBef>
            <a:spcPts val="32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1736</Words>
  <Application>Microsoft Office PowerPoint</Application>
  <PresentationFormat>Custom</PresentationFormat>
  <Paragraphs>656</Paragraphs>
  <Slides>32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7" baseType="lpstr">
      <vt:lpstr>Arial</vt:lpstr>
      <vt:lpstr>Avenir Book</vt:lpstr>
      <vt:lpstr>Avenir Heavy</vt:lpstr>
      <vt:lpstr>Avenir Medium</vt:lpstr>
      <vt:lpstr>Cambria Math</vt:lpstr>
      <vt:lpstr>Candara</vt:lpstr>
      <vt:lpstr>Consolas</vt:lpstr>
      <vt:lpstr>Helvetica</vt:lpstr>
      <vt:lpstr>Helvetica Neue</vt:lpstr>
      <vt:lpstr>Helvetica Neue Medium</vt:lpstr>
      <vt:lpstr>Helvetica Neue Thin</vt:lpstr>
      <vt:lpstr>Raleway Light</vt:lpstr>
      <vt:lpstr>Roboto</vt:lpstr>
      <vt:lpstr>Wingdings</vt:lpstr>
      <vt:lpstr>21_BasicWhite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Ashok</dc:creator>
  <cp:lastModifiedBy>Kumar, Ashwini</cp:lastModifiedBy>
  <cp:revision>219</cp:revision>
  <dcterms:modified xsi:type="dcterms:W3CDTF">2020-09-21T08:17:23Z</dcterms:modified>
</cp:coreProperties>
</file>