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Average"/>
      <p:regular r:id="rId72"/>
    </p:embeddedFont>
    <p:embeddedFont>
      <p:font typeface="Oswald"/>
      <p:regular r:id="rId73"/>
      <p:bold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swald-regular.fntdata"/><Relationship Id="rId72" Type="http://schemas.openxmlformats.org/officeDocument/2006/relationships/font" Target="fonts/Average-regular.fntdata"/><Relationship Id="rId31" Type="http://schemas.openxmlformats.org/officeDocument/2006/relationships/slide" Target="slides/slide26.xml"/><Relationship Id="rId30" Type="http://schemas.openxmlformats.org/officeDocument/2006/relationships/slide" Target="slides/slide25.xml"/><Relationship Id="rId74" Type="http://schemas.openxmlformats.org/officeDocument/2006/relationships/font" Target="fonts/Oswald-bold.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bb5ac23f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bb5ac23f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bb5ac23f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bb5ac23f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bb5ac23ff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bb5ac23ff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bb5ac23f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bb5ac23f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bb5ac23f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bb5ac23f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bb5ac23ff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bb5ac23ff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bb5ac23f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bb5ac23f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3bb5ac23ff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bb5ac23ff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bb5ac23f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bb5ac23f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bb5ac23f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bb5ac23f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bb5ac23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bb5ac23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bb5ac23f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bb5ac23f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bb5ac23ff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bb5ac23ff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3bb5ac23f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3bb5ac23f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3bb5ac23f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3bb5ac23f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3bb5ac23f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3bb5ac23f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3bb5ac23ff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3bb5ac23ff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3bb5ac23f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3bb5ac23f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bb5ac23ff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bb5ac23ff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3bb5ac23ff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3bb5ac23ff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3bb5ac23ff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3bb5ac23ff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b64642e5e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64642e5e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bb5ac23ff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3bb5ac23ff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3bb5ac23ff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3bb5ac23ff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bb5ac23ff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bb5ac23ff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3bbb4f6e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3bbb4f6e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3294d4a7e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3294d4a7e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3294d4a7e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3294d4a7e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3294d4a7e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3294d4a7e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3bd1ce5fa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3bd1ce5fa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3bd1ce5fa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3bd1ce5fa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3bd1ce5faf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bd1ce5faf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bb5ac23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bb5ac23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3bd1ce5faf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3bd1ce5faf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3294d4a7e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3294d4a7e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294d4a7e3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3294d4a7e3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3294d4a7e3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3294d4a7e3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3294d4a7e3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294d4a7e3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294d4a7e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3294d4a7e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3294d4a7e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3294d4a7e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3294d4a7e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3294d4a7e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3294d4a7e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3294d4a7e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3294d4a7e3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3294d4a7e3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bb5ac23ff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bb5ac23ff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3294d4a7e3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3294d4a7e3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3294d4a7e3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3294d4a7e3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3294d4a7e3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3294d4a7e3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3294d4a7e3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3294d4a7e3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3294d4a7e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3294d4a7e3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3294d4a7e3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3294d4a7e3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294d4a7e3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3294d4a7e3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3294d4a7e3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3294d4a7e3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3294d4a7e3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3294d4a7e3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3294d4a7e3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3294d4a7e3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bb5ac23f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bb5ac23f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WHY the evolution and benefits of adapting to new practices</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3294d4a7e3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3294d4a7e3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3294d4a7e3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3294d4a7e3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3294d4a7e3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3294d4a7e3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3294d4a7e3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3294d4a7e3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3294d4a7e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3294d4a7e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3294d4a7e3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3294d4a7e3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3294d4a7e3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3294d4a7e3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bb5ac23f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bb5ac23f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bb5ac23f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bb5ac23f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bb5ac23f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bb5ac23f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terraform.io/"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eveloper.hashicorp.com/terraform/instal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hyperlink" Target="https://registry.terraform.io/"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document/d/1oVlTkaQyEzkeqdh-a7Qi5iZJExVBSeEP/edit?usp=sharing&amp;ouid=108972485768906927376&amp;rtpof=true&amp;s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registry.terraform.io/browse/provider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developer.hashicorp.com/terraform/language/expression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developer.hashicorp.com/terraform/language/function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Jenkins and GitHub Actions</a:t>
            </a:r>
            <a:endParaRPr/>
          </a:p>
        </p:txBody>
      </p:sp>
      <p:sp>
        <p:nvSpPr>
          <p:cNvPr id="60" name="Google Shape;60;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Infrastructure as code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Collaboration:</a:t>
            </a:r>
            <a:r>
              <a:rPr lang="en"/>
              <a:t> Teams can work together on infrastructure code, enabling collaboration between developers and operations personnel.</a:t>
            </a:r>
            <a:endParaRPr/>
          </a:p>
          <a:p>
            <a:pPr indent="-342900" lvl="0" marL="457200" rtl="0" algn="l">
              <a:spcBef>
                <a:spcPts val="0"/>
              </a:spcBef>
              <a:spcAft>
                <a:spcPts val="0"/>
              </a:spcAft>
              <a:buSzPts val="1800"/>
              <a:buAutoNum type="arabicPeriod"/>
            </a:pPr>
            <a:r>
              <a:rPr b="1" lang="en"/>
              <a:t>Cost Efficiency:</a:t>
            </a:r>
            <a:r>
              <a:rPr lang="en"/>
              <a:t> IaC can help optimize resource allocation and reduce wastage by defining infrastructure requirements more precisely.</a:t>
            </a:r>
            <a:endParaRPr/>
          </a:p>
          <a:p>
            <a:pPr indent="-342900" lvl="0" marL="457200" rtl="0" algn="l">
              <a:spcBef>
                <a:spcPts val="0"/>
              </a:spcBef>
              <a:spcAft>
                <a:spcPts val="0"/>
              </a:spcAft>
              <a:buSzPts val="1800"/>
              <a:buAutoNum type="arabicPeriod"/>
            </a:pPr>
            <a:r>
              <a:rPr b="1" lang="en"/>
              <a:t>Security:</a:t>
            </a:r>
            <a:r>
              <a:rPr lang="en"/>
              <a:t> Security policies and best practices can be codified and enforced in the infrastructure code, enhancing the security of your environment.</a:t>
            </a:r>
            <a:endParaRPr/>
          </a:p>
          <a:p>
            <a:pPr indent="-342900" lvl="0" marL="457200" rtl="0" algn="l">
              <a:spcBef>
                <a:spcPts val="0"/>
              </a:spcBef>
              <a:spcAft>
                <a:spcPts val="0"/>
              </a:spcAft>
              <a:buSzPts val="1800"/>
              <a:buAutoNum type="arabicPeriod"/>
            </a:pPr>
            <a:r>
              <a:rPr b="1" lang="en"/>
              <a:t>Portability:</a:t>
            </a:r>
            <a:r>
              <a:rPr lang="en"/>
              <a:t> Infrastructure definitions can be used across different cloud providers or on-premises environments, promoting flexibility.</a:t>
            </a:r>
            <a:endParaRPr/>
          </a:p>
          <a:p>
            <a:pPr indent="-342900" lvl="0" marL="457200" rtl="0" algn="l">
              <a:spcBef>
                <a:spcPts val="0"/>
              </a:spcBef>
              <a:spcAft>
                <a:spcPts val="0"/>
              </a:spcAft>
              <a:buSzPts val="1800"/>
              <a:buAutoNum type="arabicPeriod"/>
            </a:pPr>
            <a:r>
              <a:rPr b="1" lang="en"/>
              <a:t>Change Management:</a:t>
            </a:r>
            <a:r>
              <a:rPr lang="en"/>
              <a:t> IaC provides a structured approach to making changes to infrastructure, ensuring that modifications are planned and tracked.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Terraform is an open-source Infrastructure as Code (IaC) tool developed by HashiCorp. </a:t>
            </a:r>
            <a:endParaRPr sz="2200"/>
          </a:p>
          <a:p>
            <a:pPr indent="-368300" lvl="0" marL="457200" rtl="0" algn="l">
              <a:spcBef>
                <a:spcPts val="0"/>
              </a:spcBef>
              <a:spcAft>
                <a:spcPts val="0"/>
              </a:spcAft>
              <a:buSzPts val="2200"/>
              <a:buChar char="●"/>
            </a:pPr>
            <a:r>
              <a:rPr lang="en" sz="2200"/>
              <a:t>It is designed to help organizations manage and provision infrastructure resources in a declarative and automated way. </a:t>
            </a:r>
            <a:endParaRPr sz="2200"/>
          </a:p>
          <a:p>
            <a:pPr indent="-368300" lvl="0" marL="457200" rtl="0" algn="l">
              <a:spcBef>
                <a:spcPts val="0"/>
              </a:spcBef>
              <a:spcAft>
                <a:spcPts val="0"/>
              </a:spcAft>
              <a:buSzPts val="2200"/>
              <a:buChar char="●"/>
            </a:pPr>
            <a:r>
              <a:rPr lang="en" sz="2200"/>
              <a:t>Terraform allows you to define, configure, and version your infrastructure using a domain-specific language or HashiCorp Configuration Language (HCL).</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AutoNum type="arabicPeriod"/>
            </a:pPr>
            <a:r>
              <a:rPr b="1" lang="en"/>
              <a:t>Declarative Syntax:</a:t>
            </a:r>
            <a:r>
              <a:rPr lang="en"/>
              <a:t> Terraform uses a declarative syntax to define the desired state of your infrastructure. You specify what resources you need, their configurations, and their dependencies, without specifying how to achieve that state.</a:t>
            </a:r>
            <a:endParaRPr/>
          </a:p>
          <a:p>
            <a:pPr indent="-334327" lvl="0" marL="457200" rtl="0" algn="l">
              <a:spcBef>
                <a:spcPts val="0"/>
              </a:spcBef>
              <a:spcAft>
                <a:spcPts val="0"/>
              </a:spcAft>
              <a:buSzPct val="100000"/>
              <a:buAutoNum type="arabicPeriod"/>
            </a:pPr>
            <a:r>
              <a:rPr b="1" lang="en"/>
              <a:t>Providers:</a:t>
            </a:r>
            <a:r>
              <a:rPr lang="en"/>
              <a:t> Terraform supports a wide range of cloud providers (e.g., AWS, Azure, Google Cloud), as well as other infrastructure components like databases, networking, and more. These providers allow you to interact with various services and resources.</a:t>
            </a:r>
            <a:endParaRPr/>
          </a:p>
          <a:p>
            <a:pPr indent="-334327" lvl="0" marL="457200" rtl="0" algn="l">
              <a:spcBef>
                <a:spcPts val="0"/>
              </a:spcBef>
              <a:spcAft>
                <a:spcPts val="0"/>
              </a:spcAft>
              <a:buSzPct val="100000"/>
              <a:buAutoNum type="arabicPeriod"/>
            </a:pPr>
            <a:r>
              <a:rPr b="1" lang="en"/>
              <a:t>State Management:</a:t>
            </a:r>
            <a:r>
              <a:rPr lang="en"/>
              <a:t> Terraform maintains a state file that keeps track of the current state of your infrastructure. This state file is used to plan and apply changes while ensuring that the desired state matches the actual state.</a:t>
            </a:r>
            <a:endParaRPr/>
          </a:p>
          <a:p>
            <a:pPr indent="-334327" lvl="0" marL="457200" rtl="0" algn="l">
              <a:spcBef>
                <a:spcPts val="0"/>
              </a:spcBef>
              <a:spcAft>
                <a:spcPts val="0"/>
              </a:spcAft>
              <a:buSzPct val="100000"/>
              <a:buAutoNum type="arabicPeriod"/>
            </a:pPr>
            <a:r>
              <a:rPr b="1" lang="en"/>
              <a:t>Execution Plans:</a:t>
            </a:r>
            <a:r>
              <a:rPr lang="en"/>
              <a:t> Terraform generates an execution plan before making any changes to your infrastructure. This plan outlines what actions will be taken, such as creating, updating, or destroying resources, without applying the changes immediately.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b="1" lang="en"/>
              <a:t>Modularity</a:t>
            </a:r>
            <a:r>
              <a:rPr lang="en"/>
              <a:t>: Terraform encourages the use of reusable modules. Modules are a way to encapsulate and share infrastructure configurations, making it easier to maintain and standardize infrastructure setups.</a:t>
            </a:r>
            <a:endParaRPr/>
          </a:p>
          <a:p>
            <a:pPr indent="-342900" lvl="0" marL="457200" rtl="0" algn="l">
              <a:spcBef>
                <a:spcPts val="0"/>
              </a:spcBef>
              <a:spcAft>
                <a:spcPts val="0"/>
              </a:spcAft>
              <a:buSzPts val="1800"/>
              <a:buAutoNum type="arabicPeriod"/>
            </a:pPr>
            <a:r>
              <a:rPr b="1" lang="en"/>
              <a:t>Version Control Integration</a:t>
            </a:r>
            <a:r>
              <a:rPr lang="en"/>
              <a:t>: Terraform configurations can be stored in version control systems like Git, enabling collaboration, change tracking, and rollback capabilities.</a:t>
            </a:r>
            <a:endParaRPr/>
          </a:p>
          <a:p>
            <a:pPr indent="-342900" lvl="0" marL="457200" rtl="0" algn="l">
              <a:spcBef>
                <a:spcPts val="0"/>
              </a:spcBef>
              <a:spcAft>
                <a:spcPts val="0"/>
              </a:spcAft>
              <a:buSzPts val="1800"/>
              <a:buAutoNum type="arabicPeriod"/>
            </a:pPr>
            <a:r>
              <a:rPr b="1" lang="en"/>
              <a:t>Community and Ecosystem</a:t>
            </a:r>
            <a:r>
              <a:rPr lang="en"/>
              <a:t>: Terraform has a large and active community, and a vast ecosystem of third-party modules and plugins, making it a popular choice for IaC.</a:t>
            </a:r>
            <a:endParaRPr/>
          </a:p>
          <a:p>
            <a:pPr indent="-342900" lvl="0" marL="457200" rtl="0" algn="l">
              <a:spcBef>
                <a:spcPts val="0"/>
              </a:spcBef>
              <a:spcAft>
                <a:spcPts val="0"/>
              </a:spcAft>
              <a:buSzPts val="1800"/>
              <a:buAutoNum type="arabicPeriod"/>
            </a:pPr>
            <a:r>
              <a:rPr b="1" lang="en"/>
              <a:t>Extensibility</a:t>
            </a:r>
            <a:r>
              <a:rPr lang="en"/>
              <a:t>: Terraform's extensible architecture allows you to write custom providers and provisioners to interact with specific APIs or perform custom actions.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Terraform better than other IAC tools</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Multi-Cloud Support</a:t>
            </a:r>
            <a:r>
              <a:rPr lang="en"/>
              <a:t>: Terraform is known for its extensive support for various cloud providers, making it a great choice for organizations that operate across multiple cloud platforms. It provides a consistent way to manage infrastructure across different environments.</a:t>
            </a:r>
            <a:endParaRPr/>
          </a:p>
          <a:p>
            <a:pPr indent="0" lvl="0" marL="0" rtl="0" algn="l">
              <a:spcBef>
                <a:spcPts val="1200"/>
              </a:spcBef>
              <a:spcAft>
                <a:spcPts val="0"/>
              </a:spcAft>
              <a:buNone/>
            </a:pPr>
            <a:r>
              <a:rPr b="1" lang="en"/>
              <a:t>HCL Syntax</a:t>
            </a:r>
            <a:r>
              <a:rPr lang="en"/>
              <a:t>: Terraform uses the HashiCorp Configuration Language (HCL), which many find easy to read and write. The declarative syntax of HCL allows you to express your infrastructure requirements clearly and concisely.</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7" name="Google Shape;147;p27"/>
          <p:cNvSpPr txBox="1"/>
          <p:nvPr/>
        </p:nvSpPr>
        <p:spPr>
          <a:xfrm>
            <a:off x="311700" y="4703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https://www.terraform.io/</a:t>
            </a:r>
            <a:r>
              <a:rPr lang="en"/>
              <a:t> </a:t>
            </a:r>
            <a:endParaRPr/>
          </a:p>
        </p:txBody>
      </p:sp>
      <p:pic>
        <p:nvPicPr>
          <p:cNvPr id="148" name="Google Shape;148;p27"/>
          <p:cNvPicPr preferRelativeResize="0"/>
          <p:nvPr/>
        </p:nvPicPr>
        <p:blipFill>
          <a:blip r:embed="rId4">
            <a:alphaModFix/>
          </a:blip>
          <a:stretch>
            <a:fillRect/>
          </a:stretch>
        </p:blipFill>
        <p:spPr>
          <a:xfrm>
            <a:off x="311700" y="215475"/>
            <a:ext cx="8109226" cy="4353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https://developer.hashicorp.com/terraform/install</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1</a:t>
            </a:r>
            <a:r>
              <a:rPr lang="en"/>
              <a:t>: Configure AWS CLI</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Terraform work?</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Terraform creates and manages resources on cloud platforms and other services through their application programming interfaces (APIs). Providers enable Terraform to work with virtually any platform or service with an accessible API.</a:t>
            </a:r>
            <a:endParaRPr/>
          </a:p>
        </p:txBody>
      </p:sp>
      <p:pic>
        <p:nvPicPr>
          <p:cNvPr id="167" name="Google Shape;167;p30"/>
          <p:cNvPicPr preferRelativeResize="0"/>
          <p:nvPr/>
        </p:nvPicPr>
        <p:blipFill>
          <a:blip r:embed="rId3">
            <a:alphaModFix/>
          </a:blip>
          <a:stretch>
            <a:fillRect/>
          </a:stretch>
        </p:blipFill>
        <p:spPr>
          <a:xfrm>
            <a:off x="379825" y="2514413"/>
            <a:ext cx="6000750" cy="1895475"/>
          </a:xfrm>
          <a:prstGeom prst="rect">
            <a:avLst/>
          </a:prstGeom>
          <a:noFill/>
          <a:ln>
            <a:noFill/>
          </a:ln>
        </p:spPr>
      </p:pic>
      <p:sp>
        <p:nvSpPr>
          <p:cNvPr id="168" name="Google Shape;168;p30"/>
          <p:cNvSpPr txBox="1"/>
          <p:nvPr/>
        </p:nvSpPr>
        <p:spPr>
          <a:xfrm>
            <a:off x="442825" y="45688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https://registry.terraform.io/</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Write</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define resources, which may be across multiple cloud providers and services. For example, you might create a configuration to deploy an application on virtual machines in a Virtual Private Cloud (VPC) network with security groups and a load balancer.</a:t>
            </a:r>
            <a:endParaRPr/>
          </a:p>
        </p:txBody>
      </p:sp>
      <p:pic>
        <p:nvPicPr>
          <p:cNvPr id="175" name="Google Shape;175;p31"/>
          <p:cNvPicPr preferRelativeResize="0"/>
          <p:nvPr/>
        </p:nvPicPr>
        <p:blipFill>
          <a:blip r:embed="rId3">
            <a:alphaModFix/>
          </a:blip>
          <a:stretch>
            <a:fillRect/>
          </a:stretch>
        </p:blipFill>
        <p:spPr>
          <a:xfrm>
            <a:off x="386425" y="2754000"/>
            <a:ext cx="5600700" cy="154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https://docs.google.com/document/d/1oVlTkaQyEzkeqdh-a7Qi5iZJExVBSeEP/edit?usp=sharing&amp;ouid=108972485768906927376&amp;rtpof=true&amp;sd=</a:t>
            </a: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Plan</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Terraform creates an execution plan describing the infrastructure it will create, update, or destroy based on the existing infrastructure and your configuration.</a:t>
            </a:r>
            <a:endParaRPr/>
          </a:p>
        </p:txBody>
      </p:sp>
      <p:pic>
        <p:nvPicPr>
          <p:cNvPr id="182" name="Google Shape;182;p32"/>
          <p:cNvPicPr preferRelativeResize="0"/>
          <p:nvPr/>
        </p:nvPicPr>
        <p:blipFill>
          <a:blip r:embed="rId3">
            <a:alphaModFix/>
          </a:blip>
          <a:stretch>
            <a:fillRect/>
          </a:stretch>
        </p:blipFill>
        <p:spPr>
          <a:xfrm>
            <a:off x="470288" y="2402375"/>
            <a:ext cx="5705475" cy="142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workflow stages: Apply</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approval, Terraform performs the proposed operations in the correct order, respecting any resource dependencies. For example, if you update the properties of a VPC and change the number of virtual machines in that VPC, Terraform will recreate the VPC before scaling the virtual machines.</a:t>
            </a:r>
            <a:endParaRPr/>
          </a:p>
        </p:txBody>
      </p:sp>
      <p:pic>
        <p:nvPicPr>
          <p:cNvPr id="189" name="Google Shape;189;p33"/>
          <p:cNvPicPr preferRelativeResize="0"/>
          <p:nvPr/>
        </p:nvPicPr>
        <p:blipFill>
          <a:blip r:embed="rId3">
            <a:alphaModFix/>
          </a:blip>
          <a:stretch>
            <a:fillRect/>
          </a:stretch>
        </p:blipFill>
        <p:spPr>
          <a:xfrm>
            <a:off x="465150" y="3025825"/>
            <a:ext cx="5829300" cy="154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HCL stands for HashiCorp Configuration Language. It is a domain-specific language (DSL) developed by HashiCorp, the company behind popular infrastructure-as-code tools like Terraform, Consul, Vault, and Packer. </a:t>
            </a:r>
            <a:endParaRPr/>
          </a:p>
          <a:p>
            <a:pPr indent="0" lvl="0" marL="0" rtl="0" algn="l">
              <a:spcBef>
                <a:spcPts val="1200"/>
              </a:spcBef>
              <a:spcAft>
                <a:spcPts val="0"/>
              </a:spcAft>
              <a:buNone/>
            </a:pPr>
            <a:r>
              <a:rPr lang="en"/>
              <a:t>HCL is used primarily for defining configurations and infrastructure in a human-readable and machine-friendly format.</a:t>
            </a:r>
            <a:endParaRPr/>
          </a:p>
          <a:p>
            <a:pPr indent="0" lvl="0" marL="0" rtl="0" algn="l">
              <a:spcBef>
                <a:spcPts val="1200"/>
              </a:spcBef>
              <a:spcAft>
                <a:spcPts val="0"/>
              </a:spcAft>
              <a:buNone/>
            </a:pPr>
            <a:r>
              <a:rPr lang="en"/>
              <a:t>HCL is designed to be easy to read and write and is used in various HashiCorp tools for defining configuration files. Some of the key features and characteristics of HCL include:</a:t>
            </a:r>
            <a:endParaRPr/>
          </a:p>
          <a:p>
            <a:pPr indent="0" lvl="0" marL="0" rtl="0" algn="l">
              <a:spcBef>
                <a:spcPts val="1200"/>
              </a:spcBef>
              <a:spcAft>
                <a:spcPts val="1200"/>
              </a:spcAft>
              <a:buNone/>
            </a:pPr>
            <a:r>
              <a:rPr lang="en"/>
              <a:t>1. Declarative Syntax: HCL is a declarative language, which means you specify what you want your infrastructure to look like, and the underlying tools (e.g., Terraform) figure out how to make it happen.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Block Structure: HCL uses a block structure, with nested blocks and attributes, to define configurations. This helps maintain a clear and structured organization of configuration files.</a:t>
            </a:r>
            <a:endParaRPr/>
          </a:p>
          <a:p>
            <a:pPr indent="0" lvl="0" marL="0" rtl="0" algn="l">
              <a:spcBef>
                <a:spcPts val="1200"/>
              </a:spcBef>
              <a:spcAft>
                <a:spcPts val="0"/>
              </a:spcAft>
              <a:buNone/>
            </a:pPr>
            <a:r>
              <a:rPr lang="en"/>
              <a:t>3. Human-Readable: HCL is designed to be easily readable and writable by both humans and machines, which makes it accessible to infrastructure and DevOps engineers.</a:t>
            </a:r>
            <a:endParaRPr/>
          </a:p>
          <a:p>
            <a:pPr indent="0" lvl="0" marL="0" rtl="0" algn="l">
              <a:spcBef>
                <a:spcPts val="1200"/>
              </a:spcBef>
              <a:spcAft>
                <a:spcPts val="1200"/>
              </a:spcAft>
              <a:buNone/>
            </a:pPr>
            <a:r>
              <a:rPr lang="en"/>
              <a:t>4. Variable Support: HCL supports variables, which can be used to parameterize your configuration and make it more flexible and reusable.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HCL</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Interpolation: HCL allows for variable interpolation, where you can reference variables within other parts of your configuration.</a:t>
            </a:r>
            <a:endParaRPr/>
          </a:p>
          <a:p>
            <a:pPr indent="0" lvl="0" marL="0" rtl="0" algn="l">
              <a:spcBef>
                <a:spcPts val="1200"/>
              </a:spcBef>
              <a:spcAft>
                <a:spcPts val="0"/>
              </a:spcAft>
              <a:buNone/>
            </a:pPr>
            <a:r>
              <a:rPr lang="en"/>
              <a:t>6. Comments: HCL supports both single-line (`#`) and multi-line (`/* */`) comments, which are helpful for documentation and annotation.</a:t>
            </a:r>
            <a:endParaRPr/>
          </a:p>
          <a:p>
            <a:pPr indent="0" lvl="0" marL="0" rtl="0" algn="l">
              <a:spcBef>
                <a:spcPts val="1200"/>
              </a:spcBef>
              <a:spcAft>
                <a:spcPts val="1200"/>
              </a:spcAft>
              <a:buNone/>
            </a:pPr>
            <a:r>
              <a:rPr lang="en"/>
              <a:t>7. Support for Multiple HashiCorp Tools: While HCL is most commonly associated with Terraform, it is also used in other HashiCorp tools like Consul, Nomad, Vault, and Packer, providing a consistent configuration language across the HashiCorp ecosystem.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and Providers</a:t>
            </a:r>
            <a:endParaRPr/>
          </a:p>
        </p:txBody>
      </p:sp>
      <p:sp>
        <p:nvSpPr>
          <p:cNvPr id="213" name="Google Shape;21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Resources: Infrastructure components like EC2 instances, S3 buckets, databases, etc.</a:t>
            </a:r>
            <a:endParaRPr/>
          </a:p>
          <a:p>
            <a:pPr indent="0" lvl="0" marL="0" rtl="0" algn="l">
              <a:spcBef>
                <a:spcPts val="1200"/>
              </a:spcBef>
              <a:spcAft>
                <a:spcPts val="0"/>
              </a:spcAft>
              <a:buNone/>
            </a:pPr>
            <a:r>
              <a:rPr lang="en"/>
              <a:t>Providers: Plugins that enable Terraform to interact with cloud services (AWS, Azure, GCP, etc.)</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0" lvl="0" marL="0" rtl="0" algn="l">
              <a:spcBef>
                <a:spcPts val="1200"/>
              </a:spcBef>
              <a:spcAft>
                <a:spcPts val="0"/>
              </a:spcAft>
              <a:buNone/>
            </a:pPr>
            <a:r>
              <a:rPr lang="en"/>
              <a:t>provider "aws" {</a:t>
            </a:r>
            <a:endParaRPr/>
          </a:p>
          <a:p>
            <a:pPr indent="0" lvl="0" marL="0" rtl="0" algn="l">
              <a:spcBef>
                <a:spcPts val="1200"/>
              </a:spcBef>
              <a:spcAft>
                <a:spcPts val="0"/>
              </a:spcAft>
              <a:buNone/>
            </a:pPr>
            <a:r>
              <a:rPr lang="en"/>
              <a:t>  region = "us-east-1"</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rPr lang="en"/>
              <a:t>resource "aws_instance" "example" {</a:t>
            </a:r>
            <a:endParaRPr/>
          </a:p>
          <a:p>
            <a:pPr indent="0" lvl="0" marL="0" rtl="0" algn="l">
              <a:spcBef>
                <a:spcPts val="1200"/>
              </a:spcBef>
              <a:spcAft>
                <a:spcPts val="0"/>
              </a:spcAft>
              <a:buNone/>
            </a:pPr>
            <a:r>
              <a:rPr lang="en"/>
              <a:t>  ami           = "ami-0c55b159cbfafe1f0"</a:t>
            </a:r>
            <a:endParaRPr/>
          </a:p>
          <a:p>
            <a:pPr indent="0" lvl="0" marL="0" rtl="0" algn="l">
              <a:spcBef>
                <a:spcPts val="1200"/>
              </a:spcBef>
              <a:spcAft>
                <a:spcPts val="0"/>
              </a:spcAft>
              <a:buNone/>
            </a:pPr>
            <a:r>
              <a:rPr lang="en"/>
              <a:t>  instance_type = "t2.micro"</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u="sng">
                <a:solidFill>
                  <a:schemeClr val="hlink"/>
                </a:solidFill>
                <a:hlinkClick r:id="rId3"/>
              </a:rPr>
              <a:t>https://registry.terraform.io/browse/providers</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State Files</a:t>
            </a:r>
            <a:endParaRPr/>
          </a:p>
        </p:txBody>
      </p:sp>
      <p:sp>
        <p:nvSpPr>
          <p:cNvPr id="219" name="Google Shape;21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 files track the infrastructure Terraform manages</a:t>
            </a:r>
            <a:endParaRPr/>
          </a:p>
          <a:p>
            <a:pPr indent="0" lvl="0" marL="0" rtl="0" algn="l">
              <a:spcBef>
                <a:spcPts val="1200"/>
              </a:spcBef>
              <a:spcAft>
                <a:spcPts val="0"/>
              </a:spcAft>
              <a:buNone/>
            </a:pPr>
            <a:r>
              <a:rPr lang="en"/>
              <a:t>Stored as terraform.tfstate</a:t>
            </a:r>
            <a:endParaRPr/>
          </a:p>
          <a:p>
            <a:pPr indent="0" lvl="0" marL="0" rtl="0" algn="l">
              <a:spcBef>
                <a:spcPts val="1200"/>
              </a:spcBef>
              <a:spcAft>
                <a:spcPts val="0"/>
              </a:spcAft>
              <a:buNone/>
            </a:pPr>
            <a:r>
              <a:rPr lang="en"/>
              <a:t>Helps Terraform understand the current state of resources</a:t>
            </a:r>
            <a:endParaRPr/>
          </a:p>
          <a:p>
            <a:pPr indent="0" lvl="0" marL="0" rtl="0" algn="l">
              <a:spcBef>
                <a:spcPts val="1200"/>
              </a:spcBef>
              <a:spcAft>
                <a:spcPts val="0"/>
              </a:spcAft>
              <a:buNone/>
            </a:pPr>
            <a:r>
              <a:rPr lang="en"/>
              <a:t>Allows tracking of changes between executions</a:t>
            </a:r>
            <a:endParaRPr/>
          </a:p>
          <a:p>
            <a:pPr indent="0" lvl="0" marL="0" rtl="0" algn="l">
              <a:spcBef>
                <a:spcPts val="1200"/>
              </a:spcBef>
              <a:spcAft>
                <a:spcPts val="1200"/>
              </a:spcAft>
              <a:buNone/>
            </a:pPr>
            <a:r>
              <a:rPr lang="en"/>
              <a:t>Example: Terraform applies changes based on the difference between the state file and the actual cloud infrastructure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Desired vs. Current Infrastructure</a:t>
            </a:r>
            <a:endParaRPr/>
          </a:p>
        </p:txBody>
      </p:sp>
      <p:sp>
        <p:nvSpPr>
          <p:cNvPr id="225" name="Google Shape;22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Desired State: Defined in the Terraform configuration files</a:t>
            </a:r>
            <a:endParaRPr/>
          </a:p>
          <a:p>
            <a:pPr indent="0" lvl="0" marL="0" rtl="0" algn="l">
              <a:spcBef>
                <a:spcPts val="1200"/>
              </a:spcBef>
              <a:spcAft>
                <a:spcPts val="0"/>
              </a:spcAft>
              <a:buNone/>
            </a:pPr>
            <a:r>
              <a:rPr lang="en"/>
              <a:t>Current State: Actual deployed infrastructure</a:t>
            </a:r>
            <a:endParaRPr/>
          </a:p>
          <a:p>
            <a:pPr indent="0" lvl="0" marL="0" rtl="0" algn="l">
              <a:spcBef>
                <a:spcPts val="1200"/>
              </a:spcBef>
              <a:spcAft>
                <a:spcPts val="0"/>
              </a:spcAft>
              <a:buNone/>
            </a:pPr>
            <a:r>
              <a:rPr lang="en"/>
              <a:t>Terraform Workflow:</a:t>
            </a:r>
            <a:endParaRPr/>
          </a:p>
          <a:p>
            <a:pPr indent="0" lvl="0" marL="457200" rtl="0" algn="l">
              <a:spcBef>
                <a:spcPts val="1200"/>
              </a:spcBef>
              <a:spcAft>
                <a:spcPts val="0"/>
              </a:spcAft>
              <a:buNone/>
            </a:pPr>
            <a:r>
              <a:rPr lang="en"/>
              <a:t>Write Configuration (Define desired state)</a:t>
            </a:r>
            <a:endParaRPr/>
          </a:p>
          <a:p>
            <a:pPr indent="0" lvl="0" marL="457200" rtl="0" algn="l">
              <a:spcBef>
                <a:spcPts val="1200"/>
              </a:spcBef>
              <a:spcAft>
                <a:spcPts val="0"/>
              </a:spcAft>
              <a:buNone/>
            </a:pPr>
            <a:r>
              <a:rPr lang="en"/>
              <a:t>Plan (Compare with current state)</a:t>
            </a:r>
            <a:endParaRPr/>
          </a:p>
          <a:p>
            <a:pPr indent="0" lvl="0" marL="457200" rtl="0" algn="l">
              <a:spcBef>
                <a:spcPts val="1200"/>
              </a:spcBef>
              <a:spcAft>
                <a:spcPts val="0"/>
              </a:spcAft>
              <a:buNone/>
            </a:pPr>
            <a:r>
              <a:rPr lang="en"/>
              <a:t>Apply (Make changes to match the desired state)</a:t>
            </a:r>
            <a:endParaRPr/>
          </a:p>
          <a:p>
            <a:pPr indent="0" lvl="0" marL="457200" rtl="0" algn="l">
              <a:spcBef>
                <a:spcPts val="1200"/>
              </a:spcBef>
              <a:spcAft>
                <a:spcPts val="0"/>
              </a:spcAft>
              <a:buNone/>
            </a:pPr>
            <a:r>
              <a:rPr lang="en"/>
              <a:t>Destroy (Cleanup resources if needed)</a:t>
            </a:r>
            <a:endParaRPr/>
          </a:p>
          <a:p>
            <a:pPr indent="0" lvl="0" marL="0" rtl="0" algn="l">
              <a:spcBef>
                <a:spcPts val="1200"/>
              </a:spcBef>
              <a:spcAft>
                <a:spcPts val="1200"/>
              </a:spcAft>
              <a:buNone/>
            </a:pPr>
            <a:r>
              <a:rPr lang="en"/>
              <a:t>Example: If an EC2 instance is removed from configuration, Terraform will destroy it during terraform apply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Basic Commands</a:t>
            </a:r>
            <a:endParaRPr/>
          </a:p>
        </p:txBody>
      </p:sp>
      <p:sp>
        <p:nvSpPr>
          <p:cNvPr id="231" name="Google Shape;23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terraform init – Initializes a Terraform working directory</a:t>
            </a:r>
            <a:endParaRPr/>
          </a:p>
          <a:p>
            <a:pPr indent="0" lvl="0" marL="0" rtl="0" algn="l">
              <a:spcBef>
                <a:spcPts val="1200"/>
              </a:spcBef>
              <a:spcAft>
                <a:spcPts val="0"/>
              </a:spcAft>
              <a:buNone/>
            </a:pPr>
            <a:r>
              <a:rPr lang="en"/>
              <a:t>terraform plan – Shows what changes will be made without applying them</a:t>
            </a:r>
            <a:endParaRPr/>
          </a:p>
          <a:p>
            <a:pPr indent="0" lvl="0" marL="0" rtl="0" algn="l">
              <a:spcBef>
                <a:spcPts val="1200"/>
              </a:spcBef>
              <a:spcAft>
                <a:spcPts val="0"/>
              </a:spcAft>
              <a:buNone/>
            </a:pPr>
            <a:r>
              <a:rPr lang="en"/>
              <a:t>terraform apply – Creates or updates infrastructure</a:t>
            </a:r>
            <a:endParaRPr/>
          </a:p>
          <a:p>
            <a:pPr indent="0" lvl="0" marL="0" rtl="0" algn="l">
              <a:spcBef>
                <a:spcPts val="1200"/>
              </a:spcBef>
              <a:spcAft>
                <a:spcPts val="0"/>
              </a:spcAft>
              <a:buNone/>
            </a:pPr>
            <a:r>
              <a:rPr lang="en"/>
              <a:t>terraform destroy – Destroys all managed resources</a:t>
            </a:r>
            <a:endParaRPr/>
          </a:p>
          <a:p>
            <a:pPr indent="0" lvl="0" marL="0" rtl="0" algn="l">
              <a:spcBef>
                <a:spcPts val="1200"/>
              </a:spcBef>
              <a:spcAft>
                <a:spcPts val="0"/>
              </a:spcAft>
              <a:buNone/>
            </a:pPr>
            <a:r>
              <a:rPr lang="en"/>
              <a:t>terraform show – Displays the current state of resources</a:t>
            </a:r>
            <a:endParaRPr/>
          </a:p>
          <a:p>
            <a:pPr indent="0" lvl="0" marL="0" rtl="0" algn="l">
              <a:spcBef>
                <a:spcPts val="1200"/>
              </a:spcBef>
              <a:spcAft>
                <a:spcPts val="0"/>
              </a:spcAft>
              <a:buNone/>
            </a:pPr>
            <a:r>
              <a:rPr lang="en"/>
              <a:t>terraform output – Extracts values from the Terraform state</a:t>
            </a:r>
            <a:endParaRPr/>
          </a:p>
          <a:p>
            <a:pPr indent="0" lvl="0" marL="0" rtl="0" algn="l">
              <a:spcBef>
                <a:spcPts val="1200"/>
              </a:spcBef>
              <a:spcAft>
                <a:spcPts val="1200"/>
              </a:spcAft>
              <a:buNone/>
            </a:pPr>
            <a:r>
              <a:rPr lang="en"/>
              <a:t>terraform fmt – Formats Terraform configuration files for readability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2: Provisioning an AWS EC2 Instance with Terraform</a:t>
            </a:r>
            <a:endParaRPr/>
          </a:p>
        </p:txBody>
      </p:sp>
      <p:sp>
        <p:nvSpPr>
          <p:cNvPr id="237" name="Google Shape;23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Format</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Concepts</a:t>
            </a:r>
            <a:endParaRPr/>
          </a:p>
          <a:p>
            <a:pPr indent="-342900" lvl="0" marL="457200" rtl="0" algn="l">
              <a:spcBef>
                <a:spcPts val="0"/>
              </a:spcBef>
              <a:spcAft>
                <a:spcPts val="0"/>
              </a:spcAft>
              <a:buSzPts val="1800"/>
              <a:buChar char="-"/>
            </a:pPr>
            <a:r>
              <a:rPr lang="en"/>
              <a:t>Hands-on exercises</a:t>
            </a:r>
            <a:endParaRPr/>
          </a:p>
          <a:p>
            <a:pPr indent="-342900" lvl="0" marL="457200" rtl="0" algn="l">
              <a:spcBef>
                <a:spcPts val="0"/>
              </a:spcBef>
              <a:spcAft>
                <a:spcPts val="0"/>
              </a:spcAft>
              <a:buSzPts val="1800"/>
              <a:buChar char="-"/>
            </a:pPr>
            <a:r>
              <a:rPr lang="en"/>
              <a:t>Challenge/Assignments 15 to 20 min </a:t>
            </a:r>
            <a:endParaRPr/>
          </a:p>
          <a:p>
            <a:pPr indent="-342900" lvl="0" marL="457200" rtl="0" algn="l">
              <a:spcBef>
                <a:spcPts val="0"/>
              </a:spcBef>
              <a:spcAft>
                <a:spcPts val="0"/>
              </a:spcAft>
              <a:buSzPts val="1800"/>
              <a:buChar char="-"/>
            </a:pPr>
            <a:r>
              <a:rPr lang="en"/>
              <a:t>Interactive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1: Provision a CentOS VM in AWS Using Terraform</a:t>
            </a:r>
            <a:endParaRPr/>
          </a:p>
        </p:txBody>
      </p:sp>
      <p:sp>
        <p:nvSpPr>
          <p:cNvPr id="243" name="Google Shape;24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Task:</a:t>
            </a:r>
            <a:endParaRPr/>
          </a:p>
          <a:p>
            <a:pPr indent="0" lvl="0" marL="0" rtl="0" algn="l">
              <a:spcBef>
                <a:spcPts val="1200"/>
              </a:spcBef>
              <a:spcAft>
                <a:spcPts val="0"/>
              </a:spcAft>
              <a:buNone/>
            </a:pPr>
            <a:r>
              <a:rPr lang="en"/>
              <a:t>Use Terraform to provision a CentOS EC2 instance in the ap-southeast-2 (Sydney) region.</a:t>
            </a:r>
            <a:endParaRPr/>
          </a:p>
          <a:p>
            <a:pPr indent="0" lvl="0" marL="0" rtl="0" algn="l">
              <a:spcBef>
                <a:spcPts val="1200"/>
              </a:spcBef>
              <a:spcAft>
                <a:spcPts val="0"/>
              </a:spcAft>
              <a:buNone/>
            </a:pPr>
            <a:r>
              <a:rPr lang="en"/>
              <a:t>Use an appropriate CentOS AMI for the region.</a:t>
            </a:r>
            <a:endParaRPr/>
          </a:p>
          <a:p>
            <a:pPr indent="0" lvl="0" marL="0" rtl="0" algn="l">
              <a:spcBef>
                <a:spcPts val="1200"/>
              </a:spcBef>
              <a:spcAft>
                <a:spcPts val="0"/>
              </a:spcAft>
              <a:buNone/>
            </a:pPr>
            <a:r>
              <a:rPr lang="en"/>
              <a:t>Set the instance type to t2.micro.</a:t>
            </a:r>
            <a:endParaRPr/>
          </a:p>
          <a:p>
            <a:pPr indent="0" lvl="0" marL="0" rtl="0" algn="l">
              <a:spcBef>
                <a:spcPts val="1200"/>
              </a:spcBef>
              <a:spcAft>
                <a:spcPts val="0"/>
              </a:spcAft>
              <a:buNone/>
            </a:pPr>
            <a:r>
              <a:rPr lang="en"/>
              <a:t>Add multiple tags (e.g., Name = "CentOS-Server", Environment = "Development", Owner = "YourName").</a:t>
            </a:r>
            <a:endParaRPr/>
          </a:p>
          <a:p>
            <a:pPr indent="0" lvl="0" marL="0" rtl="0" algn="l">
              <a:spcBef>
                <a:spcPts val="1200"/>
              </a:spcBef>
              <a:spcAft>
                <a:spcPts val="1200"/>
              </a:spcAft>
              <a:buNone/>
            </a:pPr>
            <a:r>
              <a:rPr lang="en"/>
              <a:t>After deployment, run terraform show and provide the output.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2: Provision a Windows VM in AWS Using Terraform</a:t>
            </a:r>
            <a:endParaRPr/>
          </a:p>
        </p:txBody>
      </p:sp>
      <p:sp>
        <p:nvSpPr>
          <p:cNvPr id="249" name="Google Shape;24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a:t>
            </a:r>
            <a:endParaRPr/>
          </a:p>
          <a:p>
            <a:pPr indent="0" lvl="0" marL="0" rtl="0" algn="l">
              <a:spcBef>
                <a:spcPts val="1200"/>
              </a:spcBef>
              <a:spcAft>
                <a:spcPts val="0"/>
              </a:spcAft>
              <a:buNone/>
            </a:pPr>
            <a:r>
              <a:rPr lang="en"/>
              <a:t>Use Terraform to provision a Windows EC2 instance in your region.</a:t>
            </a:r>
            <a:endParaRPr/>
          </a:p>
          <a:p>
            <a:pPr indent="0" lvl="0" marL="0" rtl="0" algn="l">
              <a:spcBef>
                <a:spcPts val="1200"/>
              </a:spcBef>
              <a:spcAft>
                <a:spcPts val="0"/>
              </a:spcAft>
              <a:buNone/>
            </a:pPr>
            <a:r>
              <a:rPr lang="en"/>
              <a:t>Choose a valid Windows AMI and set the instance type to t2.medium.</a:t>
            </a:r>
            <a:endParaRPr/>
          </a:p>
          <a:p>
            <a:pPr indent="0" lvl="0" marL="0" rtl="0" algn="l">
              <a:spcBef>
                <a:spcPts val="1200"/>
              </a:spcBef>
              <a:spcAft>
                <a:spcPts val="0"/>
              </a:spcAft>
              <a:buNone/>
            </a:pPr>
            <a:r>
              <a:rPr lang="en"/>
              <a:t>Configure RDP access (port 3389) via a security group.</a:t>
            </a:r>
            <a:endParaRPr/>
          </a:p>
          <a:p>
            <a:pPr indent="0" lvl="0" marL="0" rtl="0" algn="l">
              <a:spcBef>
                <a:spcPts val="1200"/>
              </a:spcBef>
              <a:spcAft>
                <a:spcPts val="1200"/>
              </a:spcAft>
              <a:buNone/>
            </a:pPr>
            <a:r>
              <a:rPr lang="en"/>
              <a:t>Assign multiple tags (e.g., Name = "Windows-VM", Department = "IT", Owner = "YourName").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3: Exercise 3: Organizing Terraform Code for AWS EC2 Provisioning</a:t>
            </a:r>
            <a:endParaRPr/>
          </a:p>
        </p:txBody>
      </p:sp>
      <p:sp>
        <p:nvSpPr>
          <p:cNvPr id="255" name="Google Shape;255;p44"/>
          <p:cNvSpPr txBox="1"/>
          <p:nvPr>
            <p:ph idx="1" type="body"/>
          </p:nvPr>
        </p:nvSpPr>
        <p:spPr>
          <a:xfrm>
            <a:off x="311700" y="1480675"/>
            <a:ext cx="8520600" cy="308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Moving the terraform block to a separate file (versions.tf)</a:t>
            </a:r>
            <a:endParaRPr/>
          </a:p>
          <a:p>
            <a:pPr indent="0" lvl="0" marL="0" rtl="0" algn="l">
              <a:spcBef>
                <a:spcPts val="1200"/>
              </a:spcBef>
              <a:spcAft>
                <a:spcPts val="0"/>
              </a:spcAft>
              <a:buNone/>
            </a:pPr>
            <a:r>
              <a:rPr lang="en"/>
              <a:t> ✔ Moving the provider block to a separate file (provider.tf)</a:t>
            </a:r>
            <a:endParaRPr/>
          </a:p>
          <a:p>
            <a:pPr indent="0" lvl="0" marL="0" rtl="0" algn="l">
              <a:spcBef>
                <a:spcPts val="1200"/>
              </a:spcBef>
              <a:spcAft>
                <a:spcPts val="0"/>
              </a:spcAft>
              <a:buNone/>
            </a:pPr>
            <a:r>
              <a:rPr lang="en"/>
              <a:t> ✔ Creating a variables.tf file to manage variables</a:t>
            </a:r>
            <a:endParaRPr/>
          </a:p>
          <a:p>
            <a:pPr indent="0" lvl="0" marL="0" rtl="0" algn="l">
              <a:spcBef>
                <a:spcPts val="1200"/>
              </a:spcBef>
              <a:spcAft>
                <a:spcPts val="0"/>
              </a:spcAft>
              <a:buNone/>
            </a:pPr>
            <a:r>
              <a:rPr lang="en"/>
              <a:t> ✔ Creating an outputs.tf file to store output values</a:t>
            </a:r>
            <a:endParaRPr/>
          </a:p>
          <a:p>
            <a:pPr indent="0" lvl="0" marL="0" rtl="0" algn="l">
              <a:spcBef>
                <a:spcPts val="1200"/>
              </a:spcBef>
              <a:spcAft>
                <a:spcPts val="1200"/>
              </a:spcAft>
              <a:buNone/>
            </a:pPr>
            <a:r>
              <a:rPr lang="en"/>
              <a:t> ✔ Keeping the EC2 instance resource definition in main.tf</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 Provisioning an AWS EC2 Instance with Terraform (Full Infrastructure Setup)</a:t>
            </a:r>
            <a:endParaRPr/>
          </a:p>
        </p:txBody>
      </p:sp>
      <p:sp>
        <p:nvSpPr>
          <p:cNvPr id="261" name="Google Shape;261;p45"/>
          <p:cNvSpPr txBox="1"/>
          <p:nvPr>
            <p:ph idx="1" type="body"/>
          </p:nvPr>
        </p:nvSpPr>
        <p:spPr>
          <a:xfrm>
            <a:off x="311700" y="1683800"/>
            <a:ext cx="8520600" cy="288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provisioning an AWS EC2 instance using Terraform, from scratch. You will create all necessary networking components, storage, security, key pair, and EC2 instance, and structure them into separate files for better modularity.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Provision an AWS S3 Bucket and Perform Operations Using Terraform</a:t>
            </a:r>
            <a:endParaRPr/>
          </a:p>
        </p:txBody>
      </p:sp>
      <p:sp>
        <p:nvSpPr>
          <p:cNvPr id="267" name="Google Shape;267;p46"/>
          <p:cNvSpPr txBox="1"/>
          <p:nvPr>
            <p:ph idx="1" type="body"/>
          </p:nvPr>
        </p:nvSpPr>
        <p:spPr>
          <a:xfrm>
            <a:off x="311700" y="1586300"/>
            <a:ext cx="8520600" cy="298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a:t>
            </a:r>
            <a:endParaRPr/>
          </a:p>
          <a:p>
            <a:pPr indent="0" lvl="0" marL="0" rtl="0" algn="l">
              <a:spcBef>
                <a:spcPts val="1200"/>
              </a:spcBef>
              <a:spcAft>
                <a:spcPts val="0"/>
              </a:spcAft>
              <a:buNone/>
            </a:pPr>
            <a:r>
              <a:rPr lang="en"/>
              <a:t>Create an S3 bucket using Terraform.</a:t>
            </a:r>
            <a:endParaRPr/>
          </a:p>
          <a:p>
            <a:pPr indent="0" lvl="0" marL="0" rtl="0" algn="l">
              <a:spcBef>
                <a:spcPts val="1200"/>
              </a:spcBef>
              <a:spcAft>
                <a:spcPts val="0"/>
              </a:spcAft>
              <a:buNone/>
            </a:pPr>
            <a:r>
              <a:rPr lang="en"/>
              <a:t>Enable versioning for the bucket.</a:t>
            </a:r>
            <a:endParaRPr/>
          </a:p>
          <a:p>
            <a:pPr indent="0" lvl="0" marL="0" rtl="0" algn="l">
              <a:spcBef>
                <a:spcPts val="1200"/>
              </a:spcBef>
              <a:spcAft>
                <a:spcPts val="0"/>
              </a:spcAft>
              <a:buNone/>
            </a:pPr>
            <a:r>
              <a:rPr lang="en"/>
              <a:t>Upload a sample file (sample.txt) to the bucket using Terraform.</a:t>
            </a:r>
            <a:endParaRPr/>
          </a:p>
          <a:p>
            <a:pPr indent="0" lvl="0" marL="0" rtl="0" algn="l">
              <a:spcBef>
                <a:spcPts val="1200"/>
              </a:spcBef>
              <a:spcAft>
                <a:spcPts val="1200"/>
              </a:spcAft>
              <a:buNone/>
            </a:pPr>
            <a:r>
              <a:rPr lang="en"/>
              <a:t>Define an output to display the S3 bucket URL.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Variables</a:t>
            </a:r>
            <a:endParaRPr/>
          </a:p>
        </p:txBody>
      </p:sp>
      <p:sp>
        <p:nvSpPr>
          <p:cNvPr id="273" name="Google Shape;273;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What are Terraform Variables?</a:t>
            </a:r>
            <a:endParaRPr/>
          </a:p>
          <a:p>
            <a:pPr indent="0" lvl="0" marL="457200" rtl="0" algn="l">
              <a:spcBef>
                <a:spcPts val="1200"/>
              </a:spcBef>
              <a:spcAft>
                <a:spcPts val="0"/>
              </a:spcAft>
              <a:buNone/>
            </a:pPr>
            <a:r>
              <a:rPr lang="en"/>
              <a:t>Terraform variables allow dynamic values in configurations.</a:t>
            </a:r>
            <a:endParaRPr/>
          </a:p>
          <a:p>
            <a:pPr indent="0" lvl="0" marL="457200" rtl="0" algn="l">
              <a:spcBef>
                <a:spcPts val="1200"/>
              </a:spcBef>
              <a:spcAft>
                <a:spcPts val="0"/>
              </a:spcAft>
              <a:buNone/>
            </a:pPr>
            <a:r>
              <a:rPr lang="en"/>
              <a:t>Improve reusability, modularity, and flexibility in infrastructure management.</a:t>
            </a:r>
            <a:endParaRPr/>
          </a:p>
          <a:p>
            <a:pPr indent="0" lvl="0" marL="457200" rtl="0" algn="l">
              <a:spcBef>
                <a:spcPts val="1200"/>
              </a:spcBef>
              <a:spcAft>
                <a:spcPts val="0"/>
              </a:spcAft>
              <a:buNone/>
            </a:pPr>
            <a:r>
              <a:rPr lang="en"/>
              <a:t>Defined using the variable block in Terraform.</a:t>
            </a:r>
            <a:endParaRPr/>
          </a:p>
          <a:p>
            <a:pPr indent="0" lvl="0" marL="0" rtl="0" algn="l">
              <a:spcBef>
                <a:spcPts val="1200"/>
              </a:spcBef>
              <a:spcAft>
                <a:spcPts val="0"/>
              </a:spcAft>
              <a:buNone/>
            </a:pPr>
            <a:r>
              <a:rPr lang="en"/>
              <a:t>Types of Variables in Terraform:</a:t>
            </a:r>
            <a:endParaRPr/>
          </a:p>
          <a:p>
            <a:pPr indent="0" lvl="0" marL="457200" rtl="0" algn="l">
              <a:spcBef>
                <a:spcPts val="1200"/>
              </a:spcBef>
              <a:spcAft>
                <a:spcPts val="0"/>
              </a:spcAft>
              <a:buNone/>
            </a:pPr>
            <a:r>
              <a:rPr lang="en"/>
              <a:t>Input Variables (variable) – User-defined values.</a:t>
            </a:r>
            <a:endParaRPr/>
          </a:p>
          <a:p>
            <a:pPr indent="0" lvl="0" marL="457200" rtl="0" algn="l">
              <a:spcBef>
                <a:spcPts val="1200"/>
              </a:spcBef>
              <a:spcAft>
                <a:spcPts val="0"/>
              </a:spcAft>
              <a:buNone/>
            </a:pPr>
            <a:r>
              <a:rPr lang="en"/>
              <a:t>Local Variables (locals) – Used within a module to simplify expressions.</a:t>
            </a:r>
            <a:endParaRPr/>
          </a:p>
          <a:p>
            <a:pPr indent="0" lvl="0" marL="457200" rtl="0" algn="l">
              <a:spcBef>
                <a:spcPts val="1200"/>
              </a:spcBef>
              <a:spcAft>
                <a:spcPts val="0"/>
              </a:spcAft>
              <a:buNone/>
            </a:pPr>
            <a:r>
              <a:rPr lang="en"/>
              <a:t>Environment Variables (TF_VAR_name) – Set via the OS environment.</a:t>
            </a:r>
            <a:endParaRPr/>
          </a:p>
          <a:p>
            <a:pPr indent="0" lvl="0" marL="457200" rtl="0" algn="l">
              <a:spcBef>
                <a:spcPts val="1200"/>
              </a:spcBef>
              <a:spcAft>
                <a:spcPts val="1200"/>
              </a:spcAft>
              <a:buNone/>
            </a:pPr>
            <a:r>
              <a:rPr lang="en"/>
              <a:t>Output Variables (output) – Display values after execution.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and Using Input Variables</a:t>
            </a:r>
            <a:endParaRPr/>
          </a:p>
        </p:txBody>
      </p:sp>
      <p:sp>
        <p:nvSpPr>
          <p:cNvPr id="279" name="Google Shape;27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Defining Variables in variables.tf</a:t>
            </a:r>
            <a:endParaRPr/>
          </a:p>
          <a:p>
            <a:pPr indent="0" lvl="0" marL="0" rtl="0" algn="l">
              <a:spcBef>
                <a:spcPts val="1200"/>
              </a:spcBef>
              <a:spcAft>
                <a:spcPts val="0"/>
              </a:spcAft>
              <a:buNone/>
            </a:pPr>
            <a:r>
              <a:rPr lang="en"/>
              <a:t>variable "instance_type" {</a:t>
            </a:r>
            <a:endParaRPr/>
          </a:p>
          <a:p>
            <a:pPr indent="0" lvl="0" marL="0" rtl="0" algn="l">
              <a:spcBef>
                <a:spcPts val="1200"/>
              </a:spcBef>
              <a:spcAft>
                <a:spcPts val="0"/>
              </a:spcAft>
              <a:buNone/>
            </a:pPr>
            <a:r>
              <a:rPr lang="en"/>
              <a:t>  description = "EC2 instance type"</a:t>
            </a:r>
            <a:endParaRPr/>
          </a:p>
          <a:p>
            <a:pPr indent="0" lvl="0" marL="0" rtl="0" algn="l">
              <a:spcBef>
                <a:spcPts val="1200"/>
              </a:spcBef>
              <a:spcAft>
                <a:spcPts val="0"/>
              </a:spcAft>
              <a:buNone/>
            </a:pPr>
            <a:r>
              <a:rPr lang="en"/>
              <a:t>  type        = string</a:t>
            </a:r>
            <a:endParaRPr/>
          </a:p>
          <a:p>
            <a:pPr indent="0" lvl="0" marL="0" rtl="0" algn="l">
              <a:spcBef>
                <a:spcPts val="1200"/>
              </a:spcBef>
              <a:spcAft>
                <a:spcPts val="0"/>
              </a:spcAft>
              <a:buNone/>
            </a:pPr>
            <a:r>
              <a:rPr lang="en"/>
              <a:t>  default     = "t2.micro"</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Assigning Variable Values:</a:t>
            </a:r>
            <a:endParaRPr/>
          </a:p>
          <a:p>
            <a:pPr indent="0" lvl="0" marL="0" rtl="0" algn="l">
              <a:spcBef>
                <a:spcPts val="1200"/>
              </a:spcBef>
              <a:spcAft>
                <a:spcPts val="0"/>
              </a:spcAft>
              <a:buNone/>
            </a:pPr>
            <a:r>
              <a:rPr lang="en"/>
              <a:t>Default values (inside variables.tf).</a:t>
            </a:r>
            <a:endParaRPr/>
          </a:p>
          <a:p>
            <a:pPr indent="0" lvl="0" marL="0" rtl="0" algn="l">
              <a:spcBef>
                <a:spcPts val="1200"/>
              </a:spcBef>
              <a:spcAft>
                <a:spcPts val="0"/>
              </a:spcAft>
              <a:buNone/>
            </a:pPr>
            <a:r>
              <a:rPr lang="en"/>
              <a:t>Using terraform.tfvars file:</a:t>
            </a:r>
            <a:endParaRPr/>
          </a:p>
          <a:p>
            <a:pPr indent="0" lvl="0" marL="0" rtl="0" algn="l">
              <a:spcBef>
                <a:spcPts val="1200"/>
              </a:spcBef>
              <a:spcAft>
                <a:spcPts val="1200"/>
              </a:spcAft>
              <a:buNone/>
            </a:pPr>
            <a:r>
              <a:rPr lang="en"/>
              <a:t>instance_type = "t3.micro"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and Number</a:t>
            </a:r>
            <a:endParaRPr/>
          </a:p>
        </p:txBody>
      </p:sp>
      <p:sp>
        <p:nvSpPr>
          <p:cNvPr id="285" name="Google Shape;285;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variable "instance_name" {</a:t>
            </a:r>
            <a:endParaRPr/>
          </a:p>
          <a:p>
            <a:pPr indent="0" lvl="0" marL="0" rtl="0" algn="l">
              <a:spcBef>
                <a:spcPts val="0"/>
              </a:spcBef>
              <a:spcAft>
                <a:spcPts val="0"/>
              </a:spcAft>
              <a:buNone/>
            </a:pPr>
            <a:r>
              <a:rPr lang="en"/>
              <a:t>  description = "Name of the EC2 instance"</a:t>
            </a:r>
            <a:endParaRPr/>
          </a:p>
          <a:p>
            <a:pPr indent="0" lvl="0" marL="0" rtl="0" algn="l">
              <a:spcBef>
                <a:spcPts val="0"/>
              </a:spcBef>
              <a:spcAft>
                <a:spcPts val="0"/>
              </a:spcAft>
              <a:buNone/>
            </a:pPr>
            <a:r>
              <a:rPr lang="en"/>
              <a:t>  type        = string</a:t>
            </a:r>
            <a:endParaRPr/>
          </a:p>
          <a:p>
            <a:pPr indent="0" lvl="0" marL="0" rtl="0" algn="l">
              <a:spcBef>
                <a:spcPts val="0"/>
              </a:spcBef>
              <a:spcAft>
                <a:spcPts val="0"/>
              </a:spcAft>
              <a:buNone/>
            </a:pPr>
            <a:r>
              <a:rPr lang="en"/>
              <a:t>  default     = "Terraform-VM"</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variable "volume_size" {</a:t>
            </a:r>
            <a:endParaRPr/>
          </a:p>
          <a:p>
            <a:pPr indent="0" lvl="0" marL="0" rtl="0" algn="l">
              <a:spcBef>
                <a:spcPts val="0"/>
              </a:spcBef>
              <a:spcAft>
                <a:spcPts val="0"/>
              </a:spcAft>
              <a:buNone/>
            </a:pPr>
            <a:r>
              <a:rPr lang="en"/>
              <a:t>  description = "Root volume size in GB"</a:t>
            </a:r>
            <a:endParaRPr/>
          </a:p>
          <a:p>
            <a:pPr indent="0" lvl="0" marL="0" rtl="0" algn="l">
              <a:spcBef>
                <a:spcPts val="0"/>
              </a:spcBef>
              <a:spcAft>
                <a:spcPts val="0"/>
              </a:spcAft>
              <a:buNone/>
            </a:pPr>
            <a:r>
              <a:rPr lang="en"/>
              <a:t>  type        = number</a:t>
            </a:r>
            <a:endParaRPr/>
          </a:p>
          <a:p>
            <a:pPr indent="0" lvl="0" marL="0" rtl="0" algn="l">
              <a:spcBef>
                <a:spcPts val="0"/>
              </a:spcBef>
              <a:spcAft>
                <a:spcPts val="0"/>
              </a:spcAft>
              <a:buNone/>
            </a:pPr>
            <a:r>
              <a:rPr lang="en"/>
              <a:t>  default     = 20</a:t>
            </a:r>
            <a:endParaRPr/>
          </a:p>
          <a:p>
            <a:pPr indent="0" lvl="0" marL="0" rtl="0" algn="l">
              <a:spcBef>
                <a:spcPts val="0"/>
              </a:spcBef>
              <a:spcAft>
                <a:spcPts val="0"/>
              </a:spcAft>
              <a:buNone/>
            </a:pPr>
            <a:r>
              <a:rPr lang="en"/>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Bool and </a:t>
            </a:r>
            <a:r>
              <a:rPr lang="en"/>
              <a:t>List</a:t>
            </a:r>
            <a:endParaRPr/>
          </a:p>
        </p:txBody>
      </p:sp>
      <p:sp>
        <p:nvSpPr>
          <p:cNvPr id="291" name="Google Shape;29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variable "enable_monitoring" {</a:t>
            </a:r>
            <a:endParaRPr/>
          </a:p>
          <a:p>
            <a:pPr indent="0" lvl="0" marL="0" rtl="0" algn="l">
              <a:spcBef>
                <a:spcPts val="0"/>
              </a:spcBef>
              <a:spcAft>
                <a:spcPts val="0"/>
              </a:spcAft>
              <a:buNone/>
            </a:pPr>
            <a:r>
              <a:rPr lang="en"/>
              <a:t>  description = "Enable monitoring for the EC2 instance"</a:t>
            </a:r>
            <a:endParaRPr/>
          </a:p>
          <a:p>
            <a:pPr indent="0" lvl="0" marL="0" rtl="0" algn="l">
              <a:spcBef>
                <a:spcPts val="0"/>
              </a:spcBef>
              <a:spcAft>
                <a:spcPts val="0"/>
              </a:spcAft>
              <a:buNone/>
            </a:pPr>
            <a:r>
              <a:rPr lang="en"/>
              <a:t>  type        = bool</a:t>
            </a:r>
            <a:endParaRPr/>
          </a:p>
          <a:p>
            <a:pPr indent="0" lvl="0" marL="0" rtl="0" algn="l">
              <a:spcBef>
                <a:spcPts val="0"/>
              </a:spcBef>
              <a:spcAft>
                <a:spcPts val="0"/>
              </a:spcAft>
              <a:buNone/>
            </a:pPr>
            <a:r>
              <a:rPr lang="en"/>
              <a:t>  default     = true</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variable "security_groups" {</a:t>
            </a:r>
            <a:endParaRPr/>
          </a:p>
          <a:p>
            <a:pPr indent="0" lvl="0" marL="0" rtl="0" algn="l">
              <a:spcBef>
                <a:spcPts val="0"/>
              </a:spcBef>
              <a:spcAft>
                <a:spcPts val="0"/>
              </a:spcAft>
              <a:buNone/>
            </a:pPr>
            <a:r>
              <a:rPr lang="en"/>
              <a:t>  description = "List of security group IDs"</a:t>
            </a:r>
            <a:endParaRPr/>
          </a:p>
          <a:p>
            <a:pPr indent="0" lvl="0" marL="0" rtl="0" algn="l">
              <a:spcBef>
                <a:spcPts val="0"/>
              </a:spcBef>
              <a:spcAft>
                <a:spcPts val="0"/>
              </a:spcAft>
              <a:buNone/>
            </a:pPr>
            <a:r>
              <a:rPr lang="en"/>
              <a:t>  type        = list(string)</a:t>
            </a:r>
            <a:endParaRPr/>
          </a:p>
          <a:p>
            <a:pPr indent="0" lvl="0" marL="0" rtl="0" algn="l">
              <a:spcBef>
                <a:spcPts val="0"/>
              </a:spcBef>
              <a:spcAft>
                <a:spcPts val="0"/>
              </a:spcAft>
              <a:buNone/>
            </a:pPr>
            <a:r>
              <a:rPr lang="en"/>
              <a:t>  default     = ["sg-12345", "sg-67890"]</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a:t>
            </a:r>
            <a:endParaRPr/>
          </a:p>
        </p:txBody>
      </p:sp>
      <p:sp>
        <p:nvSpPr>
          <p:cNvPr id="297" name="Google Shape;29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 "additional_tags" {</a:t>
            </a:r>
            <a:endParaRPr/>
          </a:p>
          <a:p>
            <a:pPr indent="0" lvl="0" marL="0" rtl="0" algn="l">
              <a:spcBef>
                <a:spcPts val="0"/>
              </a:spcBef>
              <a:spcAft>
                <a:spcPts val="0"/>
              </a:spcAft>
              <a:buNone/>
            </a:pPr>
            <a:r>
              <a:rPr lang="en"/>
              <a:t>  description = "Additional tags for the instance"</a:t>
            </a:r>
            <a:endParaRPr/>
          </a:p>
          <a:p>
            <a:pPr indent="0" lvl="0" marL="0" rtl="0" algn="l">
              <a:spcBef>
                <a:spcPts val="0"/>
              </a:spcBef>
              <a:spcAft>
                <a:spcPts val="0"/>
              </a:spcAft>
              <a:buNone/>
            </a:pPr>
            <a:r>
              <a:rPr lang="en"/>
              <a:t>  type        = map(string)</a:t>
            </a:r>
            <a:endParaRPr/>
          </a:p>
          <a:p>
            <a:pPr indent="0" lvl="0" marL="0" rtl="0" algn="l">
              <a:spcBef>
                <a:spcPts val="0"/>
              </a:spcBef>
              <a:spcAft>
                <a:spcPts val="0"/>
              </a:spcAft>
              <a:buNone/>
            </a:pPr>
            <a:r>
              <a:rPr lang="en"/>
              <a:t>  default = {</a:t>
            </a:r>
            <a:endParaRPr/>
          </a:p>
          <a:p>
            <a:pPr indent="0" lvl="0" marL="0" rtl="0" algn="l">
              <a:spcBef>
                <a:spcPts val="0"/>
              </a:spcBef>
              <a:spcAft>
                <a:spcPts val="0"/>
              </a:spcAft>
              <a:buNone/>
            </a:pPr>
            <a:r>
              <a:rPr lang="en"/>
              <a:t>    environment = "dev"</a:t>
            </a:r>
            <a:endParaRPr/>
          </a:p>
          <a:p>
            <a:pPr indent="0" lvl="0" marL="0" rtl="0" algn="l">
              <a:spcBef>
                <a:spcPts val="0"/>
              </a:spcBef>
              <a:spcAft>
                <a:spcPts val="0"/>
              </a:spcAft>
              <a:buNone/>
            </a:pPr>
            <a:r>
              <a:rPr lang="en"/>
              <a:t>    owner       = "admin"</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 time at 11 am</a:t>
            </a:r>
            <a:endParaRPr/>
          </a:p>
          <a:p>
            <a:pPr indent="-342900" lvl="0" marL="457200" rtl="0" algn="l">
              <a:spcBef>
                <a:spcPts val="0"/>
              </a:spcBef>
              <a:spcAft>
                <a:spcPts val="0"/>
              </a:spcAft>
              <a:buSzPts val="1800"/>
              <a:buChar char="-"/>
            </a:pPr>
            <a:r>
              <a:rPr lang="en"/>
              <a:t>Lunch - 1pm to 2pm</a:t>
            </a:r>
            <a:endParaRPr/>
          </a:p>
          <a:p>
            <a:pPr indent="-342900" lvl="0" marL="457200" rtl="0" algn="l">
              <a:spcBef>
                <a:spcPts val="0"/>
              </a:spcBef>
              <a:spcAft>
                <a:spcPts val="0"/>
              </a:spcAft>
              <a:buSzPts val="1800"/>
              <a:buChar char="-"/>
            </a:pPr>
            <a:r>
              <a:rPr lang="en"/>
              <a:t>Break -  3 .30 pm</a:t>
            </a:r>
            <a:endParaRPr/>
          </a:p>
          <a:p>
            <a:pPr indent="-342900" lvl="0" marL="457200" rtl="0" algn="l">
              <a:spcBef>
                <a:spcPts val="0"/>
              </a:spcBef>
              <a:spcAft>
                <a:spcPts val="0"/>
              </a:spcAft>
              <a:buSzPts val="1800"/>
              <a:buChar char="-"/>
            </a:pPr>
            <a:r>
              <a:rPr lang="en"/>
              <a:t>End at 5.30 pm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a:t>
            </a:r>
            <a:endParaRPr/>
          </a:p>
        </p:txBody>
      </p:sp>
      <p:sp>
        <p:nvSpPr>
          <p:cNvPr id="303" name="Google Shape;303;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variable "network_config" {</a:t>
            </a:r>
            <a:endParaRPr/>
          </a:p>
          <a:p>
            <a:pPr indent="0" lvl="0" marL="0" rtl="0" algn="l">
              <a:spcBef>
                <a:spcPts val="0"/>
              </a:spcBef>
              <a:spcAft>
                <a:spcPts val="0"/>
              </a:spcAft>
              <a:buNone/>
            </a:pPr>
            <a:r>
              <a:rPr lang="en"/>
              <a:t>  description = "Network configuration settings"</a:t>
            </a:r>
            <a:endParaRPr/>
          </a:p>
          <a:p>
            <a:pPr indent="0" lvl="0" marL="0" rtl="0" algn="l">
              <a:spcBef>
                <a:spcPts val="0"/>
              </a:spcBef>
              <a:spcAft>
                <a:spcPts val="0"/>
              </a:spcAft>
              <a:buNone/>
            </a:pPr>
            <a:r>
              <a:rPr lang="en"/>
              <a:t>  type = object({</a:t>
            </a:r>
            <a:endParaRPr/>
          </a:p>
          <a:p>
            <a:pPr indent="0" lvl="0" marL="0" rtl="0" algn="l">
              <a:spcBef>
                <a:spcPts val="0"/>
              </a:spcBef>
              <a:spcAft>
                <a:spcPts val="0"/>
              </a:spcAft>
              <a:buNone/>
            </a:pPr>
            <a:r>
              <a:rPr lang="en"/>
              <a:t>    subnet_id           = string</a:t>
            </a:r>
            <a:endParaRPr/>
          </a:p>
          <a:p>
            <a:pPr indent="0" lvl="0" marL="0" rtl="0" algn="l">
              <a:spcBef>
                <a:spcPts val="0"/>
              </a:spcBef>
              <a:spcAft>
                <a:spcPts val="0"/>
              </a:spcAft>
              <a:buNone/>
            </a:pPr>
            <a:r>
              <a:rPr lang="en"/>
              <a:t>    assign_public_ip    = bool</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default = {</a:t>
            </a:r>
            <a:endParaRPr/>
          </a:p>
          <a:p>
            <a:pPr indent="0" lvl="0" marL="0" rtl="0" algn="l">
              <a:spcBef>
                <a:spcPts val="0"/>
              </a:spcBef>
              <a:spcAft>
                <a:spcPts val="0"/>
              </a:spcAft>
              <a:buNone/>
            </a:pPr>
            <a:r>
              <a:rPr lang="en"/>
              <a:t>    subnet_id        = "subnet-abc123"</a:t>
            </a:r>
            <a:endParaRPr/>
          </a:p>
          <a:p>
            <a:pPr indent="0" lvl="0" marL="0" rtl="0" algn="l">
              <a:spcBef>
                <a:spcPts val="0"/>
              </a:spcBef>
              <a:spcAft>
                <a:spcPts val="0"/>
              </a:spcAft>
              <a:buNone/>
            </a:pPr>
            <a:r>
              <a:rPr lang="en"/>
              <a:t>    assign_public_ip = true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Defining and Using Input Variables</a:t>
            </a:r>
            <a:endParaRPr/>
          </a:p>
        </p:txBody>
      </p:sp>
      <p:sp>
        <p:nvSpPr>
          <p:cNvPr id="309" name="Google Shape;309;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Passing via CLI:</a:t>
            </a:r>
            <a:endParaRPr/>
          </a:p>
          <a:p>
            <a:pPr indent="0" lvl="0" marL="0" rtl="0" algn="l">
              <a:spcBef>
                <a:spcPts val="1200"/>
              </a:spcBef>
              <a:spcAft>
                <a:spcPts val="0"/>
              </a:spcAft>
              <a:buNone/>
            </a:pPr>
            <a:r>
              <a:rPr lang="en"/>
              <a:t>terraform apply -var="instance_type=t3.micro"</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Using environment variables:</a:t>
            </a:r>
            <a:endParaRPr/>
          </a:p>
          <a:p>
            <a:pPr indent="0" lvl="0" marL="0" rtl="0" algn="l">
              <a:spcBef>
                <a:spcPts val="1200"/>
              </a:spcBef>
              <a:spcAft>
                <a:spcPts val="0"/>
              </a:spcAft>
              <a:buNone/>
            </a:pPr>
            <a:r>
              <a:rPr lang="en"/>
              <a:t>export TF_VAR_instance_type="t3.micro"</a:t>
            </a:r>
            <a:endParaRPr/>
          </a:p>
          <a:p>
            <a:pPr indent="0" lvl="0" marL="0" rtl="0" algn="l">
              <a:spcBef>
                <a:spcPts val="1200"/>
              </a:spcBef>
              <a:spcAft>
                <a:spcPts val="1200"/>
              </a:spcAft>
              <a:buNone/>
            </a:pPr>
            <a:r>
              <a:rPr lang="en"/>
              <a:t>terraform apply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315" name="Google Shape;31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 local value assigns a name to an expression, so you can use the name multiple times within a module instead of repeating the expression.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If you're familiar with traditional programming languages, it can be useful to compare Terraform modules to function definitions: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Input variables are like function arguments.</a:t>
            </a:r>
            <a:endParaRPr/>
          </a:p>
          <a:p>
            <a:pPr indent="0" lvl="0" marL="0" rtl="0" algn="l">
              <a:spcBef>
                <a:spcPts val="1200"/>
              </a:spcBef>
              <a:spcAft>
                <a:spcPts val="0"/>
              </a:spcAft>
              <a:buNone/>
            </a:pPr>
            <a:r>
              <a:rPr lang="en"/>
              <a:t>Output values are like function return values.</a:t>
            </a:r>
            <a:endParaRPr/>
          </a:p>
          <a:p>
            <a:pPr indent="0" lvl="0" marL="0" rtl="0" algn="l">
              <a:spcBef>
                <a:spcPts val="1200"/>
              </a:spcBef>
              <a:spcAft>
                <a:spcPts val="0"/>
              </a:spcAft>
              <a:buNone/>
            </a:pPr>
            <a:r>
              <a:rPr lang="en"/>
              <a:t>Local values are like a function's temporary local variables.</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321" name="Google Shape;321;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locals {</a:t>
            </a:r>
            <a:endParaRPr/>
          </a:p>
          <a:p>
            <a:pPr indent="0" lvl="0" marL="0" rtl="0" algn="l">
              <a:spcBef>
                <a:spcPts val="1200"/>
              </a:spcBef>
              <a:spcAft>
                <a:spcPts val="0"/>
              </a:spcAft>
              <a:buNone/>
            </a:pPr>
            <a:r>
              <a:rPr lang="en"/>
              <a:t>  service_name = "forum"</a:t>
            </a:r>
            <a:endParaRPr/>
          </a:p>
          <a:p>
            <a:pPr indent="0" lvl="0" marL="0" rtl="0" algn="l">
              <a:spcBef>
                <a:spcPts val="1200"/>
              </a:spcBef>
              <a:spcAft>
                <a:spcPts val="0"/>
              </a:spcAft>
              <a:buNone/>
            </a:pPr>
            <a:r>
              <a:rPr lang="en"/>
              <a:t>  owner        = "Community Team"</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Locals</a:t>
            </a:r>
            <a:endParaRPr/>
          </a:p>
        </p:txBody>
      </p:sp>
      <p:sp>
        <p:nvSpPr>
          <p:cNvPr id="327" name="Google Shape;327;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locals {</a:t>
            </a:r>
            <a:endParaRPr/>
          </a:p>
          <a:p>
            <a:pPr indent="0" lvl="0" marL="0" rtl="0" algn="l">
              <a:spcBef>
                <a:spcPts val="1200"/>
              </a:spcBef>
              <a:spcAft>
                <a:spcPts val="0"/>
              </a:spcAft>
              <a:buNone/>
            </a:pPr>
            <a:r>
              <a:rPr lang="en"/>
              <a:t>  # Ids for multiple sets of EC2 instances, merged together</a:t>
            </a:r>
            <a:endParaRPr/>
          </a:p>
          <a:p>
            <a:pPr indent="0" lvl="0" marL="0" rtl="0" algn="l">
              <a:spcBef>
                <a:spcPts val="1200"/>
              </a:spcBef>
              <a:spcAft>
                <a:spcPts val="0"/>
              </a:spcAft>
              <a:buNone/>
            </a:pPr>
            <a:r>
              <a:rPr lang="en"/>
              <a:t>  instance_ids = concat(aws_instance.blue.*.id, aws_instance.green.*.id)</a:t>
            </a:r>
            <a:endParaRPr/>
          </a:p>
          <a:p>
            <a:pPr indent="0" lvl="0" marL="0" rtl="0" algn="l">
              <a:spcBef>
                <a:spcPts val="1200"/>
              </a:spcBef>
              <a:spcAft>
                <a:spcPts val="0"/>
              </a:spcAft>
              <a:buNone/>
            </a:pP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locals {</a:t>
            </a:r>
            <a:endParaRPr/>
          </a:p>
          <a:p>
            <a:pPr indent="0" lvl="0" marL="0" rtl="0" algn="l">
              <a:spcBef>
                <a:spcPts val="1200"/>
              </a:spcBef>
              <a:spcAft>
                <a:spcPts val="0"/>
              </a:spcAft>
              <a:buNone/>
            </a:pPr>
            <a:r>
              <a:rPr lang="en"/>
              <a:t>  # Common tags to be assigned to all resources</a:t>
            </a:r>
            <a:endParaRPr/>
          </a:p>
          <a:p>
            <a:pPr indent="0" lvl="0" marL="0" rtl="0" algn="l">
              <a:spcBef>
                <a:spcPts val="1200"/>
              </a:spcBef>
              <a:spcAft>
                <a:spcPts val="0"/>
              </a:spcAft>
              <a:buNone/>
            </a:pPr>
            <a:r>
              <a:rPr lang="en"/>
              <a:t>  common_tags = {</a:t>
            </a:r>
            <a:endParaRPr/>
          </a:p>
          <a:p>
            <a:pPr indent="0" lvl="0" marL="0" rtl="0" algn="l">
              <a:spcBef>
                <a:spcPts val="1200"/>
              </a:spcBef>
              <a:spcAft>
                <a:spcPts val="0"/>
              </a:spcAft>
              <a:buNone/>
            </a:pPr>
            <a:r>
              <a:rPr lang="en"/>
              <a:t>    Service = local.service_name</a:t>
            </a:r>
            <a:endParaRPr/>
          </a:p>
          <a:p>
            <a:pPr indent="0" lvl="0" marL="0" rtl="0" algn="l">
              <a:spcBef>
                <a:spcPts val="1200"/>
              </a:spcBef>
              <a:spcAft>
                <a:spcPts val="0"/>
              </a:spcAft>
              <a:buNone/>
            </a:pPr>
            <a:r>
              <a:rPr lang="en"/>
              <a:t>    Owner   = local.owner</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a:t>
            </a:r>
            <a:endParaRPr/>
          </a:p>
          <a:p>
            <a:pPr indent="0" lvl="0" marL="0" rtl="0" algn="l">
              <a:spcBef>
                <a:spcPts val="1200"/>
              </a:spcBef>
              <a:spcAft>
                <a:spcPts val="0"/>
              </a:spcAft>
              <a:buNone/>
            </a:pPr>
            <a:r>
              <a:rPr lang="en"/>
              <a:t>The count parameter is used to create multiple instances of a resource.</a:t>
            </a:r>
            <a:endParaRPr/>
          </a:p>
          <a:p>
            <a:pPr indent="0" lvl="0" marL="0" rtl="0" algn="l">
              <a:spcBef>
                <a:spcPts val="1200"/>
              </a:spcBef>
              <a:spcAft>
                <a:spcPts val="0"/>
              </a:spcAft>
              <a:buNone/>
            </a:pPr>
            <a:r>
              <a:rPr lang="en"/>
              <a:t>Interpolation:</a:t>
            </a:r>
            <a:endParaRPr/>
          </a:p>
          <a:p>
            <a:pPr indent="0" lvl="0" marL="0" rtl="0" algn="l">
              <a:spcBef>
                <a:spcPts val="1200"/>
              </a:spcBef>
              <a:spcAft>
                <a:spcPts val="0"/>
              </a:spcAft>
              <a:buNone/>
            </a:pPr>
            <a:r>
              <a:rPr lang="en"/>
              <a:t>Interpolation syntax ${} is used to dynamically generate unique bucket names like my-bucket-0, my-bucket-1, etc.</a:t>
            </a:r>
            <a:endParaRPr/>
          </a:p>
          <a:p>
            <a:pPr indent="0" lvl="0" marL="0" rtl="0" algn="l">
              <a:spcBef>
                <a:spcPts val="1200"/>
              </a:spcBef>
              <a:spcAft>
                <a:spcPts val="1200"/>
              </a:spcAft>
              <a:buNone/>
            </a:pPr>
            <a:r>
              <a:rPr lang="en"/>
              <a:t>It’s also used in the tags to create unique names for each resource.</a:t>
            </a:r>
            <a:endParaRPr/>
          </a:p>
        </p:txBody>
      </p:sp>
      <p:sp>
        <p:nvSpPr>
          <p:cNvPr id="333" name="Google Shape;33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HCL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HCL continues</a:t>
            </a:r>
            <a:endParaRPr/>
          </a:p>
        </p:txBody>
      </p:sp>
      <p:sp>
        <p:nvSpPr>
          <p:cNvPr id="339" name="Google Shape;339;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depends_on:</a:t>
            </a:r>
            <a:endParaRPr/>
          </a:p>
          <a:p>
            <a:pPr indent="0" lvl="0" marL="0" rtl="0" algn="l">
              <a:spcBef>
                <a:spcPts val="1200"/>
              </a:spcBef>
              <a:spcAft>
                <a:spcPts val="0"/>
              </a:spcAft>
              <a:buNone/>
            </a:pPr>
            <a:r>
              <a:rPr lang="en"/>
              <a:t>The depends_on meta-argument is used in the aws_iam_user_policy_attachment resource to ensure the IAM user is created before attaching the policy.</a:t>
            </a:r>
            <a:endParaRPr/>
          </a:p>
          <a:p>
            <a:pPr indent="0" lvl="0" marL="0" rtl="0" algn="l">
              <a:spcBef>
                <a:spcPts val="1200"/>
              </a:spcBef>
              <a:spcAft>
                <a:spcPts val="0"/>
              </a:spcAft>
              <a:buNone/>
            </a:pPr>
            <a:r>
              <a:rPr lang="en"/>
              <a:t>Parallel Execution:</a:t>
            </a:r>
            <a:endParaRPr/>
          </a:p>
          <a:p>
            <a:pPr indent="0" lvl="0" marL="0" rtl="0" algn="l">
              <a:spcBef>
                <a:spcPts val="1200"/>
              </a:spcBef>
              <a:spcAft>
                <a:spcPts val="1200"/>
              </a:spcAft>
              <a:buNone/>
            </a:pPr>
            <a:r>
              <a:rPr lang="en"/>
              <a:t>Terraform inherently runs resources in parallel when possible. The S3 buckets in my_parallel_bucket are created independently of the my_bucket buckets, showcasing Terraform's parallel execution capabilities.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console</a:t>
            </a:r>
            <a:endParaRPr/>
          </a:p>
        </p:txBody>
      </p:sp>
      <p:sp>
        <p:nvSpPr>
          <p:cNvPr id="345" name="Google Shape;34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This command provides an interactive command-line console for evaluating and experimenting with expressions. </a:t>
            </a:r>
            <a:endParaRPr/>
          </a:p>
          <a:p>
            <a:pPr indent="0" lvl="0" marL="0" rtl="0" algn="l">
              <a:spcBef>
                <a:spcPts val="1200"/>
              </a:spcBef>
              <a:spcAft>
                <a:spcPts val="0"/>
              </a:spcAft>
              <a:buNone/>
            </a:pPr>
            <a:r>
              <a:rPr lang="en"/>
              <a:t>You can use it to test interpolations before using them in configurations and to interact with any values currently saved in state. </a:t>
            </a:r>
            <a:endParaRPr/>
          </a:p>
          <a:p>
            <a:pPr indent="0" lvl="0" marL="0" rtl="0" algn="l">
              <a:spcBef>
                <a:spcPts val="1200"/>
              </a:spcBef>
              <a:spcAft>
                <a:spcPts val="0"/>
              </a:spcAft>
              <a:buNone/>
            </a:pPr>
            <a:r>
              <a:rPr lang="en"/>
              <a:t>If the current state is empty or has not yet been created, you can use the console to experiment with the expression syntax and built-in functions. </a:t>
            </a:r>
            <a:endParaRPr/>
          </a:p>
          <a:p>
            <a:pPr indent="0" lvl="0" marL="0" rtl="0" algn="l">
              <a:spcBef>
                <a:spcPts val="1200"/>
              </a:spcBef>
              <a:spcAft>
                <a:spcPts val="0"/>
              </a:spcAft>
              <a:buNone/>
            </a:pPr>
            <a:r>
              <a:rPr lang="en"/>
              <a:t>The console holds a lock on the state, and you will not be able to use the console while performing other actions that modify state.</a:t>
            </a:r>
            <a:endParaRPr/>
          </a:p>
          <a:p>
            <a:pPr indent="0" lvl="0" marL="0" rtl="0" algn="l">
              <a:spcBef>
                <a:spcPts val="1200"/>
              </a:spcBef>
              <a:spcAft>
                <a:spcPts val="0"/>
              </a:spcAft>
              <a:buNone/>
            </a:pPr>
            <a:r>
              <a:rPr lang="en"/>
              <a:t>To close the console, enter the exit command or press Control-C or Control-D.</a:t>
            </a:r>
            <a:endParaRPr/>
          </a:p>
          <a:p>
            <a:pPr indent="0" lvl="0" marL="0" rtl="0" algn="l">
              <a:spcBef>
                <a:spcPts val="1200"/>
              </a:spcBef>
              <a:spcAft>
                <a:spcPts val="1200"/>
              </a:spcAft>
              <a:buNone/>
            </a:pPr>
            <a:r>
              <a:rPr lang="en"/>
              <a:t>$ </a:t>
            </a:r>
            <a:r>
              <a:rPr lang="en" sz="1050">
                <a:solidFill>
                  <a:srgbClr val="3B3D45"/>
                </a:solidFill>
                <a:highlight>
                  <a:srgbClr val="FAFAFA"/>
                </a:highlight>
                <a:latin typeface="Courier New"/>
                <a:ea typeface="Courier New"/>
                <a:cs typeface="Courier New"/>
                <a:sym typeface="Courier New"/>
              </a:rPr>
              <a:t>terraform console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Expressions</a:t>
            </a:r>
            <a:endParaRPr/>
          </a:p>
        </p:txBody>
      </p:sp>
      <p:sp>
        <p:nvSpPr>
          <p:cNvPr id="351" name="Google Shape;351;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Expressions refer to or compute values within a configuration. The simplest expressions are just literal values, like "hello" or 5, but the Terraform language also allows more complex expressions such as references to data exported by resources, arithmetic, conditional evaluation, and a number of built-in 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u="sng">
                <a:solidFill>
                  <a:schemeClr val="hlink"/>
                </a:solidFill>
                <a:hlinkClick r:id="rId3"/>
              </a:rPr>
              <a:t>https://developer.hashicorp.com/terraform/language/expressions</a:t>
            </a:r>
            <a:r>
              <a:rPr lang="en"/>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Terraform Expressions</a:t>
            </a:r>
            <a:endParaRPr/>
          </a:p>
        </p:txBody>
      </p:sp>
      <p:sp>
        <p:nvSpPr>
          <p:cNvPr id="357" name="Google Shape;357;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Expressions are used to compute values dynamically within Terraform.</a:t>
            </a:r>
            <a:endParaRPr/>
          </a:p>
          <a:p>
            <a:pPr indent="0" lvl="0" marL="0" rtl="0" algn="l">
              <a:spcBef>
                <a:spcPts val="1200"/>
              </a:spcBef>
              <a:spcAft>
                <a:spcPts val="0"/>
              </a:spcAft>
              <a:buNone/>
            </a:pPr>
            <a:r>
              <a:rPr lang="en"/>
              <a:t>They can be used in variables, resources, outputs, and modules.</a:t>
            </a:r>
            <a:endParaRPr/>
          </a:p>
          <a:p>
            <a:pPr indent="0" lvl="0" marL="0" rtl="0" algn="l">
              <a:spcBef>
                <a:spcPts val="1200"/>
              </a:spcBef>
              <a:spcAft>
                <a:spcPts val="0"/>
              </a:spcAft>
              <a:buNone/>
            </a:pPr>
            <a:r>
              <a:rPr lang="en"/>
              <a:t>Help make configurations more flexible and reusable.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 Setup</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Ubuntu VM and Configurations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Terraform Expressions</a:t>
            </a:r>
            <a:endParaRPr/>
          </a:p>
        </p:txBody>
      </p:sp>
      <p:sp>
        <p:nvSpPr>
          <p:cNvPr id="363" name="Google Shape;363;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Literal Values (Strings, Numbers, Booleans, Lists, Maps)</a:t>
            </a:r>
            <a:endParaRPr/>
          </a:p>
          <a:p>
            <a:pPr indent="0" lvl="0" marL="0" rtl="0" algn="l">
              <a:spcBef>
                <a:spcPts val="1200"/>
              </a:spcBef>
              <a:spcAft>
                <a:spcPts val="0"/>
              </a:spcAft>
              <a:buNone/>
            </a:pPr>
            <a:r>
              <a:rPr lang="en"/>
              <a:t>References (Variables, Resources, Data Sources)</a:t>
            </a:r>
            <a:endParaRPr/>
          </a:p>
          <a:p>
            <a:pPr indent="0" lvl="0" marL="0" rtl="0" algn="l">
              <a:spcBef>
                <a:spcPts val="1200"/>
              </a:spcBef>
              <a:spcAft>
                <a:spcPts val="0"/>
              </a:spcAft>
              <a:buNone/>
            </a:pPr>
            <a:r>
              <a:rPr lang="en"/>
              <a:t>Functions (Built-in Terraform Functions)</a:t>
            </a:r>
            <a:endParaRPr/>
          </a:p>
          <a:p>
            <a:pPr indent="0" lvl="0" marL="0" rtl="0" algn="l">
              <a:spcBef>
                <a:spcPts val="1200"/>
              </a:spcBef>
              <a:spcAft>
                <a:spcPts val="0"/>
              </a:spcAft>
              <a:buNone/>
            </a:pPr>
            <a:r>
              <a:rPr lang="en"/>
              <a:t>Operators (Arithmetic, Comparison, Logical)</a:t>
            </a:r>
            <a:endParaRPr/>
          </a:p>
          <a:p>
            <a:pPr indent="0" lvl="0" marL="0" rtl="0" algn="l">
              <a:spcBef>
                <a:spcPts val="1200"/>
              </a:spcBef>
              <a:spcAft>
                <a:spcPts val="0"/>
              </a:spcAft>
              <a:buNone/>
            </a:pPr>
            <a:r>
              <a:rPr lang="en"/>
              <a:t>Conditional Expressions</a:t>
            </a:r>
            <a:endParaRPr/>
          </a:p>
          <a:p>
            <a:pPr indent="0" lvl="0" marL="0" rtl="0" algn="l">
              <a:spcBef>
                <a:spcPts val="1200"/>
              </a:spcBef>
              <a:spcAft>
                <a:spcPts val="1200"/>
              </a:spcAft>
              <a:buNone/>
            </a:pPr>
            <a:r>
              <a:rPr lang="en"/>
              <a:t>For Expressions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Expression usage</a:t>
            </a:r>
            <a:endParaRPr/>
          </a:p>
        </p:txBody>
      </p:sp>
      <p:sp>
        <p:nvSpPr>
          <p:cNvPr id="369" name="Google Shape;369;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Terraform Assignment: Apply Terraform Expressions to Provision an S3 Bucket</a:t>
            </a:r>
            <a:endParaRPr sz="1800">
              <a:solidFill>
                <a:schemeClr val="accent3"/>
              </a:solidFill>
              <a:latin typeface="Average"/>
              <a:ea typeface="Average"/>
              <a:cs typeface="Average"/>
              <a:sym typeface="Average"/>
            </a:endParaRPr>
          </a:p>
        </p:txBody>
      </p:sp>
      <p:sp>
        <p:nvSpPr>
          <p:cNvPr id="375" name="Google Shape;375;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Objective:</a:t>
            </a:r>
            <a:endParaRPr/>
          </a:p>
          <a:p>
            <a:pPr indent="0" lvl="0" marL="0" rtl="0" algn="l">
              <a:spcBef>
                <a:spcPts val="1200"/>
              </a:spcBef>
              <a:spcAft>
                <a:spcPts val="0"/>
              </a:spcAft>
              <a:buNone/>
            </a:pPr>
            <a:r>
              <a:rPr lang="en"/>
              <a:t>Use Terraform expressions (variables, functions, operators, conditionals, and loops) to create an S3 bucket with dynamic configurations.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Assignment Tasks:</a:t>
            </a:r>
            <a:endParaRPr/>
          </a:p>
          <a:p>
            <a:pPr indent="0" lvl="0" marL="0" rtl="0" algn="l">
              <a:spcBef>
                <a:spcPts val="1200"/>
              </a:spcBef>
              <a:spcAft>
                <a:spcPts val="0"/>
              </a:spcAft>
              <a:buNone/>
            </a:pPr>
            <a:r>
              <a:rPr lang="en"/>
              <a:t>1️⃣ Define Input Variables:</a:t>
            </a:r>
            <a:endParaRPr/>
          </a:p>
          <a:p>
            <a:pPr indent="0" lvl="0" marL="0" rtl="0" algn="l">
              <a:spcBef>
                <a:spcPts val="1200"/>
              </a:spcBef>
              <a:spcAft>
                <a:spcPts val="0"/>
              </a:spcAft>
              <a:buNone/>
            </a:pPr>
            <a:r>
              <a:rPr lang="en"/>
              <a:t>Create variables for bucket name, environment (dev/stage/prod), versioning, and tags.</a:t>
            </a:r>
            <a:endParaRPr/>
          </a:p>
          <a:p>
            <a:pPr indent="0" lvl="0" marL="0" rtl="0" algn="l">
              <a:spcBef>
                <a:spcPts val="1200"/>
              </a:spcBef>
              <a:spcAft>
                <a:spcPts val="0"/>
              </a:spcAft>
              <a:buNone/>
            </a:pPr>
            <a:r>
              <a:rPr lang="en"/>
              <a:t>Use default values where applicable.</a:t>
            </a:r>
            <a:endParaRPr/>
          </a:p>
          <a:p>
            <a:pPr indent="0" lvl="0" marL="0" rtl="0" algn="l">
              <a:spcBef>
                <a:spcPts val="1200"/>
              </a:spcBef>
              <a:spcAft>
                <a:spcPts val="0"/>
              </a:spcAft>
              <a:buNone/>
            </a:pPr>
            <a:r>
              <a:rPr lang="en"/>
              <a:t>2️⃣ Use Conditional Expressions:</a:t>
            </a:r>
            <a:endParaRPr/>
          </a:p>
          <a:p>
            <a:pPr indent="0" lvl="0" marL="0" rtl="0" algn="l">
              <a:spcBef>
                <a:spcPts val="1200"/>
              </a:spcBef>
              <a:spcAft>
                <a:spcPts val="0"/>
              </a:spcAft>
              <a:buNone/>
            </a:pPr>
            <a:r>
              <a:rPr lang="en"/>
              <a:t>Enable versioning only for stage and prod environments.</a:t>
            </a:r>
            <a:endParaRPr/>
          </a:p>
          <a:p>
            <a:pPr indent="0" lvl="0" marL="0" rtl="0" algn="l">
              <a:spcBef>
                <a:spcPts val="1200"/>
              </a:spcBef>
              <a:spcAft>
                <a:spcPts val="0"/>
              </a:spcAft>
              <a:buNone/>
            </a:pPr>
            <a:r>
              <a:rPr lang="en"/>
              <a:t>3️⃣ Use for Expressions to Generate Tags:</a:t>
            </a:r>
            <a:endParaRPr/>
          </a:p>
          <a:p>
            <a:pPr indent="0" lvl="0" marL="0" rtl="0" algn="l">
              <a:spcBef>
                <a:spcPts val="1200"/>
              </a:spcBef>
              <a:spcAft>
                <a:spcPts val="1200"/>
              </a:spcAft>
              <a:buNone/>
            </a:pPr>
            <a:r>
              <a:rPr lang="en"/>
              <a:t>Define a map of tags and iterate over it using a for expression.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Terraform Assignment: Apply Terraform Expressions to Provision an S3 Bucket</a:t>
            </a:r>
            <a:endParaRPr sz="1800">
              <a:solidFill>
                <a:schemeClr val="accent3"/>
              </a:solidFill>
              <a:latin typeface="Average"/>
              <a:ea typeface="Average"/>
              <a:cs typeface="Average"/>
              <a:sym typeface="Average"/>
            </a:endParaRPr>
          </a:p>
        </p:txBody>
      </p:sp>
      <p:sp>
        <p:nvSpPr>
          <p:cNvPr id="381" name="Google Shape;381;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4️⃣ Use Terraform Functions:</a:t>
            </a:r>
            <a:endParaRPr/>
          </a:p>
          <a:p>
            <a:pPr indent="0" lvl="0" marL="0" rtl="0" algn="l">
              <a:spcBef>
                <a:spcPts val="1200"/>
              </a:spcBef>
              <a:spcAft>
                <a:spcPts val="0"/>
              </a:spcAft>
              <a:buNone/>
            </a:pPr>
            <a:r>
              <a:rPr lang="en"/>
              <a:t>Convert the bucket name to lowercase using lower().</a:t>
            </a:r>
            <a:endParaRPr/>
          </a:p>
          <a:p>
            <a:pPr indent="0" lvl="0" marL="0" rtl="0" algn="l">
              <a:spcBef>
                <a:spcPts val="1200"/>
              </a:spcBef>
              <a:spcAft>
                <a:spcPts val="0"/>
              </a:spcAft>
              <a:buNone/>
            </a:pPr>
            <a:r>
              <a:rPr lang="en"/>
              <a:t>Generate a random suffix using random_string resource.</a:t>
            </a:r>
            <a:endParaRPr/>
          </a:p>
          <a:p>
            <a:pPr indent="0" lvl="0" marL="0" rtl="0" algn="l">
              <a:spcBef>
                <a:spcPts val="1200"/>
              </a:spcBef>
              <a:spcAft>
                <a:spcPts val="0"/>
              </a:spcAft>
              <a:buNone/>
            </a:pPr>
            <a:r>
              <a:rPr lang="en"/>
              <a:t>5️⃣ Create the S3 Bucket:</a:t>
            </a:r>
            <a:endParaRPr/>
          </a:p>
          <a:p>
            <a:pPr indent="0" lvl="0" marL="0" rtl="0" algn="l">
              <a:spcBef>
                <a:spcPts val="1200"/>
              </a:spcBef>
              <a:spcAft>
                <a:spcPts val="0"/>
              </a:spcAft>
              <a:buNone/>
            </a:pPr>
            <a:r>
              <a:rPr lang="en"/>
              <a:t>Apply dynamic naming by appending a random suffix to the bucket name.</a:t>
            </a:r>
            <a:endParaRPr/>
          </a:p>
          <a:p>
            <a:pPr indent="0" lvl="0" marL="0" rtl="0" algn="l">
              <a:spcBef>
                <a:spcPts val="1200"/>
              </a:spcBef>
              <a:spcAft>
                <a:spcPts val="0"/>
              </a:spcAft>
              <a:buNone/>
            </a:pPr>
            <a:r>
              <a:rPr lang="en"/>
              <a:t>Use Terraform expressions to set lifecycle rules (delete objects after X days).</a:t>
            </a:r>
            <a:endParaRPr/>
          </a:p>
          <a:p>
            <a:pPr indent="0" lvl="0" marL="0" rtl="0" algn="l">
              <a:spcBef>
                <a:spcPts val="1200"/>
              </a:spcBef>
              <a:spcAft>
                <a:spcPts val="0"/>
              </a:spcAft>
              <a:buNone/>
            </a:pPr>
            <a:r>
              <a:rPr lang="en"/>
              <a:t>Expected Output:</a:t>
            </a:r>
            <a:endParaRPr/>
          </a:p>
          <a:p>
            <a:pPr indent="0" lvl="0" marL="0" rtl="0" algn="l">
              <a:spcBef>
                <a:spcPts val="1200"/>
              </a:spcBef>
              <a:spcAft>
                <a:spcPts val="0"/>
              </a:spcAft>
              <a:buNone/>
            </a:pPr>
            <a:r>
              <a:rPr lang="en"/>
              <a:t>After completing the assignment, your Terraform configuration should:</a:t>
            </a:r>
            <a:endParaRPr/>
          </a:p>
          <a:p>
            <a:pPr indent="0" lvl="0" marL="0" rtl="0" algn="l">
              <a:spcBef>
                <a:spcPts val="1200"/>
              </a:spcBef>
              <a:spcAft>
                <a:spcPts val="0"/>
              </a:spcAft>
              <a:buNone/>
            </a:pPr>
            <a:r>
              <a:rPr lang="en"/>
              <a:t>✅ Dynamically create an S3 bucket with a unique name.</a:t>
            </a:r>
            <a:endParaRPr/>
          </a:p>
          <a:p>
            <a:pPr indent="0" lvl="0" marL="0" rtl="0" algn="l">
              <a:spcBef>
                <a:spcPts val="1200"/>
              </a:spcBef>
              <a:spcAft>
                <a:spcPts val="0"/>
              </a:spcAft>
              <a:buNone/>
            </a:pPr>
            <a:r>
              <a:rPr lang="en"/>
              <a:t>✅ Enable versioning conditionally based on the environment.</a:t>
            </a:r>
            <a:endParaRPr/>
          </a:p>
          <a:p>
            <a:pPr indent="0" lvl="0" marL="0" rtl="0" algn="l">
              <a:spcBef>
                <a:spcPts val="1200"/>
              </a:spcBef>
              <a:spcAft>
                <a:spcPts val="0"/>
              </a:spcAft>
              <a:buNone/>
            </a:pPr>
            <a:r>
              <a:rPr lang="en"/>
              <a:t>✅ Assign dynamic tags using for expressions.</a:t>
            </a:r>
            <a:endParaRPr/>
          </a:p>
          <a:p>
            <a:pPr indent="0" lvl="0" marL="0" rtl="0" algn="l">
              <a:spcBef>
                <a:spcPts val="1200"/>
              </a:spcBef>
              <a:spcAft>
                <a:spcPts val="0"/>
              </a:spcAft>
              <a:buNone/>
            </a:pPr>
            <a:r>
              <a:rPr lang="en"/>
              <a:t>✅ Use Terraform functions to format data.</a:t>
            </a:r>
            <a:endParaRPr/>
          </a:p>
          <a:p>
            <a:pPr indent="0" lvl="0" marL="0" rtl="0" algn="l">
              <a:spcBef>
                <a:spcPts val="1200"/>
              </a:spcBef>
              <a:spcAft>
                <a:spcPts val="1200"/>
              </a:spcAft>
              <a:buNone/>
            </a:pPr>
            <a:r>
              <a:rPr lang="en"/>
              <a:t>✅ Apply lifecycle policies using expressions.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87" name="Google Shape;387;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Terraform language includes a number of built-in functions that you can call from within expressions to transform and combine values. The general syntax for function calls is a function name followed by comma-separated arguments in parentheses: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max(5, 12, 9)</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https://developer.hashicorp.com/terraform/language/functions</a:t>
            </a:r>
            <a:r>
              <a:rPr lang="en"/>
              <a:t> </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93" name="Google Shape;393;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Terraform provides built-in functions to manipulate and compute values.</a:t>
            </a:r>
            <a:endParaRPr/>
          </a:p>
          <a:p>
            <a:pPr indent="0" lvl="0" marL="0" rtl="0" algn="l">
              <a:spcBef>
                <a:spcPts val="1200"/>
              </a:spcBef>
              <a:spcAft>
                <a:spcPts val="0"/>
              </a:spcAft>
              <a:buNone/>
            </a:pPr>
            <a:r>
              <a:rPr lang="en"/>
              <a:t>Functions help in string manipulation, numeric operations, collections, and date handling.</a:t>
            </a:r>
            <a:endParaRPr/>
          </a:p>
          <a:p>
            <a:pPr indent="0" lvl="0" marL="0" rtl="0" algn="l">
              <a:spcBef>
                <a:spcPts val="1200"/>
              </a:spcBef>
              <a:spcAft>
                <a:spcPts val="1200"/>
              </a:spcAft>
              <a:buNone/>
            </a:pPr>
            <a:r>
              <a:rPr lang="en"/>
              <a:t>They make configurations more dynamic and reusable.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Functions</a:t>
            </a:r>
            <a:endParaRPr/>
          </a:p>
        </p:txBody>
      </p:sp>
      <p:sp>
        <p:nvSpPr>
          <p:cNvPr id="399" name="Google Shape;399;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Terraform functions are grouped into the following categories: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String Functions (Manipulate text values)</a:t>
            </a:r>
            <a:endParaRPr/>
          </a:p>
          <a:p>
            <a:pPr indent="0" lvl="0" marL="0" rtl="0" algn="l">
              <a:spcBef>
                <a:spcPts val="1200"/>
              </a:spcBef>
              <a:spcAft>
                <a:spcPts val="0"/>
              </a:spcAft>
              <a:buNone/>
            </a:pPr>
            <a:r>
              <a:rPr lang="en"/>
              <a:t>Numeric Functions (Perform calculations)</a:t>
            </a:r>
            <a:endParaRPr/>
          </a:p>
          <a:p>
            <a:pPr indent="0" lvl="0" marL="0" rtl="0" algn="l">
              <a:spcBef>
                <a:spcPts val="1200"/>
              </a:spcBef>
              <a:spcAft>
                <a:spcPts val="0"/>
              </a:spcAft>
              <a:buNone/>
            </a:pPr>
            <a:r>
              <a:rPr lang="en"/>
              <a:t>Collection Functions (Work with lists and maps)</a:t>
            </a:r>
            <a:endParaRPr/>
          </a:p>
          <a:p>
            <a:pPr indent="0" lvl="0" marL="0" rtl="0" algn="l">
              <a:spcBef>
                <a:spcPts val="1200"/>
              </a:spcBef>
              <a:spcAft>
                <a:spcPts val="0"/>
              </a:spcAft>
              <a:buNone/>
            </a:pPr>
            <a:r>
              <a:rPr lang="en"/>
              <a:t>Date and Time Functions (Handle timestamps)</a:t>
            </a:r>
            <a:endParaRPr/>
          </a:p>
          <a:p>
            <a:pPr indent="0" lvl="0" marL="0" rtl="0" algn="l">
              <a:spcBef>
                <a:spcPts val="1200"/>
              </a:spcBef>
              <a:spcAft>
                <a:spcPts val="0"/>
              </a:spcAft>
              <a:buNone/>
            </a:pPr>
            <a:r>
              <a:rPr lang="en"/>
              <a:t>Encoding Functions (Convert data formats)</a:t>
            </a:r>
            <a:endParaRPr/>
          </a:p>
          <a:p>
            <a:pPr indent="0" lvl="0" marL="0" rtl="0" algn="l">
              <a:spcBef>
                <a:spcPts val="1200"/>
              </a:spcBef>
              <a:spcAft>
                <a:spcPts val="1200"/>
              </a:spcAft>
              <a:buNone/>
            </a:pPr>
            <a:r>
              <a:rPr lang="en"/>
              <a:t>Filesystem Functions (Read files dynamically)</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Functions</a:t>
            </a:r>
            <a:endParaRPr/>
          </a:p>
        </p:txBody>
      </p:sp>
      <p:sp>
        <p:nvSpPr>
          <p:cNvPr id="405" name="Google Shape;405;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for modifying and formatting text.</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upper("hello") → "HELLO"</a:t>
            </a:r>
            <a:endParaRPr/>
          </a:p>
          <a:p>
            <a:pPr indent="0" lvl="0" marL="0" rtl="0" algn="l">
              <a:spcBef>
                <a:spcPts val="1200"/>
              </a:spcBef>
              <a:spcAft>
                <a:spcPts val="0"/>
              </a:spcAft>
              <a:buNone/>
            </a:pPr>
            <a:r>
              <a:rPr lang="en"/>
              <a:t>lower("HELLO") → "hello"</a:t>
            </a:r>
            <a:endParaRPr/>
          </a:p>
          <a:p>
            <a:pPr indent="0" lvl="0" marL="0" rtl="0" algn="l">
              <a:spcBef>
                <a:spcPts val="1200"/>
              </a:spcBef>
              <a:spcAft>
                <a:spcPts val="0"/>
              </a:spcAft>
              <a:buNone/>
            </a:pPr>
            <a:r>
              <a:rPr lang="en"/>
              <a:t>length("terraform") → 9</a:t>
            </a:r>
            <a:endParaRPr/>
          </a:p>
          <a:p>
            <a:pPr indent="0" lvl="0" marL="0" rtl="0" algn="l">
              <a:spcBef>
                <a:spcPts val="1200"/>
              </a:spcBef>
              <a:spcAft>
                <a:spcPts val="1200"/>
              </a:spcAft>
              <a:buNone/>
            </a:pPr>
            <a:r>
              <a:rPr lang="en"/>
              <a:t>replace("Terraform", "form", "ing") → "Terraforming"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Numeric Functions</a:t>
            </a:r>
            <a:endParaRPr/>
          </a:p>
        </p:txBody>
      </p:sp>
      <p:sp>
        <p:nvSpPr>
          <p:cNvPr id="411" name="Google Shape;411;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Used for mathematical operations.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abs(-10) → 10 (Absolute value)</a:t>
            </a:r>
            <a:endParaRPr/>
          </a:p>
          <a:p>
            <a:pPr indent="0" lvl="0" marL="0" rtl="0" algn="l">
              <a:spcBef>
                <a:spcPts val="1200"/>
              </a:spcBef>
              <a:spcAft>
                <a:spcPts val="0"/>
              </a:spcAft>
              <a:buNone/>
            </a:pPr>
            <a:r>
              <a:rPr lang="en"/>
              <a:t>max(5, 10, 3) → 10 (Largest number)</a:t>
            </a:r>
            <a:endParaRPr/>
          </a:p>
          <a:p>
            <a:pPr indent="0" lvl="0" marL="0" rtl="0" algn="l">
              <a:spcBef>
                <a:spcPts val="1200"/>
              </a:spcBef>
              <a:spcAft>
                <a:spcPts val="0"/>
              </a:spcAft>
              <a:buNone/>
            </a:pPr>
            <a:r>
              <a:rPr lang="en"/>
              <a:t>min(5, 10, 3) → 3 (Smallest number)</a:t>
            </a:r>
            <a:endParaRPr/>
          </a:p>
          <a:p>
            <a:pPr indent="0" lvl="0" marL="0" rtl="0" algn="l">
              <a:spcBef>
                <a:spcPts val="1200"/>
              </a:spcBef>
              <a:spcAft>
                <a:spcPts val="0"/>
              </a:spcAft>
              <a:buNone/>
            </a:pPr>
            <a:r>
              <a:rPr lang="en"/>
              <a:t>floor(3.8) → 3 (Round down)</a:t>
            </a:r>
            <a:endParaRPr/>
          </a:p>
          <a:p>
            <a:pPr indent="0" lvl="0" marL="0" rtl="0" algn="l">
              <a:spcBef>
                <a:spcPts val="1200"/>
              </a:spcBef>
              <a:spcAft>
                <a:spcPts val="1200"/>
              </a:spcAft>
              <a:buNone/>
            </a:pPr>
            <a:r>
              <a:rPr lang="en"/>
              <a:t>ceil(3.2) → 4 (Round up)</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Collection Functions</a:t>
            </a:r>
            <a:endParaRPr/>
          </a:p>
        </p:txBody>
      </p:sp>
      <p:sp>
        <p:nvSpPr>
          <p:cNvPr id="417" name="Google Shape;417;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for working with lists and maps.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length(["apple", "banana", "cherry"]) → 3</a:t>
            </a:r>
            <a:endParaRPr/>
          </a:p>
          <a:p>
            <a:pPr indent="0" lvl="0" marL="0" rtl="0" algn="l">
              <a:spcBef>
                <a:spcPts val="1200"/>
              </a:spcBef>
              <a:spcAft>
                <a:spcPts val="0"/>
              </a:spcAft>
              <a:buNone/>
            </a:pPr>
            <a:r>
              <a:rPr lang="en"/>
              <a:t>join(", ", ["AWS", "Azure", "GCP"]) → "AWS, Azure, GCP"</a:t>
            </a:r>
            <a:endParaRPr/>
          </a:p>
          <a:p>
            <a:pPr indent="0" lvl="0" marL="0" rtl="0" algn="l">
              <a:spcBef>
                <a:spcPts val="1200"/>
              </a:spcBef>
              <a:spcAft>
                <a:spcPts val="0"/>
              </a:spcAft>
              <a:buNone/>
            </a:pPr>
            <a:r>
              <a:rPr lang="en"/>
              <a:t>lookup({name="Terraform", type="IAC"}, "type", "unknown") → "IAC"</a:t>
            </a:r>
            <a:endParaRPr/>
          </a:p>
          <a:p>
            <a:pPr indent="0" lvl="0" marL="0" rtl="0" algn="l">
              <a:spcBef>
                <a:spcPts val="1200"/>
              </a:spcBef>
              <a:spcAft>
                <a:spcPts val="1200"/>
              </a:spcAft>
              <a:buNone/>
            </a:pPr>
            <a:r>
              <a:rPr lang="en"/>
              <a:t>contains(["t2.micro", "t3.medium"], "t3.micro") → false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Evolution of Computing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4350" y="1152467"/>
            <a:ext cx="9143999" cy="378191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Date and Time Functions, Encoding Functions</a:t>
            </a:r>
            <a:endParaRPr/>
          </a:p>
        </p:txBody>
      </p:sp>
      <p:sp>
        <p:nvSpPr>
          <p:cNvPr id="423" name="Google Shape;423;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Used for handling timestamps.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timestamp() → "2025-03-04T12:00:00Z" (Current UTC time)</a:t>
            </a:r>
            <a:endParaRPr/>
          </a:p>
          <a:p>
            <a:pPr indent="0" lvl="0" marL="0" rtl="0" algn="l">
              <a:spcBef>
                <a:spcPts val="1200"/>
              </a:spcBef>
              <a:spcAft>
                <a:spcPts val="0"/>
              </a:spcAft>
              <a:buNone/>
            </a:pPr>
            <a:r>
              <a:rPr lang="en"/>
              <a:t>timeadd(timestamp(), "24h") → "2025-03-05T12:00:00Z" (Add 24 hours)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Used for formatting and encoding data.</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jsonencode({name="Terraform", version="1.5"}) → '{"name":"Terraform","version":"1.5"}'</a:t>
            </a:r>
            <a:endParaRPr/>
          </a:p>
          <a:p>
            <a:pPr indent="0" lvl="0" marL="0" rtl="0" algn="l">
              <a:spcBef>
                <a:spcPts val="1200"/>
              </a:spcBef>
              <a:spcAft>
                <a:spcPts val="1200"/>
              </a:spcAft>
              <a:buNone/>
            </a:pPr>
            <a:r>
              <a:rPr lang="en"/>
              <a:t>base64encode("hello") → "aGVsbG8="</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Filesystem Functions</a:t>
            </a:r>
            <a:endParaRPr/>
          </a:p>
        </p:txBody>
      </p:sp>
      <p:sp>
        <p:nvSpPr>
          <p:cNvPr id="429" name="Google Shape;429;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to read files dynamically.</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file("config.json") → Reads file content</a:t>
            </a:r>
            <a:endParaRPr/>
          </a:p>
          <a:p>
            <a:pPr indent="0" lvl="0" marL="0" rtl="0" algn="l">
              <a:spcBef>
                <a:spcPts val="1200"/>
              </a:spcBef>
              <a:spcAft>
                <a:spcPts val="1200"/>
              </a:spcAft>
              <a:buNone/>
            </a:pPr>
            <a:r>
              <a:rPr lang="en"/>
              <a:t>templatefile("user-data.tftpl", {name="Arjun"}) → Uses a template file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Terraform functions</a:t>
            </a:r>
            <a:endParaRPr/>
          </a:p>
        </p:txBody>
      </p:sp>
      <p:sp>
        <p:nvSpPr>
          <p:cNvPr id="435" name="Google Shape;435;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Provision an S3 bucket using Terraform functions for dynamic configuration.</a:t>
            </a:r>
            <a:endParaRPr/>
          </a:p>
        </p:txBody>
      </p:sp>
      <p:sp>
        <p:nvSpPr>
          <p:cNvPr id="441" name="Google Shape;441;p75"/>
          <p:cNvSpPr txBox="1"/>
          <p:nvPr>
            <p:ph idx="1" type="body"/>
          </p:nvPr>
        </p:nvSpPr>
        <p:spPr>
          <a:xfrm>
            <a:off x="311700" y="1570050"/>
            <a:ext cx="8520600" cy="29988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Tasks:</a:t>
            </a:r>
            <a:endParaRPr/>
          </a:p>
          <a:p>
            <a:pPr indent="0" lvl="0" marL="0" rtl="0" algn="l">
              <a:spcBef>
                <a:spcPts val="1200"/>
              </a:spcBef>
              <a:spcAft>
                <a:spcPts val="0"/>
              </a:spcAft>
              <a:buNone/>
            </a:pPr>
            <a:r>
              <a:rPr lang="en"/>
              <a:t>Create an S3 bucket.</a:t>
            </a:r>
            <a:endParaRPr/>
          </a:p>
          <a:p>
            <a:pPr indent="0" lvl="0" marL="0" rtl="0" algn="l">
              <a:spcBef>
                <a:spcPts val="1200"/>
              </a:spcBef>
              <a:spcAft>
                <a:spcPts val="0"/>
              </a:spcAft>
              <a:buNone/>
            </a:pPr>
            <a:r>
              <a:rPr lang="en"/>
              <a:t>Use functions to:</a:t>
            </a:r>
            <a:endParaRPr/>
          </a:p>
          <a:p>
            <a:pPr indent="0" lvl="0" marL="0" rtl="0" algn="l">
              <a:spcBef>
                <a:spcPts val="1200"/>
              </a:spcBef>
              <a:spcAft>
                <a:spcPts val="0"/>
              </a:spcAft>
              <a:buNone/>
            </a:pPr>
            <a:r>
              <a:rPr lang="en"/>
              <a:t>Generate bucket name dynamically.</a:t>
            </a:r>
            <a:endParaRPr/>
          </a:p>
          <a:p>
            <a:pPr indent="0" lvl="0" marL="0" rtl="0" algn="l">
              <a:spcBef>
                <a:spcPts val="1200"/>
              </a:spcBef>
              <a:spcAft>
                <a:spcPts val="0"/>
              </a:spcAft>
              <a:buNone/>
            </a:pPr>
            <a:r>
              <a:rPr lang="en"/>
              <a:t>Add a random suffix to the name.</a:t>
            </a:r>
            <a:endParaRPr/>
          </a:p>
          <a:p>
            <a:pPr indent="0" lvl="0" marL="0" rtl="0" algn="l">
              <a:spcBef>
                <a:spcPts val="1200"/>
              </a:spcBef>
              <a:spcAft>
                <a:spcPts val="0"/>
              </a:spcAft>
              <a:buNone/>
            </a:pPr>
            <a:r>
              <a:rPr lang="en"/>
              <a:t>Set region using a map.</a:t>
            </a:r>
            <a:endParaRPr/>
          </a:p>
          <a:p>
            <a:pPr indent="0" lvl="0" marL="0" rtl="0" algn="l">
              <a:spcBef>
                <a:spcPts val="1200"/>
              </a:spcBef>
              <a:spcAft>
                <a:spcPts val="0"/>
              </a:spcAft>
              <a:buNone/>
            </a:pPr>
            <a:r>
              <a:rPr lang="en"/>
              <a:t>Enable versioning based on the environment.</a:t>
            </a:r>
            <a:endParaRPr/>
          </a:p>
          <a:p>
            <a:pPr indent="0" lvl="0" marL="0" rtl="0" algn="l">
              <a:spcBef>
                <a:spcPts val="1200"/>
              </a:spcBef>
              <a:spcAft>
                <a:spcPts val="0"/>
              </a:spcAft>
              <a:buNone/>
            </a:pPr>
            <a:r>
              <a:rPr lang="en"/>
              <a:t>Apply dynamic tags using join() and merge().</a:t>
            </a:r>
            <a:endParaRPr/>
          </a:p>
          <a:p>
            <a:pPr indent="0" lvl="0" marL="0" rtl="0" algn="l">
              <a:spcBef>
                <a:spcPts val="1200"/>
              </a:spcBef>
              <a:spcAft>
                <a:spcPts val="0"/>
              </a:spcAft>
              <a:buNone/>
            </a:pPr>
            <a:r>
              <a:rPr lang="en"/>
              <a:t>Set storage class conditionally.</a:t>
            </a:r>
            <a:endParaRPr/>
          </a:p>
          <a:p>
            <a:pPr indent="0" lvl="0" marL="0" rtl="0" algn="l">
              <a:spcBef>
                <a:spcPts val="1200"/>
              </a:spcBef>
              <a:spcAft>
                <a:spcPts val="1200"/>
              </a:spcAft>
              <a:buNone/>
            </a:pPr>
            <a:r>
              <a:rPr lang="en"/>
              <a:t>Output bucket details dynamically.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sp>
        <p:nvSpPr>
          <p:cNvPr id="447" name="Google Shape;447;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Data sources allow Terraform to use information defined outside of Terraform, defined by another separate Terraform configuration, or modified by 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data "aws_ami" "example" {</a:t>
            </a:r>
            <a:endParaRPr/>
          </a:p>
          <a:p>
            <a:pPr indent="0" lvl="0" marL="0" rtl="0" algn="l">
              <a:spcBef>
                <a:spcPts val="1200"/>
              </a:spcBef>
              <a:spcAft>
                <a:spcPts val="0"/>
              </a:spcAft>
              <a:buNone/>
            </a:pPr>
            <a:r>
              <a:rPr lang="en"/>
              <a:t>  most_recent = true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owners = ["self"]</a:t>
            </a:r>
            <a:endParaRPr/>
          </a:p>
          <a:p>
            <a:pPr indent="0" lvl="0" marL="0" rtl="0" algn="l">
              <a:spcBef>
                <a:spcPts val="1200"/>
              </a:spcBef>
              <a:spcAft>
                <a:spcPts val="0"/>
              </a:spcAft>
              <a:buNone/>
            </a:pPr>
            <a:r>
              <a:rPr lang="en"/>
              <a:t>  tags = {</a:t>
            </a:r>
            <a:endParaRPr/>
          </a:p>
          <a:p>
            <a:pPr indent="0" lvl="0" marL="0" rtl="0" algn="l">
              <a:spcBef>
                <a:spcPts val="1200"/>
              </a:spcBef>
              <a:spcAft>
                <a:spcPts val="0"/>
              </a:spcAft>
              <a:buNone/>
            </a:pPr>
            <a:r>
              <a:rPr lang="en"/>
              <a:t>    Name   = "app-server"</a:t>
            </a:r>
            <a:endParaRPr/>
          </a:p>
          <a:p>
            <a:pPr indent="0" lvl="0" marL="0" rtl="0" algn="l">
              <a:spcBef>
                <a:spcPts val="1200"/>
              </a:spcBef>
              <a:spcAft>
                <a:spcPts val="0"/>
              </a:spcAft>
              <a:buNone/>
            </a:pPr>
            <a:r>
              <a:rPr lang="en"/>
              <a:t>    Tested = "true"</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rPr lang="en"/>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Use Data Sources to Create EC2 &amp; Storage</a:t>
            </a:r>
            <a:endParaRPr/>
          </a:p>
        </p:txBody>
      </p:sp>
      <p:sp>
        <p:nvSpPr>
          <p:cNvPr id="453" name="Google Shape;453;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Fetch the latest Amazon Linux 2 AMI ID</a:t>
            </a:r>
            <a:endParaRPr/>
          </a:p>
          <a:p>
            <a:pPr indent="0" lvl="0" marL="0" rtl="0" algn="l">
              <a:spcBef>
                <a:spcPts val="1200"/>
              </a:spcBef>
              <a:spcAft>
                <a:spcPts val="0"/>
              </a:spcAft>
              <a:buNone/>
            </a:pPr>
            <a:r>
              <a:rPr lang="en"/>
              <a:t>Get the current AWS region, availability zones, and default VPC</a:t>
            </a:r>
            <a:endParaRPr/>
          </a:p>
          <a:p>
            <a:pPr indent="0" lvl="0" marL="0" rtl="0" algn="l">
              <a:spcBef>
                <a:spcPts val="1200"/>
              </a:spcBef>
              <a:spcAft>
                <a:spcPts val="0"/>
              </a:spcAft>
              <a:buNone/>
            </a:pPr>
            <a:r>
              <a:rPr lang="en"/>
              <a:t>Retrieve an existing public subnet</a:t>
            </a:r>
            <a:endParaRPr/>
          </a:p>
          <a:p>
            <a:pPr indent="0" lvl="0" marL="0" rtl="0" algn="l">
              <a:spcBef>
                <a:spcPts val="1200"/>
              </a:spcBef>
              <a:spcAft>
                <a:spcPts val="0"/>
              </a:spcAft>
              <a:buNone/>
            </a:pPr>
            <a:r>
              <a:rPr lang="en"/>
              <a:t>Create an EC2 instance in the first available AZ</a:t>
            </a:r>
            <a:endParaRPr/>
          </a:p>
          <a:p>
            <a:pPr indent="0" lvl="0" marL="0" rtl="0" algn="l">
              <a:spcBef>
                <a:spcPts val="1200"/>
              </a:spcBef>
              <a:spcAft>
                <a:spcPts val="0"/>
              </a:spcAft>
              <a:buNone/>
            </a:pPr>
            <a:r>
              <a:rPr lang="en"/>
              <a:t>Attach a 10 GB EBS volume to the instance</a:t>
            </a:r>
            <a:endParaRPr/>
          </a:p>
          <a:p>
            <a:pPr indent="0" lvl="0" marL="0" rtl="0" algn="l">
              <a:spcBef>
                <a:spcPts val="1200"/>
              </a:spcBef>
              <a:spcAft>
                <a:spcPts val="0"/>
              </a:spcAft>
              <a:buNone/>
            </a:pPr>
            <a:r>
              <a:rPr lang="en"/>
              <a:t>Restrict SSH access to your public IP using a security group</a:t>
            </a:r>
            <a:endParaRPr/>
          </a:p>
          <a:p>
            <a:pPr indent="0" lvl="0" marL="0" rtl="0" algn="l">
              <a:spcBef>
                <a:spcPts val="1200"/>
              </a:spcBef>
              <a:spcAft>
                <a:spcPts val="0"/>
              </a:spcAft>
              <a:buNone/>
            </a:pPr>
            <a:r>
              <a:rPr lang="en"/>
              <a:t>🛠️ Tasks</a:t>
            </a:r>
            <a:endParaRPr/>
          </a:p>
          <a:p>
            <a:pPr indent="0" lvl="0" marL="0" rtl="0" algn="l">
              <a:spcBef>
                <a:spcPts val="1200"/>
              </a:spcBef>
              <a:spcAft>
                <a:spcPts val="0"/>
              </a:spcAft>
              <a:buNone/>
            </a:pPr>
            <a:r>
              <a:rPr lang="en"/>
              <a:t>Use data sources to get:</a:t>
            </a:r>
            <a:endParaRPr/>
          </a:p>
          <a:p>
            <a:pPr indent="0" lvl="0" marL="0" rtl="0" algn="l">
              <a:spcBef>
                <a:spcPts val="1200"/>
              </a:spcBef>
              <a:spcAft>
                <a:spcPts val="1200"/>
              </a:spcAft>
              <a:buNone/>
            </a:pPr>
            <a:r>
              <a:rPr lang="en"/>
              <a:t>Latest Amazon Linux 2 AMI</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 Use Data Sources to Create EC2 &amp; Storage</a:t>
            </a:r>
            <a:endParaRPr/>
          </a:p>
        </p:txBody>
      </p:sp>
      <p:sp>
        <p:nvSpPr>
          <p:cNvPr id="459" name="Google Shape;459;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Default VPC &amp; a public subnet</a:t>
            </a:r>
            <a:endParaRPr/>
          </a:p>
          <a:p>
            <a:pPr indent="0" lvl="0" marL="0" rtl="0" algn="l">
              <a:spcBef>
                <a:spcPts val="1200"/>
              </a:spcBef>
              <a:spcAft>
                <a:spcPts val="0"/>
              </a:spcAft>
              <a:buNone/>
            </a:pPr>
            <a:r>
              <a:rPr lang="en"/>
              <a:t>Availability zones</a:t>
            </a:r>
            <a:endParaRPr/>
          </a:p>
          <a:p>
            <a:pPr indent="0" lvl="0" marL="0" rtl="0" algn="l">
              <a:spcBef>
                <a:spcPts val="1200"/>
              </a:spcBef>
              <a:spcAft>
                <a:spcPts val="0"/>
              </a:spcAft>
              <a:buNone/>
            </a:pPr>
            <a:r>
              <a:rPr lang="en"/>
              <a:t>Your public IP for SSH restriction</a:t>
            </a:r>
            <a:endParaRPr/>
          </a:p>
          <a:p>
            <a:pPr indent="0" lvl="0" marL="0" rtl="0" algn="l">
              <a:spcBef>
                <a:spcPts val="1200"/>
              </a:spcBef>
              <a:spcAft>
                <a:spcPts val="0"/>
              </a:spcAft>
              <a:buNone/>
            </a:pPr>
            <a:r>
              <a:rPr lang="en"/>
              <a:t>Create an EC2 instance using the fetched values</a:t>
            </a:r>
            <a:endParaRPr/>
          </a:p>
          <a:p>
            <a:pPr indent="0" lvl="0" marL="0" rtl="0" algn="l">
              <a:spcBef>
                <a:spcPts val="1200"/>
              </a:spcBef>
              <a:spcAft>
                <a:spcPts val="0"/>
              </a:spcAft>
              <a:buNone/>
            </a:pPr>
            <a:r>
              <a:rPr lang="en"/>
              <a:t>Attach a 10 GB EBS volume to the instance</a:t>
            </a:r>
            <a:endParaRPr/>
          </a:p>
          <a:p>
            <a:pPr indent="0" lvl="0" marL="0" rtl="0" algn="l">
              <a:spcBef>
                <a:spcPts val="1200"/>
              </a:spcBef>
              <a:spcAft>
                <a:spcPts val="0"/>
              </a:spcAft>
              <a:buNone/>
            </a:pPr>
            <a:r>
              <a:rPr lang="en"/>
              <a:t>Create a security group that allows SSH only from your IP</a:t>
            </a:r>
            <a:endParaRPr/>
          </a:p>
          <a:p>
            <a:pPr indent="0" lvl="0" marL="0" rtl="0" algn="l">
              <a:spcBef>
                <a:spcPts val="1200"/>
              </a:spcBef>
              <a:spcAft>
                <a:spcPts val="0"/>
              </a:spcAft>
              <a:buNone/>
            </a:pPr>
            <a:r>
              <a:rPr lang="en"/>
              <a:t>Output:</a:t>
            </a:r>
            <a:endParaRPr/>
          </a:p>
          <a:p>
            <a:pPr indent="0" lvl="0" marL="0" rtl="0" algn="l">
              <a:spcBef>
                <a:spcPts val="1200"/>
              </a:spcBef>
              <a:spcAft>
                <a:spcPts val="0"/>
              </a:spcAft>
              <a:buNone/>
            </a:pPr>
            <a:r>
              <a:rPr lang="en"/>
              <a:t>EC2 Instance ID &amp; Public IP</a:t>
            </a:r>
            <a:endParaRPr/>
          </a:p>
          <a:p>
            <a:pPr indent="0" lvl="0" marL="0" rtl="0" algn="l">
              <a:spcBef>
                <a:spcPts val="1200"/>
              </a:spcBef>
              <a:spcAft>
                <a:spcPts val="0"/>
              </a:spcAft>
              <a:buNone/>
            </a:pPr>
            <a:r>
              <a:rPr lang="en"/>
              <a:t>EBS Volume ID</a:t>
            </a:r>
            <a:endParaRPr/>
          </a:p>
          <a:p>
            <a:pPr indent="0" lvl="0" marL="0" rtl="0" algn="l">
              <a:spcBef>
                <a:spcPts val="1200"/>
              </a:spcBef>
              <a:spcAft>
                <a:spcPts val="1200"/>
              </a:spcAft>
              <a:buNone/>
            </a:pPr>
            <a:r>
              <a:rPr lang="en"/>
              <a:t>AMI ID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51900" y="162051"/>
            <a:ext cx="9071900" cy="475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Infrastructure as code</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Infrastructure as Code (IaC) is an approach to managing and provisioning infrastructure in a way that treats infrastructure configurations as code. </a:t>
            </a:r>
            <a:endParaRPr sz="2100"/>
          </a:p>
          <a:p>
            <a:pPr indent="-361950" lvl="0" marL="457200" rtl="0" algn="l">
              <a:spcBef>
                <a:spcPts val="0"/>
              </a:spcBef>
              <a:spcAft>
                <a:spcPts val="0"/>
              </a:spcAft>
              <a:buSzPts val="2100"/>
              <a:buChar char="●"/>
            </a:pPr>
            <a:r>
              <a:rPr lang="en" sz="2100"/>
              <a:t>This means that you use code, typically in a declarative or imperative language, to define and automate the setup, configuration, and management of your infrastructure, including servers, networking, storage, and other resources</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Infrastructure as code </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Automation:</a:t>
            </a:r>
            <a:r>
              <a:rPr lang="en"/>
              <a:t> IaC automates the provisioning, configuration, and management of infrastructure, reducing manual, error-prone tasks and ensuring consistency.</a:t>
            </a:r>
            <a:endParaRPr/>
          </a:p>
          <a:p>
            <a:pPr indent="-342900" lvl="0" marL="457200" rtl="0" algn="l">
              <a:spcBef>
                <a:spcPts val="0"/>
              </a:spcBef>
              <a:spcAft>
                <a:spcPts val="0"/>
              </a:spcAft>
              <a:buSzPts val="1800"/>
              <a:buAutoNum type="arabicPeriod"/>
            </a:pPr>
            <a:r>
              <a:rPr b="1" lang="en"/>
              <a:t>Version Control:</a:t>
            </a:r>
            <a:r>
              <a:rPr lang="en"/>
              <a:t> Infrastructure code can be versioned, allowing for tracking changes, rollbacks, and collaboration among team members using tools like Git.</a:t>
            </a:r>
            <a:endParaRPr/>
          </a:p>
          <a:p>
            <a:pPr indent="-342900" lvl="0" marL="457200" rtl="0" algn="l">
              <a:spcBef>
                <a:spcPts val="0"/>
              </a:spcBef>
              <a:spcAft>
                <a:spcPts val="0"/>
              </a:spcAft>
              <a:buSzPts val="1800"/>
              <a:buAutoNum type="arabicPeriod"/>
            </a:pPr>
            <a:r>
              <a:rPr b="1" lang="en"/>
              <a:t>Scalability:</a:t>
            </a:r>
            <a:r>
              <a:rPr lang="en"/>
              <a:t> IaC makes it easier to scale infrastructure resources up or down based on demand, adapting to changing workloads.</a:t>
            </a:r>
            <a:endParaRPr/>
          </a:p>
          <a:p>
            <a:pPr indent="-342900" lvl="0" marL="457200" rtl="0" algn="l">
              <a:spcBef>
                <a:spcPts val="0"/>
              </a:spcBef>
              <a:spcAft>
                <a:spcPts val="0"/>
              </a:spcAft>
              <a:buSzPts val="1800"/>
              <a:buAutoNum type="arabicPeriod"/>
            </a:pPr>
            <a:r>
              <a:rPr b="1" lang="en"/>
              <a:t>Reproducibility:</a:t>
            </a:r>
            <a:r>
              <a:rPr lang="en"/>
              <a:t> With IaC, you can recreate entire environments reliably, ensuring consistency between development, testing, and production.</a:t>
            </a:r>
            <a:endParaRPr/>
          </a:p>
          <a:p>
            <a:pPr indent="-342900" lvl="0" marL="457200" rtl="0" algn="l">
              <a:spcBef>
                <a:spcPts val="0"/>
              </a:spcBef>
              <a:spcAft>
                <a:spcPts val="0"/>
              </a:spcAft>
              <a:buSzPts val="1800"/>
              <a:buAutoNum type="arabicPeriod"/>
            </a:pPr>
            <a:r>
              <a:rPr b="1" lang="en"/>
              <a:t>Documentation:</a:t>
            </a:r>
            <a:r>
              <a:rPr lang="en"/>
              <a:t> Infrastructure code serves as documentation, making it easier to understand and maintain infrastructure configurations.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