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7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4" r:id="rId12"/>
    <p:sldId id="300" r:id="rId13"/>
    <p:sldId id="301" r:id="rId14"/>
    <p:sldId id="302" r:id="rId15"/>
    <p:sldId id="303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5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7.png" /><Relationship Id="rId4" Type="http://schemas.openxmlformats.org/officeDocument/2006/relationships/image" Target="../media/image9.emf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.jp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9762107" y="257109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676275" y="559117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1305434" y="1263665"/>
            <a:ext cx="13126622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800" b="1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800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800" b="1" i="0" u="sng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4800" u="sng"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612230" y="2757664"/>
            <a:ext cx="6967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STUDENT NAME: ASHWINI .R</a:t>
            </a:r>
            <a:endParaRPr lang="zh-CN" altLang="en-US" sz="3600" b="1" dirty="0"/>
          </a:p>
          <a:p>
            <a:r>
              <a:rPr lang="en-US" sz="3600" b="1" dirty="0"/>
              <a:t>REGISTER NO:312214988</a:t>
            </a:r>
            <a:endParaRPr lang="zh-CN" altLang="en-US" sz="3600" b="1" dirty="0"/>
          </a:p>
          <a:p>
            <a:r>
              <a:rPr lang="en-US" sz="3600" b="1" dirty="0"/>
              <a:t>DEPARTMENT:COMMERCE </a:t>
            </a:r>
            <a:r>
              <a:rPr lang="en-US" sz="3600" b="1" dirty="0" err="1"/>
              <a:t>B.com</a:t>
            </a:r>
            <a:endParaRPr lang="en-US" sz="3600" b="1" dirty="0"/>
          </a:p>
          <a:p>
            <a:r>
              <a:rPr lang="en-US" sz="3600" b="1" dirty="0"/>
              <a:t>COLLEGE:SOKA IKEDA COLLEGE OF ARTS AND SCIENCE</a:t>
            </a:r>
          </a:p>
          <a:p>
            <a:r>
              <a:rPr lang="en-US" sz="3600" b="1" dirty="0"/>
              <a:t>           </a:t>
            </a:r>
            <a:endParaRPr lang="en-IN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u="sng" spc="15" dirty="0">
                <a:latin typeface="Trebuchet MS"/>
                <a:cs typeface="Trebuchet MS"/>
              </a:rPr>
              <a:t>M</a:t>
            </a:r>
            <a:r>
              <a:rPr sz="4800" b="1" u="sng" dirty="0">
                <a:latin typeface="Trebuchet MS"/>
                <a:cs typeface="Trebuchet MS"/>
              </a:rPr>
              <a:t>O</a:t>
            </a:r>
            <a:r>
              <a:rPr sz="4800" b="1" u="sng" spc="-15" dirty="0">
                <a:latin typeface="Trebuchet MS"/>
                <a:cs typeface="Trebuchet MS"/>
              </a:rPr>
              <a:t>D</a:t>
            </a:r>
            <a:r>
              <a:rPr sz="4800" b="1" u="sng" spc="-35" dirty="0">
                <a:latin typeface="Trebuchet MS"/>
                <a:cs typeface="Trebuchet MS"/>
              </a:rPr>
              <a:t>E</a:t>
            </a:r>
            <a:r>
              <a:rPr sz="4800" b="1" u="sng" spc="-30" dirty="0">
                <a:latin typeface="Trebuchet MS"/>
                <a:cs typeface="Trebuchet MS"/>
              </a:rPr>
              <a:t>LL</a:t>
            </a:r>
            <a:r>
              <a:rPr sz="4800" b="1" u="sng" spc="-5" dirty="0">
                <a:latin typeface="Trebuchet MS"/>
                <a:cs typeface="Trebuchet MS"/>
              </a:rPr>
              <a:t>I</a:t>
            </a:r>
            <a:r>
              <a:rPr sz="4800" b="1" u="sng" spc="30" dirty="0">
                <a:latin typeface="Trebuchet MS"/>
                <a:cs typeface="Trebuchet MS"/>
              </a:rPr>
              <a:t>N</a:t>
            </a:r>
            <a:r>
              <a:rPr sz="4800" b="1" u="sng" spc="5" dirty="0">
                <a:latin typeface="Trebuchet MS"/>
                <a:cs typeface="Trebuchet MS"/>
              </a:rPr>
              <a:t>G</a:t>
            </a:r>
            <a:endParaRPr sz="4800" u="sng" dirty="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Text Placeholder 6"/>
          <p:cNvSpPr>
            <a:spLocks noGrp="1"/>
          </p:cNvSpPr>
          <p:nvPr>
            <p:ph type="body" idx="1"/>
          </p:nvPr>
        </p:nvSpPr>
        <p:spPr>
          <a:xfrm>
            <a:off x="533018" y="1315367"/>
            <a:ext cx="10972800" cy="5909310"/>
          </a:xfrm>
        </p:spPr>
        <p:txBody>
          <a:bodyPr/>
          <a:lstStyle/>
          <a:p>
            <a:r>
              <a:rPr lang="en-US" sz="2400" b="1" i="1" u="sng" dirty="0"/>
              <a:t>DATA COLLECTIONS</a:t>
            </a:r>
            <a:r>
              <a:rPr lang="en-US" sz="2400" i="1" u="sng" dirty="0"/>
              <a:t>:</a:t>
            </a:r>
          </a:p>
          <a:p>
            <a:r>
              <a:rPr lang="en-US" sz="2400" i="1" dirty="0"/>
              <a:t>1.Dashboard</a:t>
            </a:r>
          </a:p>
          <a:p>
            <a:r>
              <a:rPr lang="en-US" sz="2400" i="1" dirty="0"/>
              <a:t>2.By formatting the dataset</a:t>
            </a:r>
          </a:p>
          <a:p>
            <a:r>
              <a:rPr lang="en-US" sz="2400" b="1" i="1" u="sng" dirty="0"/>
              <a:t>FEATURES COLLECTIONS</a:t>
            </a:r>
            <a:r>
              <a:rPr lang="en-US" sz="2400" i="1" dirty="0"/>
              <a:t>:</a:t>
            </a:r>
          </a:p>
          <a:p>
            <a:r>
              <a:rPr lang="en-US" sz="2400" i="1" dirty="0"/>
              <a:t>1.Data is collected from the dashboard </a:t>
            </a:r>
          </a:p>
          <a:p>
            <a:r>
              <a:rPr lang="en-US" sz="2400" i="1" dirty="0"/>
              <a:t>2.Formatting the data to find the employees performance level</a:t>
            </a:r>
          </a:p>
          <a:p>
            <a:r>
              <a:rPr lang="en-US" sz="2400" b="1" i="1" u="sng" dirty="0"/>
              <a:t>DATA CLEANING</a:t>
            </a:r>
            <a:r>
              <a:rPr lang="en-US" sz="2400" i="1" dirty="0"/>
              <a:t>:</a:t>
            </a:r>
          </a:p>
          <a:p>
            <a:r>
              <a:rPr lang="en-US" sz="2400" i="1" dirty="0"/>
              <a:t>1.Identifying the missing values</a:t>
            </a:r>
          </a:p>
          <a:p>
            <a:r>
              <a:rPr lang="en-US" sz="2400" i="1" dirty="0"/>
              <a:t>2.Filter outing the missing values</a:t>
            </a:r>
          </a:p>
          <a:p>
            <a:r>
              <a:rPr lang="en-US" sz="2400" b="1" i="1" u="sng" dirty="0"/>
              <a:t>PERFORMANCE LEVEL:</a:t>
            </a:r>
          </a:p>
          <a:p>
            <a:r>
              <a:rPr lang="en-US" sz="2400" i="1" dirty="0"/>
              <a:t>1.Employees High Performance Level</a:t>
            </a:r>
          </a:p>
          <a:p>
            <a:r>
              <a:rPr lang="en-US" sz="2400" i="1" dirty="0"/>
              <a:t>2.Employees Low Performance Level</a:t>
            </a:r>
          </a:p>
          <a:p>
            <a:r>
              <a:rPr lang="en-US" sz="2400" b="1" i="1" u="sng" dirty="0"/>
              <a:t>SUMMARY</a:t>
            </a:r>
            <a:r>
              <a:rPr lang="en-US" sz="2400" i="1" dirty="0"/>
              <a:t>:</a:t>
            </a:r>
          </a:p>
          <a:p>
            <a:r>
              <a:rPr lang="en-US" sz="2400" i="1" dirty="0"/>
              <a:t>1.Categories the performance level of the employees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图片">
            <a:extLst>
              <a:ext uri="{FF2B5EF4-FFF2-40B4-BE49-F238E27FC236}">
                <a16:creationId xmlns:a16="http://schemas.microsoft.com/office/drawing/2014/main" id="{B182D2D8-675D-39BA-D1D7-C472F655A917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5025" y="3438526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07E9-AEE3-8635-363A-60CA8035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287647"/>
            <a:ext cx="10681335" cy="758190"/>
          </a:xfrm>
        </p:spPr>
        <p:txBody>
          <a:bodyPr/>
          <a:lstStyle/>
          <a:p>
            <a:r>
              <a:rPr lang="en-US" u="sng" dirty="0"/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E3FB9E-6141-B3A9-CBDB-8F9288E7F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999522"/>
              </p:ext>
            </p:extLst>
          </p:nvPr>
        </p:nvGraphicFramePr>
        <p:xfrm>
          <a:off x="755332" y="1387149"/>
          <a:ext cx="8804303" cy="4492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7492">
                  <a:extLst>
                    <a:ext uri="{9D8B030D-6E8A-4147-A177-3AD203B41FA5}">
                      <a16:colId xmlns:a16="http://schemas.microsoft.com/office/drawing/2014/main" val="538570916"/>
                    </a:ext>
                  </a:extLst>
                </a:gridCol>
                <a:gridCol w="1654847">
                  <a:extLst>
                    <a:ext uri="{9D8B030D-6E8A-4147-A177-3AD203B41FA5}">
                      <a16:colId xmlns:a16="http://schemas.microsoft.com/office/drawing/2014/main" val="3812378246"/>
                    </a:ext>
                  </a:extLst>
                </a:gridCol>
                <a:gridCol w="1654847">
                  <a:extLst>
                    <a:ext uri="{9D8B030D-6E8A-4147-A177-3AD203B41FA5}">
                      <a16:colId xmlns:a16="http://schemas.microsoft.com/office/drawing/2014/main" val="1141550222"/>
                    </a:ext>
                  </a:extLst>
                </a:gridCol>
                <a:gridCol w="1654847">
                  <a:extLst>
                    <a:ext uri="{9D8B030D-6E8A-4147-A177-3AD203B41FA5}">
                      <a16:colId xmlns:a16="http://schemas.microsoft.com/office/drawing/2014/main" val="4021184838"/>
                    </a:ext>
                  </a:extLst>
                </a:gridCol>
                <a:gridCol w="1654847">
                  <a:extLst>
                    <a:ext uri="{9D8B030D-6E8A-4147-A177-3AD203B41FA5}">
                      <a16:colId xmlns:a16="http://schemas.microsoft.com/office/drawing/2014/main" val="1071393419"/>
                    </a:ext>
                  </a:extLst>
                </a:gridCol>
                <a:gridCol w="827423">
                  <a:extLst>
                    <a:ext uri="{9D8B030D-6E8A-4147-A177-3AD203B41FA5}">
                      <a16:colId xmlns:a16="http://schemas.microsoft.com/office/drawing/2014/main" val="551423128"/>
                    </a:ext>
                  </a:extLst>
                </a:gridCol>
              </a:tblGrid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Count of FirstName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performance catagory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1264839391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BusinessUnit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HIGH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LOW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MEDIUM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VERY HIGH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3663770381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BPC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2984532696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CCDR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548049386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4259301262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MSC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285691677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823123545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2723165965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PYZ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2954205357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SVG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1380216993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2167799374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WBL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3384294167"/>
                  </a:ext>
                </a:extLst>
              </a:tr>
              <a:tr h="345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220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398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778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1533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51" marR="3251" marT="3251" marB="42904" anchor="ctr"/>
                </a:tc>
                <a:extLst>
                  <a:ext uri="{0D108BD9-81ED-4DB2-BD59-A6C34878D82A}">
                    <a16:rowId xmlns:a16="http://schemas.microsoft.com/office/drawing/2014/main" val="3575870264"/>
                  </a:ext>
                </a:extLst>
              </a:tr>
            </a:tbl>
          </a:graphicData>
        </a:graphic>
      </p:graphicFrame>
      <p:pic>
        <p:nvPicPr>
          <p:cNvPr id="7" name="图片">
            <a:extLst>
              <a:ext uri="{FF2B5EF4-FFF2-40B4-BE49-F238E27FC236}">
                <a16:creationId xmlns:a16="http://schemas.microsoft.com/office/drawing/2014/main" id="{1584F9BA-A3EB-AB1D-E587-5E2673D88D10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07546" y="3633588"/>
            <a:ext cx="1984454" cy="31241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9522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49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4"/>
          <p:cNvSpPr/>
          <p:nvPr/>
        </p:nvSpPr>
        <p:spPr>
          <a:xfrm>
            <a:off x="9810750" y="5915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R</a:t>
            </a:r>
            <a:r>
              <a:rPr u="sng" spc="-40" dirty="0"/>
              <a:t>E</a:t>
            </a:r>
            <a:r>
              <a:rPr u="sng" spc="15" dirty="0"/>
              <a:t>S</a:t>
            </a:r>
            <a:r>
              <a:rPr u="sng" spc="-30" dirty="0"/>
              <a:t>U</a:t>
            </a:r>
            <a:r>
              <a:rPr u="sng" spc="-405" dirty="0"/>
              <a:t>L</a:t>
            </a:r>
            <a:r>
              <a:rPr u="sng"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3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19" y="1638681"/>
            <a:ext cx="8673833" cy="4257294"/>
          </a:xfrm>
          <a:prstGeom prst="rect">
            <a:avLst/>
          </a:prstGeom>
        </p:spPr>
      </p:pic>
      <p:grpSp>
        <p:nvGrpSpPr>
          <p:cNvPr id="6" name="组合">
            <a:extLst>
              <a:ext uri="{FF2B5EF4-FFF2-40B4-BE49-F238E27FC236}">
                <a16:creationId xmlns:a16="http://schemas.microsoft.com/office/drawing/2014/main" id="{933E3490-463C-CC29-286C-B8027BB04C06}"/>
              </a:ext>
            </a:extLst>
          </p:cNvPr>
          <p:cNvGrpSpPr>
            <a:grpSpLocks/>
          </p:cNvGrpSpPr>
          <p:nvPr/>
        </p:nvGrpSpPr>
        <p:grpSpPr>
          <a:xfrm>
            <a:off x="8758237" y="2759222"/>
            <a:ext cx="3533775" cy="3810000"/>
            <a:chOff x="8658225" y="2647950"/>
            <a:chExt cx="3533775" cy="3810000"/>
          </a:xfrm>
        </p:grpSpPr>
        <p:sp>
          <p:nvSpPr>
            <p:cNvPr id="3" name="曲线">
              <a:extLst>
                <a:ext uri="{FF2B5EF4-FFF2-40B4-BE49-F238E27FC236}">
                  <a16:creationId xmlns:a16="http://schemas.microsoft.com/office/drawing/2014/main" id="{6C9F0F73-5DF9-73C0-4CC6-C1AFEA14057B}"/>
                </a:ext>
              </a:extLst>
            </p:cNvPr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4" name="曲线">
              <a:extLst>
                <a:ext uri="{FF2B5EF4-FFF2-40B4-BE49-F238E27FC236}">
                  <a16:creationId xmlns:a16="http://schemas.microsoft.com/office/drawing/2014/main" id="{498307DB-B895-D50B-8640-D6F80BD3D7E9}"/>
                </a:ext>
              </a:extLst>
            </p:cNvPr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5" name="图片">
              <a:extLst>
                <a:ext uri="{FF2B5EF4-FFF2-40B4-BE49-F238E27FC236}">
                  <a16:creationId xmlns:a16="http://schemas.microsoft.com/office/drawing/2014/main" id="{CBFE6C1C-508F-B5D0-1F90-A6CEEF18EF93}"/>
                </a:ext>
              </a:extLst>
            </p:cNvPr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</a:t>
            </a:r>
          </a:p>
        </p:txBody>
      </p:sp>
      <p:pic>
        <p:nvPicPr>
          <p:cNvPr id="209716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01" y="1681516"/>
            <a:ext cx="7102245" cy="45897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898639"/>
            <a:ext cx="10972800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 data-driven decisions, boost productivity, and enhance employee engagement with our Excel-based performance analysis solution. Streamline evaluations, development planning, and drive business growth with our user- friendly, automated, and customizable tool.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E2B-11B5-F0D5-5736-05EDB6C2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09" y="2690336"/>
            <a:ext cx="10681335" cy="1477328"/>
          </a:xfrm>
        </p:spPr>
        <p:txBody>
          <a:bodyPr/>
          <a:lstStyle/>
          <a:p>
            <a:r>
              <a:rPr lang="en-US" sz="9600" i="1" dirty="0">
                <a:solidFill>
                  <a:schemeClr val="accent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24486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 flipH="1">
            <a:off x="9682734" y="5925577"/>
            <a:ext cx="304800" cy="30274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5" dirty="0"/>
              <a:t>PROJECT</a:t>
            </a:r>
            <a:r>
              <a:rPr sz="4250" u="sng" spc="-85" dirty="0"/>
              <a:t> </a:t>
            </a:r>
            <a:r>
              <a:rPr sz="4250" u="sng" spc="25" dirty="0"/>
              <a:t>TITLE</a:t>
            </a:r>
            <a:endParaRPr sz="4250" u="sng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2971034" y="2601977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i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">
            <a:extLst>
              <a:ext uri="{FF2B5EF4-FFF2-40B4-BE49-F238E27FC236}">
                <a16:creationId xmlns:a16="http://schemas.microsoft.com/office/drawing/2014/main" id="{73D58D86-226F-9E1E-735C-4C96984472C1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7585" y="3443288"/>
            <a:ext cx="1984454" cy="31241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96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2097156" name="object 1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725" y="6410325"/>
            <a:ext cx="3705225" cy="295275"/>
          </a:xfrm>
          <a:prstGeom prst="rect">
            <a:avLst/>
          </a:prstGeom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/>
              <a:t>A</a:t>
            </a:r>
            <a:r>
              <a:rPr u="sng" spc="-5" dirty="0"/>
              <a:t>G</a:t>
            </a:r>
            <a:r>
              <a:rPr u="sng" spc="-35" dirty="0"/>
              <a:t>E</a:t>
            </a:r>
            <a:r>
              <a:rPr u="sng" spc="15" dirty="0"/>
              <a:t>N</a:t>
            </a:r>
            <a:r>
              <a:rPr u="sng"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3052222" y="1505909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6"/>
          <p:cNvSpPr/>
          <p:nvPr/>
        </p:nvSpPr>
        <p:spPr>
          <a:xfrm>
            <a:off x="10134600" y="3143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endParaRPr sz="4250" u="sng" dirty="0"/>
          </a:p>
        </p:txBody>
      </p:sp>
      <p:sp>
        <p:nvSpPr>
          <p:cNvPr id="1048651" name="Text Placeholder 8"/>
          <p:cNvSpPr>
            <a:spLocks noGrp="1"/>
          </p:cNvSpPr>
          <p:nvPr>
            <p:ph type="body" idx="1"/>
          </p:nvPr>
        </p:nvSpPr>
        <p:spPr>
          <a:xfrm>
            <a:off x="1138927" y="1836163"/>
            <a:ext cx="11201400" cy="2769989"/>
          </a:xfrm>
        </p:spPr>
        <p:txBody>
          <a:bodyPr/>
          <a:lstStyle/>
          <a:p>
            <a:r>
              <a:rPr lang="en-US" sz="3600" b="1" dirty="0"/>
              <a:t>(i)To </a:t>
            </a:r>
            <a:r>
              <a:rPr lang="en-US" sz="3600" b="1" dirty="0">
                <a:solidFill>
                  <a:schemeClr val="tx1"/>
                </a:solidFill>
              </a:rPr>
              <a:t>award</a:t>
            </a:r>
            <a:r>
              <a:rPr lang="en-US" sz="3600" b="1" dirty="0"/>
              <a:t> the good performance and motivate employees who got low score.</a:t>
            </a:r>
          </a:p>
          <a:p>
            <a:r>
              <a:rPr lang="en-US" sz="3600" b="1" dirty="0"/>
              <a:t>(ii)To give promotion and increments.</a:t>
            </a:r>
          </a:p>
          <a:p>
            <a:r>
              <a:rPr lang="en-US" sz="3600" b="1" dirty="0"/>
              <a:t>(iii)To showcase in the company annual achievement ceremony.</a:t>
            </a: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3" name="图片">
            <a:extLst>
              <a:ext uri="{FF2B5EF4-FFF2-40B4-BE49-F238E27FC236}">
                <a16:creationId xmlns:a16="http://schemas.microsoft.com/office/drawing/2014/main" id="{B84B661D-3635-75B5-6882-A522A53836A3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757668"/>
            <a:ext cx="1888262" cy="20025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6"/>
          <p:cNvSpPr/>
          <p:nvPr/>
        </p:nvSpPr>
        <p:spPr>
          <a:xfrm>
            <a:off x="10591800" y="34797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endParaRPr sz="4250" u="sng"/>
          </a:p>
        </p:txBody>
      </p:sp>
      <p:sp>
        <p:nvSpPr>
          <p:cNvPr id="1048655" name="Text Placeholder 8"/>
          <p:cNvSpPr>
            <a:spLocks noGrp="1"/>
          </p:cNvSpPr>
          <p:nvPr>
            <p:ph type="body" idx="1"/>
          </p:nvPr>
        </p:nvSpPr>
        <p:spPr>
          <a:xfrm>
            <a:off x="228600" y="1577340"/>
            <a:ext cx="11353800" cy="4062651"/>
          </a:xfrm>
        </p:spPr>
        <p:txBody>
          <a:bodyPr/>
          <a:lstStyle/>
          <a:p>
            <a:r>
              <a:rPr lang="en-US" sz="2400" b="1" i="1" dirty="0"/>
              <a:t>     (i) Employee performance analysis is the systematic evaluation of an employees job performance,</a:t>
            </a:r>
          </a:p>
          <a:p>
            <a:r>
              <a:rPr lang="en-US" sz="2400" b="1" i="1" dirty="0"/>
              <a:t>        skills and achievements to ensure they align with organizational goals. This process helps</a:t>
            </a:r>
          </a:p>
          <a:p>
            <a:r>
              <a:rPr lang="en-US" sz="2400" b="1" i="1" dirty="0"/>
              <a:t>        identify strengths and areas for improvement, providing valuable insights for employee</a:t>
            </a:r>
          </a:p>
          <a:p>
            <a:r>
              <a:rPr lang="en-US" sz="2400" b="1" i="1" dirty="0"/>
              <a:t>        development and decision-making.</a:t>
            </a:r>
          </a:p>
          <a:p>
            <a:r>
              <a:rPr lang="en-US" sz="2400" b="1" i="1" dirty="0"/>
              <a:t>    (ii)By analyzing performance data, companies can enhance productivity, set more accurate</a:t>
            </a:r>
          </a:p>
          <a:p>
            <a:r>
              <a:rPr lang="en-US" sz="2400" b="1" i="1" dirty="0"/>
              <a:t>          goals, and tailor training programs to individual needs.</a:t>
            </a:r>
          </a:p>
          <a:p>
            <a:r>
              <a:rPr lang="en-US" sz="2400" b="1" i="1" dirty="0"/>
              <a:t>         </a:t>
            </a:r>
          </a:p>
        </p:txBody>
      </p:sp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97158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7" name="Oval 11"/>
          <p:cNvSpPr/>
          <p:nvPr/>
        </p:nvSpPr>
        <p:spPr>
          <a:xfrm>
            <a:off x="9906000" y="5486400"/>
            <a:ext cx="457200" cy="457200"/>
          </a:xfrm>
          <a:prstGeom prst="ellipse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8" name="Oval 12"/>
          <p:cNvSpPr/>
          <p:nvPr/>
        </p:nvSpPr>
        <p:spPr>
          <a:xfrm>
            <a:off x="10448925" y="5791200"/>
            <a:ext cx="457200" cy="457199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3"/>
          <p:cNvSpPr/>
          <p:nvPr/>
        </p:nvSpPr>
        <p:spPr>
          <a:xfrm>
            <a:off x="9810750" y="5915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/>
              <a:t>W</a:t>
            </a:r>
            <a:r>
              <a:rPr sz="3200" u="sng" spc="-20" dirty="0"/>
              <a:t>H</a:t>
            </a:r>
            <a:r>
              <a:rPr sz="3200" u="sng" spc="20" dirty="0"/>
              <a:t>O</a:t>
            </a:r>
            <a:r>
              <a:rPr sz="3200" u="sng" spc="-235" dirty="0"/>
              <a:t> </a:t>
            </a:r>
            <a:r>
              <a:rPr sz="3200" u="sng" spc="-10" dirty="0"/>
              <a:t>AR</a:t>
            </a:r>
            <a:r>
              <a:rPr sz="3200" u="sng" spc="15" dirty="0"/>
              <a:t>E</a:t>
            </a:r>
            <a:r>
              <a:rPr sz="3200" u="sng" spc="-35" dirty="0"/>
              <a:t> </a:t>
            </a:r>
            <a:r>
              <a:rPr sz="3200" u="sng" spc="-10" dirty="0"/>
              <a:t>T</a:t>
            </a:r>
            <a:r>
              <a:rPr sz="3200" u="sng" spc="-15" dirty="0"/>
              <a:t>H</a:t>
            </a:r>
            <a:r>
              <a:rPr sz="3200" u="sng" spc="15" dirty="0"/>
              <a:t>E</a:t>
            </a:r>
            <a:r>
              <a:rPr sz="3200" u="sng" spc="-35" dirty="0"/>
              <a:t> </a:t>
            </a:r>
            <a:r>
              <a:rPr sz="3200" u="sng" spc="-20" dirty="0"/>
              <a:t>E</a:t>
            </a:r>
            <a:r>
              <a:rPr sz="3200" u="sng" spc="30" dirty="0"/>
              <a:t>N</a:t>
            </a:r>
            <a:r>
              <a:rPr sz="3200" u="sng" spc="15" dirty="0"/>
              <a:t>D</a:t>
            </a:r>
            <a:r>
              <a:rPr sz="3200" u="sng" spc="-45" dirty="0"/>
              <a:t> </a:t>
            </a:r>
            <a:r>
              <a:rPr sz="3200" u="sng" dirty="0"/>
              <a:t>U</a:t>
            </a:r>
            <a:r>
              <a:rPr sz="3200" u="sng" spc="10" dirty="0"/>
              <a:t>S</a:t>
            </a:r>
            <a:r>
              <a:rPr sz="3200" u="sng" spc="-25" dirty="0"/>
              <a:t>E</a:t>
            </a:r>
            <a:r>
              <a:rPr sz="3200" u="sng" spc="-10" dirty="0"/>
              <a:t>R</a:t>
            </a:r>
            <a:r>
              <a:rPr sz="3200" u="sng" spc="5" dirty="0"/>
              <a:t>S?</a:t>
            </a:r>
            <a:endParaRPr sz="3200" u="sng" dirty="0"/>
          </a:p>
        </p:txBody>
      </p:sp>
      <p:sp>
        <p:nvSpPr>
          <p:cNvPr id="1048663" name="Text Placeholder 6"/>
          <p:cNvSpPr>
            <a:spLocks noGrp="1"/>
          </p:cNvSpPr>
          <p:nvPr>
            <p:ph type="body" idx="1"/>
          </p:nvPr>
        </p:nvSpPr>
        <p:spPr>
          <a:xfrm>
            <a:off x="723900" y="934185"/>
            <a:ext cx="8133605" cy="2954655"/>
          </a:xfrm>
        </p:spPr>
        <p:txBody>
          <a:bodyPr/>
          <a:lstStyle/>
          <a:p>
            <a:endParaRPr lang="en-US" sz="3200" i="1" dirty="0"/>
          </a:p>
          <a:p>
            <a:r>
              <a:rPr lang="en-US" sz="3200" i="1" dirty="0"/>
              <a:t>By understanding the needs and requirements of these end users, you can tailor your Excel solution to meet their expectations and enhance employee performance management.</a:t>
            </a:r>
          </a:p>
          <a:p>
            <a:endParaRPr lang="en-US" sz="3200" i="1" dirty="0"/>
          </a:p>
        </p:txBody>
      </p:sp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grpSp>
        <p:nvGrpSpPr>
          <p:cNvPr id="6" name="组合">
            <a:extLst>
              <a:ext uri="{FF2B5EF4-FFF2-40B4-BE49-F238E27FC236}">
                <a16:creationId xmlns:a16="http://schemas.microsoft.com/office/drawing/2014/main" id="{260CCD60-34ED-0C0B-7EE5-09BA56669B85}"/>
              </a:ext>
            </a:extLst>
          </p:cNvPr>
          <p:cNvGrpSpPr>
            <a:grpSpLocks/>
          </p:cNvGrpSpPr>
          <p:nvPr/>
        </p:nvGrpSpPr>
        <p:grpSpPr>
          <a:xfrm>
            <a:off x="8358187" y="1457325"/>
            <a:ext cx="3533775" cy="3810000"/>
            <a:chOff x="8658225" y="2647950"/>
            <a:chExt cx="3533775" cy="3810000"/>
          </a:xfrm>
        </p:grpSpPr>
        <p:sp>
          <p:nvSpPr>
            <p:cNvPr id="3" name="曲线">
              <a:extLst>
                <a:ext uri="{FF2B5EF4-FFF2-40B4-BE49-F238E27FC236}">
                  <a16:creationId xmlns:a16="http://schemas.microsoft.com/office/drawing/2014/main" id="{A6CE7B72-9D60-5826-8DED-FDB7C4FCEEAF}"/>
                </a:ext>
              </a:extLst>
            </p:cNvPr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4" name="曲线">
              <a:extLst>
                <a:ext uri="{FF2B5EF4-FFF2-40B4-BE49-F238E27FC236}">
                  <a16:creationId xmlns:a16="http://schemas.microsoft.com/office/drawing/2014/main" id="{9F899431-37D0-E207-3379-48988BA62642}"/>
                </a:ext>
              </a:extLst>
            </p:cNvPr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5" name="图片">
              <a:extLst>
                <a:ext uri="{FF2B5EF4-FFF2-40B4-BE49-F238E27FC236}">
                  <a16:creationId xmlns:a16="http://schemas.microsoft.com/office/drawing/2014/main" id="{6CC6BCC0-E366-2CC7-CDD8-1139F70BE451}"/>
                </a:ext>
              </a:extLst>
            </p:cNvPr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610771D-5CDE-7A78-5931-FE93B4DA2C59}"/>
              </a:ext>
            </a:extLst>
          </p:cNvPr>
          <p:cNvSpPr txBox="1"/>
          <p:nvPr/>
        </p:nvSpPr>
        <p:spPr>
          <a:xfrm>
            <a:off x="555731" y="3735854"/>
            <a:ext cx="76469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*Stakeholders:* HR Manager, Department Managers, Employees, Senior Leadership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9906000" y="5886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10" dirty="0"/>
              <a:t>O</a:t>
            </a:r>
            <a:r>
              <a:rPr sz="3600" u="sng" spc="25" dirty="0"/>
              <a:t>U</a:t>
            </a:r>
            <a:r>
              <a:rPr sz="3600" u="sng" dirty="0"/>
              <a:t>R</a:t>
            </a:r>
            <a:r>
              <a:rPr sz="3600" u="sng" spc="5" dirty="0"/>
              <a:t> </a:t>
            </a:r>
            <a:r>
              <a:rPr sz="3600" u="sng" spc="25" dirty="0"/>
              <a:t>S</a:t>
            </a:r>
            <a:r>
              <a:rPr sz="3600" u="sng" spc="10" dirty="0"/>
              <a:t>O</a:t>
            </a:r>
            <a:r>
              <a:rPr sz="3600" u="sng" spc="25" dirty="0"/>
              <a:t>LU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  <a:r>
              <a:rPr sz="3600" u="sng" spc="-345" dirty="0"/>
              <a:t> </a:t>
            </a:r>
            <a:r>
              <a:rPr sz="3600" u="sng" spc="-35" dirty="0"/>
              <a:t>A</a:t>
            </a:r>
            <a:r>
              <a:rPr sz="3600" u="sng" spc="-5" dirty="0"/>
              <a:t>N</a:t>
            </a:r>
            <a:r>
              <a:rPr sz="3600" u="sng" dirty="0"/>
              <a:t>D</a:t>
            </a:r>
            <a:r>
              <a:rPr sz="3600" u="sng" spc="35" dirty="0"/>
              <a:t> 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dirty="0"/>
              <a:t>S</a:t>
            </a:r>
            <a:r>
              <a:rPr sz="3600" u="sng" spc="60" dirty="0"/>
              <a:t> </a:t>
            </a:r>
            <a:r>
              <a:rPr sz="3600" u="sng" spc="-295" dirty="0"/>
              <a:t>V</a:t>
            </a:r>
            <a:r>
              <a:rPr sz="3600" u="sng" spc="-35" dirty="0"/>
              <a:t>A</a:t>
            </a:r>
            <a:r>
              <a:rPr sz="3600" u="sng" spc="25" dirty="0"/>
              <a:t>LU</a:t>
            </a:r>
            <a:r>
              <a:rPr sz="3600" u="sng" dirty="0"/>
              <a:t>E</a:t>
            </a:r>
            <a:r>
              <a:rPr sz="3600" u="sng" spc="-65" dirty="0"/>
              <a:t> </a:t>
            </a:r>
            <a:r>
              <a:rPr sz="3600" u="sng" spc="-15" dirty="0"/>
              <a:t>P</a:t>
            </a:r>
            <a:r>
              <a:rPr sz="3600" u="sng" spc="-30" dirty="0"/>
              <a:t>R</a:t>
            </a:r>
            <a:r>
              <a:rPr sz="3600" u="sng" spc="10" dirty="0"/>
              <a:t>O</a:t>
            </a:r>
            <a:r>
              <a:rPr sz="3600" u="sng" spc="-15" dirty="0"/>
              <a:t>P</a:t>
            </a:r>
            <a:r>
              <a:rPr sz="3600" u="sng" spc="10" dirty="0"/>
              <a:t>O</a:t>
            </a:r>
            <a:r>
              <a:rPr sz="3600" u="sng" spc="25" dirty="0"/>
              <a:t>S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</a:p>
        </p:txBody>
      </p:sp>
      <p:sp>
        <p:nvSpPr>
          <p:cNvPr id="1048669" name="Text Placeholder 7"/>
          <p:cNvSpPr>
            <a:spLocks noGrp="1"/>
          </p:cNvSpPr>
          <p:nvPr>
            <p:ph type="body" idx="1"/>
          </p:nvPr>
        </p:nvSpPr>
        <p:spPr>
          <a:xfrm>
            <a:off x="845165" y="3524249"/>
            <a:ext cx="11374582" cy="2462213"/>
          </a:xfrm>
        </p:spPr>
        <p:txBody>
          <a:bodyPr/>
          <a:lstStyle/>
          <a:p>
            <a:r>
              <a:rPr lang="en-US" sz="4000" b="1" i="1" dirty="0"/>
              <a:t>1.Filtering</a:t>
            </a:r>
            <a:r>
              <a:rPr lang="en-US" sz="4000" i="1" dirty="0"/>
              <a:t> : Removing Blanks</a:t>
            </a:r>
          </a:p>
          <a:p>
            <a:r>
              <a:rPr lang="en-US" sz="4000" b="1" i="1" dirty="0"/>
              <a:t>2.IFS Formula: </a:t>
            </a:r>
            <a:r>
              <a:rPr lang="en-US" sz="4000" i="1" dirty="0"/>
              <a:t>Finding the employee performance </a:t>
            </a:r>
          </a:p>
          <a:p>
            <a:r>
              <a:rPr lang="en-US" sz="4000" b="1" i="1" dirty="0"/>
              <a:t>3.Pivot Tables: </a:t>
            </a:r>
            <a:r>
              <a:rPr lang="en-US" sz="4000" i="1" dirty="0"/>
              <a:t>Analysing the data</a:t>
            </a:r>
          </a:p>
          <a:p>
            <a:r>
              <a:rPr lang="en-US" sz="4000" b="1" i="1" dirty="0"/>
              <a:t>4.Graphs: </a:t>
            </a:r>
            <a:r>
              <a:rPr lang="en-US" sz="4000" i="1" dirty="0"/>
              <a:t>Analysing the data</a:t>
            </a:r>
          </a:p>
        </p:txBody>
      </p:sp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2097160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D08F35-2C50-2673-EB05-9FC0BCC1EE78}"/>
              </a:ext>
            </a:extLst>
          </p:cNvPr>
          <p:cNvSpPr txBox="1"/>
          <p:nvPr/>
        </p:nvSpPr>
        <p:spPr>
          <a:xfrm>
            <a:off x="845165" y="1725032"/>
            <a:ext cx="92179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=ifs(Z8&gt;=5,"veryhigh",Z8&gt;=4,"high",Z8&gt;=3,"Med",True,"Low")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Dataset Description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3237888" y="1369522"/>
            <a:ext cx="10681334" cy="5488478"/>
          </a:xfrm>
        </p:spPr>
        <p:txBody>
          <a:bodyPr/>
          <a:lstStyle/>
          <a:p>
            <a:r>
              <a:rPr lang="en-US" sz="3600" b="1" i="1" dirty="0"/>
              <a:t>Employee – Kaggle</a:t>
            </a:r>
          </a:p>
          <a:p>
            <a:r>
              <a:rPr lang="en-US" sz="3600" b="1" i="1" dirty="0"/>
              <a:t>26 – features</a:t>
            </a:r>
          </a:p>
          <a:p>
            <a:r>
              <a:rPr lang="en-US" sz="3600" b="1" i="1" dirty="0"/>
              <a:t>9 – features</a:t>
            </a:r>
          </a:p>
          <a:p>
            <a:r>
              <a:rPr lang="en-US" sz="3600" b="1" i="1" dirty="0"/>
              <a:t>Name                       -  </a:t>
            </a:r>
            <a:r>
              <a:rPr lang="en-US" sz="3600" b="1" i="1" dirty="0" err="1"/>
              <a:t>Alphabatical</a:t>
            </a:r>
            <a:r>
              <a:rPr lang="en-US" sz="3600" b="1" i="1" dirty="0"/>
              <a:t>   </a:t>
            </a:r>
          </a:p>
          <a:p>
            <a:r>
              <a:rPr lang="en-US" sz="3600" b="1" i="1" dirty="0"/>
              <a:t>Performance level -  Numerical value</a:t>
            </a:r>
          </a:p>
          <a:p>
            <a:r>
              <a:rPr lang="en-US" sz="3600" b="1" i="1" dirty="0"/>
              <a:t>Employee type       -  </a:t>
            </a:r>
            <a:r>
              <a:rPr lang="en-US" sz="3600" b="1" i="1" dirty="0" err="1"/>
              <a:t>Alphabatical</a:t>
            </a:r>
            <a:endParaRPr lang="en-US" sz="3600" b="1" i="1" dirty="0"/>
          </a:p>
          <a:p>
            <a:r>
              <a:rPr lang="en-US" sz="3600" b="1" i="1" dirty="0"/>
              <a:t>Gender                    -  Male/Female</a:t>
            </a:r>
          </a:p>
          <a:p>
            <a:r>
              <a:rPr lang="en-US" sz="3600" b="1" i="1" dirty="0"/>
              <a:t>Employee rating    -  Numerical value</a:t>
            </a:r>
          </a:p>
          <a:p>
            <a:r>
              <a:rPr lang="en-US" sz="3600" b="1" i="1" dirty="0"/>
              <a:t>Business unit         -   </a:t>
            </a:r>
            <a:r>
              <a:rPr lang="en-US" sz="3600" b="1" i="1" dirty="0" err="1"/>
              <a:t>Alphabatical</a:t>
            </a:r>
            <a:r>
              <a:rPr lang="en-US" sz="3600" b="1" i="1" dirty="0"/>
              <a:t> </a:t>
            </a:r>
          </a:p>
          <a:p>
            <a:endParaRPr lang="en-US" sz="3600" b="1" i="1" dirty="0"/>
          </a:p>
        </p:txBody>
      </p:sp>
      <p:pic>
        <p:nvPicPr>
          <p:cNvPr id="3" name="图片">
            <a:extLst>
              <a:ext uri="{FF2B5EF4-FFF2-40B4-BE49-F238E27FC236}">
                <a16:creationId xmlns:a16="http://schemas.microsoft.com/office/drawing/2014/main" id="{5A4778CB-9E65-90C6-2D8E-553C0E202CFB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37234"/>
            <a:ext cx="2322674" cy="27777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4"/>
          <p:cNvSpPr/>
          <p:nvPr/>
        </p:nvSpPr>
        <p:spPr>
          <a:xfrm>
            <a:off x="9653587" y="58959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15" dirty="0"/>
              <a:t>THE</a:t>
            </a:r>
            <a:r>
              <a:rPr sz="4250" u="sng" spc="20" dirty="0"/>
              <a:t> </a:t>
            </a:r>
            <a:r>
              <a:rPr lang="en-US" sz="4250" u="sng" spc="20" dirty="0"/>
              <a:t>"</a:t>
            </a:r>
            <a:r>
              <a:rPr sz="4250" u="sng" spc="10" dirty="0"/>
              <a:t>WOW</a:t>
            </a:r>
            <a:r>
              <a:rPr lang="en-US" sz="4250" u="sng" spc="10" dirty="0"/>
              <a:t>"</a:t>
            </a:r>
            <a:r>
              <a:rPr sz="4250" u="sng" spc="85" dirty="0"/>
              <a:t> </a:t>
            </a:r>
            <a:r>
              <a:rPr sz="4250" u="sng" spc="10" dirty="0"/>
              <a:t>IN</a:t>
            </a:r>
            <a:r>
              <a:rPr sz="4250" u="sng" spc="-5" dirty="0"/>
              <a:t> </a:t>
            </a:r>
            <a:r>
              <a:rPr sz="4250" u="sng" spc="15" dirty="0"/>
              <a:t>OUR</a:t>
            </a:r>
            <a:r>
              <a:rPr sz="4250" u="sng" spc="-10" dirty="0"/>
              <a:t> </a:t>
            </a:r>
            <a:r>
              <a:rPr sz="4250" u="sng" spc="20" dirty="0"/>
              <a:t>SOLUTION</a:t>
            </a:r>
            <a:endParaRPr sz="4250" u="sng" dirty="0"/>
          </a:p>
        </p:txBody>
      </p:sp>
      <p:sp>
        <p:nvSpPr>
          <p:cNvPr id="1048678" name="Text Placeholder 9"/>
          <p:cNvSpPr>
            <a:spLocks noGrp="1"/>
          </p:cNvSpPr>
          <p:nvPr>
            <p:ph type="body" idx="1"/>
          </p:nvPr>
        </p:nvSpPr>
        <p:spPr>
          <a:xfrm>
            <a:off x="878540" y="1774292"/>
            <a:ext cx="10896219" cy="2708434"/>
          </a:xfrm>
        </p:spPr>
        <p:txBody>
          <a:bodyPr/>
          <a:lstStyle/>
          <a:p>
            <a:r>
              <a:rPr lang="en-US" sz="4400" b="1" i="1" dirty="0"/>
              <a:t>=IFS(Z8&gt;=5,”VERYHIGH”,Z8&gt;=4,”HIGH”,Z8&gt;=3,”MEDIUM,”TRUE,”LOW”</a:t>
            </a:r>
          </a:p>
          <a:p>
            <a:endParaRPr lang="en-US" sz="4400" b="1" i="1" dirty="0"/>
          </a:p>
          <a:p>
            <a:endParaRPr lang="en-US" sz="4400" b="1" i="1" dirty="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0AB0D-DCD8-CE88-B2F2-A5DCF8CF218C}"/>
              </a:ext>
            </a:extLst>
          </p:cNvPr>
          <p:cNvSpPr txBox="1"/>
          <p:nvPr/>
        </p:nvSpPr>
        <p:spPr>
          <a:xfrm>
            <a:off x="739496" y="3654861"/>
            <a:ext cx="92284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/>
              <a:t>The above formula used to </a:t>
            </a:r>
            <a:r>
              <a:rPr lang="en-US" sz="3600" i="1" dirty="0" err="1"/>
              <a:t>catagories</a:t>
            </a:r>
            <a:r>
              <a:rPr lang="en-US" sz="3600" i="1" dirty="0"/>
              <a:t> the performance level of the employee is consider as “WOW’ in my project.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Ashwini Ram</cp:lastModifiedBy>
  <cp:revision>6</cp:revision>
  <dcterms:created xsi:type="dcterms:W3CDTF">2024-03-29T04:07:22Z</dcterms:created>
  <dcterms:modified xsi:type="dcterms:W3CDTF">2024-08-29T16:38:43Z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