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tags+xml" PartName="/ppt/tags/tag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custDataLst>
    <p:tags r:id="rId32"/>
  </p:custDataLst>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5.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tags" Target="tags/tag1.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4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pPr/>
              <a:t>3/31/2024</a:t>
            </a:fld>
            <a:endParaRPr lang="en-US" dirty="0"/>
          </a:p>
        </p:txBody>
      </p:sp>
      <p:sp>
        <p:nvSpPr>
          <p:cNvPr id="104874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4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4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048703"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4"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5" name="Picture Placeholder 7"/>
          <p:cNvSpPr>
            <a:spLocks noGrp="1"/>
          </p:cNvSpPr>
          <p:nvPr>
            <p:ph type="pic" sz="quarter" idx="14"/>
          </p:nvPr>
        </p:nvSpPr>
        <p:spPr>
          <a:xfrm>
            <a:off x="414339" y="481015"/>
            <a:ext cx="11368087" cy="5875337"/>
          </a:xfrm>
          <a:solidFill>
            <a:schemeClr val="bg1">
              <a:lumMod val="95000"/>
            </a:schemeClr>
          </a:solidFill>
        </p:spPr>
        <p:txBody>
          <a:bodyPr/>
          <a:lstStyle/>
          <a:p>
            <a:r>
              <a:rPr lang="en-US" noProof="0"/>
              <a:t>Click icon to add picture</a:t>
            </a:r>
            <a:endParaRPr lang="en-US" noProof="0" dirty="0"/>
          </a:p>
        </p:txBody>
      </p:sp>
      <p:sp>
        <p:nvSpPr>
          <p:cNvPr id="1048706" name="Title 1"/>
          <p:cNvSpPr>
            <a:spLocks noGrp="1"/>
          </p:cNvSpPr>
          <p:nvPr>
            <p:ph type="ctrTitle" hasCustomPrompt="1"/>
          </p:nvPr>
        </p:nvSpPr>
        <p:spPr>
          <a:xfrm>
            <a:off x="1701383" y="2552300"/>
            <a:ext cx="8789235"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defRPr sz="7200" b="1" i="0">
                <a:solidFill>
                  <a:schemeClr val="bg1"/>
                </a:solidFill>
                <a:latin typeface="+mj-lt"/>
                <a:ea typeface="Meiryo UI" panose="020B0604030504040204" pitchFamily="34" charset="-128"/>
              </a:defRPr>
            </a:lvl1pPr>
          </a:lstStyle>
          <a:p>
            <a:r>
              <a:rPr lang="en-US" noProof="0"/>
              <a:t>Title</a:t>
            </a:r>
          </a:p>
        </p:txBody>
      </p:sp>
      <p:sp>
        <p:nvSpPr>
          <p:cNvPr id="1048707" name="Subtitle 2"/>
          <p:cNvSpPr>
            <a:spLocks noGrp="1"/>
          </p:cNvSpPr>
          <p:nvPr>
            <p:ph type="subTitle" idx="1" hasCustomPrompt="1"/>
          </p:nvPr>
        </p:nvSpPr>
        <p:spPr>
          <a:xfrm>
            <a:off x="1701383" y="3919842"/>
            <a:ext cx="8789235"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1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906A8E3A-8DBF-0542-BC99-444DCA0CC2C2}" type="datetimeFigureOut">
              <a:rPr lang="en-US" smtClean="0"/>
              <a:pPr/>
              <a:t>3/31/2024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06A8E3A-8DBF-0542-BC99-444DCA0CC2C2}" type="datetimeFigureOut">
              <a:rPr lang="en-US" smtClean="0"/>
              <a:pPr/>
              <a:t>3/31/2024</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693002F-D6EA-CF48-8F44-2316036B2B87}"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1"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2"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3"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0"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4"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58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583"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4"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28"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5"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5"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6" name="Rectangle 9"/>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7" name="Picture Placeholder 14"/>
          <p:cNvSpPr>
            <a:spLocks noGrp="1"/>
          </p:cNvSpPr>
          <p:nvPr>
            <p:ph type="pic" sz="quarter" idx="11"/>
          </p:nvPr>
        </p:nvSpPr>
        <p:spPr>
          <a:xfrm>
            <a:off x="6655634"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1048718" name="Title 1"/>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1"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9" name="Content Placeholder 2"/>
          <p:cNvSpPr>
            <a:spLocks noGrp="1"/>
          </p:cNvSpPr>
          <p:nvPr>
            <p:ph sz="quarter" idx="12"/>
          </p:nvPr>
        </p:nvSpPr>
        <p:spPr>
          <a:xfrm>
            <a:off x="838200" y="1265240"/>
            <a:ext cx="4791637" cy="4911725"/>
          </a:xfrm>
        </p:spPr>
        <p:txBody>
          <a:body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104872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1" name="Rectangle 4"/>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2" name="Text Placeholder 2"/>
          <p:cNvSpPr>
            <a:spLocks noGrp="1"/>
          </p:cNvSpPr>
          <p:nvPr>
            <p:ph type="body" idx="1"/>
          </p:nvPr>
        </p:nvSpPr>
        <p:spPr>
          <a:xfrm>
            <a:off x="1263197" y="2038572"/>
            <a:ext cx="408614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3" name="Rectangle 22"/>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4" name="Text Placeholder 2"/>
          <p:cNvSpPr>
            <a:spLocks noGrp="1"/>
          </p:cNvSpPr>
          <p:nvPr>
            <p:ph type="body" idx="11"/>
          </p:nvPr>
        </p:nvSpPr>
        <p:spPr>
          <a:xfrm>
            <a:off x="6854753" y="2038572"/>
            <a:ext cx="408666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5"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6" name="Content Placeholder 2"/>
          <p:cNvSpPr>
            <a:spLocks noGrp="1"/>
          </p:cNvSpPr>
          <p:nvPr>
            <p:ph sz="quarter" idx="12"/>
          </p:nvPr>
        </p:nvSpPr>
        <p:spPr>
          <a:xfrm>
            <a:off x="1263196" y="2885583"/>
            <a:ext cx="4086147" cy="3102469"/>
          </a:xfrm>
        </p:spPr>
        <p:txBody>
          <a:bodyPr/>
          <a:lstStyle/>
          <a:p>
            <a:pPr lvl="0"/>
            <a:r>
              <a:rPr lang="en-US"/>
              <a:t>Click to edit Master text styles</a:t>
            </a:r>
          </a:p>
        </p:txBody>
      </p:sp>
      <p:sp>
        <p:nvSpPr>
          <p:cNvPr id="1048727" name="Content Placeholder 2"/>
          <p:cNvSpPr>
            <a:spLocks noGrp="1"/>
          </p:cNvSpPr>
          <p:nvPr>
            <p:ph sz="quarter" idx="13"/>
          </p:nvPr>
        </p:nvSpPr>
        <p:spPr>
          <a:xfrm>
            <a:off x="6861068" y="2885583"/>
            <a:ext cx="4086667" cy="3102469"/>
          </a:xfrm>
        </p:spPr>
        <p:txBody>
          <a:bodyPr/>
          <a:lstStyle/>
          <a:p>
            <a:pPr lvl="0"/>
            <a:r>
              <a:rPr lang="en-US"/>
              <a:t>Click to edit Master text styles</a:t>
            </a:r>
          </a:p>
        </p:txBody>
      </p:sp>
      <p:sp>
        <p:nvSpPr>
          <p:cNvPr id="1048728"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3/31/2024</a:t>
            </a:fld>
            <a:endParaRPr lang="en-US" dirty="0"/>
          </a:p>
        </p:txBody>
      </p:sp>
      <p:sp>
        <p:nvSpPr>
          <p:cNvPr id="1048729" name="Footer Placeholder 5"/>
          <p:cNvSpPr>
            <a:spLocks noGrp="1"/>
          </p:cNvSpPr>
          <p:nvPr>
            <p:ph type="ftr" sz="quarter" idx="15"/>
          </p:nvPr>
        </p:nvSpPr>
        <p:spPr/>
        <p:txBody>
          <a:bodyPr/>
          <a:lstStyle>
            <a:lvl1pPr>
              <a:defRPr>
                <a:solidFill>
                  <a:schemeClr val="bg1"/>
                </a:solidFill>
              </a:defRPr>
            </a:lvl1pPr>
          </a:lstStyle>
          <a:p>
            <a:endParaRPr lang="en-US" dirty="0"/>
          </a:p>
        </p:txBody>
      </p:sp>
      <p:sp>
        <p:nvSpPr>
          <p:cNvPr id="1048730"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1048731" name="Freeform: Shape 6"/>
          <p:cNvSpPr/>
          <p:nvPr userDrawn="1"/>
        </p:nvSpPr>
        <p:spPr>
          <a:xfrm>
            <a:off x="1"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2"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1048733" name="Rectangle 20"/>
          <p:cNvSpPr/>
          <p:nvPr userDrawn="1"/>
        </p:nvSpPr>
        <p:spPr>
          <a:xfrm>
            <a:off x="6405103" y="2512663"/>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4" name="Title 1"/>
          <p:cNvSpPr>
            <a:spLocks noGrp="1"/>
          </p:cNvSpPr>
          <p:nvPr>
            <p:ph type="title"/>
          </p:nvPr>
        </p:nvSpPr>
        <p:spPr>
          <a:xfrm>
            <a:off x="6767868"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3" name="Straight Connector 23"/>
          <p:cNvCxnSpPr>
            <a:cxnSpLocks/>
          </p:cNvCxnSpPr>
          <p:nvPr userDrawn="1"/>
        </p:nvCxnSpPr>
        <p:spPr>
          <a:xfrm>
            <a:off x="6767869"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5" name="Content Placeholder 5"/>
          <p:cNvSpPr>
            <a:spLocks noGrp="1"/>
          </p:cNvSpPr>
          <p:nvPr>
            <p:ph sz="quarter" idx="15"/>
          </p:nvPr>
        </p:nvSpPr>
        <p:spPr>
          <a:xfrm>
            <a:off x="6767513" y="3348038"/>
            <a:ext cx="4559075" cy="3008312"/>
          </a:xfrm>
        </p:spPr>
        <p:txBody>
          <a:bodyPr/>
          <a:lstStyle>
            <a:lvl1pPr marL="0" indent="0">
              <a:buNone/>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8" name="Date Placeholder 1"/>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1048709" name="Footer Placeholder 2"/>
          <p:cNvSpPr>
            <a:spLocks noGrp="1"/>
          </p:cNvSpPr>
          <p:nvPr>
            <p:ph type="ftr" sz="quarter" idx="11"/>
          </p:nvPr>
        </p:nvSpPr>
        <p:spPr/>
        <p:txBody>
          <a:bodyPr/>
          <a:lstStyle/>
          <a:p>
            <a:endParaRPr lang="en-US" dirty="0"/>
          </a:p>
        </p:txBody>
      </p:sp>
      <p:sp>
        <p:nvSpPr>
          <p:cNvPr id="1048710"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36"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37"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8"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4"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9"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40"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41"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2"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5"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3"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06A8E3A-8DBF-0542-BC99-444DCA0CC2C2}" type="datetimeFigureOut">
              <a:rPr lang="en-US" smtClean="0"/>
              <a:pPr/>
              <a:t>3/31/2024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693002F-D6EA-CF48-8F44-2316036B2B8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1048698"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699"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Date Placeholder 3"/>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3/31/2024</a:t>
            </a:fld>
            <a:endParaRPr lang="en-US" dirty="0"/>
          </a:p>
        </p:txBody>
      </p:sp>
      <p:sp>
        <p:nvSpPr>
          <p:cNvPr id="1048701" name="Footer Placeholder 4"/>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1048702" name="Slide Number Placeholder 5"/>
          <p:cNvSpPr>
            <a:spLocks noGrp="1"/>
          </p:cNvSpPr>
          <p:nvPr>
            <p:ph type="sldNum" sz="quarter" idx="4"/>
          </p:nvPr>
        </p:nvSpPr>
        <p:spPr>
          <a:xfrm>
            <a:off x="10936941"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906A8E3A-8DBF-0542-BC99-444DCA0CC2C2}" type="datetimeFigureOut">
              <a:rPr lang="en-US" smtClean="0"/>
              <a:pPr/>
              <a:t>3/31/2024</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5"/>
          <p:cNvSpPr txBox="1"/>
          <p:nvPr/>
        </p:nvSpPr>
        <p:spPr>
          <a:xfrm>
            <a:off x="705395" y="2510084"/>
            <a:ext cx="10698480" cy="2402840"/>
          </a:xfrm>
          <a:prstGeom prst="rect">
            <a:avLst/>
          </a:prstGeom>
          <a:noFill/>
        </p:spPr>
        <p:txBody>
          <a:bodyPr wrap="square" rtlCol="0">
            <a:spAutoFit/>
          </a:bodyPr>
          <a:lstStyle/>
          <a:p>
            <a:r>
              <a:rPr lang="en-US" b="1" i="1" dirty="0" smtClean="0"/>
              <a:t>  </a:t>
            </a:r>
            <a:r>
              <a:rPr lang="en-US" sz="3800" b="1" i="1" dirty="0" smtClean="0">
                <a:solidFill>
                  <a:srgbClr val="2A1F43"/>
                </a:solidFill>
                <a:latin typeface="Algerian" pitchFamily="82" charset="0"/>
                <a:cs typeface="Arabic Typesetting" pitchFamily="66" charset="-78"/>
              </a:rPr>
              <a:t>HAND WRITTEN</a:t>
            </a:r>
            <a:r>
              <a:rPr lang="en-US" sz="3800" b="1" i="1" dirty="0">
                <a:solidFill>
                  <a:srgbClr val="2A1F43"/>
                </a:solidFill>
                <a:latin typeface="Algerian" pitchFamily="82" charset="0"/>
                <a:cs typeface="Arabic Typesetting" pitchFamily="66" charset="-78"/>
              </a:rPr>
              <a:t> </a:t>
            </a:r>
            <a:r>
              <a:rPr lang="en-US" sz="3800" b="1" i="1" dirty="0" smtClean="0">
                <a:solidFill>
                  <a:srgbClr val="2A1F43"/>
                </a:solidFill>
                <a:latin typeface="Algerian" pitchFamily="82" charset="0"/>
                <a:cs typeface="Arabic Typesetting" pitchFamily="66" charset="-78"/>
              </a:rPr>
              <a:t> DIGIT RECOGNITION USING</a:t>
            </a:r>
            <a:endParaRPr lang="en-US" sz="3800" b="1" i="1" dirty="0">
              <a:solidFill>
                <a:srgbClr val="2A1F43"/>
              </a:solidFill>
              <a:latin typeface="Algerian" pitchFamily="82" charset="0"/>
              <a:cs typeface="Arabic Typesetting" pitchFamily="66" charset="-78"/>
            </a:endParaRPr>
          </a:p>
          <a:p>
            <a:r>
              <a:rPr lang="en-US" sz="3800" b="1" i="1" dirty="0" smtClean="0">
                <a:solidFill>
                  <a:srgbClr val="2A1F43"/>
                </a:solidFill>
                <a:latin typeface="Algerian" pitchFamily="82" charset="0"/>
                <a:cs typeface="Arabic Typesetting" pitchFamily="66" charset="-78"/>
              </a:rPr>
              <a:t>    GENERATIVE  ADVERSARIAL NETWORK </a:t>
            </a:r>
            <a:endParaRPr lang="en-US" sz="3800" b="1" i="1" dirty="0">
              <a:solidFill>
                <a:srgbClr val="2A1F43"/>
              </a:solidFill>
              <a:latin typeface="Algerian" pitchFamily="82" charset="0"/>
              <a:cs typeface="Arabic Typesetting" pitchFamily="66" charset="-78"/>
            </a:endParaRPr>
          </a:p>
          <a:p>
            <a:endParaRPr lang="en-US" sz="4000" b="1" i="1" dirty="0">
              <a:solidFill>
                <a:srgbClr val="2A1F43"/>
              </a:solidFill>
            </a:endParaRPr>
          </a:p>
          <a:p>
            <a:endParaRPr lang="en-US" sz="4000" b="1" i="1" dirty="0"/>
          </a:p>
        </p:txBody>
      </p:sp>
      <p:sp>
        <p:nvSpPr>
          <p:cNvPr id="1048754" name="TextBox 1048753"/>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PROBLEM STATEMENT:</a:t>
            </a:r>
            <a:endParaRPr lang="en-IN" sz="3200" i="1" u="sng" dirty="0">
              <a:solidFill>
                <a:srgbClr val="292C48"/>
              </a:solidFill>
              <a:effectLst>
                <a:outerShdw blurRad="38100" dist="38100" dir="2700000" algn="tl">
                  <a:srgbClr val="000000">
                    <a:alpha val="43137"/>
                  </a:srgbClr>
                </a:outerShdw>
              </a:effectLst>
            </a:endParaRPr>
          </a:p>
        </p:txBody>
      </p:sp>
      <p:sp>
        <p:nvSpPr>
          <p:cNvPr id="1048600" name="Content Placeholder 2"/>
          <p:cNvSpPr>
            <a:spLocks noGrp="1"/>
          </p:cNvSpPr>
          <p:nvPr>
            <p:ph sz="quarter" idx="10"/>
          </p:nvPr>
        </p:nvSpPr>
        <p:spPr/>
        <p:txBody>
          <a:bodyPr>
            <a:normAutofit/>
          </a:bodyPr>
          <a:lstStyle/>
          <a:p>
            <a:pPr marL="0" indent="0">
              <a:buNone/>
            </a:pPr>
            <a:r>
              <a:rPr lang="en-US" sz="2000" i="1" dirty="0"/>
              <a:t>            </a:t>
            </a:r>
          </a:p>
          <a:p>
            <a:pPr marL="0" indent="0">
              <a:buNone/>
            </a:pPr>
            <a:r>
              <a:rPr lang="en-US" sz="2000" i="1" dirty="0"/>
              <a:t>            </a:t>
            </a:r>
            <a:r>
              <a:rPr lang="en-US" sz="2000"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2000" dirty="0">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5740" name="Shape 3145740"/>
        <p:cNvGrpSpPr/>
        <p:nvPr/>
      </p:nvGrpSpPr>
      <p:grpSpPr>
        <a:xfrm>
          <a:off x="0" y="0"/>
          <a:ext cx="0" cy="0"/>
          <a:chOff x="0" y="0"/>
          <a:chExt cx="0" cy="0"/>
        </a:xfrm>
      </p:grpSpPr>
      <p:sp>
        <p:nvSpPr>
          <p:cNvPr id="3145741" name="Google Shape;3145741;p2"/>
          <p:cNvSpPr txBox="1"/>
          <p:nvPr>
            <p:ph type="title"/>
          </p:nvPr>
        </p:nvSpPr>
        <p:spPr>
          <a:xfrm>
            <a:off x="838200" y="681037"/>
            <a:ext cx="10515600" cy="583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292C48"/>
              </a:buClr>
              <a:buSzPts val="3200"/>
              <a:buFont typeface="Arial"/>
              <a:buNone/>
            </a:pPr>
            <a:r>
              <a:rPr i="1" lang="en-US" sz="3200" u="sng">
                <a:solidFill>
                  <a:srgbClr val="292C48"/>
                </a:solidFill>
                <a:effectLst>
                  <a:outerShdw blurRad="38100" algn="tl" dir="2700000" dist="38100">
                    <a:srgbClr val="000000">
                      <a:alpha val="43137"/>
                    </a:srgbClr>
                  </a:outerShdw>
                </a:effectLst>
              </a:rPr>
              <a:t>PROPOSED SYSTEM:</a:t>
            </a:r>
            <a:endParaRPr i="1" sz="3200" u="sng">
              <a:solidFill>
                <a:srgbClr val="292C48"/>
              </a:solidFill>
              <a:effectLst>
                <a:outerShdw blurRad="38100" algn="tl" dir="2700000" dist="38100">
                  <a:srgbClr val="000000">
                    <a:alpha val="43137"/>
                  </a:srgbClr>
                </a:outerShdw>
              </a:effectLst>
            </a:endParaRPr>
          </a:p>
        </p:txBody>
      </p:sp>
      <p:sp>
        <p:nvSpPr>
          <p:cNvPr id="3145742" name="Google Shape;3145742;p2"/>
          <p:cNvSpPr txBox="1"/>
          <p:nvPr>
            <p:ph idx="10" type="body"/>
          </p:nvPr>
        </p:nvSpPr>
        <p:spPr>
          <a:xfrm>
            <a:off x="838200" y="1265240"/>
            <a:ext cx="10524300" cy="491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360"/>
              <a:buNone/>
            </a:pPr>
            <a:r>
              <a:rPr lang="en-US" sz="2000"/>
              <a:t>                 </a:t>
            </a:r>
            <a:endParaRPr/>
          </a:p>
          <a:p>
            <a:pPr indent="0" lvl="0" marL="0" rtl="0" algn="l">
              <a:spcBef>
                <a:spcPts val="400"/>
              </a:spcBef>
              <a:spcAft>
                <a:spcPts val="0"/>
              </a:spcAft>
              <a:buSzPts val="1360"/>
              <a:buNone/>
            </a:pPr>
            <a:r>
              <a:rPr b="0" i="1" lang="en-US" sz="2000">
                <a:latin typeface="Arial"/>
                <a:ea typeface="Arial"/>
                <a:cs typeface="Arial"/>
                <a:sym typeface="Arial"/>
              </a:rPr>
              <a:t>                  </a:t>
            </a:r>
            <a:r>
              <a:rPr i="1" lang="en-US" sz="2000">
                <a:latin typeface="Arial"/>
                <a:ea typeface="Arial"/>
                <a:cs typeface="Arial"/>
                <a:sym typeface="Arial"/>
              </a:rPr>
              <a:t>Proposed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i="1" lang="en-US" sz="2000">
                <a:solidFill>
                  <a:srgbClr val="0D0D0D"/>
                </a:solidFill>
                <a:latin typeface="Arial"/>
                <a:ea typeface="Arial"/>
                <a:cs typeface="Arial"/>
                <a:sym typeface="Arial"/>
              </a:rPr>
              <a:t>.</a:t>
            </a:r>
            <a:endParaRPr i="1" sz="2000">
              <a:solidFill>
                <a:srgbClr val="0D0D0D"/>
              </a:solidFill>
              <a:latin typeface="Arial"/>
              <a:ea typeface="Arial"/>
              <a:cs typeface="Arial"/>
              <a:sym typeface="Arial"/>
            </a:endParaRPr>
          </a:p>
          <a:p>
            <a:pPr indent="0" lvl="0" marL="0" rtl="0" algn="l">
              <a:spcBef>
                <a:spcPts val="400"/>
              </a:spcBef>
              <a:spcAft>
                <a:spcPts val="0"/>
              </a:spcAft>
              <a:buSzPts val="1360"/>
              <a:buNone/>
            </a:pPr>
            <a:r>
              <a:rPr i="1" lang="en-US" sz="2000">
                <a:solidFill>
                  <a:srgbClr val="0D0D0D"/>
                </a:solidFill>
                <a:latin typeface="Arial"/>
                <a:ea typeface="Arial"/>
                <a:cs typeface="Arial"/>
                <a:sym typeface="Arial"/>
              </a:rPr>
              <a:t>                  Wasserstein GAN (WGAN): Introduces the Wasserstein distance as an alternative to traditional GAN loss functions, aiming to provide more stable training and better convergence properties.</a:t>
            </a:r>
            <a:endParaRPr i="1" sz="2000">
              <a:solidFill>
                <a:srgbClr val="0D0D0D"/>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r>
              <a:rPr lang="en-US" sz="3200" i="1" u="sng" dirty="0">
                <a:solidFill>
                  <a:schemeClr val="tx1"/>
                </a:solidFill>
              </a:rPr>
              <a:t>:</a:t>
            </a:r>
            <a:endParaRPr lang="en-IN" sz="3200" i="1" u="sng" dirty="0">
              <a:solidFill>
                <a:schemeClr val="tx1"/>
              </a:solidFill>
            </a:endParaRPr>
          </a:p>
        </p:txBody>
      </p:sp>
      <p:sp>
        <p:nvSpPr>
          <p:cNvPr id="1048604" name="Content Placeholder 2"/>
          <p:cNvSpPr>
            <a:spLocks noGrp="1"/>
          </p:cNvSpPr>
          <p:nvPr>
            <p:ph sz="quarter" idx="10"/>
          </p:nvPr>
        </p:nvSpPr>
        <p:spPr/>
        <p:txBody>
          <a:bodyPr/>
          <a:lstStyle/>
          <a:p>
            <a:pPr marL="0" indent="0">
              <a:buNone/>
            </a:pPr>
            <a:r>
              <a:rPr lang="en-US" dirty="0"/>
              <a:t>      </a:t>
            </a:r>
            <a:endParaRPr lang="en-IN" dirty="0"/>
          </a:p>
        </p:txBody>
      </p:sp>
      <p:sp>
        <p:nvSpPr>
          <p:cNvPr id="1048605" name="TextBox 3"/>
          <p:cNvSpPr txBox="1"/>
          <p:nvPr/>
        </p:nvSpPr>
        <p:spPr>
          <a:xfrm>
            <a:off x="933855" y="1439695"/>
            <a:ext cx="10524344" cy="5539740"/>
          </a:xfrm>
          <a:prstGeom prst="rect">
            <a:avLst/>
          </a:prstGeom>
          <a:noFill/>
        </p:spPr>
        <p:txBody>
          <a:bodyPr wrap="square" rtlCol="0">
            <a:spAutoFit/>
          </a:bodyPr>
          <a:lstStyle/>
          <a:p>
            <a:pPr algn="l">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1" algn="l"/>
            <a:r>
              <a:rPr lang="en-US" sz="2000" b="0" i="1" dirty="0">
                <a:solidFill>
                  <a:srgbClr val="0D0D0D"/>
                </a:solidFill>
                <a:effectLst/>
                <a:latin typeface="Arial" pitchFamily="34" charset="0"/>
                <a:cs typeface="Arial" pitchFamily="34" charset="0"/>
              </a:rPr>
              <a:t>      </a:t>
            </a:r>
          </a:p>
          <a:p>
            <a:pPr lvl="1"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1" algn="l"/>
            <a:endParaRPr lang="en-US" sz="2000" b="0" i="1" dirty="0">
              <a:solidFill>
                <a:srgbClr val="0D0D0D"/>
              </a:solidFill>
              <a:effectLst/>
              <a:latin typeface="Arial" pitchFamily="34" charset="0"/>
              <a:cs typeface="Arial" pitchFamily="34" charset="0"/>
            </a:endParaRPr>
          </a:p>
          <a:p>
            <a:pPr algn="l">
              <a:buFont typeface="+mj-lt"/>
              <a:buAutoNum type="arabicPeriod"/>
            </a:pPr>
            <a:r>
              <a:rPr lang="en-US" sz="2000" b="1" i="1" dirty="0">
                <a:solidFill>
                  <a:srgbClr val="0D0D0D"/>
                </a:solidFill>
                <a:effectLst/>
                <a:latin typeface="Arial" pitchFamily="34" charset="0"/>
                <a:cs typeface="Arial" pitchFamily="34" charset="0"/>
              </a:rPr>
              <a:t>Overview of GANs:</a:t>
            </a:r>
            <a:endParaRPr lang="en-US" sz="2000" i="1" dirty="0">
              <a:solidFill>
                <a:srgbClr val="0D0D0D"/>
              </a:solidFill>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latin typeface="Arial" pitchFamily="34" charset="0"/>
              <a:cs typeface="Arial" pitchFamily="34" charset="0"/>
            </a:endParaRPr>
          </a:p>
          <a:p>
            <a:pPr algn="l"/>
            <a:r>
              <a:rPr lang="en-US" sz="2000" b="1" i="1" dirty="0">
                <a:solidFill>
                  <a:srgbClr val="0D0D0D"/>
                </a:solidFill>
                <a:effectLst/>
                <a:latin typeface="Arial" pitchFamily="34" charset="0"/>
                <a:cs typeface="Arial" pitchFamily="34" charset="0"/>
              </a:rPr>
              <a:t>3.Data Collection and Preprocessing:</a:t>
            </a:r>
            <a:endParaRPr lang="en-US" sz="2000" b="0" i="1" dirty="0">
              <a:solidFill>
                <a:srgbClr val="0D0D0D"/>
              </a:solidFill>
              <a:effectLst/>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4.GAN </a:t>
            </a:r>
            <a:r>
              <a:rPr lang="en-US" sz="2000" b="1" i="1" dirty="0">
                <a:solidFill>
                  <a:srgbClr val="0D0D0D"/>
                </a:solidFill>
                <a:effectLst/>
                <a:latin typeface="Arial" pitchFamily="34" charset="0"/>
                <a:cs typeface="Arial" pitchFamily="34" charset="0"/>
              </a:rPr>
              <a:t>Architecture </a:t>
            </a:r>
            <a:r>
              <a:rPr lang="en-US" sz="2000" b="1" i="1" dirty="0" smtClean="0">
                <a:solidFill>
                  <a:srgbClr val="0D0D0D"/>
                </a:solidFill>
                <a:effectLst/>
                <a:latin typeface="Arial" pitchFamily="34" charset="0"/>
                <a:cs typeface="Arial" pitchFamily="34" charset="0"/>
              </a:rPr>
              <a:t>Design: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5.Training </a:t>
            </a:r>
            <a:r>
              <a:rPr lang="en-US" sz="2000" b="1" i="1" dirty="0">
                <a:solidFill>
                  <a:srgbClr val="0D0D0D"/>
                </a:solidFill>
                <a:effectLst/>
                <a:latin typeface="Arial" pitchFamily="34" charset="0"/>
                <a:cs typeface="Arial" pitchFamily="34" charset="0"/>
              </a:rPr>
              <a:t>Process:</a:t>
            </a:r>
            <a:endParaRPr lang="en-US" sz="2000" i="1" dirty="0">
              <a:solidFill>
                <a:srgbClr val="0D0D0D"/>
              </a:solidFill>
              <a:latin typeface="Arial" pitchFamily="34" charset="0"/>
              <a:cs typeface="Arial" pitchFamily="34" charset="0"/>
            </a:endParaRPr>
          </a:p>
          <a:p>
            <a:pPr marL="0" indent="0" algn="l">
              <a:buNone/>
            </a:pP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0"/>
          </p:nvPr>
        </p:nvSpPr>
        <p:spPr/>
        <p:txBody>
          <a:bodyPr>
            <a:normAutofit/>
          </a:bodyPr>
          <a:lstStyle/>
          <a:p>
            <a:pPr marL="0" indent="0" algn="l">
              <a:buNone/>
            </a:pPr>
            <a:endParaRPr lang="en-US" sz="20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6.Training Process:</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7.Evaluation </a:t>
            </a:r>
            <a:r>
              <a:rPr lang="en-US" sz="2000" b="1" i="1" dirty="0">
                <a:solidFill>
                  <a:srgbClr val="0D0D0D"/>
                </a:solidFill>
                <a:effectLst/>
                <a:latin typeface="Arial" pitchFamily="34" charset="0"/>
                <a:cs typeface="Arial" pitchFamily="34" charset="0"/>
              </a:rPr>
              <a:t>and </a:t>
            </a:r>
            <a:r>
              <a:rPr lang="en-US" sz="2000" b="1" i="1" dirty="0" smtClean="0">
                <a:solidFill>
                  <a:srgbClr val="0D0D0D"/>
                </a:solidFill>
                <a:effectLst/>
                <a:latin typeface="Arial" pitchFamily="34" charset="0"/>
                <a:cs typeface="Arial" pitchFamily="34" charset="0"/>
              </a:rPr>
              <a:t>Validation: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Discuss </a:t>
            </a:r>
            <a:r>
              <a:rPr lang="en-US" sz="2000" b="0" i="1" dirty="0">
                <a:solidFill>
                  <a:srgbClr val="0D0D0D"/>
                </a:solidFill>
                <a:effectLst/>
                <a:latin typeface="Arial" pitchFamily="34" charset="0"/>
                <a:cs typeface="Arial" pitchFamily="34" charset="0"/>
              </a:rPr>
              <a:t>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46944" y="681438"/>
            <a:ext cx="10515600" cy="583800"/>
          </a:xfrm>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i="1" u="sng" dirty="0">
              <a:solidFill>
                <a:srgbClr val="292C48"/>
              </a:solidFill>
              <a:effectLst>
                <a:outerShdw blurRad="38100" dist="38100" dir="2700000" algn="tl">
                  <a:srgbClr val="000000">
                    <a:alpha val="43137"/>
                  </a:srgbClr>
                </a:outerShdw>
              </a:effectLst>
            </a:endParaRPr>
          </a:p>
        </p:txBody>
      </p:sp>
      <p:sp>
        <p:nvSpPr>
          <p:cNvPr id="1048613" name="Content Placeholder 2"/>
          <p:cNvSpPr>
            <a:spLocks noGrp="1"/>
          </p:cNvSpPr>
          <p:nvPr>
            <p:ph sz="quarter" idx="10"/>
          </p:nvPr>
        </p:nvSpPr>
        <p:spPr/>
        <p:txBody>
          <a:bodyPr>
            <a:normAutofit/>
          </a:bodyPr>
          <a:lstStyle/>
          <a:p>
            <a:pPr marL="0" indent="0" algn="l">
              <a:buNone/>
            </a:pPr>
            <a:endParaRPr lang="en-IN" sz="1900" b="1" i="1" u="sng" dirty="0" smtClean="0">
              <a:effectLst/>
            </a:endParaRPr>
          </a:p>
          <a:p>
            <a:pPr marL="0" indent="0" algn="l">
              <a:buNone/>
            </a:pPr>
            <a:r>
              <a:rPr lang="en-IN" sz="1900" b="1" i="1" u="sng" dirty="0" smtClean="0">
                <a:effectLst/>
                <a:latin typeface="Arial" pitchFamily="34" charset="0"/>
                <a:cs typeface="Arial" pitchFamily="34" charset="0"/>
              </a:rPr>
              <a:t>Hardware </a:t>
            </a:r>
            <a:r>
              <a:rPr lang="en-IN" sz="1900" b="1" i="1" u="sng" dirty="0">
                <a:effectLst/>
                <a:latin typeface="Arial" pitchFamily="34" charset="0"/>
                <a:cs typeface="Arial" pitchFamily="34" charset="0"/>
              </a:rPr>
              <a:t>Requirements:</a:t>
            </a:r>
            <a:endParaRPr lang="en-IN" b="1" i="1" u="sng" dirty="0">
              <a:solidFill>
                <a:srgbClr val="0D0D0D"/>
              </a:solidFill>
              <a:effectLst/>
              <a:latin typeface="Arial" pitchFamily="34" charset="0"/>
              <a:cs typeface="Arial" pitchFamily="34" charset="0"/>
            </a:endParaRP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b="0" i="0" dirty="0">
                <a:solidFill>
                  <a:srgbClr val="0D0D0D"/>
                </a:solidFill>
                <a:effectLst/>
                <a:latin typeface="Arial" pitchFamily="34" charset="0"/>
                <a:cs typeface="Arial" pitchFamily="34" charset="0"/>
              </a:rPr>
              <a:t>.</a:t>
            </a:r>
          </a:p>
          <a:p>
            <a:pPr marL="0" indent="0">
              <a:buNone/>
            </a:pPr>
            <a:endParaRPr lang="en-IN"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dirty="0">
              <a:solidFill>
                <a:srgbClr val="292C48"/>
              </a:solidFill>
              <a:effectLst>
                <a:outerShdw blurRad="38100" dist="38100" dir="2700000" algn="tl">
                  <a:srgbClr val="000000">
                    <a:alpha val="43137"/>
                  </a:srgbClr>
                </a:outerShdw>
              </a:effectLst>
            </a:endParaRPr>
          </a:p>
        </p:txBody>
      </p:sp>
      <p:sp>
        <p:nvSpPr>
          <p:cNvPr id="1048615" name="Content Placeholder 2"/>
          <p:cNvSpPr>
            <a:spLocks noGrp="1"/>
          </p:cNvSpPr>
          <p:nvPr>
            <p:ph sz="quarter" idx="10"/>
          </p:nvPr>
        </p:nvSpPr>
        <p:spPr>
          <a:xfrm>
            <a:off x="906293" y="1265240"/>
            <a:ext cx="10524344" cy="4911725"/>
          </a:xfrm>
        </p:spPr>
        <p:txBody>
          <a:bodyPr>
            <a:normAutofit/>
          </a:bodyPr>
          <a:lstStyle/>
          <a:p>
            <a:pPr marL="0" indent="0">
              <a:buNone/>
            </a:pPr>
            <a:endParaRPr lang="en-US" sz="2000" b="1" i="1" u="sng" dirty="0" smtClean="0"/>
          </a:p>
          <a:p>
            <a:pPr marL="0" indent="0">
              <a:buNone/>
            </a:pPr>
            <a:r>
              <a:rPr lang="en-US" sz="2000" b="1" i="1" u="sng" dirty="0" smtClean="0">
                <a:latin typeface="Arial" pitchFamily="34" charset="0"/>
                <a:cs typeface="Arial" pitchFamily="34" charset="0"/>
              </a:rPr>
              <a:t>Software </a:t>
            </a:r>
            <a:r>
              <a:rPr lang="en-US" sz="2000" b="1" i="1" u="sng" dirty="0">
                <a:latin typeface="Arial" pitchFamily="34" charset="0"/>
                <a:cs typeface="Arial" pitchFamily="34" charset="0"/>
              </a:rPr>
              <a:t>Requirements</a:t>
            </a:r>
            <a:r>
              <a:rPr lang="en-US" sz="2000" b="1" i="1" u="sng" dirty="0" smtClean="0">
                <a:latin typeface="Arial" pitchFamily="34" charset="0"/>
                <a:cs typeface="Arial" pitchFamily="34" charset="0"/>
              </a:rPr>
              <a:t>:</a:t>
            </a:r>
            <a:endParaRPr lang="en-US" sz="2000" b="1" i="1" u="sng" dirty="0">
              <a:latin typeface="Arial" pitchFamily="34" charset="0"/>
              <a:cs typeface="Arial" pitchFamily="34" charset="0"/>
            </a:endParaRPr>
          </a:p>
          <a:p>
            <a:pPr marL="0" indent="0" algn="l">
              <a:buNone/>
            </a:pPr>
            <a:r>
              <a:rPr lang="en-IN" sz="2000" b="1" i="1" dirty="0">
                <a:solidFill>
                  <a:srgbClr val="0D0D0D"/>
                </a:solidFill>
                <a:latin typeface="Arial" pitchFamily="34" charset="0"/>
                <a:cs typeface="Arial" pitchFamily="34" charset="0"/>
              </a:rPr>
              <a:t>.</a:t>
            </a:r>
            <a:r>
              <a:rPr lang="en-IN" sz="2000" b="0" i="1" dirty="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 TensorFlow </a:t>
            </a:r>
            <a:r>
              <a:rPr lang="en-IN" sz="2000" b="0" i="1" dirty="0">
                <a:solidFill>
                  <a:srgbClr val="0D0D0D"/>
                </a:solidFill>
                <a:effectLst/>
                <a:latin typeface="Arial" pitchFamily="34" charset="0"/>
                <a:cs typeface="Arial" pitchFamily="34" charset="0"/>
              </a:rPr>
              <a:t>or PyTorch for GAN implementation.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Testing tools like PyTest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ALGORITHM:</a:t>
            </a:r>
            <a:endParaRPr lang="en-IN" sz="3200" i="1" u="sng" dirty="0">
              <a:solidFill>
                <a:srgbClr val="292C48"/>
              </a:solidFill>
              <a:effectLst>
                <a:outerShdw blurRad="38100" dist="38100" dir="2700000" algn="tl">
                  <a:srgbClr val="000000">
                    <a:alpha val="43137"/>
                  </a:srgbClr>
                </a:outerShdw>
              </a:effectLst>
            </a:endParaRPr>
          </a:p>
        </p:txBody>
      </p:sp>
      <p:sp>
        <p:nvSpPr>
          <p:cNvPr id="1048617" name="Content Placeholder 2"/>
          <p:cNvSpPr>
            <a:spLocks noGrp="1"/>
          </p:cNvSpPr>
          <p:nvPr>
            <p:ph sz="quarter" idx="10"/>
          </p:nvPr>
        </p:nvSpPr>
        <p:spPr/>
        <p:txBody>
          <a:bodyPr>
            <a:normAutofit/>
          </a:bodyPr>
          <a:lstStyle/>
          <a:p>
            <a:pPr marL="0" indent="0" algn="l">
              <a:buNone/>
            </a:pPr>
            <a:endParaRPr lang="en-IN" sz="2000" b="0" i="1" dirty="0" smtClean="0">
              <a:solidFill>
                <a:srgbClr val="0D0D0D"/>
              </a:solidFill>
              <a:effectLst/>
            </a:endParaRPr>
          </a:p>
          <a:p>
            <a:pPr marL="0" indent="0" algn="l">
              <a:buNone/>
            </a:pPr>
            <a:r>
              <a:rPr lang="en-IN" sz="2000" b="0" i="1" dirty="0" smtClean="0">
                <a:solidFill>
                  <a:srgbClr val="0D0D0D"/>
                </a:solidFill>
                <a:effectLst/>
                <a:latin typeface="Arial" pitchFamily="34" charset="0"/>
                <a:cs typeface="Arial" pitchFamily="34" charset="0"/>
              </a:rPr>
              <a:t>Here's </a:t>
            </a:r>
            <a:r>
              <a:rPr lang="en-IN" sz="2000" b="0" i="1" dirty="0">
                <a:solidFill>
                  <a:srgbClr val="0D0D0D"/>
                </a:solidFill>
                <a:effectLst/>
                <a:latin typeface="Arial" pitchFamily="34" charset="0"/>
                <a:cs typeface="Arial" pitchFamily="34" charset="0"/>
              </a:rPr>
              <a:t>a concise algorithm for a Handwritten Model using GAN</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latin typeface="Arial" pitchFamily="34" charset="0"/>
                <a:cs typeface="Arial" pitchFamily="34" charset="0"/>
              </a:rPr>
              <a:t>	1</a:t>
            </a:r>
            <a:r>
              <a:rPr lang="en-IN" sz="2000" i="1" dirty="0" smtClean="0">
                <a:solidFill>
                  <a:srgbClr val="0D0D0D"/>
                </a:solidFill>
                <a:latin typeface="Arial" pitchFamily="34" charset="0"/>
                <a:cs typeface="Arial" pitchFamily="34" charset="0"/>
              </a:rPr>
              <a:t>.</a:t>
            </a:r>
            <a:r>
              <a:rPr lang="en-IN" sz="2000" b="1" i="1" dirty="0" smtClean="0">
                <a:solidFill>
                  <a:srgbClr val="0D0D0D"/>
                </a:solidFill>
                <a:effectLst/>
                <a:latin typeface="Arial" pitchFamily="34" charset="0"/>
                <a:cs typeface="Arial" pitchFamily="34" charset="0"/>
              </a:rPr>
              <a:t>Initialize </a:t>
            </a:r>
            <a:r>
              <a:rPr lang="en-IN" sz="2000" b="1" i="1" dirty="0">
                <a:solidFill>
                  <a:srgbClr val="0D0D0D"/>
                </a:solidFill>
                <a:effectLst/>
                <a:latin typeface="Arial" pitchFamily="34" charset="0"/>
                <a:cs typeface="Arial" pitchFamily="34" charset="0"/>
              </a:rPr>
              <a:t>Parameters</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Set </a:t>
            </a:r>
            <a:r>
              <a:rPr lang="en-IN" sz="2000" b="0" i="1" dirty="0">
                <a:solidFill>
                  <a:srgbClr val="0D0D0D"/>
                </a:solidFill>
                <a:effectLst/>
                <a:latin typeface="Arial" pitchFamily="34" charset="0"/>
                <a:cs typeface="Arial" pitchFamily="34" charset="0"/>
              </a:rPr>
              <a:t>hyperparameters and define network architectures for generator and discriminator</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2.Data Pre-processing: </a:t>
            </a:r>
            <a:r>
              <a:rPr lang="en-IN" sz="2000" b="0" i="1" dirty="0" smtClean="0">
                <a:solidFill>
                  <a:srgbClr val="0D0D0D"/>
                </a:solidFill>
                <a:effectLst/>
                <a:latin typeface="Arial" pitchFamily="34" charset="0"/>
                <a:cs typeface="Arial" pitchFamily="34" charset="0"/>
              </a:rPr>
              <a:t>Normalize </a:t>
            </a:r>
            <a:r>
              <a:rPr lang="en-IN" sz="2000" b="0" i="1" dirty="0">
                <a:solidFill>
                  <a:srgbClr val="0D0D0D"/>
                </a:solidFill>
                <a:effectLst/>
                <a:latin typeface="Arial" pitchFamily="34" charset="0"/>
                <a:cs typeface="Arial" pitchFamily="34" charset="0"/>
              </a:rPr>
              <a:t>and augment handwritten character images</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3.Define </a:t>
            </a:r>
            <a:r>
              <a:rPr lang="en-IN" sz="2000" b="1" i="1" dirty="0">
                <a:solidFill>
                  <a:srgbClr val="0D0D0D"/>
                </a:solidFill>
                <a:effectLst/>
                <a:latin typeface="Arial" pitchFamily="34" charset="0"/>
                <a:cs typeface="Arial" pitchFamily="34" charset="0"/>
              </a:rPr>
              <a:t>Generator and Discriminator</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Implement </a:t>
            </a:r>
            <a:r>
              <a:rPr lang="en-IN" sz="2000" b="0" i="1" dirty="0">
                <a:solidFill>
                  <a:srgbClr val="0D0D0D"/>
                </a:solidFill>
                <a:effectLst/>
                <a:latin typeface="Arial" pitchFamily="34" charset="0"/>
                <a:cs typeface="Arial" pitchFamily="34" charset="0"/>
              </a:rPr>
              <a:t>generator to produce synthetic handwritten characters</a:t>
            </a:r>
            <a:r>
              <a:rPr lang="en-IN" sz="2000" b="0" i="1" dirty="0" smtClean="0">
                <a:solidFill>
                  <a:srgbClr val="0D0D0D"/>
                </a:solidFill>
                <a:effectLst/>
                <a:latin typeface="Arial" pitchFamily="34" charset="0"/>
                <a:cs typeface="Arial" pitchFamily="34" charset="0"/>
              </a:rPr>
              <a:t>. Implement </a:t>
            </a:r>
            <a:r>
              <a:rPr lang="en-IN" sz="2000" b="0" i="1" dirty="0">
                <a:solidFill>
                  <a:srgbClr val="0D0D0D"/>
                </a:solidFill>
                <a:effectLst/>
                <a:latin typeface="Arial" pitchFamily="34" charset="0"/>
                <a:cs typeface="Arial" pitchFamily="34" charset="0"/>
              </a:rPr>
              <a:t>discriminator to classify real vs. synthetic characters.</a:t>
            </a:r>
          </a:p>
          <a:p>
            <a:pPr marL="0" indent="0" algn="l">
              <a:buNone/>
            </a:pPr>
            <a:endParaRPr lang="en-IN" sz="2000" b="0" i="1" dirty="0">
              <a:solidFill>
                <a:srgbClr val="0D0D0D"/>
              </a:solidFill>
              <a:effectLst/>
            </a:endParaRPr>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sz="quarter" idx="10"/>
          </p:nvPr>
        </p:nvSpPr>
        <p:spPr/>
        <p:txBody>
          <a:bodyPr>
            <a:normAutofit/>
          </a:bodyPr>
          <a:lstStyle/>
          <a:p>
            <a:pPr marL="0" indent="0" algn="l">
              <a:buNone/>
            </a:pPr>
            <a:endParaRPr lang="en-IN" sz="1800" b="1" i="1" dirty="0">
              <a:solidFill>
                <a:srgbClr val="0D0D0D"/>
              </a:solidFill>
              <a:effectLst/>
            </a:endParaRPr>
          </a:p>
          <a:p>
            <a:pPr marL="0" indent="0" algn="l">
              <a:buNone/>
            </a:pPr>
            <a:r>
              <a:rPr lang="en-IN" sz="1800" b="1" i="1" dirty="0" smtClean="0">
                <a:solidFill>
                  <a:srgbClr val="0D0D0D"/>
                </a:solidFill>
                <a:effectLst/>
              </a:rPr>
              <a:t>	</a:t>
            </a:r>
            <a:r>
              <a:rPr lang="en-IN" sz="1800" b="1" i="1" dirty="0" smtClean="0">
                <a:solidFill>
                  <a:srgbClr val="0D0D0D"/>
                </a:solidFill>
                <a:effectLst/>
                <a:latin typeface="Arial" pitchFamily="34" charset="0"/>
                <a:cs typeface="Arial" pitchFamily="34" charset="0"/>
              </a:rPr>
              <a:t>4.Training </a:t>
            </a:r>
            <a:r>
              <a:rPr lang="en-IN" sz="1800" b="1" i="1" dirty="0">
                <a:solidFill>
                  <a:srgbClr val="0D0D0D"/>
                </a:solidFill>
                <a:effectLst/>
                <a:latin typeface="Arial" pitchFamily="34" charset="0"/>
                <a:cs typeface="Arial" pitchFamily="34" charset="0"/>
              </a:rPr>
              <a:t>Loop</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Train </a:t>
            </a:r>
            <a:r>
              <a:rPr lang="en-IN" sz="1800" b="0" i="1" dirty="0">
                <a:solidFill>
                  <a:srgbClr val="0D0D0D"/>
                </a:solidFill>
                <a:effectLst/>
                <a:latin typeface="Arial" pitchFamily="34" charset="0"/>
                <a:cs typeface="Arial" pitchFamily="34" charset="0"/>
              </a:rPr>
              <a:t>discriminator to distinguish real from synthetic </a:t>
            </a:r>
            <a:r>
              <a:rPr lang="en-IN" sz="1800" b="0" i="1" dirty="0" err="1">
                <a:solidFill>
                  <a:srgbClr val="0D0D0D"/>
                </a:solidFill>
                <a:effectLst/>
                <a:latin typeface="Arial" pitchFamily="34" charset="0"/>
                <a:cs typeface="Arial" pitchFamily="34" charset="0"/>
              </a:rPr>
              <a:t>characters.Train</a:t>
            </a:r>
            <a:r>
              <a:rPr lang="en-IN" sz="1800" b="0" i="1" dirty="0">
                <a:solidFill>
                  <a:srgbClr val="0D0D0D"/>
                </a:solidFill>
                <a:effectLst/>
                <a:latin typeface="Arial" pitchFamily="34" charset="0"/>
                <a:cs typeface="Arial" pitchFamily="34" charset="0"/>
              </a:rPr>
              <a:t> generator to fool discriminator into producing realistic characters</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5.Evaluation: </a:t>
            </a:r>
            <a:r>
              <a:rPr lang="en-IN" sz="1800" b="0" i="1" dirty="0" smtClean="0">
                <a:solidFill>
                  <a:srgbClr val="0D0D0D"/>
                </a:solidFill>
                <a:effectLst/>
                <a:latin typeface="Arial" pitchFamily="34" charset="0"/>
                <a:cs typeface="Arial" pitchFamily="34" charset="0"/>
              </a:rPr>
              <a:t>Assess </a:t>
            </a:r>
            <a:r>
              <a:rPr lang="en-IN" sz="1800" b="0" i="1" dirty="0">
                <a:solidFill>
                  <a:srgbClr val="0D0D0D"/>
                </a:solidFill>
                <a:effectLst/>
                <a:latin typeface="Arial" pitchFamily="34" charset="0"/>
                <a:cs typeface="Arial" pitchFamily="34" charset="0"/>
              </a:rPr>
              <a:t>generated characters using evaluation </a:t>
            </a:r>
            <a:r>
              <a:rPr lang="en-IN" sz="1800" b="0" i="1" dirty="0" err="1">
                <a:solidFill>
                  <a:srgbClr val="0D0D0D"/>
                </a:solidFill>
                <a:effectLst/>
                <a:latin typeface="Arial" pitchFamily="34" charset="0"/>
                <a:cs typeface="Arial" pitchFamily="34" charset="0"/>
              </a:rPr>
              <a:t>metrics.Fine</a:t>
            </a:r>
            <a:r>
              <a:rPr lang="en-IN" sz="1800" b="0" i="1" dirty="0">
                <a:solidFill>
                  <a:srgbClr val="0D0D0D"/>
                </a:solidFill>
                <a:effectLst/>
                <a:latin typeface="Arial" pitchFamily="34" charset="0"/>
                <a:cs typeface="Arial" pitchFamily="34" charset="0"/>
              </a:rPr>
              <a:t>-tune model if necessary</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6.Integration </a:t>
            </a:r>
            <a:r>
              <a:rPr lang="en-IN" sz="1800" b="1" i="1" dirty="0">
                <a:solidFill>
                  <a:srgbClr val="0D0D0D"/>
                </a:solidFill>
                <a:effectLst/>
                <a:latin typeface="Arial" pitchFamily="34" charset="0"/>
                <a:cs typeface="Arial" pitchFamily="34" charset="0"/>
              </a:rPr>
              <a:t>with Recognition System (Optional</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Integrate </a:t>
            </a:r>
            <a:r>
              <a:rPr lang="en-IN" sz="1800" b="0" i="1" dirty="0">
                <a:solidFill>
                  <a:srgbClr val="0D0D0D"/>
                </a:solidFill>
                <a:effectLst/>
                <a:latin typeface="Arial" pitchFamily="34" charset="0"/>
                <a:cs typeface="Arial" pitchFamily="34" charset="0"/>
              </a:rPr>
              <a:t>generated characters with recognition system for training data augmentation</a:t>
            </a:r>
            <a:r>
              <a:rPr lang="en-IN" sz="1800" b="0" i="0" dirty="0">
                <a:solidFill>
                  <a:srgbClr val="0D0D0D"/>
                </a:solidFill>
                <a:effectLst/>
                <a:latin typeface="Arial" pitchFamily="34" charset="0"/>
                <a:cs typeface="Arial" pitchFamily="34" charset="0"/>
              </a:rPr>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i="1" u="sng" dirty="0" smtClean="0">
                <a:solidFill>
                  <a:srgbClr val="2A1F43"/>
                </a:solidFill>
                <a:effectLst>
                  <a:outerShdw blurRad="38100" dist="38100" dir="2700000" algn="tl">
                    <a:srgbClr val="000000">
                      <a:alpha val="43137"/>
                    </a:srgbClr>
                  </a:outerShdw>
                </a:effectLst>
                <a:latin typeface="Arial" pitchFamily="34" charset="0"/>
                <a:cs typeface="Arial" pitchFamily="34" charset="0"/>
              </a:rPr>
              <a:t>OUTLINE:</a:t>
            </a:r>
            <a:endParaRPr lang="en-IN" dirty="0">
              <a:solidFill>
                <a:srgbClr val="2A1F43"/>
              </a:solidFill>
              <a:effectLst>
                <a:outerShdw blurRad="38100" dist="38100" dir="2700000" algn="tl">
                  <a:srgbClr val="000000">
                    <a:alpha val="43137"/>
                  </a:srgbClr>
                </a:outerShdw>
              </a:effectLst>
              <a:latin typeface="Arial" pitchFamily="34" charset="0"/>
              <a:cs typeface="Arial" pitchFamily="34" charset="0"/>
            </a:endParaRPr>
          </a:p>
        </p:txBody>
      </p:sp>
      <p:sp>
        <p:nvSpPr>
          <p:cNvPr id="1048588" name="Content Placeholder 2"/>
          <p:cNvSpPr>
            <a:spLocks noGrp="1"/>
          </p:cNvSpPr>
          <p:nvPr>
            <p:ph sz="quarter" idx="10"/>
          </p:nvPr>
        </p:nvSpPr>
        <p:spPr/>
        <p:txBody>
          <a:bodyPr>
            <a:normAutofit fontScale="92500" lnSpcReduction="10000"/>
          </a:bodyPr>
          <a:lstStyle/>
          <a:p>
            <a:pPr>
              <a:buFont typeface="Wingdings" pitchFamily="2" charset="2"/>
              <a:buChar char="q"/>
            </a:pP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Generative Adversarial Network</a:t>
            </a:r>
          </a:p>
          <a:p>
            <a:pPr>
              <a:buFont typeface="Wingdings" pitchFamily="2" charset="2"/>
              <a:buChar char="q"/>
            </a:pPr>
            <a:r>
              <a:rPr lang="en-US" dirty="0" smtClean="0">
                <a:latin typeface="Arial" pitchFamily="34" charset="0"/>
                <a:cs typeface="Arial" pitchFamily="34" charset="0"/>
              </a:rPr>
              <a:t> Objective</a:t>
            </a:r>
          </a:p>
          <a:p>
            <a:pPr>
              <a:buFont typeface="Wingdings" pitchFamily="2" charset="2"/>
              <a:buChar char="q"/>
            </a:pPr>
            <a:r>
              <a:rPr lang="en-US" dirty="0" smtClean="0">
                <a:latin typeface="Arial" pitchFamily="34" charset="0"/>
                <a:cs typeface="Arial" pitchFamily="34" charset="0"/>
              </a:rPr>
              <a:t> Real time application</a:t>
            </a:r>
          </a:p>
          <a:p>
            <a:pPr>
              <a:buFont typeface="Wingdings" pitchFamily="2" charset="2"/>
              <a:buChar char="q"/>
            </a:pPr>
            <a:r>
              <a:rPr lang="en-US" dirty="0" smtClean="0">
                <a:latin typeface="Arial" pitchFamily="34" charset="0"/>
                <a:cs typeface="Arial" pitchFamily="34" charset="0"/>
              </a:rPr>
              <a:t> Generator and discriminator</a:t>
            </a:r>
          </a:p>
          <a:p>
            <a:pPr>
              <a:buFont typeface="Wingdings" pitchFamily="2" charset="2"/>
              <a:buChar char="q"/>
            </a:pPr>
            <a:r>
              <a:rPr lang="en-US" i="1" dirty="0" smtClean="0">
                <a:latin typeface="Arial" pitchFamily="34" charset="0"/>
                <a:cs typeface="Arial" pitchFamily="34" charset="0"/>
              </a:rPr>
              <a:t> Problem Statement</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Proposed System/Solution</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System Development Approach</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Algorithm and Deployment</a:t>
            </a:r>
          </a:p>
          <a:p>
            <a:pPr>
              <a:buFont typeface="Wingdings" pitchFamily="2" charset="2"/>
              <a:buChar char="q"/>
            </a:pPr>
            <a:r>
              <a:rPr lang="en-US" i="1" dirty="0" smtClean="0">
                <a:latin typeface="Arial" pitchFamily="34" charset="0"/>
                <a:cs typeface="Arial" pitchFamily="34" charset="0"/>
              </a:rPr>
              <a:t> Result</a:t>
            </a:r>
          </a:p>
          <a:p>
            <a:pPr>
              <a:buFont typeface="Wingdings" pitchFamily="2" charset="2"/>
              <a:buChar char="q"/>
            </a:pPr>
            <a:r>
              <a:rPr lang="en-US" i="1" dirty="0" smtClean="0">
                <a:latin typeface="Arial" pitchFamily="34" charset="0"/>
                <a:cs typeface="Arial" pitchFamily="34" charset="0"/>
              </a:rPr>
              <a:t> Conclusion</a:t>
            </a:r>
          </a:p>
          <a:p>
            <a:pPr>
              <a:buFont typeface="Wingdings" pitchFamily="2" charset="2"/>
              <a:buChar char="q"/>
            </a:pPr>
            <a:r>
              <a:rPr lang="en-US" i="1" dirty="0" smtClean="0">
                <a:latin typeface="Arial" pitchFamily="34" charset="0"/>
                <a:cs typeface="Arial" pitchFamily="34" charset="0"/>
              </a:rPr>
              <a:t> References</a:t>
            </a:r>
            <a:endParaRPr lang="en-IN" i="1" dirty="0" smtClean="0">
              <a:latin typeface="Arial" pitchFamily="34" charset="0"/>
              <a:cs typeface="Arial" pitchFamily="34" charset="0"/>
            </a:endParaRPr>
          </a:p>
          <a:p>
            <a:pPr>
              <a:buNone/>
            </a:pPr>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i="1" u="sng" dirty="0">
              <a:solidFill>
                <a:srgbClr val="292C48"/>
              </a:solidFill>
              <a:effectLst>
                <a:outerShdw blurRad="38100" dist="38100" dir="2700000" algn="tl">
                  <a:srgbClr val="000000">
                    <a:alpha val="43137"/>
                  </a:srgbClr>
                </a:outerShdw>
              </a:effectLst>
            </a:endParaRPr>
          </a:p>
        </p:txBody>
      </p:sp>
      <p:sp>
        <p:nvSpPr>
          <p:cNvPr id="1048621" name="Content Placeholder 2"/>
          <p:cNvSpPr>
            <a:spLocks noGrp="1"/>
          </p:cNvSpPr>
          <p:nvPr>
            <p:ph sz="quarter" idx="10"/>
          </p:nvPr>
        </p:nvSpPr>
        <p:spPr/>
        <p:txBody>
          <a:bodyPr/>
          <a:lstStyle/>
          <a:p>
            <a:pPr algn="l">
              <a:buFont typeface="+mj-lt"/>
              <a:buAutoNum type="arabicPeriod"/>
            </a:pPr>
            <a:endParaRPr lang="en-IN" sz="1800" b="1" i="1" dirty="0" smtClean="0">
              <a:solidFill>
                <a:srgbClr val="0D0D0D"/>
              </a:solidFill>
              <a:effectLst/>
            </a:endParaRPr>
          </a:p>
          <a:p>
            <a:pPr algn="l">
              <a:buNone/>
            </a:pPr>
            <a:r>
              <a:rPr lang="en-IN" sz="1800" b="1" i="1" dirty="0" smtClean="0">
                <a:solidFill>
                  <a:srgbClr val="0D0D0D"/>
                </a:solidFill>
                <a:effectLst/>
                <a:latin typeface="Arial" pitchFamily="34" charset="0"/>
                <a:cs typeface="Arial" pitchFamily="34" charset="0"/>
              </a:rPr>
              <a:t>	 </a:t>
            </a:r>
            <a:r>
              <a:rPr lang="en-IN" sz="1850" b="1" i="1" dirty="0" smtClean="0">
                <a:solidFill>
                  <a:srgbClr val="0D0D0D"/>
                </a:solidFill>
                <a:effectLst/>
                <a:latin typeface="Arial" pitchFamily="34" charset="0"/>
                <a:cs typeface="Arial" pitchFamily="34" charset="0"/>
              </a:rPr>
              <a:t>1. Model </a:t>
            </a:r>
            <a:r>
              <a:rPr lang="en-IN" sz="1850" b="1" i="1" dirty="0">
                <a:solidFill>
                  <a:srgbClr val="0D0D0D"/>
                </a:solidFill>
                <a:effectLst/>
                <a:latin typeface="Arial" pitchFamily="34" charset="0"/>
                <a:cs typeface="Arial" pitchFamily="34" charset="0"/>
              </a:rPr>
              <a:t>Training:</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Train </a:t>
            </a:r>
            <a:r>
              <a:rPr lang="en-IN" sz="1850" b="0" i="1" dirty="0">
                <a:solidFill>
                  <a:srgbClr val="0D0D0D"/>
                </a:solidFill>
                <a:effectLst/>
                <a:latin typeface="Arial" pitchFamily="34" charset="0"/>
                <a:cs typeface="Arial" pitchFamily="34" charset="0"/>
              </a:rPr>
              <a:t>the GAN model on a high-performance computing (HPC) system using GPUs for accelerated training</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a:t>
            </a:r>
            <a:r>
              <a:rPr lang="en-IN" sz="1850" i="1" dirty="0" smtClean="0">
                <a:solidFill>
                  <a:srgbClr val="0D0D0D"/>
                </a:solidFill>
                <a:latin typeface="Arial" pitchFamily="34" charset="0"/>
                <a:cs typeface="Arial" pitchFamily="34" charset="0"/>
              </a:rPr>
              <a:t> 	 2. </a:t>
            </a:r>
            <a:r>
              <a:rPr lang="en-IN" sz="1850" b="1" i="1" dirty="0" smtClean="0">
                <a:solidFill>
                  <a:srgbClr val="0D0D0D"/>
                </a:solidFill>
                <a:effectLst/>
                <a:latin typeface="Arial" pitchFamily="34" charset="0"/>
                <a:cs typeface="Arial" pitchFamily="34" charset="0"/>
              </a:rPr>
              <a:t>Model </a:t>
            </a:r>
            <a:r>
              <a:rPr lang="en-IN" sz="1850" b="1" i="1" dirty="0">
                <a:solidFill>
                  <a:srgbClr val="0D0D0D"/>
                </a:solidFill>
                <a:effectLst/>
                <a:latin typeface="Arial" pitchFamily="34" charset="0"/>
                <a:cs typeface="Arial" pitchFamily="34" charset="0"/>
              </a:rPr>
              <a:t>Optimization: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Optimize </a:t>
            </a:r>
            <a:r>
              <a:rPr lang="en-IN" sz="1850" b="0" i="1" dirty="0">
                <a:solidFill>
                  <a:srgbClr val="0D0D0D"/>
                </a:solidFill>
                <a:effectLst/>
                <a:latin typeface="Arial" pitchFamily="34" charset="0"/>
                <a:cs typeface="Arial" pitchFamily="34" charset="0"/>
              </a:rPr>
              <a:t>the trained model for inference speed and resource efficiency</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smtClean="0">
                <a:solidFill>
                  <a:srgbClr val="0D0D0D"/>
                </a:solidFill>
                <a:latin typeface="Arial" pitchFamily="34" charset="0"/>
                <a:cs typeface="Arial" pitchFamily="34" charset="0"/>
              </a:rPr>
              <a:t>	3.</a:t>
            </a:r>
            <a:r>
              <a:rPr lang="en-IN" sz="1850" b="1" i="1" dirty="0" smtClean="0">
                <a:solidFill>
                  <a:srgbClr val="0D0D0D"/>
                </a:solidFill>
                <a:effectLst/>
                <a:latin typeface="Arial" pitchFamily="34" charset="0"/>
                <a:cs typeface="Arial" pitchFamily="34" charset="0"/>
              </a:rPr>
              <a:t>Containerization</a:t>
            </a:r>
            <a:r>
              <a:rPr lang="en-IN" sz="1850" b="1" i="1" dirty="0">
                <a:solidFill>
                  <a:srgbClr val="0D0D0D"/>
                </a:solidFill>
                <a:effectLst/>
                <a:latin typeface="Arial" pitchFamily="34" charset="0"/>
                <a:cs typeface="Arial" pitchFamily="34" charset="0"/>
              </a:rPr>
              <a:t>:</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Package </a:t>
            </a:r>
            <a:r>
              <a:rPr lang="en-IN" sz="1850" b="0" i="1" dirty="0">
                <a:solidFill>
                  <a:srgbClr val="0D0D0D"/>
                </a:solidFill>
                <a:effectLst/>
                <a:latin typeface="Arial" pitchFamily="34" charset="0"/>
                <a:cs typeface="Arial" pitchFamily="34" charset="0"/>
              </a:rPr>
              <a:t>the optimized model into a Docker container for easy deployment and portability.</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1800" b="1" i="1" dirty="0" smtClean="0">
                <a:solidFill>
                  <a:srgbClr val="0D0D0D"/>
                </a:solidFill>
                <a:effectLst/>
                <a:latin typeface="Arial" pitchFamily="34" charset="0"/>
                <a:cs typeface="Arial" pitchFamily="34" charset="0"/>
              </a:rPr>
              <a:t>        4.Deployment Platform:</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Choose </a:t>
            </a:r>
            <a:r>
              <a:rPr lang="en-US" sz="1800" b="0" i="1" dirty="0">
                <a:solidFill>
                  <a:srgbClr val="0D0D0D"/>
                </a:solidFill>
                <a:effectLst/>
                <a:latin typeface="Arial" pitchFamily="34" charset="0"/>
                <a:cs typeface="Arial" pitchFamily="34" charset="0"/>
              </a:rPr>
              <a:t>a deployment platform such as cloud services (e.g., AWS, Azure) or on-premises servers</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5.Scalability </a:t>
            </a:r>
            <a:r>
              <a:rPr lang="en-US" sz="1800" b="1" i="1" dirty="0">
                <a:solidFill>
                  <a:srgbClr val="0D0D0D"/>
                </a:solidFill>
                <a:effectLst/>
                <a:latin typeface="Arial" pitchFamily="34" charset="0"/>
                <a:cs typeface="Arial" pitchFamily="34" charset="0"/>
              </a:rPr>
              <a:t>Considerations</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a:t>
            </a:r>
            <a:r>
              <a:rPr lang="en-US" sz="1800" b="0" i="1" dirty="0">
                <a:solidFill>
                  <a:srgbClr val="0D0D0D"/>
                </a:solidFill>
                <a:effectLst/>
                <a:latin typeface="Arial" pitchFamily="34" charset="0"/>
                <a:cs typeface="Arial" pitchFamily="34" charset="0"/>
              </a:rPr>
              <a:t>Ensure the deployment infrastructure can handle varying workloads and scale horizontally if needed</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6.API </a:t>
            </a:r>
            <a:r>
              <a:rPr lang="en-US" sz="1800" b="1" i="1" dirty="0">
                <a:solidFill>
                  <a:srgbClr val="0D0D0D"/>
                </a:solidFill>
                <a:effectLst/>
                <a:latin typeface="Arial" pitchFamily="34" charset="0"/>
                <a:cs typeface="Arial" pitchFamily="34" charset="0"/>
              </a:rPr>
              <a:t>Integration (Optional</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Expose </a:t>
            </a:r>
            <a:r>
              <a:rPr lang="en-US" sz="1800" b="0" i="1" dirty="0">
                <a:solidFill>
                  <a:srgbClr val="0D0D0D"/>
                </a:solidFill>
                <a:effectLst/>
                <a:latin typeface="Arial" pitchFamily="34" charset="0"/>
                <a:cs typeface="Arial" pitchFamily="34" charset="0"/>
              </a:rPr>
              <a:t>the GAN model through an API for seamless integration with other systems or applications.</a:t>
            </a:r>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0"/>
          </p:nvPr>
        </p:nvSpPr>
        <p:spPr/>
        <p:txBody>
          <a:bodyPr>
            <a:normAutofit/>
          </a:bodyPr>
          <a:lstStyle/>
          <a:p>
            <a:pPr marL="0" indent="0">
              <a:buNone/>
            </a:pPr>
            <a:endParaRPr lang="en-US" sz="1700" b="1" i="1" dirty="0" smtClean="0">
              <a:solidFill>
                <a:srgbClr val="0D0D0D"/>
              </a:solidFill>
              <a:effectLst/>
            </a:endParaRPr>
          </a:p>
          <a:p>
            <a:pPr marL="0" indent="0">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7.Monitoring </a:t>
            </a:r>
            <a:r>
              <a:rPr lang="en-US" sz="1800" b="1" i="1" dirty="0">
                <a:solidFill>
                  <a:srgbClr val="0D0D0D"/>
                </a:solidFill>
                <a:effectLst/>
                <a:latin typeface="Arial" pitchFamily="34" charset="0"/>
                <a:cs typeface="Arial" pitchFamily="34" charset="0"/>
              </a:rPr>
              <a:t>and Maintenance</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buNone/>
            </a:pPr>
            <a:r>
              <a:rPr lang="en-US" sz="1800" b="0" i="1" dirty="0">
                <a:solidFill>
                  <a:srgbClr val="0D0D0D"/>
                </a:solidFill>
                <a:effectLst/>
                <a:latin typeface="Arial" pitchFamily="34" charset="0"/>
                <a:cs typeface="Arial" pitchFamily="34" charset="0"/>
              </a:rPr>
              <a:t>       Implement monitoring tools to track model performance and resource </a:t>
            </a:r>
            <a:r>
              <a:rPr lang="en-US" sz="1800" b="0" i="1" dirty="0" smtClean="0">
                <a:solidFill>
                  <a:srgbClr val="0D0D0D"/>
                </a:solidFill>
                <a:effectLst/>
                <a:latin typeface="Arial" pitchFamily="34" charset="0"/>
                <a:cs typeface="Arial" pitchFamily="34" charset="0"/>
              </a:rPr>
              <a:t>utilization.</a:t>
            </a:r>
            <a:r>
              <a:rPr lang="en-US" sz="1800" i="1" dirty="0" smtClean="0">
                <a:solidFill>
                  <a:srgbClr val="0D0D0D"/>
                </a:solidFill>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Regularly </a:t>
            </a:r>
            <a:r>
              <a:rPr lang="en-US" sz="1800" b="0" i="1" dirty="0">
                <a:solidFill>
                  <a:srgbClr val="0D0D0D"/>
                </a:solidFill>
                <a:effectLst/>
                <a:latin typeface="Arial" pitchFamily="34" charset="0"/>
                <a:cs typeface="Arial" pitchFamily="34" charset="0"/>
              </a:rPr>
              <a:t>update the deployed model with improvements or new versions as needed</a:t>
            </a:r>
            <a:r>
              <a:rPr lang="en-US" sz="1800" b="0" i="1" dirty="0" smtClean="0">
                <a:solidFill>
                  <a:srgbClr val="0D0D0D"/>
                </a:solidFill>
                <a:effectLst/>
                <a:latin typeface="Arial" pitchFamily="34" charset="0"/>
                <a:cs typeface="Arial" pitchFamily="34" charset="0"/>
              </a:rPr>
              <a:t>.</a:t>
            </a:r>
          </a:p>
          <a:p>
            <a:pPr marL="0" indent="0">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8.Security </a:t>
            </a:r>
            <a:r>
              <a:rPr lang="en-US" sz="1800" b="1" i="1" dirty="0">
                <a:solidFill>
                  <a:srgbClr val="0D0D0D"/>
                </a:solidFill>
                <a:effectLst/>
                <a:latin typeface="Arial" pitchFamily="34" charset="0"/>
                <a:cs typeface="Arial" pitchFamily="34" charset="0"/>
              </a:rPr>
              <a:t>Considerations:</a:t>
            </a:r>
          </a:p>
          <a:p>
            <a:pPr marL="0" indent="0" algn="l">
              <a:buNone/>
            </a:pPr>
            <a:r>
              <a:rPr lang="en-US" sz="1800" b="0" i="1" dirty="0">
                <a:solidFill>
                  <a:srgbClr val="0D0D0D"/>
                </a:solidFill>
                <a:effectLst/>
                <a:latin typeface="Arial" pitchFamily="34" charset="0"/>
                <a:cs typeface="Arial" pitchFamily="34" charset="0"/>
              </a:rPr>
              <a:t>      Implement security measures such as access control and encryption to protect the deployed model and data</a:t>
            </a:r>
            <a:r>
              <a:rPr lang="en-US" sz="1800" b="0" i="1" dirty="0" smtClean="0">
                <a:solidFill>
                  <a:srgbClr val="0D0D0D"/>
                </a:solidFill>
                <a:effectLst/>
                <a:latin typeface="Arial" pitchFamily="34" charset="0"/>
                <a:cs typeface="Arial" pitchFamily="34" charset="0"/>
              </a:rPr>
              <a:t>.</a:t>
            </a:r>
          </a:p>
          <a:p>
            <a:pPr marL="0" indent="0" algn="l">
              <a:buNone/>
            </a:pPr>
            <a:r>
              <a:rPr lang="en-US" sz="1800" b="1" i="1" dirty="0" smtClean="0">
                <a:solidFill>
                  <a:srgbClr val="0D0D0D"/>
                </a:solidFill>
                <a:effectLst/>
                <a:latin typeface="Arial" pitchFamily="34" charset="0"/>
                <a:cs typeface="Arial" pitchFamily="34" charset="0"/>
              </a:rPr>
              <a:t>     </a:t>
            </a:r>
          </a:p>
          <a:p>
            <a:pPr marL="0" indent="0" algn="l">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9.Testing </a:t>
            </a:r>
            <a:r>
              <a:rPr lang="en-US" sz="1800" b="1" i="1" dirty="0">
                <a:solidFill>
                  <a:srgbClr val="0D0D0D"/>
                </a:solidFill>
                <a:effectLst/>
                <a:latin typeface="Arial" pitchFamily="34" charset="0"/>
                <a:cs typeface="Arial" pitchFamily="34" charset="0"/>
              </a:rPr>
              <a:t>and </a:t>
            </a:r>
            <a:r>
              <a:rPr lang="en-US" sz="1800" b="1" i="1" dirty="0" smtClean="0">
                <a:solidFill>
                  <a:srgbClr val="0D0D0D"/>
                </a:solidFill>
                <a:effectLst/>
                <a:latin typeface="Arial" pitchFamily="34" charset="0"/>
                <a:cs typeface="Arial" pitchFamily="34" charset="0"/>
              </a:rPr>
              <a:t>Validation:</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Conduct </a:t>
            </a:r>
            <a:r>
              <a:rPr lang="en-US" sz="1800" b="0" i="1" dirty="0">
                <a:solidFill>
                  <a:srgbClr val="0D0D0D"/>
                </a:solidFill>
                <a:effectLst/>
                <a:latin typeface="Arial" pitchFamily="34" charset="0"/>
                <a:cs typeface="Arial" pitchFamily="34" charset="0"/>
              </a:rPr>
              <a:t>thorough testing to ensure the deployed model performs as expected in a production environment.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i="1" dirty="0">
              <a:solidFill>
                <a:srgbClr val="292C48"/>
              </a:solidFill>
              <a:effectLst>
                <a:outerShdw blurRad="38100" dist="38100" dir="2700000" algn="tl">
                  <a:srgbClr val="000000">
                    <a:alpha val="43137"/>
                  </a:srgbClr>
                </a:outerShdw>
              </a:effectLst>
            </a:endParaRPr>
          </a:p>
        </p:txBody>
      </p:sp>
      <p:pic>
        <p:nvPicPr>
          <p:cNvPr id="2097154" name="Content Placeholder 9"/>
          <p:cNvPicPr>
            <a:picLocks noGrp="1" noChangeAspect="1"/>
          </p:cNvPicPr>
          <p:nvPr>
            <p:ph sz="quarter" idx="10"/>
          </p:nvPr>
        </p:nvPicPr>
        <p:blipFill>
          <a:blip r:embed="rId2"/>
          <a:stretch>
            <a:fillRect/>
          </a:stretch>
        </p:blipFill>
        <p:spPr>
          <a:xfrm>
            <a:off x="847726" y="1426847"/>
            <a:ext cx="10186279" cy="475011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846944" y="681037"/>
            <a:ext cx="10515600" cy="583800"/>
          </a:xfrm>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dirty="0">
              <a:solidFill>
                <a:srgbClr val="292C48"/>
              </a:solidFill>
              <a:effectLst>
                <a:outerShdw blurRad="38100" dist="38100" dir="2700000" algn="tl">
                  <a:srgbClr val="000000">
                    <a:alpha val="43137"/>
                  </a:srgbClr>
                </a:outerShdw>
              </a:effectLst>
            </a:endParaRPr>
          </a:p>
        </p:txBody>
      </p:sp>
      <p:pic>
        <p:nvPicPr>
          <p:cNvPr id="2097155" name="Content Placeholder 4"/>
          <p:cNvPicPr>
            <a:picLocks noGrp="1" noChangeAspect="1"/>
          </p:cNvPicPr>
          <p:nvPr>
            <p:ph sz="quarter" idx="10"/>
          </p:nvPr>
        </p:nvPicPr>
        <p:blipFill>
          <a:blip r:embed="rId2"/>
          <a:stretch>
            <a:fillRect/>
          </a:stretch>
        </p:blipFill>
        <p:spPr>
          <a:xfrm>
            <a:off x="2244010" y="1624519"/>
            <a:ext cx="7703983" cy="438707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CONCLUSION:</a:t>
            </a:r>
            <a:endParaRPr lang="en-IN" sz="3200" i="1" u="sng" dirty="0">
              <a:solidFill>
                <a:srgbClr val="292C48"/>
              </a:solidFill>
              <a:effectLst>
                <a:outerShdw blurRad="38100" dist="38100" dir="2700000" algn="tl">
                  <a:srgbClr val="000000">
                    <a:alpha val="43137"/>
                  </a:srgbClr>
                </a:outerShdw>
              </a:effectLst>
            </a:endParaRPr>
          </a:p>
        </p:txBody>
      </p:sp>
      <p:sp>
        <p:nvSpPr>
          <p:cNvPr id="1048629" name="Content Placeholder 2"/>
          <p:cNvSpPr>
            <a:spLocks noGrp="1"/>
          </p:cNvSpPr>
          <p:nvPr>
            <p:ph sz="quarter" idx="10"/>
          </p:nvPr>
        </p:nvSpPr>
        <p:spPr/>
        <p:txBody>
          <a:bodyPr>
            <a:normAutofit/>
          </a:bodyPr>
          <a:lstStyle/>
          <a:p>
            <a:pPr marL="0" indent="0">
              <a:buNone/>
            </a:pPr>
            <a:r>
              <a:rPr lang="en-US" sz="1800" b="0" i="0" dirty="0">
                <a:solidFill>
                  <a:srgbClr val="0D0D0D"/>
                </a:solidFill>
                <a:effectLst/>
              </a:rPr>
              <a:t>       </a:t>
            </a:r>
            <a:r>
              <a:rPr lang="en-US" sz="1800" b="0" i="0" dirty="0" smtClean="0">
                <a:solidFill>
                  <a:srgbClr val="0D0D0D"/>
                </a:solidFill>
                <a:effectLst/>
              </a:rPr>
              <a:t>	</a:t>
            </a:r>
          </a:p>
          <a:p>
            <a:pPr marL="0" indent="0">
              <a:buNone/>
            </a:pPr>
            <a:r>
              <a:rPr lang="en-US" sz="2000" b="0" i="1" dirty="0" smtClean="0">
                <a:solidFill>
                  <a:srgbClr val="0D0D0D"/>
                </a:solidFill>
                <a:effectLst/>
                <a:latin typeface="Arial" pitchFamily="34" charset="0"/>
                <a:cs typeface="Arial" pitchFamily="34" charset="0"/>
              </a:rPr>
              <a:t>	In </a:t>
            </a:r>
            <a:r>
              <a:rPr lang="en-US" sz="2000" b="0" i="1" dirty="0">
                <a:solidFill>
                  <a:srgbClr val="0D0D0D"/>
                </a:solidFill>
                <a:effectLst/>
                <a:latin typeface="Arial" pitchFamily="34" charset="0"/>
                <a:cs typeface="Arial" pitchFamily="34" charset="0"/>
              </a:rPr>
              <a:t>conclusion, the use of Generative Adversarial Networks (GANs) for handwritten model generation offers promising advancements in the field of handwriting recognition. </a:t>
            </a:r>
            <a:r>
              <a:rPr lang="en-US" sz="2000" b="0" i="1" dirty="0" smtClean="0">
                <a:solidFill>
                  <a:srgbClr val="0D0D0D"/>
                </a:solidFill>
                <a:effectLst/>
                <a:latin typeface="Arial" pitchFamily="34" charset="0"/>
                <a:cs typeface="Arial" pitchFamily="34" charset="0"/>
              </a:rPr>
              <a:t>By </a:t>
            </a:r>
            <a:r>
              <a:rPr lang="en-US" sz="2000" b="0" i="1" dirty="0">
                <a:solidFill>
                  <a:srgbClr val="0D0D0D"/>
                </a:solidFill>
                <a:effectLst/>
                <a:latin typeface="Arial" pitchFamily="34" charset="0"/>
                <a:cs typeface="Arial" pitchFamily="34" charset="0"/>
              </a:rPr>
              <a:t>leveraging GANs, we can generate realistic synthetic handwritten characters, thereby augmenting training datasets and improving the accuracy and robustness of recognition systems. </a:t>
            </a:r>
            <a:r>
              <a:rPr lang="en-US" sz="2000" b="0" i="1" dirty="0" smtClean="0">
                <a:solidFill>
                  <a:srgbClr val="0D0D0D"/>
                </a:solidFill>
                <a:effectLst/>
                <a:latin typeface="Arial" pitchFamily="34" charset="0"/>
                <a:cs typeface="Arial" pitchFamily="34" charset="0"/>
              </a:rPr>
              <a:t>Despite </a:t>
            </a:r>
            <a:r>
              <a:rPr lang="en-US" sz="2000" b="0" i="1" dirty="0">
                <a:solidFill>
                  <a:srgbClr val="0D0D0D"/>
                </a:solidFill>
                <a:effectLst/>
                <a:latin typeface="Arial" pitchFamily="34" charset="0"/>
                <a:cs typeface="Arial" pitchFamily="34" charset="0"/>
              </a:rPr>
              <a:t>challenges such as data variability and model optimization, the deployment of GAN-based handwritten models holds immense potential in various applications, including document digitization, signature verification, and language translation. </a:t>
            </a:r>
            <a:r>
              <a:rPr lang="en-US" sz="2000" b="0" i="1" dirty="0" smtClean="0">
                <a:solidFill>
                  <a:srgbClr val="0D0D0D"/>
                </a:solidFill>
                <a:effectLst/>
                <a:latin typeface="Arial" pitchFamily="34" charset="0"/>
                <a:cs typeface="Arial" pitchFamily="34" charset="0"/>
              </a:rPr>
              <a:t>With </a:t>
            </a:r>
            <a:r>
              <a:rPr lang="en-US" sz="2000" b="0" i="1" dirty="0">
                <a:solidFill>
                  <a:srgbClr val="0D0D0D"/>
                </a:solidFill>
                <a:effectLst/>
                <a:latin typeface="Arial" pitchFamily="34" charset="0"/>
                <a:cs typeface="Arial" pitchFamily="34" charset="0"/>
              </a:rPr>
              <a:t>continued research and refinement, GANs have the capability to revolutionize handwritten text processing, paving the way for more efficient and accurate recognition across diverse handwriting styles and languages.</a:t>
            </a:r>
            <a:endParaRPr lang="en-IN" sz="2000" i="1"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REFERENCES:</a:t>
            </a:r>
            <a:endParaRPr lang="en-IN" sz="3200" i="1" u="sng" dirty="0">
              <a:solidFill>
                <a:srgbClr val="292C48"/>
              </a:solidFill>
              <a:effectLst>
                <a:outerShdw blurRad="38100" dist="38100" dir="2700000" algn="tl">
                  <a:srgbClr val="000000">
                    <a:alpha val="43137"/>
                  </a:srgbClr>
                </a:outerShdw>
              </a:effectLst>
            </a:endParaRPr>
          </a:p>
        </p:txBody>
      </p:sp>
      <p:sp>
        <p:nvSpPr>
          <p:cNvPr id="1048631" name="Content Placeholder 2"/>
          <p:cNvSpPr>
            <a:spLocks noGrp="1"/>
          </p:cNvSpPr>
          <p:nvPr>
            <p:ph sz="quarter" idx="10"/>
          </p:nvPr>
        </p:nvSpPr>
        <p:spPr/>
        <p:txBody>
          <a:bodyPr>
            <a:normAutofit/>
          </a:bodyPr>
          <a:lstStyle/>
          <a:p>
            <a:pPr algn="l">
              <a:buFont typeface="+mj-lt"/>
              <a:buAutoNum type="arabicPeriod"/>
            </a:pPr>
            <a:endParaRPr lang="en-IN" sz="1800" b="0" i="1" dirty="0" smtClean="0">
              <a:solidFill>
                <a:srgbClr val="0D0D0D"/>
              </a:solidFill>
              <a:effectLst/>
              <a:latin typeface="Arial" pitchFamily="34" charset="0"/>
              <a:cs typeface="Arial" pitchFamily="34" charset="0"/>
            </a:endParaRPr>
          </a:p>
          <a:p>
            <a:pPr algn="l">
              <a:buFont typeface="+mj-lt"/>
              <a:buAutoNum type="arabicPeriod"/>
            </a:pPr>
            <a:r>
              <a:rPr lang="en-IN" sz="1800" b="0" i="1" dirty="0" smtClean="0">
                <a:solidFill>
                  <a:srgbClr val="0D0D0D"/>
                </a:solidFill>
                <a:effectLst/>
                <a:latin typeface="Arial" pitchFamily="34" charset="0"/>
                <a:cs typeface="Arial" pitchFamily="34" charset="0"/>
              </a:rPr>
              <a:t>Goodfellow </a:t>
            </a:r>
            <a:r>
              <a:rPr lang="en-IN" sz="1800" b="0" i="1" dirty="0">
                <a:solidFill>
                  <a:srgbClr val="0D0D0D"/>
                </a:solidFill>
                <a:effectLst/>
                <a:latin typeface="Arial" pitchFamily="34" charset="0"/>
                <a:cs typeface="Arial" pitchFamily="34" charset="0"/>
              </a:rPr>
              <a:t>et al., 2014. "Generative adversarial nets."</a:t>
            </a:r>
          </a:p>
          <a:p>
            <a:pPr algn="l">
              <a:buFont typeface="+mj-lt"/>
              <a:buAutoNum type="arabicPeriod"/>
            </a:pPr>
            <a:r>
              <a:rPr lang="en-IN" sz="1800" b="0" i="1" dirty="0">
                <a:solidFill>
                  <a:srgbClr val="0D0D0D"/>
                </a:solidFill>
                <a:effectLst/>
                <a:latin typeface="Arial" pitchFamily="34" charset="0"/>
                <a:cs typeface="Arial" pitchFamily="34" charset="0"/>
              </a:rPr>
              <a:t>Radford et al., 2015. "Unsupervised representation learning with deep convolutional GANs."</a:t>
            </a:r>
          </a:p>
          <a:p>
            <a:pPr algn="l">
              <a:buFont typeface="+mj-lt"/>
              <a:buAutoNum type="arabicPeriod"/>
            </a:pPr>
            <a:r>
              <a:rPr lang="en-IN" sz="1800" b="0" i="1" dirty="0" err="1">
                <a:solidFill>
                  <a:srgbClr val="0D0D0D"/>
                </a:solidFill>
                <a:effectLst/>
                <a:latin typeface="Arial" pitchFamily="34" charset="0"/>
                <a:cs typeface="Arial" pitchFamily="34" charset="0"/>
              </a:rPr>
              <a:t>Odena</a:t>
            </a:r>
            <a:r>
              <a:rPr lang="en-IN" sz="1800" b="0" i="1" dirty="0">
                <a:solidFill>
                  <a:srgbClr val="0D0D0D"/>
                </a:solidFill>
                <a:effectLst/>
                <a:latin typeface="Arial" pitchFamily="34" charset="0"/>
                <a:cs typeface="Arial" pitchFamily="34" charset="0"/>
              </a:rPr>
              <a:t> et al., 2017. "Conditional image synthesis with auxiliary classifier GANs."</a:t>
            </a:r>
          </a:p>
          <a:p>
            <a:pPr algn="l">
              <a:buFont typeface="+mj-lt"/>
              <a:buAutoNum type="arabicPeriod"/>
            </a:pPr>
            <a:r>
              <a:rPr lang="en-IN" sz="1800" b="0" i="1" dirty="0">
                <a:solidFill>
                  <a:srgbClr val="0D0D0D"/>
                </a:solidFill>
                <a:effectLst/>
                <a:latin typeface="Arial" pitchFamily="34" charset="0"/>
                <a:cs typeface="Arial" pitchFamily="34" charset="0"/>
              </a:rPr>
              <a:t>Zhang et al., 2018. "</a:t>
            </a:r>
            <a:r>
              <a:rPr lang="en-IN" sz="1800" b="0" i="1" dirty="0" err="1">
                <a:solidFill>
                  <a:srgbClr val="0D0D0D"/>
                </a:solidFill>
                <a:effectLst/>
                <a:latin typeface="Arial" pitchFamily="34" charset="0"/>
                <a:cs typeface="Arial" pitchFamily="34" charset="0"/>
              </a:rPr>
              <a:t>StackGAN</a:t>
            </a:r>
            <a:r>
              <a:rPr lang="en-IN" sz="1800" b="0" i="1" dirty="0">
                <a:solidFill>
                  <a:srgbClr val="0D0D0D"/>
                </a:solidFill>
                <a:effectLst/>
                <a:latin typeface="Arial" pitchFamily="34" charset="0"/>
                <a:cs typeface="Arial" pitchFamily="34" charset="0"/>
              </a:rPr>
              <a:t>++: Realistic image synthesis with stacked GANs."</a:t>
            </a:r>
          </a:p>
          <a:p>
            <a:pPr algn="l">
              <a:buFont typeface="+mj-lt"/>
              <a:buAutoNum type="arabicPeriod"/>
            </a:pPr>
            <a:r>
              <a:rPr lang="en-IN" sz="1800" b="0" i="1" dirty="0">
                <a:solidFill>
                  <a:srgbClr val="0D0D0D"/>
                </a:solidFill>
                <a:effectLst/>
                <a:latin typeface="Arial" pitchFamily="34" charset="0"/>
                <a:cs typeface="Arial" pitchFamily="34" charset="0"/>
              </a:rPr>
              <a:t>Isola et al., 2017. "Image-to-image translation with conditional adversarial networks."</a:t>
            </a:r>
          </a:p>
          <a:p>
            <a:pPr algn="l"/>
            <a:r>
              <a:rPr lang="en-IN" sz="1800" b="0" i="1" dirty="0">
                <a:solidFill>
                  <a:srgbClr val="0D0D0D"/>
                </a:solidFill>
                <a:effectLst/>
                <a:latin typeface="Arial" pitchFamily="34" charset="0"/>
                <a:cs typeface="Arial" pitchFamily="34" charset="0"/>
              </a:rPr>
              <a:t>These references provide foundational knowledge and research insights into leveraging GANs for handwritten model generation and image synthesis, supporting the development of the proposed solution.</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5743" name="Shape 3145743"/>
        <p:cNvGrpSpPr/>
        <p:nvPr/>
      </p:nvGrpSpPr>
      <p:grpSpPr>
        <a:xfrm>
          <a:off x="0" y="0"/>
          <a:ext cx="0" cy="0"/>
          <a:chOff x="0" y="0"/>
          <a:chExt cx="0" cy="0"/>
        </a:xfrm>
      </p:grpSpPr>
      <p:sp>
        <p:nvSpPr>
          <p:cNvPr id="3145744" name="Google Shape;3145744;p3"/>
          <p:cNvSpPr txBox="1"/>
          <p:nvPr>
            <p:ph idx="10" type="body"/>
          </p:nvPr>
        </p:nvSpPr>
        <p:spPr>
          <a:xfrm>
            <a:off x="838200" y="-401300"/>
            <a:ext cx="10524300" cy="65784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6528"/>
              <a:buNone/>
            </a:pPr>
            <a:r>
              <a:rPr b="1" i="1" lang="en-US" sz="9600">
                <a:solidFill>
                  <a:srgbClr val="292C48"/>
                </a:solidFill>
                <a:effectLst>
                  <a:outerShdw blurRad="38100" algn="tl" dir="2700000" dist="38100">
                    <a:srgbClr val="000000">
                      <a:alpha val="43137"/>
                    </a:srgbClr>
                  </a:outerShdw>
                </a:effectLst>
              </a:rPr>
              <a:t>			</a:t>
            </a:r>
            <a:endParaRPr/>
          </a:p>
          <a:p>
            <a:pPr indent="-256032" lvl="0" marL="365760" rtl="0" algn="l">
              <a:spcBef>
                <a:spcPts val="400"/>
              </a:spcBef>
              <a:spcAft>
                <a:spcPts val="0"/>
              </a:spcAft>
              <a:buSzPts val="6528"/>
              <a:buNone/>
            </a:pPr>
            <a:r>
              <a:rPr b="1" i="1" lang="en-US" sz="9600">
                <a:solidFill>
                  <a:srgbClr val="292C48"/>
                </a:solidFill>
                <a:effectLst>
                  <a:outerShdw blurRad="38100" algn="tl" dir="2700000" dist="38100">
                    <a:srgbClr val="000000">
                      <a:alpha val="43137"/>
                    </a:srgbClr>
                  </a:outerShdw>
                </a:effectLst>
              </a:rPr>
              <a:t>					</a:t>
            </a:r>
            <a:endParaRPr/>
          </a:p>
          <a:p>
            <a:pPr indent="-256032" lvl="0" marL="365760" rtl="0" algn="l">
              <a:spcBef>
                <a:spcPts val="400"/>
              </a:spcBef>
              <a:spcAft>
                <a:spcPts val="0"/>
              </a:spcAft>
              <a:buSzPts val="1360"/>
              <a:buNone/>
            </a:pPr>
            <a:r>
              <a:rPr b="1" lang="en-US" sz="2000">
                <a:latin typeface="Arial"/>
                <a:ea typeface="Arial"/>
                <a:cs typeface="Arial"/>
                <a:sym typeface="Arial"/>
              </a:rPr>
              <a:t>					</a:t>
            </a:r>
            <a:r>
              <a:rPr b="1" i="1" lang="en-US" sz="2000">
                <a:solidFill>
                  <a:srgbClr val="292C48"/>
                </a:solidFill>
                <a:effectLst>
                  <a:outerShdw blurRad="38100" algn="tl" dir="2700000" dist="38100">
                    <a:srgbClr val="000000">
                      <a:alpha val="43137"/>
                    </a:srgbClr>
                  </a:outerShdw>
                </a:effectLst>
                <a:latin typeface="Arial"/>
                <a:ea typeface="Arial"/>
                <a:cs typeface="Arial"/>
                <a:sym typeface="Arial"/>
              </a:rPr>
              <a:t>PRESENTED BY:</a:t>
            </a:r>
            <a:endParaRPr/>
          </a:p>
          <a:p>
            <a:pPr indent="-256032" lvl="0" marL="365760" rtl="0" algn="l">
              <a:spcBef>
                <a:spcPts val="400"/>
              </a:spcBef>
              <a:spcAft>
                <a:spcPts val="0"/>
              </a:spcAft>
              <a:buSzPts val="1360"/>
              <a:buNone/>
            </a:pPr>
            <a:r>
              <a:rPr lang="en-US" sz="2000">
                <a:latin typeface="Arial"/>
                <a:ea typeface="Arial"/>
                <a:cs typeface="Arial"/>
                <a:sym typeface="Arial"/>
              </a:rPr>
              <a:t>							R.ASHWINI(BTECH/IT 3RD year) </a:t>
            </a:r>
            <a:endParaRPr/>
          </a:p>
          <a:p>
            <a:pPr indent="-256032" lvl="0" marL="365760" rtl="0" algn="l">
              <a:spcBef>
                <a:spcPts val="400"/>
              </a:spcBef>
              <a:spcAft>
                <a:spcPts val="0"/>
              </a:spcAft>
              <a:buSzPts val="1360"/>
              <a:buNone/>
            </a:pPr>
            <a:r>
              <a:rPr lang="en-US" sz="2000">
                <a:latin typeface="Arial"/>
                <a:ea typeface="Arial"/>
                <a:cs typeface="Arial"/>
                <a:sym typeface="Arial"/>
              </a:rPr>
              <a:t>			       					 210921205006</a:t>
            </a:r>
            <a:endParaRPr sz="2000">
              <a:latin typeface="Arial"/>
              <a:ea typeface="Arial"/>
              <a:cs typeface="Arial"/>
              <a:sym typeface="Arial"/>
            </a:endParaRPr>
          </a:p>
          <a:p>
            <a:pPr indent="-256032" lvl="0" marL="365760" rtl="0" algn="l">
              <a:spcBef>
                <a:spcPts val="400"/>
              </a:spcBef>
              <a:spcAft>
                <a:spcPts val="0"/>
              </a:spcAft>
              <a:buSzPts val="1360"/>
              <a:buNone/>
            </a:pPr>
            <a:r>
              <a:rPr lang="en-US" sz="2000">
                <a:latin typeface="Arial"/>
                <a:ea typeface="Arial"/>
                <a:cs typeface="Arial"/>
                <a:sym typeface="Arial"/>
              </a:rPr>
              <a:t>							ashwiniravi689@gmail.com </a:t>
            </a:r>
            <a:endParaRPr sz="2000">
              <a:latin typeface="Arial"/>
              <a:ea typeface="Arial"/>
              <a:cs typeface="Arial"/>
              <a:sym typeface="Arial"/>
            </a:endParaRPr>
          </a:p>
          <a:p>
            <a:pPr indent="-256032" lvl="0" marL="365760" rtl="0" algn="l">
              <a:spcBef>
                <a:spcPts val="400"/>
              </a:spcBef>
              <a:spcAft>
                <a:spcPts val="0"/>
              </a:spcAft>
              <a:buSzPts val="1360"/>
              <a:buNone/>
            </a:pPr>
            <a:r>
              <a:rPr lang="en-US" sz="2000">
                <a:latin typeface="Arial"/>
                <a:ea typeface="Arial"/>
                <a:cs typeface="Arial"/>
                <a:sym typeface="Arial"/>
              </a:rPr>
              <a:t>		            				 Loyola institute of technology                                          </a:t>
            </a:r>
            <a:endParaRPr/>
          </a:p>
          <a:p>
            <a:pPr indent="-256032" lvl="0" marL="365760" rtl="0" algn="l">
              <a:spcBef>
                <a:spcPts val="400"/>
              </a:spcBef>
              <a:spcAft>
                <a:spcPts val="0"/>
              </a:spcAft>
              <a:buSzPts val="1360"/>
              <a:buNone/>
            </a:pPr>
            <a:r>
              <a:rPr lang="en-US" sz="2000">
                <a:latin typeface="Arial"/>
                <a:ea typeface="Arial"/>
                <a:cs typeface="Arial"/>
                <a:sym typeface="Arial"/>
              </a:rPr>
              <a:t> 							     Palanchur,Chennai-123</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5"/>
          <p:cNvSpPr txBox="1"/>
          <p:nvPr/>
        </p:nvSpPr>
        <p:spPr>
          <a:xfrm>
            <a:off x="428018" y="661482"/>
            <a:ext cx="11313268" cy="3469641"/>
          </a:xfrm>
          <a:prstGeom prst="rect">
            <a:avLst/>
          </a:prstGeom>
          <a:noFill/>
        </p:spPr>
        <p:txBody>
          <a:bodyPr wrap="square" rtlCol="0">
            <a:spAutoFit/>
          </a:bodyPr>
          <a:lstStyle/>
          <a:p>
            <a:r>
              <a:rPr lang="en-US" sz="1800" b="1" i="1" dirty="0">
                <a:solidFill>
                  <a:schemeClr val="tx1"/>
                </a:solidFill>
                <a:effectLst>
                  <a:outerShdw blurRad="38100" dist="38100" dir="2700000" algn="tl">
                    <a:srgbClr val="000000">
                      <a:alpha val="43137"/>
                    </a:srgbClr>
                  </a:outerShdw>
                </a:effectLst>
              </a:rPr>
              <a:t>   </a:t>
            </a:r>
            <a:r>
              <a:rPr lang="en-US" sz="1800" b="1" i="1" dirty="0" smtClean="0">
                <a:solidFill>
                  <a:schemeClr val="tx1"/>
                </a:solidFill>
                <a:effectLst>
                  <a:outerShdw blurRad="38100" dist="38100" dir="2700000" algn="tl">
                    <a:srgbClr val="000000">
                      <a:alpha val="43137"/>
                    </a:srgbClr>
                  </a:outerShdw>
                </a:effectLst>
              </a:rPr>
              <a:t>  </a:t>
            </a:r>
            <a:r>
              <a:rPr lang="en-US" sz="3600" b="1" i="1" dirty="0" smtClean="0">
                <a:solidFill>
                  <a:srgbClr val="2A1F43"/>
                </a:solidFill>
                <a:effectLst>
                  <a:outerShdw blurRad="38100" dist="38100" dir="2700000" algn="tl">
                    <a:srgbClr val="000000">
                      <a:alpha val="43137"/>
                    </a:srgbClr>
                  </a:outerShdw>
                </a:effectLst>
              </a:rPr>
              <a:t>GENERATIVE ADVERSARISL NETWORK (GAN)</a:t>
            </a:r>
          </a:p>
          <a:p>
            <a:endParaRPr lang="en-IN" sz="20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A Generative Adversarial Network (GAN) is a class of machine learning frameworks introduced by Ian Goodfellow and his colleagues in 2014. </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t> </a:t>
            </a:r>
            <a:r>
              <a:rPr lang="en-IN" sz="2200" dirty="0" smtClean="0">
                <a:latin typeface="Arial" pitchFamily="34" charset="0"/>
                <a:cs typeface="Arial" pitchFamily="34" charset="0"/>
              </a:rPr>
              <a:t>GANs have been used for a variety of applications, including image generation, style transfer, super-resolution, and more.</a:t>
            </a:r>
            <a:endParaRPr lang="en-US" sz="2200" b="1" i="1"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i="1" u="sng"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GAN ARCHITECTURE</a:t>
            </a:r>
            <a:endParaRPr lang="en-IN" i="1" u="sng"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Grp="1" noChangeAspect="1"/>
          </p:cNvPicPr>
          <p:nvPr>
            <p:ph sz="quarter" idx="10"/>
          </p:nvPr>
        </p:nvPicPr>
        <p:blipFill>
          <a:blip r:embed="rId2"/>
          <a:stretch>
            <a:fillRect/>
          </a:stretch>
        </p:blipFill>
        <p:spPr>
          <a:xfrm>
            <a:off x="1985554" y="1776549"/>
            <a:ext cx="8530046" cy="3853542"/>
          </a:xfr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5737" name="Shape 3145737"/>
        <p:cNvGrpSpPr/>
        <p:nvPr/>
      </p:nvGrpSpPr>
      <p:grpSpPr>
        <a:xfrm>
          <a:off x="0" y="0"/>
          <a:ext cx="0" cy="0"/>
          <a:chOff x="0" y="0"/>
          <a:chExt cx="0" cy="0"/>
        </a:xfrm>
      </p:grpSpPr>
      <p:sp>
        <p:nvSpPr>
          <p:cNvPr id="3145738" name="Google Shape;3145738;p1"/>
          <p:cNvSpPr txBox="1"/>
          <p:nvPr>
            <p:ph type="title"/>
          </p:nvPr>
        </p:nvSpPr>
        <p:spPr>
          <a:xfrm>
            <a:off x="838200" y="681037"/>
            <a:ext cx="10515600" cy="583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D2225"/>
              </a:buClr>
              <a:buSzPts val="2400"/>
              <a:buFont typeface="Arial"/>
              <a:buNone/>
            </a:pPr>
            <a:r>
              <a:rPr i="1" lang="en-US">
                <a:solidFill>
                  <a:srgbClr val="1D2225"/>
                </a:solidFill>
                <a:effectLst>
                  <a:outerShdw blurRad="38100" algn="tl" dir="2700000" dist="38100">
                    <a:srgbClr val="000000">
                      <a:alpha val="43137"/>
                    </a:srgbClr>
                  </a:outerShdw>
                </a:effectLst>
                <a:latin typeface="Arial"/>
                <a:ea typeface="Arial"/>
                <a:cs typeface="Arial"/>
                <a:sym typeface="Arial"/>
              </a:rPr>
              <a:t>OBJECTIVE</a:t>
            </a:r>
            <a:endParaRPr i="1">
              <a:solidFill>
                <a:srgbClr val="1D2225"/>
              </a:solidFill>
              <a:effectLst>
                <a:outerShdw blurRad="38100" algn="tl" dir="2700000" dist="38100">
                  <a:srgbClr val="000000">
                    <a:alpha val="43137"/>
                  </a:srgbClr>
                </a:outerShdw>
              </a:effectLst>
              <a:latin typeface="Arial"/>
              <a:ea typeface="Arial"/>
              <a:cs typeface="Arial"/>
              <a:sym typeface="Arial"/>
            </a:endParaRPr>
          </a:p>
        </p:txBody>
      </p:sp>
      <p:sp>
        <p:nvSpPr>
          <p:cNvPr id="3145739" name="Google Shape;3145739;p1"/>
          <p:cNvSpPr txBox="1"/>
          <p:nvPr>
            <p:ph idx="10" type="body"/>
          </p:nvPr>
        </p:nvSpPr>
        <p:spPr>
          <a:xfrm>
            <a:off x="838200" y="1265240"/>
            <a:ext cx="10524300" cy="49116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496"/>
              <a:buNone/>
            </a:pPr>
            <a:r>
              <a:rPr lang="en-US" sz="2200">
                <a:latin typeface="Arial"/>
                <a:ea typeface="Arial"/>
                <a:cs typeface="Arial"/>
                <a:sym typeface="Arial"/>
              </a:rPr>
              <a:t> </a:t>
            </a:r>
            <a:endParaRPr/>
          </a:p>
          <a:p>
            <a:pPr indent="-256031" lvl="0" marL="365760" rtl="0" algn="l">
              <a:spcBef>
                <a:spcPts val="400"/>
              </a:spcBef>
              <a:spcAft>
                <a:spcPts val="0"/>
              </a:spcAft>
              <a:buSzPts val="1496"/>
              <a:buFont typeface="Noto Sans Symbols"/>
              <a:buChar char="⮚"/>
            </a:pPr>
            <a:r>
              <a:rPr lang="en-US" sz="2200">
                <a:latin typeface="Arial"/>
                <a:ea typeface="Arial"/>
                <a:cs typeface="Arial"/>
                <a:sym typeface="Arial"/>
              </a:rPr>
              <a:t>The main objective of a Generative Adversarial Network (GAN) is to generate new data that is similar to a given dataset.</a:t>
            </a:r>
            <a:endParaRPr/>
          </a:p>
          <a:p>
            <a:pPr indent="-256031" lvl="0" marL="365760" rtl="0" algn="l">
              <a:spcBef>
                <a:spcPts val="400"/>
              </a:spcBef>
              <a:spcAft>
                <a:spcPts val="0"/>
              </a:spcAft>
              <a:buSzPts val="1496"/>
              <a:buFont typeface="Noto Sans Symbols"/>
              <a:buChar char="⮚"/>
            </a:pPr>
            <a:r>
              <a:rPr lang="en-US" sz="2200">
                <a:latin typeface="Arial"/>
                <a:ea typeface="Arial"/>
                <a:cs typeface="Arial"/>
                <a:sym typeface="Arial"/>
              </a:rPr>
              <a:t> GANs consist of two neural networks, a generator and a discriminator, which are trained simultaneously in a competitive manner. </a:t>
            </a:r>
            <a:endParaRPr/>
          </a:p>
          <a:p>
            <a:pPr indent="-256031" lvl="0" marL="365760" rtl="0" algn="l">
              <a:spcBef>
                <a:spcPts val="400"/>
              </a:spcBef>
              <a:spcAft>
                <a:spcPts val="0"/>
              </a:spcAft>
              <a:buSzPts val="1496"/>
              <a:buFont typeface="Noto Sans Symbols"/>
              <a:buChar char="⮚"/>
            </a:pPr>
            <a:r>
              <a:rPr lang="en-US" sz="2200">
                <a:latin typeface="Arial"/>
                <a:ea typeface="Arial"/>
                <a:cs typeface="Arial"/>
                <a:sym typeface="Arial"/>
              </a:rPr>
              <a:t>The generator learns to produce data that is indistinguishable from the real data, while the discriminator learns to differentiate between real data and data generated by the generator. </a:t>
            </a:r>
            <a:endParaRPr/>
          </a:p>
          <a:p>
            <a:pPr indent="0" lvl="0" marL="365760" rtl="0" algn="l">
              <a:spcBef>
                <a:spcPts val="400"/>
              </a:spcBef>
              <a:spcAft>
                <a:spcPts val="0"/>
              </a:spcAft>
              <a:buNone/>
            </a:pPr>
            <a:r>
              <a:t/>
            </a:r>
            <a:endParaRPr sz="2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REAL TIME APPLICATION</a:t>
            </a:r>
            <a:endParaRPr lang="en-IN" i="1" u="sng" dirty="0">
              <a:solidFill>
                <a:srgbClr val="292C48"/>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4"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Ø"/>
            </a:pPr>
            <a:r>
              <a:rPr lang="en-IN" sz="2200" dirty="0" smtClean="0">
                <a:latin typeface="Arial" pitchFamily="34" charset="0"/>
                <a:cs typeface="Arial" pitchFamily="34" charset="0"/>
              </a:rPr>
              <a:t>Image Generation</a:t>
            </a:r>
          </a:p>
          <a:p>
            <a:pPr>
              <a:buClr>
                <a:schemeClr val="tx1"/>
              </a:buClr>
              <a:buFont typeface="Wingdings" pitchFamily="2" charset="2"/>
              <a:buChar char="Ø"/>
            </a:pPr>
            <a:r>
              <a:rPr lang="en-IN" sz="2200" dirty="0" smtClean="0">
                <a:latin typeface="Arial" pitchFamily="34" charset="0"/>
                <a:cs typeface="Arial" pitchFamily="34" charset="0"/>
              </a:rPr>
              <a:t>Image Editing and Augmentation*</a:t>
            </a:r>
          </a:p>
          <a:p>
            <a:pPr>
              <a:buClr>
                <a:schemeClr val="tx1"/>
              </a:buClr>
              <a:buFont typeface="Wingdings" pitchFamily="2" charset="2"/>
              <a:buChar char="Ø"/>
            </a:pPr>
            <a:r>
              <a:rPr lang="en-IN" sz="2200" dirty="0" smtClean="0">
                <a:latin typeface="Arial" pitchFamily="34" charset="0"/>
                <a:cs typeface="Arial" pitchFamily="34" charset="0"/>
              </a:rPr>
              <a:t>Medical Image Analysis</a:t>
            </a:r>
          </a:p>
          <a:p>
            <a:pPr>
              <a:buClrTx/>
              <a:buFont typeface="Wingdings" pitchFamily="2" charset="2"/>
              <a:buChar char="Ø"/>
            </a:pPr>
            <a:r>
              <a:rPr lang="en-IN" sz="2200" dirty="0" smtClean="0">
                <a:latin typeface="Arial" pitchFamily="34" charset="0"/>
                <a:cs typeface="Arial" pitchFamily="34" charset="0"/>
              </a:rPr>
              <a:t>Text-to-Image Synthesis</a:t>
            </a:r>
          </a:p>
          <a:p>
            <a:pPr>
              <a:buClrTx/>
              <a:buFont typeface="Wingdings" pitchFamily="2" charset="2"/>
              <a:buChar char="Ø"/>
            </a:pPr>
            <a:r>
              <a:rPr lang="en-IN" sz="2200" dirty="0" smtClean="0">
                <a:latin typeface="Arial" pitchFamily="34" charset="0"/>
                <a:cs typeface="Arial" pitchFamily="34" charset="0"/>
              </a:rPr>
              <a:t>Drug Discovery</a:t>
            </a:r>
          </a:p>
          <a:p>
            <a:pPr>
              <a:buClrTx/>
              <a:buFont typeface="Wingdings" pitchFamily="2" charset="2"/>
              <a:buChar char="Ø"/>
            </a:pPr>
            <a:r>
              <a:rPr lang="en-IN" sz="2200" dirty="0" smtClean="0">
                <a:latin typeface="Arial" pitchFamily="34" charset="0"/>
                <a:cs typeface="Arial" pitchFamily="34" charset="0"/>
              </a:rPr>
              <a:t>Video Generation and Prediction</a:t>
            </a:r>
          </a:p>
          <a:p>
            <a:pPr>
              <a:buClrTx/>
              <a:buFont typeface="Wingdings" pitchFamily="2" charset="2"/>
              <a:buChar char="Ø"/>
            </a:pPr>
            <a:r>
              <a:rPr lang="en-IN" sz="2200" dirty="0" smtClean="0">
                <a:latin typeface="Arial" pitchFamily="34" charset="0"/>
                <a:cs typeface="Arial" pitchFamily="34" charset="0"/>
              </a:rPr>
              <a:t>Anomaly Detection</a:t>
            </a:r>
          </a:p>
          <a:p>
            <a:pPr>
              <a:buClrTx/>
              <a:buFont typeface="Wingdings" pitchFamily="2" charset="2"/>
              <a:buChar char="Ø"/>
            </a:pPr>
            <a:r>
              <a:rPr lang="en-IN" sz="2200" dirty="0" smtClean="0">
                <a:latin typeface="Arial" pitchFamily="34" charset="0"/>
                <a:cs typeface="Arial" pitchFamily="34" charset="0"/>
              </a:rPr>
              <a:t>Style Transfer in Fashion</a:t>
            </a:r>
            <a:endParaRPr lang="en-IN" sz="22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GENERATOR</a:t>
            </a:r>
            <a:endParaRPr lang="en-IN" i="1" u="sng" dirty="0">
              <a:solidFill>
                <a:srgbClr val="292C48"/>
              </a:solidFill>
              <a:effectLst>
                <a:outerShdw blurRad="38100" dist="38100" dir="2700000" algn="tl">
                  <a:srgbClr val="000000">
                    <a:alpha val="43137"/>
                  </a:srgbClr>
                </a:outerShdw>
              </a:effectLst>
            </a:endParaRPr>
          </a:p>
        </p:txBody>
      </p:sp>
      <p:sp>
        <p:nvSpPr>
          <p:cNvPr id="1048596" name="Content Placeholder 2"/>
          <p:cNvSpPr>
            <a:spLocks noGrp="1"/>
          </p:cNvSpPr>
          <p:nvPr>
            <p:ph sz="quarter" idx="10"/>
          </p:nvPr>
        </p:nvSpPr>
        <p:spPr/>
        <p:txBody>
          <a:bodyPr>
            <a:normAutofit/>
          </a:bodyPr>
          <a:lstStyle/>
          <a:p>
            <a:pPr>
              <a:buClr>
                <a:schemeClr val="tx1"/>
              </a:buClr>
              <a:buFont typeface="Arial" pitchFamily="34" charset="0"/>
              <a:buChar char="●"/>
            </a:pPr>
            <a:endParaRPr lang="en-IN" sz="2200" dirty="0" smtClean="0">
              <a:latin typeface="Arial" pitchFamily="34" charset="0"/>
              <a:cs typeface="Arial" pitchFamily="34" charset="0"/>
            </a:endParaRPr>
          </a:p>
          <a:p>
            <a:pPr>
              <a:buClr>
                <a:schemeClr val="tx1"/>
              </a:buClr>
              <a:buFont typeface="Arial" pitchFamily="34" charset="0"/>
              <a:buChar char="●"/>
            </a:pPr>
            <a:r>
              <a:rPr lang="en-IN" sz="2200" dirty="0" smtClean="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200" dirty="0" smtClean="0">
              <a:latin typeface="Arial" pitchFamily="34" charset="0"/>
              <a:cs typeface="Arial" pitchFamily="34" charset="0"/>
            </a:endParaRPr>
          </a:p>
          <a:p>
            <a:pPr>
              <a:buClr>
                <a:schemeClr val="tx1"/>
              </a:buClr>
              <a:buFont typeface="Trebuchet MS" pitchFamily="34" charset="0"/>
              <a:buChar char="●"/>
            </a:pPr>
            <a:r>
              <a:rPr lang="en-IN" sz="2200" dirty="0" smtClean="0">
                <a:latin typeface="Arial" pitchFamily="34" charset="0"/>
                <a:cs typeface="Arial" pitchFamily="34" charset="0"/>
              </a:rPr>
              <a:t> It learns to map this noise to the data distribution of the training set, effectively creating new data that is similar to the real data. </a:t>
            </a:r>
            <a:endParaRPr lang="en-IN" sz="22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descr="WhatsApp Image 2024-03-29 at 9.15.58 PM.jpeg"/>
          <p:cNvPicPr>
            <a:picLocks noGrp="1" noChangeAspect="1"/>
          </p:cNvPicPr>
          <p:nvPr>
            <p:ph sz="quarter" idx="10"/>
          </p:nvPr>
        </p:nvPicPr>
        <p:blipFill>
          <a:blip r:embed="rId2"/>
          <a:stretch>
            <a:fillRect/>
          </a:stretch>
        </p:blipFill>
        <p:spPr>
          <a:xfrm>
            <a:off x="1724297"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discriminator</a:t>
            </a:r>
            <a:endParaRPr lang="en-IN" i="1" u="sng" dirty="0">
              <a:solidFill>
                <a:srgbClr val="292C48"/>
              </a:solidFill>
              <a:effectLst>
                <a:outerShdw blurRad="38100" dist="38100" dir="2700000" algn="tl">
                  <a:srgbClr val="000000">
                    <a:alpha val="43137"/>
                  </a:srgbClr>
                </a:outerShdw>
              </a:effectLst>
            </a:endParaRPr>
          </a:p>
        </p:txBody>
      </p:sp>
      <p:sp>
        <p:nvSpPr>
          <p:cNvPr id="1048598"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The discriminator in a Generative Adversarial Network (GAN) is a neural network that learns to distinguish between real data and data generated by the generator. </a:t>
            </a:r>
          </a:p>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It takes input data, either real or generated, and produces a binary output indicating whether the input is real or fake.</a:t>
            </a:r>
            <a:endParaRPr lang="en-IN" sz="2200" dirty="0">
              <a:latin typeface="Arial" pitchFamily="34" charset="0"/>
              <a:cs typeface="Arial"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5.xml" val="236755445"/>
  <p:tag name="ppt/slides/slide11.xml" val="763211672"/>
  <p:tag name="ppt/slides/slide27.xml" val="3640448218"/>
  <p:tag name="ppt/slides/slide26.xml" val="2462605481"/>
  <p:tag name="ppt/slides/slide18.xml" val="2671853471"/>
  <p:tag name="ppt/slides/slide17.xml" val="4231793015"/>
  <p:tag name="ppt/slides/slide16.xml" val="4192492624"/>
  <p:tag name="ppt/slides/slide19.xml" val="753198488"/>
  <p:tag name="ppt/slides/slide20.xml" val="540357470"/>
  <p:tag name="ppt/slides/slide21.xml" val="2896051371"/>
  <p:tag name="ppt/slides/slide25.xml" val="2320407979"/>
  <p:tag name="ppt/slides/slide24.xml" val="3498868300"/>
  <p:tag name="ppt/slides/slide23.xml" val="2023452753"/>
  <p:tag name="ppt/slides/slide22.xml" val="1242543938"/>
  <p:tag name="ppt/slides/slide14.xml" val="4152369115"/>
  <p:tag name="ppt/slides/slide13.xml" val="1194831778"/>
  <p:tag name="ppt/slides/slide12.xml" val="65440664"/>
  <p:tag name="ppt/slides/slide4.xml" val="2896397212"/>
  <p:tag name="ppt/slides/slide3.xml" val="2733063763"/>
  <p:tag name="ppt/slides/slide2.xml" val="1631090915"/>
  <p:tag name="ppt/slides/slide1.xml" val="1859830902"/>
  <p:tag name="ppt/slides/slide6.xml" val="1583681701"/>
  <p:tag name="ppt/slides/slide7.xml" val="268922507"/>
  <p:tag name="ppt/slides/slide10.xml" val="3788108865"/>
  <p:tag name="ppt/slides/slide8.xml" val="1914822744"/>
  <p:tag name="ppt/slides/slide9.xml" val="990181757"/>
  <p:tag name="ppt/slideMasters/slideMaster2.xml" val="3399218682"/>
  <p:tag name="ppt/slideMasters/slideMaster1.xml" val="617481491"/>
  <p:tag name="ppt/slideLayouts/slideLayout11.xml" val="1638763523"/>
  <p:tag name="ppt/slideLayouts/slideLayout12.xml" val="2840257177"/>
  <p:tag name="ppt/slideLayouts/slideLayout13.xml" val="2830013424"/>
  <p:tag name="ppt/slideLayouts/slideLayout14.xml" val="2211966693"/>
  <p:tag name="ppt/slideLayouts/slideLayout15.xml" val="828698415"/>
  <p:tag name="ppt/slideLayouts/slideLayout16.xml" val="4033111631"/>
  <p:tag name="ppt/slideLayouts/slideLayout17.xml" val="3265905833"/>
  <p:tag name="ppt/slideLayouts/slideLayout10.xml" val="3564259255"/>
  <p:tag name="ppt/slideLayouts/slideLayout9.xml" val="2147049276"/>
  <p:tag name="ppt/slideLayouts/slideLayout8.xml" val="2981247766"/>
  <p:tag name="ppt/slideLayouts/slideLayout1.xml" val="4095760299"/>
  <p:tag name="ppt/slideLayouts/slideLayout2.xml" val="1559346981"/>
  <p:tag name="ppt/slideLayouts/slideLayout3.xml" val="1116810269"/>
  <p:tag name="ppt/slideLayouts/slideLayout4.xml" val="2105907425"/>
  <p:tag name="ppt/slideLayouts/slideLayout5.xml" val="1645837673"/>
  <p:tag name="ppt/slideLayouts/slideLayout6.xml" val="3985424459"/>
  <p:tag name="ppt/slideLayouts/slideLayout7.xml" val="23081367"/>
  <p:tag name="ppt/slideLayouts/slideLayout19.xml" val="343719701"/>
  <p:tag name="ppt/slideLayouts/slideLayout18.xml" val="3952495942"/>
  <p:tag name="ppt/slideLayouts/slideLayout20.xml" val="965434238"/>
  <p:tag name="ppt/theme/theme2.xml" val="661002415"/>
  <p:tag name="ppt/notesMasters/notesMaster1.xml" val="156363998"/>
  <p:tag name="ppt/theme/theme1.xml" val="3955576829"/>
  <p:tag name="ppt/media/image1.jpeg" val="3114202309"/>
  <p:tag name="ppt/theme/theme3.xml" val="820729694"/>
  <p:tag name="ppt/media/image2.jpeg" val="2045530603"/>
  <p:tag name="ppt/media/image3.jpeg" val="3898304203"/>
  <p:tag name="ppt/media/image5.png" val="2734625657"/>
  <p:tag name="ppt/media/image4.png" val="1264172628"/>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