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68" r:id="rId2"/>
    <p:sldId id="260" r:id="rId3"/>
    <p:sldId id="257" r:id="rId4"/>
    <p:sldId id="258" r:id="rId5"/>
    <p:sldId id="259" r:id="rId6"/>
    <p:sldId id="261" r:id="rId7"/>
    <p:sldId id="262" r:id="rId8"/>
    <p:sldId id="263" r:id="rId9"/>
    <p:sldId id="269"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6BC527-AF36-4018-8CE8-9466D4C24EA9}" type="datetimeFigureOut">
              <a:rPr lang="en-IN" smtClean="0"/>
              <a:t>07-08-2021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719392-8FF5-4A36-97FF-BB13769C32CF}" type="slidenum">
              <a:rPr lang="en-IN" smtClean="0"/>
              <a:t>‹#›</a:t>
            </a:fld>
            <a:endParaRPr lang="en-IN"/>
          </a:p>
        </p:txBody>
      </p:sp>
    </p:spTree>
    <p:extLst>
      <p:ext uri="{BB962C8B-B14F-4D97-AF65-F5344CB8AC3E}">
        <p14:creationId xmlns:p14="http://schemas.microsoft.com/office/powerpoint/2010/main" val="888790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52CB05-FB32-47A9-A56C-6FCCFFC533AF}"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E3A54D-6ABD-43CD-AA6E-46C677911F1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52CB05-FB32-47A9-A56C-6FCCFFC533AF}"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E3A54D-6ABD-43CD-AA6E-46C677911F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C52CB05-FB32-47A9-A56C-6FCCFFC533AF}"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E3A54D-6ABD-43CD-AA6E-46C677911F15}"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52CB05-FB32-47A9-A56C-6FCCFFC533AF}"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E3A54D-6ABD-43CD-AA6E-46C677911F15}"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52CB05-FB32-47A9-A56C-6FCCFFC533AF}"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E3A54D-6ABD-43CD-AA6E-46C677911F1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C52CB05-FB32-47A9-A56C-6FCCFFC533AF}"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E3A54D-6ABD-43CD-AA6E-46C677911F15}"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52CB05-FB32-47A9-A56C-6FCCFFC533AF}" type="datetimeFigureOut">
              <a:rPr lang="en-IN" smtClean="0"/>
              <a:t>07-08-2021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E3A54D-6ABD-43CD-AA6E-46C677911F1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52CB05-FB32-47A9-A56C-6FCCFFC533AF}" type="datetimeFigureOut">
              <a:rPr lang="en-IN" smtClean="0"/>
              <a:t>07-08-2021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E3A54D-6ABD-43CD-AA6E-46C677911F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C52CB05-FB32-47A9-A56C-6FCCFFC533AF}" type="datetimeFigureOut">
              <a:rPr lang="en-IN" smtClean="0"/>
              <a:t>07-08-2021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E3A54D-6ABD-43CD-AA6E-46C677911F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C52CB05-FB32-47A9-A56C-6FCCFFC533AF}"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E3A54D-6ABD-43CD-AA6E-46C677911F15}"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52CB05-FB32-47A9-A56C-6FCCFFC533AF}"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E3A54D-6ABD-43CD-AA6E-46C677911F15}"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C52CB05-FB32-47A9-A56C-6FCCFFC533AF}" type="datetimeFigureOut">
              <a:rPr lang="en-IN" smtClean="0"/>
              <a:t>07-08-2021</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79E3A54D-6ABD-43CD-AA6E-46C677911F15}"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003232" cy="2664296"/>
          </a:xfrm>
        </p:spPr>
        <p:txBody>
          <a:bodyPr>
            <a:normAutofit/>
          </a:bodyPr>
          <a:lstStyle/>
          <a:p>
            <a:r>
              <a:rPr lang="en-US" sz="1800" b="1" dirty="0">
                <a:solidFill>
                  <a:srgbClr val="FFFF00"/>
                </a:solidFill>
                <a:latin typeface="Times New Roman" pitchFamily="18" charset="0"/>
                <a:cs typeface="Times New Roman" pitchFamily="18" charset="0"/>
              </a:rPr>
              <a:t>Channabasaveshwara Institute of Technology </a:t>
            </a:r>
            <a:r>
              <a:rPr lang="en-US" sz="1200" dirty="0">
                <a:latin typeface="Times New Roman" pitchFamily="18" charset="0"/>
                <a:cs typeface="Times New Roman" pitchFamily="18" charset="0"/>
              </a:rPr>
              <a:t/>
            </a:r>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a:t>
            </a:r>
            <a:r>
              <a:rPr lang="en-US" sz="1200" b="1" dirty="0">
                <a:latin typeface="Times New Roman" pitchFamily="18" charset="0"/>
                <a:cs typeface="Times New Roman" pitchFamily="18" charset="0"/>
              </a:rPr>
              <a:t>NAAC Accredited &amp; ISO 9001:2015 Certified Institution) </a:t>
            </a:r>
            <a:br>
              <a:rPr lang="en-US" sz="1200" b="1" dirty="0">
                <a:latin typeface="Times New Roman" pitchFamily="18" charset="0"/>
                <a:cs typeface="Times New Roman" pitchFamily="18" charset="0"/>
              </a:rPr>
            </a:br>
            <a:r>
              <a:rPr lang="en-US" sz="1200" dirty="0">
                <a:latin typeface="Times New Roman" pitchFamily="18" charset="0"/>
                <a:cs typeface="Times New Roman" pitchFamily="18" charset="0"/>
              </a:rPr>
              <a:t>NH 206 (B.H. Road), Gubbi, Tumakuru – 572 216. Karnataka. </a:t>
            </a:r>
            <a:br>
              <a:rPr lang="en-US" sz="1200" dirty="0">
                <a:latin typeface="Times New Roman" pitchFamily="18" charset="0"/>
                <a:cs typeface="Times New Roman" pitchFamily="18" charset="0"/>
              </a:rPr>
            </a:br>
            <a:r>
              <a:rPr lang="en-US" sz="1200" b="1" dirty="0">
                <a:latin typeface="Times New Roman" pitchFamily="18" charset="0"/>
                <a:cs typeface="Times New Roman" pitchFamily="18" charset="0"/>
              </a:rPr>
              <a:t>(Affiliated to Visvesvaraya Technological University, Belagavi &amp; Recognized by AICTE New Delhi) 2020-2021</a:t>
            </a:r>
            <a:br>
              <a:rPr lang="en-US" sz="1200" b="1" dirty="0">
                <a:latin typeface="Times New Roman" pitchFamily="18" charset="0"/>
                <a:cs typeface="Times New Roman" pitchFamily="18" charset="0"/>
              </a:rPr>
            </a:br>
            <a:r>
              <a:rPr lang="en-US" sz="1800" b="1" dirty="0">
                <a:solidFill>
                  <a:srgbClr val="7030A0"/>
                </a:solidFill>
                <a:latin typeface="Times New Roman" pitchFamily="18" charset="0"/>
                <a:cs typeface="Times New Roman" pitchFamily="18" charset="0"/>
              </a:rPr>
              <a:t>DEPARTMENT OF COMPUTER SCIENCE &amp; ENGINEERING</a:t>
            </a: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r>
              <a:rPr lang="en-US" sz="1800" b="1" dirty="0">
                <a:solidFill>
                  <a:srgbClr val="C00000"/>
                </a:solidFill>
                <a:latin typeface="Times New Roman" pitchFamily="18" charset="0"/>
                <a:cs typeface="Times New Roman" pitchFamily="18" charset="0"/>
              </a:rPr>
              <a:t>INTRENSHIP PROJECT</a:t>
            </a:r>
            <a:br>
              <a:rPr lang="en-US" sz="1800" b="1" dirty="0">
                <a:solidFill>
                  <a:srgbClr val="C00000"/>
                </a:solidFill>
                <a:latin typeface="Times New Roman" pitchFamily="18" charset="0"/>
                <a:cs typeface="Times New Roman" pitchFamily="18" charset="0"/>
              </a:rPr>
            </a:br>
            <a:r>
              <a:rPr lang="en-US" sz="1800" b="1" dirty="0" smtClean="0">
                <a:solidFill>
                  <a:srgbClr val="C00000"/>
                </a:solidFill>
                <a:latin typeface="Times New Roman" pitchFamily="18" charset="0"/>
                <a:cs typeface="Times New Roman" pitchFamily="18" charset="0"/>
              </a:rPr>
              <a:t>ON</a:t>
            </a:r>
            <a:br>
              <a:rPr lang="en-US" sz="1800" b="1" dirty="0" smtClean="0">
                <a:solidFill>
                  <a:srgbClr val="C00000"/>
                </a:solidFill>
                <a:latin typeface="Times New Roman" pitchFamily="18" charset="0"/>
                <a:cs typeface="Times New Roman" pitchFamily="18" charset="0"/>
              </a:rPr>
            </a:br>
            <a:r>
              <a:rPr lang="en-US" sz="1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UBER PICKUPS IN NEWYORK CITY PREDICTION</a:t>
            </a:r>
            <a:r>
              <a:rPr lang="en-US" sz="1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a:r>
            <a:br>
              <a:rPr lang="en-US" sz="1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br>
            <a:r>
              <a:rPr lang="en-US" sz="1800" b="1" dirty="0">
                <a:ln w="11430"/>
                <a:solidFill>
                  <a:srgbClr val="009900"/>
                </a:solidFill>
                <a:effectLst>
                  <a:outerShdw blurRad="50800" dist="39000" dir="5460000" algn="tl">
                    <a:srgbClr val="000000">
                      <a:alpha val="38000"/>
                    </a:srgbClr>
                  </a:outerShdw>
                </a:effectLst>
                <a:latin typeface="Times New Roman" pitchFamily="18" charset="0"/>
                <a:cs typeface="Times New Roman" pitchFamily="18" charset="0"/>
              </a:rPr>
              <a:t/>
            </a:r>
            <a:br>
              <a:rPr lang="en-US" sz="1800" b="1" dirty="0">
                <a:ln w="11430"/>
                <a:solidFill>
                  <a:srgbClr val="009900"/>
                </a:solidFill>
                <a:effectLst>
                  <a:outerShdw blurRad="50800" dist="39000" dir="5460000" algn="tl">
                    <a:srgbClr val="000000">
                      <a:alpha val="38000"/>
                    </a:srgbClr>
                  </a:outerShdw>
                </a:effectLst>
                <a:latin typeface="Times New Roman" pitchFamily="18" charset="0"/>
                <a:cs typeface="Times New Roman" pitchFamily="18" charset="0"/>
              </a:rPr>
            </a:br>
            <a:endParaRPr lang="en-IN" sz="1200" dirty="0">
              <a:solidFill>
                <a:srgbClr val="009900"/>
              </a:solidFill>
            </a:endParaRPr>
          </a:p>
        </p:txBody>
      </p:sp>
      <p:sp>
        <p:nvSpPr>
          <p:cNvPr id="3" name="Content Placeholder 2"/>
          <p:cNvSpPr>
            <a:spLocks noGrp="1"/>
          </p:cNvSpPr>
          <p:nvPr>
            <p:ph sz="quarter" idx="13"/>
          </p:nvPr>
        </p:nvSpPr>
        <p:spPr>
          <a:xfrm>
            <a:off x="4139951" y="3212976"/>
            <a:ext cx="1584177" cy="1152128"/>
          </a:xfrm>
        </p:spPr>
        <p:txBody>
          <a:bodyPr>
            <a:normAutofit/>
          </a:bodyPr>
          <a:lstStyle/>
          <a:p>
            <a:pPr marL="0" indent="0">
              <a:buNone/>
            </a:pPr>
            <a:r>
              <a:rPr lang="en-US" sz="1400" b="1" u="sng" dirty="0" smtClean="0">
                <a:latin typeface="Times New Roman" pitchFamily="18" charset="0"/>
                <a:cs typeface="Times New Roman" pitchFamily="18" charset="0"/>
              </a:rPr>
              <a:t>Presented by:</a:t>
            </a:r>
          </a:p>
          <a:p>
            <a:pPr marL="0" indent="0">
              <a:buNone/>
            </a:pPr>
            <a:r>
              <a:rPr lang="en-US" sz="1400" dirty="0" smtClean="0">
                <a:latin typeface="Times New Roman" pitchFamily="18" charset="0"/>
                <a:cs typeface="Times New Roman" pitchFamily="18" charset="0"/>
              </a:rPr>
              <a:t>Ashwini</a:t>
            </a:r>
          </a:p>
          <a:p>
            <a:pPr marL="0" indent="0">
              <a:buNone/>
            </a:pPr>
            <a:r>
              <a:rPr lang="en-US" sz="1400" dirty="0" smtClean="0">
                <a:latin typeface="Times New Roman" pitchFamily="18" charset="0"/>
                <a:cs typeface="Times New Roman" pitchFamily="18" charset="0"/>
              </a:rPr>
              <a:t>1cg17cs010</a:t>
            </a:r>
            <a:endParaRPr lang="en-IN" sz="1400" dirty="0">
              <a:latin typeface="Times New Roman" pitchFamily="18" charset="0"/>
              <a:cs typeface="Times New Roman" pitchFamily="18" charset="0"/>
            </a:endParaRPr>
          </a:p>
        </p:txBody>
      </p:sp>
      <p:sp>
        <p:nvSpPr>
          <p:cNvPr id="4" name="Content Placeholder 3"/>
          <p:cNvSpPr>
            <a:spLocks noGrp="1"/>
          </p:cNvSpPr>
          <p:nvPr>
            <p:ph sz="quarter" idx="14"/>
          </p:nvPr>
        </p:nvSpPr>
        <p:spPr>
          <a:xfrm>
            <a:off x="5940152" y="3212976"/>
            <a:ext cx="2952328" cy="1296144"/>
          </a:xfrm>
        </p:spPr>
        <p:txBody>
          <a:bodyPr>
            <a:normAutofit/>
          </a:bodyPr>
          <a:lstStyle/>
          <a:p>
            <a:pPr marL="0" indent="0">
              <a:buNone/>
            </a:pPr>
            <a:r>
              <a:rPr lang="en-US" sz="1400" b="1" u="sng" dirty="0" smtClean="0">
                <a:latin typeface="Times New Roman" pitchFamily="18" charset="0"/>
                <a:cs typeface="Times New Roman" pitchFamily="18" charset="0"/>
              </a:rPr>
              <a:t>Under the guidance of:</a:t>
            </a:r>
          </a:p>
          <a:p>
            <a:pPr marL="0" indent="0">
              <a:buNone/>
            </a:pPr>
            <a:r>
              <a:rPr lang="en-US" sz="1400" dirty="0" smtClean="0">
                <a:latin typeface="Times New Roman" pitchFamily="18" charset="0"/>
                <a:cs typeface="Times New Roman" pitchFamily="18" charset="0"/>
              </a:rPr>
              <a:t>Mrs.Lalitha Bandeppa,</a:t>
            </a:r>
            <a:r>
              <a:rPr lang="en-US" sz="700" dirty="0" smtClean="0">
                <a:latin typeface="Times New Roman" pitchFamily="18" charset="0"/>
                <a:cs typeface="Times New Roman" pitchFamily="18" charset="0"/>
              </a:rPr>
              <a:t>M.Tech</a:t>
            </a:r>
          </a:p>
          <a:p>
            <a:pPr marL="0" indent="0">
              <a:buNone/>
            </a:pPr>
            <a:r>
              <a:rPr lang="en-US" sz="1400" dirty="0" smtClean="0">
                <a:latin typeface="Times New Roman" pitchFamily="18" charset="0"/>
                <a:cs typeface="Times New Roman" pitchFamily="18" charset="0"/>
              </a:rPr>
              <a:t>Assistant professor </a:t>
            </a:r>
          </a:p>
          <a:p>
            <a:pPr marL="0" indent="0">
              <a:buNone/>
            </a:pPr>
            <a:r>
              <a:rPr lang="en-US" sz="1400" dirty="0" smtClean="0">
                <a:latin typeface="Times New Roman" pitchFamily="18" charset="0"/>
                <a:cs typeface="Times New Roman" pitchFamily="18" charset="0"/>
              </a:rPr>
              <a:t>Dept. of CSE</a:t>
            </a:r>
          </a:p>
          <a:p>
            <a:pPr marL="0" indent="0">
              <a:buNone/>
            </a:pPr>
            <a:endParaRPr lang="en-IN" dirty="0"/>
          </a:p>
        </p:txBody>
      </p:sp>
      <p:pic>
        <p:nvPicPr>
          <p:cNvPr id="5" name="Picture 4"/>
          <p:cNvPicPr/>
          <p:nvPr/>
        </p:nvPicPr>
        <p:blipFill>
          <a:blip r:embed="rId2"/>
          <a:stretch>
            <a:fillRect/>
          </a:stretch>
        </p:blipFill>
        <p:spPr>
          <a:xfrm>
            <a:off x="1043608" y="517838"/>
            <a:ext cx="1219200" cy="685800"/>
          </a:xfrm>
          <a:prstGeom prst="rect">
            <a:avLst/>
          </a:prstGeom>
        </p:spPr>
      </p:pic>
      <p:grpSp>
        <p:nvGrpSpPr>
          <p:cNvPr id="6" name="Group 5"/>
          <p:cNvGrpSpPr/>
          <p:nvPr/>
        </p:nvGrpSpPr>
        <p:grpSpPr>
          <a:xfrm>
            <a:off x="6886916" y="495860"/>
            <a:ext cx="1219199" cy="609600"/>
            <a:chOff x="0" y="0"/>
            <a:chExt cx="11238" cy="7905"/>
          </a:xfrm>
        </p:grpSpPr>
        <p:pic>
          <p:nvPicPr>
            <p:cNvPr id="7" name="Picture 6" descr="image10"/>
            <p:cNvPicPr/>
            <p:nvPr/>
          </p:nvPicPr>
          <p:blipFill>
            <a:blip r:embed="rId3"/>
            <a:stretch>
              <a:fillRect/>
            </a:stretch>
          </p:blipFill>
          <p:spPr>
            <a:xfrm>
              <a:off x="0" y="0"/>
              <a:ext cx="6000" cy="7905"/>
            </a:xfrm>
            <a:prstGeom prst="rect">
              <a:avLst/>
            </a:prstGeom>
            <a:noFill/>
            <a:ln>
              <a:noFill/>
            </a:ln>
          </p:spPr>
        </p:pic>
        <p:pic>
          <p:nvPicPr>
            <p:cNvPr id="8" name="Picture 7" descr="image20"/>
            <p:cNvPicPr/>
            <p:nvPr/>
          </p:nvPicPr>
          <p:blipFill>
            <a:blip r:embed="rId4"/>
            <a:stretch>
              <a:fillRect/>
            </a:stretch>
          </p:blipFill>
          <p:spPr>
            <a:xfrm>
              <a:off x="6000" y="285"/>
              <a:ext cx="5238" cy="6858"/>
            </a:xfrm>
            <a:prstGeom prst="rect">
              <a:avLst/>
            </a:prstGeom>
            <a:noFill/>
            <a:ln>
              <a:noFill/>
            </a:ln>
          </p:spPr>
        </p:pic>
      </p:grpSp>
    </p:spTree>
    <p:extLst>
      <p:ext uri="{BB962C8B-B14F-4D97-AF65-F5344CB8AC3E}">
        <p14:creationId xmlns:p14="http://schemas.microsoft.com/office/powerpoint/2010/main" val="4088842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060848"/>
            <a:ext cx="7408333" cy="4065315"/>
          </a:xfrm>
        </p:spPr>
        <p:txBody>
          <a:bodyPr>
            <a:normAutofit/>
          </a:bodyPr>
          <a:lstStyle/>
          <a:p>
            <a:r>
              <a:rPr lang="en-US" sz="1600" dirty="0">
                <a:latin typeface="Times New Roman" pitchFamily="18" charset="0"/>
                <a:cs typeface="Times New Roman" pitchFamily="18" charset="0"/>
              </a:rPr>
              <a:t>our proposed method outperforms the baseline ones and shows significant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improvements. </a:t>
            </a:r>
            <a:r>
              <a:rPr lang="en-US" sz="1600" dirty="0">
                <a:latin typeface="Times New Roman" pitchFamily="18" charset="0"/>
                <a:cs typeface="Times New Roman" pitchFamily="18" charset="0"/>
              </a:rPr>
              <a:t>This means that the long-term dependencies captured by LSTM indeed have a </a:t>
            </a:r>
            <a:r>
              <a:rPr lang="en-US" sz="1600" dirty="0" smtClean="0">
                <a:latin typeface="Times New Roman" pitchFamily="18" charset="0"/>
                <a:cs typeface="Times New Roman" pitchFamily="18" charset="0"/>
              </a:rPr>
              <a:t>positive </a:t>
            </a:r>
            <a:r>
              <a:rPr lang="en-US" sz="1600" dirty="0">
                <a:latin typeface="Times New Roman" pitchFamily="18" charset="0"/>
                <a:cs typeface="Times New Roman" pitchFamily="18" charset="0"/>
              </a:rPr>
              <a:t>influence on </a:t>
            </a:r>
            <a:r>
              <a:rPr lang="en-US" sz="1600" dirty="0" smtClean="0">
                <a:latin typeface="Times New Roman" pitchFamily="18" charset="0"/>
                <a:cs typeface="Times New Roman" pitchFamily="18" charset="0"/>
              </a:rPr>
              <a:t>prediction</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demand for taxi and Uber are positively related to the length of </a:t>
            </a:r>
            <a:r>
              <a:rPr lang="en-US" sz="1600" dirty="0" smtClean="0">
                <a:latin typeface="Times New Roman" pitchFamily="18" charset="0"/>
                <a:cs typeface="Times New Roman" pitchFamily="18" charset="0"/>
              </a:rPr>
              <a:t>roadways. </a:t>
            </a:r>
            <a:endParaRPr lang="en-US" sz="1600"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This is because Taxi and Uber’s demands are also related to the roadway density. </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Demand </a:t>
            </a:r>
            <a:r>
              <a:rPr lang="en-US" sz="1600" dirty="0">
                <a:latin typeface="Times New Roman" pitchFamily="18" charset="0"/>
                <a:cs typeface="Times New Roman" pitchFamily="18" charset="0"/>
              </a:rPr>
              <a:t>have a </a:t>
            </a:r>
            <a:r>
              <a:rPr lang="en-US" sz="1600" dirty="0" smtClean="0">
                <a:latin typeface="Times New Roman" pitchFamily="18" charset="0"/>
                <a:cs typeface="Times New Roman" pitchFamily="18" charset="0"/>
              </a:rPr>
              <a:t>significant </a:t>
            </a:r>
            <a:r>
              <a:rPr lang="en-US" sz="1600" dirty="0">
                <a:latin typeface="Times New Roman" pitchFamily="18" charset="0"/>
                <a:cs typeface="Times New Roman" pitchFamily="18" charset="0"/>
              </a:rPr>
              <a:t>impact in areas with longer mileage of roadway. </a:t>
            </a: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IN" sz="16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RESULTS</a:t>
            </a:r>
            <a:endParaRPr lang="en-IN" sz="2400" b="1"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717032"/>
            <a:ext cx="5976664" cy="3080008"/>
          </a:xfrm>
          <a:prstGeom prst="rect">
            <a:avLst/>
          </a:prstGeom>
        </p:spPr>
      </p:pic>
    </p:spTree>
    <p:extLst>
      <p:ext uri="{BB962C8B-B14F-4D97-AF65-F5344CB8AC3E}">
        <p14:creationId xmlns:p14="http://schemas.microsoft.com/office/powerpoint/2010/main" val="397023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a:latin typeface="Times New Roman" pitchFamily="18" charset="0"/>
                <a:cs typeface="Times New Roman" pitchFamily="18" charset="0"/>
              </a:rPr>
              <a:t>I have understood the deep learning based method to predict the number of Uber </a:t>
            </a:r>
            <a:r>
              <a:rPr lang="en-US" sz="1600" dirty="0" smtClean="0">
                <a:latin typeface="Times New Roman" pitchFamily="18" charset="0"/>
                <a:cs typeface="Times New Roman" pitchFamily="18" charset="0"/>
              </a:rPr>
              <a:t>pickups.</a:t>
            </a:r>
          </a:p>
          <a:p>
            <a:endParaRPr lang="en-US" sz="1600"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A long short-term memory (LSTM) model is proposed aiming to capture the long-term dependencies of the pickup sequence over time</a:t>
            </a:r>
            <a:r>
              <a:rPr lang="en-US" sz="1600" dirty="0" smtClean="0">
                <a:latin typeface="Times New Roman" pitchFamily="18" charset="0"/>
                <a:cs typeface="Times New Roman" pitchFamily="18" charset="0"/>
              </a:rPr>
              <a:t>.</a:t>
            </a:r>
          </a:p>
          <a:p>
            <a:endParaRPr lang="en-IN"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For future work, it would be interesting to compare the Uber pickup data with New York taxi pickup </a:t>
            </a:r>
            <a:r>
              <a:rPr lang="en-US" sz="1600" dirty="0" smtClean="0">
                <a:latin typeface="Times New Roman" pitchFamily="18" charset="0"/>
                <a:cs typeface="Times New Roman" pitchFamily="18" charset="0"/>
              </a:rPr>
              <a:t>data.</a:t>
            </a:r>
          </a:p>
          <a:p>
            <a:pPr marL="0" indent="0">
              <a:buNone/>
            </a:pPr>
            <a:endParaRPr lang="en-US" sz="1600"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More advanced data mining techniques like tensor mining may help to discover deeper knowledge that may help to improve the Uber and/or taxi service system</a:t>
            </a:r>
            <a:r>
              <a:rPr lang="en-US" sz="1600" dirty="0"/>
              <a:t>. </a:t>
            </a:r>
            <a:endParaRPr lang="en-IN" sz="16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CONCLUSION</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397972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solidFill>
                  <a:srgbClr val="002060"/>
                </a:solidFill>
                <a:latin typeface="Times New Roman" pitchFamily="18" charset="0"/>
                <a:cs typeface="Times New Roman" pitchFamily="18" charset="0"/>
              </a:rPr>
              <a:t>THANK YOU</a:t>
            </a:r>
            <a:endParaRPr lang="en-IN" b="1" dirty="0">
              <a:solidFill>
                <a:srgbClr val="002060"/>
              </a:solidFill>
              <a:latin typeface="Times New Roman" pitchFamily="18" charset="0"/>
              <a:cs typeface="Times New Roman" pitchFamily="18" charset="0"/>
            </a:endParaRPr>
          </a:p>
        </p:txBody>
      </p:sp>
      <p:sp>
        <p:nvSpPr>
          <p:cNvPr id="6" name="Subtitle 5"/>
          <p:cNvSpPr>
            <a:spLocks noGrp="1"/>
          </p:cNvSpPr>
          <p:nvPr>
            <p:ph type="subTitle" idx="1"/>
          </p:nvPr>
        </p:nvSpPr>
        <p:spPr>
          <a:xfrm>
            <a:off x="5076056" y="3140968"/>
            <a:ext cx="3960440" cy="1888233"/>
          </a:xfrm>
        </p:spPr>
        <p:txBody>
          <a:bodyPr/>
          <a:lstStyle/>
          <a:p>
            <a:r>
              <a:rPr lang="en-US" dirty="0"/>
              <a:t>.</a:t>
            </a:r>
            <a:endParaRPr lang="en-IN" dirty="0"/>
          </a:p>
        </p:txBody>
      </p:sp>
    </p:spTree>
    <p:extLst>
      <p:ext uri="{BB962C8B-B14F-4D97-AF65-F5344CB8AC3E}">
        <p14:creationId xmlns:p14="http://schemas.microsoft.com/office/powerpoint/2010/main" val="4188733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400" dirty="0" smtClean="0">
                <a:latin typeface="Times New Roman" pitchFamily="18" charset="0"/>
                <a:cs typeface="Times New Roman" pitchFamily="18" charset="0"/>
              </a:rPr>
              <a:t>INTRODUCTION</a:t>
            </a:r>
          </a:p>
          <a:p>
            <a:r>
              <a:rPr lang="en-US" sz="1400" dirty="0" smtClean="0">
                <a:latin typeface="Times New Roman" pitchFamily="18" charset="0"/>
                <a:cs typeface="Times New Roman" pitchFamily="18" charset="0"/>
              </a:rPr>
              <a:t>PROBLEM STATEMENT</a:t>
            </a:r>
          </a:p>
          <a:p>
            <a:r>
              <a:rPr lang="en-US" sz="1400" dirty="0" smtClean="0">
                <a:latin typeface="Times New Roman" pitchFamily="18" charset="0"/>
                <a:cs typeface="Times New Roman" pitchFamily="18" charset="0"/>
              </a:rPr>
              <a:t>OBJECTIVES</a:t>
            </a:r>
          </a:p>
          <a:p>
            <a:r>
              <a:rPr lang="en-US" sz="1400" dirty="0" smtClean="0">
                <a:latin typeface="Times New Roman" pitchFamily="18" charset="0"/>
                <a:cs typeface="Times New Roman" pitchFamily="18" charset="0"/>
              </a:rPr>
              <a:t>EXISTING SYSTEM</a:t>
            </a:r>
          </a:p>
          <a:p>
            <a:r>
              <a:rPr lang="en-US" sz="1400" dirty="0" smtClean="0">
                <a:latin typeface="Times New Roman" pitchFamily="18" charset="0"/>
                <a:cs typeface="Times New Roman" pitchFamily="18" charset="0"/>
              </a:rPr>
              <a:t>PROPOSED METHODOLOGY</a:t>
            </a:r>
          </a:p>
          <a:p>
            <a:r>
              <a:rPr lang="en-US" sz="1400" dirty="0" smtClean="0">
                <a:latin typeface="Times New Roman" pitchFamily="18" charset="0"/>
                <a:cs typeface="Times New Roman" pitchFamily="18" charset="0"/>
              </a:rPr>
              <a:t>RESULTS</a:t>
            </a:r>
          </a:p>
          <a:p>
            <a:r>
              <a:rPr lang="en-US" sz="1400" dirty="0" smtClean="0">
                <a:latin typeface="Times New Roman" pitchFamily="18" charset="0"/>
                <a:cs typeface="Times New Roman" pitchFamily="18" charset="0"/>
              </a:rPr>
              <a:t>CONCLUSION</a:t>
            </a:r>
            <a:endParaRPr lang="en-IN" sz="1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CONTENTS</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14010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76872"/>
            <a:ext cx="7804389" cy="3849291"/>
          </a:xfrm>
        </p:spPr>
        <p:txBody>
          <a:bodyPr>
            <a:normAutofit/>
          </a:bodyPr>
          <a:lstStyle/>
          <a:p>
            <a:r>
              <a:rPr lang="en-US" sz="1600" dirty="0">
                <a:latin typeface="Times New Roman" pitchFamily="18" charset="0"/>
                <a:cs typeface="Times New Roman" pitchFamily="18" charset="0"/>
              </a:rPr>
              <a:t>T</a:t>
            </a:r>
            <a:r>
              <a:rPr lang="en-US" sz="1600" dirty="0" smtClean="0">
                <a:latin typeface="Times New Roman" pitchFamily="18" charset="0"/>
                <a:cs typeface="Times New Roman" pitchFamily="18" charset="0"/>
              </a:rPr>
              <a:t>he </a:t>
            </a:r>
            <a:r>
              <a:rPr lang="en-US" sz="1600" dirty="0">
                <a:latin typeface="Times New Roman" pitchFamily="18" charset="0"/>
                <a:cs typeface="Times New Roman" pitchFamily="18" charset="0"/>
              </a:rPr>
              <a:t>last two decades, the development of sensing and communication technology has brought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vehicles to a more connected and intelligent level</a:t>
            </a:r>
            <a:r>
              <a:rPr lang="en-US" sz="1600" dirty="0" smtClean="0">
                <a:latin typeface="Times New Roman" pitchFamily="18" charset="0"/>
                <a:cs typeface="Times New Roman" pitchFamily="18" charset="0"/>
              </a:rPr>
              <a:t>.</a:t>
            </a:r>
          </a:p>
          <a:p>
            <a:pPr marL="0" indent="0">
              <a:buNone/>
            </a:pPr>
            <a:endParaRPr lang="en-US" sz="1600"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The number of taxi pickups itself reflects the demand of the ride </a:t>
            </a:r>
            <a:r>
              <a:rPr lang="en-US" sz="1600" dirty="0" smtClean="0">
                <a:latin typeface="Times New Roman" pitchFamily="18" charset="0"/>
                <a:cs typeface="Times New Roman" pitchFamily="18" charset="0"/>
              </a:rPr>
              <a:t>service.</a:t>
            </a:r>
          </a:p>
          <a:p>
            <a:pPr marL="0" indent="0">
              <a:buNone/>
            </a:pP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Uber-like taxis are directed to the passengers and one request of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ride service always correspond to a pickup</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To </a:t>
            </a:r>
            <a:r>
              <a:rPr lang="en-US" sz="1600" dirty="0">
                <a:latin typeface="Times New Roman" pitchFamily="18" charset="0"/>
                <a:cs typeface="Times New Roman" pitchFamily="18" charset="0"/>
              </a:rPr>
              <a:t>predict the number of pickups of </a:t>
            </a:r>
            <a:r>
              <a:rPr lang="en-US" sz="1600" dirty="0" smtClean="0">
                <a:latin typeface="Times New Roman" pitchFamily="18" charset="0"/>
                <a:cs typeface="Times New Roman" pitchFamily="18" charset="0"/>
              </a:rPr>
              <a:t>Uber</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like </a:t>
            </a:r>
            <a:r>
              <a:rPr lang="en-US" sz="1600" dirty="0">
                <a:latin typeface="Times New Roman" pitchFamily="18" charset="0"/>
                <a:cs typeface="Times New Roman" pitchFamily="18" charset="0"/>
              </a:rPr>
              <a:t>taxis since a better understanding and forecasting of the travel demand helps to improve the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efficiency and sustainability of the urban transportation system. </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By using LSTM model</a:t>
            </a:r>
            <a:endParaRPr lang="en-US" sz="1600" dirty="0" smtClean="0">
              <a:latin typeface="Times New Roman" pitchFamily="18" charset="0"/>
              <a:cs typeface="Times New Roman" pitchFamily="18" charset="0"/>
            </a:endParaRPr>
          </a:p>
          <a:p>
            <a:pPr marL="0" indent="0">
              <a:buNone/>
            </a:pPr>
            <a:endParaRPr lang="en-IN" sz="16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INTRODUCTION</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73541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a:latin typeface="Times New Roman" pitchFamily="18" charset="0"/>
                <a:cs typeface="Times New Roman" pitchFamily="18" charset="0"/>
              </a:rPr>
              <a:t>This directory contains data on over 4.5 million Uber pickups in New York City from April to September 2014, and 14.3 million more Uber pickups from January to June 2015. Trip-level data on 10 other for-hire vehicle (FHV) companies, as well as aggregated data for 329 FHV companies, is also included.</a:t>
            </a:r>
            <a:endParaRPr lang="en-IN" sz="1600" dirty="0">
              <a:latin typeface="Times New Roman" pitchFamily="18" charset="0"/>
              <a:cs typeface="Times New Roman" pitchFamily="18" charset="0"/>
            </a:endParaRPr>
          </a:p>
        </p:txBody>
      </p:sp>
      <p:sp>
        <p:nvSpPr>
          <p:cNvPr id="3" name="Title 2"/>
          <p:cNvSpPr>
            <a:spLocks noGrp="1"/>
          </p:cNvSpPr>
          <p:nvPr>
            <p:ph type="title"/>
          </p:nvPr>
        </p:nvSpPr>
        <p:spPr>
          <a:xfrm>
            <a:off x="251520" y="476672"/>
            <a:ext cx="3168352" cy="1252728"/>
          </a:xfrm>
        </p:spPr>
        <p:txBody>
          <a:bodyPr>
            <a:normAutofit/>
          </a:bodyPr>
          <a:lstStyle/>
          <a:p>
            <a:r>
              <a:rPr lang="en-US" sz="1600" b="1" dirty="0" smtClean="0">
                <a:latin typeface="Times New Roman" pitchFamily="18" charset="0"/>
                <a:cs typeface="Times New Roman" pitchFamily="18" charset="0"/>
              </a:rPr>
              <a:t>Continuing…</a:t>
            </a:r>
            <a:endParaRPr lang="en-IN" sz="1600" b="1"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3933056"/>
            <a:ext cx="4045456" cy="2418214"/>
          </a:xfrm>
          <a:prstGeom prst="rect">
            <a:avLst/>
          </a:prstGeom>
        </p:spPr>
      </p:pic>
    </p:spTree>
    <p:extLst>
      <p:ext uri="{BB962C8B-B14F-4D97-AF65-F5344CB8AC3E}">
        <p14:creationId xmlns:p14="http://schemas.microsoft.com/office/powerpoint/2010/main" val="1820938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latin typeface="Times New Roman" pitchFamily="18" charset="0"/>
                <a:cs typeface="Times New Roman" pitchFamily="18" charset="0"/>
              </a:rPr>
              <a:t>Uber faces are laws in California that require ride-sharing companies to treat drivers as employees rather than independent contractors</a:t>
            </a:r>
            <a:r>
              <a:rPr lang="en-US" sz="1600" dirty="0" smtClean="0">
                <a:latin typeface="Times New Roman" pitchFamily="18" charset="0"/>
                <a:cs typeface="Times New Roman" pitchFamily="18" charset="0"/>
              </a:rPr>
              <a:t>.</a:t>
            </a:r>
          </a:p>
          <a:p>
            <a:r>
              <a:rPr lang="en-US" sz="1600" dirty="0">
                <a:latin typeface="Times New Roman" pitchFamily="18" charset="0"/>
                <a:cs typeface="Times New Roman" pitchFamily="18" charset="0"/>
              </a:rPr>
              <a:t>Changes in laws can also affect how much Uber pays in taxes</a:t>
            </a:r>
            <a:r>
              <a:rPr lang="en-US" sz="1600" dirty="0"/>
              <a:t>. </a:t>
            </a:r>
            <a:endParaRPr lang="en-US" sz="1600" dirty="0" smtClean="0"/>
          </a:p>
          <a:p>
            <a:r>
              <a:rPr lang="en-US" sz="1600" dirty="0">
                <a:latin typeface="Times New Roman" pitchFamily="18" charset="0"/>
                <a:cs typeface="Times New Roman" pitchFamily="18" charset="0"/>
              </a:rPr>
              <a:t>It comes after a raft of recent studies have found negative effects from </a:t>
            </a:r>
            <a:r>
              <a:rPr lang="en-US" sz="1600" b="1" dirty="0">
                <a:latin typeface="Times New Roman" pitchFamily="18" charset="0"/>
                <a:cs typeface="Times New Roman" pitchFamily="18" charset="0"/>
              </a:rPr>
              <a:t>Uber</a:t>
            </a:r>
            <a:r>
              <a:rPr lang="en-US" sz="1600" dirty="0">
                <a:latin typeface="Times New Roman" pitchFamily="18" charset="0"/>
                <a:cs typeface="Times New Roman" pitchFamily="18" charset="0"/>
              </a:rPr>
              <a:t> and Lyft, such as increased congestion, higher traffic fatalities, huge declines in transit ridership and other negative impacts</a:t>
            </a:r>
            <a:r>
              <a:rPr lang="en-US" sz="1600" dirty="0" smtClean="0">
                <a:latin typeface="Times New Roman" pitchFamily="18" charset="0"/>
                <a:cs typeface="Times New Roman" pitchFamily="18" charset="0"/>
              </a:rPr>
              <a:t>.</a:t>
            </a:r>
          </a:p>
          <a:p>
            <a:pPr marL="0" indent="0">
              <a:buNone/>
            </a:pPr>
            <a:endParaRPr lang="en-IN" sz="16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PROBLEM STATEMENT</a:t>
            </a:r>
            <a:endParaRPr lang="en-IN" sz="2400" b="1"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4347936"/>
            <a:ext cx="2880320" cy="20882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4317596"/>
            <a:ext cx="3744416" cy="2088232"/>
          </a:xfrm>
          <a:prstGeom prst="rect">
            <a:avLst/>
          </a:prstGeom>
        </p:spPr>
      </p:pic>
    </p:spTree>
    <p:extLst>
      <p:ext uri="{BB962C8B-B14F-4D97-AF65-F5344CB8AC3E}">
        <p14:creationId xmlns:p14="http://schemas.microsoft.com/office/powerpoint/2010/main" val="3945085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latin typeface="Times New Roman" pitchFamily="18" charset="0"/>
                <a:cs typeface="Times New Roman" pitchFamily="18" charset="0"/>
              </a:rPr>
              <a:t>Create the world’s biggest taxi in network, connecting riders with safe, reliable, convenient transportation providers at a variety of price points in cities around the world.</a:t>
            </a:r>
          </a:p>
          <a:p>
            <a:pPr marL="0" indent="0">
              <a:buNone/>
            </a:pP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Create the world’s biggest p2p logistics platform, allowing anyone to either request or provide physical delivery of a myriad of goods &amp; services.</a:t>
            </a:r>
          </a:p>
          <a:p>
            <a:pPr marL="0" indent="0">
              <a:buNone/>
            </a:pP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Shift from 100% human-driven logistics to 100% machine-driven logistics </a:t>
            </a:r>
            <a:r>
              <a:rPr lang="en-US" dirty="0" smtClean="0">
                <a:latin typeface="Times New Roman" pitchFamily="18" charset="0"/>
                <a:cs typeface="Times New Roman" pitchFamily="18" charset="0"/>
              </a:rPr>
              <a:t> </a:t>
            </a: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OBJECTIVES</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773754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latin typeface="Times New Roman" pitchFamily="18" charset="0"/>
                <a:cs typeface="Times New Roman" pitchFamily="18" charset="0"/>
              </a:rPr>
              <a:t>from </a:t>
            </a:r>
            <a:r>
              <a:rPr lang="en-US" sz="1600" dirty="0">
                <a:latin typeface="Times New Roman" pitchFamily="18" charset="0"/>
                <a:cs typeface="Times New Roman" pitchFamily="18" charset="0"/>
              </a:rPr>
              <a:t>an Uber driver is beautiful in its simplicity: simply open the app, set the </a:t>
            </a:r>
            <a:r>
              <a:rPr lang="en-US" sz="1600" dirty="0" smtClean="0">
                <a:latin typeface="Times New Roman" pitchFamily="18" charset="0"/>
                <a:cs typeface="Times New Roman" pitchFamily="18" charset="0"/>
              </a:rPr>
              <a:t>pickup.</a:t>
            </a:r>
          </a:p>
          <a:p>
            <a:pPr marL="0" indent="0">
              <a:buNone/>
            </a:pP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Back in 2011, during New Year's </a:t>
            </a:r>
            <a:r>
              <a:rPr lang="en-US" sz="1600" dirty="0" smtClean="0">
                <a:latin typeface="Times New Roman" pitchFamily="18" charset="0"/>
                <a:cs typeface="Times New Roman" pitchFamily="18" charset="0"/>
              </a:rPr>
              <a:t>Even </a:t>
            </a:r>
            <a:r>
              <a:rPr lang="en-US" sz="1600" dirty="0">
                <a:latin typeface="Times New Roman" pitchFamily="18" charset="0"/>
                <a:cs typeface="Times New Roman" pitchFamily="18" charset="0"/>
              </a:rPr>
              <a:t>in New York, a journey of one mile </a:t>
            </a:r>
            <a:r>
              <a:rPr lang="en-US" sz="1600" dirty="0" smtClean="0">
                <a:latin typeface="Times New Roman" pitchFamily="18" charset="0"/>
                <a:cs typeface="Times New Roman" pitchFamily="18" charset="0"/>
              </a:rPr>
              <a:t>went.</a:t>
            </a:r>
          </a:p>
          <a:p>
            <a:pPr marL="0" indent="0">
              <a:buNone/>
            </a:pP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This </a:t>
            </a:r>
            <a:r>
              <a:rPr lang="en-US" sz="1600" dirty="0">
                <a:latin typeface="Times New Roman" pitchFamily="18" charset="0"/>
                <a:cs typeface="Times New Roman" pitchFamily="18" charset="0"/>
              </a:rPr>
              <a:t>new system has not yet been released, but Uber knows that in order to ... done needed to rework existing systems so that they fit an entirely new mold.</a:t>
            </a:r>
            <a:endParaRPr lang="en-IN" sz="16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EXISTING SYSTEM</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254309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endParaRPr lang="en-US" sz="1600"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 proposed a hybrid method to predict the number of taxi </a:t>
            </a:r>
            <a:r>
              <a:rPr lang="en-US" sz="1600" dirty="0" smtClean="0">
                <a:latin typeface="Times New Roman" pitchFamily="18" charset="0"/>
                <a:cs typeface="Times New Roman" pitchFamily="18" charset="0"/>
              </a:rPr>
              <a:t>pickups</a:t>
            </a: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p>
          <a:p>
            <a:pPr marL="0" indent="0">
              <a:buNone/>
            </a:pPr>
            <a:endParaRPr lang="en-US" sz="1600"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which contains over 4.5 million Uber pickups in New York City</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Visualize </a:t>
            </a:r>
            <a:r>
              <a:rPr lang="en-US" sz="1600" dirty="0">
                <a:latin typeface="Times New Roman" pitchFamily="18" charset="0"/>
                <a:cs typeface="Times New Roman" pitchFamily="18" charset="0"/>
              </a:rPr>
              <a:t>Uber's ridership growth in NYC during the </a:t>
            </a:r>
            <a:r>
              <a:rPr lang="en-US" sz="1600" dirty="0" smtClean="0">
                <a:latin typeface="Times New Roman" pitchFamily="18" charset="0"/>
                <a:cs typeface="Times New Roman" pitchFamily="18" charset="0"/>
              </a:rPr>
              <a:t>period.</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Characterize the demand based on identified patterns in the time </a:t>
            </a:r>
            <a:r>
              <a:rPr lang="en-US" sz="1600" dirty="0" smtClean="0">
                <a:latin typeface="Times New Roman" pitchFamily="18" charset="0"/>
                <a:cs typeface="Times New Roman" pitchFamily="18" charset="0"/>
              </a:rPr>
              <a:t>series.</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Estimate the value of the NYC market for Uber, and its revenue </a:t>
            </a:r>
            <a:r>
              <a:rPr lang="en-US" sz="1600" dirty="0" smtClean="0">
                <a:latin typeface="Times New Roman" pitchFamily="18" charset="0"/>
                <a:cs typeface="Times New Roman" pitchFamily="18" charset="0"/>
              </a:rPr>
              <a:t>growth.</a:t>
            </a:r>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Other </a:t>
            </a:r>
            <a:r>
              <a:rPr lang="en-US" sz="1600" dirty="0">
                <a:latin typeface="Times New Roman" pitchFamily="18" charset="0"/>
                <a:cs typeface="Times New Roman" pitchFamily="18" charset="0"/>
              </a:rPr>
              <a:t>insights about the usage of the </a:t>
            </a:r>
            <a:r>
              <a:rPr lang="en-US" sz="1600" dirty="0" smtClean="0">
                <a:latin typeface="Times New Roman" pitchFamily="18" charset="0"/>
                <a:cs typeface="Times New Roman" pitchFamily="18" charset="0"/>
              </a:rPr>
              <a:t>service.</a:t>
            </a:r>
            <a:endParaRPr lang="en-IN" sz="16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PROPOSED METHODOLOGY</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711792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72816"/>
            <a:ext cx="7408333" cy="4353347"/>
          </a:xfrm>
        </p:spPr>
        <p:txBody>
          <a:bodyPr>
            <a:normAutofit/>
          </a:bodyPr>
          <a:lstStyle/>
          <a:p>
            <a:r>
              <a:rPr lang="en-US" sz="1600" dirty="0">
                <a:latin typeface="Times New Roman" pitchFamily="18" charset="0"/>
                <a:cs typeface="Times New Roman" pitchFamily="18" charset="0"/>
              </a:rPr>
              <a:t>Long Short-Term Memory (LSTM) networks are a type of recurrent neural network capable of learning order dependence in sequence prediction problems. </a:t>
            </a: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This is a behavior required in complex problem domains like machine translation, speech recognition, and more. LSTMs are a complex area of deep learning</a:t>
            </a:r>
            <a:r>
              <a:rPr lang="en-US" sz="1600" dirty="0" smtClean="0">
                <a:latin typeface="Times New Roman" pitchFamily="18" charset="0"/>
                <a:cs typeface="Times New Roman" pitchFamily="18" charset="0"/>
              </a:rPr>
              <a:t>.</a:t>
            </a:r>
          </a:p>
          <a:p>
            <a:pPr marL="0" indent="0">
              <a:buNone/>
            </a:pP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LSTM MODEL</a:t>
            </a:r>
            <a:endParaRPr lang="en-IN" sz="2400" b="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78" y="3140968"/>
            <a:ext cx="7649643" cy="3168352"/>
          </a:xfrm>
          <a:prstGeom prst="rect">
            <a:avLst/>
          </a:prstGeom>
        </p:spPr>
      </p:pic>
    </p:spTree>
    <p:extLst>
      <p:ext uri="{BB962C8B-B14F-4D97-AF65-F5344CB8AC3E}">
        <p14:creationId xmlns:p14="http://schemas.microsoft.com/office/powerpoint/2010/main" val="4140497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471</TotalTime>
  <Words>393</Words>
  <Application>Microsoft Office PowerPoint</Application>
  <PresentationFormat>On-screen Show (4:3)</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Waveform</vt:lpstr>
      <vt:lpstr>Channabasaveshwara Institute of Technology  (NAAC Accredited &amp; ISO 9001:2015 Certified Institution)  NH 206 (B.H. Road), Gubbi, Tumakuru – 572 216. Karnataka.  (Affiliated to Visvesvaraya Technological University, Belagavi &amp; Recognized by AICTE New Delhi) 2020-2021 DEPARTMENT OF COMPUTER SCIENCE &amp; ENGINEERING INTRENSHIP PROJECT ON UBER PICKUPS IN NEWYORK CITY PREDICTION  </vt:lpstr>
      <vt:lpstr>CONTENTS</vt:lpstr>
      <vt:lpstr>INTRODUCTION</vt:lpstr>
      <vt:lpstr>Continuing…</vt:lpstr>
      <vt:lpstr>PROBLEM STATEMENT</vt:lpstr>
      <vt:lpstr>OBJECTIVES</vt:lpstr>
      <vt:lpstr>EXISTING SYSTEM</vt:lpstr>
      <vt:lpstr>PROPOSED METHODOLOGY</vt:lpstr>
      <vt:lpstr>LSTM MODEL</vt:lpstr>
      <vt:lpstr>RESULTS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PICKUPS IN NEW YORK CITY PREDECTION</dc:title>
  <dc:creator>Dell</dc:creator>
  <cp:lastModifiedBy>Dell</cp:lastModifiedBy>
  <cp:revision>35</cp:revision>
  <dcterms:created xsi:type="dcterms:W3CDTF">2021-07-08T06:15:25Z</dcterms:created>
  <dcterms:modified xsi:type="dcterms:W3CDTF">2021-08-07T15:40:54Z</dcterms:modified>
</cp:coreProperties>
</file>