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7"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1" d="100"/>
          <a:sy n="61" d="100"/>
        </p:scale>
        <p:origin x="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9F2380-4343-467E-B7D7-35C5998BBE50}"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84CA41BD-0A9D-4BBD-B718-3AB035E32344}" type="slidenum">
              <a:rPr lang="en-IN" smtClean="0"/>
              <a:t>‹#›</a:t>
            </a:fld>
            <a:endParaRPr lang="en-IN"/>
          </a:p>
        </p:txBody>
      </p:sp>
    </p:spTree>
    <p:extLst>
      <p:ext uri="{BB962C8B-B14F-4D97-AF65-F5344CB8AC3E}">
        <p14:creationId xmlns:p14="http://schemas.microsoft.com/office/powerpoint/2010/main" val="3578614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9F2380-4343-467E-B7D7-35C5998BBE50}" type="datetimeFigureOut">
              <a:rPr lang="en-IN" smtClean="0"/>
              <a:t>11-08-2021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84CA41BD-0A9D-4BBD-B718-3AB035E32344}" type="slidenum">
              <a:rPr lang="en-IN" smtClean="0"/>
              <a:t>‹#›</a:t>
            </a:fld>
            <a:endParaRPr lang="en-IN"/>
          </a:p>
        </p:txBody>
      </p:sp>
    </p:spTree>
    <p:extLst>
      <p:ext uri="{BB962C8B-B14F-4D97-AF65-F5344CB8AC3E}">
        <p14:creationId xmlns:p14="http://schemas.microsoft.com/office/powerpoint/2010/main" val="2818018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9F2380-4343-467E-B7D7-35C5998BBE50}" type="datetimeFigureOut">
              <a:rPr lang="en-IN" smtClean="0"/>
              <a:t>11-08-2021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84CA41BD-0A9D-4BBD-B718-3AB035E32344}" type="slidenum">
              <a:rPr lang="en-IN" smtClean="0"/>
              <a:t>‹#›</a:t>
            </a:fld>
            <a:endParaRPr lang="en-IN"/>
          </a:p>
        </p:txBody>
      </p:sp>
    </p:spTree>
    <p:extLst>
      <p:ext uri="{BB962C8B-B14F-4D97-AF65-F5344CB8AC3E}">
        <p14:creationId xmlns:p14="http://schemas.microsoft.com/office/powerpoint/2010/main" val="1378147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9F2380-4343-467E-B7D7-35C5998BBE50}" type="datetimeFigureOut">
              <a:rPr lang="en-IN" smtClean="0"/>
              <a:t>11-08-2021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4CA41BD-0A9D-4BBD-B718-3AB035E32344}"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600158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9F2380-4343-467E-B7D7-35C5998BBE50}" type="datetimeFigureOut">
              <a:rPr lang="en-IN" smtClean="0"/>
              <a:t>11-08-2021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4CA41BD-0A9D-4BBD-B718-3AB035E32344}" type="slidenum">
              <a:rPr lang="en-IN" smtClean="0"/>
              <a:t>‹#›</a:t>
            </a:fld>
            <a:endParaRPr lang="en-IN"/>
          </a:p>
        </p:txBody>
      </p:sp>
    </p:spTree>
    <p:extLst>
      <p:ext uri="{BB962C8B-B14F-4D97-AF65-F5344CB8AC3E}">
        <p14:creationId xmlns:p14="http://schemas.microsoft.com/office/powerpoint/2010/main" val="3364528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9F2380-4343-467E-B7D7-35C5998BBE50}" type="datetimeFigureOut">
              <a:rPr lang="en-IN" smtClean="0"/>
              <a:t>11-08-2021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CA41BD-0A9D-4BBD-B718-3AB035E32344}" type="slidenum">
              <a:rPr lang="en-IN" smtClean="0"/>
              <a:t>‹#›</a:t>
            </a:fld>
            <a:endParaRPr lang="en-IN"/>
          </a:p>
        </p:txBody>
      </p:sp>
    </p:spTree>
    <p:extLst>
      <p:ext uri="{BB962C8B-B14F-4D97-AF65-F5344CB8AC3E}">
        <p14:creationId xmlns:p14="http://schemas.microsoft.com/office/powerpoint/2010/main" val="1214251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9F2380-4343-467E-B7D7-35C5998BBE50}" type="datetimeFigureOut">
              <a:rPr lang="en-IN" smtClean="0"/>
              <a:t>11-08-2021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CA41BD-0A9D-4BBD-B718-3AB035E32344}" type="slidenum">
              <a:rPr lang="en-IN" smtClean="0"/>
              <a:t>‹#›</a:t>
            </a:fld>
            <a:endParaRPr lang="en-IN"/>
          </a:p>
        </p:txBody>
      </p:sp>
    </p:spTree>
    <p:extLst>
      <p:ext uri="{BB962C8B-B14F-4D97-AF65-F5344CB8AC3E}">
        <p14:creationId xmlns:p14="http://schemas.microsoft.com/office/powerpoint/2010/main" val="2930418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F2380-4343-467E-B7D7-35C5998BBE50}"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A41BD-0A9D-4BBD-B718-3AB035E32344}" type="slidenum">
              <a:rPr lang="en-IN" smtClean="0"/>
              <a:t>‹#›</a:t>
            </a:fld>
            <a:endParaRPr lang="en-IN"/>
          </a:p>
        </p:txBody>
      </p:sp>
    </p:spTree>
    <p:extLst>
      <p:ext uri="{BB962C8B-B14F-4D97-AF65-F5344CB8AC3E}">
        <p14:creationId xmlns:p14="http://schemas.microsoft.com/office/powerpoint/2010/main" val="3318181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F9F2380-4343-467E-B7D7-35C5998BBE50}" type="datetimeFigureOut">
              <a:rPr lang="en-IN" smtClean="0"/>
              <a:t>11-08-2021</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4CA41BD-0A9D-4BBD-B718-3AB035E32344}" type="slidenum">
              <a:rPr lang="en-IN" smtClean="0"/>
              <a:t>‹#›</a:t>
            </a:fld>
            <a:endParaRPr lang="en-IN"/>
          </a:p>
        </p:txBody>
      </p:sp>
    </p:spTree>
    <p:extLst>
      <p:ext uri="{BB962C8B-B14F-4D97-AF65-F5344CB8AC3E}">
        <p14:creationId xmlns:p14="http://schemas.microsoft.com/office/powerpoint/2010/main" val="316961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F2380-4343-467E-B7D7-35C5998BBE50}"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A41BD-0A9D-4BBD-B718-3AB035E32344}" type="slidenum">
              <a:rPr lang="en-IN" smtClean="0"/>
              <a:t>‹#›</a:t>
            </a:fld>
            <a:endParaRPr lang="en-IN"/>
          </a:p>
        </p:txBody>
      </p:sp>
    </p:spTree>
    <p:extLst>
      <p:ext uri="{BB962C8B-B14F-4D97-AF65-F5344CB8AC3E}">
        <p14:creationId xmlns:p14="http://schemas.microsoft.com/office/powerpoint/2010/main" val="185074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F2380-4343-467E-B7D7-35C5998BBE50}"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84CA41BD-0A9D-4BBD-B718-3AB035E32344}" type="slidenum">
              <a:rPr lang="en-IN" smtClean="0"/>
              <a:t>‹#›</a:t>
            </a:fld>
            <a:endParaRPr lang="en-IN"/>
          </a:p>
        </p:txBody>
      </p:sp>
    </p:spTree>
    <p:extLst>
      <p:ext uri="{BB962C8B-B14F-4D97-AF65-F5344CB8AC3E}">
        <p14:creationId xmlns:p14="http://schemas.microsoft.com/office/powerpoint/2010/main" val="743624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9F2380-4343-467E-B7D7-35C5998BBE50}" type="datetimeFigureOut">
              <a:rPr lang="en-IN" smtClean="0"/>
              <a:t>11-08-2021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CA41BD-0A9D-4BBD-B718-3AB035E32344}" type="slidenum">
              <a:rPr lang="en-IN" smtClean="0"/>
              <a:t>‹#›</a:t>
            </a:fld>
            <a:endParaRPr lang="en-IN"/>
          </a:p>
        </p:txBody>
      </p:sp>
    </p:spTree>
    <p:extLst>
      <p:ext uri="{BB962C8B-B14F-4D97-AF65-F5344CB8AC3E}">
        <p14:creationId xmlns:p14="http://schemas.microsoft.com/office/powerpoint/2010/main" val="155466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9F2380-4343-467E-B7D7-35C5998BBE50}" type="datetimeFigureOut">
              <a:rPr lang="en-IN" smtClean="0"/>
              <a:t>11-08-2021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CA41BD-0A9D-4BBD-B718-3AB035E32344}" type="slidenum">
              <a:rPr lang="en-IN" smtClean="0"/>
              <a:t>‹#›</a:t>
            </a:fld>
            <a:endParaRPr lang="en-IN"/>
          </a:p>
        </p:txBody>
      </p:sp>
    </p:spTree>
    <p:extLst>
      <p:ext uri="{BB962C8B-B14F-4D97-AF65-F5344CB8AC3E}">
        <p14:creationId xmlns:p14="http://schemas.microsoft.com/office/powerpoint/2010/main" val="919479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9F2380-4343-467E-B7D7-35C5998BBE50}" type="datetimeFigureOut">
              <a:rPr lang="en-IN" smtClean="0"/>
              <a:t>11-08-2021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CA41BD-0A9D-4BBD-B718-3AB035E32344}" type="slidenum">
              <a:rPr lang="en-IN" smtClean="0"/>
              <a:t>‹#›</a:t>
            </a:fld>
            <a:endParaRPr lang="en-IN"/>
          </a:p>
        </p:txBody>
      </p:sp>
    </p:spTree>
    <p:extLst>
      <p:ext uri="{BB962C8B-B14F-4D97-AF65-F5344CB8AC3E}">
        <p14:creationId xmlns:p14="http://schemas.microsoft.com/office/powerpoint/2010/main" val="339013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F9F2380-4343-467E-B7D7-35C5998BBE50}" type="datetimeFigureOut">
              <a:rPr lang="en-IN" smtClean="0"/>
              <a:t>11-08-2021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CA41BD-0A9D-4BBD-B718-3AB035E32344}" type="slidenum">
              <a:rPr lang="en-IN" smtClean="0"/>
              <a:t>‹#›</a:t>
            </a:fld>
            <a:endParaRPr lang="en-IN"/>
          </a:p>
        </p:txBody>
      </p:sp>
    </p:spTree>
    <p:extLst>
      <p:ext uri="{BB962C8B-B14F-4D97-AF65-F5344CB8AC3E}">
        <p14:creationId xmlns:p14="http://schemas.microsoft.com/office/powerpoint/2010/main" val="190939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9F2380-4343-467E-B7D7-35C5998BBE50}" type="datetimeFigureOut">
              <a:rPr lang="en-IN" smtClean="0"/>
              <a:t>11-08-2021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CA41BD-0A9D-4BBD-B718-3AB035E32344}" type="slidenum">
              <a:rPr lang="en-IN" smtClean="0"/>
              <a:t>‹#›</a:t>
            </a:fld>
            <a:endParaRPr lang="en-IN"/>
          </a:p>
        </p:txBody>
      </p:sp>
    </p:spTree>
    <p:extLst>
      <p:ext uri="{BB962C8B-B14F-4D97-AF65-F5344CB8AC3E}">
        <p14:creationId xmlns:p14="http://schemas.microsoft.com/office/powerpoint/2010/main" val="217896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9F2380-4343-467E-B7D7-35C5998BBE50}" type="datetimeFigureOut">
              <a:rPr lang="en-IN" smtClean="0"/>
              <a:t>11-08-2021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CA41BD-0A9D-4BBD-B718-3AB035E32344}" type="slidenum">
              <a:rPr lang="en-IN" smtClean="0"/>
              <a:t>‹#›</a:t>
            </a:fld>
            <a:endParaRPr lang="en-IN"/>
          </a:p>
        </p:txBody>
      </p:sp>
    </p:spTree>
    <p:extLst>
      <p:ext uri="{BB962C8B-B14F-4D97-AF65-F5344CB8AC3E}">
        <p14:creationId xmlns:p14="http://schemas.microsoft.com/office/powerpoint/2010/main" val="2924983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9F2380-4343-467E-B7D7-35C5998BBE50}" type="datetimeFigureOut">
              <a:rPr lang="en-IN" smtClean="0"/>
              <a:t>11-08-2021</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4CA41BD-0A9D-4BBD-B718-3AB035E32344}" type="slidenum">
              <a:rPr lang="en-IN" smtClean="0"/>
              <a:t>‹#›</a:t>
            </a:fld>
            <a:endParaRPr lang="en-IN"/>
          </a:p>
        </p:txBody>
      </p:sp>
    </p:spTree>
    <p:extLst>
      <p:ext uri="{BB962C8B-B14F-4D97-AF65-F5344CB8AC3E}">
        <p14:creationId xmlns:p14="http://schemas.microsoft.com/office/powerpoint/2010/main" val="2156611982"/>
      </p:ext>
    </p:extLst>
  </p:cSld>
  <p:clrMap bg1="dk1" tx1="lt1" bg2="dk2" tx2="lt2" accent1="accent1" accent2="accent2" accent3="accent3" accent4="accent4" accent5="accent5" accent6="accent6" hlink="hlink" folHlink="folHlink"/>
  <p:sldLayoutIdLst>
    <p:sldLayoutId id="2147484228"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 id="2147484240" r:id="rId13"/>
    <p:sldLayoutId id="2147484241" r:id="rId14"/>
    <p:sldLayoutId id="2147484242" r:id="rId15"/>
    <p:sldLayoutId id="2147484243" r:id="rId16"/>
    <p:sldLayoutId id="214748424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ECC94-DA43-4FC7-BF47-A844B06FA91E}"/>
              </a:ext>
            </a:extLst>
          </p:cNvPr>
          <p:cNvSpPr>
            <a:spLocks noGrp="1"/>
          </p:cNvSpPr>
          <p:nvPr>
            <p:ph type="ctrTitle"/>
          </p:nvPr>
        </p:nvSpPr>
        <p:spPr>
          <a:xfrm>
            <a:off x="0" y="2693713"/>
            <a:ext cx="8954814" cy="1701801"/>
          </a:xfrm>
        </p:spPr>
        <p:txBody>
          <a:bodyPr/>
          <a:lstStyle/>
          <a:p>
            <a:pPr algn="ctr"/>
            <a:r>
              <a:rPr lang="en-US" sz="4000" dirty="0"/>
              <a:t>WEB TRAFFIC TIME SERIES FORECASTING USING MACHINE LEARNING</a:t>
            </a:r>
            <a:endParaRPr lang="en-IN" sz="4000" dirty="0"/>
          </a:p>
        </p:txBody>
      </p:sp>
      <p:sp>
        <p:nvSpPr>
          <p:cNvPr id="3" name="Subtitle 2">
            <a:extLst>
              <a:ext uri="{FF2B5EF4-FFF2-40B4-BE49-F238E27FC236}">
                <a16:creationId xmlns:a16="http://schemas.microsoft.com/office/drawing/2014/main" id="{A837C301-9487-4AA7-B438-9FD6A26D80E5}"/>
              </a:ext>
            </a:extLst>
          </p:cNvPr>
          <p:cNvSpPr>
            <a:spLocks noGrp="1"/>
          </p:cNvSpPr>
          <p:nvPr>
            <p:ph type="subTitle" idx="1"/>
          </p:nvPr>
        </p:nvSpPr>
        <p:spPr>
          <a:xfrm>
            <a:off x="684212" y="4675702"/>
            <a:ext cx="11142028" cy="1940560"/>
          </a:xfrm>
        </p:spPr>
        <p:txBody>
          <a:bodyPr>
            <a:normAutofit fontScale="85000" lnSpcReduction="10000"/>
          </a:bodyPr>
          <a:lstStyle/>
          <a:p>
            <a:r>
              <a:rPr lang="en-US" dirty="0">
                <a:solidFill>
                  <a:schemeClr val="bg1"/>
                </a:solidFill>
              </a:rPr>
              <a:t>Presented By:                                                                                                                 Under the Guidance of:                    </a:t>
            </a:r>
          </a:p>
          <a:p>
            <a:pPr algn="l"/>
            <a:r>
              <a:rPr lang="en-US" dirty="0" err="1">
                <a:solidFill>
                  <a:schemeClr val="bg1"/>
                </a:solidFill>
              </a:rPr>
              <a:t>Assiya</a:t>
            </a:r>
            <a:r>
              <a:rPr lang="en-US" dirty="0">
                <a:solidFill>
                  <a:schemeClr val="bg1"/>
                </a:solidFill>
              </a:rPr>
              <a:t> Muskan                                                                                                                        </a:t>
            </a:r>
            <a:r>
              <a:rPr lang="en-US" dirty="0" err="1">
                <a:solidFill>
                  <a:schemeClr val="bg1"/>
                </a:solidFill>
              </a:rPr>
              <a:t>Mr.Girish</a:t>
            </a:r>
            <a:r>
              <a:rPr lang="en-US" dirty="0">
                <a:solidFill>
                  <a:schemeClr val="bg1"/>
                </a:solidFill>
              </a:rPr>
              <a:t> L</a:t>
            </a:r>
          </a:p>
          <a:p>
            <a:pPr algn="l"/>
            <a:r>
              <a:rPr lang="en-US" dirty="0">
                <a:solidFill>
                  <a:schemeClr val="bg1"/>
                </a:solidFill>
              </a:rPr>
              <a:t>Ashwini                                                                                                                             Assistant Professor                                                                                                                                                                        </a:t>
            </a:r>
          </a:p>
          <a:p>
            <a:pPr algn="l"/>
            <a:r>
              <a:rPr lang="en-US" dirty="0" err="1">
                <a:solidFill>
                  <a:schemeClr val="bg1"/>
                </a:solidFill>
              </a:rPr>
              <a:t>Chinmayee</a:t>
            </a:r>
            <a:r>
              <a:rPr lang="en-US" dirty="0">
                <a:solidFill>
                  <a:schemeClr val="bg1"/>
                </a:solidFill>
              </a:rPr>
              <a:t> R                                                                                                                         Dept. of CSE                                                                                            </a:t>
            </a:r>
          </a:p>
          <a:p>
            <a:pPr algn="l"/>
            <a:r>
              <a:rPr lang="en-IN" dirty="0">
                <a:solidFill>
                  <a:schemeClr val="bg1"/>
                </a:solidFill>
              </a:rPr>
              <a:t>Nayana RS                                                                        </a:t>
            </a:r>
            <a:r>
              <a:rPr lang="en-US" dirty="0">
                <a:solidFill>
                  <a:schemeClr val="bg1"/>
                </a:solidFill>
              </a:rPr>
              <a:t>                                                     C.I.T, Gubbi </a:t>
            </a:r>
          </a:p>
          <a:p>
            <a:endParaRPr lang="en-IN" dirty="0"/>
          </a:p>
        </p:txBody>
      </p:sp>
    </p:spTree>
    <p:extLst>
      <p:ext uri="{BB962C8B-B14F-4D97-AF65-F5344CB8AC3E}">
        <p14:creationId xmlns:p14="http://schemas.microsoft.com/office/powerpoint/2010/main" val="358424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1535-91DD-4EE2-AC55-1E30F033576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4762034-72A1-463C-A8AF-27BC38C03489}"/>
              </a:ext>
            </a:extLst>
          </p:cNvPr>
          <p:cNvSpPr>
            <a:spLocks noGrp="1"/>
          </p:cNvSpPr>
          <p:nvPr>
            <p:ph idx="1"/>
          </p:nvPr>
        </p:nvSpPr>
        <p:spPr/>
        <p:txBody>
          <a:bodyPr>
            <a:normAutofit/>
          </a:bodyPr>
          <a:lstStyle/>
          <a:p>
            <a:r>
              <a:rPr lang="en-US" sz="2000" dirty="0">
                <a:solidFill>
                  <a:schemeClr val="bg1"/>
                </a:solidFill>
                <a:latin typeface="Bahnschrift" panose="020B0502040204020203" pitchFamily="34" charset="0"/>
              </a:rPr>
              <a:t>We developed an model for web traffic forecasting based on artificial intelligence with LSTM and ARIMA for time series forecasting.</a:t>
            </a:r>
          </a:p>
          <a:p>
            <a:endParaRPr lang="en-US" sz="2000" dirty="0">
              <a:solidFill>
                <a:schemeClr val="bg1"/>
              </a:solidFill>
              <a:latin typeface="Bahnschrift" panose="020B0502040204020203" pitchFamily="34" charset="0"/>
            </a:endParaRPr>
          </a:p>
          <a:p>
            <a:r>
              <a:rPr lang="en-US" sz="2000" dirty="0">
                <a:solidFill>
                  <a:schemeClr val="bg1"/>
                </a:solidFill>
                <a:latin typeface="Bahnschrift" panose="020B0502040204020203" pitchFamily="34" charset="0"/>
              </a:rPr>
              <a:t>Despite the limitations such as dataset with relatively limited data and the unpredictable nature of human behavior, we experimentally verified that the forecasting results of our AI model are pretty accurate and close to the real values.</a:t>
            </a:r>
            <a:endParaRPr lang="en-IN" sz="20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53652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D15A-21E7-4473-A631-0377B9FD2F26}"/>
              </a:ext>
            </a:extLst>
          </p:cNvPr>
          <p:cNvSpPr>
            <a:spLocks noGrp="1"/>
          </p:cNvSpPr>
          <p:nvPr>
            <p:ph type="ctrTitle"/>
          </p:nvPr>
        </p:nvSpPr>
        <p:spPr/>
        <p:txBody>
          <a:bodyPr/>
          <a:lstStyle/>
          <a:p>
            <a:pPr algn="ctr"/>
            <a:r>
              <a:rPr lang="en-US" dirty="0"/>
              <a:t>THANK YOU</a:t>
            </a:r>
            <a:endParaRPr lang="en-IN" dirty="0"/>
          </a:p>
        </p:txBody>
      </p:sp>
      <p:sp>
        <p:nvSpPr>
          <p:cNvPr id="3" name="Subtitle 2">
            <a:extLst>
              <a:ext uri="{FF2B5EF4-FFF2-40B4-BE49-F238E27FC236}">
                <a16:creationId xmlns:a16="http://schemas.microsoft.com/office/drawing/2014/main" id="{966D52E6-FF9C-4F55-97ED-88ADFE145F1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71766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1164-AA72-4687-AF9B-006E8079E2EE}"/>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3568C5FA-D96A-455A-9729-BB1E6ED23970}"/>
              </a:ext>
            </a:extLst>
          </p:cNvPr>
          <p:cNvSpPr>
            <a:spLocks noGrp="1"/>
          </p:cNvSpPr>
          <p:nvPr>
            <p:ph idx="1"/>
          </p:nvPr>
        </p:nvSpPr>
        <p:spPr/>
        <p:txBody>
          <a:bodyPr/>
          <a:lstStyle/>
          <a:p>
            <a:r>
              <a:rPr lang="en-US" dirty="0">
                <a:solidFill>
                  <a:schemeClr val="bg1"/>
                </a:solidFill>
                <a:latin typeface="Bahnschrift" panose="020B0502040204020203" pitchFamily="34" charset="0"/>
              </a:rPr>
              <a:t>Introduction</a:t>
            </a:r>
          </a:p>
          <a:p>
            <a:r>
              <a:rPr lang="en-US" dirty="0">
                <a:solidFill>
                  <a:schemeClr val="bg1"/>
                </a:solidFill>
                <a:latin typeface="Bahnschrift" panose="020B0502040204020203" pitchFamily="34" charset="0"/>
              </a:rPr>
              <a:t>Problem statement</a:t>
            </a:r>
          </a:p>
          <a:p>
            <a:r>
              <a:rPr lang="en-US" dirty="0">
                <a:solidFill>
                  <a:schemeClr val="bg1"/>
                </a:solidFill>
                <a:latin typeface="Bahnschrift" panose="020B0502040204020203" pitchFamily="34" charset="0"/>
              </a:rPr>
              <a:t>Objective</a:t>
            </a:r>
          </a:p>
          <a:p>
            <a:r>
              <a:rPr lang="en-US" dirty="0">
                <a:solidFill>
                  <a:schemeClr val="bg1"/>
                </a:solidFill>
                <a:latin typeface="Bahnschrift" panose="020B0502040204020203" pitchFamily="34" charset="0"/>
              </a:rPr>
              <a:t>Existing System</a:t>
            </a:r>
          </a:p>
          <a:p>
            <a:r>
              <a:rPr lang="en-US" dirty="0">
                <a:solidFill>
                  <a:schemeClr val="bg1"/>
                </a:solidFill>
                <a:latin typeface="Bahnschrift" panose="020B0502040204020203" pitchFamily="34" charset="0"/>
              </a:rPr>
              <a:t>Proposed methodology</a:t>
            </a:r>
          </a:p>
          <a:p>
            <a:r>
              <a:rPr lang="en-US" dirty="0">
                <a:solidFill>
                  <a:schemeClr val="bg1"/>
                </a:solidFill>
                <a:latin typeface="Bahnschrift" panose="020B0502040204020203" pitchFamily="34" charset="0"/>
              </a:rPr>
              <a:t>Results</a:t>
            </a:r>
          </a:p>
          <a:p>
            <a:r>
              <a:rPr lang="en-US" dirty="0">
                <a:solidFill>
                  <a:schemeClr val="bg1"/>
                </a:solidFill>
                <a:latin typeface="Bahnschrift" panose="020B0502040204020203" pitchFamily="34" charset="0"/>
              </a:rPr>
              <a:t>Conclusion</a:t>
            </a:r>
            <a:endParaRPr lang="en-IN"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284929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B788-F906-49A0-A6F5-51F7AF206961}"/>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A3515BF-1E10-4F8B-BB37-499FED8A9D08}"/>
              </a:ext>
            </a:extLst>
          </p:cNvPr>
          <p:cNvSpPr>
            <a:spLocks noGrp="1"/>
          </p:cNvSpPr>
          <p:nvPr>
            <p:ph idx="1"/>
          </p:nvPr>
        </p:nvSpPr>
        <p:spPr/>
        <p:txBody>
          <a:bodyPr>
            <a:normAutofit lnSpcReduction="10000"/>
          </a:bodyPr>
          <a:lstStyle/>
          <a:p>
            <a:r>
              <a:rPr lang="en-US" sz="2000" dirty="0">
                <a:solidFill>
                  <a:schemeClr val="bg1"/>
                </a:solidFill>
                <a:latin typeface="Bahnschrift" panose="020B0502040204020203" pitchFamily="34" charset="0"/>
              </a:rPr>
              <a:t>Recently, more and more people are getting access to the internet all over the world, the rise in traffic for almost all websites are unavoidable.</a:t>
            </a:r>
          </a:p>
          <a:p>
            <a:pPr marL="0" indent="0">
              <a:buNone/>
            </a:pPr>
            <a:endParaRPr lang="en-US" sz="2000" dirty="0">
              <a:solidFill>
                <a:schemeClr val="bg1"/>
              </a:solidFill>
              <a:latin typeface="Bahnschrift" panose="020B0502040204020203" pitchFamily="34" charset="0"/>
            </a:endParaRPr>
          </a:p>
          <a:p>
            <a:r>
              <a:rPr lang="en-US" sz="2000" dirty="0">
                <a:solidFill>
                  <a:schemeClr val="bg1"/>
                </a:solidFill>
                <a:latin typeface="Bahnschrift" panose="020B0502040204020203" pitchFamily="34" charset="0"/>
              </a:rPr>
              <a:t>The increment in traffic for the websites could cause a lot of disputes.</a:t>
            </a:r>
          </a:p>
          <a:p>
            <a:pPr marL="0" indent="0">
              <a:buNone/>
            </a:pPr>
            <a:endParaRPr lang="en-US" sz="2000" dirty="0">
              <a:solidFill>
                <a:schemeClr val="bg1"/>
              </a:solidFill>
              <a:latin typeface="Bahnschrift" panose="020B0502040204020203" pitchFamily="34" charset="0"/>
            </a:endParaRPr>
          </a:p>
          <a:p>
            <a:r>
              <a:rPr lang="en-US" sz="2000" dirty="0">
                <a:solidFill>
                  <a:schemeClr val="bg1"/>
                </a:solidFill>
                <a:effectLst/>
                <a:latin typeface="Bahnschrift" panose="020B0502040204020203" pitchFamily="34" charset="0"/>
                <a:ea typeface="Times New Roman" panose="02020603050405020304" pitchFamily="18" charset="0"/>
              </a:rPr>
              <a:t>Evaluating web traffic on a web server is highly critical for web service providers since, without a proper demand forecast, customers could have lengthy waiting times and abandon that website. </a:t>
            </a:r>
          </a:p>
          <a:p>
            <a:pPr marL="0" indent="0">
              <a:buNone/>
            </a:pPr>
            <a:endParaRPr lang="en-US" sz="2000" dirty="0">
              <a:solidFill>
                <a:schemeClr val="bg1"/>
              </a:solidFill>
              <a:effectLst/>
              <a:latin typeface="Bahnschrift" panose="020B0502040204020203" pitchFamily="34" charset="0"/>
              <a:ea typeface="Times New Roman" panose="02020603050405020304" pitchFamily="18" charset="0"/>
            </a:endParaRPr>
          </a:p>
          <a:p>
            <a:r>
              <a:rPr lang="en-US" sz="2000" dirty="0">
                <a:solidFill>
                  <a:schemeClr val="bg1"/>
                </a:solidFill>
                <a:effectLst/>
                <a:latin typeface="Bahnschrift" panose="020B0502040204020203" pitchFamily="34" charset="0"/>
                <a:ea typeface="Times New Roman" panose="02020603050405020304" pitchFamily="18" charset="0"/>
              </a:rPr>
              <a:t>Many methods have been proposed for forecasting web traffic. </a:t>
            </a:r>
            <a:r>
              <a:rPr lang="en-IN" sz="2000" dirty="0">
                <a:solidFill>
                  <a:schemeClr val="bg1"/>
                </a:solidFill>
                <a:effectLst/>
                <a:latin typeface="Bahnschrift" panose="020B0502040204020203" pitchFamily="34" charset="0"/>
                <a:ea typeface="Calibri" panose="020F0502020204030204" pitchFamily="34" charset="0"/>
                <a:cs typeface="Nimbus Rom No 9 L"/>
              </a:rPr>
              <a:t>The most widely used models are: ARIMA and LSTM.</a:t>
            </a:r>
          </a:p>
          <a:p>
            <a:endParaRPr lang="en-US" dirty="0"/>
          </a:p>
          <a:p>
            <a:endParaRPr lang="en-IN" dirty="0"/>
          </a:p>
        </p:txBody>
      </p:sp>
    </p:spTree>
    <p:extLst>
      <p:ext uri="{BB962C8B-B14F-4D97-AF65-F5344CB8AC3E}">
        <p14:creationId xmlns:p14="http://schemas.microsoft.com/office/powerpoint/2010/main" val="1904420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44BD0-07CF-4F1B-86BA-3C59DCBD6BA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2F3DB24F-07CB-456E-B041-FD6F0789C4CB}"/>
              </a:ext>
            </a:extLst>
          </p:cNvPr>
          <p:cNvSpPr>
            <a:spLocks noGrp="1"/>
          </p:cNvSpPr>
          <p:nvPr>
            <p:ph idx="1"/>
          </p:nvPr>
        </p:nvSpPr>
        <p:spPr/>
        <p:txBody>
          <a:bodyPr>
            <a:normAutofit fontScale="92500" lnSpcReduction="10000"/>
          </a:bodyPr>
          <a:lstStyle/>
          <a:p>
            <a:pPr algn="just"/>
            <a:r>
              <a:rPr lang="en-US" sz="2000" dirty="0">
                <a:solidFill>
                  <a:schemeClr val="bg1"/>
                </a:solidFill>
                <a:effectLst/>
                <a:latin typeface="Bahnschrift" panose="020B0502040204020203" pitchFamily="34" charset="0"/>
                <a:ea typeface="Times New Roman" panose="02020603050405020304" pitchFamily="18" charset="0"/>
              </a:rPr>
              <a:t>Time series can come handy in many problems like analysis, classification and most important forecasting, </a:t>
            </a:r>
            <a:r>
              <a:rPr lang="en-US" sz="2000" dirty="0">
                <a:solidFill>
                  <a:schemeClr val="bg1"/>
                </a:solidFill>
                <a:latin typeface="Bahnschrift" panose="020B0502040204020203" pitchFamily="34" charset="0"/>
                <a:ea typeface="Times New Roman" panose="02020603050405020304" pitchFamily="18" charset="0"/>
              </a:rPr>
              <a:t>here</a:t>
            </a:r>
            <a:r>
              <a:rPr lang="en-US" sz="2000" dirty="0">
                <a:solidFill>
                  <a:schemeClr val="bg1"/>
                </a:solidFill>
                <a:effectLst/>
                <a:latin typeface="Bahnschrift" panose="020B0502040204020203" pitchFamily="34" charset="0"/>
                <a:ea typeface="Times New Roman" panose="02020603050405020304" pitchFamily="18" charset="0"/>
              </a:rPr>
              <a:t> we will be focusing on analysis and forecasting. </a:t>
            </a:r>
          </a:p>
          <a:p>
            <a:pPr algn="just"/>
            <a:endParaRPr lang="en-US" sz="2000" dirty="0">
              <a:solidFill>
                <a:schemeClr val="bg1"/>
              </a:solidFill>
              <a:effectLst/>
              <a:latin typeface="Bahnschrift" panose="020B0502040204020203" pitchFamily="34" charset="0"/>
              <a:ea typeface="Times New Roman" panose="02020603050405020304" pitchFamily="18" charset="0"/>
            </a:endParaRPr>
          </a:p>
          <a:p>
            <a:pPr algn="just"/>
            <a:r>
              <a:rPr lang="en-US" sz="2000" dirty="0">
                <a:solidFill>
                  <a:schemeClr val="bg1"/>
                </a:solidFill>
                <a:latin typeface="Bahnschrift" panose="020B0502040204020203" pitchFamily="34" charset="0"/>
                <a:ea typeface="Times New Roman" panose="02020603050405020304" pitchFamily="18" charset="0"/>
              </a:rPr>
              <a:t>Here the </a:t>
            </a:r>
            <a:r>
              <a:rPr lang="en-US" sz="2000" dirty="0">
                <a:solidFill>
                  <a:schemeClr val="bg1"/>
                </a:solidFill>
                <a:effectLst/>
                <a:latin typeface="Bahnschrift" panose="020B0502040204020203" pitchFamily="34" charset="0"/>
                <a:ea typeface="Times New Roman" panose="02020603050405020304" pitchFamily="18" charset="0"/>
              </a:rPr>
              <a:t>focus is on predicting future values for multiple time series problem.</a:t>
            </a:r>
          </a:p>
          <a:p>
            <a:pPr algn="just"/>
            <a:endParaRPr lang="en-US" sz="2000" dirty="0">
              <a:solidFill>
                <a:schemeClr val="bg1"/>
              </a:solidFill>
              <a:effectLst/>
              <a:latin typeface="Bahnschrift" panose="020B0502040204020203" pitchFamily="34" charset="0"/>
              <a:ea typeface="Times New Roman" panose="02020603050405020304" pitchFamily="18" charset="0"/>
            </a:endParaRPr>
          </a:p>
          <a:p>
            <a:pPr algn="just"/>
            <a:r>
              <a:rPr lang="en-US" sz="2000" dirty="0">
                <a:solidFill>
                  <a:schemeClr val="bg1"/>
                </a:solidFill>
                <a:effectLst/>
                <a:latin typeface="Bahnschrift" panose="020B0502040204020203" pitchFamily="34" charset="0"/>
                <a:ea typeface="Times New Roman" panose="02020603050405020304" pitchFamily="18" charset="0"/>
              </a:rPr>
              <a:t> Each time series contains daily traffic on Wikipedia page for a total of 803 days from 2015-07-01 to 2017-09-10. </a:t>
            </a:r>
          </a:p>
          <a:p>
            <a:pPr algn="just"/>
            <a:endParaRPr lang="en-US" sz="2000" dirty="0">
              <a:solidFill>
                <a:schemeClr val="bg1"/>
              </a:solidFill>
              <a:effectLst/>
              <a:latin typeface="Bahnschrift" panose="020B0502040204020203" pitchFamily="34" charset="0"/>
              <a:ea typeface="Times New Roman" panose="02020603050405020304" pitchFamily="18" charset="0"/>
            </a:endParaRPr>
          </a:p>
          <a:p>
            <a:pPr algn="just"/>
            <a:r>
              <a:rPr lang="en-US" sz="2000" dirty="0">
                <a:solidFill>
                  <a:schemeClr val="bg1"/>
                </a:solidFill>
                <a:effectLst/>
                <a:latin typeface="Bahnschrift" panose="020B0502040204020203" pitchFamily="34" charset="0"/>
                <a:ea typeface="Times New Roman" panose="02020603050405020304" pitchFamily="18" charset="0"/>
              </a:rPr>
              <a:t>We have a total of 145k time series which means we have data for 145k pages, our goal is to analyze this data, build a model on it and predict future traffic on each of the page for 62 days from 2017–09–13 to 2017–11– 13.</a:t>
            </a:r>
            <a:endParaRPr lang="en-IN" sz="2000" dirty="0">
              <a:solidFill>
                <a:schemeClr val="bg1"/>
              </a:solidFill>
              <a:effectLst/>
              <a:latin typeface="Bahnschrift" panose="020B0502040204020203" pitchFamily="34" charset="0"/>
              <a:ea typeface="Times New Roman" panose="02020603050405020304" pitchFamily="18" charset="0"/>
            </a:endParaRPr>
          </a:p>
          <a:p>
            <a:endParaRPr lang="en-IN" u="sng" dirty="0"/>
          </a:p>
        </p:txBody>
      </p:sp>
    </p:spTree>
    <p:extLst>
      <p:ext uri="{BB962C8B-B14F-4D97-AF65-F5344CB8AC3E}">
        <p14:creationId xmlns:p14="http://schemas.microsoft.com/office/powerpoint/2010/main" val="3964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B5A4-31FE-46A6-9811-A3A1C482417E}"/>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B893F3F1-95EE-4317-9F04-865D04F397FB}"/>
              </a:ext>
            </a:extLst>
          </p:cNvPr>
          <p:cNvSpPr>
            <a:spLocks noGrp="1"/>
          </p:cNvSpPr>
          <p:nvPr>
            <p:ph idx="1"/>
          </p:nvPr>
        </p:nvSpPr>
        <p:spPr/>
        <p:txBody>
          <a:bodyPr/>
          <a:lstStyle/>
          <a:p>
            <a:r>
              <a:rPr lang="en-US" sz="2000" dirty="0">
                <a:solidFill>
                  <a:schemeClr val="bg1"/>
                </a:solidFill>
                <a:latin typeface="Bahnschrift" panose="020B0502040204020203" pitchFamily="34" charset="0"/>
              </a:rPr>
              <a:t>Forecasting future web traffic for approximately 145,000 Wikipedia articles.</a:t>
            </a:r>
          </a:p>
          <a:p>
            <a:pPr marL="0" indent="0">
              <a:buNone/>
            </a:pPr>
            <a:endParaRPr lang="en-US" sz="2000" dirty="0">
              <a:solidFill>
                <a:schemeClr val="bg1"/>
              </a:solidFill>
              <a:latin typeface="Bahnschrift" panose="020B0502040204020203" pitchFamily="34" charset="0"/>
            </a:endParaRPr>
          </a:p>
          <a:p>
            <a:r>
              <a:rPr lang="en-US" sz="2000" dirty="0">
                <a:solidFill>
                  <a:schemeClr val="bg1"/>
                </a:solidFill>
                <a:effectLst/>
                <a:latin typeface="Bahnschrift" panose="020B0502040204020203" pitchFamily="34" charset="0"/>
                <a:ea typeface="Times New Roman" panose="02020603050405020304" pitchFamily="18" charset="0"/>
              </a:rPr>
              <a:t>The goal of the project is to minimize difference between actual and predicted values.</a:t>
            </a:r>
          </a:p>
          <a:p>
            <a:r>
              <a:rPr lang="en-US" sz="2000" dirty="0">
                <a:solidFill>
                  <a:schemeClr val="bg1"/>
                </a:solidFill>
                <a:effectLst/>
                <a:latin typeface="Bahnschrift" panose="020B0502040204020203" pitchFamily="34" charset="0"/>
                <a:ea typeface="Times New Roman" panose="02020603050405020304" pitchFamily="18" charset="0"/>
              </a:rPr>
              <a:t>There are no particular latency requirements, but we should try that it should don’t take hours to predict for a particular date. </a:t>
            </a:r>
            <a:endParaRPr lang="en-IN" sz="2000" dirty="0">
              <a:solidFill>
                <a:schemeClr val="bg1"/>
              </a:solidFill>
              <a:effectLst/>
              <a:latin typeface="Bahnschrift" panose="020B0502040204020203" pitchFamily="34"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B2692ADB-AD31-407C-A7C0-26C84527E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9681" y="4338320"/>
            <a:ext cx="3911998" cy="2293616"/>
          </a:xfrm>
          <a:prstGeom prst="rect">
            <a:avLst/>
          </a:prstGeom>
        </p:spPr>
      </p:pic>
    </p:spTree>
    <p:extLst>
      <p:ext uri="{BB962C8B-B14F-4D97-AF65-F5344CB8AC3E}">
        <p14:creationId xmlns:p14="http://schemas.microsoft.com/office/powerpoint/2010/main" val="211748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8B16-3974-4B9E-B43B-90801156F642}"/>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53CD82B3-587F-46A6-AE55-F0B742D0D207}"/>
              </a:ext>
            </a:extLst>
          </p:cNvPr>
          <p:cNvSpPr>
            <a:spLocks noGrp="1"/>
          </p:cNvSpPr>
          <p:nvPr>
            <p:ph idx="1"/>
          </p:nvPr>
        </p:nvSpPr>
        <p:spPr/>
        <p:txBody>
          <a:bodyPr>
            <a:normAutofit/>
          </a:bodyPr>
          <a:lstStyle/>
          <a:p>
            <a:pPr marL="0" indent="0">
              <a:buNone/>
            </a:pPr>
            <a:r>
              <a:rPr lang="en-US" sz="2000" b="1" spc="-5" dirty="0">
                <a:solidFill>
                  <a:schemeClr val="bg1"/>
                </a:solidFill>
                <a:effectLst/>
                <a:latin typeface="Bahnschrift" panose="020B0502040204020203" pitchFamily="34" charset="0"/>
                <a:ea typeface="Times New Roman" panose="02020603050405020304" pitchFamily="18" charset="0"/>
              </a:rPr>
              <a:t>LSTM (Long Short-Term Memory): </a:t>
            </a:r>
          </a:p>
          <a:p>
            <a:pPr marL="0" indent="0">
              <a:buNone/>
            </a:pPr>
            <a:endParaRPr lang="en-US" sz="2000" b="1" spc="-5" dirty="0">
              <a:solidFill>
                <a:schemeClr val="bg1"/>
              </a:solidFill>
              <a:effectLst/>
              <a:latin typeface="Bahnschrift" panose="020B0502040204020203" pitchFamily="34" charset="0"/>
              <a:ea typeface="Times New Roman" panose="02020603050405020304" pitchFamily="18" charset="0"/>
            </a:endParaRPr>
          </a:p>
          <a:p>
            <a:r>
              <a:rPr lang="en-US" sz="2000" spc="-5" dirty="0">
                <a:solidFill>
                  <a:schemeClr val="bg1"/>
                </a:solidFill>
                <a:effectLst/>
                <a:latin typeface="Bahnschrift" panose="020B0502040204020203" pitchFamily="34" charset="0"/>
                <a:ea typeface="Times New Roman" panose="02020603050405020304" pitchFamily="18" charset="0"/>
              </a:rPr>
              <a:t>It is a Recurrent Neural Network (RNN) based architecture that is widely used in natural language processing and time series forecasting.</a:t>
            </a:r>
          </a:p>
          <a:p>
            <a:pPr marL="0" indent="0">
              <a:buNone/>
            </a:pPr>
            <a:r>
              <a:rPr lang="en-US" sz="2000" spc="-5" dirty="0">
                <a:solidFill>
                  <a:schemeClr val="bg1"/>
                </a:solidFill>
                <a:effectLst/>
                <a:latin typeface="Bahnschrift" panose="020B0502040204020203" pitchFamily="34" charset="0"/>
                <a:ea typeface="Times New Roman" panose="02020603050405020304" pitchFamily="18" charset="0"/>
              </a:rPr>
              <a:t> </a:t>
            </a:r>
          </a:p>
          <a:p>
            <a:r>
              <a:rPr lang="en-US" sz="2000" spc="-5" dirty="0">
                <a:solidFill>
                  <a:schemeClr val="bg1"/>
                </a:solidFill>
                <a:effectLst/>
                <a:latin typeface="Bahnschrift" panose="020B0502040204020203" pitchFamily="34" charset="0"/>
                <a:ea typeface="Times New Roman" panose="02020603050405020304" pitchFamily="18" charset="0"/>
              </a:rPr>
              <a:t>The LSTM rectifies a huge issue that recurrent neural networks suffer from: short-memory.</a:t>
            </a:r>
          </a:p>
          <a:p>
            <a:pPr marL="0" indent="0">
              <a:buNone/>
            </a:pPr>
            <a:endParaRPr lang="en-US" sz="2000" spc="-5" dirty="0">
              <a:solidFill>
                <a:schemeClr val="bg1"/>
              </a:solidFill>
              <a:effectLst/>
              <a:latin typeface="Bahnschrift" panose="020B0502040204020203" pitchFamily="34" charset="0"/>
              <a:ea typeface="Times New Roman" panose="02020603050405020304" pitchFamily="18" charset="0"/>
            </a:endParaRPr>
          </a:p>
          <a:p>
            <a:r>
              <a:rPr lang="en-US" sz="2000" spc="-5" dirty="0">
                <a:solidFill>
                  <a:schemeClr val="bg1"/>
                </a:solidFill>
                <a:effectLst/>
                <a:latin typeface="Bahnschrift" panose="020B0502040204020203" pitchFamily="34" charset="0"/>
                <a:ea typeface="Times New Roman" panose="02020603050405020304" pitchFamily="18" charset="0"/>
              </a:rPr>
              <a:t>LSTMs also help solve exploding and vanishing gradient problems. </a:t>
            </a:r>
            <a:endParaRPr lang="en-IN" sz="20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341620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A55-D7CB-410B-8AED-4C331350903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C097FDB-8C86-4BC3-80F1-BB56AD93766B}"/>
              </a:ext>
            </a:extLst>
          </p:cNvPr>
          <p:cNvSpPr>
            <a:spLocks noGrp="1"/>
          </p:cNvSpPr>
          <p:nvPr>
            <p:ph idx="1"/>
          </p:nvPr>
        </p:nvSpPr>
        <p:spPr/>
        <p:txBody>
          <a:bodyPr>
            <a:normAutofit fontScale="77500" lnSpcReduction="20000"/>
          </a:bodyPr>
          <a:lstStyle/>
          <a:p>
            <a:pPr marL="0" indent="0">
              <a:buNone/>
            </a:pPr>
            <a:r>
              <a:rPr lang="en-US" b="1" dirty="0">
                <a:solidFill>
                  <a:schemeClr val="bg1"/>
                </a:solidFill>
                <a:effectLst/>
                <a:latin typeface="Bahnschrift" panose="020B0502040204020203" pitchFamily="34" charset="0"/>
                <a:ea typeface="Times New Roman" panose="02020603050405020304" pitchFamily="18" charset="0"/>
              </a:rPr>
              <a:t>ARIMA (Auto-Regressive Integrated Moving Average): </a:t>
            </a:r>
          </a:p>
          <a:p>
            <a:pPr marL="0" indent="0">
              <a:buNone/>
            </a:pPr>
            <a:endParaRPr lang="en-US" b="1" dirty="0">
              <a:solidFill>
                <a:schemeClr val="bg1"/>
              </a:solidFill>
              <a:effectLst/>
              <a:latin typeface="Bahnschrift" panose="020B0502040204020203" pitchFamily="34" charset="0"/>
              <a:ea typeface="Times New Roman" panose="02020603050405020304" pitchFamily="18" charset="0"/>
            </a:endParaRPr>
          </a:p>
          <a:p>
            <a:pPr algn="just"/>
            <a:r>
              <a:rPr lang="en-US" dirty="0">
                <a:solidFill>
                  <a:schemeClr val="bg1"/>
                </a:solidFill>
                <a:effectLst/>
                <a:latin typeface="Bahnschrift" panose="020B0502040204020203" pitchFamily="34" charset="0"/>
                <a:ea typeface="Times New Roman" panose="02020603050405020304" pitchFamily="18" charset="0"/>
              </a:rPr>
              <a:t>The model has a huge advantage in univariate time series forecasting. </a:t>
            </a:r>
          </a:p>
          <a:p>
            <a:pPr marL="0" indent="0" algn="just">
              <a:buNone/>
            </a:pPr>
            <a:endParaRPr lang="en-US" dirty="0">
              <a:solidFill>
                <a:schemeClr val="bg1"/>
              </a:solidFill>
              <a:effectLst/>
              <a:latin typeface="Bahnschrift" panose="020B0502040204020203" pitchFamily="34" charset="0"/>
              <a:ea typeface="Times New Roman" panose="02020603050405020304" pitchFamily="18" charset="0"/>
            </a:endParaRPr>
          </a:p>
          <a:p>
            <a:pPr algn="just"/>
            <a:r>
              <a:rPr lang="en-US" dirty="0">
                <a:solidFill>
                  <a:schemeClr val="bg1"/>
                </a:solidFill>
                <a:effectLst/>
                <a:latin typeface="Bahnschrift" panose="020B0502040204020203" pitchFamily="34" charset="0"/>
                <a:ea typeface="Times New Roman" panose="02020603050405020304" pitchFamily="18" charset="0"/>
              </a:rPr>
              <a:t>ARIMA model attempts to describe the trends and seasonality in time series as a function of lagged values (Auto Regressive parameter) and Averages changing over time intervals (Moving Averages).</a:t>
            </a:r>
          </a:p>
          <a:p>
            <a:pPr algn="just"/>
            <a:endParaRPr lang="en-US" dirty="0">
              <a:solidFill>
                <a:schemeClr val="bg1"/>
              </a:solidFill>
              <a:effectLst/>
              <a:latin typeface="Bahnschrift" panose="020B0502040204020203" pitchFamily="34" charset="0"/>
              <a:ea typeface="Times New Roman" panose="02020603050405020304" pitchFamily="18" charset="0"/>
            </a:endParaRPr>
          </a:p>
          <a:p>
            <a:pPr algn="just"/>
            <a:r>
              <a:rPr lang="en-US" dirty="0">
                <a:solidFill>
                  <a:schemeClr val="bg1"/>
                </a:solidFill>
                <a:effectLst/>
                <a:latin typeface="Bahnschrift" panose="020B0502040204020203" pitchFamily="34" charset="0"/>
                <a:ea typeface="Times New Roman" panose="02020603050405020304" pitchFamily="18" charset="0"/>
              </a:rPr>
              <a:t>The model includes differencing (Integrating) the original time series data. </a:t>
            </a:r>
          </a:p>
          <a:p>
            <a:pPr algn="just"/>
            <a:endParaRPr lang="en-IN" dirty="0">
              <a:solidFill>
                <a:schemeClr val="bg1"/>
              </a:solidFill>
              <a:effectLst/>
              <a:latin typeface="Bahnschrift" panose="020B0502040204020203" pitchFamily="34" charset="0"/>
              <a:ea typeface="Times New Roman" panose="02020603050405020304" pitchFamily="18" charset="0"/>
            </a:endParaRPr>
          </a:p>
          <a:p>
            <a:pPr algn="just"/>
            <a:r>
              <a:rPr lang="en-US" dirty="0">
                <a:solidFill>
                  <a:schemeClr val="bg1"/>
                </a:solidFill>
                <a:effectLst/>
                <a:latin typeface="Bahnschrift" panose="020B0502040204020203" pitchFamily="34" charset="0"/>
                <a:ea typeface="Times New Roman" panose="02020603050405020304" pitchFamily="18" charset="0"/>
              </a:rPr>
              <a:t>The ARIMA equation has two important components Auto-Regressive (AR) part and the Moving Average (MA) part.</a:t>
            </a:r>
            <a:endParaRPr lang="en-US" dirty="0">
              <a:solidFill>
                <a:schemeClr val="bg1"/>
              </a:solidFill>
              <a:latin typeface="Bahnschrift" panose="020B0502040204020203" pitchFamily="34" charset="0"/>
            </a:endParaRPr>
          </a:p>
          <a:p>
            <a:pPr algn="just"/>
            <a:endParaRPr lang="en-US" dirty="0"/>
          </a:p>
          <a:p>
            <a:endParaRPr lang="en-IN" dirty="0"/>
          </a:p>
        </p:txBody>
      </p:sp>
    </p:spTree>
    <p:extLst>
      <p:ext uri="{BB962C8B-B14F-4D97-AF65-F5344CB8AC3E}">
        <p14:creationId xmlns:p14="http://schemas.microsoft.com/office/powerpoint/2010/main" val="3972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B2443-1B7A-4EE7-946E-D7C9221DECA5}"/>
              </a:ext>
            </a:extLst>
          </p:cNvPr>
          <p:cNvSpPr>
            <a:spLocks noGrp="1"/>
          </p:cNvSpPr>
          <p:nvPr>
            <p:ph type="title"/>
          </p:nvPr>
        </p:nvSpPr>
        <p:spPr/>
        <p:txBody>
          <a:bodyPr/>
          <a:lstStyle/>
          <a:p>
            <a:r>
              <a:rPr lang="en-US" dirty="0"/>
              <a:t>PROPOSED METHODOLOGY</a:t>
            </a:r>
            <a:endParaRPr lang="en-IN" dirty="0"/>
          </a:p>
        </p:txBody>
      </p:sp>
      <p:pic>
        <p:nvPicPr>
          <p:cNvPr id="4" name="Content Placeholder 3">
            <a:extLst>
              <a:ext uri="{FF2B5EF4-FFF2-40B4-BE49-F238E27FC236}">
                <a16:creationId xmlns:a16="http://schemas.microsoft.com/office/drawing/2014/main" id="{95D6B21D-7440-4B84-831A-EC2FA6DDEF9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14317" y="2336800"/>
            <a:ext cx="3747342" cy="3598863"/>
          </a:xfrm>
          <a:prstGeom prst="rect">
            <a:avLst/>
          </a:prstGeom>
        </p:spPr>
      </p:pic>
    </p:spTree>
    <p:extLst>
      <p:ext uri="{BB962C8B-B14F-4D97-AF65-F5344CB8AC3E}">
        <p14:creationId xmlns:p14="http://schemas.microsoft.com/office/powerpoint/2010/main" val="223570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6F7CD-DD30-46AD-82C1-99D688387770}"/>
              </a:ext>
            </a:extLst>
          </p:cNvPr>
          <p:cNvSpPr>
            <a:spLocks noGrp="1"/>
          </p:cNvSpPr>
          <p:nvPr>
            <p:ph type="title"/>
          </p:nvPr>
        </p:nvSpPr>
        <p:spPr/>
        <p:txBody>
          <a:bodyPr/>
          <a:lstStyle/>
          <a:p>
            <a:r>
              <a:rPr lang="en-US" dirty="0"/>
              <a:t>RESULT</a:t>
            </a:r>
            <a:endParaRPr lang="en-IN" dirty="0"/>
          </a:p>
        </p:txBody>
      </p:sp>
      <p:sp>
        <p:nvSpPr>
          <p:cNvPr id="9" name="Content Placeholder 8">
            <a:extLst>
              <a:ext uri="{FF2B5EF4-FFF2-40B4-BE49-F238E27FC236}">
                <a16:creationId xmlns:a16="http://schemas.microsoft.com/office/drawing/2014/main" id="{9056526A-4F49-4F3D-9A8F-8FD7E8F283B7}"/>
              </a:ext>
            </a:extLst>
          </p:cNvPr>
          <p:cNvSpPr>
            <a:spLocks noGrp="1"/>
          </p:cNvSpPr>
          <p:nvPr>
            <p:ph idx="1"/>
          </p:nvPr>
        </p:nvSpPr>
        <p:spPr>
          <a:xfrm>
            <a:off x="578721" y="2428313"/>
            <a:ext cx="11003679" cy="3599316"/>
          </a:xfrm>
        </p:spPr>
        <p:txBody>
          <a:bodyPr/>
          <a:lstStyle/>
          <a:p>
            <a:pPr marL="0" indent="0">
              <a:buNone/>
            </a:pPr>
            <a:r>
              <a:rPr lang="en-US" dirty="0"/>
              <a:t>   </a:t>
            </a:r>
            <a:r>
              <a:rPr lang="en-US" sz="2000" dirty="0">
                <a:solidFill>
                  <a:schemeClr val="bg1"/>
                </a:solidFill>
                <a:latin typeface="Bahnschrift" panose="020B0502040204020203" pitchFamily="34" charset="0"/>
              </a:rPr>
              <a:t>Using ARIMA Model                                                                       Using LSTM Model</a:t>
            </a:r>
          </a:p>
          <a:p>
            <a:pPr marL="0" indent="0">
              <a:buNone/>
            </a:pPr>
            <a:endParaRPr lang="en-IN" dirty="0"/>
          </a:p>
        </p:txBody>
      </p:sp>
      <p:pic>
        <p:nvPicPr>
          <p:cNvPr id="11" name="Picture 10">
            <a:extLst>
              <a:ext uri="{FF2B5EF4-FFF2-40B4-BE49-F238E27FC236}">
                <a16:creationId xmlns:a16="http://schemas.microsoft.com/office/drawing/2014/main" id="{C4557A68-59FC-4AB7-9644-8614361DE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1" y="3022460"/>
            <a:ext cx="5842000" cy="3599316"/>
          </a:xfrm>
          <a:prstGeom prst="rect">
            <a:avLst/>
          </a:prstGeom>
        </p:spPr>
      </p:pic>
      <p:pic>
        <p:nvPicPr>
          <p:cNvPr id="13" name="Picture 12">
            <a:extLst>
              <a:ext uri="{FF2B5EF4-FFF2-40B4-BE49-F238E27FC236}">
                <a16:creationId xmlns:a16="http://schemas.microsoft.com/office/drawing/2014/main" id="{73238C9C-242C-4D86-80E6-2FF33193B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239" y="3022460"/>
            <a:ext cx="5842000" cy="3599316"/>
          </a:xfrm>
          <a:prstGeom prst="rect">
            <a:avLst/>
          </a:prstGeom>
        </p:spPr>
      </p:pic>
    </p:spTree>
    <p:extLst>
      <p:ext uri="{BB962C8B-B14F-4D97-AF65-F5344CB8AC3E}">
        <p14:creationId xmlns:p14="http://schemas.microsoft.com/office/powerpoint/2010/main" val="253434286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327</TotalTime>
  <Words>528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Bahnschrift</vt:lpstr>
      <vt:lpstr>Times New Roman</vt:lpstr>
      <vt:lpstr>Trebuchet MS</vt:lpstr>
      <vt:lpstr>Berlin</vt:lpstr>
      <vt:lpstr>WEB TRAFFIC TIME SERIES FORECASTING USING MACHINE LEARNING</vt:lpstr>
      <vt:lpstr>CONTENT</vt:lpstr>
      <vt:lpstr>INTRODUCTION</vt:lpstr>
      <vt:lpstr>PROBLEM STATEMENT</vt:lpstr>
      <vt:lpstr>OBJECTIVE</vt:lpstr>
      <vt:lpstr>EXISTING SYSTEM</vt:lpstr>
      <vt:lpstr>PowerPoint Presentation</vt:lpstr>
      <vt:lpstr>PROPOSED METHODOLOGY</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TRAFFIC TIME SERIES FORECASTING</dc:title>
  <dc:creator>Mansoor Ahamed</dc:creator>
  <cp:lastModifiedBy>Mansoor Ahamed</cp:lastModifiedBy>
  <cp:revision>13</cp:revision>
  <dcterms:created xsi:type="dcterms:W3CDTF">2021-08-06T10:26:40Z</dcterms:created>
  <dcterms:modified xsi:type="dcterms:W3CDTF">2021-08-11T03:28:38Z</dcterms:modified>
</cp:coreProperties>
</file>