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3" r:id="rId8"/>
    <p:sldId id="304" r:id="rId9"/>
    <p:sldId id="305" r:id="rId10"/>
    <p:sldId id="302" r:id="rId11"/>
    <p:sldId id="306" r:id="rId12"/>
    <p:sldId id="308" r:id="rId13"/>
    <p:sldId id="30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andrew.chamberlain/a-simple-explanation-of-why-lagrange-multipliers-works-253e2cdcbf74" TargetMode="External"/><Relationship Id="rId2" Type="http://schemas.openxmlformats.org/officeDocument/2006/relationships/hyperlink" Target="https://towardsdatascience.com/lasso-increases-the-interpretability-and-accuracy-of-linear-models-c1b340561c10" TargetMode="External"/><Relationship Id="rId1" Type="http://schemas.openxmlformats.org/officeDocument/2006/relationships/slideLayout" Target="../slideLayouts/slideLayout7.xml"/><Relationship Id="rId4" Type="http://schemas.openxmlformats.org/officeDocument/2006/relationships/hyperlink" Target="https://www.youtube.com/watch?v=EuBBz3bI-aA&amp;t=50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2864499"/>
            <a:ext cx="3214307" cy="564500"/>
          </a:xfrm>
        </p:spPr>
        <p:txBody>
          <a:bodyPr anchor="b">
            <a:normAutofit/>
          </a:bodyPr>
          <a:lstStyle/>
          <a:p>
            <a:pPr algn="ctr"/>
            <a:r>
              <a:rPr lang="en-US" sz="3200" dirty="0">
                <a:solidFill>
                  <a:schemeClr val="tx1"/>
                </a:solidFill>
              </a:rPr>
              <a:t>Regularization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C021-F4FC-48BC-A5E4-561778D82484}"/>
              </a:ext>
            </a:extLst>
          </p:cNvPr>
          <p:cNvSpPr>
            <a:spLocks noGrp="1"/>
          </p:cNvSpPr>
          <p:nvPr>
            <p:ph type="title"/>
          </p:nvPr>
        </p:nvSpPr>
        <p:spPr>
          <a:xfrm>
            <a:off x="1097280" y="758952"/>
            <a:ext cx="10058400" cy="2096215"/>
          </a:xfrm>
        </p:spPr>
        <p:txBody>
          <a:bodyPr/>
          <a:lstStyle/>
          <a:p>
            <a:r>
              <a:rPr lang="en-US" dirty="0"/>
              <a:t>Thank You</a:t>
            </a:r>
            <a:endParaRPr lang="en-IN" dirty="0"/>
          </a:p>
        </p:txBody>
      </p:sp>
    </p:spTree>
    <p:extLst>
      <p:ext uri="{BB962C8B-B14F-4D97-AF65-F5344CB8AC3E}">
        <p14:creationId xmlns:p14="http://schemas.microsoft.com/office/powerpoint/2010/main" val="1245817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125272" y="513184"/>
            <a:ext cx="10058400" cy="1224176"/>
          </a:xfrm>
        </p:spPr>
        <p:txBody>
          <a:bodyPr vert="horz" lIns="91440" tIns="45720" rIns="91440" bIns="45720" rtlCol="0">
            <a:normAutofit/>
          </a:bodyPr>
          <a:lstStyle/>
          <a:p>
            <a:pPr algn="ctr"/>
            <a:r>
              <a:rPr lang="en-US" dirty="0"/>
              <a:t>Types Of Linear Regression </a:t>
            </a:r>
          </a:p>
        </p:txBody>
      </p:sp>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98998531"/>
                  </p:ext>
                </p:extLst>
              </p:nvPr>
            </p:nvGraphicFramePr>
            <p:xfrm>
              <a:off x="366381" y="2039598"/>
              <a:ext cx="11576181" cy="3882272"/>
            </p:xfrm>
            <a:graphic>
              <a:graphicData uri="http://schemas.openxmlformats.org/drawingml/2006/table">
                <a:tbl>
                  <a:tblPr firstRow="1" bandRow="1">
                    <a:noFill/>
                    <a:tableStyleId>{3B4B98B0-60AC-42C2-AFA5-B58CD77FA1E5}</a:tableStyleId>
                  </a:tblPr>
                  <a:tblGrid>
                    <a:gridCol w="2637454">
                      <a:extLst>
                        <a:ext uri="{9D8B030D-6E8A-4147-A177-3AD203B41FA5}">
                          <a16:colId xmlns:a16="http://schemas.microsoft.com/office/drawing/2014/main" val="2981917977"/>
                        </a:ext>
                      </a:extLst>
                    </a:gridCol>
                    <a:gridCol w="2799184">
                      <a:extLst>
                        <a:ext uri="{9D8B030D-6E8A-4147-A177-3AD203B41FA5}">
                          <a16:colId xmlns:a16="http://schemas.microsoft.com/office/drawing/2014/main" val="945233394"/>
                        </a:ext>
                      </a:extLst>
                    </a:gridCol>
                    <a:gridCol w="3368351">
                      <a:extLst>
                        <a:ext uri="{9D8B030D-6E8A-4147-A177-3AD203B41FA5}">
                          <a16:colId xmlns:a16="http://schemas.microsoft.com/office/drawing/2014/main" val="2572263168"/>
                        </a:ext>
                      </a:extLst>
                    </a:gridCol>
                    <a:gridCol w="2771192">
                      <a:extLst>
                        <a:ext uri="{9D8B030D-6E8A-4147-A177-3AD203B41FA5}">
                          <a16:colId xmlns:a16="http://schemas.microsoft.com/office/drawing/2014/main" val="1765783061"/>
                        </a:ext>
                      </a:extLst>
                    </a:gridCol>
                  </a:tblGrid>
                  <a:tr h="638288">
                    <a:tc>
                      <a:txBody>
                        <a:bodyPr/>
                        <a:lstStyle/>
                        <a:p>
                          <a:pPr algn="ctr"/>
                          <a:r>
                            <a:rPr lang="en-US" sz="1800" b="0" cap="all" spc="150" dirty="0">
                              <a:solidFill>
                                <a:schemeClr val="lt1"/>
                              </a:solidFill>
                              <a:latin typeface="Arial" panose="020B0604020202020204" pitchFamily="34" charset="0"/>
                              <a:cs typeface="Arial" panose="020B0604020202020204" pitchFamily="34" charset="0"/>
                            </a:rPr>
                            <a:t>SLR</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algn="ctr"/>
                          <a:r>
                            <a:rPr lang="en-US" sz="1800" b="0" cap="all" spc="150" dirty="0">
                              <a:solidFill>
                                <a:schemeClr val="lt1"/>
                              </a:solidFill>
                              <a:latin typeface="Arial" panose="020B0604020202020204" pitchFamily="34" charset="0"/>
                              <a:cs typeface="Arial" panose="020B0604020202020204" pitchFamily="34" charset="0"/>
                            </a:rPr>
                            <a:t>POLYNOMIAL</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algn="ctr"/>
                          <a:r>
                            <a:rPr lang="en-US" sz="1800" b="0" cap="all" spc="150" dirty="0">
                              <a:solidFill>
                                <a:schemeClr val="lt1"/>
                              </a:solidFill>
                              <a:latin typeface="Arial" panose="020B0604020202020204" pitchFamily="34" charset="0"/>
                              <a:cs typeface="Arial" panose="020B0604020202020204" pitchFamily="34" charset="0"/>
                            </a:rPr>
                            <a:t>Lasso</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algn="ctr"/>
                          <a:r>
                            <a:rPr lang="en-US" sz="1800" b="0" cap="all" spc="150" dirty="0">
                              <a:solidFill>
                                <a:schemeClr val="lt1"/>
                              </a:solidFill>
                              <a:latin typeface="Arial" panose="020B0604020202020204" pitchFamily="34" charset="0"/>
                              <a:cs typeface="Arial" panose="020B0604020202020204" pitchFamily="34" charset="0"/>
                            </a:rPr>
                            <a:t>Ridge</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720737">
                    <a:tc>
                      <a:txBody>
                        <a:bodyPr/>
                        <a:lstStyle/>
                        <a:p>
                          <a:pPr algn="ctr"/>
                          <a:r>
                            <a:rPr lang="en-US" sz="1800" b="0" cap="none" spc="0" dirty="0">
                              <a:solidFill>
                                <a:schemeClr val="tx1"/>
                              </a:solidFill>
                              <a:latin typeface="Arial" panose="020B0604020202020204" pitchFamily="34" charset="0"/>
                              <a:cs typeface="Arial" panose="020B0604020202020204" pitchFamily="34" charset="0"/>
                            </a:rPr>
                            <a:t>Best Fit Line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algn="ctr"/>
                          <a:r>
                            <a:rPr lang="en-US" sz="1800" b="0" cap="none" spc="0" dirty="0">
                              <a:solidFill>
                                <a:schemeClr val="tx1"/>
                              </a:solidFill>
                              <a:latin typeface="Arial" panose="020B0604020202020204" pitchFamily="34" charset="0"/>
                              <a:cs typeface="Arial" panose="020B0604020202020204" pitchFamily="34" charset="0"/>
                            </a:rPr>
                            <a:t>Best Fit Curve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algn="ctr"/>
                          <a:r>
                            <a:rPr lang="en-US" sz="1800" b="0" cap="none" spc="0" dirty="0">
                              <a:solidFill>
                                <a:schemeClr val="tx1"/>
                              </a:solidFill>
                              <a:latin typeface="Arial" panose="020B0604020202020204" pitchFamily="34" charset="0"/>
                              <a:cs typeface="Arial" panose="020B0604020202020204" pitchFamily="34" charset="0"/>
                            </a:rPr>
                            <a:t>Best Fit Curve Under Constraint</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algn="ctr"/>
                          <a:r>
                            <a:rPr lang="en-US" sz="1800" b="0" cap="none" spc="0" dirty="0">
                              <a:solidFill>
                                <a:schemeClr val="tx1"/>
                              </a:solidFill>
                              <a:latin typeface="Arial" panose="020B0604020202020204" pitchFamily="34" charset="0"/>
                              <a:cs typeface="Arial" panose="020B0604020202020204" pitchFamily="34" charset="0"/>
                            </a:rPr>
                            <a:t>Best Fit Curve Under Constraint</a:t>
                          </a:r>
                        </a:p>
                        <a:p>
                          <a:pPr algn="ctr"/>
                          <a:endParaRPr lang="en-US" sz="1800" b="0" cap="none" spc="0" dirty="0">
                            <a:solidFill>
                              <a:schemeClr val="tx1"/>
                            </a:solidFill>
                            <a:latin typeface="Arial" panose="020B0604020202020204" pitchFamily="34" charset="0"/>
                            <a:cs typeface="Arial" panose="020B0604020202020204" pitchFamily="34" charset="0"/>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7953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Arial" panose="020B0604020202020204" pitchFamily="34" charset="0"/>
                              <a:ea typeface="+mn-ea"/>
                              <a:cs typeface="Arial" panose="020B0604020202020204" pitchFamily="34" charset="0"/>
                            </a:rPr>
                            <a:t>E</a:t>
                          </a:r>
                          <a:r>
                            <a:rPr lang="en-IN" sz="1800" b="0" i="0" kern="1200" baseline="30000" dirty="0">
                              <a:solidFill>
                                <a:schemeClr val="tx1"/>
                              </a:solidFill>
                              <a:effectLst/>
                              <a:latin typeface="Arial" panose="020B0604020202020204" pitchFamily="34" charset="0"/>
                              <a:ea typeface="+mn-ea"/>
                              <a:cs typeface="Arial" panose="020B0604020202020204" pitchFamily="34" charset="0"/>
                            </a:rPr>
                            <a:t>qn</a:t>
                          </a:r>
                          <a:r>
                            <a:rPr lang="en-IN" sz="1800" b="0" i="0" kern="1200" baseline="0" dirty="0">
                              <a:solidFill>
                                <a:schemeClr val="tx1"/>
                              </a:solidFill>
                              <a:effectLst/>
                              <a:latin typeface="Arial" panose="020B0604020202020204" pitchFamily="34" charset="0"/>
                              <a:ea typeface="+mn-ea"/>
                              <a:cs typeface="Arial" panose="020B0604020202020204" pitchFamily="34" charset="0"/>
                            </a:rPr>
                            <a:t> </a:t>
                          </a:r>
                          <a:r>
                            <a:rPr lang="en-IN" sz="1800" b="0" i="0" kern="1200" dirty="0">
                              <a:solidFill>
                                <a:schemeClr val="tx1"/>
                              </a:solidFill>
                              <a:effectLst/>
                              <a:latin typeface="Arial" panose="020B0604020202020204" pitchFamily="34" charset="0"/>
                              <a:ea typeface="+mn-ea"/>
                              <a:cs typeface="Arial" panose="020B0604020202020204" pitchFamily="34" charset="0"/>
                            </a:rPr>
                            <a:t> : Y = X</a:t>
                          </a:r>
                          <a:r>
                            <a:rPr lang="el-GR" sz="1800" b="0" i="0" kern="1200" dirty="0">
                              <a:solidFill>
                                <a:schemeClr val="tx1"/>
                              </a:solidFill>
                              <a:effectLst/>
                              <a:latin typeface="Arial" panose="020B0604020202020204" pitchFamily="34" charset="0"/>
                              <a:ea typeface="+mn-ea"/>
                              <a:cs typeface="Arial" panose="020B0604020202020204" pitchFamily="34" charset="0"/>
                            </a:rPr>
                            <a:t>β+ϵ</a:t>
                          </a:r>
                          <a:endParaRPr lang="en-IN" sz="1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IN" sz="1800" b="0" i="0" kern="1200" dirty="0">
                              <a:solidFill>
                                <a:schemeClr val="tx1"/>
                              </a:solidFill>
                              <a:effectLst/>
                              <a:latin typeface="Arial" panose="020B0604020202020204" pitchFamily="34" charset="0"/>
                              <a:ea typeface="+mn-ea"/>
                              <a:cs typeface="Arial" panose="020B0604020202020204" pitchFamily="34" charset="0"/>
                            </a:rPr>
                            <a:t>E</a:t>
                          </a:r>
                          <a:r>
                            <a:rPr lang="en-IN" sz="1800" b="0" i="0" kern="1200" baseline="30000" dirty="0">
                              <a:solidFill>
                                <a:schemeClr val="tx1"/>
                              </a:solidFill>
                              <a:effectLst/>
                              <a:latin typeface="Arial" panose="020B0604020202020204" pitchFamily="34" charset="0"/>
                              <a:ea typeface="+mn-ea"/>
                              <a:cs typeface="Arial" panose="020B0604020202020204" pitchFamily="34" charset="0"/>
                            </a:rPr>
                            <a:t>qn</a:t>
                          </a:r>
                          <a:r>
                            <a:rPr lang="en-IN" sz="1800" b="0" i="0" kern="1200" dirty="0">
                              <a:solidFill>
                                <a:schemeClr val="tx1"/>
                              </a:solidFill>
                              <a:effectLst/>
                              <a:latin typeface="Arial" panose="020B0604020202020204" pitchFamily="34" charset="0"/>
                              <a:ea typeface="+mn-ea"/>
                              <a:cs typeface="Arial" panose="020B0604020202020204" pitchFamily="34" charset="0"/>
                            </a:rPr>
                            <a:t> :Y</a:t>
                          </a:r>
                          <a:r>
                            <a:rPr lang="es-ES" sz="1800" b="0" i="1" kern="1200" dirty="0">
                              <a:solidFill>
                                <a:schemeClr val="tx1"/>
                              </a:solidFill>
                              <a:effectLst/>
                              <a:latin typeface="Arial" panose="020B0604020202020204" pitchFamily="34" charset="0"/>
                              <a:ea typeface="+mn-ea"/>
                              <a:cs typeface="Arial" panose="020B0604020202020204" pitchFamily="34" charset="0"/>
                            </a:rPr>
                            <a:t> </a:t>
                          </a:r>
                          <a:r>
                            <a:rPr lang="es-ES" sz="1800" b="0" i="0" kern="1200" dirty="0">
                              <a:solidFill>
                                <a:schemeClr val="tx1"/>
                              </a:solidFill>
                              <a:effectLst/>
                              <a:latin typeface="Arial" panose="020B0604020202020204" pitchFamily="34" charset="0"/>
                              <a:ea typeface="+mn-ea"/>
                              <a:cs typeface="Arial" panose="020B0604020202020204" pitchFamily="34" charset="0"/>
                            </a:rPr>
                            <a:t>=  </a:t>
                          </a:r>
                          <a14:m>
                            <m:oMath xmlns:m="http://schemas.openxmlformats.org/officeDocument/2006/math">
                              <m:sSup>
                                <m:sSupPr>
                                  <m:ctrlPr>
                                    <a:rPr lang="en-IN" sz="1800" b="0" i="1" kern="1200" smtClean="0">
                                      <a:solidFill>
                                        <a:schemeClr val="tx1"/>
                                      </a:solidFill>
                                      <a:effectLst/>
                                      <a:latin typeface="Cambria Math" panose="02040503050406030204" pitchFamily="18" charset="0"/>
                                      <a:ea typeface="+mn-ea"/>
                                      <a:cs typeface="Arial" panose="020B0604020202020204" pitchFamily="34" charset="0"/>
                                    </a:rPr>
                                  </m:ctrlPr>
                                </m:sSupPr>
                                <m:e>
                                  <m:r>
                                    <m:rPr>
                                      <m:nor/>
                                    </m:rPr>
                                    <a:rPr lang="en-IN" sz="1800" b="0" i="0" kern="1200" dirty="0" smtClean="0">
                                      <a:solidFill>
                                        <a:schemeClr val="tx1"/>
                                      </a:solidFill>
                                      <a:effectLst/>
                                      <a:latin typeface="Arial" panose="020B0604020202020204" pitchFamily="34" charset="0"/>
                                      <a:ea typeface="+mn-ea"/>
                                      <a:cs typeface="Arial" panose="020B0604020202020204" pitchFamily="34" charset="0"/>
                                    </a:rPr>
                                    <m:t>X</m:t>
                                  </m:r>
                                </m:e>
                                <m:sup>
                                  <m:r>
                                    <a:rPr lang="en-US" sz="1800" b="0" i="1" kern="1200" smtClean="0">
                                      <a:solidFill>
                                        <a:schemeClr val="tx1"/>
                                      </a:solidFill>
                                      <a:effectLst/>
                                      <a:latin typeface="Cambria Math" panose="02040503050406030204" pitchFamily="18" charset="0"/>
                                      <a:ea typeface="+mn-ea"/>
                                      <a:cs typeface="Arial" panose="020B0604020202020204" pitchFamily="34" charset="0"/>
                                    </a:rPr>
                                    <m:t>𝑚</m:t>
                                  </m:r>
                                </m:sup>
                              </m:sSup>
                            </m:oMath>
                          </a14:m>
                          <a:r>
                            <a:rPr lang="el-GR" sz="1800" b="0" i="0" kern="1200" dirty="0">
                              <a:solidFill>
                                <a:schemeClr val="tx1"/>
                              </a:solidFill>
                              <a:effectLst/>
                              <a:latin typeface="Arial" panose="020B0604020202020204" pitchFamily="34" charset="0"/>
                              <a:ea typeface="+mn-ea"/>
                              <a:cs typeface="Arial" panose="020B0604020202020204" pitchFamily="34" charset="0"/>
                            </a:rPr>
                            <a:t>β</a:t>
                          </a:r>
                          <a:r>
                            <a:rPr lang="es-ES" sz="1800" b="0" i="0" kern="1200" dirty="0">
                              <a:solidFill>
                                <a:schemeClr val="tx1"/>
                              </a:solidFill>
                              <a:effectLst/>
                              <a:latin typeface="Arial" panose="020B0604020202020204" pitchFamily="34" charset="0"/>
                              <a:ea typeface="+mn-ea"/>
                              <a:cs typeface="Arial" panose="020B0604020202020204" pitchFamily="34" charset="0"/>
                            </a:rPr>
                            <a:t> + </a:t>
                          </a:r>
                          <a:r>
                            <a:rPr lang="el-GR" sz="1800" b="0" i="0" kern="1200" dirty="0">
                              <a:solidFill>
                                <a:schemeClr val="tx1"/>
                              </a:solidFill>
                              <a:effectLst/>
                              <a:latin typeface="Arial" panose="020B0604020202020204" pitchFamily="34" charset="0"/>
                              <a:ea typeface="+mn-ea"/>
                              <a:cs typeface="Arial" panose="020B0604020202020204" pitchFamily="34" charset="0"/>
                            </a:rPr>
                            <a:t>ϵ</a:t>
                          </a:r>
                          <a:br>
                            <a:rPr lang="es-ES" sz="1800" b="0" dirty="0">
                              <a:latin typeface="Arial" panose="020B0604020202020204" pitchFamily="34" charset="0"/>
                              <a:cs typeface="Arial" panose="020B0604020202020204" pitchFamily="34" charset="0"/>
                            </a:rPr>
                          </a:br>
                          <a:endParaRPr lang="en-US" sz="1800" b="0" cap="none" spc="0" dirty="0">
                            <a:solidFill>
                              <a:schemeClr val="tx1"/>
                            </a:solidFill>
                            <a:latin typeface="Arial" panose="020B0604020202020204" pitchFamily="34" charset="0"/>
                            <a:cs typeface="Arial" panose="020B0604020202020204" pitchFamily="34"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cap="none" spc="0" dirty="0">
                              <a:solidFill>
                                <a:schemeClr val="tx1"/>
                              </a:solidFill>
                              <a:effectLst/>
                              <a:latin typeface="Arial" panose="020B0604020202020204" pitchFamily="34" charset="0"/>
                              <a:ea typeface="+mn-ea"/>
                              <a:cs typeface="Arial" panose="020B0604020202020204" pitchFamily="34" charset="0"/>
                            </a:rPr>
                            <a:t>E</a:t>
                          </a:r>
                          <a:r>
                            <a:rPr lang="en-US" sz="1800" b="0" i="0" kern="1200" cap="none" spc="0" baseline="30000" dirty="0">
                              <a:solidFill>
                                <a:schemeClr val="tx1"/>
                              </a:solidFill>
                              <a:effectLst/>
                              <a:latin typeface="Arial" panose="020B0604020202020204" pitchFamily="34" charset="0"/>
                              <a:ea typeface="+mn-ea"/>
                              <a:cs typeface="Arial" panose="020B0604020202020204" pitchFamily="34" charset="0"/>
                            </a:rPr>
                            <a:t>qn </a:t>
                          </a:r>
                          <a:r>
                            <a:rPr lang="en-US" sz="1800" b="0" i="0" kern="1200" cap="none" spc="0" baseline="0" dirty="0">
                              <a:solidFill>
                                <a:schemeClr val="tx1"/>
                              </a:solidFill>
                              <a:effectLst/>
                              <a:latin typeface="Arial" panose="020B0604020202020204" pitchFamily="34" charset="0"/>
                              <a:ea typeface="+mn-ea"/>
                              <a:cs typeface="Arial" panose="020B0604020202020204" pitchFamily="34" charset="0"/>
                            </a:rPr>
                            <a:t> :</a:t>
                          </a:r>
                          <a:r>
                            <a:rPr lang="en-US" sz="1800" b="0" i="0" kern="1200" cap="none" spc="0" dirty="0">
                              <a:solidFill>
                                <a:schemeClr val="tx1"/>
                              </a:solidFill>
                              <a:effectLst/>
                              <a:latin typeface="Arial" panose="020B0604020202020204" pitchFamily="34" charset="0"/>
                              <a:ea typeface="+mn-ea"/>
                              <a:cs typeface="Arial" panose="020B0604020202020204" pitchFamily="34" charset="0"/>
                            </a:rPr>
                            <a:t> </a:t>
                          </a:r>
                          <a:r>
                            <a:rPr lang="en-IN" sz="1800" b="0" i="0" kern="1200" dirty="0">
                              <a:solidFill>
                                <a:schemeClr val="tx1"/>
                              </a:solidFill>
                              <a:effectLst/>
                              <a:latin typeface="Arial" panose="020B0604020202020204" pitchFamily="34" charset="0"/>
                              <a:ea typeface="+mn-ea"/>
                              <a:cs typeface="Arial" panose="020B0604020202020204" pitchFamily="34" charset="0"/>
                            </a:rPr>
                            <a:t>Y = X</a:t>
                          </a:r>
                          <a:r>
                            <a:rPr lang="el-GR" sz="1800" b="0" i="0" kern="1200" dirty="0">
                              <a:solidFill>
                                <a:schemeClr val="tx1"/>
                              </a:solidFill>
                              <a:effectLst/>
                              <a:latin typeface="Arial" panose="020B0604020202020204" pitchFamily="34" charset="0"/>
                              <a:ea typeface="+mn-ea"/>
                              <a:cs typeface="Arial" panose="020B0604020202020204" pitchFamily="34" charset="0"/>
                            </a:rPr>
                            <a:t>β+ϵ</a:t>
                          </a:r>
                          <a:r>
                            <a:rPr lang="en-US" sz="1800" b="0" i="0" kern="1200" dirty="0">
                              <a:solidFill>
                                <a:schemeClr val="tx1"/>
                              </a:solidFill>
                              <a:effectLst/>
                              <a:latin typeface="Arial" panose="020B0604020202020204" pitchFamily="34" charset="0"/>
                              <a:ea typeface="+mn-ea"/>
                              <a:cs typeface="Arial" panose="020B0604020202020204" pitchFamily="34" charset="0"/>
                            </a:rPr>
                            <a:t> </a:t>
                          </a:r>
                          <a:r>
                            <a:rPr lang="en-US" sz="1800" b="0" i="0" kern="1200" cap="none" spc="0" dirty="0">
                              <a:solidFill>
                                <a:schemeClr val="tx1"/>
                              </a:solidFill>
                              <a:effectLst/>
                              <a:latin typeface="Arial" panose="020B0604020202020204" pitchFamily="34" charset="0"/>
                              <a:ea typeface="+mn-ea"/>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cap="none" spc="0" dirty="0">
                              <a:solidFill>
                                <a:schemeClr val="tx1"/>
                              </a:solidFill>
                              <a:effectLst/>
                              <a:latin typeface="Arial" panose="020B0604020202020204" pitchFamily="34" charset="0"/>
                              <a:ea typeface="+mn-ea"/>
                              <a:cs typeface="Arial" panose="020B0604020202020204" pitchFamily="34" charset="0"/>
                            </a:rPr>
                            <a:t>               </a:t>
                          </a:r>
                          <a14:m>
                            <m:oMath xmlns:m="http://schemas.openxmlformats.org/officeDocument/2006/math">
                              <m:sSup>
                                <m:sSupPr>
                                  <m:ctrlPr>
                                    <a:rPr lang="en-IN" sz="1800" b="0" i="1" kern="1200" smtClean="0">
                                      <a:solidFill>
                                        <a:schemeClr val="tx1"/>
                                      </a:solidFill>
                                      <a:effectLst/>
                                      <a:latin typeface="Cambria Math" panose="02040503050406030204" pitchFamily="18" charset="0"/>
                                      <a:ea typeface="+mn-ea"/>
                                      <a:cs typeface="Arial" panose="020B0604020202020204" pitchFamily="34" charset="0"/>
                                    </a:rPr>
                                  </m:ctrlPr>
                                </m:sSupPr>
                                <m:e>
                                  <m:r>
                                    <m:rPr>
                                      <m:nor/>
                                    </m:rPr>
                                    <a:rPr lang="en-IN" sz="1800" b="0" i="0" kern="1200" dirty="0" smtClean="0">
                                      <a:solidFill>
                                        <a:schemeClr val="tx1"/>
                                      </a:solidFill>
                                      <a:effectLst/>
                                      <a:latin typeface="Arial" panose="020B0604020202020204" pitchFamily="34" charset="0"/>
                                      <a:ea typeface="+mn-ea"/>
                                      <a:cs typeface="Arial" panose="020B0604020202020204" pitchFamily="34" charset="0"/>
                                    </a:rPr>
                                    <m:t>X</m:t>
                                  </m:r>
                                </m:e>
                                <m:sup>
                                  <m:r>
                                    <a:rPr lang="en-US" sz="1800" b="0" i="1" kern="1200" smtClean="0">
                                      <a:solidFill>
                                        <a:schemeClr val="tx1"/>
                                      </a:solidFill>
                                      <a:effectLst/>
                                      <a:latin typeface="Cambria Math" panose="02040503050406030204" pitchFamily="18" charset="0"/>
                                      <a:ea typeface="+mn-ea"/>
                                      <a:cs typeface="Arial" panose="020B0604020202020204" pitchFamily="34" charset="0"/>
                                    </a:rPr>
                                    <m:t>𝑚</m:t>
                                  </m:r>
                                </m:sup>
                              </m:sSup>
                            </m:oMath>
                          </a14:m>
                          <a:r>
                            <a:rPr lang="el-GR" sz="1800" b="0" i="0" kern="1200" dirty="0">
                              <a:solidFill>
                                <a:schemeClr val="tx1"/>
                              </a:solidFill>
                              <a:effectLst/>
                              <a:latin typeface="Arial" panose="020B0604020202020204" pitchFamily="34" charset="0"/>
                              <a:ea typeface="+mn-ea"/>
                              <a:cs typeface="Arial" panose="020B0604020202020204" pitchFamily="34" charset="0"/>
                            </a:rPr>
                            <a:t>β</a:t>
                          </a:r>
                          <a:r>
                            <a:rPr lang="es-ES" sz="1800" b="0" i="0" kern="1200" dirty="0">
                              <a:solidFill>
                                <a:schemeClr val="tx1"/>
                              </a:solidFill>
                              <a:effectLst/>
                              <a:latin typeface="Arial" panose="020B0604020202020204" pitchFamily="34" charset="0"/>
                              <a:ea typeface="+mn-ea"/>
                              <a:cs typeface="Arial" panose="020B0604020202020204" pitchFamily="34" charset="0"/>
                            </a:rPr>
                            <a:t> + </a:t>
                          </a:r>
                          <a:r>
                            <a:rPr lang="el-GR" sz="1800" b="0" i="0" kern="1200" dirty="0">
                              <a:solidFill>
                                <a:schemeClr val="tx1"/>
                              </a:solidFill>
                              <a:effectLst/>
                              <a:latin typeface="Arial" panose="020B0604020202020204" pitchFamily="34" charset="0"/>
                              <a:ea typeface="+mn-ea"/>
                              <a:cs typeface="Arial" panose="020B0604020202020204" pitchFamily="34" charset="0"/>
                            </a:rPr>
                            <a:t>ϵ</a:t>
                          </a:r>
                          <a:r>
                            <a:rPr lang="en-US" sz="1800" b="0" i="0" u="none" strike="noStrike" kern="1200" cap="none" spc="0" dirty="0">
                              <a:solidFill>
                                <a:schemeClr val="tx1"/>
                              </a:solidFill>
                              <a:effectLst/>
                              <a:latin typeface="Arial" panose="020B0604020202020204" pitchFamily="34" charset="0"/>
                              <a:ea typeface="+mn-ea"/>
                              <a:cs typeface="Arial" panose="020B0604020202020204" pitchFamily="34" charset="0"/>
                            </a:rPr>
                            <a:t>         </a:t>
                          </a:r>
                          <a:endParaRPr lang="en-IN" sz="1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Arial" panose="020B0604020202020204" pitchFamily="34" charset="0"/>
                              <a:ea typeface="+mn-ea"/>
                              <a:cs typeface="Arial" panose="020B0604020202020204" pitchFamily="34" charset="0"/>
                            </a:rPr>
                            <a:t>E</a:t>
                          </a:r>
                          <a:r>
                            <a:rPr lang="en-IN" sz="1800" b="0" i="0" kern="1200" baseline="30000" dirty="0">
                              <a:solidFill>
                                <a:schemeClr val="tx1"/>
                              </a:solidFill>
                              <a:effectLst/>
                              <a:latin typeface="Arial" panose="020B0604020202020204" pitchFamily="34" charset="0"/>
                              <a:ea typeface="+mn-ea"/>
                              <a:cs typeface="Arial" panose="020B0604020202020204" pitchFamily="34" charset="0"/>
                            </a:rPr>
                            <a:t>qn</a:t>
                          </a:r>
                          <a:r>
                            <a:rPr lang="en-IN" sz="1800" b="0" i="0" kern="1200" baseline="0" dirty="0">
                              <a:solidFill>
                                <a:schemeClr val="tx1"/>
                              </a:solidFill>
                              <a:effectLst/>
                              <a:latin typeface="Arial" panose="020B0604020202020204" pitchFamily="34" charset="0"/>
                              <a:ea typeface="+mn-ea"/>
                              <a:cs typeface="Arial" panose="020B0604020202020204" pitchFamily="34" charset="0"/>
                            </a:rPr>
                            <a:t> :</a:t>
                          </a:r>
                          <a:r>
                            <a:rPr lang="en-IN" sz="1800" b="0" i="0" kern="1200" baseline="30000" dirty="0">
                              <a:solidFill>
                                <a:schemeClr val="tx1"/>
                              </a:solidFill>
                              <a:effectLst/>
                              <a:latin typeface="Arial" panose="020B0604020202020204" pitchFamily="34" charset="0"/>
                              <a:ea typeface="+mn-ea"/>
                              <a:cs typeface="Arial" panose="020B0604020202020204" pitchFamily="34" charset="0"/>
                            </a:rPr>
                            <a:t> </a:t>
                          </a:r>
                          <a:r>
                            <a:rPr lang="en-IN" sz="1800" b="0" i="0" kern="1200" dirty="0">
                              <a:solidFill>
                                <a:schemeClr val="tx1"/>
                              </a:solidFill>
                              <a:effectLst/>
                              <a:latin typeface="Arial" panose="020B0604020202020204" pitchFamily="34" charset="0"/>
                              <a:ea typeface="+mn-ea"/>
                              <a:cs typeface="Arial" panose="020B0604020202020204" pitchFamily="34" charset="0"/>
                            </a:rPr>
                            <a:t>Y = X</a:t>
                          </a:r>
                          <a:r>
                            <a:rPr lang="el-GR" sz="1800" b="0" i="0" kern="1200" dirty="0">
                              <a:solidFill>
                                <a:schemeClr val="tx1"/>
                              </a:solidFill>
                              <a:effectLst/>
                              <a:latin typeface="Arial" panose="020B0604020202020204" pitchFamily="34" charset="0"/>
                              <a:ea typeface="+mn-ea"/>
                              <a:cs typeface="Arial" panose="020B0604020202020204" pitchFamily="34" charset="0"/>
                            </a:rPr>
                            <a:t>β+ϵ</a:t>
                          </a:r>
                          <a:r>
                            <a:rPr lang="en-US" sz="1800" b="0" i="0" kern="1200" dirty="0">
                              <a:solidFill>
                                <a:schemeClr val="tx1"/>
                              </a:solidFill>
                              <a:effectLst/>
                              <a:latin typeface="Arial" panose="020B0604020202020204" pitchFamily="34" charset="0"/>
                              <a:ea typeface="+mn-ea"/>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Arial" panose="020B0604020202020204" pitchFamily="34" charset="0"/>
                              <a:ea typeface="+mn-ea"/>
                              <a:cs typeface="Arial" panose="020B0604020202020204" pitchFamily="34" charset="0"/>
                            </a:rPr>
                            <a:t>               </a:t>
                          </a:r>
                          <a14:m>
                            <m:oMath xmlns:m="http://schemas.openxmlformats.org/officeDocument/2006/math">
                              <m:sSup>
                                <m:sSupPr>
                                  <m:ctrlPr>
                                    <a:rPr lang="en-IN" sz="1800" b="0" i="1" kern="1200" smtClean="0">
                                      <a:solidFill>
                                        <a:schemeClr val="tx1"/>
                                      </a:solidFill>
                                      <a:effectLst/>
                                      <a:latin typeface="Cambria Math" panose="02040503050406030204" pitchFamily="18" charset="0"/>
                                      <a:ea typeface="+mn-ea"/>
                                      <a:cs typeface="Arial" panose="020B0604020202020204" pitchFamily="34" charset="0"/>
                                    </a:rPr>
                                  </m:ctrlPr>
                                </m:sSupPr>
                                <m:e>
                                  <m:r>
                                    <m:rPr>
                                      <m:nor/>
                                    </m:rPr>
                                    <a:rPr lang="en-IN" sz="1800" b="0" i="0" kern="1200" dirty="0" smtClean="0">
                                      <a:solidFill>
                                        <a:schemeClr val="tx1"/>
                                      </a:solidFill>
                                      <a:effectLst/>
                                      <a:latin typeface="Arial" panose="020B0604020202020204" pitchFamily="34" charset="0"/>
                                      <a:ea typeface="+mn-ea"/>
                                      <a:cs typeface="Arial" panose="020B0604020202020204" pitchFamily="34" charset="0"/>
                                    </a:rPr>
                                    <m:t>X</m:t>
                                  </m:r>
                                </m:e>
                                <m:sup>
                                  <m:r>
                                    <a:rPr lang="en-US" sz="1800" b="0" i="1" kern="1200" smtClean="0">
                                      <a:solidFill>
                                        <a:schemeClr val="tx1"/>
                                      </a:solidFill>
                                      <a:effectLst/>
                                      <a:latin typeface="Cambria Math" panose="02040503050406030204" pitchFamily="18" charset="0"/>
                                      <a:ea typeface="+mn-ea"/>
                                      <a:cs typeface="Arial" panose="020B0604020202020204" pitchFamily="34" charset="0"/>
                                    </a:rPr>
                                    <m:t>𝑚</m:t>
                                  </m:r>
                                </m:sup>
                              </m:sSup>
                            </m:oMath>
                          </a14:m>
                          <a:r>
                            <a:rPr lang="el-GR" sz="1800" b="0" i="0" kern="1200" dirty="0">
                              <a:solidFill>
                                <a:schemeClr val="tx1"/>
                              </a:solidFill>
                              <a:effectLst/>
                              <a:latin typeface="Arial" panose="020B0604020202020204" pitchFamily="34" charset="0"/>
                              <a:ea typeface="+mn-ea"/>
                              <a:cs typeface="Arial" panose="020B0604020202020204" pitchFamily="34" charset="0"/>
                            </a:rPr>
                            <a:t>β</a:t>
                          </a:r>
                          <a:r>
                            <a:rPr lang="es-ES" sz="1800" b="0" i="0" kern="1200" dirty="0">
                              <a:solidFill>
                                <a:schemeClr val="tx1"/>
                              </a:solidFill>
                              <a:effectLst/>
                              <a:latin typeface="Arial" panose="020B0604020202020204" pitchFamily="34" charset="0"/>
                              <a:ea typeface="+mn-ea"/>
                              <a:cs typeface="Arial" panose="020B0604020202020204" pitchFamily="34" charset="0"/>
                            </a:rPr>
                            <a:t> + </a:t>
                          </a:r>
                          <a:r>
                            <a:rPr lang="el-GR" sz="1800" b="0" i="0" kern="1200" dirty="0">
                              <a:solidFill>
                                <a:schemeClr val="tx1"/>
                              </a:solidFill>
                              <a:effectLst/>
                              <a:latin typeface="Arial" panose="020B0604020202020204" pitchFamily="34" charset="0"/>
                              <a:ea typeface="+mn-ea"/>
                              <a:cs typeface="Arial" panose="020B0604020202020204" pitchFamily="34" charset="0"/>
                            </a:rPr>
                            <a:t>ϵ</a:t>
                          </a:r>
                          <a:endParaRPr lang="en-US" sz="1800" b="0" cap="none" spc="0" dirty="0">
                            <a:solidFill>
                              <a:schemeClr val="tx1"/>
                            </a:solidFill>
                            <a:latin typeface="Arial" panose="020B0604020202020204" pitchFamily="34" charset="0"/>
                            <a:cs typeface="Arial" panose="020B0604020202020204" pitchFamily="34"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1268140">
                    <a:tc>
                      <a:txBody>
                        <a:bodyPr/>
                        <a:lstStyle/>
                        <a:p>
                          <a:pPr algn="ctr"/>
                          <a:r>
                            <a:rPr lang="en-US" sz="1800" b="0" cap="none" spc="0" dirty="0">
                              <a:solidFill>
                                <a:schemeClr val="tx1"/>
                              </a:solidFill>
                              <a:latin typeface="Arial" panose="020B0604020202020204" pitchFamily="34" charset="0"/>
                              <a:cs typeface="Arial" panose="020B0604020202020204" pitchFamily="34" charset="0"/>
                            </a:rPr>
                            <a:t>Loss:  RSS = (y</a:t>
                          </a:r>
                          <a:r>
                            <a:rPr lang="en-US" sz="1800" b="0" cap="none" spc="0" baseline="-25000" dirty="0">
                              <a:solidFill>
                                <a:schemeClr val="tx1"/>
                              </a:solidFill>
                              <a:latin typeface="Arial" panose="020B0604020202020204" pitchFamily="34" charset="0"/>
                              <a:cs typeface="Arial" panose="020B0604020202020204" pitchFamily="34" charset="0"/>
                            </a:rPr>
                            <a:t>i</a:t>
                          </a:r>
                          <a:r>
                            <a:rPr lang="en-US" sz="1800" b="0" cap="none" spc="0" baseline="0" dirty="0">
                              <a:solidFill>
                                <a:schemeClr val="tx1"/>
                              </a:solidFill>
                              <a:latin typeface="Arial" panose="020B0604020202020204" pitchFamily="34" charset="0"/>
                              <a:cs typeface="Arial" panose="020B0604020202020204" pitchFamily="34" charset="0"/>
                            </a:rPr>
                            <a:t> – </a:t>
                          </a:r>
                          <a:r>
                            <a:rPr lang="cy-GB" sz="1800" b="0" i="0" kern="1200" dirty="0">
                              <a:solidFill>
                                <a:schemeClr val="tx1"/>
                              </a:solidFill>
                              <a:effectLst/>
                              <a:latin typeface="Arial" panose="020B0604020202020204" pitchFamily="34" charset="0"/>
                              <a:ea typeface="+mn-ea"/>
                              <a:cs typeface="Arial" panose="020B0604020202020204" pitchFamily="34" charset="0"/>
                            </a:rPr>
                            <a:t>ŷ)</a:t>
                          </a:r>
                          <a:r>
                            <a:rPr lang="cy-GB" sz="1800" b="0" i="0" kern="1200" baseline="30000" dirty="0">
                              <a:solidFill>
                                <a:schemeClr val="tx1"/>
                              </a:solidFill>
                              <a:effectLst/>
                              <a:latin typeface="Arial" panose="020B0604020202020204" pitchFamily="34" charset="0"/>
                              <a:ea typeface="+mn-ea"/>
                              <a:cs typeface="Arial" panose="020B0604020202020204" pitchFamily="34" charset="0"/>
                            </a:rPr>
                            <a:t>2</a:t>
                          </a:r>
                          <a:endParaRPr lang="en-US" sz="1800" b="0" cap="none" spc="0" dirty="0">
                            <a:solidFill>
                              <a:schemeClr val="tx1"/>
                            </a:solidFill>
                            <a:latin typeface="Arial" panose="020B0604020202020204" pitchFamily="34" charset="0"/>
                            <a:cs typeface="Arial" panose="020B0604020202020204" pitchFamily="34"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800" b="0" cap="none" spc="0" dirty="0">
                              <a:solidFill>
                                <a:schemeClr val="tx1"/>
                              </a:solidFill>
                              <a:latin typeface="Arial" panose="020B0604020202020204" pitchFamily="34" charset="0"/>
                              <a:cs typeface="Arial" panose="020B0604020202020204" pitchFamily="34" charset="0"/>
                            </a:rPr>
                            <a:t>Loss:  RSS = (y</a:t>
                          </a:r>
                          <a:r>
                            <a:rPr lang="en-US" sz="1800" b="0" cap="none" spc="0" baseline="-25000" dirty="0">
                              <a:solidFill>
                                <a:schemeClr val="tx1"/>
                              </a:solidFill>
                              <a:latin typeface="Arial" panose="020B0604020202020204" pitchFamily="34" charset="0"/>
                              <a:cs typeface="Arial" panose="020B0604020202020204" pitchFamily="34" charset="0"/>
                            </a:rPr>
                            <a:t>i</a:t>
                          </a:r>
                          <a:r>
                            <a:rPr lang="en-US" sz="1800" b="0" cap="none" spc="0" baseline="0" dirty="0">
                              <a:solidFill>
                                <a:schemeClr val="tx1"/>
                              </a:solidFill>
                              <a:latin typeface="Arial" panose="020B0604020202020204" pitchFamily="34" charset="0"/>
                              <a:cs typeface="Arial" panose="020B0604020202020204" pitchFamily="34" charset="0"/>
                            </a:rPr>
                            <a:t> – </a:t>
                          </a:r>
                          <a:r>
                            <a:rPr lang="cy-GB" sz="1800" b="0" i="0" kern="1200" dirty="0">
                              <a:solidFill>
                                <a:schemeClr val="tx1"/>
                              </a:solidFill>
                              <a:effectLst/>
                              <a:latin typeface="Arial" panose="020B0604020202020204" pitchFamily="34" charset="0"/>
                              <a:ea typeface="+mn-ea"/>
                              <a:cs typeface="Arial" panose="020B0604020202020204" pitchFamily="34" charset="0"/>
                            </a:rPr>
                            <a:t>ŷ)</a:t>
                          </a:r>
                          <a:r>
                            <a:rPr lang="cy-GB" sz="1800" b="0" i="0" kern="1200" baseline="30000" dirty="0">
                              <a:solidFill>
                                <a:schemeClr val="tx1"/>
                              </a:solidFill>
                              <a:effectLst/>
                              <a:latin typeface="Arial" panose="020B0604020202020204" pitchFamily="34" charset="0"/>
                              <a:ea typeface="+mn-ea"/>
                              <a:cs typeface="Arial" panose="020B0604020202020204" pitchFamily="34" charset="0"/>
                            </a:rPr>
                            <a:t>2</a:t>
                          </a:r>
                          <a:endParaRPr lang="en-US" sz="1800" b="0" cap="none" spc="0" dirty="0">
                            <a:solidFill>
                              <a:schemeClr val="tx1"/>
                            </a:solidFill>
                            <a:latin typeface="Arial" panose="020B0604020202020204" pitchFamily="34" charset="0"/>
                            <a:cs typeface="Arial" panose="020B0604020202020204" pitchFamily="34" charset="0"/>
                          </a:endParaRPr>
                        </a:p>
                        <a:p>
                          <a:pPr algn="ctr"/>
                          <a:endParaRPr lang="en-US" sz="1800" b="0" cap="none" spc="0" dirty="0">
                            <a:solidFill>
                              <a:schemeClr val="tx1"/>
                            </a:solidFill>
                            <a:latin typeface="Arial" panose="020B0604020202020204" pitchFamily="34" charset="0"/>
                            <a:cs typeface="Arial" panose="020B0604020202020204" pitchFamily="34"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cap="none" spc="0" dirty="0">
                              <a:solidFill>
                                <a:schemeClr val="tx1"/>
                              </a:solidFill>
                              <a:latin typeface="Arial" panose="020B0604020202020204" pitchFamily="34" charset="0"/>
                              <a:cs typeface="Arial" panose="020B0604020202020204" pitchFamily="34" charset="0"/>
                            </a:rPr>
                            <a:t>Loss:  L1= (y</a:t>
                          </a:r>
                          <a:r>
                            <a:rPr lang="en-US" sz="1800" b="0" cap="none" spc="0" baseline="-25000" dirty="0">
                              <a:solidFill>
                                <a:schemeClr val="tx1"/>
                              </a:solidFill>
                              <a:latin typeface="Arial" panose="020B0604020202020204" pitchFamily="34" charset="0"/>
                              <a:cs typeface="Arial" panose="020B0604020202020204" pitchFamily="34" charset="0"/>
                            </a:rPr>
                            <a:t>i</a:t>
                          </a:r>
                          <a:r>
                            <a:rPr lang="en-US" sz="1800" b="0" cap="none" spc="0" baseline="0" dirty="0">
                              <a:solidFill>
                                <a:schemeClr val="tx1"/>
                              </a:solidFill>
                              <a:latin typeface="Arial" panose="020B0604020202020204" pitchFamily="34" charset="0"/>
                              <a:cs typeface="Arial" panose="020B0604020202020204" pitchFamily="34" charset="0"/>
                            </a:rPr>
                            <a:t> – </a:t>
                          </a:r>
                          <a:r>
                            <a:rPr lang="cy-GB" sz="1800" b="0" i="0" kern="1200" dirty="0">
                              <a:solidFill>
                                <a:schemeClr val="tx1"/>
                              </a:solidFill>
                              <a:effectLst/>
                              <a:latin typeface="Arial" panose="020B0604020202020204" pitchFamily="34" charset="0"/>
                              <a:ea typeface="+mn-ea"/>
                              <a:cs typeface="Arial" panose="020B0604020202020204" pitchFamily="34" charset="0"/>
                            </a:rPr>
                            <a:t>ŷ)</a:t>
                          </a:r>
                          <a:r>
                            <a:rPr lang="cy-GB" sz="1800" b="0" i="0" kern="1200" baseline="30000" dirty="0">
                              <a:solidFill>
                                <a:schemeClr val="tx1"/>
                              </a:solidFill>
                              <a:effectLst/>
                              <a:latin typeface="Arial" panose="020B0604020202020204" pitchFamily="34" charset="0"/>
                              <a:ea typeface="+mn-ea"/>
                              <a:cs typeface="Arial" panose="020B0604020202020204" pitchFamily="34" charset="0"/>
                            </a:rPr>
                            <a:t>2 </a:t>
                          </a:r>
                          <a:r>
                            <a:rPr lang="cy-GB" sz="1800" b="0" i="0" kern="1200" baseline="0" dirty="0">
                              <a:solidFill>
                                <a:schemeClr val="tx1"/>
                              </a:solidFill>
                              <a:effectLst/>
                              <a:latin typeface="Arial" panose="020B0604020202020204" pitchFamily="34" charset="0"/>
                              <a:ea typeface="+mn-ea"/>
                              <a:cs typeface="Arial" panose="020B0604020202020204" pitchFamily="34" charset="0"/>
                            </a:rPr>
                            <a:t> + </a:t>
                          </a:r>
                          <a:r>
                            <a:rPr lang="el-GR" sz="1800" b="0" i="0" kern="1200" dirty="0">
                              <a:solidFill>
                                <a:schemeClr val="tx1"/>
                              </a:solidFill>
                              <a:effectLst/>
                              <a:latin typeface="Arial" panose="020B0604020202020204" pitchFamily="34" charset="0"/>
                              <a:ea typeface="+mn-ea"/>
                              <a:cs typeface="Arial" panose="020B0604020202020204" pitchFamily="34" charset="0"/>
                            </a:rPr>
                            <a:t>λ</a:t>
                          </a:r>
                          <a:r>
                            <a:rPr lang="en-US" sz="1800" b="0" i="0" kern="1200" dirty="0">
                              <a:solidFill>
                                <a:schemeClr val="tx1"/>
                              </a:solidFill>
                              <a:effectLst/>
                              <a:latin typeface="Arial" panose="020B0604020202020204" pitchFamily="34" charset="0"/>
                              <a:ea typeface="+mn-ea"/>
                              <a:cs typeface="Arial" panose="020B0604020202020204" pitchFamily="34" charset="0"/>
                            </a:rPr>
                            <a:t>||</a:t>
                          </a:r>
                          <a:r>
                            <a:rPr lang="el-GR" sz="1800" b="0" i="0" kern="1200" dirty="0">
                              <a:solidFill>
                                <a:schemeClr val="tx1"/>
                              </a:solidFill>
                              <a:effectLst/>
                              <a:latin typeface="Arial" panose="020B0604020202020204" pitchFamily="34" charset="0"/>
                              <a:ea typeface="+mn-ea"/>
                              <a:cs typeface="Arial" panose="020B0604020202020204" pitchFamily="34" charset="0"/>
                            </a:rPr>
                            <a:t>β</a:t>
                          </a:r>
                          <a:r>
                            <a:rPr lang="es-ES" sz="1800" b="0" i="0" kern="1200" dirty="0">
                              <a:solidFill>
                                <a:schemeClr val="tx1"/>
                              </a:solidFill>
                              <a:effectLst/>
                              <a:latin typeface="Arial" panose="020B0604020202020204" pitchFamily="34" charset="0"/>
                              <a:ea typeface="+mn-ea"/>
                              <a:cs typeface="Arial" panose="020B0604020202020204" pitchFamily="34" charset="0"/>
                            </a:rPr>
                            <a:t>||</a:t>
                          </a:r>
                          <a:r>
                            <a:rPr lang="es-ES" sz="1800" b="0" i="0" kern="1200" baseline="-25000" dirty="0">
                              <a:solidFill>
                                <a:schemeClr val="tx1"/>
                              </a:solidFill>
                              <a:effectLst/>
                              <a:latin typeface="Arial" panose="020B0604020202020204" pitchFamily="34" charset="0"/>
                              <a:ea typeface="+mn-ea"/>
                              <a:cs typeface="Arial" panose="020B0604020202020204" pitchFamily="34" charset="0"/>
                            </a:rPr>
                            <a:t>L1</a:t>
                          </a:r>
                          <a:r>
                            <a:rPr lang="en-US" sz="1800" b="0" i="0" kern="1200" dirty="0">
                              <a:solidFill>
                                <a:schemeClr val="tx1"/>
                              </a:solidFill>
                              <a:effectLst/>
                              <a:latin typeface="Arial" panose="020B0604020202020204" pitchFamily="34" charset="0"/>
                              <a:ea typeface="+mn-ea"/>
                              <a:cs typeface="Arial" panose="020B0604020202020204" pitchFamily="34" charset="0"/>
                            </a:rPr>
                            <a:t> </a:t>
                          </a:r>
                          <a:endParaRPr lang="en-US" sz="1800" b="0" cap="none" spc="0" dirty="0">
                            <a:solidFill>
                              <a:schemeClr val="tx1"/>
                            </a:solidFill>
                            <a:latin typeface="Arial" panose="020B0604020202020204" pitchFamily="34" charset="0"/>
                            <a:cs typeface="Arial" panose="020B0604020202020204" pitchFamily="34" charset="0"/>
                          </a:endParaRPr>
                        </a:p>
                        <a:p>
                          <a:pPr algn="ctr"/>
                          <a:endParaRPr lang="en-US" sz="1800" b="0" cap="none" spc="0" dirty="0">
                            <a:solidFill>
                              <a:schemeClr val="tx1"/>
                            </a:solidFill>
                            <a:latin typeface="Arial" panose="020B0604020202020204" pitchFamily="34" charset="0"/>
                            <a:cs typeface="Arial" panose="020B0604020202020204" pitchFamily="34"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cap="none" spc="0" dirty="0">
                              <a:solidFill>
                                <a:schemeClr val="tx1"/>
                              </a:solidFill>
                              <a:latin typeface="Arial" panose="020B0604020202020204" pitchFamily="34" charset="0"/>
                              <a:cs typeface="Arial" panose="020B0604020202020204" pitchFamily="34" charset="0"/>
                            </a:rPr>
                            <a:t>Loss:  L2= (y</a:t>
                          </a:r>
                          <a:r>
                            <a:rPr lang="en-US" sz="1800" b="0" cap="none" spc="0" baseline="-25000" dirty="0">
                              <a:solidFill>
                                <a:schemeClr val="tx1"/>
                              </a:solidFill>
                              <a:latin typeface="Arial" panose="020B0604020202020204" pitchFamily="34" charset="0"/>
                              <a:cs typeface="Arial" panose="020B0604020202020204" pitchFamily="34" charset="0"/>
                            </a:rPr>
                            <a:t>i</a:t>
                          </a:r>
                          <a:r>
                            <a:rPr lang="en-US" sz="1800" b="0" cap="none" spc="0" baseline="0" dirty="0">
                              <a:solidFill>
                                <a:schemeClr val="tx1"/>
                              </a:solidFill>
                              <a:latin typeface="Arial" panose="020B0604020202020204" pitchFamily="34" charset="0"/>
                              <a:cs typeface="Arial" panose="020B0604020202020204" pitchFamily="34" charset="0"/>
                            </a:rPr>
                            <a:t> – </a:t>
                          </a:r>
                          <a:r>
                            <a:rPr lang="cy-GB" sz="1800" b="0" i="0" kern="1200" dirty="0">
                              <a:solidFill>
                                <a:schemeClr val="tx1"/>
                              </a:solidFill>
                              <a:effectLst/>
                              <a:latin typeface="Arial" panose="020B0604020202020204" pitchFamily="34" charset="0"/>
                              <a:ea typeface="+mn-ea"/>
                              <a:cs typeface="Arial" panose="020B0604020202020204" pitchFamily="34" charset="0"/>
                            </a:rPr>
                            <a:t>ŷ)</a:t>
                          </a:r>
                          <a:r>
                            <a:rPr lang="cy-GB" sz="1800" b="0" i="0" kern="1200" baseline="30000" dirty="0">
                              <a:solidFill>
                                <a:schemeClr val="tx1"/>
                              </a:solidFill>
                              <a:effectLst/>
                              <a:latin typeface="Arial" panose="020B0604020202020204" pitchFamily="34" charset="0"/>
                              <a:ea typeface="+mn-ea"/>
                              <a:cs typeface="Arial" panose="020B0604020202020204" pitchFamily="34" charset="0"/>
                            </a:rPr>
                            <a:t>2 </a:t>
                          </a:r>
                          <a:r>
                            <a:rPr lang="cy-GB" sz="1800" b="0" i="0" kern="1200" baseline="0" dirty="0">
                              <a:solidFill>
                                <a:schemeClr val="tx1"/>
                              </a:solidFill>
                              <a:effectLst/>
                              <a:latin typeface="Arial" panose="020B0604020202020204" pitchFamily="34" charset="0"/>
                              <a:ea typeface="+mn-ea"/>
                              <a:cs typeface="Arial" panose="020B0604020202020204" pitchFamily="34" charset="0"/>
                            </a:rPr>
                            <a:t> + </a:t>
                          </a:r>
                          <a:r>
                            <a:rPr lang="el-GR" sz="1800" b="0" i="0" kern="1200" dirty="0">
                              <a:solidFill>
                                <a:schemeClr val="tx1"/>
                              </a:solidFill>
                              <a:effectLst/>
                              <a:latin typeface="Arial" panose="020B0604020202020204" pitchFamily="34" charset="0"/>
                              <a:ea typeface="+mn-ea"/>
                              <a:cs typeface="Arial" panose="020B0604020202020204" pitchFamily="34" charset="0"/>
                            </a:rPr>
                            <a:t>λβ</a:t>
                          </a:r>
                          <a:r>
                            <a:rPr lang="es-ES" sz="1800" b="0" i="0" kern="1200" baseline="30000" dirty="0">
                              <a:solidFill>
                                <a:schemeClr val="tx1"/>
                              </a:solidFill>
                              <a:effectLst/>
                              <a:latin typeface="Arial" panose="020B0604020202020204" pitchFamily="34" charset="0"/>
                              <a:ea typeface="+mn-ea"/>
                              <a:cs typeface="Arial" panose="020B0604020202020204" pitchFamily="34" charset="0"/>
                            </a:rPr>
                            <a:t>2</a:t>
                          </a:r>
                          <a:r>
                            <a:rPr lang="es-ES" sz="1800" b="0" i="0" kern="1200" dirty="0">
                              <a:solidFill>
                                <a:schemeClr val="tx1"/>
                              </a:solidFill>
                              <a:effectLst/>
                              <a:latin typeface="Arial" panose="020B0604020202020204" pitchFamily="34" charset="0"/>
                              <a:ea typeface="+mn-ea"/>
                              <a:cs typeface="Arial" panose="020B0604020202020204" pitchFamily="34" charset="0"/>
                            </a:rPr>
                            <a:t> </a:t>
                          </a:r>
                          <a:endParaRPr lang="en-US" sz="1800" b="0" cap="none" spc="0" dirty="0">
                            <a:solidFill>
                              <a:schemeClr val="tx1"/>
                            </a:solidFill>
                            <a:latin typeface="Arial" panose="020B0604020202020204" pitchFamily="34" charset="0"/>
                            <a:cs typeface="Arial" panose="020B0604020202020204" pitchFamily="34" charset="0"/>
                          </a:endParaRPr>
                        </a:p>
                        <a:p>
                          <a:pPr algn="ctr"/>
                          <a:endParaRPr lang="en-US" sz="1800" b="0" cap="none" spc="0" dirty="0">
                            <a:solidFill>
                              <a:schemeClr val="tx1"/>
                            </a:solidFill>
                            <a:latin typeface="Arial" panose="020B0604020202020204" pitchFamily="34" charset="0"/>
                            <a:cs typeface="Arial" panose="020B0604020202020204" pitchFamily="34"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mc:Choice>
        <mc:Fallback>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98998531"/>
                  </p:ext>
                </p:extLst>
              </p:nvPr>
            </p:nvGraphicFramePr>
            <p:xfrm>
              <a:off x="366381" y="2039598"/>
              <a:ext cx="11576181" cy="3882272"/>
            </p:xfrm>
            <a:graphic>
              <a:graphicData uri="http://schemas.openxmlformats.org/drawingml/2006/table">
                <a:tbl>
                  <a:tblPr firstRow="1" bandRow="1">
                    <a:noFill/>
                    <a:tableStyleId>{3B4B98B0-60AC-42C2-AFA5-B58CD77FA1E5}</a:tableStyleId>
                  </a:tblPr>
                  <a:tblGrid>
                    <a:gridCol w="2637454">
                      <a:extLst>
                        <a:ext uri="{9D8B030D-6E8A-4147-A177-3AD203B41FA5}">
                          <a16:colId xmlns:a16="http://schemas.microsoft.com/office/drawing/2014/main" val="2981917977"/>
                        </a:ext>
                      </a:extLst>
                    </a:gridCol>
                    <a:gridCol w="2799184">
                      <a:extLst>
                        <a:ext uri="{9D8B030D-6E8A-4147-A177-3AD203B41FA5}">
                          <a16:colId xmlns:a16="http://schemas.microsoft.com/office/drawing/2014/main" val="945233394"/>
                        </a:ext>
                      </a:extLst>
                    </a:gridCol>
                    <a:gridCol w="3368351">
                      <a:extLst>
                        <a:ext uri="{9D8B030D-6E8A-4147-A177-3AD203B41FA5}">
                          <a16:colId xmlns:a16="http://schemas.microsoft.com/office/drawing/2014/main" val="2572263168"/>
                        </a:ext>
                      </a:extLst>
                    </a:gridCol>
                    <a:gridCol w="2771192">
                      <a:extLst>
                        <a:ext uri="{9D8B030D-6E8A-4147-A177-3AD203B41FA5}">
                          <a16:colId xmlns:a16="http://schemas.microsoft.com/office/drawing/2014/main" val="1765783061"/>
                        </a:ext>
                      </a:extLst>
                    </a:gridCol>
                  </a:tblGrid>
                  <a:tr h="638288">
                    <a:tc>
                      <a:txBody>
                        <a:bodyPr/>
                        <a:lstStyle/>
                        <a:p>
                          <a:pPr algn="ctr"/>
                          <a:r>
                            <a:rPr lang="en-US" sz="1800" b="0" cap="all" spc="150" dirty="0">
                              <a:solidFill>
                                <a:schemeClr val="lt1"/>
                              </a:solidFill>
                              <a:latin typeface="Arial" panose="020B0604020202020204" pitchFamily="34" charset="0"/>
                              <a:cs typeface="Arial" panose="020B0604020202020204" pitchFamily="34" charset="0"/>
                            </a:rPr>
                            <a:t>SLR</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algn="ctr"/>
                          <a:r>
                            <a:rPr lang="en-US" sz="1800" b="0" cap="all" spc="150" dirty="0">
                              <a:solidFill>
                                <a:schemeClr val="lt1"/>
                              </a:solidFill>
                              <a:latin typeface="Arial" panose="020B0604020202020204" pitchFamily="34" charset="0"/>
                              <a:cs typeface="Arial" panose="020B0604020202020204" pitchFamily="34" charset="0"/>
                            </a:rPr>
                            <a:t>POLYNOMIAL</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algn="ctr"/>
                          <a:r>
                            <a:rPr lang="en-US" sz="1800" b="0" cap="all" spc="150" dirty="0">
                              <a:solidFill>
                                <a:schemeClr val="lt1"/>
                              </a:solidFill>
                              <a:latin typeface="Arial" panose="020B0604020202020204" pitchFamily="34" charset="0"/>
                              <a:cs typeface="Arial" panose="020B0604020202020204" pitchFamily="34" charset="0"/>
                            </a:rPr>
                            <a:t>Lasso</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algn="ctr"/>
                          <a:r>
                            <a:rPr lang="en-US" sz="1800" b="0" cap="all" spc="150" dirty="0">
                              <a:solidFill>
                                <a:schemeClr val="lt1"/>
                              </a:solidFill>
                              <a:latin typeface="Arial" panose="020B0604020202020204" pitchFamily="34" charset="0"/>
                              <a:cs typeface="Arial" panose="020B0604020202020204" pitchFamily="34" charset="0"/>
                            </a:rPr>
                            <a:t>Ridge</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125082">
                    <a:tc>
                      <a:txBody>
                        <a:bodyPr/>
                        <a:lstStyle/>
                        <a:p>
                          <a:pPr algn="ctr"/>
                          <a:r>
                            <a:rPr lang="en-US" sz="1800" b="0" cap="none" spc="0" dirty="0">
                              <a:solidFill>
                                <a:schemeClr val="tx1"/>
                              </a:solidFill>
                              <a:latin typeface="Arial" panose="020B0604020202020204" pitchFamily="34" charset="0"/>
                              <a:cs typeface="Arial" panose="020B0604020202020204" pitchFamily="34" charset="0"/>
                            </a:rPr>
                            <a:t>Best Fit Line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algn="ctr"/>
                          <a:r>
                            <a:rPr lang="en-US" sz="1800" b="0" cap="none" spc="0" dirty="0">
                              <a:solidFill>
                                <a:schemeClr val="tx1"/>
                              </a:solidFill>
                              <a:latin typeface="Arial" panose="020B0604020202020204" pitchFamily="34" charset="0"/>
                              <a:cs typeface="Arial" panose="020B0604020202020204" pitchFamily="34" charset="0"/>
                            </a:rPr>
                            <a:t>Best Fit Curve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algn="ctr"/>
                          <a:r>
                            <a:rPr lang="en-US" sz="1800" b="0" cap="none" spc="0" dirty="0">
                              <a:solidFill>
                                <a:schemeClr val="tx1"/>
                              </a:solidFill>
                              <a:latin typeface="Arial" panose="020B0604020202020204" pitchFamily="34" charset="0"/>
                              <a:cs typeface="Arial" panose="020B0604020202020204" pitchFamily="34" charset="0"/>
                            </a:rPr>
                            <a:t>Best Fit Curve Under Constraint</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algn="ctr"/>
                          <a:r>
                            <a:rPr lang="en-US" sz="1800" b="0" cap="none" spc="0" dirty="0">
                              <a:solidFill>
                                <a:schemeClr val="tx1"/>
                              </a:solidFill>
                              <a:latin typeface="Arial" panose="020B0604020202020204" pitchFamily="34" charset="0"/>
                              <a:cs typeface="Arial" panose="020B0604020202020204" pitchFamily="34" charset="0"/>
                            </a:rPr>
                            <a:t>Best Fit Curve Under Constraint</a:t>
                          </a:r>
                        </a:p>
                        <a:p>
                          <a:pPr algn="ctr"/>
                          <a:endParaRPr lang="en-US" sz="1800" b="0" cap="none" spc="0" dirty="0">
                            <a:solidFill>
                              <a:schemeClr val="tx1"/>
                            </a:solidFill>
                            <a:latin typeface="Arial" panose="020B0604020202020204" pitchFamily="34" charset="0"/>
                            <a:cs typeface="Arial" panose="020B0604020202020204" pitchFamily="34" charset="0"/>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8507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Arial" panose="020B0604020202020204" pitchFamily="34" charset="0"/>
                              <a:ea typeface="+mn-ea"/>
                              <a:cs typeface="Arial" panose="020B0604020202020204" pitchFamily="34" charset="0"/>
                            </a:rPr>
                            <a:t>E</a:t>
                          </a:r>
                          <a:r>
                            <a:rPr lang="en-IN" sz="1800" b="0" i="0" kern="1200" baseline="30000" dirty="0">
                              <a:solidFill>
                                <a:schemeClr val="tx1"/>
                              </a:solidFill>
                              <a:effectLst/>
                              <a:latin typeface="Arial" panose="020B0604020202020204" pitchFamily="34" charset="0"/>
                              <a:ea typeface="+mn-ea"/>
                              <a:cs typeface="Arial" panose="020B0604020202020204" pitchFamily="34" charset="0"/>
                            </a:rPr>
                            <a:t>qn</a:t>
                          </a:r>
                          <a:r>
                            <a:rPr lang="en-IN" sz="1800" b="0" i="0" kern="1200" baseline="0" dirty="0">
                              <a:solidFill>
                                <a:schemeClr val="tx1"/>
                              </a:solidFill>
                              <a:effectLst/>
                              <a:latin typeface="Arial" panose="020B0604020202020204" pitchFamily="34" charset="0"/>
                              <a:ea typeface="+mn-ea"/>
                              <a:cs typeface="Arial" panose="020B0604020202020204" pitchFamily="34" charset="0"/>
                            </a:rPr>
                            <a:t> </a:t>
                          </a:r>
                          <a:r>
                            <a:rPr lang="en-IN" sz="1800" b="0" i="0" kern="1200" dirty="0">
                              <a:solidFill>
                                <a:schemeClr val="tx1"/>
                              </a:solidFill>
                              <a:effectLst/>
                              <a:latin typeface="Arial" panose="020B0604020202020204" pitchFamily="34" charset="0"/>
                              <a:ea typeface="+mn-ea"/>
                              <a:cs typeface="Arial" panose="020B0604020202020204" pitchFamily="34" charset="0"/>
                            </a:rPr>
                            <a:t> : Y = X</a:t>
                          </a:r>
                          <a:r>
                            <a:rPr lang="el-GR" sz="1800" b="0" i="0" kern="1200" dirty="0">
                              <a:solidFill>
                                <a:schemeClr val="tx1"/>
                              </a:solidFill>
                              <a:effectLst/>
                              <a:latin typeface="Arial" panose="020B0604020202020204" pitchFamily="34" charset="0"/>
                              <a:ea typeface="+mn-ea"/>
                              <a:cs typeface="Arial" panose="020B0604020202020204" pitchFamily="34" charset="0"/>
                            </a:rPr>
                            <a:t>β+ϵ</a:t>
                          </a:r>
                          <a:endParaRPr lang="en-IN" sz="1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endParaRPr lang="en-US"/>
                        </a:p>
                      </a:txBody>
                      <a:tcPr marL="151061" marR="151061" marT="151061" marB="151061">
                        <a:lnL w="12700" cmpd="sng">
                          <a:noFill/>
                          <a:prstDash val="solid"/>
                        </a:lnL>
                        <a:lnR w="12700" cmpd="sng">
                          <a:noFill/>
                          <a:prstDash val="solid"/>
                        </a:lnR>
                        <a:lnT w="12700" cmpd="sng">
                          <a:noFill/>
                          <a:prstDash val="solid"/>
                        </a:lnT>
                        <a:lnB w="12700" cmpd="sng">
                          <a:noFill/>
                          <a:prstDash val="solid"/>
                        </a:lnB>
                        <a:blipFill>
                          <a:blip r:embed="rId3"/>
                          <a:stretch>
                            <a:fillRect l="-94336" t="-207143" r="-219608" b="-148571"/>
                          </a:stretch>
                        </a:blipFill>
                      </a:tcPr>
                    </a:tc>
                    <a:tc>
                      <a:txBody>
                        <a:bodyPr/>
                        <a:lstStyle/>
                        <a:p>
                          <a:endParaRPr lang="en-US"/>
                        </a:p>
                      </a:txBody>
                      <a:tcPr marL="151061" marR="151061" marT="151061" marB="151061">
                        <a:lnL w="12700" cmpd="sng">
                          <a:noFill/>
                          <a:prstDash val="solid"/>
                        </a:lnL>
                        <a:lnR w="12700" cmpd="sng">
                          <a:noFill/>
                          <a:prstDash val="solid"/>
                        </a:lnR>
                        <a:lnT w="12700" cmpd="sng">
                          <a:noFill/>
                          <a:prstDash val="solid"/>
                        </a:lnT>
                        <a:lnB w="12700" cmpd="sng">
                          <a:noFill/>
                          <a:prstDash val="solid"/>
                        </a:lnB>
                        <a:blipFill>
                          <a:blip r:embed="rId3"/>
                          <a:stretch>
                            <a:fillRect l="-161302" t="-207143" r="-82278" b="-148571"/>
                          </a:stretch>
                        </a:blipFill>
                      </a:tcPr>
                    </a:tc>
                    <a:tc>
                      <a:txBody>
                        <a:bodyPr/>
                        <a:lstStyle/>
                        <a:p>
                          <a:endParaRPr lang="en-US"/>
                        </a:p>
                      </a:txBody>
                      <a:tcPr marL="151061" marR="151061" marT="151061" marB="151061">
                        <a:lnL w="12700" cmpd="sng">
                          <a:noFill/>
                          <a:prstDash val="solid"/>
                        </a:lnL>
                        <a:lnR w="12700" cmpd="sng">
                          <a:noFill/>
                          <a:prstDash val="solid"/>
                        </a:lnR>
                        <a:lnT w="12700" cmpd="sng">
                          <a:noFill/>
                          <a:prstDash val="solid"/>
                        </a:lnT>
                        <a:lnB w="12700" cmpd="sng">
                          <a:noFill/>
                          <a:prstDash val="solid"/>
                        </a:lnB>
                        <a:blipFill>
                          <a:blip r:embed="rId3"/>
                          <a:stretch>
                            <a:fillRect l="-317582" t="-207143" b="-148571"/>
                          </a:stretch>
                        </a:blipFill>
                      </a:tcPr>
                    </a:tc>
                    <a:extLst>
                      <a:ext uri="{0D108BD9-81ED-4DB2-BD59-A6C34878D82A}">
                        <a16:rowId xmlns:a16="http://schemas.microsoft.com/office/drawing/2014/main" val="4252228359"/>
                      </a:ext>
                    </a:extLst>
                  </a:tr>
                  <a:tr h="1268140">
                    <a:tc>
                      <a:txBody>
                        <a:bodyPr/>
                        <a:lstStyle/>
                        <a:p>
                          <a:pPr algn="ctr"/>
                          <a:r>
                            <a:rPr lang="en-US" sz="1800" b="0" cap="none" spc="0" dirty="0">
                              <a:solidFill>
                                <a:schemeClr val="tx1"/>
                              </a:solidFill>
                              <a:latin typeface="Arial" panose="020B0604020202020204" pitchFamily="34" charset="0"/>
                              <a:cs typeface="Arial" panose="020B0604020202020204" pitchFamily="34" charset="0"/>
                            </a:rPr>
                            <a:t>Loss:  RSS = (y</a:t>
                          </a:r>
                          <a:r>
                            <a:rPr lang="en-US" sz="1800" b="0" cap="none" spc="0" baseline="-25000" dirty="0">
                              <a:solidFill>
                                <a:schemeClr val="tx1"/>
                              </a:solidFill>
                              <a:latin typeface="Arial" panose="020B0604020202020204" pitchFamily="34" charset="0"/>
                              <a:cs typeface="Arial" panose="020B0604020202020204" pitchFamily="34" charset="0"/>
                            </a:rPr>
                            <a:t>i</a:t>
                          </a:r>
                          <a:r>
                            <a:rPr lang="en-US" sz="1800" b="0" cap="none" spc="0" baseline="0" dirty="0">
                              <a:solidFill>
                                <a:schemeClr val="tx1"/>
                              </a:solidFill>
                              <a:latin typeface="Arial" panose="020B0604020202020204" pitchFamily="34" charset="0"/>
                              <a:cs typeface="Arial" panose="020B0604020202020204" pitchFamily="34" charset="0"/>
                            </a:rPr>
                            <a:t> – </a:t>
                          </a:r>
                          <a:r>
                            <a:rPr lang="cy-GB" sz="1800" b="0" i="0" kern="1200" dirty="0">
                              <a:solidFill>
                                <a:schemeClr val="tx1"/>
                              </a:solidFill>
                              <a:effectLst/>
                              <a:latin typeface="Arial" panose="020B0604020202020204" pitchFamily="34" charset="0"/>
                              <a:ea typeface="+mn-ea"/>
                              <a:cs typeface="Arial" panose="020B0604020202020204" pitchFamily="34" charset="0"/>
                            </a:rPr>
                            <a:t>ŷ)</a:t>
                          </a:r>
                          <a:r>
                            <a:rPr lang="cy-GB" sz="1800" b="0" i="0" kern="1200" baseline="30000" dirty="0">
                              <a:solidFill>
                                <a:schemeClr val="tx1"/>
                              </a:solidFill>
                              <a:effectLst/>
                              <a:latin typeface="Arial" panose="020B0604020202020204" pitchFamily="34" charset="0"/>
                              <a:ea typeface="+mn-ea"/>
                              <a:cs typeface="Arial" panose="020B0604020202020204" pitchFamily="34" charset="0"/>
                            </a:rPr>
                            <a:t>2</a:t>
                          </a:r>
                          <a:endParaRPr lang="en-US" sz="1800" b="0" cap="none" spc="0" dirty="0">
                            <a:solidFill>
                              <a:schemeClr val="tx1"/>
                            </a:solidFill>
                            <a:latin typeface="Arial" panose="020B0604020202020204" pitchFamily="34" charset="0"/>
                            <a:cs typeface="Arial" panose="020B0604020202020204" pitchFamily="34"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800" b="0" cap="none" spc="0" dirty="0">
                              <a:solidFill>
                                <a:schemeClr val="tx1"/>
                              </a:solidFill>
                              <a:latin typeface="Arial" panose="020B0604020202020204" pitchFamily="34" charset="0"/>
                              <a:cs typeface="Arial" panose="020B0604020202020204" pitchFamily="34" charset="0"/>
                            </a:rPr>
                            <a:t>Loss:  RSS = (y</a:t>
                          </a:r>
                          <a:r>
                            <a:rPr lang="en-US" sz="1800" b="0" cap="none" spc="0" baseline="-25000" dirty="0">
                              <a:solidFill>
                                <a:schemeClr val="tx1"/>
                              </a:solidFill>
                              <a:latin typeface="Arial" panose="020B0604020202020204" pitchFamily="34" charset="0"/>
                              <a:cs typeface="Arial" panose="020B0604020202020204" pitchFamily="34" charset="0"/>
                            </a:rPr>
                            <a:t>i</a:t>
                          </a:r>
                          <a:r>
                            <a:rPr lang="en-US" sz="1800" b="0" cap="none" spc="0" baseline="0" dirty="0">
                              <a:solidFill>
                                <a:schemeClr val="tx1"/>
                              </a:solidFill>
                              <a:latin typeface="Arial" panose="020B0604020202020204" pitchFamily="34" charset="0"/>
                              <a:cs typeface="Arial" panose="020B0604020202020204" pitchFamily="34" charset="0"/>
                            </a:rPr>
                            <a:t> – </a:t>
                          </a:r>
                          <a:r>
                            <a:rPr lang="cy-GB" sz="1800" b="0" i="0" kern="1200" dirty="0">
                              <a:solidFill>
                                <a:schemeClr val="tx1"/>
                              </a:solidFill>
                              <a:effectLst/>
                              <a:latin typeface="Arial" panose="020B0604020202020204" pitchFamily="34" charset="0"/>
                              <a:ea typeface="+mn-ea"/>
                              <a:cs typeface="Arial" panose="020B0604020202020204" pitchFamily="34" charset="0"/>
                            </a:rPr>
                            <a:t>ŷ)</a:t>
                          </a:r>
                          <a:r>
                            <a:rPr lang="cy-GB" sz="1800" b="0" i="0" kern="1200" baseline="30000" dirty="0">
                              <a:solidFill>
                                <a:schemeClr val="tx1"/>
                              </a:solidFill>
                              <a:effectLst/>
                              <a:latin typeface="Arial" panose="020B0604020202020204" pitchFamily="34" charset="0"/>
                              <a:ea typeface="+mn-ea"/>
                              <a:cs typeface="Arial" panose="020B0604020202020204" pitchFamily="34" charset="0"/>
                            </a:rPr>
                            <a:t>2</a:t>
                          </a:r>
                          <a:endParaRPr lang="en-US" sz="1800" b="0" cap="none" spc="0" dirty="0">
                            <a:solidFill>
                              <a:schemeClr val="tx1"/>
                            </a:solidFill>
                            <a:latin typeface="Arial" panose="020B0604020202020204" pitchFamily="34" charset="0"/>
                            <a:cs typeface="Arial" panose="020B0604020202020204" pitchFamily="34" charset="0"/>
                          </a:endParaRPr>
                        </a:p>
                        <a:p>
                          <a:pPr algn="ctr"/>
                          <a:endParaRPr lang="en-US" sz="1800" b="0" cap="none" spc="0" dirty="0">
                            <a:solidFill>
                              <a:schemeClr val="tx1"/>
                            </a:solidFill>
                            <a:latin typeface="Arial" panose="020B0604020202020204" pitchFamily="34" charset="0"/>
                            <a:cs typeface="Arial" panose="020B0604020202020204" pitchFamily="34"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cap="none" spc="0" dirty="0">
                              <a:solidFill>
                                <a:schemeClr val="tx1"/>
                              </a:solidFill>
                              <a:latin typeface="Arial" panose="020B0604020202020204" pitchFamily="34" charset="0"/>
                              <a:cs typeface="Arial" panose="020B0604020202020204" pitchFamily="34" charset="0"/>
                            </a:rPr>
                            <a:t>Loss:  L1= (y</a:t>
                          </a:r>
                          <a:r>
                            <a:rPr lang="en-US" sz="1800" b="0" cap="none" spc="0" baseline="-25000" dirty="0">
                              <a:solidFill>
                                <a:schemeClr val="tx1"/>
                              </a:solidFill>
                              <a:latin typeface="Arial" panose="020B0604020202020204" pitchFamily="34" charset="0"/>
                              <a:cs typeface="Arial" panose="020B0604020202020204" pitchFamily="34" charset="0"/>
                            </a:rPr>
                            <a:t>i</a:t>
                          </a:r>
                          <a:r>
                            <a:rPr lang="en-US" sz="1800" b="0" cap="none" spc="0" baseline="0" dirty="0">
                              <a:solidFill>
                                <a:schemeClr val="tx1"/>
                              </a:solidFill>
                              <a:latin typeface="Arial" panose="020B0604020202020204" pitchFamily="34" charset="0"/>
                              <a:cs typeface="Arial" panose="020B0604020202020204" pitchFamily="34" charset="0"/>
                            </a:rPr>
                            <a:t> – </a:t>
                          </a:r>
                          <a:r>
                            <a:rPr lang="cy-GB" sz="1800" b="0" i="0" kern="1200" dirty="0">
                              <a:solidFill>
                                <a:schemeClr val="tx1"/>
                              </a:solidFill>
                              <a:effectLst/>
                              <a:latin typeface="Arial" panose="020B0604020202020204" pitchFamily="34" charset="0"/>
                              <a:ea typeface="+mn-ea"/>
                              <a:cs typeface="Arial" panose="020B0604020202020204" pitchFamily="34" charset="0"/>
                            </a:rPr>
                            <a:t>ŷ)</a:t>
                          </a:r>
                          <a:r>
                            <a:rPr lang="cy-GB" sz="1800" b="0" i="0" kern="1200" baseline="30000" dirty="0">
                              <a:solidFill>
                                <a:schemeClr val="tx1"/>
                              </a:solidFill>
                              <a:effectLst/>
                              <a:latin typeface="Arial" panose="020B0604020202020204" pitchFamily="34" charset="0"/>
                              <a:ea typeface="+mn-ea"/>
                              <a:cs typeface="Arial" panose="020B0604020202020204" pitchFamily="34" charset="0"/>
                            </a:rPr>
                            <a:t>2 </a:t>
                          </a:r>
                          <a:r>
                            <a:rPr lang="cy-GB" sz="1800" b="0" i="0" kern="1200" baseline="0" dirty="0">
                              <a:solidFill>
                                <a:schemeClr val="tx1"/>
                              </a:solidFill>
                              <a:effectLst/>
                              <a:latin typeface="Arial" panose="020B0604020202020204" pitchFamily="34" charset="0"/>
                              <a:ea typeface="+mn-ea"/>
                              <a:cs typeface="Arial" panose="020B0604020202020204" pitchFamily="34" charset="0"/>
                            </a:rPr>
                            <a:t> + </a:t>
                          </a:r>
                          <a:r>
                            <a:rPr lang="el-GR" sz="1800" b="0" i="0" kern="1200" dirty="0">
                              <a:solidFill>
                                <a:schemeClr val="tx1"/>
                              </a:solidFill>
                              <a:effectLst/>
                              <a:latin typeface="Arial" panose="020B0604020202020204" pitchFamily="34" charset="0"/>
                              <a:ea typeface="+mn-ea"/>
                              <a:cs typeface="Arial" panose="020B0604020202020204" pitchFamily="34" charset="0"/>
                            </a:rPr>
                            <a:t>λ</a:t>
                          </a:r>
                          <a:r>
                            <a:rPr lang="en-US" sz="1800" b="0" i="0" kern="1200" dirty="0">
                              <a:solidFill>
                                <a:schemeClr val="tx1"/>
                              </a:solidFill>
                              <a:effectLst/>
                              <a:latin typeface="Arial" panose="020B0604020202020204" pitchFamily="34" charset="0"/>
                              <a:ea typeface="+mn-ea"/>
                              <a:cs typeface="Arial" panose="020B0604020202020204" pitchFamily="34" charset="0"/>
                            </a:rPr>
                            <a:t>||</a:t>
                          </a:r>
                          <a:r>
                            <a:rPr lang="el-GR" sz="1800" b="0" i="0" kern="1200" dirty="0">
                              <a:solidFill>
                                <a:schemeClr val="tx1"/>
                              </a:solidFill>
                              <a:effectLst/>
                              <a:latin typeface="Arial" panose="020B0604020202020204" pitchFamily="34" charset="0"/>
                              <a:ea typeface="+mn-ea"/>
                              <a:cs typeface="Arial" panose="020B0604020202020204" pitchFamily="34" charset="0"/>
                            </a:rPr>
                            <a:t>β</a:t>
                          </a:r>
                          <a:r>
                            <a:rPr lang="es-ES" sz="1800" b="0" i="0" kern="1200" dirty="0">
                              <a:solidFill>
                                <a:schemeClr val="tx1"/>
                              </a:solidFill>
                              <a:effectLst/>
                              <a:latin typeface="Arial" panose="020B0604020202020204" pitchFamily="34" charset="0"/>
                              <a:ea typeface="+mn-ea"/>
                              <a:cs typeface="Arial" panose="020B0604020202020204" pitchFamily="34" charset="0"/>
                            </a:rPr>
                            <a:t>||</a:t>
                          </a:r>
                          <a:r>
                            <a:rPr lang="es-ES" sz="1800" b="0" i="0" kern="1200" baseline="-25000" dirty="0">
                              <a:solidFill>
                                <a:schemeClr val="tx1"/>
                              </a:solidFill>
                              <a:effectLst/>
                              <a:latin typeface="Arial" panose="020B0604020202020204" pitchFamily="34" charset="0"/>
                              <a:ea typeface="+mn-ea"/>
                              <a:cs typeface="Arial" panose="020B0604020202020204" pitchFamily="34" charset="0"/>
                            </a:rPr>
                            <a:t>L1</a:t>
                          </a:r>
                          <a:r>
                            <a:rPr lang="en-US" sz="1800" b="0" i="0" kern="1200" dirty="0">
                              <a:solidFill>
                                <a:schemeClr val="tx1"/>
                              </a:solidFill>
                              <a:effectLst/>
                              <a:latin typeface="Arial" panose="020B0604020202020204" pitchFamily="34" charset="0"/>
                              <a:ea typeface="+mn-ea"/>
                              <a:cs typeface="Arial" panose="020B0604020202020204" pitchFamily="34" charset="0"/>
                            </a:rPr>
                            <a:t> </a:t>
                          </a:r>
                          <a:endParaRPr lang="en-US" sz="1800" b="0" cap="none" spc="0" dirty="0">
                            <a:solidFill>
                              <a:schemeClr val="tx1"/>
                            </a:solidFill>
                            <a:latin typeface="Arial" panose="020B0604020202020204" pitchFamily="34" charset="0"/>
                            <a:cs typeface="Arial" panose="020B0604020202020204" pitchFamily="34" charset="0"/>
                          </a:endParaRPr>
                        </a:p>
                        <a:p>
                          <a:pPr algn="ctr"/>
                          <a:endParaRPr lang="en-US" sz="1800" b="0" cap="none" spc="0" dirty="0">
                            <a:solidFill>
                              <a:schemeClr val="tx1"/>
                            </a:solidFill>
                            <a:latin typeface="Arial" panose="020B0604020202020204" pitchFamily="34" charset="0"/>
                            <a:cs typeface="Arial" panose="020B0604020202020204" pitchFamily="34"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cap="none" spc="0" dirty="0">
                              <a:solidFill>
                                <a:schemeClr val="tx1"/>
                              </a:solidFill>
                              <a:latin typeface="Arial" panose="020B0604020202020204" pitchFamily="34" charset="0"/>
                              <a:cs typeface="Arial" panose="020B0604020202020204" pitchFamily="34" charset="0"/>
                            </a:rPr>
                            <a:t>Loss:  L2= (y</a:t>
                          </a:r>
                          <a:r>
                            <a:rPr lang="en-US" sz="1800" b="0" cap="none" spc="0" baseline="-25000" dirty="0">
                              <a:solidFill>
                                <a:schemeClr val="tx1"/>
                              </a:solidFill>
                              <a:latin typeface="Arial" panose="020B0604020202020204" pitchFamily="34" charset="0"/>
                              <a:cs typeface="Arial" panose="020B0604020202020204" pitchFamily="34" charset="0"/>
                            </a:rPr>
                            <a:t>i</a:t>
                          </a:r>
                          <a:r>
                            <a:rPr lang="en-US" sz="1800" b="0" cap="none" spc="0" baseline="0" dirty="0">
                              <a:solidFill>
                                <a:schemeClr val="tx1"/>
                              </a:solidFill>
                              <a:latin typeface="Arial" panose="020B0604020202020204" pitchFamily="34" charset="0"/>
                              <a:cs typeface="Arial" panose="020B0604020202020204" pitchFamily="34" charset="0"/>
                            </a:rPr>
                            <a:t> – </a:t>
                          </a:r>
                          <a:r>
                            <a:rPr lang="cy-GB" sz="1800" b="0" i="0" kern="1200" dirty="0">
                              <a:solidFill>
                                <a:schemeClr val="tx1"/>
                              </a:solidFill>
                              <a:effectLst/>
                              <a:latin typeface="Arial" panose="020B0604020202020204" pitchFamily="34" charset="0"/>
                              <a:ea typeface="+mn-ea"/>
                              <a:cs typeface="Arial" panose="020B0604020202020204" pitchFamily="34" charset="0"/>
                            </a:rPr>
                            <a:t>ŷ)</a:t>
                          </a:r>
                          <a:r>
                            <a:rPr lang="cy-GB" sz="1800" b="0" i="0" kern="1200" baseline="30000" dirty="0">
                              <a:solidFill>
                                <a:schemeClr val="tx1"/>
                              </a:solidFill>
                              <a:effectLst/>
                              <a:latin typeface="Arial" panose="020B0604020202020204" pitchFamily="34" charset="0"/>
                              <a:ea typeface="+mn-ea"/>
                              <a:cs typeface="Arial" panose="020B0604020202020204" pitchFamily="34" charset="0"/>
                            </a:rPr>
                            <a:t>2 </a:t>
                          </a:r>
                          <a:r>
                            <a:rPr lang="cy-GB" sz="1800" b="0" i="0" kern="1200" baseline="0" dirty="0">
                              <a:solidFill>
                                <a:schemeClr val="tx1"/>
                              </a:solidFill>
                              <a:effectLst/>
                              <a:latin typeface="Arial" panose="020B0604020202020204" pitchFamily="34" charset="0"/>
                              <a:ea typeface="+mn-ea"/>
                              <a:cs typeface="Arial" panose="020B0604020202020204" pitchFamily="34" charset="0"/>
                            </a:rPr>
                            <a:t> + </a:t>
                          </a:r>
                          <a:r>
                            <a:rPr lang="el-GR" sz="1800" b="0" i="0" kern="1200" dirty="0">
                              <a:solidFill>
                                <a:schemeClr val="tx1"/>
                              </a:solidFill>
                              <a:effectLst/>
                              <a:latin typeface="Arial" panose="020B0604020202020204" pitchFamily="34" charset="0"/>
                              <a:ea typeface="+mn-ea"/>
                              <a:cs typeface="Arial" panose="020B0604020202020204" pitchFamily="34" charset="0"/>
                            </a:rPr>
                            <a:t>λβ</a:t>
                          </a:r>
                          <a:r>
                            <a:rPr lang="es-ES" sz="1800" b="0" i="0" kern="1200" baseline="30000" dirty="0">
                              <a:solidFill>
                                <a:schemeClr val="tx1"/>
                              </a:solidFill>
                              <a:effectLst/>
                              <a:latin typeface="Arial" panose="020B0604020202020204" pitchFamily="34" charset="0"/>
                              <a:ea typeface="+mn-ea"/>
                              <a:cs typeface="Arial" panose="020B0604020202020204" pitchFamily="34" charset="0"/>
                            </a:rPr>
                            <a:t>2</a:t>
                          </a:r>
                          <a:r>
                            <a:rPr lang="es-ES" sz="1800" b="0" i="0" kern="1200" dirty="0">
                              <a:solidFill>
                                <a:schemeClr val="tx1"/>
                              </a:solidFill>
                              <a:effectLst/>
                              <a:latin typeface="Arial" panose="020B0604020202020204" pitchFamily="34" charset="0"/>
                              <a:ea typeface="+mn-ea"/>
                              <a:cs typeface="Arial" panose="020B0604020202020204" pitchFamily="34" charset="0"/>
                            </a:rPr>
                            <a:t> </a:t>
                          </a:r>
                          <a:endParaRPr lang="en-US" sz="1800" b="0" cap="none" spc="0" dirty="0">
                            <a:solidFill>
                              <a:schemeClr val="tx1"/>
                            </a:solidFill>
                            <a:latin typeface="Arial" panose="020B0604020202020204" pitchFamily="34" charset="0"/>
                            <a:cs typeface="Arial" panose="020B0604020202020204" pitchFamily="34" charset="0"/>
                          </a:endParaRPr>
                        </a:p>
                        <a:p>
                          <a:pPr algn="ctr"/>
                          <a:endParaRPr lang="en-US" sz="1800" b="0" cap="none" spc="0" dirty="0">
                            <a:solidFill>
                              <a:schemeClr val="tx1"/>
                            </a:solidFill>
                            <a:latin typeface="Arial" panose="020B0604020202020204" pitchFamily="34" charset="0"/>
                            <a:cs typeface="Arial" panose="020B0604020202020204" pitchFamily="34"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mc:Fallback>
      </mc:AlternateContent>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79490-69EF-40F0-805D-A1E5DC89E49D}"/>
              </a:ext>
            </a:extLst>
          </p:cNvPr>
          <p:cNvSpPr>
            <a:spLocks noGrp="1"/>
          </p:cNvSpPr>
          <p:nvPr>
            <p:ph type="title"/>
          </p:nvPr>
        </p:nvSpPr>
        <p:spPr>
          <a:xfrm>
            <a:off x="643465" y="431549"/>
            <a:ext cx="3517567" cy="762499"/>
          </a:xfrm>
        </p:spPr>
        <p:txBody>
          <a:bodyPr/>
          <a:lstStyle/>
          <a:p>
            <a:pPr algn="ctr"/>
            <a:r>
              <a:rPr lang="en-US" dirty="0"/>
              <a:t>The Why?</a:t>
            </a:r>
            <a:endParaRPr lang="en-IN" dirty="0"/>
          </a:p>
        </p:txBody>
      </p:sp>
      <p:pic>
        <p:nvPicPr>
          <p:cNvPr id="8" name="Content Placeholder 7">
            <a:extLst>
              <a:ext uri="{FF2B5EF4-FFF2-40B4-BE49-F238E27FC236}">
                <a16:creationId xmlns:a16="http://schemas.microsoft.com/office/drawing/2014/main" id="{511F478A-FF53-442A-B2BE-50DE335F5E4F}"/>
              </a:ext>
            </a:extLst>
          </p:cNvPr>
          <p:cNvPicPr>
            <a:picLocks noGrp="1" noChangeAspect="1"/>
          </p:cNvPicPr>
          <p:nvPr>
            <p:ph idx="1"/>
          </p:nvPr>
        </p:nvPicPr>
        <p:blipFill>
          <a:blip r:embed="rId2"/>
          <a:stretch>
            <a:fillRect/>
          </a:stretch>
        </p:blipFill>
        <p:spPr>
          <a:xfrm>
            <a:off x="5175235" y="1595535"/>
            <a:ext cx="6538086" cy="4101473"/>
          </a:xfrm>
        </p:spPr>
      </p:pic>
      <p:sp>
        <p:nvSpPr>
          <p:cNvPr id="4" name="Text Placeholder 3">
            <a:extLst>
              <a:ext uri="{FF2B5EF4-FFF2-40B4-BE49-F238E27FC236}">
                <a16:creationId xmlns:a16="http://schemas.microsoft.com/office/drawing/2014/main" id="{EDC9CA00-70B2-4AEF-BB91-70BEF1B83718}"/>
              </a:ext>
            </a:extLst>
          </p:cNvPr>
          <p:cNvSpPr>
            <a:spLocks noGrp="1"/>
          </p:cNvSpPr>
          <p:nvPr>
            <p:ph type="body" sz="half" idx="2"/>
          </p:nvPr>
        </p:nvSpPr>
        <p:spPr>
          <a:xfrm>
            <a:off x="643465" y="2006082"/>
            <a:ext cx="3517567" cy="4101473"/>
          </a:xfrm>
        </p:spPr>
        <p:txBody>
          <a:bodyPr/>
          <a:lstStyle/>
          <a:p>
            <a:pPr marL="342900" indent="-342900">
              <a:buFont typeface="+mj-lt"/>
              <a:buAutoNum type="arabicPeriod"/>
            </a:pPr>
            <a:r>
              <a:rPr lang="en-US" dirty="0">
                <a:latin typeface="Arial" panose="020B0604020202020204" pitchFamily="34" charset="0"/>
                <a:cs typeface="Arial" panose="020B0604020202020204" pitchFamily="34" charset="0"/>
              </a:rPr>
              <a:t>Regularization deals with the classic problem of overfitting and underfitting.</a:t>
            </a:r>
          </a:p>
          <a:p>
            <a:pPr marL="342900" indent="-342900">
              <a:buFont typeface="+mj-lt"/>
              <a:buAutoNum type="arabicPeriod"/>
            </a:pPr>
            <a:r>
              <a:rPr lang="en-US" dirty="0">
                <a:latin typeface="Arial" panose="020B0604020202020204" pitchFamily="34" charset="0"/>
                <a:cs typeface="Arial" panose="020B0604020202020204" pitchFamily="34" charset="0"/>
              </a:rPr>
              <a:t>Regularization Reduces the model coefficients by shrinking them to zero.</a:t>
            </a:r>
          </a:p>
          <a:p>
            <a:pPr marL="342900" indent="-342900">
              <a:buFont typeface="+mj-lt"/>
              <a:buAutoNum type="arabicPeriod"/>
            </a:pPr>
            <a:r>
              <a:rPr lang="en-US" dirty="0">
                <a:latin typeface="Arial" panose="020B0604020202020204" pitchFamily="34" charset="0"/>
                <a:cs typeface="Arial" panose="020B0604020202020204" pitchFamily="34" charset="0"/>
              </a:rPr>
              <a:t>This is done by adding a penalty term.</a:t>
            </a:r>
          </a:p>
          <a:p>
            <a:pPr marL="342900" indent="-342900">
              <a:buFont typeface="+mj-lt"/>
              <a:buAutoNum type="arabicPeriod"/>
            </a:pPr>
            <a:r>
              <a:rPr lang="en-US" dirty="0">
                <a:latin typeface="Arial" panose="020B0604020202020204" pitchFamily="34" charset="0"/>
                <a:cs typeface="Arial" panose="020B0604020202020204" pitchFamily="34" charset="0"/>
              </a:rPr>
              <a:t>Meaning we trade bias for a reduction in variance.</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3582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DA6C-E955-4291-9DA6-1FEFF21BBC83}"/>
              </a:ext>
            </a:extLst>
          </p:cNvPr>
          <p:cNvSpPr>
            <a:spLocks noGrp="1"/>
          </p:cNvSpPr>
          <p:nvPr>
            <p:ph type="title"/>
          </p:nvPr>
        </p:nvSpPr>
        <p:spPr/>
        <p:txBody>
          <a:bodyPr/>
          <a:lstStyle/>
          <a:p>
            <a:r>
              <a:rPr lang="en-US" dirty="0"/>
              <a:t>The How?</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A78C4B-2705-4086-AF1B-1D3283768A73}"/>
                  </a:ext>
                </a:extLst>
              </p:cNvPr>
              <p:cNvSpPr>
                <a:spLocks noGrp="1"/>
              </p:cNvSpPr>
              <p:nvPr>
                <p:ph idx="1"/>
              </p:nvPr>
            </p:nvSpPr>
            <p:spPr>
              <a:xfrm>
                <a:off x="931195" y="2098871"/>
                <a:ext cx="10390570" cy="3760891"/>
              </a:xfrm>
            </p:spPr>
            <p:txBody>
              <a:bodyPr>
                <a:noAutofit/>
              </a:bodyPr>
              <a:lstStyle/>
              <a:p>
                <a:pPr marL="0" indent="0">
                  <a:buNone/>
                </a:pPr>
                <a:r>
                  <a:rPr lang="en-US" sz="1400" dirty="0">
                    <a:solidFill>
                      <a:schemeClr val="tx1"/>
                    </a:solidFill>
                    <a:latin typeface="Arial" panose="020B0604020202020204" pitchFamily="34" charset="0"/>
                    <a:cs typeface="Arial" panose="020B0604020202020204" pitchFamily="34" charset="0"/>
                  </a:rPr>
                  <a:t>Ridge &amp; Lasso work on the idea of a constrained optimization problem.</a:t>
                </a:r>
              </a:p>
              <a:p>
                <a:pPr marL="0" indent="0">
                  <a:buNone/>
                </a:pPr>
                <a:r>
                  <a:rPr lang="en-US" sz="1400" i="0" dirty="0">
                    <a:solidFill>
                      <a:schemeClr val="tx1"/>
                    </a:solidFill>
                    <a:effectLst/>
                    <a:latin typeface="Arial" panose="020B0604020202020204" pitchFamily="34" charset="0"/>
                    <a:cs typeface="Arial" panose="020B0604020202020204" pitchFamily="34" charset="0"/>
                  </a:rPr>
                  <a:t>Lambda is a </a:t>
                </a:r>
                <a:r>
                  <a:rPr lang="en-US" sz="1400" dirty="0">
                    <a:solidFill>
                      <a:schemeClr val="tx1"/>
                    </a:solidFill>
                    <a:latin typeface="Arial" panose="020B0604020202020204" pitchFamily="34" charset="0"/>
                    <a:cs typeface="Arial" panose="020B0604020202020204" pitchFamily="34" charset="0"/>
                  </a:rPr>
                  <a:t>Lagrange multiplier </a:t>
                </a:r>
                <a:r>
                  <a:rPr lang="en-US" sz="1400" i="0" dirty="0">
                    <a:solidFill>
                      <a:schemeClr val="tx1"/>
                    </a:solidFill>
                    <a:effectLst/>
                    <a:latin typeface="Arial" panose="020B0604020202020204" pitchFamily="34" charset="0"/>
                    <a:cs typeface="Arial" panose="020B0604020202020204" pitchFamily="34" charset="0"/>
                  </a:rPr>
                  <a:t>penalty term regularizes or shrinks the model coefficient estimates by adding constraints.</a:t>
                </a:r>
              </a:p>
              <a:p>
                <a:pPr marL="0" indent="0">
                  <a:buNone/>
                </a:pPr>
                <a:endParaRPr lang="en-US" sz="1400" dirty="0">
                  <a:solidFill>
                    <a:schemeClr val="tx1"/>
                  </a:solidFill>
                </a:endParaRPr>
              </a:p>
              <a:p>
                <a:pPr marL="0" indent="0">
                  <a:buNone/>
                </a:pPr>
                <a:r>
                  <a:rPr lang="en-US" sz="1400" b="1" dirty="0">
                    <a:solidFill>
                      <a:schemeClr val="tx1"/>
                    </a:solidFill>
                  </a:rPr>
                  <a:t>  LASSO AS OPTIMIZATION:</a:t>
                </a:r>
              </a:p>
              <a:p>
                <a:pPr marL="0" indent="0">
                  <a:buNone/>
                </a:pPr>
                <a:r>
                  <a:rPr lang="en-US" sz="1400" b="1" dirty="0">
                    <a:solidFill>
                      <a:schemeClr val="tx1"/>
                    </a:solidFill>
                  </a:rPr>
                  <a:t>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𝑀𝑖𝑛</m:t>
                        </m:r>
                      </m:e>
                      <m:sub>
                        <m:r>
                          <m:rPr>
                            <m:nor/>
                          </m:rPr>
                          <a:rPr lang="el-GR" sz="1400" dirty="0">
                            <a:solidFill>
                              <a:schemeClr val="tx1"/>
                            </a:solidFill>
                          </a:rPr>
                          <m:t>β</m:t>
                        </m:r>
                      </m:sub>
                    </m:sSub>
                    <m:r>
                      <a:rPr lang="en-US" sz="1400" b="0" i="1" smtClean="0">
                        <a:solidFill>
                          <a:schemeClr val="tx1"/>
                        </a:solidFill>
                        <a:latin typeface="Cambria Math" panose="02040503050406030204" pitchFamily="18" charset="0"/>
                      </a:rPr>
                      <m:t>    </m:t>
                    </m:r>
                    <m:sSup>
                      <m:sSupPr>
                        <m:ctrlPr>
                          <a:rPr lang="en-US" sz="1400" b="0" i="1" smtClean="0">
                            <a:solidFill>
                              <a:schemeClr val="tx1"/>
                            </a:solidFill>
                            <a:latin typeface="Cambria Math" panose="02040503050406030204" pitchFamily="18" charset="0"/>
                          </a:rPr>
                        </m:ctrlPr>
                      </m:sSupPr>
                      <m:e>
                        <m:r>
                          <m:rPr>
                            <m:nor/>
                          </m:rPr>
                          <a:rPr lang="en-US" sz="1400" dirty="0">
                            <a:solidFill>
                              <a:schemeClr val="tx1"/>
                            </a:solidFill>
                          </a:rPr>
                          <m:t>(</m:t>
                        </m:r>
                        <m:r>
                          <m:rPr>
                            <m:nor/>
                          </m:rPr>
                          <a:rPr lang="en-US" sz="1400" dirty="0">
                            <a:solidFill>
                              <a:schemeClr val="tx1"/>
                            </a:solidFill>
                          </a:rPr>
                          <m:t>Y</m:t>
                        </m:r>
                        <m:r>
                          <m:rPr>
                            <m:nor/>
                          </m:rPr>
                          <a:rPr lang="en-US" sz="1400" dirty="0">
                            <a:solidFill>
                              <a:schemeClr val="tx1"/>
                            </a:solidFill>
                          </a:rPr>
                          <m:t> − </m:t>
                        </m:r>
                        <m:r>
                          <m:rPr>
                            <m:nor/>
                          </m:rPr>
                          <a:rPr lang="en-US" sz="1400" dirty="0">
                            <a:solidFill>
                              <a:schemeClr val="tx1"/>
                            </a:solidFill>
                          </a:rPr>
                          <m:t>X</m:t>
                        </m:r>
                        <m:r>
                          <m:rPr>
                            <m:nor/>
                          </m:rPr>
                          <a:rPr lang="el-GR" sz="1400" dirty="0">
                            <a:solidFill>
                              <a:schemeClr val="tx1"/>
                            </a:solidFill>
                          </a:rPr>
                          <m:t> </m:t>
                        </m:r>
                        <m:r>
                          <m:rPr>
                            <m:nor/>
                          </m:rPr>
                          <a:rPr lang="el-GR" sz="1400" dirty="0">
                            <a:solidFill>
                              <a:schemeClr val="tx1"/>
                            </a:solidFill>
                          </a:rPr>
                          <m:t>β</m:t>
                        </m:r>
                        <m:r>
                          <m:rPr>
                            <m:nor/>
                          </m:rPr>
                          <a:rPr lang="en-US" sz="1400" dirty="0">
                            <a:solidFill>
                              <a:schemeClr val="tx1"/>
                            </a:solidFill>
                          </a:rPr>
                          <m:t>)</m:t>
                        </m:r>
                      </m:e>
                      <m:sup>
                        <m:r>
                          <a:rPr lang="en-US" sz="1400" b="0" i="1" smtClean="0">
                            <a:solidFill>
                              <a:schemeClr val="tx1"/>
                            </a:solidFill>
                            <a:latin typeface="Cambria Math" panose="02040503050406030204" pitchFamily="18" charset="0"/>
                          </a:rPr>
                          <m:t>2</m:t>
                        </m:r>
                      </m:sup>
                    </m:sSup>
                  </m:oMath>
                </a14:m>
                <a:r>
                  <a:rPr lang="en-US" sz="1400" dirty="0">
                    <a:solidFill>
                      <a:schemeClr val="tx1"/>
                    </a:solidFill>
                  </a:rPr>
                  <a:t> </a:t>
                </a:r>
              </a:p>
              <a:p>
                <a:pPr marL="0" indent="0">
                  <a:buNone/>
                </a:pPr>
                <a:r>
                  <a:rPr lang="en-US" sz="1400" dirty="0">
                    <a:solidFill>
                      <a:schemeClr val="tx1"/>
                    </a:solidFill>
                  </a:rPr>
                  <a:t>                    </a:t>
                </a:r>
                <a14:m>
                  <m:oMath xmlns:m="http://schemas.openxmlformats.org/officeDocument/2006/math">
                    <m:r>
                      <a:rPr lang="en-US" sz="1400" b="0" i="1" smtClean="0">
                        <a:solidFill>
                          <a:schemeClr val="tx1"/>
                        </a:solidFill>
                        <a:latin typeface="Cambria Math" panose="02040503050406030204" pitchFamily="18" charset="0"/>
                      </a:rPr>
                      <m:t>𝑆</m:t>
                    </m:r>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𝑇</m:t>
                    </m:r>
                    <m:r>
                      <a:rPr lang="en-US" sz="1400" b="0" i="1" smtClean="0">
                        <a:solidFill>
                          <a:schemeClr val="tx1"/>
                        </a:solidFill>
                        <a:latin typeface="Cambria Math" panose="02040503050406030204" pitchFamily="18" charset="0"/>
                      </a:rPr>
                      <m:t> </m:t>
                    </m:r>
                  </m:oMath>
                </a14:m>
                <a:r>
                  <a:rPr lang="en-US" sz="1400" dirty="0">
                    <a:solidFill>
                      <a:schemeClr val="tx1"/>
                    </a:solidFill>
                  </a:rPr>
                  <a:t> </a:t>
                </a:r>
                <a14:m>
                  <m:oMath xmlns:m="http://schemas.openxmlformats.org/officeDocument/2006/math">
                    <m:sSub>
                      <m:sSubPr>
                        <m:ctrlPr>
                          <a:rPr lang="en-US" sz="1400" i="1" dirty="0" smtClean="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     |</m:t>
                        </m:r>
                        <m:d>
                          <m:dPr>
                            <m:begChr m:val="|"/>
                            <m:endChr m:val="|"/>
                            <m:ctrlPr>
                              <a:rPr lang="en-US" sz="1400" b="0" i="1" dirty="0" smtClean="0">
                                <a:solidFill>
                                  <a:schemeClr val="tx1"/>
                                </a:solidFill>
                                <a:latin typeface="Cambria Math" panose="02040503050406030204" pitchFamily="18" charset="0"/>
                                <a:ea typeface="Cambria Math" panose="02040503050406030204" pitchFamily="18" charset="0"/>
                              </a:rPr>
                            </m:ctrlPr>
                          </m:dPr>
                          <m:e>
                            <m:r>
                              <a:rPr lang="en-US" sz="1400" b="0" i="1" dirty="0" smtClean="0">
                                <a:solidFill>
                                  <a:schemeClr val="tx1"/>
                                </a:solidFill>
                                <a:latin typeface="Cambria Math" panose="02040503050406030204" pitchFamily="18" charset="0"/>
                                <a:ea typeface="Cambria Math" panose="02040503050406030204" pitchFamily="18" charset="0"/>
                              </a:rPr>
                              <m:t>𝛽</m:t>
                            </m:r>
                          </m:e>
                        </m:d>
                        <m:r>
                          <a:rPr lang="en-US" sz="1400" b="0" i="1" dirty="0" smtClean="0">
                            <a:solidFill>
                              <a:schemeClr val="tx1"/>
                            </a:solidFill>
                            <a:latin typeface="Cambria Math" panose="02040503050406030204" pitchFamily="18" charset="0"/>
                            <a:ea typeface="Cambria Math" panose="02040503050406030204" pitchFamily="18" charset="0"/>
                          </a:rPr>
                          <m:t>|</m:t>
                        </m:r>
                      </m:e>
                      <m:sub>
                        <m:r>
                          <a:rPr lang="en-US" sz="1400" b="0" i="1" dirty="0" smtClean="0">
                            <a:solidFill>
                              <a:schemeClr val="tx1"/>
                            </a:solidFill>
                            <a:latin typeface="Cambria Math" panose="02040503050406030204" pitchFamily="18" charset="0"/>
                          </a:rPr>
                          <m:t>𝐿</m:t>
                        </m:r>
                        <m:r>
                          <a:rPr lang="en-US" sz="1400" b="0" i="1" dirty="0" smtClean="0">
                            <a:solidFill>
                              <a:schemeClr val="tx1"/>
                            </a:solidFill>
                            <a:latin typeface="Cambria Math" panose="02040503050406030204" pitchFamily="18" charset="0"/>
                          </a:rPr>
                          <m:t>1</m:t>
                        </m:r>
                      </m:sub>
                    </m:sSub>
                  </m:oMath>
                </a14:m>
                <a:r>
                  <a:rPr lang="en-US" sz="1400" dirty="0">
                    <a:solidFill>
                      <a:schemeClr val="tx1"/>
                    </a:solidFill>
                  </a:rPr>
                  <a:t> </a:t>
                </a:r>
                <a14:m>
                  <m:oMath xmlns:m="http://schemas.openxmlformats.org/officeDocument/2006/math">
                    <m:r>
                      <a:rPr lang="en-US" sz="1400" i="1" dirty="0" smtClean="0">
                        <a:solidFill>
                          <a:schemeClr val="tx1"/>
                        </a:solidFill>
                        <a:latin typeface="Cambria Math" panose="02040503050406030204" pitchFamily="18" charset="0"/>
                        <a:ea typeface="Cambria Math" panose="02040503050406030204" pitchFamily="18" charset="0"/>
                      </a:rPr>
                      <m:t>≤</m:t>
                    </m:r>
                    <m:r>
                      <a:rPr lang="en-US" sz="1400" b="0" i="1" dirty="0" smtClean="0">
                        <a:solidFill>
                          <a:schemeClr val="tx1"/>
                        </a:solidFill>
                        <a:latin typeface="Cambria Math" panose="02040503050406030204" pitchFamily="18" charset="0"/>
                        <a:ea typeface="Cambria Math" panose="02040503050406030204" pitchFamily="18" charset="0"/>
                      </a:rPr>
                      <m:t> </m:t>
                    </m:r>
                    <m:r>
                      <a:rPr lang="en-US" sz="1400" b="0" i="1" dirty="0" smtClean="0">
                        <a:solidFill>
                          <a:schemeClr val="tx1"/>
                        </a:solidFill>
                        <a:latin typeface="Cambria Math" panose="02040503050406030204" pitchFamily="18" charset="0"/>
                        <a:ea typeface="Cambria Math" panose="02040503050406030204" pitchFamily="18" charset="0"/>
                      </a:rPr>
                      <m:t>𝜆</m:t>
                    </m:r>
                  </m:oMath>
                </a14:m>
                <a:r>
                  <a:rPr lang="en-US" sz="1400" dirty="0">
                    <a:solidFill>
                      <a:schemeClr val="tx1"/>
                    </a:solidFill>
                  </a:rPr>
                  <a:t>     </a:t>
                </a:r>
              </a:p>
              <a:p>
                <a:pPr marL="0" indent="0">
                  <a:buNone/>
                </a:pPr>
                <a:r>
                  <a:rPr lang="en-US" sz="1400" dirty="0">
                    <a:solidFill>
                      <a:schemeClr val="tx1"/>
                    </a:solidFill>
                  </a:rPr>
                  <a:t>   </a:t>
                </a:r>
                <a:r>
                  <a:rPr lang="en-US" sz="1400" b="1" dirty="0">
                    <a:solidFill>
                      <a:schemeClr val="tx1"/>
                    </a:solidFill>
                  </a:rPr>
                  <a:t>RIDGE AS OPTIMIZATION:</a:t>
                </a:r>
              </a:p>
              <a:p>
                <a:pPr marL="0" indent="0">
                  <a:buNone/>
                </a:pPr>
                <a:r>
                  <a:rPr lang="en-US" sz="1400" dirty="0">
                    <a:solidFill>
                      <a:schemeClr val="tx1"/>
                    </a:solidFill>
                  </a:rPr>
                  <a:t>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𝑀𝑖𝑛</m:t>
                        </m:r>
                      </m:e>
                      <m:sub>
                        <m:r>
                          <a:rPr lang="en-US" sz="1400" i="1" smtClean="0">
                            <a:solidFill>
                              <a:schemeClr val="tx1"/>
                            </a:solidFill>
                            <a:latin typeface="Cambria Math" panose="02040503050406030204" pitchFamily="18" charset="0"/>
                            <a:ea typeface="Cambria Math" panose="02040503050406030204" pitchFamily="18" charset="0"/>
                          </a:rPr>
                          <m:t>𝛽</m:t>
                        </m:r>
                      </m:sub>
                    </m:sSub>
                  </m:oMath>
                </a14:m>
                <a:r>
                  <a:rPr lang="en-US" sz="1400" dirty="0">
                    <a:solidFill>
                      <a:schemeClr val="tx1"/>
                    </a:solidFill>
                  </a:rPr>
                  <a:t>   </a:t>
                </a:r>
                <a14:m>
                  <m:oMath xmlns:m="http://schemas.openxmlformats.org/officeDocument/2006/math">
                    <m:sSup>
                      <m:sSupPr>
                        <m:ctrlPr>
                          <a:rPr lang="en-US" sz="1400" i="1">
                            <a:solidFill>
                              <a:schemeClr val="tx1"/>
                            </a:solidFill>
                            <a:latin typeface="Cambria Math" panose="02040503050406030204" pitchFamily="18" charset="0"/>
                          </a:rPr>
                        </m:ctrlPr>
                      </m:sSupPr>
                      <m:e>
                        <m:r>
                          <m:rPr>
                            <m:nor/>
                          </m:rPr>
                          <a:rPr lang="en-US" sz="1400" dirty="0">
                            <a:solidFill>
                              <a:schemeClr val="tx1"/>
                            </a:solidFill>
                          </a:rPr>
                          <m:t>(</m:t>
                        </m:r>
                        <m:r>
                          <m:rPr>
                            <m:nor/>
                          </m:rPr>
                          <a:rPr lang="en-US" sz="1400" dirty="0">
                            <a:solidFill>
                              <a:schemeClr val="tx1"/>
                            </a:solidFill>
                          </a:rPr>
                          <m:t>Y</m:t>
                        </m:r>
                        <m:r>
                          <m:rPr>
                            <m:nor/>
                          </m:rPr>
                          <a:rPr lang="en-US" sz="1400" dirty="0">
                            <a:solidFill>
                              <a:schemeClr val="tx1"/>
                            </a:solidFill>
                          </a:rPr>
                          <m:t> − </m:t>
                        </m:r>
                        <m:r>
                          <m:rPr>
                            <m:nor/>
                          </m:rPr>
                          <a:rPr lang="en-US" sz="1400" dirty="0">
                            <a:solidFill>
                              <a:schemeClr val="tx1"/>
                            </a:solidFill>
                          </a:rPr>
                          <m:t>X</m:t>
                        </m:r>
                        <m:r>
                          <m:rPr>
                            <m:nor/>
                          </m:rPr>
                          <a:rPr lang="el-GR" sz="1400" dirty="0">
                            <a:solidFill>
                              <a:schemeClr val="tx1"/>
                            </a:solidFill>
                          </a:rPr>
                          <m:t> </m:t>
                        </m:r>
                        <m:r>
                          <m:rPr>
                            <m:nor/>
                          </m:rPr>
                          <a:rPr lang="el-GR" sz="1400" dirty="0">
                            <a:solidFill>
                              <a:schemeClr val="tx1"/>
                            </a:solidFill>
                          </a:rPr>
                          <m:t>β</m:t>
                        </m:r>
                        <m:r>
                          <m:rPr>
                            <m:nor/>
                          </m:rPr>
                          <a:rPr lang="en-US" sz="1400" dirty="0">
                            <a:solidFill>
                              <a:schemeClr val="tx1"/>
                            </a:solidFill>
                          </a:rPr>
                          <m:t>)</m:t>
                        </m:r>
                      </m:e>
                      <m:sup>
                        <m:r>
                          <a:rPr lang="en-US" sz="1400" i="1">
                            <a:solidFill>
                              <a:schemeClr val="tx1"/>
                            </a:solidFill>
                            <a:latin typeface="Cambria Math" panose="02040503050406030204" pitchFamily="18" charset="0"/>
                          </a:rPr>
                          <m:t>2</m:t>
                        </m:r>
                      </m:sup>
                    </m:sSup>
                  </m:oMath>
                </a14:m>
                <a:r>
                  <a:rPr lang="en-US" sz="1400" dirty="0">
                    <a:solidFill>
                      <a:schemeClr val="tx1"/>
                    </a:solidFill>
                  </a:rPr>
                  <a:t> </a:t>
                </a:r>
              </a:p>
              <a:p>
                <a:pPr marL="0" indent="0">
                  <a:buNone/>
                </a:pPr>
                <a:r>
                  <a:rPr lang="en-US" sz="1400" dirty="0">
                    <a:solidFill>
                      <a:schemeClr val="tx1"/>
                    </a:solidFill>
                  </a:rPr>
                  <a:t>                   </a:t>
                </a:r>
                <a14:m>
                  <m:oMath xmlns:m="http://schemas.openxmlformats.org/officeDocument/2006/math">
                    <m:r>
                      <a:rPr lang="en-US" sz="1400" b="0" i="1" smtClean="0">
                        <a:solidFill>
                          <a:schemeClr val="tx1"/>
                        </a:solidFill>
                        <a:latin typeface="Cambria Math" panose="02040503050406030204" pitchFamily="18" charset="0"/>
                      </a:rPr>
                      <m:t>𝑆</m:t>
                    </m:r>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𝑇</m:t>
                    </m:r>
                  </m:oMath>
                </a14:m>
                <a:r>
                  <a:rPr lang="en-US" sz="1400" dirty="0">
                    <a:solidFill>
                      <a:schemeClr val="tx1"/>
                    </a:solidFill>
                  </a:rPr>
                  <a:t>      </a:t>
                </a:r>
                <a14:m>
                  <m:oMath xmlns:m="http://schemas.openxmlformats.org/officeDocument/2006/math">
                    <m:rad>
                      <m:radPr>
                        <m:degHide m:val="on"/>
                        <m:ctrlPr>
                          <a:rPr lang="en-US" sz="1400" i="1" dirty="0" smtClean="0">
                            <a:solidFill>
                              <a:schemeClr val="tx1"/>
                            </a:solidFill>
                            <a:latin typeface="Cambria Math" panose="02040503050406030204" pitchFamily="18" charset="0"/>
                          </a:rPr>
                        </m:ctrlPr>
                      </m:radPr>
                      <m:deg/>
                      <m:e>
                        <m:nary>
                          <m:naryPr>
                            <m:chr m:val="∑"/>
                            <m:grow m:val="on"/>
                            <m:subHide m:val="on"/>
                            <m:supHide m:val="on"/>
                            <m:ctrlPr>
                              <a:rPr lang="en-US" sz="1400" i="1" dirty="0" smtClean="0">
                                <a:solidFill>
                                  <a:schemeClr val="tx1"/>
                                </a:solidFill>
                                <a:latin typeface="Cambria Math" panose="02040503050406030204" pitchFamily="18" charset="0"/>
                              </a:rPr>
                            </m:ctrlPr>
                          </m:naryPr>
                          <m:sub/>
                          <m:sup/>
                          <m:e>
                            <m:sSup>
                              <m:sSupPr>
                                <m:ctrlPr>
                                  <a:rPr lang="en-US" sz="1400" i="1" dirty="0" smtClean="0">
                                    <a:solidFill>
                                      <a:schemeClr val="tx1"/>
                                    </a:solidFill>
                                    <a:latin typeface="Cambria Math" panose="02040503050406030204" pitchFamily="18" charset="0"/>
                                  </a:rPr>
                                </m:ctrlPr>
                              </m:sSupPr>
                              <m:e>
                                <m:r>
                                  <a:rPr lang="en-US" sz="1400" i="1" dirty="0" smtClean="0">
                                    <a:solidFill>
                                      <a:schemeClr val="tx1"/>
                                    </a:solidFill>
                                    <a:latin typeface="Cambria Math" panose="02040503050406030204" pitchFamily="18" charset="0"/>
                                  </a:rPr>
                                  <m:t>𝛽</m:t>
                                </m:r>
                              </m:e>
                              <m:sup>
                                <m:r>
                                  <a:rPr lang="en-US" sz="1400" i="1" dirty="0" smtClean="0">
                                    <a:solidFill>
                                      <a:schemeClr val="tx1"/>
                                    </a:solidFill>
                                    <a:latin typeface="Cambria Math" panose="02040503050406030204" pitchFamily="18" charset="0"/>
                                  </a:rPr>
                                  <m:t>2</m:t>
                                </m:r>
                              </m:sup>
                            </m:sSup>
                          </m:e>
                        </m:nary>
                      </m:e>
                    </m:rad>
                  </m:oMath>
                </a14:m>
                <a:r>
                  <a:rPr lang="en-US" sz="1400" dirty="0">
                    <a:solidFill>
                      <a:schemeClr val="tx1"/>
                    </a:solidFill>
                  </a:rPr>
                  <a:t> </a:t>
                </a:r>
                <a14:m>
                  <m:oMath xmlns:m="http://schemas.openxmlformats.org/officeDocument/2006/math">
                    <m:r>
                      <a:rPr lang="en-US" sz="1400" i="1" dirty="0" smtClean="0">
                        <a:solidFill>
                          <a:schemeClr val="tx1"/>
                        </a:solidFill>
                        <a:latin typeface="Cambria Math" panose="02040503050406030204" pitchFamily="18" charset="0"/>
                        <a:ea typeface="Cambria Math" panose="02040503050406030204" pitchFamily="18" charset="0"/>
                      </a:rPr>
                      <m:t>≤</m:t>
                    </m:r>
                  </m:oMath>
                </a14:m>
                <a:r>
                  <a:rPr lang="en-US" sz="1400" dirty="0">
                    <a:solidFill>
                      <a:schemeClr val="tx1"/>
                    </a:solidFill>
                  </a:rPr>
                  <a:t> </a:t>
                </a:r>
                <a14:m>
                  <m:oMath xmlns:m="http://schemas.openxmlformats.org/officeDocument/2006/math">
                    <m:r>
                      <a:rPr lang="en-US" sz="1400" i="1" dirty="0">
                        <a:solidFill>
                          <a:schemeClr val="tx1"/>
                        </a:solidFill>
                        <a:latin typeface="Cambria Math" panose="02040503050406030204" pitchFamily="18" charset="0"/>
                        <a:ea typeface="Cambria Math" panose="02040503050406030204" pitchFamily="18" charset="0"/>
                      </a:rPr>
                      <m:t>𝜆</m:t>
                    </m:r>
                  </m:oMath>
                </a14:m>
                <a:r>
                  <a:rPr lang="en-US" sz="1400" dirty="0">
                    <a:solidFill>
                      <a:schemeClr val="tx1"/>
                    </a:solidFill>
                  </a:rPr>
                  <a:t> </a:t>
                </a:r>
              </a:p>
              <a:p>
                <a:pPr marL="0" indent="0">
                  <a:buNone/>
                </a:pPr>
                <a:endParaRPr lang="en-US" sz="1400" dirty="0">
                  <a:solidFill>
                    <a:schemeClr val="tx1"/>
                  </a:solidFill>
                </a:endParaRPr>
              </a:p>
            </p:txBody>
          </p:sp>
        </mc:Choice>
        <mc:Fallback xmlns="">
          <p:sp>
            <p:nvSpPr>
              <p:cNvPr id="3" name="Content Placeholder 2">
                <a:extLst>
                  <a:ext uri="{FF2B5EF4-FFF2-40B4-BE49-F238E27FC236}">
                    <a16:creationId xmlns:a16="http://schemas.microsoft.com/office/drawing/2014/main" id="{A7A78C4B-2705-4086-AF1B-1D3283768A73}"/>
                  </a:ext>
                </a:extLst>
              </p:cNvPr>
              <p:cNvSpPr>
                <a:spLocks noGrp="1" noRot="1" noChangeAspect="1" noMove="1" noResize="1" noEditPoints="1" noAdjustHandles="1" noChangeArrowheads="1" noChangeShapeType="1" noTextEdit="1"/>
              </p:cNvSpPr>
              <p:nvPr>
                <p:ph idx="1"/>
              </p:nvPr>
            </p:nvSpPr>
            <p:spPr>
              <a:xfrm>
                <a:off x="931195" y="2098871"/>
                <a:ext cx="10390570" cy="3760891"/>
              </a:xfrm>
              <a:blipFill>
                <a:blip r:embed="rId2"/>
                <a:stretch>
                  <a:fillRect l="-1056" b="-12156"/>
                </a:stretch>
              </a:blipFill>
            </p:spPr>
            <p:txBody>
              <a:bodyPr/>
              <a:lstStyle/>
              <a:p>
                <a:r>
                  <a:rPr lang="en-IN">
                    <a:noFill/>
                  </a:rPr>
                  <a:t> </a:t>
                </a:r>
              </a:p>
            </p:txBody>
          </p:sp>
        </mc:Fallback>
      </mc:AlternateContent>
    </p:spTree>
    <p:extLst>
      <p:ext uri="{BB962C8B-B14F-4D97-AF65-F5344CB8AC3E}">
        <p14:creationId xmlns:p14="http://schemas.microsoft.com/office/powerpoint/2010/main" val="247342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A19D-5FED-4C99-B1FE-EE4A7555CBC3}"/>
              </a:ext>
            </a:extLst>
          </p:cNvPr>
          <p:cNvSpPr>
            <a:spLocks noGrp="1"/>
          </p:cNvSpPr>
          <p:nvPr>
            <p:ph type="title"/>
          </p:nvPr>
        </p:nvSpPr>
        <p:spPr>
          <a:xfrm>
            <a:off x="643466" y="261257"/>
            <a:ext cx="3713930" cy="886409"/>
          </a:xfrm>
        </p:spPr>
        <p:txBody>
          <a:bodyPr>
            <a:normAutofit fontScale="90000"/>
          </a:bodyPr>
          <a:lstStyle/>
          <a:p>
            <a:r>
              <a:rPr lang="en-US" dirty="0"/>
              <a:t>Constrain Regions</a:t>
            </a:r>
            <a:endParaRPr lang="en-IN" dirty="0"/>
          </a:p>
        </p:txBody>
      </p:sp>
      <p:sp>
        <p:nvSpPr>
          <p:cNvPr id="3" name="Content Placeholder 2">
            <a:extLst>
              <a:ext uri="{FF2B5EF4-FFF2-40B4-BE49-F238E27FC236}">
                <a16:creationId xmlns:a16="http://schemas.microsoft.com/office/drawing/2014/main" id="{CFF3D0F0-171E-44B3-8A9E-8F23E63A1E11}"/>
              </a:ext>
            </a:extLst>
          </p:cNvPr>
          <p:cNvSpPr>
            <a:spLocks noGrp="1"/>
          </p:cNvSpPr>
          <p:nvPr>
            <p:ph idx="1"/>
          </p:nvPr>
        </p:nvSpPr>
        <p:spPr/>
        <p:txBody>
          <a:bodyPr/>
          <a:lstStyle/>
          <a:p>
            <a:endParaRPr lang="en-IN" dirty="0"/>
          </a:p>
          <a:p>
            <a:endParaRPr lang="en-IN" dirty="0"/>
          </a:p>
          <a:p>
            <a:endParaRPr lang="en-IN"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0CE6F8B-50E6-4ABC-8CB0-9B989110E45A}"/>
                  </a:ext>
                </a:extLst>
              </p:cNvPr>
              <p:cNvSpPr>
                <a:spLocks noGrp="1"/>
              </p:cNvSpPr>
              <p:nvPr>
                <p:ph type="body" sz="half" idx="2"/>
              </p:nvPr>
            </p:nvSpPr>
            <p:spPr>
              <a:xfrm>
                <a:off x="195943" y="1147666"/>
                <a:ext cx="4161453" cy="5294757"/>
              </a:xfrm>
            </p:spPr>
            <p:txBody>
              <a:bodyPr>
                <a:normAutofit fontScale="92500" lnSpcReduction="20000"/>
              </a:bodyPr>
              <a:lstStyle/>
              <a:p>
                <a:pPr marL="342900" indent="-342900">
                  <a:buFont typeface="+mj-lt"/>
                  <a:buAutoNum type="arabicPeriod"/>
                </a:pPr>
                <a:r>
                  <a:rPr lang="en-US" dirty="0"/>
                  <a:t>Assuming we have a 2D Problem and set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IN" dirty="0"/>
                  <a:t> to 1 and square both sides of L2 Equation.</a:t>
                </a:r>
              </a:p>
              <a:p>
                <a:r>
                  <a:rPr lang="en-IN" dirty="0"/>
                  <a:t>We get ;</a:t>
                </a:r>
              </a:p>
              <a:p>
                <a:r>
                  <a:rPr lang="en-IN" dirty="0"/>
                  <a:t>      </a:t>
                </a:r>
                <a14:m>
                  <m:oMath xmlns:m="http://schemas.openxmlformats.org/officeDocument/2006/math">
                    <m:sSubSup>
                      <m:sSubSupPr>
                        <m:ctrlPr>
                          <a:rPr lang="en-IN" i="1" smtClean="0">
                            <a:latin typeface="Cambria Math" panose="02040503050406030204" pitchFamily="18" charset="0"/>
                          </a:rPr>
                        </m:ctrlPr>
                      </m:sSubSupPr>
                      <m:e>
                        <m:r>
                          <a:rPr lang="en-IN"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up>
                        <m:r>
                          <a:rPr lang="en-US" b="0" i="1" smtClean="0">
                            <a:latin typeface="Cambria Math" panose="02040503050406030204" pitchFamily="18" charset="0"/>
                          </a:rPr>
                          <m:t>2  </m:t>
                        </m:r>
                      </m:sup>
                    </m:sSubSup>
                  </m:oMath>
                </a14:m>
                <a:r>
                  <a:rPr lang="en-IN" dirty="0"/>
                  <a:t>+ </a:t>
                </a:r>
                <a14:m>
                  <m:oMath xmlns:m="http://schemas.openxmlformats.org/officeDocument/2006/math">
                    <m:sSubSup>
                      <m:sSubSupPr>
                        <m:ctrlPr>
                          <a:rPr lang="en-IN" i="1" smtClean="0">
                            <a:latin typeface="Cambria Math" panose="02040503050406030204" pitchFamily="18" charset="0"/>
                          </a:rPr>
                        </m:ctrlPr>
                      </m:sSubSupPr>
                      <m:e>
                        <m:r>
                          <a:rPr lang="en-IN"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r>
                  <a:rPr lang="en-IN" dirty="0"/>
                  <a:t> = 1  </a:t>
                </a:r>
              </a:p>
              <a:p>
                <a:r>
                  <a:rPr lang="en-IN" dirty="0"/>
                  <a:t>This Equation is that of he unit circle and represents the Constraint Boundary for Ridge.</a:t>
                </a:r>
              </a:p>
              <a:p>
                <a:endParaRPr lang="en-IN" dirty="0"/>
              </a:p>
              <a:p>
                <a:pPr marL="342900" indent="-342900">
                  <a:buFont typeface="+mj-lt"/>
                  <a:buAutoNum type="arabicPeriod"/>
                </a:pPr>
                <a:r>
                  <a:rPr lang="en-IN" dirty="0"/>
                  <a:t>Similarly for L1</a:t>
                </a:r>
              </a:p>
              <a:p>
                <a:r>
                  <a:rPr lang="en-IN" dirty="0"/>
                  <a:t>We Get;</a:t>
                </a:r>
              </a:p>
              <a:p>
                <a:r>
                  <a:rPr lang="en-IN" dirty="0"/>
                  <a:t>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d>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eqArr>
                          <m:eqArrPr>
                            <m:ctrlPr>
                              <a:rPr lang="en-US" b="0" i="1" smtClean="0">
                                <a:latin typeface="Cambria Math" panose="02040503050406030204" pitchFamily="18" charset="0"/>
                              </a:rPr>
                            </m:ctrlPr>
                          </m:eqArrPr>
                          <m:e>
                            <m:r>
                              <a:rPr lang="en-US" b="0" i="1" smtClean="0">
                                <a:latin typeface="Cambria Math" panose="02040503050406030204" pitchFamily="18" charset="0"/>
                              </a:rPr>
                              <m:t>2</m:t>
                            </m:r>
                          </m:e>
                          <m:e>
                            <m:r>
                              <a:rPr lang="en-US" b="0" i="1" smtClean="0">
                                <a:latin typeface="Cambria Math" panose="02040503050406030204" pitchFamily="18" charset="0"/>
                              </a:rPr>
                              <m:t>  </m:t>
                            </m:r>
                          </m:e>
                        </m:eqArr>
                      </m:sub>
                    </m:sSub>
                  </m:oMath>
                </a14:m>
                <a:r>
                  <a:rPr lang="en-IN" dirty="0"/>
                  <a:t>| = 1</a:t>
                </a:r>
              </a:p>
              <a:p>
                <a:r>
                  <a:rPr lang="en-IN" dirty="0"/>
                  <a:t>This Equation is that of the unit diamond and represents the Constraint Boundary for Lasso.</a:t>
                </a:r>
              </a:p>
              <a:p>
                <a:endParaRPr lang="en-IN" dirty="0"/>
              </a:p>
            </p:txBody>
          </p:sp>
        </mc:Choice>
        <mc:Fallback xmlns="">
          <p:sp>
            <p:nvSpPr>
              <p:cNvPr id="4" name="Text Placeholder 3">
                <a:extLst>
                  <a:ext uri="{FF2B5EF4-FFF2-40B4-BE49-F238E27FC236}">
                    <a16:creationId xmlns:a16="http://schemas.microsoft.com/office/drawing/2014/main" id="{90CE6F8B-50E6-4ABC-8CB0-9B989110E45A}"/>
                  </a:ext>
                </a:extLst>
              </p:cNvPr>
              <p:cNvSpPr>
                <a:spLocks noGrp="1" noRot="1" noChangeAspect="1" noMove="1" noResize="1" noEditPoints="1" noAdjustHandles="1" noChangeArrowheads="1" noChangeShapeType="1" noTextEdit="1"/>
              </p:cNvSpPr>
              <p:nvPr>
                <p:ph type="body" sz="half" idx="2"/>
              </p:nvPr>
            </p:nvSpPr>
            <p:spPr>
              <a:xfrm>
                <a:off x="195943" y="1147666"/>
                <a:ext cx="4161453" cy="5294757"/>
              </a:xfrm>
              <a:blipFill>
                <a:blip r:embed="rId2"/>
                <a:stretch>
                  <a:fillRect l="-878" t="-806" r="-1757"/>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2DD96BAE-18E9-4A3B-A487-51AD7D66B26D}"/>
              </a:ext>
            </a:extLst>
          </p:cNvPr>
          <p:cNvPicPr>
            <a:picLocks noChangeAspect="1"/>
          </p:cNvPicPr>
          <p:nvPr/>
        </p:nvPicPr>
        <p:blipFill>
          <a:blip r:embed="rId3"/>
          <a:stretch>
            <a:fillRect/>
          </a:stretch>
        </p:blipFill>
        <p:spPr>
          <a:xfrm>
            <a:off x="6203831" y="1321814"/>
            <a:ext cx="4438650" cy="4276725"/>
          </a:xfrm>
          <a:prstGeom prst="rect">
            <a:avLst/>
          </a:prstGeom>
        </p:spPr>
      </p:pic>
    </p:spTree>
    <p:extLst>
      <p:ext uri="{BB962C8B-B14F-4D97-AF65-F5344CB8AC3E}">
        <p14:creationId xmlns:p14="http://schemas.microsoft.com/office/powerpoint/2010/main" val="105508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2BA1-62F9-4219-BCBC-F375CC9F2D7D}"/>
              </a:ext>
            </a:extLst>
          </p:cNvPr>
          <p:cNvSpPr>
            <a:spLocks noGrp="1"/>
          </p:cNvSpPr>
          <p:nvPr>
            <p:ph type="title"/>
          </p:nvPr>
        </p:nvSpPr>
        <p:spPr/>
        <p:txBody>
          <a:bodyPr/>
          <a:lstStyle/>
          <a:p>
            <a:r>
              <a:rPr lang="en-US" dirty="0"/>
              <a:t>Optimality Of Coefficients</a:t>
            </a:r>
            <a:endParaRPr lang="en-IN" dirty="0"/>
          </a:p>
        </p:txBody>
      </p:sp>
      <p:sp>
        <p:nvSpPr>
          <p:cNvPr id="3" name="Content Placeholder 2">
            <a:extLst>
              <a:ext uri="{FF2B5EF4-FFF2-40B4-BE49-F238E27FC236}">
                <a16:creationId xmlns:a16="http://schemas.microsoft.com/office/drawing/2014/main" id="{76B81722-5A82-43AD-A8F8-DC667DCB6CAB}"/>
              </a:ext>
            </a:extLst>
          </p:cNvPr>
          <p:cNvSpPr>
            <a:spLocks noGrp="1"/>
          </p:cNvSpPr>
          <p:nvPr>
            <p:ph idx="1"/>
          </p:nvPr>
        </p:nvSpPr>
        <p:spPr/>
        <p:txBody>
          <a:bodyPr>
            <a:normAutofit/>
          </a:bodyPr>
          <a:lstStyle/>
          <a:p>
            <a:pPr marL="342900" indent="-342900">
              <a:buFont typeface="+mj-lt"/>
              <a:buAutoNum type="arabicPeriod"/>
            </a:pPr>
            <a:r>
              <a:rPr lang="en-US" sz="1800" dirty="0">
                <a:solidFill>
                  <a:schemeClr val="tx1"/>
                </a:solidFill>
                <a:latin typeface="Arial" panose="020B0604020202020204" pitchFamily="34" charset="0"/>
                <a:cs typeface="Arial" panose="020B0604020202020204" pitchFamily="34" charset="0"/>
              </a:rPr>
              <a:t>Lambda the Lagrange multiplier decides where the contour line of the given cost function &amp; t</a:t>
            </a:r>
            <a:r>
              <a:rPr lang="en-IN" sz="1800" i="0" dirty="0">
                <a:solidFill>
                  <a:schemeClr val="tx1"/>
                </a:solidFill>
                <a:effectLst/>
                <a:latin typeface="Arial" panose="020B0604020202020204" pitchFamily="34" charset="0"/>
                <a:cs typeface="Arial" panose="020B0604020202020204" pitchFamily="34" charset="0"/>
              </a:rPr>
              <a:t>he constraint region overlap for L1 &amp; L2 respectively.</a:t>
            </a:r>
          </a:p>
          <a:p>
            <a:pPr marL="342900" indent="-342900">
              <a:buFont typeface="+mj-lt"/>
              <a:buAutoNum type="arabicPeriod"/>
            </a:pPr>
            <a:endParaRPr lang="en-IN" sz="1800" dirty="0">
              <a:solidFill>
                <a:schemeClr val="tx1"/>
              </a:solidFill>
              <a:latin typeface="Arial" panose="020B0604020202020204" pitchFamily="34" charset="0"/>
              <a:cs typeface="Arial" panose="020B0604020202020204" pitchFamily="34" charset="0"/>
            </a:endParaRPr>
          </a:p>
          <a:p>
            <a:pPr marL="342900" indent="-342900">
              <a:buFont typeface="+mj-lt"/>
              <a:buAutoNum type="arabicPeriod"/>
            </a:pPr>
            <a:r>
              <a:rPr lang="en-IN" sz="1800" dirty="0">
                <a:solidFill>
                  <a:schemeClr val="tx1"/>
                </a:solidFill>
                <a:latin typeface="Arial" panose="020B0604020202020204" pitchFamily="34" charset="0"/>
                <a:cs typeface="Arial" panose="020B0604020202020204" pitchFamily="34" charset="0"/>
              </a:rPr>
              <a:t>So the optimal coefficient values will be those that lie on the tangent drawn </a:t>
            </a:r>
            <a:r>
              <a:rPr lang="en-US" sz="1800" b="0" i="0" dirty="0">
                <a:solidFill>
                  <a:schemeClr val="tx1"/>
                </a:solidFill>
                <a:effectLst/>
                <a:latin typeface="freight-text-pro"/>
              </a:rPr>
              <a:t>where the two regions touch gives us those coefficient values that produce the lowest RSS given the constrain</a:t>
            </a:r>
            <a:r>
              <a:rPr lang="en-US" sz="1800" b="0" i="0" dirty="0">
                <a:solidFill>
                  <a:srgbClr val="091E42"/>
                </a:solidFill>
                <a:effectLst/>
                <a:latin typeface="freight-text-pro"/>
              </a:rPr>
              <a:t>t</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602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027D-C36E-4DDE-839C-558B29EC7719}"/>
              </a:ext>
            </a:extLst>
          </p:cNvPr>
          <p:cNvSpPr>
            <a:spLocks noGrp="1"/>
          </p:cNvSpPr>
          <p:nvPr>
            <p:ph type="title"/>
          </p:nvPr>
        </p:nvSpPr>
        <p:spPr>
          <a:xfrm>
            <a:off x="1097280" y="286603"/>
            <a:ext cx="10058400" cy="711773"/>
          </a:xfrm>
        </p:spPr>
        <p:txBody>
          <a:bodyPr>
            <a:normAutofit fontScale="90000"/>
          </a:bodyPr>
          <a:lstStyle/>
          <a:p>
            <a:pPr algn="ctr"/>
            <a:r>
              <a:rPr lang="en-US" dirty="0"/>
              <a:t>Geometrical Representation</a:t>
            </a:r>
            <a:endParaRPr lang="en-IN" dirty="0"/>
          </a:p>
        </p:txBody>
      </p:sp>
      <p:pic>
        <p:nvPicPr>
          <p:cNvPr id="4" name="Picture 3">
            <a:extLst>
              <a:ext uri="{FF2B5EF4-FFF2-40B4-BE49-F238E27FC236}">
                <a16:creationId xmlns:a16="http://schemas.microsoft.com/office/drawing/2014/main" id="{31BD945F-C62A-4489-BF0C-CBFDF3D2E2FD}"/>
              </a:ext>
            </a:extLst>
          </p:cNvPr>
          <p:cNvPicPr>
            <a:picLocks noChangeAspect="1"/>
          </p:cNvPicPr>
          <p:nvPr/>
        </p:nvPicPr>
        <p:blipFill>
          <a:blip r:embed="rId2"/>
          <a:stretch>
            <a:fillRect/>
          </a:stretch>
        </p:blipFill>
        <p:spPr>
          <a:xfrm>
            <a:off x="1097280" y="1315616"/>
            <a:ext cx="10058400" cy="4814596"/>
          </a:xfrm>
          <a:prstGeom prst="rect">
            <a:avLst/>
          </a:prstGeom>
        </p:spPr>
      </p:pic>
    </p:spTree>
    <p:extLst>
      <p:ext uri="{BB962C8B-B14F-4D97-AF65-F5344CB8AC3E}">
        <p14:creationId xmlns:p14="http://schemas.microsoft.com/office/powerpoint/2010/main" val="3231010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B2AF-E696-4752-B7A1-48295CD057FC}"/>
              </a:ext>
            </a:extLst>
          </p:cNvPr>
          <p:cNvSpPr>
            <a:spLocks noGrp="1"/>
          </p:cNvSpPr>
          <p:nvPr>
            <p:ph type="title"/>
          </p:nvPr>
        </p:nvSpPr>
        <p:spPr>
          <a:xfrm>
            <a:off x="643464" y="357175"/>
            <a:ext cx="3517567" cy="1303673"/>
          </a:xfrm>
        </p:spPr>
        <p:txBody>
          <a:bodyPr/>
          <a:lstStyle/>
          <a:p>
            <a:r>
              <a:rPr lang="en-US" dirty="0"/>
              <a:t>How is Lasso unique</a:t>
            </a:r>
            <a:endParaRPr lang="en-IN" dirty="0"/>
          </a:p>
        </p:txBody>
      </p:sp>
      <p:sp>
        <p:nvSpPr>
          <p:cNvPr id="4" name="Text Placeholder 3">
            <a:extLst>
              <a:ext uri="{FF2B5EF4-FFF2-40B4-BE49-F238E27FC236}">
                <a16:creationId xmlns:a16="http://schemas.microsoft.com/office/drawing/2014/main" id="{8AEA8CC4-72DD-45E6-BF11-FB5335F4721E}"/>
              </a:ext>
            </a:extLst>
          </p:cNvPr>
          <p:cNvSpPr>
            <a:spLocks noGrp="1"/>
          </p:cNvSpPr>
          <p:nvPr>
            <p:ph type="body" sz="half" idx="2"/>
          </p:nvPr>
        </p:nvSpPr>
        <p:spPr>
          <a:xfrm>
            <a:off x="261257" y="1772816"/>
            <a:ext cx="4310743" cy="4973217"/>
          </a:xfrm>
        </p:spPr>
        <p:txBody>
          <a:bodyPr>
            <a:normAutofit/>
          </a:bodyPr>
          <a:lstStyle/>
          <a:p>
            <a:r>
              <a:rPr lang="en-IN" sz="1800" i="0" dirty="0">
                <a:solidFill>
                  <a:schemeClr val="bg1"/>
                </a:solidFill>
                <a:effectLst/>
                <a:latin typeface="freight-text-pro"/>
              </a:rPr>
              <a:t>Lasso performs feature selection?</a:t>
            </a:r>
          </a:p>
          <a:p>
            <a:pPr marL="342900" indent="-342900">
              <a:buFont typeface="+mj-lt"/>
              <a:buAutoNum type="arabicPeriod"/>
            </a:pPr>
            <a:r>
              <a:rPr lang="en-IN" sz="1800" dirty="0">
                <a:solidFill>
                  <a:schemeClr val="bg1"/>
                </a:solidFill>
                <a:latin typeface="freight-text-pro"/>
              </a:rPr>
              <a:t>Yes, observing the geometrical plot we can see that Ridge has</a:t>
            </a:r>
            <a:r>
              <a:rPr lang="en-US" sz="1800" b="0" i="0" dirty="0">
                <a:solidFill>
                  <a:schemeClr val="bg1"/>
                </a:solidFill>
                <a:effectLst/>
                <a:latin typeface="freight-text-pro"/>
              </a:rPr>
              <a:t> no sharp points, the ellipse will generally not touch the circular constraint region at the axis  the coefficients can become very small but would not become 0.</a:t>
            </a:r>
          </a:p>
          <a:p>
            <a:pPr marL="342900" indent="-342900" algn="l" rtl="0">
              <a:buFont typeface="+mj-lt"/>
              <a:buAutoNum type="arabicPeriod"/>
            </a:pPr>
            <a:r>
              <a:rPr lang="en-US" sz="1800" b="0" i="0" dirty="0">
                <a:solidFill>
                  <a:schemeClr val="bg1"/>
                </a:solidFill>
                <a:effectLst/>
                <a:latin typeface="freight-text-pro"/>
              </a:rPr>
              <a:t>Lasso regression has a corner at each axis, the ellipse would touch the constraint at any of its corners often, resulting in that coefficient becoming 0. This is the reason Lasso regression can perform feature selection</a:t>
            </a:r>
          </a:p>
          <a:p>
            <a:endParaRPr lang="en-IN" sz="1800" dirty="0">
              <a:solidFill>
                <a:schemeClr val="bg1"/>
              </a:solidFill>
            </a:endParaRPr>
          </a:p>
          <a:p>
            <a:endParaRPr lang="en-IN" dirty="0">
              <a:solidFill>
                <a:schemeClr val="bg1"/>
              </a:solidFill>
            </a:endParaRPr>
          </a:p>
        </p:txBody>
      </p:sp>
      <p:pic>
        <p:nvPicPr>
          <p:cNvPr id="8" name="Picture 7">
            <a:extLst>
              <a:ext uri="{FF2B5EF4-FFF2-40B4-BE49-F238E27FC236}">
                <a16:creationId xmlns:a16="http://schemas.microsoft.com/office/drawing/2014/main" id="{FEF300CE-C97F-4FEF-A84E-DFBAD6A9A60F}"/>
              </a:ext>
            </a:extLst>
          </p:cNvPr>
          <p:cNvPicPr>
            <a:picLocks noChangeAspect="1"/>
          </p:cNvPicPr>
          <p:nvPr/>
        </p:nvPicPr>
        <p:blipFill>
          <a:blip r:embed="rId2"/>
          <a:stretch>
            <a:fillRect/>
          </a:stretch>
        </p:blipFill>
        <p:spPr>
          <a:xfrm>
            <a:off x="4786604" y="1623526"/>
            <a:ext cx="7144139" cy="3610948"/>
          </a:xfrm>
          <a:prstGeom prst="rect">
            <a:avLst/>
          </a:prstGeom>
        </p:spPr>
      </p:pic>
    </p:spTree>
    <p:extLst>
      <p:ext uri="{BB962C8B-B14F-4D97-AF65-F5344CB8AC3E}">
        <p14:creationId xmlns:p14="http://schemas.microsoft.com/office/powerpoint/2010/main" val="2140957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4B766F9-782F-4F44-B2ED-EFFE2831B410}"/>
              </a:ext>
            </a:extLst>
          </p:cNvPr>
          <p:cNvSpPr txBox="1"/>
          <p:nvPr/>
        </p:nvSpPr>
        <p:spPr>
          <a:xfrm>
            <a:off x="222379" y="1474237"/>
            <a:ext cx="11747241" cy="3785652"/>
          </a:xfrm>
          <a:prstGeom prst="rect">
            <a:avLst/>
          </a:prstGeom>
          <a:noFill/>
        </p:spPr>
        <p:txBody>
          <a:bodyPr wrap="square" rtlCol="0">
            <a:spAutoFit/>
          </a:bodyPr>
          <a:lstStyle/>
          <a:p>
            <a:r>
              <a:rPr lang="en-US" sz="2400" dirty="0"/>
              <a:t>References: </a:t>
            </a:r>
          </a:p>
          <a:p>
            <a:endParaRPr lang="en-US" dirty="0"/>
          </a:p>
          <a:p>
            <a:r>
              <a:rPr lang="en-US" dirty="0"/>
              <a:t>Ridge and Lasso: </a:t>
            </a:r>
            <a:r>
              <a:rPr lang="en-US" dirty="0">
                <a:hlinkClick r:id="rId2"/>
              </a:rPr>
              <a:t>https://towardsdatascience.com/lasso-increases-the-interpretability-and-accuracy-of-linear-models-c1b340561c10</a:t>
            </a:r>
            <a:endParaRPr lang="en-US" dirty="0"/>
          </a:p>
          <a:p>
            <a:endParaRPr lang="en-US" dirty="0"/>
          </a:p>
          <a:p>
            <a:r>
              <a:rPr lang="en-US" dirty="0"/>
              <a:t>Lagrange Multipliers:  </a:t>
            </a:r>
            <a:r>
              <a:rPr lang="en-US" dirty="0">
                <a:hlinkClick r:id="rId3"/>
              </a:rPr>
              <a:t>https://medium.com/@andrew.chamberlain/a-simple-explanation-of-why-lagrange-multipliers-works-253e2cdcbf74</a:t>
            </a:r>
            <a:endParaRPr lang="en-US" dirty="0"/>
          </a:p>
          <a:p>
            <a:endParaRPr lang="en-US" dirty="0"/>
          </a:p>
          <a:p>
            <a:r>
              <a:rPr lang="en-US" dirty="0"/>
              <a:t>Bias Variance Tradeoff:   </a:t>
            </a:r>
            <a:r>
              <a:rPr lang="en-US" dirty="0">
                <a:hlinkClick r:id="rId4"/>
              </a:rPr>
              <a:t>https://www.youtube.com/watch?v=EuBBz3bI-aA&amp;t=50s</a:t>
            </a:r>
            <a:endParaRPr lang="en-US" dirty="0"/>
          </a:p>
          <a:p>
            <a:endParaRPr lang="en-US" dirty="0"/>
          </a:p>
          <a:p>
            <a:r>
              <a:rPr lang="en-US" dirty="0"/>
              <a:t>Source code :   https://colab.research.google.com/drive/1dzoLW7kwhaK99CP8pmigfOOXUv2uWdS6?usp=sharing</a:t>
            </a:r>
          </a:p>
          <a:p>
            <a:endParaRPr lang="en-US" dirty="0"/>
          </a:p>
          <a:p>
            <a:endParaRPr lang="en-IN" dirty="0"/>
          </a:p>
        </p:txBody>
      </p:sp>
    </p:spTree>
    <p:extLst>
      <p:ext uri="{BB962C8B-B14F-4D97-AF65-F5344CB8AC3E}">
        <p14:creationId xmlns:p14="http://schemas.microsoft.com/office/powerpoint/2010/main" val="113046290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{D6BA1198-00BC-4C37-8716-8D29117E9EDA}tf22712842_win32</Template>
  <TotalTime>428</TotalTime>
  <Words>524</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Cambria Math</vt:lpstr>
      <vt:lpstr>Franklin Gothic Book</vt:lpstr>
      <vt:lpstr>freight-text-pro</vt:lpstr>
      <vt:lpstr>1_RetrospectVTI</vt:lpstr>
      <vt:lpstr>Regularization</vt:lpstr>
      <vt:lpstr>Types Of Linear Regression </vt:lpstr>
      <vt:lpstr>The Why?</vt:lpstr>
      <vt:lpstr>The How?</vt:lpstr>
      <vt:lpstr>Constrain Regions</vt:lpstr>
      <vt:lpstr>Optimality Of Coefficients</vt:lpstr>
      <vt:lpstr>Geometrical Representation</vt:lpstr>
      <vt:lpstr>How is Lasso unique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Regularization</dc:title>
  <dc:creator>Ashwin Krishnan</dc:creator>
  <cp:lastModifiedBy>Ashwin Krishnan</cp:lastModifiedBy>
  <cp:revision>12</cp:revision>
  <dcterms:created xsi:type="dcterms:W3CDTF">2022-04-08T12:44:12Z</dcterms:created>
  <dcterms:modified xsi:type="dcterms:W3CDTF">2022-04-17T11:59:36Z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