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4" r:id="rId7"/>
    <p:sldId id="265" r:id="rId8"/>
    <p:sldId id="267" r:id="rId9"/>
    <p:sldId id="268" r:id="rId10"/>
    <p:sldId id="280" r:id="rId11"/>
    <p:sldId id="279" r:id="rId12"/>
    <p:sldId id="281" r:id="rId13"/>
    <p:sldId id="282" r:id="rId14"/>
    <p:sldId id="270" r:id="rId15"/>
    <p:sldId id="285" r:id="rId16"/>
    <p:sldId id="286" r:id="rId17"/>
    <p:sldId id="271" r:id="rId18"/>
    <p:sldId id="272" r:id="rId19"/>
    <p:sldId id="274" r:id="rId20"/>
    <p:sldId id="290" r:id="rId21"/>
    <p:sldId id="287" r:id="rId22"/>
    <p:sldId id="292" r:id="rId23"/>
    <p:sldId id="291" r:id="rId24"/>
    <p:sldId id="276" r:id="rId25"/>
    <p:sldId id="277"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2" autoAdjust="0"/>
    <p:restoredTop sz="94660"/>
  </p:normalViewPr>
  <p:slideViewPr>
    <p:cSldViewPr snapToGrid="0">
      <p:cViewPr varScale="1">
        <p:scale>
          <a:sx n="86" d="100"/>
          <a:sy n="86" d="100"/>
        </p:scale>
        <p:origin x="1334"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7A36AF-0262-44FC-A7CD-BD40FED2B2AE}" type="datetimeFigureOut">
              <a:rPr lang="en-IN" smtClean="0"/>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7A36AF-0262-44FC-A7CD-BD40FED2B2AE}" type="datetimeFigureOut">
              <a:rPr lang="en-IN" smtClean="0"/>
              <a:t>12-06-2021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7A36AF-0262-44FC-A7CD-BD40FED2B2AE}" type="datetimeFigureOut">
              <a:rPr lang="en-IN" smtClean="0"/>
              <a:t>12-06-2021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7A36AF-0262-44FC-A7CD-BD40FED2B2AE}" type="datetimeFigureOut">
              <a:rPr lang="en-IN" smtClean="0"/>
              <a:t>12-06-2021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7A36AF-0262-44FC-A7CD-BD40FED2B2AE}" type="datetimeFigureOut">
              <a:rPr lang="en-IN" smtClean="0"/>
              <a:t>12-06-2021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12-06-2021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12-06-2021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A36AF-0262-44FC-A7CD-BD40FED2B2AE}" type="datetimeFigureOut">
              <a:rPr lang="en-IN" smtClean="0"/>
              <a:t>12-06-2021</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08244" y="341513"/>
            <a:ext cx="1285550" cy="1078914"/>
          </a:xfrm>
          <a:prstGeom prst="rect">
            <a:avLst/>
          </a:prstGeom>
        </p:spPr>
      </p:pic>
      <p:sp>
        <p:nvSpPr>
          <p:cNvPr id="8" name="Rectangle 7">
            <a:extLst>
              <a:ext uri="{FF2B5EF4-FFF2-40B4-BE49-F238E27FC236}">
                <a16:creationId xmlns:a16="http://schemas.microsoft.com/office/drawing/2014/main" id="{BBD1A1D2-5320-4019-9B64-B90CB29E9B12}"/>
              </a:ext>
            </a:extLst>
          </p:cNvPr>
          <p:cNvSpPr/>
          <p:nvPr/>
        </p:nvSpPr>
        <p:spPr>
          <a:xfrm>
            <a:off x="1336895" y="361129"/>
            <a:ext cx="6058646" cy="523220"/>
          </a:xfrm>
          <a:prstGeom prst="rect">
            <a:avLst/>
          </a:prstGeom>
          <a:noFill/>
        </p:spPr>
        <p:txBody>
          <a:bodyPr wrap="none" lIns="91440" tIns="45720" rIns="91440" bIns="45720">
            <a:spAutoFit/>
          </a:bodyPr>
          <a:lstStyle/>
          <a:p>
            <a:pPr algn="ctr"/>
            <a:r>
              <a:rPr lang="en-US" sz="2800" b="0" cap="none" spc="0" dirty="0">
                <a:ln w="0"/>
                <a:solidFill>
                  <a:schemeClr val="accent1"/>
                </a:solidFill>
                <a:effectLst>
                  <a:outerShdw blurRad="38100" dist="25400" dir="5400000" algn="ctr" rotWithShape="0">
                    <a:srgbClr val="6E747A">
                      <a:alpha val="43000"/>
                    </a:srgbClr>
                  </a:outerShdw>
                </a:effectLst>
                <a:latin typeface="Tahoma" pitchFamily="34" charset="0"/>
                <a:ea typeface="Tahoma" pitchFamily="34" charset="0"/>
                <a:cs typeface="Tahoma" pitchFamily="34" charset="0"/>
              </a:rPr>
              <a:t>PANIMALAR ENGINEERING COLLEGE</a:t>
            </a:r>
          </a:p>
        </p:txBody>
      </p:sp>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200" y="196049"/>
            <a:ext cx="1071563" cy="10668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565290" y="1220372"/>
            <a:ext cx="6079910" cy="400110"/>
          </a:xfrm>
          <a:prstGeom prst="rect">
            <a:avLst/>
          </a:prstGeom>
          <a:noFill/>
        </p:spPr>
        <p:txBody>
          <a:bodyPr wrap="square">
            <a:spAutoFit/>
          </a:bodyPr>
          <a:lstStyle/>
          <a:p>
            <a:r>
              <a:rPr lang="en-US" sz="2000" dirty="0">
                <a:solidFill>
                  <a:srgbClr val="C00000"/>
                </a:solidFill>
                <a:latin typeface="Times New Roman" panose="02020603050405020304" pitchFamily="18" charset="0"/>
              </a:rPr>
              <a:t>Department of Computer Science and Engineering </a:t>
            </a:r>
            <a:endParaRPr lang="en-IN" sz="2000" dirty="0">
              <a:solidFill>
                <a:srgbClr val="C00000"/>
              </a:solidFill>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1432495" y="2068879"/>
            <a:ext cx="6177404" cy="646331"/>
          </a:xfrm>
          <a:prstGeom prst="rect">
            <a:avLst/>
          </a:prstGeom>
          <a:noFill/>
        </p:spPr>
        <p:txBody>
          <a:bodyPr wrap="square" rtlCol="0">
            <a:spAutoFit/>
          </a:bodyPr>
          <a:lstStyle/>
          <a:p>
            <a:r>
              <a:rPr lang="en-US" dirty="0"/>
              <a:t>FLUFFY </a:t>
            </a:r>
            <a:r>
              <a:rPr lang="en-IN" dirty="0"/>
              <a:t>CHARACTER-BASED INFORMATON TRUSTWORTHINESS REVIEWING FOR DEPENDABLE CLOUD CAPACITY FRAMEWORKS </a:t>
            </a:r>
          </a:p>
        </p:txBody>
      </p:sp>
      <p:sp>
        <p:nvSpPr>
          <p:cNvPr id="16" name="TextBox 15">
            <a:extLst>
              <a:ext uri="{FF2B5EF4-FFF2-40B4-BE49-F238E27FC236}">
                <a16:creationId xmlns:a16="http://schemas.microsoft.com/office/drawing/2014/main" id="{1330EC8A-088B-458F-9182-920EE3139846}"/>
              </a:ext>
            </a:extLst>
          </p:cNvPr>
          <p:cNvSpPr txBox="1"/>
          <p:nvPr/>
        </p:nvSpPr>
        <p:spPr>
          <a:xfrm>
            <a:off x="4967206" y="3471386"/>
            <a:ext cx="3691444" cy="923330"/>
          </a:xfrm>
          <a:prstGeom prst="rect">
            <a:avLst/>
          </a:prstGeom>
          <a:noFill/>
        </p:spPr>
        <p:txBody>
          <a:bodyPr wrap="square" rtlCol="0">
            <a:spAutoFit/>
          </a:bodyPr>
          <a:lstStyle/>
          <a:p>
            <a:r>
              <a:rPr lang="en-IN" dirty="0"/>
              <a:t>ASHWIN KUMAR D (211417104027)</a:t>
            </a:r>
          </a:p>
          <a:p>
            <a:r>
              <a:rPr lang="en-IN" dirty="0"/>
              <a:t>BALAJI R (211417104029)</a:t>
            </a:r>
          </a:p>
          <a:p>
            <a:r>
              <a:rPr lang="en-IN" dirty="0"/>
              <a:t>DHESH KUMAAR A (211417104052)</a:t>
            </a:r>
          </a:p>
        </p:txBody>
      </p:sp>
      <p:sp>
        <p:nvSpPr>
          <p:cNvPr id="10" name="TextBox 9">
            <a:extLst>
              <a:ext uri="{FF2B5EF4-FFF2-40B4-BE49-F238E27FC236}">
                <a16:creationId xmlns:a16="http://schemas.microsoft.com/office/drawing/2014/main" id="{1330EC8A-088B-458F-9182-920EE3139846}"/>
              </a:ext>
            </a:extLst>
          </p:cNvPr>
          <p:cNvSpPr txBox="1"/>
          <p:nvPr/>
        </p:nvSpPr>
        <p:spPr>
          <a:xfrm>
            <a:off x="653377" y="3563719"/>
            <a:ext cx="2862179" cy="923330"/>
          </a:xfrm>
          <a:prstGeom prst="rect">
            <a:avLst/>
          </a:prstGeom>
          <a:noFill/>
        </p:spPr>
        <p:txBody>
          <a:bodyPr wrap="square" rtlCol="0">
            <a:spAutoFit/>
          </a:bodyPr>
          <a:lstStyle/>
          <a:p>
            <a:r>
              <a:rPr lang="en-US" dirty="0"/>
              <a:t>Project Guide:</a:t>
            </a:r>
          </a:p>
          <a:p>
            <a:r>
              <a:rPr lang="en-US" sz="1800" dirty="0">
                <a:effectLst/>
                <a:ea typeface="Times New Roman" panose="02020603050405020304" pitchFamily="18" charset="0"/>
              </a:rPr>
              <a:t>	Mr. N. SATHISH, M.E.,</a:t>
            </a:r>
            <a:endParaRPr lang="en-IN" sz="1800" dirty="0">
              <a:effectLst/>
              <a:ea typeface="Times New Roman" panose="02020603050405020304" pitchFamily="18" charset="0"/>
            </a:endParaRPr>
          </a:p>
          <a:p>
            <a:r>
              <a:rPr lang="en-US" sz="1800" dirty="0">
                <a:effectLst/>
                <a:ea typeface="Times New Roman" panose="02020603050405020304" pitchFamily="18" charset="0"/>
              </a:rPr>
              <a:t>	ASSISTANT PROFESSOR</a:t>
            </a:r>
            <a:r>
              <a:rPr lang="en-US" dirty="0"/>
              <a:t> </a:t>
            </a:r>
            <a:endParaRPr lang="en-IN" dirty="0"/>
          </a:p>
        </p:txBody>
      </p:sp>
      <p:sp>
        <p:nvSpPr>
          <p:cNvPr id="11" name="TextBox 10">
            <a:extLst>
              <a:ext uri="{FF2B5EF4-FFF2-40B4-BE49-F238E27FC236}">
                <a16:creationId xmlns:a16="http://schemas.microsoft.com/office/drawing/2014/main" id="{1330EC8A-088B-458F-9182-920EE3139846}"/>
              </a:ext>
            </a:extLst>
          </p:cNvPr>
          <p:cNvSpPr txBox="1"/>
          <p:nvPr/>
        </p:nvSpPr>
        <p:spPr>
          <a:xfrm flipH="1">
            <a:off x="6298662" y="5207084"/>
            <a:ext cx="1882319" cy="369332"/>
          </a:xfrm>
          <a:prstGeom prst="rect">
            <a:avLst/>
          </a:prstGeom>
          <a:noFill/>
        </p:spPr>
        <p:txBody>
          <a:bodyPr wrap="square" rtlCol="0">
            <a:spAutoFit/>
          </a:bodyPr>
          <a:lstStyle/>
          <a:p>
            <a:r>
              <a:rPr lang="en-US" dirty="0"/>
              <a:t>Batch Number: 09</a:t>
            </a:r>
            <a:endParaRPr lang="en-IN" dirty="0"/>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A971B-8E61-4FB5-834A-692F00A020CD}"/>
              </a:ext>
            </a:extLst>
          </p:cNvPr>
          <p:cNvSpPr>
            <a:spLocks noGrp="1"/>
          </p:cNvSpPr>
          <p:nvPr>
            <p:ph type="title"/>
          </p:nvPr>
        </p:nvSpPr>
        <p:spPr>
          <a:xfrm>
            <a:off x="628650" y="365127"/>
            <a:ext cx="7886700" cy="646928"/>
          </a:xfrm>
        </p:spPr>
        <p:txBody>
          <a:bodyPr>
            <a:normAutofit/>
          </a:bodyPr>
          <a:lstStyle/>
          <a:p>
            <a:r>
              <a:rPr lang="en-IN" sz="2800" dirty="0">
                <a:latin typeface="Times New Roman" panose="02020603050405020304" pitchFamily="18" charset="0"/>
                <a:cs typeface="Times New Roman" panose="02020603050405020304" pitchFamily="18" charset="0"/>
              </a:rPr>
              <a:t>SYSTEM DESIGN </a:t>
            </a:r>
            <a:r>
              <a:rPr lang="en-IN" sz="36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ER DIAGRAM</a:t>
            </a:r>
          </a:p>
        </p:txBody>
      </p:sp>
      <p:pic>
        <p:nvPicPr>
          <p:cNvPr id="4" name="Picture 3">
            <a:extLst>
              <a:ext uri="{FF2B5EF4-FFF2-40B4-BE49-F238E27FC236}">
                <a16:creationId xmlns:a16="http://schemas.microsoft.com/office/drawing/2014/main" id="{0595358E-F781-417F-82B8-A3470BBC1FA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10868" y="1544714"/>
            <a:ext cx="7004482" cy="4699071"/>
          </a:xfrm>
          <a:prstGeom prst="rect">
            <a:avLst/>
          </a:prstGeom>
          <a:noFill/>
          <a:ln>
            <a:noFill/>
          </a:ln>
        </p:spPr>
      </p:pic>
    </p:spTree>
    <p:extLst>
      <p:ext uri="{BB962C8B-B14F-4D97-AF65-F5344CB8AC3E}">
        <p14:creationId xmlns:p14="http://schemas.microsoft.com/office/powerpoint/2010/main" val="4184691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EF02-3A4A-4BDA-89E4-992EDC5CC03B}"/>
              </a:ext>
            </a:extLst>
          </p:cNvPr>
          <p:cNvSpPr>
            <a:spLocks noGrp="1"/>
          </p:cNvSpPr>
          <p:nvPr>
            <p:ph type="title"/>
          </p:nvPr>
        </p:nvSpPr>
        <p:spPr>
          <a:xfrm>
            <a:off x="628650" y="365127"/>
            <a:ext cx="7886700" cy="549274"/>
          </a:xfrm>
        </p:spPr>
        <p:txBody>
          <a:bodyPr>
            <a:normAutofit/>
          </a:bodyPr>
          <a:lstStyle/>
          <a:p>
            <a:r>
              <a:rPr lang="en-IN" sz="2800" dirty="0">
                <a:latin typeface="Times New Roman" panose="02020603050405020304" pitchFamily="18" charset="0"/>
                <a:cs typeface="Times New Roman" panose="02020603050405020304" pitchFamily="18" charset="0"/>
              </a:rPr>
              <a:t>SYSTEM DESIGN – DATAFLOW DIAGRAM</a:t>
            </a:r>
          </a:p>
        </p:txBody>
      </p:sp>
      <p:pic>
        <p:nvPicPr>
          <p:cNvPr id="8" name="Picture 7">
            <a:extLst>
              <a:ext uri="{FF2B5EF4-FFF2-40B4-BE49-F238E27FC236}">
                <a16:creationId xmlns:a16="http://schemas.microsoft.com/office/drawing/2014/main" id="{F5E02569-6FFF-43A9-858A-C36E149C1D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941" y="2106815"/>
            <a:ext cx="3513124" cy="2644369"/>
          </a:xfrm>
          <a:prstGeom prst="rect">
            <a:avLst/>
          </a:prstGeom>
        </p:spPr>
      </p:pic>
      <p:pic>
        <p:nvPicPr>
          <p:cNvPr id="10" name="Picture 9">
            <a:extLst>
              <a:ext uri="{FF2B5EF4-FFF2-40B4-BE49-F238E27FC236}">
                <a16:creationId xmlns:a16="http://schemas.microsoft.com/office/drawing/2014/main" id="{204651FD-DE41-4ECF-881A-F79D14F9DC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1981" y="1995176"/>
            <a:ext cx="3985605" cy="2690093"/>
          </a:xfrm>
          <a:prstGeom prst="rect">
            <a:avLst/>
          </a:prstGeom>
        </p:spPr>
      </p:pic>
      <p:sp>
        <p:nvSpPr>
          <p:cNvPr id="11" name="TextBox 10">
            <a:extLst>
              <a:ext uri="{FF2B5EF4-FFF2-40B4-BE49-F238E27FC236}">
                <a16:creationId xmlns:a16="http://schemas.microsoft.com/office/drawing/2014/main" id="{BC280358-A9A3-4B89-8708-449CEECC2525}"/>
              </a:ext>
            </a:extLst>
          </p:cNvPr>
          <p:cNvSpPr txBox="1"/>
          <p:nvPr/>
        </p:nvSpPr>
        <p:spPr>
          <a:xfrm>
            <a:off x="746941" y="5397623"/>
            <a:ext cx="3256888" cy="369332"/>
          </a:xfrm>
          <a:prstGeom prst="rect">
            <a:avLst/>
          </a:prstGeom>
          <a:noFill/>
        </p:spPr>
        <p:txBody>
          <a:bodyPr wrap="square" rtlCol="0">
            <a:spAutoFit/>
          </a:bodyPr>
          <a:lstStyle/>
          <a:p>
            <a:pPr algn="ctr"/>
            <a:r>
              <a:rPr lang="en-IN" dirty="0"/>
              <a:t>DFD FOR TPA</a:t>
            </a:r>
          </a:p>
        </p:txBody>
      </p:sp>
      <p:sp>
        <p:nvSpPr>
          <p:cNvPr id="12" name="TextBox 11">
            <a:extLst>
              <a:ext uri="{FF2B5EF4-FFF2-40B4-BE49-F238E27FC236}">
                <a16:creationId xmlns:a16="http://schemas.microsoft.com/office/drawing/2014/main" id="{6A4808A2-EF84-4F1E-9E9A-9DCB2B80276A}"/>
              </a:ext>
            </a:extLst>
          </p:cNvPr>
          <p:cNvSpPr txBox="1"/>
          <p:nvPr/>
        </p:nvSpPr>
        <p:spPr>
          <a:xfrm>
            <a:off x="4965313" y="5397623"/>
            <a:ext cx="3256888" cy="369332"/>
          </a:xfrm>
          <a:prstGeom prst="rect">
            <a:avLst/>
          </a:prstGeom>
          <a:noFill/>
        </p:spPr>
        <p:txBody>
          <a:bodyPr wrap="square" rtlCol="0">
            <a:spAutoFit/>
          </a:bodyPr>
          <a:lstStyle/>
          <a:p>
            <a:pPr algn="ctr"/>
            <a:r>
              <a:rPr lang="en-IN" dirty="0"/>
              <a:t>DFD FOR CLOUD SERVER</a:t>
            </a:r>
          </a:p>
        </p:txBody>
      </p:sp>
    </p:spTree>
    <p:extLst>
      <p:ext uri="{BB962C8B-B14F-4D97-AF65-F5344CB8AC3E}">
        <p14:creationId xmlns:p14="http://schemas.microsoft.com/office/powerpoint/2010/main" val="1182667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73479-F630-4004-B75C-5D8389FBB5BF}"/>
              </a:ext>
            </a:extLst>
          </p:cNvPr>
          <p:cNvSpPr>
            <a:spLocks noGrp="1"/>
          </p:cNvSpPr>
          <p:nvPr>
            <p:ph type="title"/>
          </p:nvPr>
        </p:nvSpPr>
        <p:spPr>
          <a:xfrm>
            <a:off x="628650" y="365126"/>
            <a:ext cx="7886700" cy="575907"/>
          </a:xfrm>
        </p:spPr>
        <p:txBody>
          <a:bodyPr>
            <a:normAutofit/>
          </a:bodyPr>
          <a:lstStyle/>
          <a:p>
            <a:r>
              <a:rPr lang="en-IN" sz="2800" dirty="0">
                <a:latin typeface="Times New Roman" panose="02020603050405020304" pitchFamily="18" charset="0"/>
                <a:cs typeface="Times New Roman" panose="02020603050405020304" pitchFamily="18" charset="0"/>
              </a:rPr>
              <a:t>SYSTEM DESIGN – USE CASE DIAGRAM</a:t>
            </a:r>
          </a:p>
        </p:txBody>
      </p:sp>
      <p:pic>
        <p:nvPicPr>
          <p:cNvPr id="4" name="Picture 3">
            <a:extLst>
              <a:ext uri="{FF2B5EF4-FFF2-40B4-BE49-F238E27FC236}">
                <a16:creationId xmlns:a16="http://schemas.microsoft.com/office/drawing/2014/main" id="{A4659FED-A95F-4E40-9CB8-22276BAEE0B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42369" y="1542769"/>
            <a:ext cx="5495277" cy="4950105"/>
          </a:xfrm>
          <a:prstGeom prst="rect">
            <a:avLst/>
          </a:prstGeom>
          <a:noFill/>
          <a:ln w="9525">
            <a:noFill/>
            <a:miter lim="800000"/>
            <a:headEnd/>
            <a:tailEnd/>
          </a:ln>
        </p:spPr>
      </p:pic>
    </p:spTree>
    <p:extLst>
      <p:ext uri="{BB962C8B-B14F-4D97-AF65-F5344CB8AC3E}">
        <p14:creationId xmlns:p14="http://schemas.microsoft.com/office/powerpoint/2010/main" val="3815780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73479-F630-4004-B75C-5D8389FBB5BF}"/>
              </a:ext>
            </a:extLst>
          </p:cNvPr>
          <p:cNvSpPr>
            <a:spLocks noGrp="1"/>
          </p:cNvSpPr>
          <p:nvPr>
            <p:ph type="title"/>
          </p:nvPr>
        </p:nvSpPr>
        <p:spPr>
          <a:xfrm>
            <a:off x="628650" y="365126"/>
            <a:ext cx="7886700" cy="575907"/>
          </a:xfrm>
        </p:spPr>
        <p:txBody>
          <a:bodyPr>
            <a:normAutofit/>
          </a:bodyPr>
          <a:lstStyle/>
          <a:p>
            <a:r>
              <a:rPr lang="en-IN" sz="2800" dirty="0">
                <a:latin typeface="Times New Roman" panose="02020603050405020304" pitchFamily="18" charset="0"/>
                <a:cs typeface="Times New Roman" panose="02020603050405020304" pitchFamily="18" charset="0"/>
              </a:rPr>
              <a:t>SYSTEM DESIGN – SEQUENCE DIAGRAM</a:t>
            </a:r>
          </a:p>
        </p:txBody>
      </p:sp>
      <p:pic>
        <p:nvPicPr>
          <p:cNvPr id="5" name="Picture 4">
            <a:extLst>
              <a:ext uri="{FF2B5EF4-FFF2-40B4-BE49-F238E27FC236}">
                <a16:creationId xmlns:a16="http://schemas.microsoft.com/office/drawing/2014/main" id="{44E91426-D214-4AF5-A8E0-3646F8EF68E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42874" y="1435849"/>
            <a:ext cx="6471821" cy="4814031"/>
          </a:xfrm>
          <a:prstGeom prst="rect">
            <a:avLst/>
          </a:prstGeom>
          <a:noFill/>
          <a:ln w="9525">
            <a:noFill/>
            <a:miter lim="800000"/>
            <a:headEnd/>
            <a:tailEnd/>
          </a:ln>
        </p:spPr>
      </p:pic>
    </p:spTree>
    <p:extLst>
      <p:ext uri="{BB962C8B-B14F-4D97-AF65-F5344CB8AC3E}">
        <p14:creationId xmlns:p14="http://schemas.microsoft.com/office/powerpoint/2010/main" val="972660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50752"/>
          </a:xfrm>
        </p:spPr>
        <p:txBody>
          <a:bodyPr/>
          <a:lstStyle/>
          <a:p>
            <a:r>
              <a:rPr lang="en-IN" sz="3600" dirty="0">
                <a:latin typeface="Times New Roman" panose="02020603050405020304" pitchFamily="18" charset="0"/>
                <a:cs typeface="Times New Roman" panose="02020603050405020304" pitchFamily="18" charset="0"/>
              </a:rPr>
              <a:t>MODULES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394848"/>
            <a:ext cx="8120143" cy="4486759"/>
          </a:xfrm>
        </p:spPr>
        <p:txBody>
          <a:bodyPr>
            <a:normAutofit/>
          </a:bodyPr>
          <a:lstStyle/>
          <a:p>
            <a:pPr marL="0" indent="0" algn="just">
              <a:lnSpc>
                <a:spcPct val="200000"/>
              </a:lnSpc>
              <a:buNone/>
            </a:pPr>
            <a:r>
              <a:rPr lang="en-IN" sz="1800" b="1" dirty="0">
                <a:latin typeface="Times New Roman" panose="02020603050405020304" pitchFamily="18" charset="0"/>
                <a:ea typeface="Times New Roman" panose="02020603050405020304" pitchFamily="18" charset="0"/>
              </a:rPr>
              <a:t>1</a:t>
            </a:r>
            <a:r>
              <a:rPr lang="en-IN" sz="2800" dirty="0">
                <a:effectLst/>
                <a:latin typeface="Times New Roman" panose="02020603050405020304" pitchFamily="18" charset="0"/>
                <a:ea typeface="Times New Roman" panose="02020603050405020304" pitchFamily="18" charset="0"/>
              </a:rPr>
              <a:t>.</a:t>
            </a:r>
            <a:r>
              <a:rPr lang="en-IN" sz="1800" b="1" dirty="0">
                <a:effectLst/>
                <a:latin typeface="Times New Roman" panose="02020603050405020304" pitchFamily="18" charset="0"/>
                <a:ea typeface="Times New Roman" panose="02020603050405020304" pitchFamily="18" charset="0"/>
              </a:rPr>
              <a:t>USER</a:t>
            </a:r>
            <a:r>
              <a:rPr lang="en-IN" sz="2800" dirty="0">
                <a:effectLst/>
                <a:latin typeface="Times New Roman" panose="02020603050405020304" pitchFamily="18" charset="0"/>
                <a:ea typeface="Times New Roman" panose="02020603050405020304" pitchFamily="18" charset="0"/>
              </a:rPr>
              <a:t>:</a:t>
            </a:r>
          </a:p>
          <a:p>
            <a:pPr marL="0" indent="0" algn="just">
              <a:lnSpc>
                <a:spcPct val="200000"/>
              </a:lnSpc>
              <a:buNone/>
            </a:pPr>
            <a:r>
              <a:rPr lang="en-US" sz="1800" dirty="0">
                <a:effectLst/>
                <a:latin typeface="Times New Roman" panose="02020603050405020304" pitchFamily="18" charset="0"/>
                <a:ea typeface="Times New Roman" panose="02020603050405020304" pitchFamily="18" charset="0"/>
              </a:rPr>
              <a:t>In User module, Initially User must have to register their detail. After successful registration data owner can login and upload files into cloud server with encrypted keywords and hashing algorithms. He/she can view the files that are uploaded in cloud. User can approve or reject the file request sent by other users. After request approval data user will send the secret key and verification object through mail.</a:t>
            </a:r>
            <a:endParaRPr lang="en-IN" sz="1800" dirty="0">
              <a:effectLst/>
              <a:latin typeface="Times New Roman" panose="02020603050405020304" pitchFamily="18" charset="0"/>
              <a:ea typeface="Times New Roman" panose="02020603050405020304" pitchFamily="18" charset="0"/>
            </a:endParaRPr>
          </a:p>
          <a:p>
            <a:pPr marL="0" indent="0" algn="just">
              <a:lnSpc>
                <a:spcPct val="200000"/>
              </a:lnSpc>
              <a:buNone/>
            </a:pPr>
            <a:endParaRPr lang="en-IN" sz="28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IN" dirty="0"/>
          </a:p>
        </p:txBody>
      </p:sp>
    </p:spTree>
    <p:extLst>
      <p:ext uri="{BB962C8B-B14F-4D97-AF65-F5344CB8AC3E}">
        <p14:creationId xmlns:p14="http://schemas.microsoft.com/office/powerpoint/2010/main" val="950144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50752"/>
          </a:xfrm>
        </p:spPr>
        <p:txBody>
          <a:bodyPr/>
          <a:lstStyle/>
          <a:p>
            <a:r>
              <a:rPr lang="en-IN" sz="3600" dirty="0">
                <a:latin typeface="Times New Roman" panose="02020603050405020304" pitchFamily="18" charset="0"/>
                <a:cs typeface="Times New Roman" panose="02020603050405020304" pitchFamily="18" charset="0"/>
              </a:rPr>
              <a:t>MODULES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394848"/>
            <a:ext cx="8120143" cy="4739622"/>
          </a:xfrm>
        </p:spPr>
        <p:txBody>
          <a:bodyPr>
            <a:normAutofit/>
          </a:bodyPr>
          <a:lstStyle/>
          <a:p>
            <a:pPr marL="0" indent="0" algn="just">
              <a:lnSpc>
                <a:spcPct val="200000"/>
              </a:lnSpc>
              <a:buNone/>
            </a:pPr>
            <a:r>
              <a:rPr lang="en-IN" sz="1800" b="1" dirty="0">
                <a:latin typeface="Times New Roman" panose="02020603050405020304" pitchFamily="18" charset="0"/>
                <a:ea typeface="Times New Roman" panose="02020603050405020304" pitchFamily="18" charset="0"/>
              </a:rPr>
              <a:t>2</a:t>
            </a:r>
            <a:r>
              <a:rPr lang="en-IN" sz="2800" dirty="0">
                <a:effectLst/>
                <a:latin typeface="Times New Roman" panose="02020603050405020304" pitchFamily="18" charset="0"/>
                <a:ea typeface="Times New Roman" panose="02020603050405020304" pitchFamily="18" charset="0"/>
              </a:rPr>
              <a:t>.</a:t>
            </a:r>
            <a:r>
              <a:rPr lang="en-US" sz="1800" b="1" spc="-15" dirty="0">
                <a:effectLst/>
                <a:latin typeface="Times New Roman" panose="02020603050405020304" pitchFamily="18" charset="0"/>
                <a:ea typeface="Times New Roman" panose="02020603050405020304" pitchFamily="18" charset="0"/>
              </a:rPr>
              <a:t> THIRD PARTY AUDITOR (TPA):</a:t>
            </a:r>
            <a:endParaRPr lang="en-IN" b="1" spc="-15" dirty="0">
              <a:latin typeface="Times New Roman" panose="02020603050405020304" pitchFamily="18" charset="0"/>
              <a:ea typeface="Times New Roman" panose="02020603050405020304" pitchFamily="18" charset="0"/>
            </a:endParaRPr>
          </a:p>
          <a:p>
            <a:pPr marL="0" indent="0" algn="just">
              <a:lnSpc>
                <a:spcPct val="200000"/>
              </a:lnSpc>
              <a:buNone/>
            </a:pPr>
            <a:r>
              <a:rPr lang="en-US" sz="1800" dirty="0">
                <a:effectLst/>
                <a:latin typeface="Times New Roman" panose="02020603050405020304" pitchFamily="18" charset="0"/>
                <a:ea typeface="Times New Roman" panose="02020603050405020304" pitchFamily="18" charset="0"/>
              </a:rPr>
              <a:t>In TPA module, TPA can receive user file auditing requests and send response to cloud server.  Upon receiving the auditing request, TPA and the cloud server execute a challenge-response protocol to verify if the stored file is intact.</a:t>
            </a:r>
            <a:endParaRPr lang="en-IN" sz="1800" dirty="0">
              <a:effectLst/>
              <a:latin typeface="Times New Roman" panose="02020603050405020304" pitchFamily="18" charset="0"/>
              <a:ea typeface="Times New Roman" panose="02020603050405020304" pitchFamily="18" charset="0"/>
            </a:endParaRPr>
          </a:p>
          <a:p>
            <a:pPr marL="0" indent="0" algn="just">
              <a:lnSpc>
                <a:spcPct val="200000"/>
              </a:lnSpc>
              <a:buNone/>
            </a:pPr>
            <a:r>
              <a:rPr lang="en-US" sz="1800" b="1" spc="-15" dirty="0">
                <a:solidFill>
                  <a:srgbClr val="333333"/>
                </a:solidFill>
                <a:effectLst/>
                <a:latin typeface="Times New Roman" panose="02020603050405020304" pitchFamily="18" charset="0"/>
                <a:ea typeface="Times New Roman" panose="02020603050405020304" pitchFamily="18" charset="0"/>
              </a:rPr>
              <a:t>3.</a:t>
            </a: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CLOUD SERVER</a:t>
            </a:r>
            <a:r>
              <a:rPr lang="en-US" sz="1800" b="1" spc="-15" dirty="0">
                <a:effectLst/>
                <a:latin typeface="Times New Roman" panose="02020603050405020304" pitchFamily="18" charset="0"/>
                <a:ea typeface="Times New Roman" panose="02020603050405020304" pitchFamily="18" charset="0"/>
              </a:rPr>
              <a:t>:</a:t>
            </a:r>
          </a:p>
          <a:p>
            <a:pPr marL="0" indent="0" algn="just">
              <a:lnSpc>
                <a:spcPct val="200000"/>
              </a:lnSpc>
              <a:buNone/>
            </a:pPr>
            <a:r>
              <a:rPr lang="en-US" sz="1800" dirty="0">
                <a:effectLst/>
                <a:latin typeface="Times New Roman" panose="02020603050405020304" pitchFamily="18" charset="0"/>
                <a:ea typeface="Times New Roman" panose="02020603050405020304" pitchFamily="18" charset="0"/>
              </a:rPr>
              <a:t>In Cloud Server module, Cloud Provider can view all files details. Cloud can audit user files and generate proof to respected User.</a:t>
            </a:r>
            <a:endParaRPr lang="en-IN" sz="1800" dirty="0">
              <a:effectLst/>
              <a:latin typeface="Times New Roman" panose="02020603050405020304" pitchFamily="18" charset="0"/>
              <a:ea typeface="Times New Roman" panose="02020603050405020304" pitchFamily="18" charset="0"/>
            </a:endParaRPr>
          </a:p>
          <a:p>
            <a:pPr marL="0" indent="0" algn="just">
              <a:lnSpc>
                <a:spcPct val="200000"/>
              </a:lnSpc>
              <a:buNone/>
            </a:pPr>
            <a:endParaRPr lang="en-IN" sz="1800" b="1" spc="-15" dirty="0">
              <a:effectLst/>
              <a:latin typeface="Times New Roman" panose="02020603050405020304" pitchFamily="18" charset="0"/>
              <a:ea typeface="Times New Roman" panose="02020603050405020304" pitchFamily="18" charset="0"/>
            </a:endParaRPr>
          </a:p>
          <a:p>
            <a:pPr marL="0" indent="0" algn="just">
              <a:lnSpc>
                <a:spcPct val="200000"/>
              </a:lnSpc>
              <a:buNone/>
            </a:pPr>
            <a:endParaRPr lang="en-IN" sz="28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IN" dirty="0"/>
          </a:p>
        </p:txBody>
      </p:sp>
    </p:spTree>
    <p:extLst>
      <p:ext uri="{BB962C8B-B14F-4D97-AF65-F5344CB8AC3E}">
        <p14:creationId xmlns:p14="http://schemas.microsoft.com/office/powerpoint/2010/main" val="3173886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50752"/>
          </a:xfrm>
        </p:spPr>
        <p:txBody>
          <a:bodyPr/>
          <a:lstStyle/>
          <a:p>
            <a:r>
              <a:rPr lang="en-IN" sz="3600" dirty="0">
                <a:latin typeface="Times New Roman" panose="02020603050405020304" pitchFamily="18" charset="0"/>
                <a:cs typeface="Times New Roman" panose="02020603050405020304" pitchFamily="18" charset="0"/>
              </a:rPr>
              <a:t>MODULES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394848"/>
            <a:ext cx="8120143" cy="4486759"/>
          </a:xfrm>
        </p:spPr>
        <p:txBody>
          <a:bodyPr>
            <a:normAutofit/>
          </a:bodyPr>
          <a:lstStyle/>
          <a:p>
            <a:pPr marL="0" indent="0" algn="just">
              <a:lnSpc>
                <a:spcPct val="200000"/>
              </a:lnSpc>
              <a:buNone/>
            </a:pPr>
            <a:r>
              <a:rPr lang="en-IN" sz="1800" b="1" dirty="0">
                <a:effectLst/>
                <a:latin typeface="Times New Roman" panose="02020603050405020304" pitchFamily="18" charset="0"/>
                <a:ea typeface="Times New Roman" panose="02020603050405020304" pitchFamily="18" charset="0"/>
              </a:rPr>
              <a:t>4</a:t>
            </a:r>
            <a:r>
              <a:rPr lang="en-IN" sz="2800" dirty="0">
                <a:effectLst/>
                <a:latin typeface="Times New Roman" panose="02020603050405020304" pitchFamily="18" charset="0"/>
                <a:ea typeface="Times New Roman" panose="02020603050405020304" pitchFamily="18" charset="0"/>
              </a:rPr>
              <a:t>.</a:t>
            </a:r>
            <a:r>
              <a:rPr lang="en-US" sz="1800" b="1" spc="-15" dirty="0">
                <a:effectLst/>
                <a:latin typeface="Times New Roman" panose="02020603050405020304" pitchFamily="18" charset="0"/>
                <a:ea typeface="Times New Roman" panose="02020603050405020304" pitchFamily="18" charset="0"/>
              </a:rPr>
              <a:t> </a:t>
            </a:r>
            <a:r>
              <a:rPr lang="en-US" sz="1800" b="1" spc="-15" dirty="0">
                <a:solidFill>
                  <a:srgbClr val="333333"/>
                </a:solidFill>
                <a:effectLst/>
                <a:latin typeface="Times New Roman" panose="02020603050405020304" pitchFamily="18" charset="0"/>
                <a:ea typeface="Times New Roman" panose="02020603050405020304" pitchFamily="18" charset="0"/>
              </a:rPr>
              <a:t>KEY GENERATING CENTER (KGC)</a:t>
            </a:r>
            <a:r>
              <a:rPr lang="en-US" sz="1800" b="1" spc="-15" dirty="0">
                <a:effectLst/>
                <a:latin typeface="Times New Roman" panose="02020603050405020304" pitchFamily="18" charset="0"/>
                <a:ea typeface="Times New Roman" panose="02020603050405020304" pitchFamily="18" charset="0"/>
              </a:rPr>
              <a:t>:</a:t>
            </a:r>
            <a:endParaRPr lang="en-IN" sz="1800" b="1" spc="-15" dirty="0">
              <a:latin typeface="Times New Roman" panose="02020603050405020304" pitchFamily="18" charset="0"/>
              <a:ea typeface="Times New Roman" panose="02020603050405020304" pitchFamily="18" charset="0"/>
            </a:endParaRPr>
          </a:p>
          <a:p>
            <a:pPr marL="0" indent="0" algn="just">
              <a:lnSpc>
                <a:spcPct val="200000"/>
              </a:lnSpc>
              <a:buNone/>
            </a:pPr>
            <a:r>
              <a:rPr lang="en-US" sz="1800" b="0" dirty="0">
                <a:effectLst/>
                <a:latin typeface="Times New Roman" panose="02020603050405020304" pitchFamily="18" charset="0"/>
                <a:ea typeface="Times New Roman" panose="02020603050405020304" pitchFamily="18" charset="0"/>
              </a:rPr>
              <a:t>In KGC module, KGC can view all user details and has authority to approve users and send secret key to respected user. A cloud user forwards his/her attribute set to KGC to request his/her private key. KGC generates a private key for the user with the master secret key and the user’s attributes</a:t>
            </a:r>
            <a:endParaRPr lang="en-IN" sz="2800" dirty="0">
              <a:effectLst/>
              <a:latin typeface="Times New Roman" panose="02020603050405020304" pitchFamily="18" charset="0"/>
              <a:ea typeface="Times New Roman" panose="02020603050405020304" pitchFamily="18" charset="0"/>
            </a:endParaRPr>
          </a:p>
          <a:p>
            <a:pPr marL="0" indent="0" algn="just">
              <a:lnSpc>
                <a:spcPct val="200000"/>
              </a:lnSpc>
              <a:buNone/>
            </a:pPr>
            <a:endParaRPr lang="en-IN" sz="28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IN" dirty="0"/>
          </a:p>
        </p:txBody>
      </p:sp>
    </p:spTree>
    <p:extLst>
      <p:ext uri="{BB962C8B-B14F-4D97-AF65-F5344CB8AC3E}">
        <p14:creationId xmlns:p14="http://schemas.microsoft.com/office/powerpoint/2010/main" val="760539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50752"/>
          </a:xfrm>
        </p:spPr>
        <p:txBody>
          <a:bodyPr/>
          <a:lstStyle/>
          <a:p>
            <a:r>
              <a:rPr lang="en-US" sz="4400" dirty="0"/>
              <a:t>    TESTING FOR USER MODULE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394848"/>
            <a:ext cx="8120143" cy="4486759"/>
          </a:xfrm>
        </p:spPr>
        <p:txBody>
          <a:bodyPr>
            <a:normAutofit/>
          </a:bodyPr>
          <a:lstStyle/>
          <a:p>
            <a:pPr marL="0" indent="0" algn="just">
              <a:lnSpc>
                <a:spcPct val="200000"/>
              </a:lnSpc>
              <a:buNone/>
            </a:pPr>
            <a:endParaRPr lang="en-IN" sz="28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IN" dirty="0"/>
          </a:p>
        </p:txBody>
      </p:sp>
      <p:graphicFrame>
        <p:nvGraphicFramePr>
          <p:cNvPr id="6" name="Table 5">
            <a:extLst>
              <a:ext uri="{FF2B5EF4-FFF2-40B4-BE49-F238E27FC236}">
                <a16:creationId xmlns:a16="http://schemas.microsoft.com/office/drawing/2014/main" id="{4C9D8716-E888-4F97-9345-C660A617E3B8}"/>
              </a:ext>
            </a:extLst>
          </p:cNvPr>
          <p:cNvGraphicFramePr>
            <a:graphicFrameLocks noGrp="1"/>
          </p:cNvGraphicFramePr>
          <p:nvPr>
            <p:extLst>
              <p:ext uri="{D42A27DB-BD31-4B8C-83A1-F6EECF244321}">
                <p14:modId xmlns:p14="http://schemas.microsoft.com/office/powerpoint/2010/main" val="1324006544"/>
              </p:ext>
            </p:extLst>
          </p:nvPr>
        </p:nvGraphicFramePr>
        <p:xfrm>
          <a:off x="829159" y="1722454"/>
          <a:ext cx="7369443" cy="3540271"/>
        </p:xfrm>
        <a:graphic>
          <a:graphicData uri="http://schemas.openxmlformats.org/drawingml/2006/table">
            <a:tbl>
              <a:tblPr firstRow="1" firstCol="1" lastRow="1" lastCol="1" bandRow="1" bandCol="1"/>
              <a:tblGrid>
                <a:gridCol w="563600">
                  <a:extLst>
                    <a:ext uri="{9D8B030D-6E8A-4147-A177-3AD203B41FA5}">
                      <a16:colId xmlns:a16="http://schemas.microsoft.com/office/drawing/2014/main" val="3094780041"/>
                    </a:ext>
                  </a:extLst>
                </a:gridCol>
                <a:gridCol w="1023619">
                  <a:extLst>
                    <a:ext uri="{9D8B030D-6E8A-4147-A177-3AD203B41FA5}">
                      <a16:colId xmlns:a16="http://schemas.microsoft.com/office/drawing/2014/main" val="1388787529"/>
                    </a:ext>
                  </a:extLst>
                </a:gridCol>
                <a:gridCol w="771521">
                  <a:extLst>
                    <a:ext uri="{9D8B030D-6E8A-4147-A177-3AD203B41FA5}">
                      <a16:colId xmlns:a16="http://schemas.microsoft.com/office/drawing/2014/main" val="2631289666"/>
                    </a:ext>
                  </a:extLst>
                </a:gridCol>
                <a:gridCol w="942886">
                  <a:extLst>
                    <a:ext uri="{9D8B030D-6E8A-4147-A177-3AD203B41FA5}">
                      <a16:colId xmlns:a16="http://schemas.microsoft.com/office/drawing/2014/main" val="3636758482"/>
                    </a:ext>
                  </a:extLst>
                </a:gridCol>
                <a:gridCol w="1091403">
                  <a:extLst>
                    <a:ext uri="{9D8B030D-6E8A-4147-A177-3AD203B41FA5}">
                      <a16:colId xmlns:a16="http://schemas.microsoft.com/office/drawing/2014/main" val="800150705"/>
                    </a:ext>
                  </a:extLst>
                </a:gridCol>
                <a:gridCol w="1023619">
                  <a:extLst>
                    <a:ext uri="{9D8B030D-6E8A-4147-A177-3AD203B41FA5}">
                      <a16:colId xmlns:a16="http://schemas.microsoft.com/office/drawing/2014/main" val="3638402592"/>
                    </a:ext>
                  </a:extLst>
                </a:gridCol>
                <a:gridCol w="996961">
                  <a:extLst>
                    <a:ext uri="{9D8B030D-6E8A-4147-A177-3AD203B41FA5}">
                      <a16:colId xmlns:a16="http://schemas.microsoft.com/office/drawing/2014/main" val="4239128798"/>
                    </a:ext>
                  </a:extLst>
                </a:gridCol>
                <a:gridCol w="955834">
                  <a:extLst>
                    <a:ext uri="{9D8B030D-6E8A-4147-A177-3AD203B41FA5}">
                      <a16:colId xmlns:a16="http://schemas.microsoft.com/office/drawing/2014/main" val="2900435040"/>
                    </a:ext>
                  </a:extLst>
                </a:gridCol>
              </a:tblGrid>
              <a:tr h="517051">
                <a:tc>
                  <a:txBody>
                    <a:bodyPr/>
                    <a:lstStyle/>
                    <a:p>
                      <a:pPr marL="68580" marR="86360" algn="just">
                        <a:spcAft>
                          <a:spcPts val="0"/>
                        </a:spcAft>
                      </a:pPr>
                      <a:r>
                        <a:rPr lang="en-US" sz="1000" dirty="0">
                          <a:effectLst/>
                          <a:latin typeface="Times New Roman" panose="02020603050405020304" pitchFamily="18" charset="0"/>
                          <a:ea typeface="Times New Roman" panose="02020603050405020304" pitchFamily="18" charset="0"/>
                          <a:cs typeface="Latha" panose="020B0604020202020204" pitchFamily="34" charset="0"/>
                        </a:rPr>
                        <a:t>Test Case Id</a:t>
                      </a:r>
                      <a:endParaRPr lang="en-IN" sz="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352425">
                        <a:spcAft>
                          <a:spcPts val="0"/>
                        </a:spcAft>
                      </a:pPr>
                      <a:r>
                        <a:rPr lang="en-US" sz="1000">
                          <a:effectLst/>
                          <a:latin typeface="Times New Roman" panose="02020603050405020304" pitchFamily="18" charset="0"/>
                          <a:ea typeface="Times New Roman" panose="02020603050405020304" pitchFamily="18" charset="0"/>
                          <a:cs typeface="Latha" panose="020B0604020202020204" pitchFamily="34" charset="0"/>
                        </a:rPr>
                        <a:t>Test Cases</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101600">
                        <a:spcAft>
                          <a:spcPts val="0"/>
                        </a:spcAft>
                      </a:pPr>
                      <a:r>
                        <a:rPr lang="en-US" sz="1000">
                          <a:effectLst/>
                          <a:latin typeface="Times New Roman" panose="02020603050405020304" pitchFamily="18" charset="0"/>
                          <a:ea typeface="Times New Roman" panose="02020603050405020304" pitchFamily="18" charset="0"/>
                          <a:cs typeface="Latha" panose="020B0604020202020204" pitchFamily="34" charset="0"/>
                        </a:rPr>
                        <a:t>Priorit y</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323215">
                        <a:spcAft>
                          <a:spcPts val="0"/>
                        </a:spcAft>
                      </a:pPr>
                      <a:r>
                        <a:rPr lang="en-US" sz="1000">
                          <a:effectLst/>
                          <a:latin typeface="Times New Roman" panose="02020603050405020304" pitchFamily="18" charset="0"/>
                          <a:ea typeface="Times New Roman" panose="02020603050405020304" pitchFamily="18" charset="0"/>
                          <a:cs typeface="Latha" panose="020B0604020202020204" pitchFamily="34" charset="0"/>
                        </a:rPr>
                        <a:t>Input Test Data</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92075" algn="l">
                        <a:spcAft>
                          <a:spcPts val="0"/>
                        </a:spcAft>
                      </a:pPr>
                      <a:r>
                        <a:rPr lang="en-US" sz="1000" dirty="0">
                          <a:effectLst/>
                          <a:latin typeface="Times New Roman" panose="02020603050405020304" pitchFamily="18" charset="0"/>
                          <a:ea typeface="Times New Roman" panose="02020603050405020304" pitchFamily="18" charset="0"/>
                          <a:cs typeface="Latha" panose="020B0604020202020204" pitchFamily="34" charset="0"/>
                        </a:rPr>
                        <a:t>Test Case Description</a:t>
                      </a:r>
                      <a:endParaRPr lang="en-IN" sz="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105410">
                        <a:spcAft>
                          <a:spcPts val="0"/>
                        </a:spcAft>
                      </a:pPr>
                      <a:r>
                        <a:rPr lang="en-US" sz="1000">
                          <a:effectLst/>
                          <a:latin typeface="Times New Roman" panose="02020603050405020304" pitchFamily="18" charset="0"/>
                          <a:ea typeface="Times New Roman" panose="02020603050405020304" pitchFamily="18" charset="0"/>
                          <a:cs typeface="Latha" panose="020B0604020202020204" pitchFamily="34" charset="0"/>
                        </a:rPr>
                        <a:t>Expected Results</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219710">
                        <a:spcAft>
                          <a:spcPts val="0"/>
                        </a:spcAft>
                      </a:pPr>
                      <a:r>
                        <a:rPr lang="en-US" sz="1000">
                          <a:effectLst/>
                          <a:latin typeface="Times New Roman" panose="02020603050405020304" pitchFamily="18" charset="0"/>
                          <a:ea typeface="Times New Roman" panose="02020603050405020304" pitchFamily="18" charset="0"/>
                          <a:cs typeface="Latha" panose="020B0604020202020204" pitchFamily="34" charset="0"/>
                        </a:rPr>
                        <a:t>Actual Results</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53975">
                        <a:spcAft>
                          <a:spcPts val="0"/>
                        </a:spcAft>
                      </a:pPr>
                      <a:r>
                        <a:rPr lang="en-US" sz="1000">
                          <a:effectLst/>
                          <a:latin typeface="Times New Roman" panose="02020603050405020304" pitchFamily="18" charset="0"/>
                          <a:ea typeface="Times New Roman" panose="02020603050405020304" pitchFamily="18" charset="0"/>
                          <a:cs typeface="Latha" panose="020B0604020202020204" pitchFamily="34" charset="0"/>
                        </a:rPr>
                        <a:t>Pass/Fail </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438574"/>
                  </a:ext>
                </a:extLst>
              </a:tr>
              <a:tr h="890633">
                <a:tc>
                  <a:txBody>
                    <a:bodyPr/>
                    <a:lstStyle/>
                    <a:p>
                      <a:pPr marL="196215" marR="77470" indent="-102235">
                        <a:spcAft>
                          <a:spcPts val="0"/>
                        </a:spcAft>
                      </a:pPr>
                      <a:r>
                        <a:rPr lang="en-US" sz="900">
                          <a:effectLst/>
                          <a:latin typeface="Times New Roman" panose="02020603050405020304" pitchFamily="18" charset="0"/>
                          <a:ea typeface="Times New Roman" panose="02020603050405020304" pitchFamily="18" charset="0"/>
                          <a:cs typeface="Latha" panose="020B0604020202020204" pitchFamily="34" charset="0"/>
                        </a:rPr>
                        <a:t>TC0 1</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835" marR="63500" indent="203835">
                        <a:spcAft>
                          <a:spcPts val="0"/>
                        </a:spcAft>
                      </a:pPr>
                      <a:r>
                        <a:rPr lang="en-US" sz="900">
                          <a:effectLst/>
                          <a:latin typeface="Times New Roman" panose="02020603050405020304" pitchFamily="18" charset="0"/>
                          <a:ea typeface="Times New Roman" panose="02020603050405020304" pitchFamily="18" charset="0"/>
                          <a:cs typeface="Latha" panose="020B0604020202020204" pitchFamily="34" charset="0"/>
                        </a:rPr>
                        <a:t>User registration</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715" algn="ctr">
                        <a:lnSpc>
                          <a:spcPts val="1340"/>
                        </a:lnSpc>
                      </a:pPr>
                      <a:r>
                        <a:rPr lang="en-US" sz="900">
                          <a:effectLst/>
                          <a:latin typeface="Times New Roman" panose="02020603050405020304" pitchFamily="18" charset="0"/>
                          <a:ea typeface="Times New Roman" panose="02020603050405020304" pitchFamily="18" charset="0"/>
                          <a:cs typeface="Latha" panose="020B0604020202020204" pitchFamily="34" charset="0"/>
                        </a:rPr>
                        <a:t>A</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1915" marR="74295" algn="ctr">
                        <a:spcAft>
                          <a:spcPts val="0"/>
                        </a:spcAft>
                      </a:pPr>
                      <a:r>
                        <a:rPr lang="en-US" sz="900">
                          <a:effectLst/>
                          <a:latin typeface="Times New Roman" panose="02020603050405020304" pitchFamily="18" charset="0"/>
                          <a:ea typeface="Times New Roman" panose="02020603050405020304" pitchFamily="18" charset="0"/>
                          <a:cs typeface="Latha" panose="020B0604020202020204" pitchFamily="34" charset="0"/>
                        </a:rPr>
                        <a:t>Enter user details and biometrics</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4300" marR="107950" algn="ctr">
                        <a:spcAft>
                          <a:spcPts val="0"/>
                        </a:spcAft>
                      </a:pPr>
                      <a:r>
                        <a:rPr lang="en-US" sz="900">
                          <a:effectLst/>
                          <a:latin typeface="Times New Roman" panose="02020603050405020304" pitchFamily="18" charset="0"/>
                          <a:ea typeface="Times New Roman" panose="02020603050405020304" pitchFamily="18" charset="0"/>
                          <a:cs typeface="Latha" panose="020B0604020202020204" pitchFamily="34" charset="0"/>
                        </a:rPr>
                        <a:t>Add user to database</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indent="1905" algn="ctr">
                        <a:spcAft>
                          <a:spcPts val="0"/>
                        </a:spcAft>
                      </a:pPr>
                      <a:r>
                        <a:rPr lang="en-US" sz="900">
                          <a:effectLst/>
                          <a:latin typeface="Times New Roman" panose="02020603050405020304" pitchFamily="18" charset="0"/>
                          <a:ea typeface="Times New Roman" panose="02020603050405020304" pitchFamily="18" charset="0"/>
                          <a:cs typeface="Latha" panose="020B0604020202020204" pitchFamily="34" charset="0"/>
                        </a:rPr>
                        <a:t>User should be available </a:t>
                      </a:r>
                      <a:r>
                        <a:rPr lang="en-US" sz="900" spc="-40">
                          <a:effectLst/>
                          <a:latin typeface="Times New Roman" panose="02020603050405020304" pitchFamily="18" charset="0"/>
                          <a:ea typeface="Times New Roman" panose="02020603050405020304" pitchFamily="18" charset="0"/>
                          <a:cs typeface="Latha" panose="020B0604020202020204" pitchFamily="34" charset="0"/>
                        </a:rPr>
                        <a:t>in </a:t>
                      </a:r>
                      <a:r>
                        <a:rPr lang="en-US" sz="900">
                          <a:effectLst/>
                          <a:latin typeface="Times New Roman" panose="02020603050405020304" pitchFamily="18" charset="0"/>
                          <a:ea typeface="Times New Roman" panose="02020603050405020304" pitchFamily="18" charset="0"/>
                          <a:cs typeface="Latha" panose="020B0604020202020204" pitchFamily="34" charset="0"/>
                        </a:rPr>
                        <a:t>database</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7475" marR="109855" indent="-1270" algn="ctr">
                        <a:spcAft>
                          <a:spcPts val="0"/>
                        </a:spcAft>
                      </a:pPr>
                      <a:r>
                        <a:rPr lang="en-US" sz="900">
                          <a:effectLst/>
                          <a:latin typeface="Times New Roman" panose="02020603050405020304" pitchFamily="18" charset="0"/>
                          <a:ea typeface="Times New Roman" panose="02020603050405020304" pitchFamily="18" charset="0"/>
                          <a:cs typeface="Latha" panose="020B0604020202020204" pitchFamily="34" charset="0"/>
                        </a:rPr>
                        <a:t>User present in database</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8440" marR="212725" algn="ctr">
                        <a:lnSpc>
                          <a:spcPts val="1340"/>
                        </a:lnSpc>
                        <a:spcAft>
                          <a:spcPts val="0"/>
                        </a:spcAft>
                      </a:pPr>
                      <a:r>
                        <a:rPr lang="en-US" sz="900">
                          <a:effectLst/>
                          <a:latin typeface="Times New Roman" panose="02020603050405020304" pitchFamily="18" charset="0"/>
                          <a:ea typeface="Times New Roman" panose="02020603050405020304" pitchFamily="18" charset="0"/>
                          <a:cs typeface="Latha" panose="020B0604020202020204" pitchFamily="34" charset="0"/>
                        </a:rPr>
                        <a:t>Pass</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1655277"/>
                  </a:ext>
                </a:extLst>
              </a:tr>
              <a:tr h="560029">
                <a:tc>
                  <a:txBody>
                    <a:bodyPr/>
                    <a:lstStyle/>
                    <a:p>
                      <a:pPr marL="196215" marR="77470" indent="-102235">
                        <a:spcAft>
                          <a:spcPts val="0"/>
                        </a:spcAft>
                      </a:pPr>
                      <a:r>
                        <a:rPr lang="en-US" sz="900">
                          <a:effectLst/>
                          <a:latin typeface="Times New Roman" panose="02020603050405020304" pitchFamily="18" charset="0"/>
                          <a:ea typeface="Times New Roman" panose="02020603050405020304" pitchFamily="18" charset="0"/>
                          <a:cs typeface="Latha" panose="020B0604020202020204" pitchFamily="34" charset="0"/>
                        </a:rPr>
                        <a:t>TC0 2</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5565" marR="60325" indent="124460">
                        <a:spcAft>
                          <a:spcPts val="0"/>
                        </a:spcAft>
                      </a:pPr>
                      <a:r>
                        <a:rPr lang="en-US" sz="900">
                          <a:effectLst/>
                          <a:latin typeface="Times New Roman" panose="02020603050405020304" pitchFamily="18" charset="0"/>
                          <a:ea typeface="Times New Roman" panose="02020603050405020304" pitchFamily="18" charset="0"/>
                          <a:cs typeface="Latha" panose="020B0604020202020204" pitchFamily="34" charset="0"/>
                        </a:rPr>
                        <a:t>User login</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715" algn="ctr">
                        <a:lnSpc>
                          <a:spcPts val="1340"/>
                        </a:lnSpc>
                      </a:pPr>
                      <a:r>
                        <a:rPr lang="en-US" sz="900">
                          <a:effectLst/>
                          <a:latin typeface="Times New Roman" panose="02020603050405020304" pitchFamily="18" charset="0"/>
                          <a:ea typeface="Times New Roman" panose="02020603050405020304" pitchFamily="18" charset="0"/>
                          <a:cs typeface="Latha" panose="020B0604020202020204" pitchFamily="34" charset="0"/>
                        </a:rPr>
                        <a:t>A</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390" marR="66675" indent="1905" algn="ctr">
                        <a:spcAft>
                          <a:spcPts val="0"/>
                        </a:spcAft>
                      </a:pPr>
                      <a:r>
                        <a:rPr lang="en-US" sz="900" dirty="0">
                          <a:effectLst/>
                          <a:latin typeface="Times New Roman" panose="02020603050405020304" pitchFamily="18" charset="0"/>
                          <a:ea typeface="Times New Roman" panose="02020603050405020304" pitchFamily="18" charset="0"/>
                          <a:cs typeface="Latha" panose="020B0604020202020204" pitchFamily="34" charset="0"/>
                        </a:rPr>
                        <a:t>Enter email id and password</a:t>
                      </a:r>
                      <a:endParaRPr lang="en-IN" sz="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4775" marR="87630" indent="129540">
                        <a:spcAft>
                          <a:spcPts val="0"/>
                        </a:spcAft>
                      </a:pPr>
                      <a:r>
                        <a:rPr lang="en-US" sz="900">
                          <a:effectLst/>
                          <a:latin typeface="Times New Roman" panose="02020603050405020304" pitchFamily="18" charset="0"/>
                          <a:ea typeface="Times New Roman" panose="02020603050405020304" pitchFamily="18" charset="0"/>
                          <a:cs typeface="Latha" panose="020B0604020202020204" pitchFamily="34" charset="0"/>
                        </a:rPr>
                        <a:t>Check the user</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74930" indent="635" algn="ctr">
                        <a:spcAft>
                          <a:spcPts val="0"/>
                        </a:spcAft>
                      </a:pPr>
                      <a:r>
                        <a:rPr lang="en-US" sz="900" dirty="0">
                          <a:effectLst/>
                          <a:latin typeface="Times New Roman" panose="02020603050405020304" pitchFamily="18" charset="0"/>
                          <a:ea typeface="Times New Roman" panose="02020603050405020304" pitchFamily="18" charset="0"/>
                          <a:cs typeface="Latha" panose="020B0604020202020204" pitchFamily="34" charset="0"/>
                        </a:rPr>
                        <a:t>User should be available in database</a:t>
                      </a:r>
                      <a:endParaRPr lang="en-IN" sz="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0645" marR="75565" indent="2540" algn="ctr">
                        <a:spcAft>
                          <a:spcPts val="0"/>
                        </a:spcAft>
                      </a:pPr>
                      <a:r>
                        <a:rPr lang="en-US" sz="900" dirty="0">
                          <a:effectLst/>
                          <a:latin typeface="Times New Roman" panose="02020603050405020304" pitchFamily="18" charset="0"/>
                          <a:ea typeface="Times New Roman" panose="02020603050405020304" pitchFamily="18" charset="0"/>
                          <a:cs typeface="Latha" panose="020B0604020202020204" pitchFamily="34" charset="0"/>
                        </a:rPr>
                        <a:t>User is present in database</a:t>
                      </a:r>
                      <a:endParaRPr lang="en-IN" sz="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8440" marR="212725" algn="ctr">
                        <a:lnSpc>
                          <a:spcPts val="1340"/>
                        </a:lnSpc>
                        <a:spcAft>
                          <a:spcPts val="0"/>
                        </a:spcAft>
                      </a:pPr>
                      <a:r>
                        <a:rPr lang="en-US" sz="900">
                          <a:effectLst/>
                          <a:latin typeface="Times New Roman" panose="02020603050405020304" pitchFamily="18" charset="0"/>
                          <a:ea typeface="Times New Roman" panose="02020603050405020304" pitchFamily="18" charset="0"/>
                          <a:cs typeface="Latha" panose="020B0604020202020204" pitchFamily="34" charset="0"/>
                        </a:rPr>
                        <a:t>Pass</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385016"/>
                  </a:ext>
                </a:extLst>
              </a:tr>
              <a:tr h="681925">
                <a:tc>
                  <a:txBody>
                    <a:bodyPr/>
                    <a:lstStyle/>
                    <a:p>
                      <a:pPr marL="196215" marR="77470" indent="-102235">
                        <a:spcAft>
                          <a:spcPts val="0"/>
                        </a:spcAft>
                      </a:pPr>
                      <a:r>
                        <a:rPr lang="en-US" sz="900">
                          <a:effectLst/>
                          <a:latin typeface="Times New Roman" panose="02020603050405020304" pitchFamily="18" charset="0"/>
                          <a:ea typeface="Times New Roman" panose="02020603050405020304" pitchFamily="18" charset="0"/>
                          <a:cs typeface="Latha" panose="020B0604020202020204" pitchFamily="34" charset="0"/>
                        </a:rPr>
                        <a:t>TC0 3</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6995" algn="ctr">
                        <a:spcAft>
                          <a:spcPts val="0"/>
                        </a:spcAft>
                      </a:pPr>
                      <a:r>
                        <a:rPr lang="en-US" sz="900">
                          <a:effectLst/>
                          <a:latin typeface="Times New Roman" panose="02020603050405020304" pitchFamily="18" charset="0"/>
                          <a:ea typeface="Times New Roman" panose="02020603050405020304" pitchFamily="18" charset="0"/>
                          <a:cs typeface="Latha" panose="020B0604020202020204" pitchFamily="34" charset="0"/>
                        </a:rPr>
                        <a:t>OTP Notificatio n</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715" algn="ctr">
                        <a:lnSpc>
                          <a:spcPts val="1340"/>
                        </a:lnSpc>
                      </a:pPr>
                      <a:r>
                        <a:rPr lang="en-US" sz="900">
                          <a:effectLst/>
                          <a:latin typeface="Times New Roman" panose="02020603050405020304" pitchFamily="18" charset="0"/>
                          <a:ea typeface="Times New Roman" panose="02020603050405020304" pitchFamily="18" charset="0"/>
                          <a:cs typeface="Latha" panose="020B0604020202020204" pitchFamily="34" charset="0"/>
                        </a:rPr>
                        <a:t>A</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algn="ctr">
                        <a:lnSpc>
                          <a:spcPts val="1340"/>
                        </a:lnSpc>
                      </a:pPr>
                      <a:r>
                        <a:rPr lang="en-US" sz="900">
                          <a:effectLst/>
                          <a:latin typeface="Times New Roman" panose="02020603050405020304" pitchFamily="18" charset="0"/>
                          <a:ea typeface="Times New Roman" panose="02020603050405020304" pitchFamily="18" charset="0"/>
                          <a:cs typeface="Latha" panose="020B0604020202020204" pitchFamily="34" charset="0"/>
                        </a:rPr>
                        <a:t>-</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60020" marR="153035" indent="-1270" algn="ctr">
                        <a:spcAft>
                          <a:spcPts val="0"/>
                        </a:spcAft>
                      </a:pPr>
                      <a:r>
                        <a:rPr lang="en-US" sz="900">
                          <a:effectLst/>
                          <a:latin typeface="Times New Roman" panose="02020603050405020304" pitchFamily="18" charset="0"/>
                          <a:ea typeface="Times New Roman" panose="02020603050405020304" pitchFamily="18" charset="0"/>
                          <a:cs typeface="Latha" panose="020B0604020202020204" pitchFamily="34" charset="0"/>
                        </a:rPr>
                        <a:t>User enter the OTP for verfication</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025" marR="69215" indent="-1270" algn="ctr">
                        <a:spcAft>
                          <a:spcPts val="0"/>
                        </a:spcAft>
                      </a:pPr>
                      <a:r>
                        <a:rPr lang="en-US" sz="900" dirty="0" err="1">
                          <a:effectLst/>
                          <a:latin typeface="Times New Roman" panose="02020603050405020304" pitchFamily="18" charset="0"/>
                          <a:ea typeface="Times New Roman" panose="02020603050405020304" pitchFamily="18" charset="0"/>
                          <a:cs typeface="Latha" panose="020B0604020202020204" pitchFamily="34" charset="0"/>
                        </a:rPr>
                        <a:t>Notificatio</a:t>
                      </a:r>
                      <a:r>
                        <a:rPr lang="en-US" sz="900" dirty="0">
                          <a:effectLst/>
                          <a:latin typeface="Times New Roman" panose="02020603050405020304" pitchFamily="18" charset="0"/>
                          <a:ea typeface="Times New Roman" panose="02020603050405020304" pitchFamily="18" charset="0"/>
                          <a:cs typeface="Latha" panose="020B0604020202020204" pitchFamily="34" charset="0"/>
                        </a:rPr>
                        <a:t> n should be received properly</a:t>
                      </a:r>
                      <a:endParaRPr lang="en-IN" sz="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49225" marR="141605" indent="-635" algn="ctr">
                        <a:spcAft>
                          <a:spcPts val="0"/>
                        </a:spcAft>
                      </a:pPr>
                      <a:r>
                        <a:rPr lang="en-US" sz="900" dirty="0">
                          <a:effectLst/>
                          <a:latin typeface="Times New Roman" panose="02020603050405020304" pitchFamily="18" charset="0"/>
                          <a:ea typeface="Times New Roman" panose="02020603050405020304" pitchFamily="18" charset="0"/>
                          <a:cs typeface="Latha" panose="020B0604020202020204" pitchFamily="34" charset="0"/>
                        </a:rPr>
                        <a:t>Mail Message received properly</a:t>
                      </a:r>
                      <a:endParaRPr lang="en-IN" sz="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8440" marR="212725" algn="ctr">
                        <a:lnSpc>
                          <a:spcPts val="1340"/>
                        </a:lnSpc>
                        <a:spcAft>
                          <a:spcPts val="0"/>
                        </a:spcAft>
                      </a:pPr>
                      <a:r>
                        <a:rPr lang="en-US" sz="900">
                          <a:effectLst/>
                          <a:latin typeface="Times New Roman" panose="02020603050405020304" pitchFamily="18" charset="0"/>
                          <a:ea typeface="Times New Roman" panose="02020603050405020304" pitchFamily="18" charset="0"/>
                          <a:cs typeface="Latha" panose="020B0604020202020204" pitchFamily="34" charset="0"/>
                        </a:rPr>
                        <a:t>Pass</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9968146"/>
                  </a:ext>
                </a:extLst>
              </a:tr>
              <a:tr h="890633">
                <a:tc>
                  <a:txBody>
                    <a:bodyPr/>
                    <a:lstStyle/>
                    <a:p>
                      <a:pPr marL="196215" marR="77470" indent="-102235">
                        <a:spcAft>
                          <a:spcPts val="0"/>
                        </a:spcAft>
                      </a:pPr>
                      <a:r>
                        <a:rPr lang="en-US" sz="900">
                          <a:effectLst/>
                          <a:latin typeface="Times New Roman" panose="02020603050405020304" pitchFamily="18" charset="0"/>
                          <a:ea typeface="Times New Roman" panose="02020603050405020304" pitchFamily="18" charset="0"/>
                          <a:cs typeface="Latha" panose="020B0604020202020204" pitchFamily="34" charset="0"/>
                        </a:rPr>
                        <a:t>TC0 4</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0010" marR="76835" algn="ctr">
                        <a:spcAft>
                          <a:spcPts val="0"/>
                        </a:spcAft>
                      </a:pPr>
                      <a:r>
                        <a:rPr lang="en-US" sz="900" spc="-5">
                          <a:effectLst/>
                          <a:latin typeface="Times New Roman" panose="02020603050405020304" pitchFamily="18" charset="0"/>
                          <a:ea typeface="Times New Roman" panose="02020603050405020304" pitchFamily="18" charset="0"/>
                          <a:cs typeface="Latha" panose="020B0604020202020204" pitchFamily="34" charset="0"/>
                        </a:rPr>
                        <a:t>File upload to cloud</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715" algn="ctr">
                        <a:lnSpc>
                          <a:spcPts val="1355"/>
                        </a:lnSpc>
                      </a:pPr>
                      <a:r>
                        <a:rPr lang="en-US" sz="900">
                          <a:effectLst/>
                          <a:latin typeface="Times New Roman" panose="02020603050405020304" pitchFamily="18" charset="0"/>
                          <a:ea typeface="Times New Roman" panose="02020603050405020304" pitchFamily="18" charset="0"/>
                          <a:cs typeface="Latha" panose="020B0604020202020204" pitchFamily="34" charset="0"/>
                        </a:rPr>
                        <a:t>A</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0810" marR="108585" indent="-15240" algn="just">
                        <a:spcAft>
                          <a:spcPts val="0"/>
                        </a:spcAft>
                      </a:pPr>
                      <a:r>
                        <a:rPr lang="en-US" sz="900">
                          <a:effectLst/>
                          <a:latin typeface="Times New Roman" panose="02020603050405020304" pitchFamily="18" charset="0"/>
                          <a:ea typeface="Times New Roman" panose="02020603050405020304" pitchFamily="18" charset="0"/>
                          <a:cs typeface="Latha" panose="020B0604020202020204" pitchFamily="34" charset="0"/>
                        </a:rPr>
                        <a:t>Enter the file name and select the file</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3190" marR="114935" indent="30480" algn="just">
                        <a:spcAft>
                          <a:spcPts val="0"/>
                        </a:spcAft>
                      </a:pPr>
                      <a:r>
                        <a:rPr lang="en-US" sz="900">
                          <a:effectLst/>
                          <a:latin typeface="Times New Roman" panose="02020603050405020304" pitchFamily="18" charset="0"/>
                          <a:ea typeface="Times New Roman" panose="02020603050405020304" pitchFamily="18" charset="0"/>
                          <a:cs typeface="Latha" panose="020B0604020202020204" pitchFamily="34" charset="0"/>
                        </a:rPr>
                        <a:t>User uploads the file to cloud</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marR="86995" algn="ctr">
                        <a:spcAft>
                          <a:spcPts val="0"/>
                        </a:spcAft>
                      </a:pPr>
                      <a:r>
                        <a:rPr lang="en-US" sz="900">
                          <a:effectLst/>
                          <a:latin typeface="Times New Roman" panose="02020603050405020304" pitchFamily="18" charset="0"/>
                          <a:ea typeface="Times New Roman" panose="02020603050405020304" pitchFamily="18" charset="0"/>
                          <a:cs typeface="Latha" panose="020B0604020202020204" pitchFamily="34" charset="0"/>
                        </a:rPr>
                        <a:t>Successful uploaded</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200" marR="69850">
                        <a:spcAft>
                          <a:spcPts val="0"/>
                        </a:spcAft>
                      </a:pPr>
                      <a:r>
                        <a:rPr lang="en-US" sz="900">
                          <a:effectLst/>
                          <a:latin typeface="Times New Roman" panose="02020603050405020304" pitchFamily="18" charset="0"/>
                          <a:ea typeface="Times New Roman" panose="02020603050405020304" pitchFamily="18" charset="0"/>
                          <a:cs typeface="Latha" panose="020B0604020202020204" pitchFamily="34" charset="0"/>
                        </a:rPr>
                        <a:t>uploaded successfull y</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8440" marR="212725" algn="ctr">
                        <a:lnSpc>
                          <a:spcPts val="1355"/>
                        </a:lnSpc>
                        <a:spcAft>
                          <a:spcPts val="0"/>
                        </a:spcAft>
                      </a:pPr>
                      <a:r>
                        <a:rPr lang="en-US" sz="900" dirty="0">
                          <a:effectLst/>
                          <a:latin typeface="Times New Roman" panose="02020603050405020304" pitchFamily="18" charset="0"/>
                          <a:ea typeface="Times New Roman" panose="02020603050405020304" pitchFamily="18" charset="0"/>
                          <a:cs typeface="Latha" panose="020B0604020202020204" pitchFamily="34" charset="0"/>
                        </a:rPr>
                        <a:t>Pass</a:t>
                      </a:r>
                      <a:endParaRPr lang="en-IN" sz="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9490404"/>
                  </a:ext>
                </a:extLst>
              </a:tr>
            </a:tbl>
          </a:graphicData>
        </a:graphic>
      </p:graphicFrame>
    </p:spTree>
    <p:extLst>
      <p:ext uri="{BB962C8B-B14F-4D97-AF65-F5344CB8AC3E}">
        <p14:creationId xmlns:p14="http://schemas.microsoft.com/office/powerpoint/2010/main" val="453823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50752"/>
          </a:xfrm>
        </p:spPr>
        <p:txBody>
          <a:bodyPr>
            <a:normAutofit/>
          </a:bodyPr>
          <a:lstStyle/>
          <a:p>
            <a:r>
              <a:rPr lang="en-US" sz="3200" dirty="0"/>
              <a:t>   </a:t>
            </a:r>
            <a:r>
              <a:rPr lang="en-US" sz="3200" b="1" dirty="0"/>
              <a:t>TESTING FOR KGC/CLOUD SERVER MODULE</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394848"/>
            <a:ext cx="8120143" cy="4486759"/>
          </a:xfrm>
        </p:spPr>
        <p:txBody>
          <a:bodyPr>
            <a:normAutofit/>
          </a:bodyPr>
          <a:lstStyle/>
          <a:p>
            <a:pPr marL="0" indent="0" algn="just">
              <a:lnSpc>
                <a:spcPct val="200000"/>
              </a:lnSpc>
              <a:buNone/>
            </a:pPr>
            <a:endParaRPr lang="en-IN" sz="28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IN" dirty="0"/>
          </a:p>
        </p:txBody>
      </p:sp>
      <p:graphicFrame>
        <p:nvGraphicFramePr>
          <p:cNvPr id="6" name="Table 5">
            <a:extLst>
              <a:ext uri="{FF2B5EF4-FFF2-40B4-BE49-F238E27FC236}">
                <a16:creationId xmlns:a16="http://schemas.microsoft.com/office/drawing/2014/main" id="{C6444F98-C9C8-46B3-9E76-4A12CC8B5AE6}"/>
              </a:ext>
            </a:extLst>
          </p:cNvPr>
          <p:cNvGraphicFramePr>
            <a:graphicFrameLocks noGrp="1"/>
          </p:cNvGraphicFramePr>
          <p:nvPr>
            <p:extLst>
              <p:ext uri="{D42A27DB-BD31-4B8C-83A1-F6EECF244321}">
                <p14:modId xmlns:p14="http://schemas.microsoft.com/office/powerpoint/2010/main" val="998704773"/>
              </p:ext>
            </p:extLst>
          </p:nvPr>
        </p:nvGraphicFramePr>
        <p:xfrm>
          <a:off x="628650" y="1394848"/>
          <a:ext cx="7886700" cy="2203409"/>
        </p:xfrm>
        <a:graphic>
          <a:graphicData uri="http://schemas.openxmlformats.org/drawingml/2006/table">
            <a:tbl>
              <a:tblPr firstRow="1" firstCol="1" lastRow="1" lastCol="1" bandRow="1" bandCol="1"/>
              <a:tblGrid>
                <a:gridCol w="640352">
                  <a:extLst>
                    <a:ext uri="{9D8B030D-6E8A-4147-A177-3AD203B41FA5}">
                      <a16:colId xmlns:a16="http://schemas.microsoft.com/office/drawing/2014/main" val="522257368"/>
                    </a:ext>
                  </a:extLst>
                </a:gridCol>
                <a:gridCol w="1260127">
                  <a:extLst>
                    <a:ext uri="{9D8B030D-6E8A-4147-A177-3AD203B41FA5}">
                      <a16:colId xmlns:a16="http://schemas.microsoft.com/office/drawing/2014/main" val="3784232955"/>
                    </a:ext>
                  </a:extLst>
                </a:gridCol>
                <a:gridCol w="812375">
                  <a:extLst>
                    <a:ext uri="{9D8B030D-6E8A-4147-A177-3AD203B41FA5}">
                      <a16:colId xmlns:a16="http://schemas.microsoft.com/office/drawing/2014/main" val="2843956013"/>
                    </a:ext>
                  </a:extLst>
                </a:gridCol>
                <a:gridCol w="997566">
                  <a:extLst>
                    <a:ext uri="{9D8B030D-6E8A-4147-A177-3AD203B41FA5}">
                      <a16:colId xmlns:a16="http://schemas.microsoft.com/office/drawing/2014/main" val="3297289465"/>
                    </a:ext>
                  </a:extLst>
                </a:gridCol>
                <a:gridCol w="1353135">
                  <a:extLst>
                    <a:ext uri="{9D8B030D-6E8A-4147-A177-3AD203B41FA5}">
                      <a16:colId xmlns:a16="http://schemas.microsoft.com/office/drawing/2014/main" val="2287521112"/>
                    </a:ext>
                  </a:extLst>
                </a:gridCol>
                <a:gridCol w="1037073">
                  <a:extLst>
                    <a:ext uri="{9D8B030D-6E8A-4147-A177-3AD203B41FA5}">
                      <a16:colId xmlns:a16="http://schemas.microsoft.com/office/drawing/2014/main" val="313718315"/>
                    </a:ext>
                  </a:extLst>
                </a:gridCol>
                <a:gridCol w="857643">
                  <a:extLst>
                    <a:ext uri="{9D8B030D-6E8A-4147-A177-3AD203B41FA5}">
                      <a16:colId xmlns:a16="http://schemas.microsoft.com/office/drawing/2014/main" val="2061251330"/>
                    </a:ext>
                  </a:extLst>
                </a:gridCol>
                <a:gridCol w="928429">
                  <a:extLst>
                    <a:ext uri="{9D8B030D-6E8A-4147-A177-3AD203B41FA5}">
                      <a16:colId xmlns:a16="http://schemas.microsoft.com/office/drawing/2014/main" val="3754452632"/>
                    </a:ext>
                  </a:extLst>
                </a:gridCol>
              </a:tblGrid>
              <a:tr h="652193">
                <a:tc>
                  <a:txBody>
                    <a:bodyPr/>
                    <a:lstStyle/>
                    <a:p>
                      <a:pPr marL="68580" marR="70485" algn="just">
                        <a:spcAft>
                          <a:spcPts val="0"/>
                        </a:spcAft>
                      </a:pPr>
                      <a:r>
                        <a:rPr lang="en-US" sz="1400">
                          <a:effectLst/>
                          <a:latin typeface="Times New Roman" panose="02020603050405020304" pitchFamily="18" charset="0"/>
                          <a:ea typeface="Times New Roman" panose="02020603050405020304" pitchFamily="18" charset="0"/>
                          <a:cs typeface="Latha" panose="020B0604020202020204" pitchFamily="34" charset="0"/>
                        </a:rPr>
                        <a:t>Test Case Id</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nSpc>
                          <a:spcPts val="1575"/>
                        </a:lnSpc>
                      </a:pPr>
                      <a:r>
                        <a:rPr lang="en-US" sz="1400" dirty="0">
                          <a:effectLst/>
                          <a:latin typeface="Times New Roman" panose="02020603050405020304" pitchFamily="18" charset="0"/>
                          <a:ea typeface="Times New Roman" panose="02020603050405020304" pitchFamily="18" charset="0"/>
                          <a:cs typeface="Latha" panose="020B0604020202020204" pitchFamily="34" charset="0"/>
                        </a:rPr>
                        <a:t>Test Cases</a:t>
                      </a:r>
                      <a:endParaRPr lang="en-IN" sz="11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84455">
                        <a:lnSpc>
                          <a:spcPct val="100000"/>
                        </a:lnSpc>
                        <a:spcAft>
                          <a:spcPts val="0"/>
                        </a:spcAft>
                      </a:pPr>
                      <a:r>
                        <a:rPr lang="en-US" sz="1400">
                          <a:effectLst/>
                          <a:latin typeface="Times New Roman" panose="02020603050405020304" pitchFamily="18" charset="0"/>
                          <a:ea typeface="Times New Roman" panose="02020603050405020304" pitchFamily="18" charset="0"/>
                          <a:cs typeface="Latha" panose="020B0604020202020204" pitchFamily="34" charset="0"/>
                        </a:rPr>
                        <a:t>Priorit y</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306070">
                        <a:spcAft>
                          <a:spcPts val="0"/>
                        </a:spcAft>
                      </a:pPr>
                      <a:r>
                        <a:rPr lang="en-US" sz="1400">
                          <a:effectLst/>
                          <a:latin typeface="Times New Roman" panose="02020603050405020304" pitchFamily="18" charset="0"/>
                          <a:ea typeface="Times New Roman" panose="02020603050405020304" pitchFamily="18" charset="0"/>
                          <a:cs typeface="Latha" panose="020B0604020202020204" pitchFamily="34" charset="0"/>
                        </a:rPr>
                        <a:t>Input Test Data</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126365">
                        <a:lnSpc>
                          <a:spcPct val="100000"/>
                        </a:lnSpc>
                        <a:spcAft>
                          <a:spcPts val="0"/>
                        </a:spcAft>
                      </a:pPr>
                      <a:r>
                        <a:rPr lang="en-US" sz="1400">
                          <a:effectLst/>
                          <a:latin typeface="Times New Roman" panose="02020603050405020304" pitchFamily="18" charset="0"/>
                          <a:ea typeface="Times New Roman" panose="02020603050405020304" pitchFamily="18" charset="0"/>
                          <a:cs typeface="Latha" panose="020B0604020202020204" pitchFamily="34" charset="0"/>
                        </a:rPr>
                        <a:t>Test Case Description</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50800">
                        <a:lnSpc>
                          <a:spcPct val="100000"/>
                        </a:lnSpc>
                        <a:spcAft>
                          <a:spcPts val="0"/>
                        </a:spcAft>
                      </a:pPr>
                      <a:r>
                        <a:rPr lang="en-US" sz="1400">
                          <a:effectLst/>
                          <a:latin typeface="Times New Roman" panose="02020603050405020304" pitchFamily="18" charset="0"/>
                          <a:ea typeface="Times New Roman" panose="02020603050405020304" pitchFamily="18" charset="0"/>
                          <a:cs typeface="Latha" panose="020B0604020202020204" pitchFamily="34" charset="0"/>
                        </a:rPr>
                        <a:t>Expected Results</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50165">
                        <a:lnSpc>
                          <a:spcPct val="100000"/>
                        </a:lnSpc>
                        <a:spcAft>
                          <a:spcPts val="0"/>
                        </a:spcAft>
                      </a:pPr>
                      <a:r>
                        <a:rPr lang="en-US" sz="1400">
                          <a:effectLst/>
                          <a:latin typeface="Times New Roman" panose="02020603050405020304" pitchFamily="18" charset="0"/>
                          <a:ea typeface="Times New Roman" panose="02020603050405020304" pitchFamily="18" charset="0"/>
                          <a:cs typeface="Latha" panose="020B0604020202020204" pitchFamily="34" charset="0"/>
                        </a:rPr>
                        <a:t>Actual Results</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85090">
                        <a:lnSpc>
                          <a:spcPct val="100000"/>
                        </a:lnSpc>
                        <a:spcAft>
                          <a:spcPts val="0"/>
                        </a:spcAft>
                      </a:pPr>
                      <a:r>
                        <a:rPr lang="en-US" sz="1400">
                          <a:effectLst/>
                          <a:latin typeface="Times New Roman" panose="02020603050405020304" pitchFamily="18" charset="0"/>
                          <a:ea typeface="Times New Roman" panose="02020603050405020304" pitchFamily="18" charset="0"/>
                          <a:cs typeface="Latha" panose="020B0604020202020204" pitchFamily="34" charset="0"/>
                        </a:rPr>
                        <a:t>Pass/Fa il</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4980570"/>
                  </a:ext>
                </a:extLst>
              </a:tr>
              <a:tr h="819696">
                <a:tc>
                  <a:txBody>
                    <a:bodyPr/>
                    <a:lstStyle/>
                    <a:p>
                      <a:pPr marL="68580" marR="99695">
                        <a:spcAft>
                          <a:spcPts val="0"/>
                        </a:spcAft>
                      </a:pPr>
                      <a:r>
                        <a:rPr lang="en-US" sz="1400">
                          <a:effectLst/>
                          <a:latin typeface="Times New Roman" panose="02020603050405020304" pitchFamily="18" charset="0"/>
                          <a:ea typeface="Times New Roman" panose="02020603050405020304" pitchFamily="18" charset="0"/>
                          <a:cs typeface="Latha" panose="020B0604020202020204" pitchFamily="34" charset="0"/>
                        </a:rPr>
                        <a:t>TC0 1</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95250">
                        <a:spcAft>
                          <a:spcPts val="0"/>
                        </a:spcAft>
                      </a:pPr>
                      <a:r>
                        <a:rPr lang="en-US" sz="1400" dirty="0">
                          <a:effectLst/>
                          <a:latin typeface="Times New Roman" panose="02020603050405020304" pitchFamily="18" charset="0"/>
                          <a:ea typeface="Times New Roman" panose="02020603050405020304" pitchFamily="18" charset="0"/>
                          <a:cs typeface="Latha" panose="020B0604020202020204" pitchFamily="34" charset="0"/>
                        </a:rPr>
                        <a:t>KGC login</a:t>
                      </a:r>
                      <a:endParaRPr lang="en-IN" sz="11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nSpc>
                          <a:spcPts val="1575"/>
                        </a:lnSpc>
                      </a:pPr>
                      <a:r>
                        <a:rPr lang="en-US" sz="1400">
                          <a:effectLst/>
                          <a:latin typeface="Times New Roman" panose="02020603050405020304" pitchFamily="18" charset="0"/>
                          <a:ea typeface="Times New Roman" panose="02020603050405020304" pitchFamily="18" charset="0"/>
                          <a:cs typeface="Latha" panose="020B0604020202020204" pitchFamily="34" charset="0"/>
                        </a:rPr>
                        <a:t>A</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69215">
                        <a:spcAft>
                          <a:spcPts val="0"/>
                        </a:spcAft>
                      </a:pPr>
                      <a:r>
                        <a:rPr lang="en-US" sz="1400">
                          <a:effectLst/>
                          <a:latin typeface="Times New Roman" panose="02020603050405020304" pitchFamily="18" charset="0"/>
                          <a:ea typeface="Times New Roman" panose="02020603050405020304" pitchFamily="18" charset="0"/>
                          <a:cs typeface="Latha" panose="020B0604020202020204" pitchFamily="34" charset="0"/>
                        </a:rPr>
                        <a:t>Username and password</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nSpc>
                          <a:spcPts val="1540"/>
                        </a:lnSpc>
                      </a:pPr>
                      <a:r>
                        <a:rPr lang="en-US" sz="1400">
                          <a:effectLst/>
                          <a:latin typeface="Times New Roman" panose="02020603050405020304" pitchFamily="18" charset="0"/>
                          <a:ea typeface="Times New Roman" panose="02020603050405020304" pitchFamily="18" charset="0"/>
                          <a:cs typeface="Latha" panose="020B0604020202020204" pitchFamily="34" charset="0"/>
                        </a:rPr>
                        <a:t>Verify the KGC login</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nSpc>
                          <a:spcPts val="1540"/>
                        </a:lnSpc>
                      </a:pPr>
                      <a:r>
                        <a:rPr lang="en-US" sz="1400">
                          <a:effectLst/>
                          <a:latin typeface="Times New Roman" panose="02020603050405020304" pitchFamily="18" charset="0"/>
                          <a:ea typeface="Times New Roman" panose="02020603050405020304" pitchFamily="18" charset="0"/>
                          <a:cs typeface="Latha" panose="020B0604020202020204" pitchFamily="34" charset="0"/>
                        </a:rPr>
                        <a:t>Kgc login successful</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nSpc>
                          <a:spcPts val="1540"/>
                        </a:lnSpc>
                      </a:pPr>
                      <a:r>
                        <a:rPr lang="en-US" sz="1400">
                          <a:effectLst/>
                          <a:latin typeface="Times New Roman" panose="02020603050405020304" pitchFamily="18" charset="0"/>
                          <a:ea typeface="Times New Roman" panose="02020603050405020304" pitchFamily="18" charset="0"/>
                          <a:cs typeface="Latha" panose="020B0604020202020204" pitchFamily="34" charset="0"/>
                        </a:rPr>
                        <a:t>Login success</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nSpc>
                          <a:spcPts val="1575"/>
                        </a:lnSpc>
                      </a:pPr>
                      <a:r>
                        <a:rPr lang="en-US" sz="1400">
                          <a:effectLst/>
                          <a:latin typeface="Times New Roman" panose="02020603050405020304" pitchFamily="18" charset="0"/>
                          <a:ea typeface="Times New Roman" panose="02020603050405020304" pitchFamily="18" charset="0"/>
                          <a:cs typeface="Latha" panose="020B0604020202020204" pitchFamily="34" charset="0"/>
                        </a:rPr>
                        <a:t>Pass</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8154270"/>
                  </a:ext>
                </a:extLst>
              </a:tr>
              <a:tr h="702087">
                <a:tc>
                  <a:txBody>
                    <a:bodyPr/>
                    <a:lstStyle/>
                    <a:p>
                      <a:pPr marL="68580" marR="99695">
                        <a:spcAft>
                          <a:spcPts val="0"/>
                        </a:spcAft>
                      </a:pPr>
                      <a:r>
                        <a:rPr lang="en-US" sz="1400">
                          <a:effectLst/>
                          <a:latin typeface="Times New Roman" panose="02020603050405020304" pitchFamily="18" charset="0"/>
                          <a:ea typeface="Times New Roman" panose="02020603050405020304" pitchFamily="18" charset="0"/>
                          <a:cs typeface="Latha" panose="020B0604020202020204" pitchFamily="34" charset="0"/>
                        </a:rPr>
                        <a:t>TC0 2</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148590">
                        <a:spcAft>
                          <a:spcPts val="0"/>
                        </a:spcAft>
                      </a:pPr>
                      <a:r>
                        <a:rPr lang="en-US" sz="1400">
                          <a:effectLst/>
                          <a:latin typeface="Times New Roman" panose="02020603050405020304" pitchFamily="18" charset="0"/>
                          <a:ea typeface="Times New Roman" panose="02020603050405020304" pitchFamily="18" charset="0"/>
                          <a:cs typeface="Latha" panose="020B0604020202020204" pitchFamily="34" charset="0"/>
                        </a:rPr>
                        <a:t>Approve User</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44780">
                        <a:lnSpc>
                          <a:spcPts val="1340"/>
                        </a:lnSpc>
                      </a:pPr>
                      <a:r>
                        <a:rPr lang="en-US" sz="1200">
                          <a:effectLst/>
                          <a:latin typeface="Times New Roman" panose="02020603050405020304" pitchFamily="18" charset="0"/>
                          <a:ea typeface="Times New Roman" panose="02020603050405020304" pitchFamily="18" charset="0"/>
                          <a:cs typeface="Latha" panose="020B0604020202020204" pitchFamily="34" charset="0"/>
                        </a:rPr>
                        <a:t>A</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0980">
                        <a:lnSpc>
                          <a:spcPts val="1340"/>
                        </a:lnSpc>
                      </a:pPr>
                      <a:r>
                        <a:rPr lang="en-US" sz="1200">
                          <a:effectLst/>
                          <a:latin typeface="Times New Roman" panose="02020603050405020304" pitchFamily="18" charset="0"/>
                          <a:ea typeface="Times New Roman" panose="02020603050405020304" pitchFamily="18" charset="0"/>
                          <a:cs typeface="Latha" panose="020B0604020202020204" pitchFamily="34" charset="0"/>
                        </a:rPr>
                        <a:t>-</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nSpc>
                          <a:spcPts val="1320"/>
                        </a:lnSpc>
                      </a:pPr>
                      <a:r>
                        <a:rPr lang="en-US" sz="1400">
                          <a:effectLst/>
                          <a:latin typeface="Times New Roman" panose="02020603050405020304" pitchFamily="18" charset="0"/>
                          <a:ea typeface="Times New Roman" panose="02020603050405020304" pitchFamily="18" charset="0"/>
                          <a:cs typeface="Latha" panose="020B0604020202020204" pitchFamily="34" charset="0"/>
                        </a:rPr>
                        <a:t>Verify and approve user and send private key to user</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60325">
                        <a:spcAft>
                          <a:spcPts val="0"/>
                        </a:spcAft>
                      </a:pPr>
                      <a:r>
                        <a:rPr lang="en-US" sz="1200">
                          <a:effectLst/>
                          <a:latin typeface="Times New Roman" panose="02020603050405020304" pitchFamily="18" charset="0"/>
                          <a:ea typeface="Times New Roman" panose="02020603050405020304" pitchFamily="18" charset="0"/>
                          <a:cs typeface="Latha" panose="020B0604020202020204" pitchFamily="34" charset="0"/>
                        </a:rPr>
                        <a:t>Notification should be sent properly</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57150">
                        <a:spcAft>
                          <a:spcPts val="0"/>
                        </a:spcAft>
                      </a:pPr>
                      <a:r>
                        <a:rPr lang="en-US" sz="1200">
                          <a:effectLst/>
                          <a:latin typeface="Times New Roman" panose="02020603050405020304" pitchFamily="18" charset="0"/>
                          <a:ea typeface="Times New Roman" panose="02020603050405020304" pitchFamily="18" charset="0"/>
                          <a:cs typeface="Latha" panose="020B0604020202020204" pitchFamily="34" charset="0"/>
                        </a:rPr>
                        <a:t>email Messag e sent properly</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nSpc>
                          <a:spcPts val="1340"/>
                        </a:lnSpc>
                      </a:pPr>
                      <a:r>
                        <a:rPr lang="en-US" sz="1200" dirty="0">
                          <a:effectLst/>
                          <a:latin typeface="Times New Roman" panose="02020603050405020304" pitchFamily="18" charset="0"/>
                          <a:ea typeface="Times New Roman" panose="02020603050405020304" pitchFamily="18" charset="0"/>
                          <a:cs typeface="Latha" panose="020B0604020202020204" pitchFamily="34" charset="0"/>
                        </a:rPr>
                        <a:t>Pass</a:t>
                      </a:r>
                      <a:endParaRPr lang="en-IN" sz="11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6920650"/>
                  </a:ext>
                </a:extLst>
              </a:tr>
            </a:tbl>
          </a:graphicData>
        </a:graphic>
      </p:graphicFrame>
      <p:graphicFrame>
        <p:nvGraphicFramePr>
          <p:cNvPr id="5" name="Table 4">
            <a:extLst>
              <a:ext uri="{FF2B5EF4-FFF2-40B4-BE49-F238E27FC236}">
                <a16:creationId xmlns:a16="http://schemas.microsoft.com/office/drawing/2014/main" id="{56DE9E88-1DFA-4378-A481-504F0463F212}"/>
              </a:ext>
            </a:extLst>
          </p:cNvPr>
          <p:cNvGraphicFramePr>
            <a:graphicFrameLocks noGrp="1"/>
          </p:cNvGraphicFramePr>
          <p:nvPr>
            <p:extLst>
              <p:ext uri="{D42A27DB-BD31-4B8C-83A1-F6EECF244321}">
                <p14:modId xmlns:p14="http://schemas.microsoft.com/office/powerpoint/2010/main" val="2694494706"/>
              </p:ext>
            </p:extLst>
          </p:nvPr>
        </p:nvGraphicFramePr>
        <p:xfrm>
          <a:off x="628650" y="3950563"/>
          <a:ext cx="7886699" cy="2415972"/>
        </p:xfrm>
        <a:graphic>
          <a:graphicData uri="http://schemas.openxmlformats.org/drawingml/2006/table">
            <a:tbl>
              <a:tblPr firstRow="1" firstCol="1" lastRow="1" lastCol="1" bandRow="1" bandCol="1"/>
              <a:tblGrid>
                <a:gridCol w="787307">
                  <a:extLst>
                    <a:ext uri="{9D8B030D-6E8A-4147-A177-3AD203B41FA5}">
                      <a16:colId xmlns:a16="http://schemas.microsoft.com/office/drawing/2014/main" val="2997604758"/>
                    </a:ext>
                  </a:extLst>
                </a:gridCol>
                <a:gridCol w="1120028">
                  <a:extLst>
                    <a:ext uri="{9D8B030D-6E8A-4147-A177-3AD203B41FA5}">
                      <a16:colId xmlns:a16="http://schemas.microsoft.com/office/drawing/2014/main" val="1494043819"/>
                    </a:ext>
                  </a:extLst>
                </a:gridCol>
                <a:gridCol w="861066">
                  <a:extLst>
                    <a:ext uri="{9D8B030D-6E8A-4147-A177-3AD203B41FA5}">
                      <a16:colId xmlns:a16="http://schemas.microsoft.com/office/drawing/2014/main" val="864819903"/>
                    </a:ext>
                  </a:extLst>
                </a:gridCol>
                <a:gridCol w="960482">
                  <a:extLst>
                    <a:ext uri="{9D8B030D-6E8A-4147-A177-3AD203B41FA5}">
                      <a16:colId xmlns:a16="http://schemas.microsoft.com/office/drawing/2014/main" val="341866964"/>
                    </a:ext>
                  </a:extLst>
                </a:gridCol>
                <a:gridCol w="1220247">
                  <a:extLst>
                    <a:ext uri="{9D8B030D-6E8A-4147-A177-3AD203B41FA5}">
                      <a16:colId xmlns:a16="http://schemas.microsoft.com/office/drawing/2014/main" val="255566525"/>
                    </a:ext>
                  </a:extLst>
                </a:gridCol>
                <a:gridCol w="1104796">
                  <a:extLst>
                    <a:ext uri="{9D8B030D-6E8A-4147-A177-3AD203B41FA5}">
                      <a16:colId xmlns:a16="http://schemas.microsoft.com/office/drawing/2014/main" val="479489912"/>
                    </a:ext>
                  </a:extLst>
                </a:gridCol>
                <a:gridCol w="847437">
                  <a:extLst>
                    <a:ext uri="{9D8B030D-6E8A-4147-A177-3AD203B41FA5}">
                      <a16:colId xmlns:a16="http://schemas.microsoft.com/office/drawing/2014/main" val="2552349907"/>
                    </a:ext>
                  </a:extLst>
                </a:gridCol>
                <a:gridCol w="985336">
                  <a:extLst>
                    <a:ext uri="{9D8B030D-6E8A-4147-A177-3AD203B41FA5}">
                      <a16:colId xmlns:a16="http://schemas.microsoft.com/office/drawing/2014/main" val="2109208630"/>
                    </a:ext>
                  </a:extLst>
                </a:gridCol>
              </a:tblGrid>
              <a:tr h="817505">
                <a:tc>
                  <a:txBody>
                    <a:bodyPr/>
                    <a:lstStyle/>
                    <a:p>
                      <a:pPr marL="67945" marR="200025" algn="just">
                        <a:spcAft>
                          <a:spcPts val="0"/>
                        </a:spcAft>
                      </a:pPr>
                      <a:r>
                        <a:rPr lang="en-US" sz="1400" dirty="0">
                          <a:effectLst/>
                          <a:latin typeface="Times New Roman" panose="02020603050405020304" pitchFamily="18" charset="0"/>
                          <a:ea typeface="Times New Roman" panose="02020603050405020304" pitchFamily="18" charset="0"/>
                          <a:cs typeface="Latha" panose="020B0604020202020204" pitchFamily="34" charset="0"/>
                        </a:rPr>
                        <a:t>Test Case Id</a:t>
                      </a:r>
                      <a:endParaRPr lang="en-IN" sz="11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384810">
                        <a:spcAft>
                          <a:spcPts val="0"/>
                        </a:spcAft>
                      </a:pPr>
                      <a:r>
                        <a:rPr lang="en-US" sz="1400">
                          <a:effectLst/>
                          <a:latin typeface="Times New Roman" panose="02020603050405020304" pitchFamily="18" charset="0"/>
                          <a:ea typeface="Times New Roman" panose="02020603050405020304" pitchFamily="18" charset="0"/>
                          <a:cs typeface="Latha" panose="020B0604020202020204" pitchFamily="34" charset="0"/>
                        </a:rPr>
                        <a:t>Test Cases</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nSpc>
                          <a:spcPts val="1575"/>
                        </a:lnSpc>
                      </a:pPr>
                      <a:r>
                        <a:rPr lang="en-US" sz="1400">
                          <a:effectLst/>
                          <a:latin typeface="Times New Roman" panose="02020603050405020304" pitchFamily="18" charset="0"/>
                          <a:ea typeface="Times New Roman" panose="02020603050405020304" pitchFamily="18" charset="0"/>
                          <a:cs typeface="Latha" panose="020B0604020202020204" pitchFamily="34" charset="0"/>
                        </a:rPr>
                        <a:t>Priority</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297815">
                        <a:spcAft>
                          <a:spcPts val="0"/>
                        </a:spcAft>
                      </a:pPr>
                      <a:r>
                        <a:rPr lang="en-US" sz="1400" dirty="0">
                          <a:effectLst/>
                          <a:latin typeface="Times New Roman" panose="02020603050405020304" pitchFamily="18" charset="0"/>
                          <a:ea typeface="Times New Roman" panose="02020603050405020304" pitchFamily="18" charset="0"/>
                          <a:cs typeface="Latha" panose="020B0604020202020204" pitchFamily="34" charset="0"/>
                        </a:rPr>
                        <a:t>Input Test Data</a:t>
                      </a:r>
                      <a:endParaRPr lang="en-IN" sz="11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50165">
                        <a:spcAft>
                          <a:spcPts val="0"/>
                        </a:spcAft>
                      </a:pPr>
                      <a:r>
                        <a:rPr lang="en-US" sz="1400">
                          <a:effectLst/>
                          <a:latin typeface="Times New Roman" panose="02020603050405020304" pitchFamily="18" charset="0"/>
                          <a:ea typeface="Times New Roman" panose="02020603050405020304" pitchFamily="18" charset="0"/>
                          <a:cs typeface="Latha" panose="020B0604020202020204" pitchFamily="34" charset="0"/>
                        </a:rPr>
                        <a:t>Test Case Description</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127000">
                        <a:spcAft>
                          <a:spcPts val="0"/>
                        </a:spcAft>
                      </a:pPr>
                      <a:r>
                        <a:rPr lang="en-US" sz="1400">
                          <a:effectLst/>
                          <a:latin typeface="Times New Roman" panose="02020603050405020304" pitchFamily="18" charset="0"/>
                          <a:ea typeface="Times New Roman" panose="02020603050405020304" pitchFamily="18" charset="0"/>
                          <a:cs typeface="Latha" panose="020B0604020202020204" pitchFamily="34" charset="0"/>
                        </a:rPr>
                        <a:t>Expected Results</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60960">
                        <a:spcAft>
                          <a:spcPts val="0"/>
                        </a:spcAft>
                      </a:pPr>
                      <a:r>
                        <a:rPr lang="en-US" sz="1400">
                          <a:effectLst/>
                          <a:latin typeface="Times New Roman" panose="02020603050405020304" pitchFamily="18" charset="0"/>
                          <a:ea typeface="Times New Roman" panose="02020603050405020304" pitchFamily="18" charset="0"/>
                          <a:cs typeface="Latha" panose="020B0604020202020204" pitchFamily="34" charset="0"/>
                        </a:rPr>
                        <a:t>Actual Results</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nSpc>
                          <a:spcPts val="1575"/>
                        </a:lnSpc>
                      </a:pPr>
                      <a:r>
                        <a:rPr lang="en-US" sz="1400">
                          <a:effectLst/>
                          <a:latin typeface="Times New Roman" panose="02020603050405020304" pitchFamily="18" charset="0"/>
                          <a:ea typeface="Times New Roman" panose="02020603050405020304" pitchFamily="18" charset="0"/>
                          <a:cs typeface="Latha" panose="020B0604020202020204" pitchFamily="34" charset="0"/>
                        </a:rPr>
                        <a:t>Pass/Fail</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0497314"/>
                  </a:ext>
                </a:extLst>
              </a:tr>
              <a:tr h="795598">
                <a:tc>
                  <a:txBody>
                    <a:bodyPr/>
                    <a:lstStyle/>
                    <a:p>
                      <a:pPr marL="57150" marR="128905" algn="ctr">
                        <a:lnSpc>
                          <a:spcPts val="1575"/>
                        </a:lnSpc>
                        <a:spcAft>
                          <a:spcPts val="0"/>
                        </a:spcAft>
                      </a:pPr>
                      <a:r>
                        <a:rPr lang="en-US" sz="1400">
                          <a:effectLst/>
                          <a:latin typeface="Times New Roman" panose="02020603050405020304" pitchFamily="18" charset="0"/>
                          <a:ea typeface="Times New Roman" panose="02020603050405020304" pitchFamily="18" charset="0"/>
                          <a:cs typeface="Latha" panose="020B0604020202020204" pitchFamily="34" charset="0"/>
                        </a:rPr>
                        <a:t>TC01</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49530">
                        <a:spcAft>
                          <a:spcPts val="0"/>
                        </a:spcAft>
                      </a:pPr>
                      <a:r>
                        <a:rPr lang="en-US" sz="1400">
                          <a:effectLst/>
                          <a:latin typeface="Times New Roman" panose="02020603050405020304" pitchFamily="18" charset="0"/>
                          <a:ea typeface="Times New Roman" panose="02020603050405020304" pitchFamily="18" charset="0"/>
                          <a:cs typeface="Latha" panose="020B0604020202020204" pitchFamily="34" charset="0"/>
                        </a:rPr>
                        <a:t>Cloud login</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82245">
                        <a:lnSpc>
                          <a:spcPts val="1340"/>
                        </a:lnSpc>
                      </a:pPr>
                      <a:r>
                        <a:rPr lang="en-US" sz="1200">
                          <a:effectLst/>
                          <a:latin typeface="Times New Roman" panose="02020603050405020304" pitchFamily="18" charset="0"/>
                          <a:ea typeface="Times New Roman" panose="02020603050405020304" pitchFamily="18" charset="0"/>
                          <a:cs typeface="Latha" panose="020B0604020202020204" pitchFamily="34" charset="0"/>
                        </a:rPr>
                        <a:t>A</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151765">
                        <a:spcAft>
                          <a:spcPts val="0"/>
                        </a:spcAft>
                      </a:pPr>
                      <a:r>
                        <a:rPr lang="en-US" sz="1200">
                          <a:effectLst/>
                          <a:latin typeface="Times New Roman" panose="02020603050405020304" pitchFamily="18" charset="0"/>
                          <a:ea typeface="Times New Roman" panose="02020603050405020304" pitchFamily="18" charset="0"/>
                          <a:cs typeface="Latha" panose="020B0604020202020204" pitchFamily="34" charset="0"/>
                        </a:rPr>
                        <a:t>Enter Email-id and</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p>
                      <a:pPr marL="67945">
                        <a:lnSpc>
                          <a:spcPts val="1320"/>
                        </a:lnSpc>
                      </a:pPr>
                      <a:r>
                        <a:rPr lang="en-US" sz="1200">
                          <a:effectLst/>
                          <a:latin typeface="Times New Roman" panose="02020603050405020304" pitchFamily="18" charset="0"/>
                          <a:ea typeface="Times New Roman" panose="02020603050405020304" pitchFamily="18" charset="0"/>
                          <a:cs typeface="Latha" panose="020B0604020202020204" pitchFamily="34" charset="0"/>
                        </a:rPr>
                        <a:t>Password.</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60325">
                        <a:spcAft>
                          <a:spcPts val="0"/>
                        </a:spcAft>
                        <a:tabLst>
                          <a:tab pos="711835" algn="l"/>
                        </a:tabLst>
                      </a:pPr>
                      <a:r>
                        <a:rPr lang="en-US" sz="1200">
                          <a:effectLst/>
                          <a:latin typeface="Times New Roman" panose="02020603050405020304" pitchFamily="18" charset="0"/>
                          <a:ea typeface="Times New Roman" panose="02020603050405020304" pitchFamily="18" charset="0"/>
                          <a:cs typeface="Latha" panose="020B0604020202020204" pitchFamily="34" charset="0"/>
                        </a:rPr>
                        <a:t>Verify the cloud user</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63500" algn="just">
                        <a:spcAft>
                          <a:spcPts val="0"/>
                        </a:spcAft>
                      </a:pPr>
                      <a:r>
                        <a:rPr lang="en-US" sz="1200">
                          <a:effectLst/>
                          <a:latin typeface="Times New Roman" panose="02020603050405020304" pitchFamily="18" charset="0"/>
                          <a:ea typeface="Times New Roman" panose="02020603050405020304" pitchFamily="18" charset="0"/>
                          <a:cs typeface="Latha" panose="020B0604020202020204" pitchFamily="34" charset="0"/>
                        </a:rPr>
                        <a:t>Cloud login successful</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nSpc>
                          <a:spcPts val="1320"/>
                        </a:lnSpc>
                      </a:pPr>
                      <a:r>
                        <a:rPr lang="en-US" sz="1200">
                          <a:effectLst/>
                          <a:latin typeface="Times New Roman" panose="02020603050405020304" pitchFamily="18" charset="0"/>
                          <a:ea typeface="Times New Roman" panose="02020603050405020304" pitchFamily="18" charset="0"/>
                          <a:cs typeface="Latha" panose="020B0604020202020204" pitchFamily="34" charset="0"/>
                        </a:rPr>
                        <a:t>Login success</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nSpc>
                          <a:spcPts val="1340"/>
                        </a:lnSpc>
                      </a:pPr>
                      <a:r>
                        <a:rPr lang="en-US" sz="1200">
                          <a:effectLst/>
                          <a:latin typeface="Times New Roman" panose="02020603050405020304" pitchFamily="18" charset="0"/>
                          <a:ea typeface="Times New Roman" panose="02020603050405020304" pitchFamily="18" charset="0"/>
                          <a:cs typeface="Latha" panose="020B0604020202020204" pitchFamily="34" charset="0"/>
                        </a:rPr>
                        <a:t>Pass</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3682929"/>
                  </a:ext>
                </a:extLst>
              </a:tr>
              <a:tr h="802869">
                <a:tc>
                  <a:txBody>
                    <a:bodyPr/>
                    <a:lstStyle/>
                    <a:p>
                      <a:pPr marL="57150" marR="128905" algn="ctr">
                        <a:lnSpc>
                          <a:spcPts val="1575"/>
                        </a:lnSpc>
                        <a:spcAft>
                          <a:spcPts val="0"/>
                        </a:spcAft>
                      </a:pPr>
                      <a:r>
                        <a:rPr lang="en-US" sz="1400">
                          <a:effectLst/>
                          <a:latin typeface="Times New Roman" panose="02020603050405020304" pitchFamily="18" charset="0"/>
                          <a:ea typeface="Times New Roman" panose="02020603050405020304" pitchFamily="18" charset="0"/>
                          <a:cs typeface="Latha" panose="020B0604020202020204" pitchFamily="34" charset="0"/>
                        </a:rPr>
                        <a:t>TC02</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63500">
                        <a:spcAft>
                          <a:spcPts val="0"/>
                        </a:spcAft>
                      </a:pPr>
                      <a:r>
                        <a:rPr lang="en-US" sz="1400">
                          <a:effectLst/>
                          <a:latin typeface="Times New Roman" panose="02020603050405020304" pitchFamily="18" charset="0"/>
                          <a:ea typeface="Times New Roman" panose="02020603050405020304" pitchFamily="18" charset="0"/>
                          <a:cs typeface="Latha" panose="020B0604020202020204" pitchFamily="34" charset="0"/>
                        </a:rPr>
                        <a:t>List of Files in cloud</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44145">
                        <a:lnSpc>
                          <a:spcPts val="1340"/>
                        </a:lnSpc>
                      </a:pPr>
                      <a:r>
                        <a:rPr lang="en-US" sz="1200">
                          <a:effectLst/>
                          <a:latin typeface="Times New Roman" panose="02020603050405020304" pitchFamily="18" charset="0"/>
                          <a:ea typeface="Times New Roman" panose="02020603050405020304" pitchFamily="18" charset="0"/>
                          <a:cs typeface="Latha" panose="020B0604020202020204" pitchFamily="34" charset="0"/>
                        </a:rPr>
                        <a:t>A</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0345">
                        <a:lnSpc>
                          <a:spcPts val="1340"/>
                        </a:lnSpc>
                      </a:pPr>
                      <a:r>
                        <a:rPr lang="en-US" sz="1200">
                          <a:effectLst/>
                          <a:latin typeface="Times New Roman" panose="02020603050405020304" pitchFamily="18" charset="0"/>
                          <a:ea typeface="Times New Roman" panose="02020603050405020304" pitchFamily="18" charset="0"/>
                          <a:cs typeface="Latha" panose="020B0604020202020204" pitchFamily="34" charset="0"/>
                        </a:rPr>
                        <a:t>-</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291465">
                        <a:spcAft>
                          <a:spcPts val="0"/>
                        </a:spcAft>
                      </a:pPr>
                      <a:r>
                        <a:rPr lang="en-US" sz="1200">
                          <a:effectLst/>
                          <a:latin typeface="Times New Roman" panose="02020603050405020304" pitchFamily="18" charset="0"/>
                          <a:ea typeface="Times New Roman" panose="02020603050405020304" pitchFamily="18" charset="0"/>
                          <a:cs typeface="Latha" panose="020B0604020202020204" pitchFamily="34" charset="0"/>
                        </a:rPr>
                        <a:t>Uploaded files should be displayed</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nSpc>
                          <a:spcPts val="1320"/>
                        </a:lnSpc>
                      </a:pPr>
                      <a:r>
                        <a:rPr lang="en-US" sz="1200">
                          <a:effectLst/>
                          <a:latin typeface="Times New Roman" panose="02020603050405020304" pitchFamily="18" charset="0"/>
                          <a:ea typeface="Times New Roman" panose="02020603050405020304" pitchFamily="18" charset="0"/>
                          <a:cs typeface="Latha" panose="020B0604020202020204" pitchFamily="34" charset="0"/>
                        </a:rPr>
                        <a:t>Should display with hash value</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nSpc>
                          <a:spcPts val="1320"/>
                        </a:lnSpc>
                      </a:pPr>
                      <a:r>
                        <a:rPr lang="en-US" sz="1200">
                          <a:effectLst/>
                          <a:latin typeface="Times New Roman" panose="02020603050405020304" pitchFamily="18" charset="0"/>
                          <a:ea typeface="Times New Roman" panose="02020603050405020304" pitchFamily="18" charset="0"/>
                          <a:cs typeface="Latha" panose="020B0604020202020204" pitchFamily="34" charset="0"/>
                        </a:rPr>
                        <a:t>Displayed with hash value</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nSpc>
                          <a:spcPts val="1340"/>
                        </a:lnSpc>
                      </a:pPr>
                      <a:r>
                        <a:rPr lang="en-US" sz="1200" dirty="0">
                          <a:effectLst/>
                          <a:latin typeface="Times New Roman" panose="02020603050405020304" pitchFamily="18" charset="0"/>
                          <a:ea typeface="Times New Roman" panose="02020603050405020304" pitchFamily="18" charset="0"/>
                          <a:cs typeface="Latha" panose="020B0604020202020204" pitchFamily="34" charset="0"/>
                        </a:rPr>
                        <a:t>Pass</a:t>
                      </a:r>
                      <a:endParaRPr lang="en-IN" sz="11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7542328"/>
                  </a:ext>
                </a:extLst>
              </a:tr>
            </a:tbl>
          </a:graphicData>
        </a:graphic>
      </p:graphicFrame>
    </p:spTree>
    <p:extLst>
      <p:ext uri="{BB962C8B-B14F-4D97-AF65-F5344CB8AC3E}">
        <p14:creationId xmlns:p14="http://schemas.microsoft.com/office/powerpoint/2010/main" val="3631618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50752"/>
          </a:xfrm>
        </p:spPr>
        <p:txBody>
          <a:bodyPr/>
          <a:lstStyle/>
          <a:p>
            <a:r>
              <a:rPr lang="en-IN" sz="3600" dirty="0">
                <a:latin typeface="Times New Roman" panose="02020603050405020304" pitchFamily="18" charset="0"/>
                <a:cs typeface="Times New Roman" panose="02020603050405020304" pitchFamily="18" charset="0"/>
              </a:rPr>
              <a:t>SCREENSHOTS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CF82DAA-533E-4F79-BD35-36C6C51ABD9D}"/>
              </a:ext>
            </a:extLst>
          </p:cNvPr>
          <p:cNvPicPr/>
          <p:nvPr/>
        </p:nvPicPr>
        <p:blipFill>
          <a:blip r:embed="rId2">
            <a:extLst>
              <a:ext uri="{28A0092B-C50C-407E-A947-70E740481C1C}">
                <a14:useLocalDpi xmlns:a14="http://schemas.microsoft.com/office/drawing/2010/main" val="0"/>
              </a:ext>
            </a:extLst>
          </a:blip>
          <a:stretch>
            <a:fillRect/>
          </a:stretch>
        </p:blipFill>
        <p:spPr>
          <a:xfrm>
            <a:off x="1145219" y="1525241"/>
            <a:ext cx="6853562" cy="3807518"/>
          </a:xfrm>
          <a:prstGeom prst="rect">
            <a:avLst/>
          </a:prstGeom>
        </p:spPr>
      </p:pic>
      <p:sp>
        <p:nvSpPr>
          <p:cNvPr id="7" name="TextBox 6">
            <a:extLst>
              <a:ext uri="{FF2B5EF4-FFF2-40B4-BE49-F238E27FC236}">
                <a16:creationId xmlns:a16="http://schemas.microsoft.com/office/drawing/2014/main" id="{23B6F73D-8BC7-4BB7-B237-314FACD1A394}"/>
              </a:ext>
            </a:extLst>
          </p:cNvPr>
          <p:cNvSpPr txBox="1"/>
          <p:nvPr/>
        </p:nvSpPr>
        <p:spPr>
          <a:xfrm>
            <a:off x="2729883" y="5742121"/>
            <a:ext cx="3684233" cy="369332"/>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			Home Page</a:t>
            </a:r>
            <a:endParaRPr lang="en-IN" dirty="0"/>
          </a:p>
        </p:txBody>
      </p:sp>
    </p:spTree>
    <p:extLst>
      <p:ext uri="{BB962C8B-B14F-4D97-AF65-F5344CB8AC3E}">
        <p14:creationId xmlns:p14="http://schemas.microsoft.com/office/powerpoint/2010/main" val="1387478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50752"/>
          </a:xfrm>
        </p:spPr>
        <p:txBody>
          <a:bodyPr/>
          <a:lstStyle/>
          <a:p>
            <a:r>
              <a:rPr lang="en-IN" sz="3600"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348354"/>
            <a:ext cx="7886700" cy="5207430"/>
          </a:xfrm>
        </p:spPr>
        <p:txBody>
          <a:bodyPr>
            <a:normAutofit fontScale="62500" lnSpcReduction="20000"/>
          </a:bodyPr>
          <a:lstStyle/>
          <a:p>
            <a:pPr marL="0" indent="0" algn="just">
              <a:lnSpc>
                <a:spcPct val="120000"/>
              </a:lnSpc>
              <a:buNone/>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Information uprightness, a center security issue in solid distributed storage, has gotten a lot of consideration. Information inspecting conventions empower a verifier to productively check the respectability of the re-appropriated information without downloading the information. A key research challenge related with existing structures of information evaluating conventions is </a:t>
            </a:r>
            <a:r>
              <a:rPr lang="en-US" sz="2800" spc="-25"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multifaceted nature in key administration. We try to address the mind-boggling key the board challenge in cloud information honesty checking by </a:t>
            </a:r>
            <a:r>
              <a:rPr lang="en-US" sz="2800" spc="-25" dirty="0">
                <a:effectLst/>
                <a:latin typeface="Times New Roman" panose="02020603050405020304" pitchFamily="18" charset="0"/>
                <a:ea typeface="Times New Roman" panose="02020603050405020304" pitchFamily="18" charset="0"/>
                <a:cs typeface="Times New Roman" panose="02020603050405020304" pitchFamily="18" charset="0"/>
              </a:rPr>
              <a:t>presenting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fluffy character-based reviewing, the first in such a methodology, to the best of our insight. All the more explicitly, we present the crude of fluffy personality - based information inspecting, where a client's character can be seen as a lot of illustrative traits. We formalize the framework model and the security model for this new crude. We at that point present a solid development of fluffy personality based inspecting convention by using biometrics as the fluffy character. The new convention offers the property of blunder resilience, in particular, it ties with private key to one character which can be utilized to check the rightness of a reaction created with another character, if and just if the </a:t>
            </a:r>
            <a:r>
              <a:rPr lang="en-US" sz="2800" spc="-40" dirty="0">
                <a:effectLst/>
                <a:latin typeface="Times New Roman" panose="02020603050405020304" pitchFamily="18" charset="0"/>
                <a:ea typeface="Times New Roman" panose="02020603050405020304" pitchFamily="18" charset="0"/>
                <a:cs typeface="Times New Roman" panose="02020603050405020304" pitchFamily="18" charset="0"/>
              </a:rPr>
              <a:t>two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personalities are adequately close. At long last, we build up a model usage of the convention </a:t>
            </a:r>
            <a:r>
              <a:rPr lang="en-US" sz="2800" spc="-20" dirty="0">
                <a:effectLst/>
                <a:latin typeface="Times New Roman" panose="02020603050405020304" pitchFamily="18" charset="0"/>
                <a:ea typeface="Times New Roman" panose="02020603050405020304" pitchFamily="18" charset="0"/>
                <a:cs typeface="Times New Roman" panose="02020603050405020304" pitchFamily="18" charset="0"/>
              </a:rPr>
              <a:t>which</a:t>
            </a:r>
            <a:r>
              <a:rPr lang="en-US" sz="2800" spc="2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shows the common sense of the</a:t>
            </a:r>
            <a:r>
              <a:rPr lang="en-US" sz="2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proposition.</a:t>
            </a:r>
            <a:endParaRPr lang="en-IN" dirty="0"/>
          </a:p>
        </p:txBody>
      </p:sp>
    </p:spTree>
    <p:extLst>
      <p:ext uri="{BB962C8B-B14F-4D97-AF65-F5344CB8AC3E}">
        <p14:creationId xmlns:p14="http://schemas.microsoft.com/office/powerpoint/2010/main" val="2247466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50752"/>
          </a:xfrm>
        </p:spPr>
        <p:txBody>
          <a:bodyPr/>
          <a:lstStyle/>
          <a:p>
            <a:r>
              <a:rPr lang="en-IN" sz="3600" dirty="0">
                <a:latin typeface="Times New Roman" panose="02020603050405020304" pitchFamily="18" charset="0"/>
                <a:cs typeface="Times New Roman" panose="02020603050405020304" pitchFamily="18" charset="0"/>
              </a:rPr>
              <a:t>SCREENSHOTS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DC228E9-08AE-4294-8083-F7BFF82CB36E}"/>
              </a:ext>
            </a:extLst>
          </p:cNvPr>
          <p:cNvPicPr/>
          <p:nvPr/>
        </p:nvPicPr>
        <p:blipFill>
          <a:blip r:embed="rId2">
            <a:extLst>
              <a:ext uri="{28A0092B-C50C-407E-A947-70E740481C1C}">
                <a14:useLocalDpi xmlns:a14="http://schemas.microsoft.com/office/drawing/2010/main" val="0"/>
              </a:ext>
            </a:extLst>
          </a:blip>
          <a:stretch>
            <a:fillRect/>
          </a:stretch>
        </p:blipFill>
        <p:spPr>
          <a:xfrm>
            <a:off x="1109708" y="1786845"/>
            <a:ext cx="6924583" cy="3921497"/>
          </a:xfrm>
          <a:prstGeom prst="rect">
            <a:avLst/>
          </a:prstGeom>
        </p:spPr>
      </p:pic>
      <p:sp>
        <p:nvSpPr>
          <p:cNvPr id="3" name="TextBox 2">
            <a:extLst>
              <a:ext uri="{FF2B5EF4-FFF2-40B4-BE49-F238E27FC236}">
                <a16:creationId xmlns:a16="http://schemas.microsoft.com/office/drawing/2014/main" id="{8834A8E3-F007-4D8D-B180-C441BA9B03A0}"/>
              </a:ext>
            </a:extLst>
          </p:cNvPr>
          <p:cNvSpPr txBox="1"/>
          <p:nvPr/>
        </p:nvSpPr>
        <p:spPr>
          <a:xfrm>
            <a:off x="3564383" y="5892721"/>
            <a:ext cx="2015231" cy="369332"/>
          </a:xfrm>
          <a:prstGeom prst="rect">
            <a:avLst/>
          </a:prstGeom>
          <a:noFill/>
        </p:spPr>
        <p:txBody>
          <a:bodyPr wrap="square" rtlCol="0">
            <a:spAutoFit/>
          </a:bodyPr>
          <a:lstStyle/>
          <a:p>
            <a:r>
              <a:rPr lang="en-US"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Log-In</a:t>
            </a:r>
            <a:endParaRPr lang="en-IN" dirty="0"/>
          </a:p>
        </p:txBody>
      </p:sp>
    </p:spTree>
    <p:extLst>
      <p:ext uri="{BB962C8B-B14F-4D97-AF65-F5344CB8AC3E}">
        <p14:creationId xmlns:p14="http://schemas.microsoft.com/office/powerpoint/2010/main" val="3808846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50752"/>
          </a:xfrm>
        </p:spPr>
        <p:txBody>
          <a:bodyPr/>
          <a:lstStyle/>
          <a:p>
            <a:r>
              <a:rPr lang="en-IN" sz="3600" dirty="0">
                <a:latin typeface="Times New Roman" panose="02020603050405020304" pitchFamily="18" charset="0"/>
                <a:cs typeface="Times New Roman" panose="02020603050405020304" pitchFamily="18" charset="0"/>
              </a:rPr>
              <a:t>SCREENSHOTS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48D963D-51FD-4797-B29E-AE778C4C79D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28650" y="1448650"/>
            <a:ext cx="7886700" cy="4259691"/>
          </a:xfrm>
          <a:prstGeom prst="rect">
            <a:avLst/>
          </a:prstGeom>
        </p:spPr>
      </p:pic>
      <p:sp>
        <p:nvSpPr>
          <p:cNvPr id="3" name="TextBox 2">
            <a:extLst>
              <a:ext uri="{FF2B5EF4-FFF2-40B4-BE49-F238E27FC236}">
                <a16:creationId xmlns:a16="http://schemas.microsoft.com/office/drawing/2014/main" id="{C533B22E-BDF2-4FC7-A1B6-CAB2F3C4465C}"/>
              </a:ext>
            </a:extLst>
          </p:cNvPr>
          <p:cNvSpPr txBox="1"/>
          <p:nvPr/>
        </p:nvSpPr>
        <p:spPr>
          <a:xfrm>
            <a:off x="3488924" y="6041112"/>
            <a:ext cx="2166151" cy="369332"/>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   OTP Sent to Mail</a:t>
            </a:r>
            <a:endParaRPr lang="en-IN" dirty="0"/>
          </a:p>
        </p:txBody>
      </p:sp>
    </p:spTree>
    <p:extLst>
      <p:ext uri="{BB962C8B-B14F-4D97-AF65-F5344CB8AC3E}">
        <p14:creationId xmlns:p14="http://schemas.microsoft.com/office/powerpoint/2010/main" val="4199318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50752"/>
          </a:xfrm>
        </p:spPr>
        <p:txBody>
          <a:bodyPr/>
          <a:lstStyle/>
          <a:p>
            <a:r>
              <a:rPr lang="en-IN" sz="3600" dirty="0">
                <a:latin typeface="Times New Roman" panose="02020603050405020304" pitchFamily="18" charset="0"/>
                <a:cs typeface="Times New Roman" panose="02020603050405020304" pitchFamily="18" charset="0"/>
              </a:rPr>
              <a:t>SCREENSHOTS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0AA5C6A-75DB-47B4-A1F9-C4765E134994}"/>
              </a:ext>
            </a:extLst>
          </p:cNvPr>
          <p:cNvPicPr/>
          <p:nvPr/>
        </p:nvPicPr>
        <p:blipFill>
          <a:blip r:embed="rId2">
            <a:extLst>
              <a:ext uri="{28A0092B-C50C-407E-A947-70E740481C1C}">
                <a14:useLocalDpi xmlns:a14="http://schemas.microsoft.com/office/drawing/2010/main" val="0"/>
              </a:ext>
            </a:extLst>
          </a:blip>
          <a:stretch>
            <a:fillRect/>
          </a:stretch>
        </p:blipFill>
        <p:spPr>
          <a:xfrm>
            <a:off x="949911" y="1610632"/>
            <a:ext cx="7565439" cy="4319652"/>
          </a:xfrm>
          <a:prstGeom prst="rect">
            <a:avLst/>
          </a:prstGeom>
        </p:spPr>
      </p:pic>
      <p:sp>
        <p:nvSpPr>
          <p:cNvPr id="3" name="TextBox 2">
            <a:extLst>
              <a:ext uri="{FF2B5EF4-FFF2-40B4-BE49-F238E27FC236}">
                <a16:creationId xmlns:a16="http://schemas.microsoft.com/office/drawing/2014/main" id="{74951AA7-0944-4D0D-87A1-973C701F37AD}"/>
              </a:ext>
            </a:extLst>
          </p:cNvPr>
          <p:cNvSpPr txBox="1"/>
          <p:nvPr/>
        </p:nvSpPr>
        <p:spPr>
          <a:xfrm>
            <a:off x="3568823" y="6258757"/>
            <a:ext cx="2521259" cy="369332"/>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	 File Upload</a:t>
            </a:r>
            <a:endParaRPr lang="en-IN" dirty="0"/>
          </a:p>
        </p:txBody>
      </p:sp>
    </p:spTree>
    <p:extLst>
      <p:ext uri="{BB962C8B-B14F-4D97-AF65-F5344CB8AC3E}">
        <p14:creationId xmlns:p14="http://schemas.microsoft.com/office/powerpoint/2010/main" val="1621901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50752"/>
          </a:xfrm>
        </p:spPr>
        <p:txBody>
          <a:bodyPr/>
          <a:lstStyle/>
          <a:p>
            <a:r>
              <a:rPr lang="en-IN" sz="3600" dirty="0">
                <a:latin typeface="Times New Roman" panose="02020603050405020304" pitchFamily="18" charset="0"/>
                <a:cs typeface="Times New Roman" panose="02020603050405020304" pitchFamily="18" charset="0"/>
              </a:rPr>
              <a:t>SCREENSHOTS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FB3B0DB-6DCA-4430-8988-C7831EA4CFC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95812" y="1488741"/>
            <a:ext cx="7352375" cy="4361643"/>
          </a:xfrm>
          <a:prstGeom prst="rect">
            <a:avLst/>
          </a:prstGeom>
        </p:spPr>
      </p:pic>
      <p:sp>
        <p:nvSpPr>
          <p:cNvPr id="3" name="TextBox 2">
            <a:extLst>
              <a:ext uri="{FF2B5EF4-FFF2-40B4-BE49-F238E27FC236}">
                <a16:creationId xmlns:a16="http://schemas.microsoft.com/office/drawing/2014/main" id="{4531382E-BB89-4655-8E55-4AF31D525125}"/>
              </a:ext>
            </a:extLst>
          </p:cNvPr>
          <p:cNvSpPr txBox="1"/>
          <p:nvPr/>
        </p:nvSpPr>
        <p:spPr>
          <a:xfrm flipH="1">
            <a:off x="2294877" y="6038580"/>
            <a:ext cx="4554244" cy="369332"/>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  File Uploaded in Real Time Cloud (</a:t>
            </a:r>
            <a:r>
              <a:rPr lang="en-US" sz="1800" dirty="0" err="1">
                <a:effectLst/>
                <a:latin typeface="Times New Roman" panose="02020603050405020304" pitchFamily="18" charset="0"/>
                <a:ea typeface="Times New Roman" panose="02020603050405020304" pitchFamily="18" charset="0"/>
              </a:rPr>
              <a:t>DriveHQ</a:t>
            </a:r>
            <a:r>
              <a:rPr lang="en-US" sz="1800" dirty="0">
                <a:effectLst/>
                <a:latin typeface="Times New Roman" panose="02020603050405020304" pitchFamily="18" charset="0"/>
                <a:ea typeface="Times New Roman" panose="02020603050405020304" pitchFamily="18" charset="0"/>
              </a:rPr>
              <a:t>)</a:t>
            </a:r>
            <a:endParaRPr lang="en-IN" dirty="0"/>
          </a:p>
        </p:txBody>
      </p:sp>
    </p:spTree>
    <p:extLst>
      <p:ext uri="{BB962C8B-B14F-4D97-AF65-F5344CB8AC3E}">
        <p14:creationId xmlns:p14="http://schemas.microsoft.com/office/powerpoint/2010/main" val="2457133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50752"/>
          </a:xfrm>
        </p:spPr>
        <p:txBody>
          <a:bodyPr/>
          <a:lstStyle/>
          <a:p>
            <a:r>
              <a:rPr lang="en-IN" sz="3600"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394848"/>
            <a:ext cx="8120143" cy="4486759"/>
          </a:xfrm>
        </p:spPr>
        <p:txBody>
          <a:bodyPr>
            <a:normAutofit fontScale="25000" lnSpcReduction="20000"/>
          </a:bodyPr>
          <a:lstStyle/>
          <a:p>
            <a:pPr marL="0" indent="0" algn="just">
              <a:lnSpc>
                <a:spcPct val="120000"/>
              </a:lnSpc>
              <a:buNone/>
            </a:pPr>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Cloud storage services have become an increasingly important part of the information technology industry in recent years. Thus, ensuring the integrity of data outsourced to the cloud is of paramount importance. In this paper, we presented the biometric based data integrity auditing protocol. The proposed protocol revolutionizes key management in traditional remote data integrity checking protocols. We also presented the </a:t>
            </a:r>
            <a:r>
              <a:rPr lang="en-US" sz="640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 system and security models for this primitive, and a concrete biometric based data integrity auditing protocol using the biometric based identity as an input. We then demonstrated the security of the protocol in the selective-ID model. The prototype implementation of the protocol demonstrates the practicality of the proposal. </a:t>
            </a:r>
            <a:r>
              <a:rPr lang="en-US" sz="6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existing system is designed in  such a way that the data owner submits his/her biometric identity to the KGC in order to receive the encryption key which may lead to security problem as the KGC knows both the biometric identity and the encryption key which can then be used by attackers to access user’s cloud data, So we proposed a secure and privacy auditing scheme which uses the concept of token, The idea is that the data owner submits his/her biometric identity to the TPA and then the TPA returns a unique token to the user based on the biometric received. The data owner then sends the unique token to the KGC in order to receive the encryption key, As a result the KGC only knows the unique token and the encryption key, So the attacker can never know which user uses which unique token.</a:t>
            </a:r>
            <a:endParaRPr lang="en-US" sz="6400" dirty="0">
              <a:latin typeface="Times New Roman" panose="02020603050405020304" pitchFamily="18" charset="0"/>
              <a:cs typeface="Times New Roman" panose="02020603050405020304" pitchFamily="18" charset="0"/>
            </a:endParaRPr>
          </a:p>
          <a:p>
            <a:pPr marL="0" lvl="0" indent="0">
              <a:buNone/>
            </a:pPr>
            <a:r>
              <a:rPr lang="en-US" sz="2800" dirty="0">
                <a:latin typeface="Times New Roman" panose="02020603050405020304" pitchFamily="18" charset="0"/>
                <a:cs typeface="Times New Roman" panose="02020603050405020304" pitchFamily="18" charset="0"/>
              </a:rPr>
              <a:t>		</a:t>
            </a:r>
            <a:endParaRPr lang="en-IN" sz="28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IN" dirty="0"/>
          </a:p>
        </p:txBody>
      </p:sp>
    </p:spTree>
    <p:extLst>
      <p:ext uri="{BB962C8B-B14F-4D97-AF65-F5344CB8AC3E}">
        <p14:creationId xmlns:p14="http://schemas.microsoft.com/office/powerpoint/2010/main" val="388475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50752"/>
          </a:xfrm>
        </p:spPr>
        <p:txBody>
          <a:bodyPr/>
          <a:lstStyle/>
          <a:p>
            <a:r>
              <a:rPr lang="en-IN" sz="3600"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394848"/>
            <a:ext cx="8120143" cy="4843220"/>
          </a:xfrm>
        </p:spPr>
        <p:txBody>
          <a:bodyPr>
            <a:normAutofit fontScale="47500" lnSpcReduction="20000"/>
          </a:bodyPr>
          <a:lstStyle/>
          <a:p>
            <a:pPr marL="342900" lvl="0" indent="-342900" algn="just">
              <a:lnSpc>
                <a:spcPct val="150000"/>
              </a:lnSpc>
              <a:spcAft>
                <a:spcPts val="0"/>
              </a:spcAft>
              <a:buSzPts val="1400"/>
              <a:buFont typeface="Times New Roman" panose="02020603050405020304" pitchFamily="18" charset="0"/>
              <a:buAutoNum type="arabicPeriod"/>
            </a:pPr>
            <a:r>
              <a:rPr lang="en-IN" sz="2800" spc="0" dirty="0" err="1">
                <a:solidFill>
                  <a:srgbClr val="000000"/>
                </a:solidFill>
                <a:effectLst/>
                <a:latin typeface="Times New Roman" panose="02020603050405020304" pitchFamily="18" charset="0"/>
                <a:ea typeface="Times New Roman" panose="02020603050405020304" pitchFamily="18" charset="0"/>
              </a:rPr>
              <a:t>Yannan</a:t>
            </a:r>
            <a:r>
              <a:rPr lang="en-IN" sz="2800" spc="0" dirty="0">
                <a:solidFill>
                  <a:srgbClr val="000000"/>
                </a:solidFill>
                <a:effectLst/>
                <a:latin typeface="Times New Roman" panose="02020603050405020304" pitchFamily="18" charset="0"/>
                <a:ea typeface="Times New Roman" panose="02020603050405020304" pitchFamily="18" charset="0"/>
              </a:rPr>
              <a:t> Li, Yong Yu_, </a:t>
            </a:r>
            <a:r>
              <a:rPr lang="en-IN" sz="2800" spc="0" dirty="0" err="1">
                <a:solidFill>
                  <a:srgbClr val="000000"/>
                </a:solidFill>
                <a:effectLst/>
                <a:latin typeface="Times New Roman" panose="02020603050405020304" pitchFamily="18" charset="0"/>
                <a:ea typeface="Times New Roman" panose="02020603050405020304" pitchFamily="18" charset="0"/>
              </a:rPr>
              <a:t>Geyong</a:t>
            </a:r>
            <a:r>
              <a:rPr lang="en-IN" sz="2800" spc="0" dirty="0">
                <a:solidFill>
                  <a:srgbClr val="000000"/>
                </a:solidFill>
                <a:effectLst/>
                <a:latin typeface="Times New Roman" panose="02020603050405020304" pitchFamily="18" charset="0"/>
                <a:ea typeface="Times New Roman" panose="02020603050405020304" pitchFamily="18" charset="0"/>
              </a:rPr>
              <a:t> Min, Willy Susilo, Jianbing Ni and Kim-Kwang Raymond Choo, “Fuzzy Identity-Based Data Integrity Auditing for Reliable Cloud Storage Systems”, IEEE Transactions on Dependable and Secure Computing, Volume: 16, Issue: 1, Jan.-Feb. 1 2019. </a:t>
            </a:r>
            <a:r>
              <a:rPr lang="en-IN" sz="2800" dirty="0">
                <a:solidFill>
                  <a:srgbClr val="000000"/>
                </a:solidFill>
                <a:effectLst/>
                <a:latin typeface="Times New Roman" panose="02020603050405020304" pitchFamily="18" charset="0"/>
                <a:ea typeface="Calibri" panose="020F0502020204030204" pitchFamily="34" charset="0"/>
              </a:rPr>
              <a:t> </a:t>
            </a:r>
          </a:p>
          <a:p>
            <a:pPr marL="342900" lvl="0" indent="-342900" algn="just">
              <a:lnSpc>
                <a:spcPct val="150000"/>
              </a:lnSpc>
              <a:spcAft>
                <a:spcPts val="0"/>
              </a:spcAft>
              <a:buSzPts val="1400"/>
              <a:buFont typeface="Times New Roman" panose="02020603050405020304" pitchFamily="18" charset="0"/>
              <a:buAutoNum type="arabicPeriod"/>
            </a:pPr>
            <a:r>
              <a:rPr lang="en-IN" sz="2800" spc="0" dirty="0">
                <a:solidFill>
                  <a:srgbClr val="000000"/>
                </a:solidFill>
                <a:effectLst/>
                <a:latin typeface="Times New Roman" panose="02020603050405020304" pitchFamily="18" charset="0"/>
                <a:ea typeface="Times New Roman" panose="02020603050405020304" pitchFamily="18" charset="0"/>
              </a:rPr>
              <a:t>P. Salil, S. </a:t>
            </a:r>
            <a:r>
              <a:rPr lang="en-IN" sz="2800" spc="0" dirty="0" err="1">
                <a:solidFill>
                  <a:srgbClr val="000000"/>
                </a:solidFill>
                <a:effectLst/>
                <a:latin typeface="Times New Roman" panose="02020603050405020304" pitchFamily="18" charset="0"/>
                <a:ea typeface="Times New Roman" panose="02020603050405020304" pitchFamily="18" charset="0"/>
              </a:rPr>
              <a:t>Pankanti</a:t>
            </a:r>
            <a:r>
              <a:rPr lang="en-IN" sz="2800" spc="0" dirty="0">
                <a:solidFill>
                  <a:srgbClr val="000000"/>
                </a:solidFill>
                <a:effectLst/>
                <a:latin typeface="Times New Roman" panose="02020603050405020304" pitchFamily="18" charset="0"/>
                <a:ea typeface="Times New Roman" panose="02020603050405020304" pitchFamily="18" charset="0"/>
              </a:rPr>
              <a:t> and A. K. Jain. “Biometric recognition: Security and privacy concerns.” IEEE Security and Privacy, 2, pp.33-42, 2003. </a:t>
            </a:r>
            <a:r>
              <a:rPr lang="en-IN" sz="2800" dirty="0">
                <a:solidFill>
                  <a:srgbClr val="000000"/>
                </a:solidFill>
                <a:effectLst/>
                <a:latin typeface="Times New Roman" panose="02020603050405020304" pitchFamily="18" charset="0"/>
                <a:ea typeface="Calibri" panose="020F0502020204030204" pitchFamily="34" charset="0"/>
              </a:rPr>
              <a:t> </a:t>
            </a:r>
          </a:p>
          <a:p>
            <a:pPr marL="342900" lvl="0" indent="-342900" algn="just">
              <a:lnSpc>
                <a:spcPct val="150000"/>
              </a:lnSpc>
              <a:spcAft>
                <a:spcPts val="0"/>
              </a:spcAft>
              <a:buSzPts val="1400"/>
              <a:buFont typeface="Times New Roman" panose="02020603050405020304" pitchFamily="18" charset="0"/>
              <a:buAutoNum type="arabicPeriod"/>
            </a:pPr>
            <a:r>
              <a:rPr lang="en-IN" sz="2800" spc="0" dirty="0">
                <a:solidFill>
                  <a:srgbClr val="000000"/>
                </a:solidFill>
                <a:effectLst/>
                <a:latin typeface="Times New Roman" panose="02020603050405020304" pitchFamily="18" charset="0"/>
                <a:ea typeface="Times New Roman" panose="02020603050405020304" pitchFamily="18" charset="0"/>
              </a:rPr>
              <a:t>X. Li, J. Li and F. Huang. “A secure cloud storage system supporting privacy-preserving fuzzy deduplication”. Soft Computing, 20(4), pp. 1437- 1448,2016. </a:t>
            </a:r>
            <a:endParaRPr lang="en-IN" sz="2800" dirty="0">
              <a:solidFill>
                <a:srgbClr val="000000"/>
              </a:solidFill>
              <a:effectLst/>
              <a:latin typeface="Times New Roman" panose="02020603050405020304" pitchFamily="18" charset="0"/>
              <a:ea typeface="Calibri" panose="020F0502020204030204" pitchFamily="34" charset="0"/>
            </a:endParaRPr>
          </a:p>
          <a:p>
            <a:pPr marL="342900" lvl="0" indent="-342900" algn="just">
              <a:lnSpc>
                <a:spcPct val="150000"/>
              </a:lnSpc>
              <a:spcAft>
                <a:spcPts val="0"/>
              </a:spcAft>
              <a:buSzPts val="1400"/>
              <a:buFont typeface="Times New Roman" panose="02020603050405020304" pitchFamily="18" charset="0"/>
              <a:buAutoNum type="arabicPeriod"/>
            </a:pPr>
            <a:r>
              <a:rPr lang="en-IN" sz="2800" b="1" spc="0" dirty="0">
                <a:solidFill>
                  <a:srgbClr val="000000"/>
                </a:solidFill>
                <a:effectLst/>
                <a:latin typeface="Times New Roman" panose="02020603050405020304" pitchFamily="18" charset="0"/>
                <a:ea typeface="Times New Roman" panose="02020603050405020304" pitchFamily="18" charset="0"/>
              </a:rPr>
              <a:t> </a:t>
            </a:r>
            <a:r>
              <a:rPr lang="en-IN" sz="2800" spc="0" dirty="0">
                <a:solidFill>
                  <a:srgbClr val="000000"/>
                </a:solidFill>
                <a:effectLst/>
                <a:latin typeface="Times New Roman" panose="02020603050405020304" pitchFamily="18" charset="0"/>
                <a:ea typeface="Times New Roman" panose="02020603050405020304" pitchFamily="18" charset="0"/>
              </a:rPr>
              <a:t>D. </a:t>
            </a:r>
            <a:r>
              <a:rPr lang="en-IN" sz="2800" spc="0" dirty="0" err="1">
                <a:solidFill>
                  <a:srgbClr val="000000"/>
                </a:solidFill>
                <a:effectLst/>
                <a:latin typeface="Times New Roman" panose="02020603050405020304" pitchFamily="18" charset="0"/>
                <a:ea typeface="Times New Roman" panose="02020603050405020304" pitchFamily="18" charset="0"/>
              </a:rPr>
              <a:t>Boneh</a:t>
            </a:r>
            <a:r>
              <a:rPr lang="en-IN" sz="2800" spc="0" dirty="0">
                <a:solidFill>
                  <a:srgbClr val="000000"/>
                </a:solidFill>
                <a:effectLst/>
                <a:latin typeface="Times New Roman" panose="02020603050405020304" pitchFamily="18" charset="0"/>
                <a:ea typeface="Times New Roman" panose="02020603050405020304" pitchFamily="18" charset="0"/>
              </a:rPr>
              <a:t> and M. Franklin. “Identity-based encryption from the </a:t>
            </a:r>
            <a:r>
              <a:rPr lang="en-IN" sz="2800" spc="0" dirty="0" err="1">
                <a:solidFill>
                  <a:srgbClr val="000000"/>
                </a:solidFill>
                <a:effectLst/>
                <a:latin typeface="Times New Roman" panose="02020603050405020304" pitchFamily="18" charset="0"/>
                <a:ea typeface="Times New Roman" panose="02020603050405020304" pitchFamily="18" charset="0"/>
              </a:rPr>
              <a:t>weil</a:t>
            </a:r>
            <a:r>
              <a:rPr lang="en-IN" sz="2800" spc="0" dirty="0">
                <a:solidFill>
                  <a:srgbClr val="000000"/>
                </a:solidFill>
                <a:effectLst/>
                <a:latin typeface="Times New Roman" panose="02020603050405020304" pitchFamily="18" charset="0"/>
                <a:ea typeface="Times New Roman" panose="02020603050405020304" pitchFamily="18" charset="0"/>
              </a:rPr>
              <a:t> pairing”, Proc. of CRYPTO 2001, LNCS 2139, pp.213-229, 2001. </a:t>
            </a:r>
            <a:r>
              <a:rPr lang="en-IN" sz="2800" dirty="0">
                <a:solidFill>
                  <a:srgbClr val="000000"/>
                </a:solidFill>
                <a:effectLst/>
                <a:latin typeface="Times New Roman" panose="02020603050405020304" pitchFamily="18" charset="0"/>
                <a:ea typeface="Calibri" panose="020F0502020204030204" pitchFamily="34" charset="0"/>
              </a:rPr>
              <a:t> </a:t>
            </a:r>
          </a:p>
          <a:p>
            <a:pPr marL="342900" lvl="0" indent="-342900" algn="just">
              <a:lnSpc>
                <a:spcPct val="150000"/>
              </a:lnSpc>
              <a:spcAft>
                <a:spcPts val="0"/>
              </a:spcAft>
              <a:buSzPts val="1400"/>
              <a:buFont typeface="Times New Roman" panose="02020603050405020304" pitchFamily="18" charset="0"/>
              <a:buAutoNum type="arabicPeriod"/>
            </a:pPr>
            <a:r>
              <a:rPr lang="en-IN" sz="2800" spc="0" dirty="0">
                <a:solidFill>
                  <a:srgbClr val="000000"/>
                </a:solidFill>
                <a:effectLst/>
                <a:latin typeface="Times New Roman" panose="02020603050405020304" pitchFamily="18" charset="0"/>
                <a:ea typeface="Times New Roman" panose="02020603050405020304" pitchFamily="18" charset="0"/>
              </a:rPr>
              <a:t>C. Wang, </a:t>
            </a:r>
            <a:r>
              <a:rPr lang="en-IN" sz="2800" spc="0" dirty="0" err="1">
                <a:solidFill>
                  <a:srgbClr val="000000"/>
                </a:solidFill>
                <a:effectLst/>
                <a:latin typeface="Times New Roman" panose="02020603050405020304" pitchFamily="18" charset="0"/>
                <a:ea typeface="Times New Roman" panose="02020603050405020304" pitchFamily="18" charset="0"/>
              </a:rPr>
              <a:t>Q.Wang</a:t>
            </a:r>
            <a:r>
              <a:rPr lang="en-IN" sz="2800" spc="0" dirty="0">
                <a:solidFill>
                  <a:srgbClr val="000000"/>
                </a:solidFill>
                <a:effectLst/>
                <a:latin typeface="Times New Roman" panose="02020603050405020304" pitchFamily="18" charset="0"/>
                <a:ea typeface="Times New Roman" panose="02020603050405020304" pitchFamily="18" charset="0"/>
              </a:rPr>
              <a:t>, K. Ren, and W. Lou, “Privacy-preserving public auditing for data storage security in cloud computing”. Proc. of IEEE INFOCOM, pp.525-533, 2010. </a:t>
            </a:r>
            <a:endParaRPr lang="en-IN" sz="2800" dirty="0">
              <a:solidFill>
                <a:srgbClr val="000000"/>
              </a:solidFill>
              <a:effectLst/>
              <a:latin typeface="Times New Roman" panose="02020603050405020304" pitchFamily="18" charset="0"/>
              <a:ea typeface="Calibri" panose="020F0502020204030204" pitchFamily="34" charset="0"/>
            </a:endParaRPr>
          </a:p>
          <a:p>
            <a:pPr marL="342900" lvl="0" indent="-342900" algn="just">
              <a:lnSpc>
                <a:spcPct val="150000"/>
              </a:lnSpc>
              <a:spcAft>
                <a:spcPts val="0"/>
              </a:spcAft>
              <a:buSzPts val="1400"/>
              <a:buFont typeface="Times New Roman" panose="02020603050405020304" pitchFamily="18" charset="0"/>
              <a:buAutoNum type="arabicPeriod"/>
            </a:pPr>
            <a:r>
              <a:rPr lang="en-IN" sz="2800" spc="0" dirty="0">
                <a:solidFill>
                  <a:srgbClr val="000000"/>
                </a:solidFill>
                <a:effectLst/>
                <a:latin typeface="Times New Roman" panose="02020603050405020304" pitchFamily="18" charset="0"/>
                <a:ea typeface="Times New Roman" panose="02020603050405020304" pitchFamily="18" charset="0"/>
              </a:rPr>
              <a:t>Y. Yu, M.H. Au, Y. Mu, S.H. Tang, J. Ren, W. Susilo and L.J. Dong, “Enhanced privacy of a remote data integrity-checking protocol for secure cloud storage” International Journal of Information Sececurity.14(4), pp.307-318, 2015. </a:t>
            </a:r>
          </a:p>
          <a:p>
            <a:pPr marL="0" lvl="0" indent="0">
              <a:buNone/>
            </a:pPr>
            <a:r>
              <a:rPr lang="en-US" sz="2800" dirty="0">
                <a:latin typeface="Times New Roman" panose="02020603050405020304" pitchFamily="18" charset="0"/>
                <a:cs typeface="Times New Roman" panose="02020603050405020304" pitchFamily="18" charset="0"/>
              </a:rPr>
              <a:t>	</a:t>
            </a:r>
            <a:endParaRPr lang="en-IN" sz="28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IN" dirty="0"/>
          </a:p>
        </p:txBody>
      </p:sp>
    </p:spTree>
    <p:extLst>
      <p:ext uri="{BB962C8B-B14F-4D97-AF65-F5344CB8AC3E}">
        <p14:creationId xmlns:p14="http://schemas.microsoft.com/office/powerpoint/2010/main" val="2460069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38494"/>
            <a:ext cx="7886700" cy="750752"/>
          </a:xfrm>
        </p:spPr>
        <p:txBody>
          <a:bodyPr/>
          <a:lstStyle/>
          <a:p>
            <a:r>
              <a:rPr lang="en-IN" sz="3600" dirty="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2EF0F0FE-F0E0-4D27-8B0F-2D2304FC65A6}"/>
              </a:ext>
            </a:extLst>
          </p:cNvPr>
          <p:cNvGraphicFramePr>
            <a:graphicFrameLocks noGrp="1"/>
          </p:cNvGraphicFramePr>
          <p:nvPr>
            <p:ph idx="1"/>
            <p:extLst>
              <p:ext uri="{D42A27DB-BD31-4B8C-83A1-F6EECF244321}">
                <p14:modId xmlns:p14="http://schemas.microsoft.com/office/powerpoint/2010/main" val="1935745485"/>
              </p:ext>
            </p:extLst>
          </p:nvPr>
        </p:nvGraphicFramePr>
        <p:xfrm>
          <a:off x="506027" y="1027461"/>
          <a:ext cx="8131945" cy="5492045"/>
        </p:xfrm>
        <a:graphic>
          <a:graphicData uri="http://schemas.openxmlformats.org/drawingml/2006/table">
            <a:tbl>
              <a:tblPr firstRow="1">
                <a:tableStyleId>{5C22544A-7EE6-4342-B048-85BDC9FD1C3A}</a:tableStyleId>
              </a:tblPr>
              <a:tblGrid>
                <a:gridCol w="1582148">
                  <a:extLst>
                    <a:ext uri="{9D8B030D-6E8A-4147-A177-3AD203B41FA5}">
                      <a16:colId xmlns:a16="http://schemas.microsoft.com/office/drawing/2014/main" val="3324919443"/>
                    </a:ext>
                  </a:extLst>
                </a:gridCol>
                <a:gridCol w="1618729">
                  <a:extLst>
                    <a:ext uri="{9D8B030D-6E8A-4147-A177-3AD203B41FA5}">
                      <a16:colId xmlns:a16="http://schemas.microsoft.com/office/drawing/2014/main" val="710640912"/>
                    </a:ext>
                  </a:extLst>
                </a:gridCol>
                <a:gridCol w="1252916">
                  <a:extLst>
                    <a:ext uri="{9D8B030D-6E8A-4147-A177-3AD203B41FA5}">
                      <a16:colId xmlns:a16="http://schemas.microsoft.com/office/drawing/2014/main" val="2855082993"/>
                    </a:ext>
                  </a:extLst>
                </a:gridCol>
                <a:gridCol w="3678152">
                  <a:extLst>
                    <a:ext uri="{9D8B030D-6E8A-4147-A177-3AD203B41FA5}">
                      <a16:colId xmlns:a16="http://schemas.microsoft.com/office/drawing/2014/main" val="1773785911"/>
                    </a:ext>
                  </a:extLst>
                </a:gridCol>
              </a:tblGrid>
              <a:tr h="401885">
                <a:tc>
                  <a:txBody>
                    <a:bodyPr/>
                    <a:lstStyle/>
                    <a:p>
                      <a:pPr algn="ctr"/>
                      <a:r>
                        <a:rPr lang="en-IN" dirty="0"/>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Author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Findings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6427030"/>
                  </a:ext>
                </a:extLst>
              </a:tr>
              <a:tr h="2739086">
                <a:tc>
                  <a:txBody>
                    <a:bodyPr/>
                    <a:lstStyle/>
                    <a:p>
                      <a:r>
                        <a:rPr lang="en-US" sz="1400" b="0" kern="1200" dirty="0">
                          <a:solidFill>
                            <a:schemeClr val="dk1"/>
                          </a:solidFill>
                          <a:effectLst/>
                          <a:latin typeface="+mn-lt"/>
                          <a:ea typeface="+mn-ea"/>
                          <a:cs typeface="+mn-cs"/>
                        </a:rPr>
                        <a:t>NIST Cloud Computing Standards Roadmap</a:t>
                      </a:r>
                      <a:endParaRPr lang="en-IN"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kern="1200" dirty="0">
                          <a:solidFill>
                            <a:schemeClr val="dk1"/>
                          </a:solidFill>
                          <a:effectLst/>
                          <a:latin typeface="+mn-lt"/>
                          <a:ea typeface="+mn-ea"/>
                          <a:cs typeface="+mn-cs"/>
                        </a:rPr>
                        <a:t>M. Hogan, F. Liu, </a:t>
                      </a:r>
                    </a:p>
                    <a:p>
                      <a:r>
                        <a:rPr lang="en-US" sz="1400" kern="1200" dirty="0">
                          <a:solidFill>
                            <a:schemeClr val="dk1"/>
                          </a:solidFill>
                          <a:effectLst/>
                          <a:latin typeface="+mn-lt"/>
                          <a:ea typeface="+mn-ea"/>
                          <a:cs typeface="+mn-cs"/>
                        </a:rPr>
                        <a:t>A. Sokol and J. Tong</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0" i="0" kern="1200" dirty="0">
                          <a:solidFill>
                            <a:schemeClr val="dk1"/>
                          </a:solidFill>
                          <a:effectLst/>
                          <a:latin typeface="+mn-lt"/>
                          <a:ea typeface="+mn-ea"/>
                          <a:cs typeface="+mn-cs"/>
                        </a:rPr>
                        <a:t>August 10, 2011</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dk1"/>
                          </a:solidFill>
                          <a:effectLst/>
                          <a:latin typeface="+mn-lt"/>
                          <a:ea typeface="+mn-ea"/>
                          <a:cs typeface="+mn-cs"/>
                        </a:rPr>
                        <a:t>The NIST Cloud Computing Standards Roadmap Working Group has surveyed the existing standards landscape for interoperability, performance, portability, security, and accessibility standards/models/studies/use cases/conformity assessment programs, etc., relevant to cloud computing.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dk1"/>
                          </a:solidFill>
                          <a:effectLst/>
                          <a:latin typeface="+mn-lt"/>
                          <a:ea typeface="+mn-ea"/>
                          <a:cs typeface="+mn-cs"/>
                        </a:rPr>
                        <a:t>Using this available information, current standards, standards gaps, and standardization priorities are identified within this document.</a:t>
                      </a:r>
                      <a:endParaRPr lang="en-IN" sz="1400" kern="1200" dirty="0">
                        <a:solidFill>
                          <a:schemeClr val="dk1"/>
                        </a:solidFill>
                        <a:effectLst/>
                        <a:latin typeface="+mn-lt"/>
                        <a:ea typeface="+mn-ea"/>
                        <a:cs typeface="+mn-cs"/>
                      </a:endParaRPr>
                    </a:p>
                    <a:p>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4508491"/>
                  </a:ext>
                </a:extLst>
              </a:tr>
              <a:tr h="2127162">
                <a:tc>
                  <a:txBody>
                    <a:bodyPr/>
                    <a:lstStyle/>
                    <a:p>
                      <a:r>
                        <a:rPr lang="en-US" sz="1400" b="0" dirty="0">
                          <a:effectLst/>
                          <a:latin typeface="+mn-lt"/>
                          <a:ea typeface="Times New Roman" panose="02020603050405020304" pitchFamily="18" charset="0"/>
                        </a:rPr>
                        <a:t>A method for obtaining digital signatures and public-key cryptosystem</a:t>
                      </a:r>
                      <a:r>
                        <a:rPr lang="en-US" sz="1400" dirty="0">
                          <a:effectLst/>
                          <a:latin typeface="+mn-lt"/>
                          <a:ea typeface="Times New Roman" panose="02020603050405020304" pitchFamily="18" charset="0"/>
                        </a:rPr>
                        <a:t> </a:t>
                      </a:r>
                      <a:endParaRPr lang="en-IN"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latin typeface="+mn-lt"/>
                          <a:ea typeface="Times New Roman" panose="02020603050405020304" pitchFamily="18" charset="0"/>
                        </a:rPr>
                        <a:t>R. L. Rivest, A. Shamir and L. Adleman</a:t>
                      </a:r>
                      <a:endParaRPr lang="en-IN"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August 8, 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400" dirty="0">
                          <a:effectLst/>
                          <a:latin typeface="+mn-lt"/>
                          <a:ea typeface="Times New Roman" panose="02020603050405020304" pitchFamily="18" charset="0"/>
                        </a:rPr>
                        <a:t> Couriers or other secure means are not needed to transmit keys, since a message can be enciphered using an encryption key publicly revealed by the intended recipient. Only he can decipher the message, since only he knows the corresponding decryption key.</a:t>
                      </a:r>
                    </a:p>
                    <a:p>
                      <a:pPr marL="171450" indent="-171450">
                        <a:buFont typeface="Arial" panose="020B0604020202020204" pitchFamily="34" charset="0"/>
                        <a:buChar char="•"/>
                      </a:pPr>
                      <a:r>
                        <a:rPr lang="en-US" sz="1400" dirty="0">
                          <a:effectLst/>
                          <a:latin typeface="+mn-lt"/>
                          <a:ea typeface="Times New Roman" panose="02020603050405020304" pitchFamily="18" charset="0"/>
                        </a:rPr>
                        <a:t> A message can be “signed” using a privately held decryption key. Anyone can verify this signature using the corresponding publicly revealed encryption key. </a:t>
                      </a:r>
                      <a:endParaRPr lang="en-IN"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9953415"/>
                  </a:ext>
                </a:extLst>
              </a:tr>
            </a:tbl>
          </a:graphicData>
        </a:graphic>
      </p:graphicFrame>
    </p:spTree>
    <p:extLst>
      <p:ext uri="{BB962C8B-B14F-4D97-AF65-F5344CB8AC3E}">
        <p14:creationId xmlns:p14="http://schemas.microsoft.com/office/powerpoint/2010/main" val="258485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50752"/>
          </a:xfrm>
        </p:spPr>
        <p:txBody>
          <a:bodyPr/>
          <a:lstStyle/>
          <a:p>
            <a:r>
              <a:rPr lang="en-IN" sz="3600" dirty="0">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394848"/>
            <a:ext cx="8120143" cy="4486759"/>
          </a:xfrm>
        </p:spPr>
        <p:txBody>
          <a:bodyPr>
            <a:normAutofit fontScale="55000" lnSpcReduction="20000"/>
          </a:bodyPr>
          <a:lstStyle/>
          <a:p>
            <a:pPr marL="0" indent="0" algn="just">
              <a:lnSpc>
                <a:spcPct val="150000"/>
              </a:lnSpc>
              <a:buNone/>
            </a:pPr>
            <a:r>
              <a:rPr lang="en-US" sz="3200" b="1" dirty="0">
                <a:effectLst/>
                <a:latin typeface="Times New Roman" panose="02020603050405020304" pitchFamily="18" charset="0"/>
                <a:ea typeface="Times New Roman" panose="02020603050405020304" pitchFamily="18" charset="0"/>
              </a:rPr>
              <a:t> </a:t>
            </a:r>
            <a:r>
              <a:rPr lang="en-US" sz="2900" dirty="0">
                <a:effectLst/>
                <a:latin typeface="Times New Roman" panose="02020603050405020304" pitchFamily="18" charset="0"/>
                <a:ea typeface="Times New Roman" panose="02020603050405020304" pitchFamily="18" charset="0"/>
              </a:rPr>
              <a:t>When data owners outsource their data to the cloud, they generally lose physical possession of their data and may have no idea where their data are actually stored or who has the permission to getting access to their data. As a consequence, data owners require a strong integrity guarantee of their outsourced data and they want to make sure that the cloud servers store their data correctly. To solve the aforementioned problems a number of ID-based schemes (including remote data auditing protocols) have been proposed for example, several ID-based remote data auditing protocols were proposed and, in these </a:t>
            </a:r>
            <a:r>
              <a:rPr lang="en-US" sz="2900" spc="-15" dirty="0">
                <a:effectLst/>
                <a:latin typeface="Times New Roman" panose="02020603050405020304" pitchFamily="18" charset="0"/>
                <a:ea typeface="Times New Roman" panose="02020603050405020304" pitchFamily="18" charset="0"/>
              </a:rPr>
              <a:t>protocols, </a:t>
            </a:r>
            <a:r>
              <a:rPr lang="en-US" sz="2900" dirty="0">
                <a:effectLst/>
                <a:latin typeface="Times New Roman" panose="02020603050405020304" pitchFamily="18" charset="0"/>
                <a:ea typeface="Times New Roman" panose="02020603050405020304" pitchFamily="18" charset="0"/>
              </a:rPr>
              <a:t>identity information is an arbitrary text string. There are a number of limitations inherent in such systems. For example, the user’s identity may not be truly unique if the identity information is not chosen properly Secondly, a user needs to “prove” to the private key generator Centre that he is indeed entitled to a claimed identity, such as presenting a legal document supporting the claim. However, the supporting documents are subject to forgery. Generally, both ID-based and PKI-based schemes rely on what you know (e.g., identity information) and what you have (e.g., digital certificate and</a:t>
            </a:r>
            <a:r>
              <a:rPr lang="en-US" sz="2900" spc="-45" dirty="0">
                <a:effectLst/>
                <a:latin typeface="Times New Roman" panose="02020603050405020304" pitchFamily="18" charset="0"/>
                <a:ea typeface="Times New Roman" panose="02020603050405020304" pitchFamily="18" charset="0"/>
              </a:rPr>
              <a:t> </a:t>
            </a:r>
            <a:r>
              <a:rPr lang="en-US" sz="2900" dirty="0">
                <a:effectLst/>
                <a:latin typeface="Times New Roman" panose="02020603050405020304" pitchFamily="18" charset="0"/>
                <a:ea typeface="Times New Roman" panose="02020603050405020304" pitchFamily="18" charset="0"/>
              </a:rPr>
              <a:t>password).</a:t>
            </a:r>
            <a:endParaRPr lang="en-IN" sz="28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IN" dirty="0"/>
          </a:p>
        </p:txBody>
      </p:sp>
    </p:spTree>
    <p:extLst>
      <p:ext uri="{BB962C8B-B14F-4D97-AF65-F5344CB8AC3E}">
        <p14:creationId xmlns:p14="http://schemas.microsoft.com/office/powerpoint/2010/main" val="3921598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50752"/>
          </a:xfrm>
        </p:spPr>
        <p:txBody>
          <a:bodyPr/>
          <a:lstStyle/>
          <a:p>
            <a:r>
              <a:rPr lang="en-IN" sz="3600" dirty="0">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394848"/>
            <a:ext cx="8120143" cy="4486759"/>
          </a:xfrm>
        </p:spPr>
        <p:txBody>
          <a:bodyPr>
            <a:normAutofit/>
          </a:bodyPr>
          <a:lstStyle/>
          <a:p>
            <a:pPr marL="0" indent="0" algn="just">
              <a:lnSpc>
                <a:spcPct val="150000"/>
              </a:lnSpc>
              <a:buNone/>
            </a:pPr>
            <a:r>
              <a:rPr lang="en-US" sz="3200" b="1" dirty="0">
                <a:effectLst/>
                <a:latin typeface="Times New Roman" panose="02020603050405020304" pitchFamily="18" charset="0"/>
                <a:ea typeface="Times New Roman" panose="02020603050405020304" pitchFamily="18" charset="0"/>
              </a:rPr>
              <a:t> </a:t>
            </a:r>
            <a:endParaRPr lang="en-IN" dirty="0"/>
          </a:p>
        </p:txBody>
      </p:sp>
      <p:pic>
        <p:nvPicPr>
          <p:cNvPr id="6" name="Picture 5">
            <a:extLst>
              <a:ext uri="{FF2B5EF4-FFF2-40B4-BE49-F238E27FC236}">
                <a16:creationId xmlns:a16="http://schemas.microsoft.com/office/drawing/2014/main" id="{B5EB4E5C-F8CD-4419-9F5D-D8A0910B8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846" y="1660124"/>
            <a:ext cx="7778503" cy="4305670"/>
          </a:xfrm>
          <a:prstGeom prst="rect">
            <a:avLst/>
          </a:prstGeom>
        </p:spPr>
      </p:pic>
    </p:spTree>
    <p:extLst>
      <p:ext uri="{BB962C8B-B14F-4D97-AF65-F5344CB8AC3E}">
        <p14:creationId xmlns:p14="http://schemas.microsoft.com/office/powerpoint/2010/main" val="1763868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50752"/>
          </a:xfrm>
        </p:spPr>
        <p:txBody>
          <a:bodyPr/>
          <a:lstStyle/>
          <a:p>
            <a:r>
              <a:rPr lang="en-IN" sz="3600"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394848"/>
            <a:ext cx="8120143" cy="4486759"/>
          </a:xfrm>
        </p:spPr>
        <p:txBody>
          <a:bodyPr>
            <a:normAutofit/>
          </a:bodyPr>
          <a:lstStyle/>
          <a:p>
            <a:pPr marL="0" indent="0" algn="just">
              <a:lnSpc>
                <a:spcPct val="150000"/>
              </a:lnSpc>
              <a:buNone/>
            </a:pPr>
            <a:r>
              <a:rPr lang="en-US" sz="3200" b="1"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 existing system is based on public key infrastructure in which the user provides a digital certificate to the KGC in order to receive the encryption key. The problem is that the security of this scheme is purely based on trust, That is we trust that the certificate authority does not issue fake digital certificates. This trust can be broken, So we decided to propose a system which makes use of biometric identity </a:t>
            </a:r>
            <a:r>
              <a:rPr lang="en-US" sz="1600" dirty="0">
                <a:latin typeface="Times New Roman" panose="02020603050405020304" pitchFamily="18" charset="0"/>
                <a:ea typeface="Times New Roman" panose="02020603050405020304" pitchFamily="18" charset="0"/>
              </a:rPr>
              <a:t>to verify the identity of the person as it is based on what you are. Our system also simplifies the complex task involved in the system which uses digital certificate</a:t>
            </a:r>
          </a:p>
          <a:p>
            <a:pPr marL="0" indent="0" algn="just">
              <a:lnSpc>
                <a:spcPct val="150000"/>
              </a:lnSpc>
              <a:buNone/>
            </a:pPr>
            <a:r>
              <a:rPr lang="en-US" sz="1600" dirty="0">
                <a:latin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generation, management and revocation of certificates is complex and computationally expensive, and consequently scalability is challenging).</a:t>
            </a:r>
            <a:endParaRPr lang="en-IN" sz="1600" dirty="0"/>
          </a:p>
        </p:txBody>
      </p:sp>
    </p:spTree>
    <p:extLst>
      <p:ext uri="{BB962C8B-B14F-4D97-AF65-F5344CB8AC3E}">
        <p14:creationId xmlns:p14="http://schemas.microsoft.com/office/powerpoint/2010/main" val="1899455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50752"/>
          </a:xfrm>
        </p:spPr>
        <p:txBody>
          <a:bodyPr/>
          <a:lstStyle/>
          <a:p>
            <a:r>
              <a:rPr lang="en-IN" sz="3600"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394848"/>
            <a:ext cx="8120143" cy="4486759"/>
          </a:xfrm>
        </p:spPr>
        <p:txBody>
          <a:bodyPr>
            <a:normAutofit/>
          </a:bodyPr>
          <a:lstStyle/>
          <a:p>
            <a:pPr marL="0" indent="0" algn="just">
              <a:lnSpc>
                <a:spcPct val="150000"/>
              </a:lnSpc>
              <a:buNone/>
            </a:pPr>
            <a:r>
              <a:rPr lang="en-US" sz="3200" b="1" dirty="0">
                <a:effectLst/>
                <a:latin typeface="Times New Roman" panose="02020603050405020304" pitchFamily="18" charset="0"/>
                <a:ea typeface="Times New Roman" panose="02020603050405020304" pitchFamily="18" charset="0"/>
              </a:rPr>
              <a:t> </a:t>
            </a:r>
            <a:endParaRPr lang="en-IN" dirty="0"/>
          </a:p>
        </p:txBody>
      </p:sp>
      <p:pic>
        <p:nvPicPr>
          <p:cNvPr id="6" name="Picture 5">
            <a:extLst>
              <a:ext uri="{FF2B5EF4-FFF2-40B4-BE49-F238E27FC236}">
                <a16:creationId xmlns:a16="http://schemas.microsoft.com/office/drawing/2014/main" id="{17482865-FCE8-4924-B9F1-277DF67B9B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707" y="1331651"/>
            <a:ext cx="8120143" cy="4735334"/>
          </a:xfrm>
          <a:prstGeom prst="rect">
            <a:avLst/>
          </a:prstGeom>
        </p:spPr>
      </p:pic>
    </p:spTree>
    <p:extLst>
      <p:ext uri="{BB962C8B-B14F-4D97-AF65-F5344CB8AC3E}">
        <p14:creationId xmlns:p14="http://schemas.microsoft.com/office/powerpoint/2010/main" val="20536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50752"/>
          </a:xfrm>
        </p:spPr>
        <p:txBody>
          <a:bodyPr/>
          <a:lstStyle/>
          <a:p>
            <a:r>
              <a:rPr lang="en-IN" sz="3600" dirty="0">
                <a:latin typeface="Times New Roman" panose="02020603050405020304" pitchFamily="18" charset="0"/>
                <a:cs typeface="Times New Roman" panose="02020603050405020304" pitchFamily="18" charset="0"/>
              </a:rPr>
              <a:t>TECHNOLOGY STACK</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394849"/>
            <a:ext cx="8120143" cy="4313494"/>
          </a:xfrm>
        </p:spPr>
        <p:txBody>
          <a:bodyPr>
            <a:normAutofit/>
          </a:bodyPr>
          <a:lstStyle/>
          <a:p>
            <a:pPr marL="0" indent="0" algn="just">
              <a:lnSpc>
                <a:spcPct val="200000"/>
              </a:lnSpc>
              <a:buNone/>
            </a:pPr>
            <a:r>
              <a:rPr lang="en-IN" sz="1600" b="1" dirty="0">
                <a:ea typeface="Segoe UI Historic" panose="020B0502040204020203" pitchFamily="34" charset="0"/>
                <a:cs typeface="Segoe UI Historic" panose="020B0502040204020203" pitchFamily="34" charset="0"/>
              </a:rPr>
              <a:t>HARDWARE REQUIREMENTS</a:t>
            </a:r>
            <a:endParaRPr lang="en-IN" sz="1600" b="1" dirty="0">
              <a:effectLst/>
              <a:ea typeface="Segoe UI Historic" panose="020B0502040204020203" pitchFamily="34" charset="0"/>
              <a:cs typeface="Segoe UI Historic" panose="020B0502040204020203" pitchFamily="34" charset="0"/>
            </a:endParaRPr>
          </a:p>
          <a:p>
            <a:pPr marL="0" lvl="0" indent="0">
              <a:buNone/>
            </a:pPr>
            <a:r>
              <a:rPr lang="en-GB" sz="1600" dirty="0">
                <a:ea typeface="Segoe UI Historic" panose="020B0502040204020203" pitchFamily="34" charset="0"/>
                <a:cs typeface="Segoe UI Historic" panose="020B0502040204020203" pitchFamily="34" charset="0"/>
              </a:rPr>
              <a:t>System		: 	Pentium i3 Processor</a:t>
            </a:r>
            <a:endParaRPr lang="en-IN" sz="1600" dirty="0">
              <a:ea typeface="Segoe UI Historic" panose="020B0502040204020203" pitchFamily="34" charset="0"/>
              <a:cs typeface="Segoe UI Historic" panose="020B0502040204020203" pitchFamily="34" charset="0"/>
            </a:endParaRPr>
          </a:p>
          <a:p>
            <a:pPr marL="0" lvl="0" indent="0">
              <a:buNone/>
            </a:pPr>
            <a:r>
              <a:rPr lang="en-GB" sz="1600" dirty="0">
                <a:ea typeface="Segoe UI Historic" panose="020B0502040204020203" pitchFamily="34" charset="0"/>
                <a:cs typeface="Segoe UI Historic" panose="020B0502040204020203" pitchFamily="34" charset="0"/>
              </a:rPr>
              <a:t>Hard Disk 		: 	50 GB.</a:t>
            </a:r>
            <a:endParaRPr lang="en-IN" sz="1600" dirty="0">
              <a:ea typeface="Segoe UI Historic" panose="020B0502040204020203" pitchFamily="34" charset="0"/>
              <a:cs typeface="Segoe UI Historic" panose="020B0502040204020203" pitchFamily="34" charset="0"/>
            </a:endParaRPr>
          </a:p>
          <a:p>
            <a:pPr marL="0" lvl="0" indent="0">
              <a:buNone/>
            </a:pPr>
            <a:r>
              <a:rPr lang="en-GB" sz="1600" dirty="0">
                <a:ea typeface="Segoe UI Historic" panose="020B0502040204020203" pitchFamily="34" charset="0"/>
                <a:cs typeface="Segoe UI Historic" panose="020B0502040204020203" pitchFamily="34" charset="0"/>
              </a:rPr>
              <a:t>Input Devices	: 	Keyboard, Mouse</a:t>
            </a:r>
            <a:endParaRPr lang="en-IN" sz="1600" dirty="0">
              <a:ea typeface="Segoe UI Historic" panose="020B0502040204020203" pitchFamily="34" charset="0"/>
              <a:cs typeface="Segoe UI Historic" panose="020B0502040204020203" pitchFamily="34" charset="0"/>
            </a:endParaRPr>
          </a:p>
          <a:p>
            <a:pPr marL="0" lvl="0" indent="0">
              <a:buNone/>
            </a:pPr>
            <a:r>
              <a:rPr lang="en-GB" sz="1600" dirty="0">
                <a:ea typeface="Segoe UI Historic" panose="020B0502040204020203" pitchFamily="34" charset="0"/>
                <a:cs typeface="Segoe UI Historic" panose="020B0502040204020203" pitchFamily="34" charset="0"/>
              </a:rPr>
              <a:t>Ram		:	2 GB</a:t>
            </a:r>
            <a:endParaRPr lang="en-IN" sz="1600" dirty="0">
              <a:ea typeface="Segoe UI Historic" panose="020B0502040204020203" pitchFamily="34" charset="0"/>
              <a:cs typeface="Segoe UI Historic" panose="020B0502040204020203" pitchFamily="34" charset="0"/>
            </a:endParaRPr>
          </a:p>
          <a:p>
            <a:pPr marL="0" indent="0">
              <a:lnSpc>
                <a:spcPct val="150000"/>
              </a:lnSpc>
              <a:buNone/>
            </a:pPr>
            <a:r>
              <a:rPr lang="en-IN" sz="1600" b="1" dirty="0">
                <a:cs typeface="Times New Roman" panose="02020603050405020304" pitchFamily="18" charset="0"/>
              </a:rPr>
              <a:t>SOFTWARE REQUIREMENTS</a:t>
            </a:r>
          </a:p>
          <a:p>
            <a:pPr marL="0" lvl="0" indent="0">
              <a:buNone/>
            </a:pPr>
            <a:r>
              <a:rPr lang="en-US" sz="1600" dirty="0">
                <a:cs typeface="Times New Roman" panose="02020603050405020304" pitchFamily="18" charset="0"/>
              </a:rPr>
              <a:t>Operating system	: 	Windows 10.</a:t>
            </a:r>
            <a:endParaRPr lang="en-IN" sz="1600" dirty="0">
              <a:cs typeface="Times New Roman" panose="02020603050405020304" pitchFamily="18" charset="0"/>
            </a:endParaRPr>
          </a:p>
          <a:p>
            <a:pPr marL="0" lvl="0" indent="0">
              <a:buNone/>
            </a:pPr>
            <a:r>
              <a:rPr lang="en-US" sz="1600" dirty="0">
                <a:cs typeface="Times New Roman" panose="02020603050405020304" pitchFamily="18" charset="0"/>
              </a:rPr>
              <a:t>Coding Language	:	JAVA.</a:t>
            </a:r>
            <a:endParaRPr lang="en-IN" sz="1600" dirty="0">
              <a:cs typeface="Times New Roman" panose="02020603050405020304" pitchFamily="18" charset="0"/>
            </a:endParaRPr>
          </a:p>
          <a:p>
            <a:pPr marL="0" lvl="0" indent="0">
              <a:buNone/>
            </a:pPr>
            <a:r>
              <a:rPr lang="en-US" sz="1600" dirty="0">
                <a:cs typeface="Times New Roman" panose="02020603050405020304" pitchFamily="18" charset="0"/>
              </a:rPr>
              <a:t>Tool		:	NetBeans 8.2</a:t>
            </a:r>
            <a:endParaRPr lang="en-IN" sz="1600" dirty="0">
              <a:cs typeface="Times New Roman" panose="02020603050405020304" pitchFamily="18" charset="0"/>
            </a:endParaRPr>
          </a:p>
          <a:p>
            <a:pPr marL="0" lvl="0" indent="0">
              <a:buNone/>
            </a:pPr>
            <a:r>
              <a:rPr lang="en-US" sz="1600" dirty="0">
                <a:cs typeface="Times New Roman" panose="02020603050405020304" pitchFamily="18" charset="0"/>
              </a:rPr>
              <a:t>Database		:	MYSQL</a:t>
            </a:r>
            <a:endParaRPr lang="en-IN" sz="1600" dirty="0">
              <a:cs typeface="Times New Roman" panose="02020603050405020304" pitchFamily="18" charset="0"/>
            </a:endParaRPr>
          </a:p>
          <a:p>
            <a:pPr marL="0" indent="0">
              <a:lnSpc>
                <a:spcPct val="150000"/>
              </a:lnSpc>
              <a:buNone/>
            </a:pPr>
            <a:endParaRPr lang="en-IN" dirty="0"/>
          </a:p>
        </p:txBody>
      </p:sp>
    </p:spTree>
    <p:extLst>
      <p:ext uri="{BB962C8B-B14F-4D97-AF65-F5344CB8AC3E}">
        <p14:creationId xmlns:p14="http://schemas.microsoft.com/office/powerpoint/2010/main" val="3800689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50752"/>
          </a:xfrm>
        </p:spPr>
        <p:txBody>
          <a:bodyPr/>
          <a:lstStyle/>
          <a:p>
            <a:r>
              <a:rPr lang="en-IN" sz="3600" dirty="0">
                <a:latin typeface="Times New Roman" panose="02020603050405020304" pitchFamily="18" charset="0"/>
                <a:cs typeface="Times New Roman" panose="02020603050405020304" pitchFamily="18" charset="0"/>
              </a:rPr>
              <a:t>SYSTEM ARCHITECTURE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394848"/>
            <a:ext cx="8120143" cy="4486759"/>
          </a:xfrm>
        </p:spPr>
        <p:txBody>
          <a:bodyPr>
            <a:normAutofit/>
          </a:bodyPr>
          <a:lstStyle/>
          <a:p>
            <a:pPr marL="0" indent="0" algn="just">
              <a:lnSpc>
                <a:spcPct val="150000"/>
              </a:lnSpc>
              <a:buNone/>
            </a:pPr>
            <a:r>
              <a:rPr lang="en-US" sz="3200" b="1" dirty="0">
                <a:effectLst/>
                <a:latin typeface="Times New Roman" panose="02020603050405020304" pitchFamily="18" charset="0"/>
                <a:ea typeface="Times New Roman" panose="02020603050405020304" pitchFamily="18" charset="0"/>
              </a:rPr>
              <a:t> </a:t>
            </a:r>
            <a:endParaRPr lang="en-IN" dirty="0"/>
          </a:p>
        </p:txBody>
      </p:sp>
      <p:pic>
        <p:nvPicPr>
          <p:cNvPr id="5" name="Picture 4">
            <a:extLst>
              <a:ext uri="{FF2B5EF4-FFF2-40B4-BE49-F238E27FC236}">
                <a16:creationId xmlns:a16="http://schemas.microsoft.com/office/drawing/2014/main" id="{C93479E0-40A1-43AD-8656-B8C38B691A4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712748"/>
            <a:ext cx="5943600" cy="3850957"/>
          </a:xfrm>
          <a:prstGeom prst="rect">
            <a:avLst/>
          </a:prstGeom>
          <a:noFill/>
          <a:ln>
            <a:noFill/>
          </a:ln>
        </p:spPr>
      </p:pic>
    </p:spTree>
    <p:extLst>
      <p:ext uri="{BB962C8B-B14F-4D97-AF65-F5344CB8AC3E}">
        <p14:creationId xmlns:p14="http://schemas.microsoft.com/office/powerpoint/2010/main" val="26998436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350</TotalTime>
  <Words>2008</Words>
  <Application>Microsoft Office PowerPoint</Application>
  <PresentationFormat>On-screen Show (4:3)</PresentationFormat>
  <Paragraphs>180</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Tahoma</vt:lpstr>
      <vt:lpstr>Times New Roman</vt:lpstr>
      <vt:lpstr>Office Theme</vt:lpstr>
      <vt:lpstr>PowerPoint Presentation</vt:lpstr>
      <vt:lpstr>ABSTRACT</vt:lpstr>
      <vt:lpstr>LITERATURE SURVEY</vt:lpstr>
      <vt:lpstr>EXISTING SYSTEM</vt:lpstr>
      <vt:lpstr>EXISTING SYSTEM</vt:lpstr>
      <vt:lpstr>PROPOSED SYSTEM</vt:lpstr>
      <vt:lpstr>PROPOSED SYSTEM</vt:lpstr>
      <vt:lpstr>TECHNOLOGY STACK</vt:lpstr>
      <vt:lpstr>SYSTEM ARCHITECTURE </vt:lpstr>
      <vt:lpstr>SYSTEM DESIGN – ER DIAGRAM</vt:lpstr>
      <vt:lpstr>SYSTEM DESIGN – DATAFLOW DIAGRAM</vt:lpstr>
      <vt:lpstr>SYSTEM DESIGN – USE CASE DIAGRAM</vt:lpstr>
      <vt:lpstr>SYSTEM DESIGN – SEQUENCE DIAGRAM</vt:lpstr>
      <vt:lpstr>MODULES</vt:lpstr>
      <vt:lpstr>MODULES</vt:lpstr>
      <vt:lpstr>MODULES</vt:lpstr>
      <vt:lpstr>    TESTING FOR USER MODULE</vt:lpstr>
      <vt:lpstr>   TESTING FOR KGC/CLOUD SERVER MODULE</vt:lpstr>
      <vt:lpstr>SCREENSHOTS</vt:lpstr>
      <vt:lpstr>SCREENSHOTS</vt:lpstr>
      <vt:lpstr>SCREENSHOTS</vt:lpstr>
      <vt:lpstr>SCREENSHOTS</vt:lpstr>
      <vt:lpstr>SCREENSHOTS</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Dhesh Kumaar</cp:lastModifiedBy>
  <cp:revision>41</cp:revision>
  <dcterms:created xsi:type="dcterms:W3CDTF">2020-12-27T14:21:20Z</dcterms:created>
  <dcterms:modified xsi:type="dcterms:W3CDTF">2021-06-12T11:24:21Z</dcterms:modified>
</cp:coreProperties>
</file>