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10.fntdata" ContentType="application/x-fontdata"/>
  <Override PartName="/ppt/fonts/font11.fntdata" ContentType="application/x-fontdata"/>
  <Override PartName="/ppt/fonts/font12.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fonts/font9.fntdata" ContentType="application/x-fontdata"/>
  <Override PartName="/ppt/media/image14.svg" ContentType="image/svg+xml"/>
  <Override PartName="/ppt/media/image2.svg" ContentType="image/svg+xml"/>
  <Override PartName="/ppt/media/image6.svg" ContentType="image/svg+xml"/>
  <Override PartName="/ppt/media/image8.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5"/>
  </p:notesMasterIdLst>
  <p:sldIdLst>
    <p:sldId id="256" r:id="rId3"/>
    <p:sldId id="257" r:id="rId4"/>
    <p:sldId id="258" r:id="rId6"/>
    <p:sldId id="259" r:id="rId7"/>
    <p:sldId id="260" r:id="rId8"/>
    <p:sldId id="261" r:id="rId9"/>
    <p:sldId id="262" r:id="rId10"/>
    <p:sldId id="263" r:id="rId11"/>
    <p:sldId id="264" r:id="rId12"/>
    <p:sldId id="265" r:id="rId13"/>
    <p:sldId id="266" r:id="rId14"/>
    <p:sldId id="267" r:id="rId15"/>
  </p:sldIdLst>
  <p:sldSz cx="18288000" cy="10287000"/>
  <p:notesSz cx="6858000" cy="9144000"/>
  <p:embeddedFontLst>
    <p:embeddedFont>
      <p:font typeface="Canva Sans Bold" panose="020B0503030501040103"/>
      <p:regular r:id="rId19"/>
      <p:bold r:id="rId20"/>
    </p:embeddedFont>
    <p:embeddedFont>
      <p:font typeface="Archivo Black" panose="020B0A03020202020B04"/>
      <p:regular r:id="rId21"/>
      <p:boldItalic r:id="rId22"/>
    </p:embeddedFont>
    <p:embeddedFont>
      <p:font typeface="Montserrat Bold" panose="00000500000000000000"/>
      <p:regular r:id="rId23"/>
      <p:bold r:id="rId24"/>
    </p:embeddedFont>
    <p:embeddedFont>
      <p:font typeface="Montserrat" panose="00000500000000000000"/>
      <p:regular r:id="rId25"/>
      <p:bold r:id="rId26"/>
    </p:embeddedFont>
    <p:embeddedFont>
      <p:font typeface="Calibri" panose="020F0502020204030204" charset="0"/>
      <p:regular r:id="rId27"/>
      <p:bold r:id="rId28"/>
      <p:italic r:id="rId29"/>
      <p:boldItalic r:id="rId3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8"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8"/>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0" Type="http://schemas.openxmlformats.org/officeDocument/2006/relationships/font" Target="fonts/font12.fntdata"/><Relationship Id="rId3" Type="http://schemas.openxmlformats.org/officeDocument/2006/relationships/slide" Target="slides/slide1.xml"/><Relationship Id="rId29" Type="http://schemas.openxmlformats.org/officeDocument/2006/relationships/font" Target="fonts/font11.fntdata"/><Relationship Id="rId28" Type="http://schemas.openxmlformats.org/officeDocument/2006/relationships/font" Target="fonts/font10.fntdata"/><Relationship Id="rId27" Type="http://schemas.openxmlformats.org/officeDocument/2006/relationships/font" Target="fonts/font9.fntdata"/><Relationship Id="rId26" Type="http://schemas.openxmlformats.org/officeDocument/2006/relationships/font" Target="fonts/font8.fntdata"/><Relationship Id="rId25" Type="http://schemas.openxmlformats.org/officeDocument/2006/relationships/font" Target="fonts/font7.fntdata"/><Relationship Id="rId24" Type="http://schemas.openxmlformats.org/officeDocument/2006/relationships/font" Target="fonts/font6.fntdata"/><Relationship Id="rId23" Type="http://schemas.openxmlformats.org/officeDocument/2006/relationships/font" Target="fonts/font5.fntdata"/><Relationship Id="rId22" Type="http://schemas.openxmlformats.org/officeDocument/2006/relationships/font" Target="fonts/font4.fntdata"/><Relationship Id="rId21" Type="http://schemas.openxmlformats.org/officeDocument/2006/relationships/font" Target="fonts/font3.fntdata"/><Relationship Id="rId20" Type="http://schemas.openxmlformats.org/officeDocument/2006/relationships/font" Target="fonts/font2.fntdata"/><Relationship Id="rId2" Type="http://schemas.openxmlformats.org/officeDocument/2006/relationships/theme" Target="theme/theme1.xml"/><Relationship Id="rId19" Type="http://schemas.openxmlformats.org/officeDocument/2006/relationships/font" Target="fonts/font1.fntdata"/><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4.svg"/><Relationship Id="rId1" Type="http://schemas.openxmlformats.org/officeDocument/2006/relationships/image" Target="../media/image1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6.svg"/><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6.svg"/><Relationship Id="rId1"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image" Target="../media/image11.png"/><Relationship Id="rId4" Type="http://schemas.openxmlformats.org/officeDocument/2006/relationships/image" Target="../media/image10.png"/><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DFBFB"/>
        </a:solidFill>
        <a:effectLst/>
      </p:bgPr>
    </p:bg>
    <p:spTree>
      <p:nvGrpSpPr>
        <p:cNvPr id="1" name=""/>
        <p:cNvGrpSpPr/>
        <p:nvPr/>
      </p:nvGrpSpPr>
      <p:grpSpPr>
        <a:xfrm>
          <a:off x="0" y="0"/>
          <a:ext cx="0" cy="0"/>
          <a:chOff x="0" y="0"/>
          <a:chExt cx="0" cy="0"/>
        </a:xfrm>
      </p:grpSpPr>
      <p:sp>
        <p:nvSpPr>
          <p:cNvPr id="3" name="Freeform 3"/>
          <p:cNvSpPr/>
          <p:nvPr/>
        </p:nvSpPr>
        <p:spPr>
          <a:xfrm>
            <a:off x="15047759" y="3749017"/>
            <a:ext cx="3240241" cy="6504134"/>
          </a:xfrm>
          <a:custGeom>
            <a:avLst/>
            <a:gdLst/>
            <a:ahLst/>
            <a:cxnLst/>
            <a:rect l="l" t="t" r="r" b="b"/>
            <a:pathLst>
              <a:path w="3240241" h="6504134">
                <a:moveTo>
                  <a:pt x="0" y="0"/>
                </a:moveTo>
                <a:lnTo>
                  <a:pt x="3240241" y="0"/>
                </a:lnTo>
                <a:lnTo>
                  <a:pt x="3240241" y="6504133"/>
                </a:lnTo>
                <a:lnTo>
                  <a:pt x="0" y="6504133"/>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grpSp>
        <p:nvGrpSpPr>
          <p:cNvPr id="4" name="Group 4"/>
          <p:cNvGrpSpPr/>
          <p:nvPr/>
        </p:nvGrpSpPr>
        <p:grpSpPr>
          <a:xfrm rot="0">
            <a:off x="13032403" y="-1448305"/>
            <a:ext cx="5255597" cy="13183610"/>
            <a:chOff x="0" y="0"/>
            <a:chExt cx="1384190" cy="3472227"/>
          </a:xfrm>
          <a:solidFill>
            <a:schemeClr val="accent4">
              <a:lumMod val="60000"/>
              <a:lumOff val="40000"/>
            </a:schemeClr>
          </a:solidFill>
        </p:grpSpPr>
        <p:sp>
          <p:nvSpPr>
            <p:cNvPr id="5" name="Freeform 5"/>
            <p:cNvSpPr/>
            <p:nvPr/>
          </p:nvSpPr>
          <p:spPr>
            <a:xfrm>
              <a:off x="0" y="0"/>
              <a:ext cx="1384190" cy="3472226"/>
            </a:xfrm>
            <a:custGeom>
              <a:avLst/>
              <a:gdLst/>
              <a:ahLst/>
              <a:cxnLst/>
              <a:rect l="l" t="t" r="r" b="b"/>
              <a:pathLst>
                <a:path w="1384190" h="3472226">
                  <a:moveTo>
                    <a:pt x="0" y="0"/>
                  </a:moveTo>
                  <a:lnTo>
                    <a:pt x="1384190" y="0"/>
                  </a:lnTo>
                  <a:lnTo>
                    <a:pt x="1384190" y="3472226"/>
                  </a:lnTo>
                  <a:lnTo>
                    <a:pt x="0" y="3472226"/>
                  </a:lnTo>
                  <a:close/>
                </a:path>
              </a:pathLst>
            </a:custGeom>
            <a:grpFill/>
          </p:spPr>
        </p:sp>
        <p:sp>
          <p:nvSpPr>
            <p:cNvPr id="6" name="TextBox 6"/>
            <p:cNvSpPr txBox="1"/>
            <p:nvPr/>
          </p:nvSpPr>
          <p:spPr>
            <a:xfrm>
              <a:off x="0" y="-19050"/>
              <a:ext cx="1384190" cy="3491277"/>
            </a:xfrm>
            <a:prstGeom prst="rect">
              <a:avLst/>
            </a:prstGeom>
            <a:grpFill/>
          </p:spPr>
          <p:txBody>
            <a:bodyPr lIns="50800" tIns="50800" rIns="50800" bIns="50800" rtlCol="0" anchor="ctr"/>
            <a:lstStyle/>
            <a:p>
              <a:pPr algn="ctr">
                <a:lnSpc>
                  <a:spcPts val="2860"/>
                </a:lnSpc>
              </a:pPr>
            </a:p>
          </p:txBody>
        </p:sp>
      </p:grpSp>
      <p:grpSp>
        <p:nvGrpSpPr>
          <p:cNvPr id="7" name="Group 7"/>
          <p:cNvGrpSpPr/>
          <p:nvPr/>
        </p:nvGrpSpPr>
        <p:grpSpPr>
          <a:xfrm rot="0">
            <a:off x="1057435" y="3489495"/>
            <a:ext cx="78988" cy="3562352"/>
            <a:chOff x="0" y="0"/>
            <a:chExt cx="20803" cy="938233"/>
          </a:xfrm>
        </p:grpSpPr>
        <p:sp>
          <p:nvSpPr>
            <p:cNvPr id="8" name="Freeform 8"/>
            <p:cNvSpPr/>
            <p:nvPr/>
          </p:nvSpPr>
          <p:spPr>
            <a:xfrm>
              <a:off x="0" y="0"/>
              <a:ext cx="20803" cy="938233"/>
            </a:xfrm>
            <a:custGeom>
              <a:avLst/>
              <a:gdLst/>
              <a:ahLst/>
              <a:cxnLst/>
              <a:rect l="l" t="t" r="r" b="b"/>
              <a:pathLst>
                <a:path w="20803" h="938233">
                  <a:moveTo>
                    <a:pt x="0" y="0"/>
                  </a:moveTo>
                  <a:lnTo>
                    <a:pt x="20803" y="0"/>
                  </a:lnTo>
                  <a:lnTo>
                    <a:pt x="20803" y="938233"/>
                  </a:lnTo>
                  <a:lnTo>
                    <a:pt x="0" y="938233"/>
                  </a:lnTo>
                  <a:close/>
                </a:path>
              </a:pathLst>
            </a:custGeom>
            <a:solidFill>
              <a:srgbClr val="123D33"/>
            </a:solidFill>
            <a:ln cap="sq">
              <a:noFill/>
              <a:prstDash val="solid"/>
              <a:miter/>
            </a:ln>
          </p:spPr>
        </p:sp>
        <p:sp>
          <p:nvSpPr>
            <p:cNvPr id="9" name="TextBox 9"/>
            <p:cNvSpPr txBox="1"/>
            <p:nvPr/>
          </p:nvSpPr>
          <p:spPr>
            <a:xfrm>
              <a:off x="0" y="-19050"/>
              <a:ext cx="20803" cy="957283"/>
            </a:xfrm>
            <a:prstGeom prst="rect">
              <a:avLst/>
            </a:prstGeom>
          </p:spPr>
          <p:txBody>
            <a:bodyPr lIns="50800" tIns="50800" rIns="50800" bIns="50800" rtlCol="0" anchor="ctr"/>
            <a:lstStyle/>
            <a:p>
              <a:pPr marL="0" lvl="0" indent="0" algn="ctr">
                <a:lnSpc>
                  <a:spcPts val="2860"/>
                </a:lnSpc>
                <a:spcBef>
                  <a:spcPct val="0"/>
                </a:spcBef>
              </a:pPr>
            </a:p>
          </p:txBody>
        </p:sp>
      </p:grpSp>
      <p:grpSp>
        <p:nvGrpSpPr>
          <p:cNvPr id="10" name="Group 10"/>
          <p:cNvGrpSpPr/>
          <p:nvPr/>
        </p:nvGrpSpPr>
        <p:grpSpPr>
          <a:xfrm rot="0">
            <a:off x="736502" y="1304442"/>
            <a:ext cx="1589641" cy="1589641"/>
            <a:chOff x="0" y="0"/>
            <a:chExt cx="812800" cy="812800"/>
          </a:xfrm>
        </p:grpSpPr>
        <p:sp>
          <p:nvSpPr>
            <p:cNvPr id="11" name="Freeform 11"/>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a:blip r:embed="rId3"/>
              <a:stretch>
                <a:fillRect/>
              </a:stretch>
            </a:blipFill>
          </p:spPr>
        </p:sp>
      </p:grpSp>
      <p:sp>
        <p:nvSpPr>
          <p:cNvPr id="12" name="TextBox 12"/>
          <p:cNvSpPr txBox="1"/>
          <p:nvPr/>
        </p:nvSpPr>
        <p:spPr>
          <a:xfrm>
            <a:off x="1387521" y="3441870"/>
            <a:ext cx="8045359" cy="1582852"/>
          </a:xfrm>
          <a:prstGeom prst="rect">
            <a:avLst/>
          </a:prstGeom>
        </p:spPr>
        <p:txBody>
          <a:bodyPr lIns="0" tIns="0" rIns="0" bIns="0" rtlCol="0" anchor="t">
            <a:spAutoFit/>
          </a:bodyPr>
          <a:lstStyle/>
          <a:p>
            <a:pPr>
              <a:lnSpc>
                <a:spcPts val="3790"/>
              </a:lnSpc>
            </a:pPr>
          </a:p>
          <a:p>
            <a:pPr>
              <a:lnSpc>
                <a:spcPts val="3790"/>
              </a:lnSpc>
            </a:pPr>
            <a:r>
              <a:rPr lang="en-US" sz="2705" spc="-54">
                <a:solidFill>
                  <a:srgbClr val="191919"/>
                </a:solidFill>
                <a:latin typeface="Open Sauce Bold" panose="00000800000000000000"/>
              </a:rPr>
              <a:t>TNSDC - Fundamentals of Cybersecurity with Kali Linux</a:t>
            </a:r>
            <a:endParaRPr lang="en-US" sz="2705" spc="-54">
              <a:solidFill>
                <a:srgbClr val="191919"/>
              </a:solidFill>
              <a:latin typeface="Open Sauce Bold" panose="00000800000000000000"/>
            </a:endParaRPr>
          </a:p>
          <a:p>
            <a:pPr>
              <a:lnSpc>
                <a:spcPts val="1270"/>
              </a:lnSpc>
            </a:pPr>
          </a:p>
        </p:txBody>
      </p:sp>
      <p:sp>
        <p:nvSpPr>
          <p:cNvPr id="13" name="TextBox 13"/>
          <p:cNvSpPr txBox="1"/>
          <p:nvPr/>
        </p:nvSpPr>
        <p:spPr>
          <a:xfrm>
            <a:off x="1387521" y="4403531"/>
            <a:ext cx="8293728" cy="2002893"/>
          </a:xfrm>
          <a:prstGeom prst="rect">
            <a:avLst/>
          </a:prstGeom>
        </p:spPr>
        <p:txBody>
          <a:bodyPr lIns="0" tIns="0" rIns="0" bIns="0" rtlCol="0" anchor="t">
            <a:spAutoFit/>
          </a:bodyPr>
          <a:lstStyle/>
          <a:p>
            <a:pPr>
              <a:lnSpc>
                <a:spcPts val="16305"/>
              </a:lnSpc>
            </a:pPr>
            <a:r>
              <a:rPr lang="en-US" sz="11645" spc="-232">
                <a:solidFill>
                  <a:srgbClr val="191919"/>
                </a:solidFill>
                <a:latin typeface="Open Sauce Heavy" panose="00000400000000000000"/>
              </a:rPr>
              <a:t>Project</a:t>
            </a:r>
            <a:endParaRPr lang="en-US" sz="11645" spc="-232">
              <a:solidFill>
                <a:srgbClr val="191919"/>
              </a:solidFill>
              <a:latin typeface="Open Sauce Heavy" panose="00000400000000000000"/>
            </a:endParaRPr>
          </a:p>
        </p:txBody>
      </p:sp>
      <p:sp>
        <p:nvSpPr>
          <p:cNvPr id="14" name="Text Box 13"/>
          <p:cNvSpPr txBox="1"/>
          <p:nvPr/>
        </p:nvSpPr>
        <p:spPr>
          <a:xfrm>
            <a:off x="7292975" y="5847715"/>
            <a:ext cx="6096000" cy="2553335"/>
          </a:xfrm>
          <a:prstGeom prst="rect">
            <a:avLst/>
          </a:prstGeom>
          <a:noFill/>
        </p:spPr>
        <p:txBody>
          <a:bodyPr wrap="square" rtlCol="0">
            <a:spAutoFit/>
          </a:bodyPr>
          <a:p>
            <a:r>
              <a:rPr lang="en-US" sz="3200"/>
              <a:t>Presented by :</a:t>
            </a:r>
            <a:endParaRPr lang="en-US" sz="3200"/>
          </a:p>
          <a:p>
            <a:r>
              <a:rPr lang="en-US" sz="3200"/>
              <a:t>Ashwin T</a:t>
            </a:r>
            <a:endParaRPr lang="en-US" sz="3200"/>
          </a:p>
          <a:p>
            <a:r>
              <a:rPr lang="en-US" sz="3200"/>
              <a:t>B.E CSE</a:t>
            </a:r>
            <a:endParaRPr lang="en-US" sz="3200"/>
          </a:p>
          <a:p>
            <a:r>
              <a:rPr lang="en-US" sz="3200"/>
              <a:t>Anjalai ammal mahalingam engineering college</a:t>
            </a:r>
            <a:endParaRPr lang="en-US" sz="32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325352" y="1085361"/>
            <a:ext cx="13174658" cy="8172939"/>
          </a:xfrm>
          <a:prstGeom prst="rect">
            <a:avLst/>
          </a:prstGeom>
        </p:spPr>
        <p:txBody>
          <a:bodyPr lIns="0" tIns="0" rIns="0" bIns="0" rtlCol="0" anchor="t">
            <a:spAutoFit/>
          </a:bodyPr>
          <a:lstStyle/>
          <a:p>
            <a:pPr>
              <a:lnSpc>
                <a:spcPts val="2620"/>
              </a:lnSpc>
              <a:spcBef>
                <a:spcPct val="0"/>
              </a:spcBef>
            </a:pPr>
            <a:r>
              <a:rPr lang="en-US" sz="1870">
                <a:solidFill>
                  <a:srgbClr val="191919"/>
                </a:solidFill>
                <a:latin typeface="Montserrat Bold" panose="00000500000000000000"/>
              </a:rPr>
              <a:t>Integrity Checks:</a:t>
            </a:r>
            <a:endParaRPr lang="en-US" sz="1870">
              <a:solidFill>
                <a:srgbClr val="191919"/>
              </a:solidFill>
              <a:latin typeface="Montserrat Bold" panose="00000500000000000000"/>
            </a:endParaRPr>
          </a:p>
          <a:p>
            <a:pPr>
              <a:lnSpc>
                <a:spcPts val="2620"/>
              </a:lnSpc>
              <a:spcBef>
                <a:spcPct val="0"/>
              </a:spcBef>
            </a:pPr>
          </a:p>
          <a:p>
            <a:pPr>
              <a:lnSpc>
                <a:spcPts val="2620"/>
              </a:lnSpc>
              <a:spcBef>
                <a:spcPct val="0"/>
              </a:spcBef>
            </a:pPr>
            <a:r>
              <a:rPr lang="en-US" sz="1870">
                <a:solidFill>
                  <a:srgbClr val="191919"/>
                </a:solidFill>
                <a:latin typeface="Montserrat Bold" panose="00000500000000000000"/>
              </a:rPr>
              <a:t>Implement checksums or digital signatures to verify the integrity of the keylogger software</a:t>
            </a:r>
            <a:endParaRPr lang="en-US" sz="1870">
              <a:solidFill>
                <a:srgbClr val="191919"/>
              </a:solidFill>
              <a:latin typeface="Montserrat Bold" panose="00000500000000000000"/>
            </a:endParaRPr>
          </a:p>
          <a:p>
            <a:pPr>
              <a:lnSpc>
                <a:spcPts val="2620"/>
              </a:lnSpc>
              <a:spcBef>
                <a:spcPct val="0"/>
              </a:spcBef>
            </a:pPr>
            <a:r>
              <a:rPr lang="en-US" sz="1870">
                <a:solidFill>
                  <a:srgbClr val="191919"/>
                </a:solidFill>
                <a:latin typeface="Montserrat Bold" panose="00000500000000000000"/>
              </a:rPr>
              <a:t>and stored data.</a:t>
            </a:r>
            <a:endParaRPr lang="en-US" sz="1870">
              <a:solidFill>
                <a:srgbClr val="191919"/>
              </a:solidFill>
              <a:latin typeface="Montserrat Bold" panose="00000500000000000000"/>
            </a:endParaRPr>
          </a:p>
          <a:p>
            <a:pPr>
              <a:lnSpc>
                <a:spcPts val="2620"/>
              </a:lnSpc>
              <a:spcBef>
                <a:spcPct val="0"/>
              </a:spcBef>
            </a:pPr>
          </a:p>
          <a:p>
            <a:pPr>
              <a:lnSpc>
                <a:spcPts val="2620"/>
              </a:lnSpc>
              <a:spcBef>
                <a:spcPct val="0"/>
              </a:spcBef>
            </a:pPr>
            <a:r>
              <a:rPr lang="en-US" sz="1870">
                <a:solidFill>
                  <a:srgbClr val="191919"/>
                </a:solidFill>
                <a:latin typeface="Montserrat Bold" panose="00000500000000000000"/>
              </a:rPr>
              <a:t>Detect any unauthorized modifications to the keylogger or logged data.</a:t>
            </a:r>
            <a:endParaRPr lang="en-US" sz="1870">
              <a:solidFill>
                <a:srgbClr val="191919"/>
              </a:solidFill>
              <a:latin typeface="Montserrat Bold" panose="00000500000000000000"/>
            </a:endParaRPr>
          </a:p>
          <a:p>
            <a:pPr>
              <a:lnSpc>
                <a:spcPts val="2620"/>
              </a:lnSpc>
              <a:spcBef>
                <a:spcPct val="0"/>
              </a:spcBef>
            </a:pPr>
          </a:p>
          <a:p>
            <a:pPr>
              <a:lnSpc>
                <a:spcPts val="2620"/>
              </a:lnSpc>
              <a:spcBef>
                <a:spcPct val="0"/>
              </a:spcBef>
            </a:pPr>
            <a:r>
              <a:rPr lang="en-US" sz="1870">
                <a:solidFill>
                  <a:srgbClr val="191919"/>
                </a:solidFill>
                <a:latin typeface="Montserrat Bold" panose="00000500000000000000"/>
              </a:rPr>
              <a:t>Logging and Auditing:</a:t>
            </a:r>
            <a:endParaRPr lang="en-US" sz="1870">
              <a:solidFill>
                <a:srgbClr val="191919"/>
              </a:solidFill>
              <a:latin typeface="Montserrat Bold" panose="00000500000000000000"/>
            </a:endParaRPr>
          </a:p>
          <a:p>
            <a:pPr>
              <a:lnSpc>
                <a:spcPts val="2620"/>
              </a:lnSpc>
              <a:spcBef>
                <a:spcPct val="0"/>
              </a:spcBef>
            </a:pPr>
          </a:p>
          <a:p>
            <a:pPr>
              <a:lnSpc>
                <a:spcPts val="2620"/>
              </a:lnSpc>
              <a:spcBef>
                <a:spcPct val="0"/>
              </a:spcBef>
            </a:pPr>
            <a:r>
              <a:rPr lang="en-US" sz="1870">
                <a:solidFill>
                  <a:srgbClr val="191919"/>
                </a:solidFill>
                <a:latin typeface="Montserrat Bold" panose="00000500000000000000"/>
              </a:rPr>
              <a:t>Log all user activities and access attempts, including login attempts, data access, and</a:t>
            </a:r>
            <a:endParaRPr lang="en-US" sz="1870">
              <a:solidFill>
                <a:srgbClr val="191919"/>
              </a:solidFill>
              <a:latin typeface="Montserrat Bold" panose="00000500000000000000"/>
            </a:endParaRPr>
          </a:p>
          <a:p>
            <a:pPr>
              <a:lnSpc>
                <a:spcPts val="2620"/>
              </a:lnSpc>
              <a:spcBef>
                <a:spcPct val="0"/>
              </a:spcBef>
            </a:pPr>
            <a:r>
              <a:rPr lang="en-US" sz="1870">
                <a:solidFill>
                  <a:srgbClr val="191919"/>
                </a:solidFill>
                <a:latin typeface="Montserrat Bold" panose="00000500000000000000"/>
              </a:rPr>
              <a:t>configuration changes.</a:t>
            </a:r>
            <a:endParaRPr lang="en-US" sz="1870">
              <a:solidFill>
                <a:srgbClr val="191919"/>
              </a:solidFill>
              <a:latin typeface="Montserrat Bold" panose="00000500000000000000"/>
            </a:endParaRPr>
          </a:p>
          <a:p>
            <a:pPr>
              <a:lnSpc>
                <a:spcPts val="2620"/>
              </a:lnSpc>
              <a:spcBef>
                <a:spcPct val="0"/>
              </a:spcBef>
            </a:pPr>
          </a:p>
          <a:p>
            <a:pPr>
              <a:lnSpc>
                <a:spcPts val="2620"/>
              </a:lnSpc>
              <a:spcBef>
                <a:spcPct val="0"/>
              </a:spcBef>
            </a:pPr>
            <a:r>
              <a:rPr lang="en-US" sz="1870">
                <a:solidFill>
                  <a:srgbClr val="191919"/>
                </a:solidFill>
                <a:latin typeface="Montserrat Bold" panose="00000500000000000000"/>
              </a:rPr>
              <a:t>Implement auditing mechanisms to track changes and monitor for suspicious activities.</a:t>
            </a:r>
            <a:endParaRPr lang="en-US" sz="1870">
              <a:solidFill>
                <a:srgbClr val="191919"/>
              </a:solidFill>
              <a:latin typeface="Montserrat Bold" panose="00000500000000000000"/>
            </a:endParaRPr>
          </a:p>
          <a:p>
            <a:pPr>
              <a:lnSpc>
                <a:spcPts val="2620"/>
              </a:lnSpc>
              <a:spcBef>
                <a:spcPct val="0"/>
              </a:spcBef>
            </a:pPr>
          </a:p>
          <a:p>
            <a:pPr>
              <a:lnSpc>
                <a:spcPts val="2620"/>
              </a:lnSpc>
              <a:spcBef>
                <a:spcPct val="0"/>
              </a:spcBef>
            </a:pPr>
            <a:r>
              <a:rPr lang="en-US" sz="1870">
                <a:solidFill>
                  <a:srgbClr val="191919"/>
                </a:solidFill>
                <a:latin typeface="Montserrat Bold" panose="00000500000000000000"/>
              </a:rPr>
              <a:t>Anti-Tampering Measures:</a:t>
            </a:r>
            <a:endParaRPr lang="en-US" sz="1870">
              <a:solidFill>
                <a:srgbClr val="191919"/>
              </a:solidFill>
              <a:latin typeface="Montserrat Bold" panose="00000500000000000000"/>
            </a:endParaRPr>
          </a:p>
          <a:p>
            <a:pPr>
              <a:lnSpc>
                <a:spcPts val="2620"/>
              </a:lnSpc>
              <a:spcBef>
                <a:spcPct val="0"/>
              </a:spcBef>
            </a:pPr>
          </a:p>
          <a:p>
            <a:pPr>
              <a:lnSpc>
                <a:spcPts val="2620"/>
              </a:lnSpc>
              <a:spcBef>
                <a:spcPct val="0"/>
              </a:spcBef>
            </a:pPr>
            <a:r>
              <a:rPr lang="en-US" sz="1870">
                <a:solidFill>
                  <a:srgbClr val="191919"/>
                </a:solidFill>
                <a:latin typeface="Montserrat Bold" panose="00000500000000000000"/>
              </a:rPr>
              <a:t>Employ techniques like code obfuscation, code signing, and runtime integrity checks to</a:t>
            </a:r>
            <a:endParaRPr lang="en-US" sz="1870">
              <a:solidFill>
                <a:srgbClr val="191919"/>
              </a:solidFill>
              <a:latin typeface="Montserrat Bold" panose="00000500000000000000"/>
            </a:endParaRPr>
          </a:p>
          <a:p>
            <a:pPr>
              <a:lnSpc>
                <a:spcPts val="2620"/>
              </a:lnSpc>
              <a:spcBef>
                <a:spcPct val="0"/>
              </a:spcBef>
            </a:pPr>
            <a:r>
              <a:rPr lang="en-US" sz="1870">
                <a:solidFill>
                  <a:srgbClr val="191919"/>
                </a:solidFill>
                <a:latin typeface="Montserrat Bold" panose="00000500000000000000"/>
              </a:rPr>
              <a:t>deter and detect attempts to tamper with the keylogger software.</a:t>
            </a:r>
            <a:endParaRPr lang="en-US" sz="1870">
              <a:solidFill>
                <a:srgbClr val="191919"/>
              </a:solidFill>
              <a:latin typeface="Montserrat Bold" panose="00000500000000000000"/>
            </a:endParaRPr>
          </a:p>
          <a:p>
            <a:pPr>
              <a:lnSpc>
                <a:spcPts val="2620"/>
              </a:lnSpc>
              <a:spcBef>
                <a:spcPct val="0"/>
              </a:spcBef>
            </a:pPr>
          </a:p>
          <a:p>
            <a:pPr>
              <a:lnSpc>
                <a:spcPts val="2620"/>
              </a:lnSpc>
              <a:spcBef>
                <a:spcPct val="0"/>
              </a:spcBef>
            </a:pPr>
            <a:r>
              <a:rPr lang="en-US" sz="1870">
                <a:solidFill>
                  <a:srgbClr val="191919"/>
                </a:solidFill>
                <a:latin typeface="Montserrat Bold" panose="00000500000000000000"/>
              </a:rPr>
              <a:t>Secure Communication:</a:t>
            </a:r>
            <a:endParaRPr lang="en-US" sz="1870">
              <a:solidFill>
                <a:srgbClr val="191919"/>
              </a:solidFill>
              <a:latin typeface="Montserrat Bold" panose="00000500000000000000"/>
            </a:endParaRPr>
          </a:p>
          <a:p>
            <a:pPr>
              <a:lnSpc>
                <a:spcPts val="2620"/>
              </a:lnSpc>
              <a:spcBef>
                <a:spcPct val="0"/>
              </a:spcBef>
            </a:pPr>
          </a:p>
          <a:p>
            <a:pPr>
              <a:lnSpc>
                <a:spcPts val="2620"/>
              </a:lnSpc>
              <a:spcBef>
                <a:spcPct val="0"/>
              </a:spcBef>
            </a:pPr>
            <a:r>
              <a:rPr lang="en-US" sz="1870">
                <a:solidFill>
                  <a:srgbClr val="191919"/>
                </a:solidFill>
                <a:latin typeface="Montserrat Bold" panose="00000500000000000000"/>
              </a:rPr>
              <a:t>If the keylogger communicates with remote servers or monitoring consoles, ensure secure</a:t>
            </a:r>
            <a:endParaRPr lang="en-US" sz="1870">
              <a:solidFill>
                <a:srgbClr val="191919"/>
              </a:solidFill>
              <a:latin typeface="Montserrat Bold" panose="00000500000000000000"/>
            </a:endParaRPr>
          </a:p>
          <a:p>
            <a:pPr>
              <a:lnSpc>
                <a:spcPts val="2620"/>
              </a:lnSpc>
              <a:spcBef>
                <a:spcPct val="0"/>
              </a:spcBef>
            </a:pPr>
            <a:r>
              <a:rPr lang="en-US" sz="1870">
                <a:solidFill>
                  <a:srgbClr val="191919"/>
                </a:solidFill>
                <a:latin typeface="Montserrat Bold" panose="00000500000000000000"/>
              </a:rPr>
              <a:t>communication channels using protocols like HTTPS or SSH.</a:t>
            </a:r>
            <a:endParaRPr lang="en-US" sz="1870">
              <a:solidFill>
                <a:srgbClr val="191919"/>
              </a:solidFill>
              <a:latin typeface="Montserrat Bold" panose="00000500000000000000"/>
            </a:endParaRPr>
          </a:p>
          <a:p>
            <a:pPr>
              <a:lnSpc>
                <a:spcPts val="2620"/>
              </a:lnSpc>
              <a:spcBef>
                <a:spcPct val="0"/>
              </a:spcBef>
            </a:pPr>
          </a:p>
          <a:p>
            <a:pPr>
              <a:lnSpc>
                <a:spcPts val="2620"/>
              </a:lnSpc>
              <a:spcBef>
                <a:spcPct val="0"/>
              </a:spcBef>
            </a:pPr>
            <a:r>
              <a:rPr lang="en-US" sz="1870">
                <a:solidFill>
                  <a:srgbClr val="191919"/>
                </a:solidFill>
                <a:latin typeface="Montserrat Bold" panose="00000500000000000000"/>
              </a:rPr>
              <a:t>Encrypt data in transit to prevent interception or eavesdropping.</a:t>
            </a:r>
            <a:endParaRPr lang="en-US" sz="1870">
              <a:solidFill>
                <a:srgbClr val="191919"/>
              </a:solidFill>
              <a:latin typeface="Montserrat Bold" panose="00000500000000000000"/>
            </a:endParaRPr>
          </a:p>
        </p:txBody>
      </p:sp>
      <p:sp>
        <p:nvSpPr>
          <p:cNvPr id="3" name="TextBox 3"/>
          <p:cNvSpPr txBox="1"/>
          <p:nvPr/>
        </p:nvSpPr>
        <p:spPr>
          <a:xfrm>
            <a:off x="1325352" y="269053"/>
            <a:ext cx="1702594" cy="588170"/>
          </a:xfrm>
          <a:prstGeom prst="rect">
            <a:avLst/>
          </a:prstGeom>
        </p:spPr>
        <p:txBody>
          <a:bodyPr lIns="0" tIns="0" rIns="0" bIns="0" rtlCol="0" anchor="t">
            <a:spAutoFit/>
          </a:bodyPr>
          <a:lstStyle/>
          <a:p>
            <a:pPr algn="ctr">
              <a:lnSpc>
                <a:spcPts val="4855"/>
              </a:lnSpc>
              <a:spcBef>
                <a:spcPct val="0"/>
              </a:spcBef>
            </a:pPr>
            <a:r>
              <a:rPr lang="en-US" sz="3470">
                <a:solidFill>
                  <a:srgbClr val="191919"/>
                </a:solidFill>
                <a:latin typeface="Montserrat Bold" panose="00000500000000000000"/>
              </a:rPr>
              <a:t>Result :</a:t>
            </a:r>
            <a:endParaRPr lang="en-US" sz="3470">
              <a:solidFill>
                <a:srgbClr val="191919"/>
              </a:solidFill>
              <a:latin typeface="Montserrat Bold" panose="0000050000000000000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37644" y="2652115"/>
            <a:ext cx="16812713" cy="6042184"/>
          </a:xfrm>
          <a:prstGeom prst="rect">
            <a:avLst/>
          </a:prstGeom>
        </p:spPr>
        <p:txBody>
          <a:bodyPr lIns="0" tIns="0" rIns="0" bIns="0" rtlCol="0" anchor="t">
            <a:spAutoFit/>
          </a:bodyPr>
          <a:lstStyle/>
          <a:p>
            <a:pPr>
              <a:lnSpc>
                <a:spcPts val="4015"/>
              </a:lnSpc>
              <a:spcBef>
                <a:spcPct val="0"/>
              </a:spcBef>
            </a:pPr>
            <a:r>
              <a:rPr lang="en-US" sz="2870">
                <a:solidFill>
                  <a:srgbClr val="000000"/>
                </a:solidFill>
                <a:latin typeface="Montserrat" panose="00000500000000000000"/>
              </a:rPr>
              <a:t>In conclusion, the development of a keylogger with robust security</a:t>
            </a:r>
            <a:endParaRPr lang="en-US" sz="2870">
              <a:solidFill>
                <a:srgbClr val="000000"/>
              </a:solidFill>
              <a:latin typeface="Montserrat" panose="00000500000000000000"/>
            </a:endParaRPr>
          </a:p>
          <a:p>
            <a:pPr>
              <a:lnSpc>
                <a:spcPts val="4015"/>
              </a:lnSpc>
              <a:spcBef>
                <a:spcPct val="0"/>
              </a:spcBef>
            </a:pPr>
            <a:r>
              <a:rPr lang="en-US" sz="2870">
                <a:solidFill>
                  <a:srgbClr val="000000"/>
                </a:solidFill>
                <a:latin typeface="Montserrat" panose="00000500000000000000"/>
              </a:rPr>
              <a:t>implementation in Python offers a versatile solution for monitoring user activity</a:t>
            </a:r>
            <a:endParaRPr lang="en-US" sz="2870">
              <a:solidFill>
                <a:srgbClr val="000000"/>
              </a:solidFill>
              <a:latin typeface="Montserrat" panose="00000500000000000000"/>
            </a:endParaRPr>
          </a:p>
          <a:p>
            <a:pPr>
              <a:lnSpc>
                <a:spcPts val="4015"/>
              </a:lnSpc>
              <a:spcBef>
                <a:spcPct val="0"/>
              </a:spcBef>
            </a:pPr>
            <a:r>
              <a:rPr lang="en-US" sz="2870">
                <a:solidFill>
                  <a:srgbClr val="000000"/>
                </a:solidFill>
                <a:latin typeface="Montserrat" panose="00000500000000000000"/>
              </a:rPr>
              <a:t>while safeguarding sensitive data against unauthorized access and misuse.</a:t>
            </a:r>
            <a:endParaRPr lang="en-US" sz="2870">
              <a:solidFill>
                <a:srgbClr val="000000"/>
              </a:solidFill>
              <a:latin typeface="Montserrat" panose="00000500000000000000"/>
            </a:endParaRPr>
          </a:p>
          <a:p>
            <a:pPr>
              <a:lnSpc>
                <a:spcPts val="4015"/>
              </a:lnSpc>
              <a:spcBef>
                <a:spcPct val="0"/>
              </a:spcBef>
            </a:pPr>
          </a:p>
          <a:p>
            <a:pPr>
              <a:lnSpc>
                <a:spcPts val="4015"/>
              </a:lnSpc>
              <a:spcBef>
                <a:spcPct val="0"/>
              </a:spcBef>
            </a:pPr>
            <a:r>
              <a:rPr lang="en-US" sz="2870">
                <a:solidFill>
                  <a:srgbClr val="000000"/>
                </a:solidFill>
                <a:latin typeface="Montserrat" panose="00000500000000000000"/>
              </a:rPr>
              <a:t>By combining keylogging functionality with advanced security measures,</a:t>
            </a:r>
            <a:endParaRPr lang="en-US" sz="2870">
              <a:solidFill>
                <a:srgbClr val="000000"/>
              </a:solidFill>
              <a:latin typeface="Montserrat" panose="00000500000000000000"/>
            </a:endParaRPr>
          </a:p>
          <a:p>
            <a:pPr>
              <a:lnSpc>
                <a:spcPts val="4015"/>
              </a:lnSpc>
              <a:spcBef>
                <a:spcPct val="0"/>
              </a:spcBef>
            </a:pPr>
            <a:r>
              <a:rPr lang="en-US" sz="2870">
                <a:solidFill>
                  <a:srgbClr val="000000"/>
                </a:solidFill>
                <a:latin typeface="Montserrat" panose="00000500000000000000"/>
              </a:rPr>
              <a:t>including encryption, access control, secure storage, integrity checks, and</a:t>
            </a:r>
            <a:endParaRPr lang="en-US" sz="2870">
              <a:solidFill>
                <a:srgbClr val="000000"/>
              </a:solidFill>
              <a:latin typeface="Montserrat" panose="00000500000000000000"/>
            </a:endParaRPr>
          </a:p>
          <a:p>
            <a:pPr>
              <a:lnSpc>
                <a:spcPts val="4015"/>
              </a:lnSpc>
              <a:spcBef>
                <a:spcPct val="0"/>
              </a:spcBef>
            </a:pPr>
            <a:r>
              <a:rPr lang="en-US" sz="2870">
                <a:solidFill>
                  <a:srgbClr val="000000"/>
                </a:solidFill>
                <a:latin typeface="Montserrat" panose="00000500000000000000"/>
              </a:rPr>
              <a:t>logging, organizations can effectively detect and prevent security threats while</a:t>
            </a:r>
            <a:endParaRPr lang="en-US" sz="2870">
              <a:solidFill>
                <a:srgbClr val="000000"/>
              </a:solidFill>
              <a:latin typeface="Montserrat" panose="00000500000000000000"/>
            </a:endParaRPr>
          </a:p>
          <a:p>
            <a:pPr>
              <a:lnSpc>
                <a:spcPts val="4015"/>
              </a:lnSpc>
              <a:spcBef>
                <a:spcPct val="0"/>
              </a:spcBef>
            </a:pPr>
            <a:r>
              <a:rPr lang="en-US" sz="2870">
                <a:solidFill>
                  <a:srgbClr val="000000"/>
                </a:solidFill>
                <a:latin typeface="Montserrat" panose="00000500000000000000"/>
              </a:rPr>
              <a:t>maintaining compliance with regulatory requirements.</a:t>
            </a:r>
            <a:endParaRPr lang="en-US" sz="2870">
              <a:solidFill>
                <a:srgbClr val="000000"/>
              </a:solidFill>
              <a:latin typeface="Montserrat" panose="00000500000000000000"/>
            </a:endParaRPr>
          </a:p>
          <a:p>
            <a:pPr>
              <a:lnSpc>
                <a:spcPts val="4015"/>
              </a:lnSpc>
              <a:spcBef>
                <a:spcPct val="0"/>
              </a:spcBef>
            </a:pPr>
          </a:p>
          <a:p>
            <a:pPr>
              <a:lnSpc>
                <a:spcPts val="4015"/>
              </a:lnSpc>
              <a:spcBef>
                <a:spcPct val="0"/>
              </a:spcBef>
            </a:pPr>
            <a:r>
              <a:rPr lang="en-US" sz="2870">
                <a:solidFill>
                  <a:srgbClr val="000000"/>
                </a:solidFill>
                <a:latin typeface="Montserrat" panose="00000500000000000000"/>
              </a:rPr>
              <a:t>Overall, the integration of keylogger and security features in Python represents</a:t>
            </a:r>
            <a:endParaRPr lang="en-US" sz="2870">
              <a:solidFill>
                <a:srgbClr val="000000"/>
              </a:solidFill>
              <a:latin typeface="Montserrat" panose="00000500000000000000"/>
            </a:endParaRPr>
          </a:p>
          <a:p>
            <a:pPr>
              <a:lnSpc>
                <a:spcPts val="4015"/>
              </a:lnSpc>
              <a:spcBef>
                <a:spcPct val="0"/>
              </a:spcBef>
            </a:pPr>
            <a:r>
              <a:rPr lang="en-US" sz="2870">
                <a:solidFill>
                  <a:srgbClr val="000000"/>
                </a:solidFill>
                <a:latin typeface="Montserrat" panose="00000500000000000000"/>
              </a:rPr>
              <a:t>a proactive approach to cybersecurity, empowering organizations to stay ahead</a:t>
            </a:r>
            <a:endParaRPr lang="en-US" sz="2870">
              <a:solidFill>
                <a:srgbClr val="000000"/>
              </a:solidFill>
              <a:latin typeface="Montserrat" panose="00000500000000000000"/>
            </a:endParaRPr>
          </a:p>
          <a:p>
            <a:pPr>
              <a:lnSpc>
                <a:spcPts val="4015"/>
              </a:lnSpc>
              <a:spcBef>
                <a:spcPct val="0"/>
              </a:spcBef>
            </a:pPr>
            <a:r>
              <a:rPr lang="en-US" sz="2870">
                <a:solidFill>
                  <a:srgbClr val="000000"/>
                </a:solidFill>
                <a:latin typeface="Montserrat" panose="00000500000000000000"/>
              </a:rPr>
              <a:t>of evolving threats and protect their assets with confidence.</a:t>
            </a:r>
            <a:endParaRPr lang="en-US" sz="2870">
              <a:solidFill>
                <a:srgbClr val="000000"/>
              </a:solidFill>
              <a:latin typeface="Montserrat" panose="00000500000000000000"/>
            </a:endParaRPr>
          </a:p>
        </p:txBody>
      </p:sp>
      <p:grpSp>
        <p:nvGrpSpPr>
          <p:cNvPr id="3" name="Group 3"/>
          <p:cNvGrpSpPr/>
          <p:nvPr/>
        </p:nvGrpSpPr>
        <p:grpSpPr>
          <a:xfrm rot="0">
            <a:off x="15530560" y="-1543050"/>
            <a:ext cx="3086100" cy="3086100"/>
            <a:chOff x="0" y="0"/>
            <a:chExt cx="812800" cy="812800"/>
          </a:xfrm>
          <a:solidFill>
            <a:schemeClr val="accent4">
              <a:lumMod val="50000"/>
            </a:schemeClr>
          </a:solidFill>
        </p:grpSpPr>
        <p:sp>
          <p:nvSpPr>
            <p:cNvPr id="4" name="Freeform 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pFill/>
          </p:spPr>
        </p:sp>
        <p:sp>
          <p:nvSpPr>
            <p:cNvPr id="5" name="TextBox 5"/>
            <p:cNvSpPr txBox="1"/>
            <p:nvPr/>
          </p:nvSpPr>
          <p:spPr>
            <a:xfrm>
              <a:off x="76200" y="38100"/>
              <a:ext cx="660400" cy="698500"/>
            </a:xfrm>
            <a:prstGeom prst="rect">
              <a:avLst/>
            </a:prstGeom>
            <a:grpFill/>
          </p:spPr>
          <p:txBody>
            <a:bodyPr lIns="50800" tIns="50800" rIns="50800" bIns="50800" rtlCol="0" anchor="ctr"/>
            <a:lstStyle/>
            <a:p>
              <a:pPr algn="ctr">
                <a:lnSpc>
                  <a:spcPts val="2755"/>
                </a:lnSpc>
              </a:pPr>
            </a:p>
          </p:txBody>
        </p:sp>
      </p:grpSp>
      <p:grpSp>
        <p:nvGrpSpPr>
          <p:cNvPr id="6" name="Group 6"/>
          <p:cNvGrpSpPr/>
          <p:nvPr/>
        </p:nvGrpSpPr>
        <p:grpSpPr>
          <a:xfrm rot="0">
            <a:off x="16253870" y="1751994"/>
            <a:ext cx="3086100" cy="3086100"/>
            <a:chOff x="0" y="0"/>
            <a:chExt cx="812800" cy="812800"/>
          </a:xfrm>
          <a:solidFill>
            <a:schemeClr val="accent4">
              <a:lumMod val="60000"/>
              <a:lumOff val="40000"/>
            </a:schemeClr>
          </a:solidFill>
        </p:grpSpPr>
        <p:sp>
          <p:nvSpPr>
            <p:cNvPr id="7" name="Freeform 7"/>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grpFill/>
          </p:spPr>
        </p:sp>
        <p:sp>
          <p:nvSpPr>
            <p:cNvPr id="8" name="TextBox 8"/>
            <p:cNvSpPr txBox="1"/>
            <p:nvPr/>
          </p:nvSpPr>
          <p:spPr>
            <a:xfrm>
              <a:off x="0" y="-38100"/>
              <a:ext cx="812800" cy="850900"/>
            </a:xfrm>
            <a:prstGeom prst="rect">
              <a:avLst/>
            </a:prstGeom>
            <a:grpFill/>
          </p:spPr>
          <p:txBody>
            <a:bodyPr lIns="50800" tIns="50800" rIns="50800" bIns="50800" rtlCol="0" anchor="ctr"/>
            <a:lstStyle/>
            <a:p>
              <a:pPr algn="ctr">
                <a:lnSpc>
                  <a:spcPts val="2755"/>
                </a:lnSpc>
              </a:pPr>
            </a:p>
          </p:txBody>
        </p:sp>
      </p:grpSp>
      <p:grpSp>
        <p:nvGrpSpPr>
          <p:cNvPr id="9" name="Group 9"/>
          <p:cNvGrpSpPr/>
          <p:nvPr/>
        </p:nvGrpSpPr>
        <p:grpSpPr>
          <a:xfrm rot="0">
            <a:off x="12208697" y="-968755"/>
            <a:ext cx="3086100" cy="3086100"/>
            <a:chOff x="0" y="0"/>
            <a:chExt cx="812800" cy="812800"/>
          </a:xfrm>
          <a:solidFill>
            <a:schemeClr val="accent4">
              <a:lumMod val="60000"/>
              <a:lumOff val="40000"/>
            </a:schemeClr>
          </a:solidFill>
        </p:grpSpPr>
        <p:sp>
          <p:nvSpPr>
            <p:cNvPr id="10" name="Freeform 10"/>
            <p:cNvSpPr/>
            <p:nvPr/>
          </p:nvSpPr>
          <p:spPr>
            <a:xfrm>
              <a:off x="0" y="0"/>
              <a:ext cx="812800" cy="812800"/>
            </a:xfrm>
            <a:custGeom>
              <a:avLst/>
              <a:gdLst/>
              <a:ahLst/>
              <a:cxnLst/>
              <a:rect l="l" t="t" r="r" b="b"/>
              <a:pathLst>
                <a:path w="812800" h="812800">
                  <a:moveTo>
                    <a:pt x="574675" y="0"/>
                  </a:moveTo>
                  <a:lnTo>
                    <a:pt x="812800" y="238125"/>
                  </a:lnTo>
                  <a:lnTo>
                    <a:pt x="812800" y="574675"/>
                  </a:lnTo>
                  <a:lnTo>
                    <a:pt x="574675" y="812800"/>
                  </a:lnTo>
                  <a:lnTo>
                    <a:pt x="238125" y="812800"/>
                  </a:lnTo>
                  <a:lnTo>
                    <a:pt x="0" y="574675"/>
                  </a:lnTo>
                  <a:lnTo>
                    <a:pt x="0" y="238125"/>
                  </a:lnTo>
                  <a:lnTo>
                    <a:pt x="238125" y="0"/>
                  </a:lnTo>
                  <a:lnTo>
                    <a:pt x="574675" y="0"/>
                  </a:lnTo>
                  <a:close/>
                </a:path>
              </a:pathLst>
            </a:custGeom>
            <a:grpFill/>
          </p:spPr>
        </p:sp>
        <p:sp>
          <p:nvSpPr>
            <p:cNvPr id="11" name="TextBox 11"/>
            <p:cNvSpPr txBox="1"/>
            <p:nvPr/>
          </p:nvSpPr>
          <p:spPr>
            <a:xfrm>
              <a:off x="63500" y="25400"/>
              <a:ext cx="685800" cy="723900"/>
            </a:xfrm>
            <a:prstGeom prst="rect">
              <a:avLst/>
            </a:prstGeom>
            <a:grpFill/>
          </p:spPr>
          <p:txBody>
            <a:bodyPr lIns="50800" tIns="50800" rIns="50800" bIns="50800" rtlCol="0" anchor="ctr"/>
            <a:lstStyle/>
            <a:p>
              <a:pPr algn="ctr">
                <a:lnSpc>
                  <a:spcPts val="2755"/>
                </a:lnSpc>
              </a:pPr>
            </a:p>
          </p:txBody>
        </p:sp>
      </p:grpSp>
      <p:sp>
        <p:nvSpPr>
          <p:cNvPr id="12" name="TextBox 12"/>
          <p:cNvSpPr txBox="1"/>
          <p:nvPr/>
        </p:nvSpPr>
        <p:spPr>
          <a:xfrm>
            <a:off x="737644" y="550801"/>
            <a:ext cx="6412468" cy="1566544"/>
          </a:xfrm>
          <a:prstGeom prst="rect">
            <a:avLst/>
          </a:prstGeom>
        </p:spPr>
        <p:txBody>
          <a:bodyPr lIns="0" tIns="0" rIns="0" bIns="0" rtlCol="0" anchor="t">
            <a:spAutoFit/>
          </a:bodyPr>
          <a:lstStyle/>
          <a:p>
            <a:pPr algn="ctr">
              <a:lnSpc>
                <a:spcPts val="12880"/>
              </a:lnSpc>
            </a:pPr>
            <a:r>
              <a:rPr lang="en-US" sz="9200">
                <a:solidFill>
                  <a:srgbClr val="000000"/>
                </a:solidFill>
                <a:latin typeface="Canva Sans Bold" panose="020B0503030501040103"/>
              </a:rPr>
              <a:t>Conclusion</a:t>
            </a:r>
            <a:endParaRPr lang="en-US" sz="9200">
              <a:solidFill>
                <a:srgbClr val="000000"/>
              </a:solidFill>
              <a:latin typeface="Canva Sans Bold" panose="020B0503030501040103"/>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0">
            <a:off x="3499871" y="2680192"/>
            <a:ext cx="8892659" cy="4924128"/>
            <a:chOff x="0" y="0"/>
            <a:chExt cx="2785608" cy="1542473"/>
          </a:xfrm>
          <a:solidFill>
            <a:schemeClr val="accent4">
              <a:lumMod val="60000"/>
              <a:lumOff val="40000"/>
            </a:schemeClr>
          </a:solidFill>
        </p:grpSpPr>
        <p:sp>
          <p:nvSpPr>
            <p:cNvPr id="3" name="Freeform 3"/>
            <p:cNvSpPr/>
            <p:nvPr/>
          </p:nvSpPr>
          <p:spPr>
            <a:xfrm>
              <a:off x="0" y="0"/>
              <a:ext cx="2785608" cy="1542473"/>
            </a:xfrm>
            <a:custGeom>
              <a:avLst/>
              <a:gdLst/>
              <a:ahLst/>
              <a:cxnLst/>
              <a:rect l="l" t="t" r="r" b="b"/>
              <a:pathLst>
                <a:path w="2785608" h="1542473">
                  <a:moveTo>
                    <a:pt x="39177" y="0"/>
                  </a:moveTo>
                  <a:lnTo>
                    <a:pt x="2746431" y="0"/>
                  </a:lnTo>
                  <a:cubicBezTo>
                    <a:pt x="2768068" y="0"/>
                    <a:pt x="2785608" y="17540"/>
                    <a:pt x="2785608" y="39177"/>
                  </a:cubicBezTo>
                  <a:lnTo>
                    <a:pt x="2785608" y="1503296"/>
                  </a:lnTo>
                  <a:cubicBezTo>
                    <a:pt x="2785608" y="1524933"/>
                    <a:pt x="2768068" y="1542473"/>
                    <a:pt x="2746431" y="1542473"/>
                  </a:cubicBezTo>
                  <a:lnTo>
                    <a:pt x="39177" y="1542473"/>
                  </a:lnTo>
                  <a:cubicBezTo>
                    <a:pt x="17540" y="1542473"/>
                    <a:pt x="0" y="1524933"/>
                    <a:pt x="0" y="1503296"/>
                  </a:cubicBezTo>
                  <a:lnTo>
                    <a:pt x="0" y="39177"/>
                  </a:lnTo>
                  <a:cubicBezTo>
                    <a:pt x="0" y="17540"/>
                    <a:pt x="17540" y="0"/>
                    <a:pt x="39177" y="0"/>
                  </a:cubicBezTo>
                  <a:close/>
                </a:path>
              </a:pathLst>
            </a:custGeom>
            <a:grpFill/>
            <a:ln cap="rnd">
              <a:noFill/>
              <a:prstDash val="solid"/>
              <a:round/>
            </a:ln>
          </p:spPr>
        </p:sp>
        <p:sp>
          <p:nvSpPr>
            <p:cNvPr id="4" name="TextBox 4"/>
            <p:cNvSpPr txBox="1"/>
            <p:nvPr/>
          </p:nvSpPr>
          <p:spPr>
            <a:xfrm>
              <a:off x="0" y="-38100"/>
              <a:ext cx="2785608" cy="1580573"/>
            </a:xfrm>
            <a:prstGeom prst="rect">
              <a:avLst/>
            </a:prstGeom>
            <a:grpFill/>
          </p:spPr>
          <p:txBody>
            <a:bodyPr lIns="50800" tIns="50800" rIns="50800" bIns="50800" rtlCol="0" anchor="ctr"/>
            <a:lstStyle/>
            <a:p>
              <a:pPr marL="0" lvl="0" indent="0" algn="ctr">
                <a:lnSpc>
                  <a:spcPts val="3035"/>
                </a:lnSpc>
                <a:spcBef>
                  <a:spcPct val="0"/>
                </a:spcBef>
              </a:pPr>
            </a:p>
          </p:txBody>
        </p:sp>
      </p:grpSp>
      <p:sp>
        <p:nvSpPr>
          <p:cNvPr id="5" name="Freeform 5"/>
          <p:cNvSpPr/>
          <p:nvPr/>
        </p:nvSpPr>
        <p:spPr>
          <a:xfrm>
            <a:off x="868394" y="2100713"/>
            <a:ext cx="6083085" cy="6083085"/>
          </a:xfrm>
          <a:custGeom>
            <a:avLst/>
            <a:gdLst/>
            <a:ahLst/>
            <a:cxnLst/>
            <a:rect l="l" t="t" r="r" b="b"/>
            <a:pathLst>
              <a:path w="6083085" h="6083085">
                <a:moveTo>
                  <a:pt x="0" y="0"/>
                </a:moveTo>
                <a:lnTo>
                  <a:pt x="6083085" y="0"/>
                </a:lnTo>
                <a:lnTo>
                  <a:pt x="6083085" y="6083086"/>
                </a:lnTo>
                <a:lnTo>
                  <a:pt x="0" y="6083086"/>
                </a:lnTo>
                <a:lnTo>
                  <a:pt x="0" y="0"/>
                </a:lnTo>
                <a:close/>
              </a:path>
            </a:pathLst>
          </a:custGeom>
          <a:blipFill>
            <a:blip r:embed="rId1">
              <a:extLst>
                <a:ext uri="{96DAC541-7B7A-43D3-8B79-37D633B846F1}">
                  <asvg:svgBlip xmlns:asvg="http://schemas.microsoft.com/office/drawing/2016/SVG/main" r:embed="rId2"/>
                </a:ext>
              </a:extLst>
            </a:blip>
            <a:stretch>
              <a:fillRect/>
            </a:stretch>
          </a:blipFill>
          <a:ln cap="sq">
            <a:noFill/>
            <a:prstDash val="solid"/>
            <a:miter/>
          </a:ln>
        </p:spPr>
      </p:sp>
      <p:grpSp>
        <p:nvGrpSpPr>
          <p:cNvPr id="6" name="Group 6"/>
          <p:cNvGrpSpPr/>
          <p:nvPr/>
        </p:nvGrpSpPr>
        <p:grpSpPr>
          <a:xfrm rot="0">
            <a:off x="1434840" y="2667169"/>
            <a:ext cx="4950194" cy="4950174"/>
            <a:chOff x="0" y="0"/>
            <a:chExt cx="6350000" cy="6349975"/>
          </a:xfrm>
        </p:grpSpPr>
        <p:sp>
          <p:nvSpPr>
            <p:cNvPr id="7" name="Freeform 7"/>
            <p:cNvSpPr/>
            <p:nvPr/>
          </p:nvSpPr>
          <p:spPr>
            <a:xfrm>
              <a:off x="0" y="0"/>
              <a:ext cx="6350000" cy="6349975"/>
            </a:xfrm>
            <a:custGeom>
              <a:avLst/>
              <a:gdLst/>
              <a:ahLst/>
              <a:cxnLst/>
              <a:rect l="l" t="t" r="r" b="b"/>
              <a:pathLst>
                <a:path w="6350000" h="6349975">
                  <a:moveTo>
                    <a:pt x="6350000" y="3175025"/>
                  </a:moveTo>
                  <a:cubicBezTo>
                    <a:pt x="6350000" y="4928451"/>
                    <a:pt x="4928476" y="6349975"/>
                    <a:pt x="3175000" y="6349975"/>
                  </a:cubicBezTo>
                  <a:cubicBezTo>
                    <a:pt x="1421498" y="6349975"/>
                    <a:pt x="0" y="4928451"/>
                    <a:pt x="0" y="3175025"/>
                  </a:cubicBezTo>
                  <a:cubicBezTo>
                    <a:pt x="0" y="1421511"/>
                    <a:pt x="1421498" y="0"/>
                    <a:pt x="3175000" y="0"/>
                  </a:cubicBezTo>
                  <a:cubicBezTo>
                    <a:pt x="4928502" y="0"/>
                    <a:pt x="6350000" y="1421511"/>
                    <a:pt x="6350000" y="3175025"/>
                  </a:cubicBezTo>
                  <a:close/>
                </a:path>
              </a:pathLst>
            </a:custGeom>
            <a:solidFill>
              <a:srgbClr val="000000">
                <a:alpha val="0"/>
              </a:srgbClr>
            </a:solidFill>
            <a:ln w="12700">
              <a:solidFill>
                <a:srgbClr val="000000"/>
              </a:solidFill>
            </a:ln>
          </p:spPr>
        </p:sp>
      </p:grpSp>
      <p:sp>
        <p:nvSpPr>
          <p:cNvPr id="23" name="TextBox 23"/>
          <p:cNvSpPr txBox="1"/>
          <p:nvPr/>
        </p:nvSpPr>
        <p:spPr>
          <a:xfrm>
            <a:off x="6951479" y="4663884"/>
            <a:ext cx="4690387" cy="861495"/>
          </a:xfrm>
          <a:prstGeom prst="rect">
            <a:avLst/>
          </a:prstGeom>
        </p:spPr>
        <p:txBody>
          <a:bodyPr lIns="0" tIns="0" rIns="0" bIns="0" rtlCol="0" anchor="t">
            <a:spAutoFit/>
          </a:bodyPr>
          <a:lstStyle/>
          <a:p>
            <a:pPr marL="0" lvl="0" indent="0" algn="l">
              <a:lnSpc>
                <a:spcPts val="7115"/>
              </a:lnSpc>
              <a:spcBef>
                <a:spcPct val="0"/>
              </a:spcBef>
            </a:pPr>
            <a:r>
              <a:rPr lang="en-US" sz="5080" spc="477">
                <a:solidFill>
                  <a:srgbClr val="FFFFFF"/>
                </a:solidFill>
                <a:latin typeface="Open Sauce Bold" panose="00000800000000000000"/>
              </a:rPr>
              <a:t>THANK TOU</a:t>
            </a:r>
            <a:endParaRPr lang="en-US" sz="5080" spc="477">
              <a:solidFill>
                <a:srgbClr val="FFFFFF"/>
              </a:solidFill>
              <a:latin typeface="Open Sauce Bold" panose="0000080000000000000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DFBFB"/>
        </a:solidFill>
        <a:effectLst/>
      </p:bgPr>
    </p:bg>
    <p:spTree>
      <p:nvGrpSpPr>
        <p:cNvPr id="1" name=""/>
        <p:cNvGrpSpPr/>
        <p:nvPr/>
      </p:nvGrpSpPr>
      <p:grpSpPr>
        <a:xfrm>
          <a:off x="0" y="0"/>
          <a:ext cx="0" cy="0"/>
          <a:chOff x="0" y="0"/>
          <a:chExt cx="0" cy="0"/>
        </a:xfrm>
      </p:grpSpPr>
      <p:sp>
        <p:nvSpPr>
          <p:cNvPr id="15" name="TextBox 15"/>
          <p:cNvSpPr txBox="1"/>
          <p:nvPr/>
        </p:nvSpPr>
        <p:spPr>
          <a:xfrm>
            <a:off x="1295137" y="1754095"/>
            <a:ext cx="3630003" cy="808613"/>
          </a:xfrm>
          <a:prstGeom prst="rect">
            <a:avLst/>
          </a:prstGeom>
        </p:spPr>
        <p:txBody>
          <a:bodyPr lIns="0" tIns="0" rIns="0" bIns="0" rtlCol="0" anchor="t">
            <a:spAutoFit/>
          </a:bodyPr>
          <a:lstStyle/>
          <a:p>
            <a:pPr marL="0" lvl="0" indent="0" algn="l">
              <a:lnSpc>
                <a:spcPts val="6645"/>
              </a:lnSpc>
              <a:spcBef>
                <a:spcPct val="0"/>
              </a:spcBef>
            </a:pPr>
            <a:r>
              <a:rPr lang="en-US" sz="4745" spc="-94">
                <a:solidFill>
                  <a:srgbClr val="191919"/>
                </a:solidFill>
                <a:latin typeface="Open Sauce Bold" panose="00000800000000000000"/>
              </a:rPr>
              <a:t>Overview</a:t>
            </a:r>
            <a:endParaRPr lang="en-US" sz="4745" spc="-94">
              <a:solidFill>
                <a:srgbClr val="191919"/>
              </a:solidFill>
              <a:latin typeface="Open Sauce Bold" panose="00000800000000000000"/>
            </a:endParaRPr>
          </a:p>
        </p:txBody>
      </p:sp>
      <p:sp>
        <p:nvSpPr>
          <p:cNvPr id="16" name="TextBox 16"/>
          <p:cNvSpPr txBox="1"/>
          <p:nvPr/>
        </p:nvSpPr>
        <p:spPr>
          <a:xfrm>
            <a:off x="1956833" y="3209305"/>
            <a:ext cx="5936614" cy="4295228"/>
          </a:xfrm>
          <a:prstGeom prst="rect">
            <a:avLst/>
          </a:prstGeom>
        </p:spPr>
        <p:txBody>
          <a:bodyPr lIns="0" tIns="0" rIns="0" bIns="0" rtlCol="0" anchor="t">
            <a:spAutoFit/>
          </a:bodyPr>
          <a:lstStyle/>
          <a:p>
            <a:pPr marL="565150" lvl="1" indent="-282575">
              <a:lnSpc>
                <a:spcPts val="4345"/>
              </a:lnSpc>
              <a:buFont typeface="Arial" panose="020B0604020202020204"/>
              <a:buChar char="•"/>
            </a:pPr>
            <a:r>
              <a:rPr lang="en-US" sz="2620">
                <a:solidFill>
                  <a:srgbClr val="191919"/>
                </a:solidFill>
                <a:latin typeface="Open Sauce" panose="00000500000000000000"/>
              </a:rPr>
              <a:t>Problem Statement</a:t>
            </a:r>
            <a:endParaRPr lang="en-US" sz="2620">
              <a:solidFill>
                <a:srgbClr val="191919"/>
              </a:solidFill>
              <a:latin typeface="Open Sauce" panose="00000500000000000000"/>
            </a:endParaRPr>
          </a:p>
          <a:p>
            <a:pPr marL="565150" lvl="1" indent="-282575">
              <a:lnSpc>
                <a:spcPts val="4345"/>
              </a:lnSpc>
              <a:buFont typeface="Arial" panose="020B0604020202020204"/>
              <a:buChar char="•"/>
            </a:pPr>
            <a:r>
              <a:rPr lang="en-US" sz="2620">
                <a:solidFill>
                  <a:srgbClr val="191919"/>
                </a:solidFill>
                <a:latin typeface="Open Sauce" panose="00000500000000000000"/>
              </a:rPr>
              <a:t>Project Overview</a:t>
            </a:r>
            <a:endParaRPr lang="en-US" sz="2620">
              <a:solidFill>
                <a:srgbClr val="191919"/>
              </a:solidFill>
              <a:latin typeface="Open Sauce" panose="00000500000000000000"/>
            </a:endParaRPr>
          </a:p>
          <a:p>
            <a:pPr marL="565150" lvl="1" indent="-282575">
              <a:lnSpc>
                <a:spcPts val="4345"/>
              </a:lnSpc>
              <a:buFont typeface="Arial" panose="020B0604020202020204"/>
              <a:buChar char="•"/>
            </a:pPr>
            <a:r>
              <a:rPr lang="en-US" sz="2620">
                <a:solidFill>
                  <a:srgbClr val="191919"/>
                </a:solidFill>
                <a:latin typeface="Open Sauce" panose="00000500000000000000"/>
              </a:rPr>
              <a:t>End Users</a:t>
            </a:r>
            <a:endParaRPr lang="en-US" sz="2620">
              <a:solidFill>
                <a:srgbClr val="191919"/>
              </a:solidFill>
              <a:latin typeface="Open Sauce" panose="00000500000000000000"/>
            </a:endParaRPr>
          </a:p>
          <a:p>
            <a:pPr marL="565150" lvl="1" indent="-282575">
              <a:lnSpc>
                <a:spcPts val="4345"/>
              </a:lnSpc>
              <a:buFont typeface="Arial" panose="020B0604020202020204"/>
              <a:buChar char="•"/>
            </a:pPr>
            <a:r>
              <a:rPr lang="en-US" sz="2620">
                <a:solidFill>
                  <a:srgbClr val="191919"/>
                </a:solidFill>
                <a:latin typeface="Open Sauce" panose="00000500000000000000"/>
              </a:rPr>
              <a:t>Solution And Its Value Positions</a:t>
            </a:r>
            <a:endParaRPr lang="en-US" sz="2620">
              <a:solidFill>
                <a:srgbClr val="191919"/>
              </a:solidFill>
              <a:latin typeface="Open Sauce" panose="00000500000000000000"/>
            </a:endParaRPr>
          </a:p>
          <a:p>
            <a:pPr marL="565150" lvl="1" indent="-282575">
              <a:lnSpc>
                <a:spcPts val="4345"/>
              </a:lnSpc>
              <a:buFont typeface="Arial" panose="020B0604020202020204"/>
              <a:buChar char="•"/>
            </a:pPr>
            <a:r>
              <a:rPr lang="en-US" sz="2620">
                <a:solidFill>
                  <a:srgbClr val="191919"/>
                </a:solidFill>
                <a:latin typeface="Open Sauce" panose="00000500000000000000"/>
              </a:rPr>
              <a:t>Unique Features Of Our Solution</a:t>
            </a:r>
            <a:endParaRPr lang="en-US" sz="2620">
              <a:solidFill>
                <a:srgbClr val="191919"/>
              </a:solidFill>
              <a:latin typeface="Open Sauce" panose="00000500000000000000"/>
            </a:endParaRPr>
          </a:p>
          <a:p>
            <a:pPr marL="565150" lvl="1" indent="-282575">
              <a:lnSpc>
                <a:spcPts val="4345"/>
              </a:lnSpc>
              <a:buFont typeface="Arial" panose="020B0604020202020204"/>
              <a:buChar char="•"/>
            </a:pPr>
            <a:r>
              <a:rPr lang="en-US" sz="2620">
                <a:solidFill>
                  <a:srgbClr val="191919"/>
                </a:solidFill>
                <a:latin typeface="Open Sauce" panose="00000500000000000000"/>
              </a:rPr>
              <a:t>Modeling</a:t>
            </a:r>
            <a:endParaRPr lang="en-US" sz="2620">
              <a:solidFill>
                <a:srgbClr val="191919"/>
              </a:solidFill>
              <a:latin typeface="Open Sauce" panose="00000500000000000000"/>
            </a:endParaRPr>
          </a:p>
          <a:p>
            <a:pPr marL="565150" lvl="1" indent="-282575">
              <a:lnSpc>
                <a:spcPts val="4345"/>
              </a:lnSpc>
              <a:buFont typeface="Arial" panose="020B0604020202020204"/>
              <a:buChar char="•"/>
            </a:pPr>
            <a:r>
              <a:rPr lang="en-US" sz="2620">
                <a:solidFill>
                  <a:srgbClr val="191919"/>
                </a:solidFill>
                <a:latin typeface="Open Sauce" panose="00000500000000000000"/>
              </a:rPr>
              <a:t>Result</a:t>
            </a:r>
            <a:endParaRPr lang="en-US" sz="2620">
              <a:solidFill>
                <a:srgbClr val="191919"/>
              </a:solidFill>
              <a:latin typeface="Open Sauce" panose="00000500000000000000"/>
            </a:endParaRPr>
          </a:p>
          <a:p>
            <a:pPr marL="565150" lvl="1" indent="-282575">
              <a:lnSpc>
                <a:spcPts val="4345"/>
              </a:lnSpc>
              <a:buFont typeface="Arial" panose="020B0604020202020204"/>
              <a:buChar char="•"/>
            </a:pPr>
            <a:r>
              <a:rPr lang="en-US" sz="2620">
                <a:solidFill>
                  <a:srgbClr val="191919"/>
                </a:solidFill>
                <a:latin typeface="Open Sauce" panose="00000500000000000000"/>
              </a:rPr>
              <a:t>Conclusion</a:t>
            </a:r>
            <a:endParaRPr lang="en-US" sz="2620">
              <a:solidFill>
                <a:srgbClr val="191919"/>
              </a:solidFill>
              <a:latin typeface="Open Sauce" panose="00000500000000000000"/>
            </a:endParaRPr>
          </a:p>
        </p:txBody>
      </p:sp>
      <p:sp>
        <p:nvSpPr>
          <p:cNvPr id="17" name="TextBox 17"/>
          <p:cNvSpPr txBox="1"/>
          <p:nvPr/>
        </p:nvSpPr>
        <p:spPr>
          <a:xfrm>
            <a:off x="7857026" y="3096108"/>
            <a:ext cx="712352" cy="4838153"/>
          </a:xfrm>
          <a:prstGeom prst="rect">
            <a:avLst/>
          </a:prstGeom>
        </p:spPr>
        <p:txBody>
          <a:bodyPr lIns="0" tIns="0" rIns="0" bIns="0" rtlCol="0" anchor="t">
            <a:spAutoFit/>
          </a:bodyPr>
          <a:lstStyle/>
          <a:p>
            <a:pPr algn="r">
              <a:lnSpc>
                <a:spcPts val="4345"/>
              </a:lnSpc>
            </a:pPr>
            <a:r>
              <a:rPr lang="en-US" sz="2620">
                <a:solidFill>
                  <a:srgbClr val="191919"/>
                </a:solidFill>
                <a:latin typeface="Open Sauce Ultra-Bold"/>
              </a:rPr>
              <a:t>01</a:t>
            </a:r>
            <a:endParaRPr lang="en-US" sz="2620">
              <a:solidFill>
                <a:srgbClr val="191919"/>
              </a:solidFill>
              <a:latin typeface="Open Sauce Ultra-Bold"/>
            </a:endParaRPr>
          </a:p>
          <a:p>
            <a:pPr algn="r">
              <a:lnSpc>
                <a:spcPts val="4345"/>
              </a:lnSpc>
            </a:pPr>
            <a:r>
              <a:rPr lang="en-US" sz="2620">
                <a:solidFill>
                  <a:srgbClr val="191919"/>
                </a:solidFill>
                <a:latin typeface="Open Sauce Ultra-Bold"/>
              </a:rPr>
              <a:t>02</a:t>
            </a:r>
            <a:endParaRPr lang="en-US" sz="2620">
              <a:solidFill>
                <a:srgbClr val="191919"/>
              </a:solidFill>
              <a:latin typeface="Open Sauce Ultra-Bold"/>
            </a:endParaRPr>
          </a:p>
          <a:p>
            <a:pPr algn="r">
              <a:lnSpc>
                <a:spcPts val="4345"/>
              </a:lnSpc>
            </a:pPr>
            <a:r>
              <a:rPr lang="en-US" sz="2620">
                <a:solidFill>
                  <a:srgbClr val="191919"/>
                </a:solidFill>
                <a:latin typeface="Open Sauce Ultra-Bold"/>
              </a:rPr>
              <a:t>03</a:t>
            </a:r>
            <a:endParaRPr lang="en-US" sz="2620">
              <a:solidFill>
                <a:srgbClr val="191919"/>
              </a:solidFill>
              <a:latin typeface="Open Sauce Ultra-Bold"/>
            </a:endParaRPr>
          </a:p>
          <a:p>
            <a:pPr algn="r">
              <a:lnSpc>
                <a:spcPts val="4345"/>
              </a:lnSpc>
            </a:pPr>
            <a:r>
              <a:rPr lang="en-US" sz="2620">
                <a:solidFill>
                  <a:srgbClr val="191919"/>
                </a:solidFill>
                <a:latin typeface="Open Sauce Ultra-Bold"/>
              </a:rPr>
              <a:t>04</a:t>
            </a:r>
            <a:endParaRPr lang="en-US" sz="2620">
              <a:solidFill>
                <a:srgbClr val="191919"/>
              </a:solidFill>
              <a:latin typeface="Open Sauce Ultra-Bold"/>
            </a:endParaRPr>
          </a:p>
          <a:p>
            <a:pPr algn="r">
              <a:lnSpc>
                <a:spcPts val="4345"/>
              </a:lnSpc>
            </a:pPr>
            <a:r>
              <a:rPr lang="en-US" sz="2620">
                <a:solidFill>
                  <a:srgbClr val="191919"/>
                </a:solidFill>
                <a:latin typeface="Open Sauce Ultra-Bold"/>
              </a:rPr>
              <a:t>05</a:t>
            </a:r>
            <a:endParaRPr lang="en-US" sz="2620">
              <a:solidFill>
                <a:srgbClr val="191919"/>
              </a:solidFill>
              <a:latin typeface="Open Sauce Ultra-Bold"/>
            </a:endParaRPr>
          </a:p>
          <a:p>
            <a:pPr algn="r">
              <a:lnSpc>
                <a:spcPts val="4345"/>
              </a:lnSpc>
            </a:pPr>
            <a:r>
              <a:rPr lang="en-US" sz="2620">
                <a:solidFill>
                  <a:srgbClr val="191919"/>
                </a:solidFill>
                <a:latin typeface="Open Sauce Ultra-Bold"/>
              </a:rPr>
              <a:t>06</a:t>
            </a:r>
            <a:endParaRPr lang="en-US" sz="2620">
              <a:solidFill>
                <a:srgbClr val="191919"/>
              </a:solidFill>
              <a:latin typeface="Open Sauce Ultra-Bold"/>
            </a:endParaRPr>
          </a:p>
          <a:p>
            <a:pPr algn="r">
              <a:lnSpc>
                <a:spcPts val="4345"/>
              </a:lnSpc>
            </a:pPr>
            <a:r>
              <a:rPr lang="en-US" sz="2620">
                <a:solidFill>
                  <a:srgbClr val="191919"/>
                </a:solidFill>
                <a:latin typeface="Open Sauce Ultra-Bold"/>
              </a:rPr>
              <a:t>07</a:t>
            </a:r>
            <a:endParaRPr lang="en-US" sz="2620">
              <a:solidFill>
                <a:srgbClr val="191919"/>
              </a:solidFill>
              <a:latin typeface="Open Sauce Ultra-Bold"/>
            </a:endParaRPr>
          </a:p>
          <a:p>
            <a:pPr algn="r">
              <a:lnSpc>
                <a:spcPts val="4345"/>
              </a:lnSpc>
            </a:pPr>
            <a:r>
              <a:rPr lang="en-US" sz="2620">
                <a:solidFill>
                  <a:srgbClr val="191919"/>
                </a:solidFill>
                <a:latin typeface="Open Sauce Ultra-Bold"/>
              </a:rPr>
              <a:t>08</a:t>
            </a:r>
            <a:endParaRPr lang="en-US" sz="2620">
              <a:solidFill>
                <a:srgbClr val="191919"/>
              </a:solidFill>
              <a:latin typeface="Open Sauce Ultra-Bold"/>
            </a:endParaRPr>
          </a:p>
          <a:p>
            <a:pPr algn="r">
              <a:lnSpc>
                <a:spcPts val="4345"/>
              </a:lnSpc>
            </a:pPr>
          </a:p>
        </p:txBody>
      </p:sp>
      <p:sp>
        <p:nvSpPr>
          <p:cNvPr id="18" name="Rectangles 17"/>
          <p:cNvSpPr/>
          <p:nvPr/>
        </p:nvSpPr>
        <p:spPr>
          <a:xfrm>
            <a:off x="12573000" y="-190500"/>
            <a:ext cx="5867400" cy="10782300"/>
          </a:xfrm>
          <a:prstGeom prst="rect">
            <a:avLst/>
          </a:prstGeom>
          <a:solidFill>
            <a:schemeClr val="accent4">
              <a:lumMod val="60000"/>
              <a:lumOff val="4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DFBFB"/>
        </a:solidFill>
        <a:effectLst/>
      </p:bgPr>
    </p:bg>
    <p:spTree>
      <p:nvGrpSpPr>
        <p:cNvPr id="1" name=""/>
        <p:cNvGrpSpPr/>
        <p:nvPr/>
      </p:nvGrpSpPr>
      <p:grpSpPr>
        <a:xfrm>
          <a:off x="0" y="0"/>
          <a:ext cx="0" cy="0"/>
          <a:chOff x="0" y="0"/>
          <a:chExt cx="0" cy="0"/>
        </a:xfrm>
      </p:grpSpPr>
      <p:sp>
        <p:nvSpPr>
          <p:cNvPr id="2" name="Freeform 2"/>
          <p:cNvSpPr/>
          <p:nvPr/>
        </p:nvSpPr>
        <p:spPr>
          <a:xfrm rot="-10800000">
            <a:off x="2614605" y="6365245"/>
            <a:ext cx="12710840" cy="555389"/>
          </a:xfrm>
          <a:custGeom>
            <a:avLst/>
            <a:gdLst/>
            <a:ahLst/>
            <a:cxnLst/>
            <a:rect l="l" t="t" r="r" b="b"/>
            <a:pathLst>
              <a:path w="12710840" h="555389">
                <a:moveTo>
                  <a:pt x="0" y="0"/>
                </a:moveTo>
                <a:lnTo>
                  <a:pt x="12710840" y="0"/>
                </a:lnTo>
                <a:lnTo>
                  <a:pt x="12710840" y="555389"/>
                </a:lnTo>
                <a:lnTo>
                  <a:pt x="0" y="555389"/>
                </a:lnTo>
                <a:lnTo>
                  <a:pt x="0" y="0"/>
                </a:lnTo>
                <a:close/>
              </a:path>
            </a:pathLst>
          </a:custGeom>
          <a:blipFill>
            <a:blip r:embed="rId1">
              <a:alphaModFix amt="72000"/>
            </a:blip>
            <a:stretch>
              <a:fillRect t="-231528" b="-326455"/>
            </a:stretch>
          </a:blipFill>
        </p:spPr>
      </p:sp>
      <p:grpSp>
        <p:nvGrpSpPr>
          <p:cNvPr id="7" name="Group 7"/>
          <p:cNvGrpSpPr/>
          <p:nvPr/>
        </p:nvGrpSpPr>
        <p:grpSpPr>
          <a:xfrm rot="0">
            <a:off x="2614605" y="756851"/>
            <a:ext cx="13670280" cy="8733156"/>
            <a:chOff x="0" y="-19066"/>
            <a:chExt cx="3600403" cy="2300090"/>
          </a:xfrm>
        </p:grpSpPr>
        <p:sp>
          <p:nvSpPr>
            <p:cNvPr id="8" name="Freeform 8"/>
            <p:cNvSpPr/>
            <p:nvPr/>
          </p:nvSpPr>
          <p:spPr>
            <a:xfrm>
              <a:off x="0" y="0"/>
              <a:ext cx="3347711" cy="1696146"/>
            </a:xfrm>
            <a:custGeom>
              <a:avLst/>
              <a:gdLst/>
              <a:ahLst/>
              <a:cxnLst/>
              <a:rect l="l" t="t" r="r" b="b"/>
              <a:pathLst>
                <a:path w="3347711" h="1696146">
                  <a:moveTo>
                    <a:pt x="15227" y="0"/>
                  </a:moveTo>
                  <a:lnTo>
                    <a:pt x="3332484" y="0"/>
                  </a:lnTo>
                  <a:cubicBezTo>
                    <a:pt x="3340893" y="0"/>
                    <a:pt x="3347711" y="6817"/>
                    <a:pt x="3347711" y="15227"/>
                  </a:cubicBezTo>
                  <a:lnTo>
                    <a:pt x="3347711" y="1680919"/>
                  </a:lnTo>
                  <a:cubicBezTo>
                    <a:pt x="3347711" y="1684958"/>
                    <a:pt x="3346107" y="1688831"/>
                    <a:pt x="3343251" y="1691686"/>
                  </a:cubicBezTo>
                  <a:cubicBezTo>
                    <a:pt x="3340395" y="1694542"/>
                    <a:pt x="3336522" y="1696146"/>
                    <a:pt x="3332484" y="1696146"/>
                  </a:cubicBezTo>
                  <a:lnTo>
                    <a:pt x="15227" y="1696146"/>
                  </a:lnTo>
                  <a:cubicBezTo>
                    <a:pt x="6817" y="1696146"/>
                    <a:pt x="0" y="1689329"/>
                    <a:pt x="0" y="1680919"/>
                  </a:cubicBezTo>
                  <a:lnTo>
                    <a:pt x="0" y="15227"/>
                  </a:lnTo>
                  <a:cubicBezTo>
                    <a:pt x="0" y="6817"/>
                    <a:pt x="6817" y="0"/>
                    <a:pt x="15227" y="0"/>
                  </a:cubicBezTo>
                  <a:close/>
                </a:path>
              </a:pathLst>
            </a:custGeom>
            <a:solidFill>
              <a:srgbClr val="106861"/>
            </a:solidFill>
            <a:ln cap="rnd">
              <a:noFill/>
              <a:prstDash val="solid"/>
              <a:round/>
            </a:ln>
          </p:spPr>
        </p:sp>
        <p:sp>
          <p:nvSpPr>
            <p:cNvPr id="9" name="TextBox 9"/>
            <p:cNvSpPr txBox="1"/>
            <p:nvPr/>
          </p:nvSpPr>
          <p:spPr>
            <a:xfrm>
              <a:off x="0" y="-19066"/>
              <a:ext cx="3600403" cy="2300090"/>
            </a:xfrm>
            <a:prstGeom prst="rect">
              <a:avLst/>
            </a:prstGeom>
            <a:solidFill>
              <a:schemeClr val="accent4">
                <a:lumMod val="60000"/>
                <a:lumOff val="40000"/>
              </a:schemeClr>
            </a:solidFill>
          </p:spPr>
          <p:txBody>
            <a:bodyPr lIns="50800" tIns="50800" rIns="50800" bIns="50800" rtlCol="0" anchor="ctr"/>
            <a:lstStyle/>
            <a:p>
              <a:pPr algn="ctr">
                <a:lnSpc>
                  <a:spcPts val="2990"/>
                </a:lnSpc>
              </a:pPr>
              <a:r>
                <a:rPr lang="en-US" sz="2300">
                  <a:solidFill>
                    <a:srgbClr val="FFFFFF"/>
                  </a:solidFill>
                  <a:latin typeface="Open Sauce Bold" panose="00000800000000000000"/>
                </a:rPr>
                <a:t>Develop a keylogger and implement security measures to safeguard against</a:t>
              </a:r>
              <a:endParaRPr lang="en-US" sz="2300">
                <a:solidFill>
                  <a:srgbClr val="FFFFFF"/>
                </a:solidFill>
                <a:latin typeface="Open Sauce Bold" panose="00000800000000000000"/>
              </a:endParaRPr>
            </a:p>
            <a:p>
              <a:pPr algn="ctr">
                <a:lnSpc>
                  <a:spcPts val="2990"/>
                </a:lnSpc>
              </a:pPr>
              <a:r>
                <a:rPr lang="en-US" sz="2300">
                  <a:solidFill>
                    <a:srgbClr val="FFFFFF"/>
                  </a:solidFill>
                  <a:latin typeface="Open Sauce Bold" panose="00000800000000000000"/>
                </a:rPr>
                <a:t>unauthorized access and potential misuse.</a:t>
              </a:r>
              <a:endParaRPr lang="en-US" sz="2300">
                <a:solidFill>
                  <a:srgbClr val="FFFFFF"/>
                </a:solidFill>
                <a:latin typeface="Open Sauce Bold" panose="00000800000000000000"/>
              </a:endParaRPr>
            </a:p>
            <a:p>
              <a:pPr algn="ctr">
                <a:lnSpc>
                  <a:spcPts val="2990"/>
                </a:lnSpc>
              </a:pPr>
            </a:p>
            <a:p>
              <a:pPr algn="ctr">
                <a:lnSpc>
                  <a:spcPts val="2990"/>
                </a:lnSpc>
              </a:pPr>
              <a:r>
                <a:rPr lang="en-US" sz="2300">
                  <a:solidFill>
                    <a:srgbClr val="FFFFFF"/>
                  </a:solidFill>
                  <a:latin typeface="Open Sauce Bold" panose="00000800000000000000"/>
                </a:rPr>
                <a:t>Description:</a:t>
              </a:r>
              <a:endParaRPr lang="en-US" sz="2300">
                <a:solidFill>
                  <a:srgbClr val="FFFFFF"/>
                </a:solidFill>
                <a:latin typeface="Open Sauce Bold" panose="00000800000000000000"/>
              </a:endParaRPr>
            </a:p>
            <a:p>
              <a:pPr algn="ctr">
                <a:lnSpc>
                  <a:spcPts val="2990"/>
                </a:lnSpc>
              </a:pPr>
            </a:p>
            <a:p>
              <a:pPr algn="ctr">
                <a:lnSpc>
                  <a:spcPts val="2990"/>
                </a:lnSpc>
              </a:pPr>
              <a:r>
                <a:rPr lang="en-US" sz="2300">
                  <a:solidFill>
                    <a:srgbClr val="FFFFFF"/>
                  </a:solidFill>
                  <a:latin typeface="Open Sauce Bold" panose="00000800000000000000"/>
                </a:rPr>
                <a:t>A keylogger is a software program or hardware device capable of capturing</a:t>
              </a:r>
              <a:endParaRPr lang="en-US" sz="2300">
                <a:solidFill>
                  <a:srgbClr val="FFFFFF"/>
                </a:solidFill>
                <a:latin typeface="Open Sauce Bold" panose="00000800000000000000"/>
              </a:endParaRPr>
            </a:p>
            <a:p>
              <a:pPr algn="ctr">
                <a:lnSpc>
                  <a:spcPts val="2990"/>
                </a:lnSpc>
              </a:pPr>
              <a:r>
                <a:rPr lang="en-US" sz="2300">
                  <a:solidFill>
                    <a:srgbClr val="FFFFFF"/>
                  </a:solidFill>
                  <a:latin typeface="Open Sauce Bold" panose="00000800000000000000"/>
                </a:rPr>
                <a:t>and recording keystrokes made by a user on a computer keyboard. While</a:t>
              </a:r>
              <a:endParaRPr lang="en-US" sz="2300">
                <a:solidFill>
                  <a:srgbClr val="FFFFFF"/>
                </a:solidFill>
                <a:latin typeface="Open Sauce Bold" panose="00000800000000000000"/>
              </a:endParaRPr>
            </a:p>
            <a:p>
              <a:pPr algn="ctr">
                <a:lnSpc>
                  <a:spcPts val="2990"/>
                </a:lnSpc>
              </a:pPr>
              <a:r>
                <a:rPr lang="en-US" sz="2300">
                  <a:solidFill>
                    <a:srgbClr val="FFFFFF"/>
                  </a:solidFill>
                  <a:latin typeface="Open Sauce Bold" panose="00000800000000000000"/>
                </a:rPr>
                <a:t>keyloggers can be used for legitimate purposes such as monitoring computer</a:t>
              </a:r>
              <a:endParaRPr lang="en-US" sz="2300">
                <a:solidFill>
                  <a:srgbClr val="FFFFFF"/>
                </a:solidFill>
                <a:latin typeface="Open Sauce Bold" panose="00000800000000000000"/>
              </a:endParaRPr>
            </a:p>
            <a:p>
              <a:pPr algn="ctr">
                <a:lnSpc>
                  <a:spcPts val="2990"/>
                </a:lnSpc>
              </a:pPr>
              <a:r>
                <a:rPr lang="en-US" sz="2300">
                  <a:solidFill>
                    <a:srgbClr val="FFFFFF"/>
                  </a:solidFill>
                  <a:latin typeface="Open Sauce Bold" panose="00000800000000000000"/>
                </a:rPr>
                <a:t>activity for parental control or employee monitoring, they can also be exploited</a:t>
              </a:r>
              <a:endParaRPr lang="en-US" sz="2300">
                <a:solidFill>
                  <a:srgbClr val="FFFFFF"/>
                </a:solidFill>
                <a:latin typeface="Open Sauce Bold" panose="00000800000000000000"/>
              </a:endParaRPr>
            </a:p>
            <a:p>
              <a:pPr algn="ctr">
                <a:lnSpc>
                  <a:spcPts val="2990"/>
                </a:lnSpc>
              </a:pPr>
              <a:r>
                <a:rPr lang="en-US" sz="2300">
                  <a:solidFill>
                    <a:srgbClr val="FFFFFF"/>
                  </a:solidFill>
                  <a:latin typeface="Open Sauce Bold" panose="00000800000000000000"/>
                </a:rPr>
                <a:t>for malicious activities such as stealing sensitive information like passwords</a:t>
              </a:r>
              <a:endParaRPr lang="en-US" sz="2300">
                <a:solidFill>
                  <a:srgbClr val="FFFFFF"/>
                </a:solidFill>
                <a:latin typeface="Open Sauce Bold" panose="00000800000000000000"/>
              </a:endParaRPr>
            </a:p>
            <a:p>
              <a:pPr algn="ctr">
                <a:lnSpc>
                  <a:spcPts val="2990"/>
                </a:lnSpc>
              </a:pPr>
              <a:r>
                <a:rPr lang="en-US" sz="2300">
                  <a:solidFill>
                    <a:srgbClr val="FFFFFF"/>
                  </a:solidFill>
                  <a:latin typeface="Open Sauce Bold" panose="00000800000000000000"/>
                </a:rPr>
                <a:t>and credit card numbers.</a:t>
              </a:r>
              <a:endParaRPr lang="en-US" sz="2300">
                <a:solidFill>
                  <a:srgbClr val="FFFFFF"/>
                </a:solidFill>
                <a:latin typeface="Open Sauce Bold" panose="00000800000000000000"/>
              </a:endParaRPr>
            </a:p>
            <a:p>
              <a:pPr algn="ctr">
                <a:lnSpc>
                  <a:spcPts val="2990"/>
                </a:lnSpc>
              </a:pPr>
            </a:p>
            <a:p>
              <a:pPr algn="ctr">
                <a:lnSpc>
                  <a:spcPts val="2990"/>
                </a:lnSpc>
              </a:pPr>
              <a:r>
                <a:rPr lang="en-US" sz="2300">
                  <a:solidFill>
                    <a:srgbClr val="FFFFFF"/>
                  </a:solidFill>
                  <a:latin typeface="Open Sauce Bold" panose="00000800000000000000"/>
                </a:rPr>
                <a:t>Implement end-to-end encryption for captured keystrokes, user authentication</a:t>
              </a:r>
              <a:endParaRPr lang="en-US" sz="2300">
                <a:solidFill>
                  <a:srgbClr val="FFFFFF"/>
                </a:solidFill>
                <a:latin typeface="Open Sauce Bold" panose="00000800000000000000"/>
              </a:endParaRPr>
            </a:p>
            <a:p>
              <a:pPr algn="ctr">
                <a:lnSpc>
                  <a:spcPts val="2990"/>
                </a:lnSpc>
              </a:pPr>
              <a:r>
                <a:rPr lang="en-US" sz="2300">
                  <a:solidFill>
                    <a:srgbClr val="FFFFFF"/>
                  </a:solidFill>
                  <a:latin typeface="Open Sauce Bold" panose="00000800000000000000"/>
                </a:rPr>
                <a:t>mechanisms, role-based access control, secure storage, integrity checks,</a:t>
              </a:r>
              <a:endParaRPr lang="en-US" sz="2300">
                <a:solidFill>
                  <a:srgbClr val="FFFFFF"/>
                </a:solidFill>
                <a:latin typeface="Open Sauce Bold" panose="00000800000000000000"/>
              </a:endParaRPr>
            </a:p>
            <a:p>
              <a:pPr algn="ctr">
                <a:lnSpc>
                  <a:spcPts val="2990"/>
                </a:lnSpc>
              </a:pPr>
              <a:r>
                <a:rPr lang="en-US" sz="2300">
                  <a:solidFill>
                    <a:srgbClr val="FFFFFF"/>
                  </a:solidFill>
                  <a:latin typeface="Open Sauce Bold" panose="00000800000000000000"/>
                </a:rPr>
                <a:t>logging and auditing, anti-tampering measures, and secure communication</a:t>
              </a:r>
              <a:endParaRPr lang="en-US" sz="2300">
                <a:solidFill>
                  <a:srgbClr val="FFFFFF"/>
                </a:solidFill>
                <a:latin typeface="Open Sauce Bold" panose="00000800000000000000"/>
              </a:endParaRPr>
            </a:p>
            <a:p>
              <a:pPr algn="ctr">
                <a:lnSpc>
                  <a:spcPts val="2990"/>
                </a:lnSpc>
              </a:pPr>
              <a:r>
                <a:rPr lang="en-US" sz="2300">
                  <a:solidFill>
                    <a:srgbClr val="FFFFFF"/>
                  </a:solidFill>
                  <a:latin typeface="Open Sauce Bold" panose="00000800000000000000"/>
                </a:rPr>
                <a:t>channels to safeguard against potential threats and ensure the integrity and</a:t>
              </a:r>
              <a:endParaRPr lang="en-US" sz="2300">
                <a:solidFill>
                  <a:srgbClr val="FFFFFF"/>
                </a:solidFill>
                <a:latin typeface="Open Sauce Bold" panose="00000800000000000000"/>
              </a:endParaRPr>
            </a:p>
            <a:p>
              <a:pPr marL="0" lvl="0" indent="0" algn="ctr">
                <a:lnSpc>
                  <a:spcPts val="2990"/>
                </a:lnSpc>
                <a:spcBef>
                  <a:spcPct val="0"/>
                </a:spcBef>
              </a:pPr>
              <a:r>
                <a:rPr lang="en-US" sz="2300">
                  <a:solidFill>
                    <a:srgbClr val="FFFFFF"/>
                  </a:solidFill>
                  <a:latin typeface="Open Sauce Bold" panose="00000800000000000000"/>
                </a:rPr>
                <a:t>confidentiality of captured data.</a:t>
              </a:r>
              <a:endParaRPr lang="en-US" sz="2300">
                <a:solidFill>
                  <a:srgbClr val="FFFFFF"/>
                </a:solidFill>
                <a:latin typeface="Open Sauce Bold" panose="00000800000000000000"/>
              </a:endParaRPr>
            </a:p>
          </p:txBody>
        </p:sp>
      </p:grpSp>
      <p:grpSp>
        <p:nvGrpSpPr>
          <p:cNvPr id="10" name="Group 10"/>
          <p:cNvGrpSpPr/>
          <p:nvPr/>
        </p:nvGrpSpPr>
        <p:grpSpPr>
          <a:xfrm rot="0">
            <a:off x="16113923" y="9258300"/>
            <a:ext cx="327444" cy="327444"/>
            <a:chOff x="0" y="0"/>
            <a:chExt cx="812800" cy="812800"/>
          </a:xfrm>
        </p:grpSpPr>
        <p:sp>
          <p:nvSpPr>
            <p:cNvPr id="11" name="Freeform 11"/>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23D33"/>
            </a:solidFill>
            <a:ln cap="sq">
              <a:noFill/>
              <a:prstDash val="solid"/>
              <a:miter/>
            </a:ln>
          </p:spPr>
        </p:sp>
        <p:sp>
          <p:nvSpPr>
            <p:cNvPr id="12" name="TextBox 12"/>
            <p:cNvSpPr txBox="1"/>
            <p:nvPr/>
          </p:nvSpPr>
          <p:spPr>
            <a:xfrm>
              <a:off x="76200" y="57150"/>
              <a:ext cx="660400" cy="679450"/>
            </a:xfrm>
            <a:prstGeom prst="rect">
              <a:avLst/>
            </a:prstGeom>
          </p:spPr>
          <p:txBody>
            <a:bodyPr lIns="50800" tIns="50800" rIns="50800" bIns="50800" rtlCol="0" anchor="ctr"/>
            <a:lstStyle/>
            <a:p>
              <a:pPr marL="0" lvl="0" indent="0" algn="ctr">
                <a:lnSpc>
                  <a:spcPts val="2860"/>
                </a:lnSpc>
                <a:spcBef>
                  <a:spcPct val="0"/>
                </a:spcBef>
              </a:pPr>
            </a:p>
          </p:txBody>
        </p:sp>
      </p:grpSp>
      <p:grpSp>
        <p:nvGrpSpPr>
          <p:cNvPr id="13" name="Group 13"/>
          <p:cNvGrpSpPr/>
          <p:nvPr/>
        </p:nvGrpSpPr>
        <p:grpSpPr>
          <a:xfrm rot="0">
            <a:off x="15648108" y="9258300"/>
            <a:ext cx="327444" cy="327444"/>
            <a:chOff x="0" y="0"/>
            <a:chExt cx="812800" cy="812800"/>
          </a:xfrm>
        </p:grpSpPr>
        <p:sp>
          <p:nvSpPr>
            <p:cNvPr id="14" name="Freeform 1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23D33"/>
            </a:solidFill>
            <a:ln cap="sq">
              <a:noFill/>
              <a:prstDash val="solid"/>
              <a:miter/>
            </a:ln>
          </p:spPr>
        </p:sp>
        <p:sp>
          <p:nvSpPr>
            <p:cNvPr id="15" name="TextBox 15"/>
            <p:cNvSpPr txBox="1"/>
            <p:nvPr/>
          </p:nvSpPr>
          <p:spPr>
            <a:xfrm>
              <a:off x="76200" y="57150"/>
              <a:ext cx="660400" cy="679450"/>
            </a:xfrm>
            <a:prstGeom prst="rect">
              <a:avLst/>
            </a:prstGeom>
          </p:spPr>
          <p:txBody>
            <a:bodyPr lIns="50800" tIns="50800" rIns="50800" bIns="50800" rtlCol="0" anchor="ctr"/>
            <a:lstStyle/>
            <a:p>
              <a:pPr marL="0" lvl="0" indent="0" algn="ctr">
                <a:lnSpc>
                  <a:spcPts val="2860"/>
                </a:lnSpc>
                <a:spcBef>
                  <a:spcPct val="0"/>
                </a:spcBef>
              </a:pPr>
            </a:p>
          </p:txBody>
        </p:sp>
      </p:grpSp>
      <p:grpSp>
        <p:nvGrpSpPr>
          <p:cNvPr id="16" name="Group 16"/>
          <p:cNvGrpSpPr/>
          <p:nvPr/>
        </p:nvGrpSpPr>
        <p:grpSpPr>
          <a:xfrm rot="0">
            <a:off x="15161723" y="9258300"/>
            <a:ext cx="327444" cy="327444"/>
            <a:chOff x="0" y="0"/>
            <a:chExt cx="812800" cy="812800"/>
          </a:xfrm>
        </p:grpSpPr>
        <p:sp>
          <p:nvSpPr>
            <p:cNvPr id="17" name="Freeform 1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23D33"/>
            </a:solidFill>
            <a:ln cap="sq">
              <a:noFill/>
              <a:prstDash val="solid"/>
              <a:miter/>
            </a:ln>
          </p:spPr>
        </p:sp>
        <p:sp>
          <p:nvSpPr>
            <p:cNvPr id="18" name="TextBox 18"/>
            <p:cNvSpPr txBox="1"/>
            <p:nvPr/>
          </p:nvSpPr>
          <p:spPr>
            <a:xfrm>
              <a:off x="76200" y="57150"/>
              <a:ext cx="660400" cy="679450"/>
            </a:xfrm>
            <a:prstGeom prst="rect">
              <a:avLst/>
            </a:prstGeom>
          </p:spPr>
          <p:txBody>
            <a:bodyPr lIns="50800" tIns="50800" rIns="50800" bIns="50800" rtlCol="0" anchor="ctr"/>
            <a:lstStyle/>
            <a:p>
              <a:pPr marL="0" lvl="0" indent="0" algn="ctr">
                <a:lnSpc>
                  <a:spcPts val="2860"/>
                </a:lnSpc>
                <a:spcBef>
                  <a:spcPct val="0"/>
                </a:spcBef>
              </a:pPr>
            </a:p>
          </p:txBody>
        </p:sp>
      </p:grpSp>
      <p:sp>
        <p:nvSpPr>
          <p:cNvPr id="19" name="TextBox 19"/>
          <p:cNvSpPr txBox="1"/>
          <p:nvPr/>
        </p:nvSpPr>
        <p:spPr>
          <a:xfrm>
            <a:off x="5094418" y="-95250"/>
            <a:ext cx="7751214" cy="924492"/>
          </a:xfrm>
          <a:prstGeom prst="rect">
            <a:avLst/>
          </a:prstGeom>
        </p:spPr>
        <p:txBody>
          <a:bodyPr lIns="0" tIns="0" rIns="0" bIns="0" rtlCol="0" anchor="t">
            <a:spAutoFit/>
          </a:bodyPr>
          <a:lstStyle/>
          <a:p>
            <a:pPr algn="ctr">
              <a:lnSpc>
                <a:spcPts val="7655"/>
              </a:lnSpc>
            </a:pPr>
            <a:r>
              <a:rPr lang="en-US" sz="5470">
                <a:solidFill>
                  <a:srgbClr val="FFFFFF"/>
                </a:solidFill>
                <a:latin typeface="Canva Sans Bold" panose="020B0503030501040103"/>
              </a:rPr>
              <a:t>PROBLEM STATEMENT</a:t>
            </a:r>
            <a:endParaRPr lang="en-US" sz="5470">
              <a:solidFill>
                <a:srgbClr val="FFFFFF"/>
              </a:solidFill>
              <a:latin typeface="Canva Sans Bold" panose="020B0503030501040103"/>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DFBFB"/>
        </a:solidFill>
        <a:effectLst/>
      </p:bgPr>
    </p:bg>
    <p:spTree>
      <p:nvGrpSpPr>
        <p:cNvPr id="1" name=""/>
        <p:cNvGrpSpPr/>
        <p:nvPr/>
      </p:nvGrpSpPr>
      <p:grpSpPr>
        <a:xfrm>
          <a:off x="0" y="0"/>
          <a:ext cx="0" cy="0"/>
          <a:chOff x="0" y="0"/>
          <a:chExt cx="0" cy="0"/>
        </a:xfrm>
      </p:grpSpPr>
      <p:grpSp>
        <p:nvGrpSpPr>
          <p:cNvPr id="2" name="Group 2"/>
          <p:cNvGrpSpPr/>
          <p:nvPr/>
        </p:nvGrpSpPr>
        <p:grpSpPr>
          <a:xfrm rot="0">
            <a:off x="14046160" y="-339559"/>
            <a:ext cx="4743094" cy="11772679"/>
            <a:chOff x="0" y="0"/>
            <a:chExt cx="1149867" cy="2854048"/>
          </a:xfrm>
          <a:solidFill>
            <a:schemeClr val="accent4">
              <a:lumMod val="60000"/>
              <a:lumOff val="40000"/>
            </a:schemeClr>
          </a:solidFill>
        </p:grpSpPr>
        <p:sp>
          <p:nvSpPr>
            <p:cNvPr id="3" name="Freeform 3"/>
            <p:cNvSpPr/>
            <p:nvPr/>
          </p:nvSpPr>
          <p:spPr>
            <a:xfrm>
              <a:off x="0" y="0"/>
              <a:ext cx="1149867" cy="2854048"/>
            </a:xfrm>
            <a:custGeom>
              <a:avLst/>
              <a:gdLst/>
              <a:ahLst/>
              <a:cxnLst/>
              <a:rect l="l" t="t" r="r" b="b"/>
              <a:pathLst>
                <a:path w="1149867" h="2854048">
                  <a:moveTo>
                    <a:pt x="70187" y="0"/>
                  </a:moveTo>
                  <a:lnTo>
                    <a:pt x="1079680" y="0"/>
                  </a:lnTo>
                  <a:cubicBezTo>
                    <a:pt x="1118443" y="0"/>
                    <a:pt x="1149867" y="31424"/>
                    <a:pt x="1149867" y="70187"/>
                  </a:cubicBezTo>
                  <a:lnTo>
                    <a:pt x="1149867" y="2783861"/>
                  </a:lnTo>
                  <a:cubicBezTo>
                    <a:pt x="1149867" y="2822624"/>
                    <a:pt x="1118443" y="2854048"/>
                    <a:pt x="1079680" y="2854048"/>
                  </a:cubicBezTo>
                  <a:lnTo>
                    <a:pt x="70187" y="2854048"/>
                  </a:lnTo>
                  <a:cubicBezTo>
                    <a:pt x="31424" y="2854048"/>
                    <a:pt x="0" y="2822624"/>
                    <a:pt x="0" y="2783861"/>
                  </a:cubicBezTo>
                  <a:lnTo>
                    <a:pt x="0" y="70187"/>
                  </a:lnTo>
                  <a:cubicBezTo>
                    <a:pt x="0" y="31424"/>
                    <a:pt x="31424" y="0"/>
                    <a:pt x="70187" y="0"/>
                  </a:cubicBezTo>
                  <a:close/>
                </a:path>
              </a:pathLst>
            </a:custGeom>
            <a:grpFill/>
            <a:ln cap="rnd">
              <a:noFill/>
              <a:prstDash val="solid"/>
              <a:round/>
            </a:ln>
          </p:spPr>
        </p:sp>
        <p:sp>
          <p:nvSpPr>
            <p:cNvPr id="4" name="TextBox 4"/>
            <p:cNvSpPr txBox="1"/>
            <p:nvPr/>
          </p:nvSpPr>
          <p:spPr>
            <a:xfrm>
              <a:off x="0" y="-19050"/>
              <a:ext cx="1149867" cy="2873098"/>
            </a:xfrm>
            <a:prstGeom prst="rect">
              <a:avLst/>
            </a:prstGeom>
            <a:grpFill/>
          </p:spPr>
          <p:txBody>
            <a:bodyPr lIns="50800" tIns="50800" rIns="50800" bIns="50800" rtlCol="0" anchor="ctr"/>
            <a:lstStyle/>
            <a:p>
              <a:pPr marL="0" lvl="0" indent="0" algn="ctr">
                <a:lnSpc>
                  <a:spcPts val="2860"/>
                </a:lnSpc>
                <a:spcBef>
                  <a:spcPct val="0"/>
                </a:spcBef>
              </a:pPr>
            </a:p>
          </p:txBody>
        </p:sp>
      </p:grpSp>
      <p:grpSp>
        <p:nvGrpSpPr>
          <p:cNvPr id="5" name="Group 5"/>
          <p:cNvGrpSpPr/>
          <p:nvPr/>
        </p:nvGrpSpPr>
        <p:grpSpPr>
          <a:xfrm rot="0">
            <a:off x="14046160" y="-339559"/>
            <a:ext cx="4521400" cy="6811477"/>
            <a:chOff x="0" y="0"/>
            <a:chExt cx="3286832" cy="4951603"/>
          </a:xfrm>
          <a:solidFill>
            <a:schemeClr val="accent4">
              <a:lumMod val="75000"/>
            </a:schemeClr>
          </a:solidFill>
        </p:grpSpPr>
        <p:sp>
          <p:nvSpPr>
            <p:cNvPr id="6" name="Freeform 6"/>
            <p:cNvSpPr/>
            <p:nvPr/>
          </p:nvSpPr>
          <p:spPr>
            <a:xfrm>
              <a:off x="0" y="0"/>
              <a:ext cx="3286766" cy="4979162"/>
            </a:xfrm>
            <a:custGeom>
              <a:avLst/>
              <a:gdLst/>
              <a:ahLst/>
              <a:cxnLst/>
              <a:rect l="l" t="t" r="r" b="b"/>
              <a:pathLst>
                <a:path w="3286766" h="4979162">
                  <a:moveTo>
                    <a:pt x="151194" y="0"/>
                  </a:moveTo>
                  <a:cubicBezTo>
                    <a:pt x="68037" y="0"/>
                    <a:pt x="0" y="131445"/>
                    <a:pt x="0" y="292100"/>
                  </a:cubicBezTo>
                  <a:lnTo>
                    <a:pt x="0" y="3332480"/>
                  </a:lnTo>
                  <a:cubicBezTo>
                    <a:pt x="0" y="3493135"/>
                    <a:pt x="66460" y="3652520"/>
                    <a:pt x="147710" y="3686683"/>
                  </a:cubicBezTo>
                  <a:lnTo>
                    <a:pt x="3139056" y="4944999"/>
                  </a:lnTo>
                  <a:cubicBezTo>
                    <a:pt x="3220306" y="4979162"/>
                    <a:pt x="3286766" y="4875657"/>
                    <a:pt x="3286766" y="4715002"/>
                  </a:cubicBezTo>
                  <a:lnTo>
                    <a:pt x="3286766" y="292100"/>
                  </a:lnTo>
                  <a:cubicBezTo>
                    <a:pt x="3286766" y="131445"/>
                    <a:pt x="3218728" y="0"/>
                    <a:pt x="3135572" y="0"/>
                  </a:cubicBezTo>
                  <a:lnTo>
                    <a:pt x="151194" y="0"/>
                  </a:lnTo>
                  <a:close/>
                </a:path>
              </a:pathLst>
            </a:custGeom>
            <a:grpFill/>
          </p:spPr>
        </p:sp>
      </p:grpSp>
      <p:sp>
        <p:nvSpPr>
          <p:cNvPr id="7" name="Freeform 7"/>
          <p:cNvSpPr/>
          <p:nvPr/>
        </p:nvSpPr>
        <p:spPr>
          <a:xfrm>
            <a:off x="10334905" y="5642237"/>
            <a:ext cx="2264637" cy="1659361"/>
          </a:xfrm>
          <a:custGeom>
            <a:avLst/>
            <a:gdLst/>
            <a:ahLst/>
            <a:cxnLst/>
            <a:rect l="l" t="t" r="r" b="b"/>
            <a:pathLst>
              <a:path w="2264637" h="1659361">
                <a:moveTo>
                  <a:pt x="0" y="0"/>
                </a:moveTo>
                <a:lnTo>
                  <a:pt x="2264637" y="0"/>
                </a:lnTo>
                <a:lnTo>
                  <a:pt x="2264637" y="1659362"/>
                </a:lnTo>
                <a:lnTo>
                  <a:pt x="0" y="1659362"/>
                </a:lnTo>
                <a:lnTo>
                  <a:pt x="0" y="0"/>
                </a:lnTo>
                <a:close/>
              </a:path>
            </a:pathLst>
          </a:custGeom>
          <a:blipFill>
            <a:blip r:embed="rId1">
              <a:alphaModFix amt="15000"/>
              <a:extLst>
                <a:ext uri="{96DAC541-7B7A-43D3-8B79-37D633B846F1}">
                  <asvg:svgBlip xmlns:asvg="http://schemas.microsoft.com/office/drawing/2016/SVG/main" r:embed="rId2"/>
                </a:ext>
              </a:extLst>
            </a:blip>
            <a:stretch>
              <a:fillRect/>
            </a:stretch>
          </a:blipFill>
        </p:spPr>
      </p:sp>
      <p:sp>
        <p:nvSpPr>
          <p:cNvPr id="8" name="TextBox 8"/>
          <p:cNvSpPr txBox="1"/>
          <p:nvPr/>
        </p:nvSpPr>
        <p:spPr>
          <a:xfrm>
            <a:off x="437882" y="435713"/>
            <a:ext cx="13013406" cy="9821144"/>
          </a:xfrm>
          <a:prstGeom prst="rect">
            <a:avLst/>
          </a:prstGeom>
        </p:spPr>
        <p:txBody>
          <a:bodyPr lIns="0" tIns="0" rIns="0" bIns="0" rtlCol="0" anchor="t">
            <a:spAutoFit/>
          </a:bodyPr>
          <a:lstStyle/>
          <a:p>
            <a:pPr>
              <a:lnSpc>
                <a:spcPts val="3730"/>
              </a:lnSpc>
            </a:pPr>
            <a:r>
              <a:rPr lang="en-US" sz="2505" spc="40">
                <a:solidFill>
                  <a:srgbClr val="191919"/>
                </a:solidFill>
                <a:latin typeface="Open Sauce Bold" panose="00000800000000000000"/>
              </a:rPr>
              <a:t>Project Overview: </a:t>
            </a:r>
            <a:r>
              <a:rPr lang="en-US" sz="2505" spc="40">
                <a:solidFill>
                  <a:srgbClr val="191919"/>
                </a:solidFill>
                <a:latin typeface="Open Sauce" panose="00000500000000000000"/>
              </a:rPr>
              <a:t>Keylogger Implementation with Python and JSON</a:t>
            </a:r>
            <a:endParaRPr lang="en-US" sz="2505" spc="40">
              <a:solidFill>
                <a:srgbClr val="191919"/>
              </a:solidFill>
              <a:latin typeface="Open Sauce" panose="00000500000000000000"/>
            </a:endParaRPr>
          </a:p>
          <a:p>
            <a:pPr marL="454025" lvl="1" indent="-227330">
              <a:lnSpc>
                <a:spcPts val="3135"/>
              </a:lnSpc>
              <a:buAutoNum type="arabicPeriod"/>
            </a:pPr>
            <a:r>
              <a:rPr lang="en-US" sz="2105" spc="33">
                <a:solidFill>
                  <a:srgbClr val="191919"/>
                </a:solidFill>
                <a:latin typeface="Open Sauce Semi-Bold" panose="00000400000000000000"/>
              </a:rPr>
              <a:t>Introduction:</a:t>
            </a:r>
            <a:r>
              <a:rPr lang="en-US" sz="2105" spc="33">
                <a:solidFill>
                  <a:srgbClr val="191919"/>
                </a:solidFill>
                <a:latin typeface="Open Sauce" panose="00000500000000000000"/>
              </a:rPr>
              <a:t> The project aims to develop a keylogger application using Python programming language. The keylogger will capture keystrokes made by the user and store them in a JSON format using the jsonlib module. This project can serve educational purposes or be used responsibly for monitoring activities on a computer system.</a:t>
            </a:r>
            <a:endParaRPr lang="en-US" sz="2105" spc="33">
              <a:solidFill>
                <a:srgbClr val="191919"/>
              </a:solidFill>
              <a:latin typeface="Open Sauce" panose="00000500000000000000"/>
            </a:endParaRPr>
          </a:p>
          <a:p>
            <a:pPr marL="454025" lvl="1" indent="-227330">
              <a:lnSpc>
                <a:spcPts val="3135"/>
              </a:lnSpc>
              <a:buAutoNum type="arabicPeriod"/>
            </a:pPr>
            <a:r>
              <a:rPr lang="en-US" sz="2105" spc="33">
                <a:solidFill>
                  <a:srgbClr val="191919"/>
                </a:solidFill>
                <a:latin typeface="Open Sauce Semi-Bold" panose="00000400000000000000"/>
              </a:rPr>
              <a:t>Key Features:</a:t>
            </a:r>
            <a:endParaRPr lang="en-US" sz="2105" spc="33">
              <a:solidFill>
                <a:srgbClr val="191919"/>
              </a:solidFill>
              <a:latin typeface="Open Sauce Semi-Bold" panose="00000400000000000000"/>
            </a:endParaRPr>
          </a:p>
          <a:p>
            <a:pPr marL="908685" lvl="2" indent="-302895">
              <a:lnSpc>
                <a:spcPts val="3135"/>
              </a:lnSpc>
              <a:buFont typeface="Arial" panose="020B0604020202020204"/>
              <a:buChar char="⚬"/>
            </a:pPr>
            <a:r>
              <a:rPr lang="en-US" sz="2105" spc="33">
                <a:solidFill>
                  <a:srgbClr val="191919"/>
                </a:solidFill>
                <a:latin typeface="Open Sauce" panose="00000500000000000000"/>
              </a:rPr>
              <a:t>Capture keystrokes: The keylogger will intercept and record all keystrokes made by the user.</a:t>
            </a:r>
            <a:endParaRPr lang="en-US" sz="2105" spc="33">
              <a:solidFill>
                <a:srgbClr val="191919"/>
              </a:solidFill>
              <a:latin typeface="Open Sauce" panose="00000500000000000000"/>
            </a:endParaRPr>
          </a:p>
          <a:p>
            <a:pPr marL="908685" lvl="2" indent="-302895">
              <a:lnSpc>
                <a:spcPts val="3135"/>
              </a:lnSpc>
              <a:buFont typeface="Arial" panose="020B0604020202020204"/>
              <a:buChar char="⚬"/>
            </a:pPr>
            <a:r>
              <a:rPr lang="en-US" sz="2105" spc="33">
                <a:solidFill>
                  <a:srgbClr val="191919"/>
                </a:solidFill>
                <a:latin typeface="Open Sauce" panose="00000500000000000000"/>
              </a:rPr>
              <a:t>Store data in JSON format: The captured keystrokes will be stored in a JSON file for easy parsing and analysis.</a:t>
            </a:r>
            <a:endParaRPr lang="en-US" sz="2105" spc="33">
              <a:solidFill>
                <a:srgbClr val="191919"/>
              </a:solidFill>
              <a:latin typeface="Open Sauce" panose="00000500000000000000"/>
            </a:endParaRPr>
          </a:p>
          <a:p>
            <a:pPr marL="908685" lvl="2" indent="-302895">
              <a:lnSpc>
                <a:spcPts val="3135"/>
              </a:lnSpc>
              <a:buFont typeface="Arial" panose="020B0604020202020204"/>
              <a:buChar char="⚬"/>
            </a:pPr>
            <a:r>
              <a:rPr lang="en-US" sz="2105" spc="33">
                <a:solidFill>
                  <a:srgbClr val="191919"/>
                </a:solidFill>
                <a:latin typeface="Open Sauce" panose="00000500000000000000"/>
              </a:rPr>
              <a:t>Stealth mode: The keylogger will run discreetly in the background without the user's knowledge.</a:t>
            </a:r>
            <a:endParaRPr lang="en-US" sz="2105" spc="33">
              <a:solidFill>
                <a:srgbClr val="191919"/>
              </a:solidFill>
              <a:latin typeface="Open Sauce" panose="00000500000000000000"/>
            </a:endParaRPr>
          </a:p>
          <a:p>
            <a:pPr marL="908685" lvl="2" indent="-302895">
              <a:lnSpc>
                <a:spcPts val="3135"/>
              </a:lnSpc>
              <a:buFont typeface="Arial" panose="020B0604020202020204"/>
              <a:buChar char="⚬"/>
            </a:pPr>
            <a:r>
              <a:rPr lang="en-US" sz="2105" spc="33">
                <a:solidFill>
                  <a:srgbClr val="191919"/>
                </a:solidFill>
                <a:latin typeface="Open Sauce" panose="00000500000000000000"/>
              </a:rPr>
              <a:t>Start/Stop functionality: Users can start and stop the keylogger as per their requirement.</a:t>
            </a:r>
            <a:endParaRPr lang="en-US" sz="2105" spc="33">
              <a:solidFill>
                <a:srgbClr val="191919"/>
              </a:solidFill>
              <a:latin typeface="Open Sauce" panose="00000500000000000000"/>
            </a:endParaRPr>
          </a:p>
          <a:p>
            <a:pPr marL="454025" lvl="1" indent="-227330">
              <a:lnSpc>
                <a:spcPts val="3135"/>
              </a:lnSpc>
              <a:buAutoNum type="arabicPeriod"/>
            </a:pPr>
            <a:r>
              <a:rPr lang="en-US" sz="2105" spc="33">
                <a:solidFill>
                  <a:srgbClr val="191919"/>
                </a:solidFill>
                <a:latin typeface="Open Sauce Semi-Bold" panose="00000400000000000000"/>
              </a:rPr>
              <a:t>Technologies Used:</a:t>
            </a:r>
            <a:endParaRPr lang="en-US" sz="2105" spc="33">
              <a:solidFill>
                <a:srgbClr val="191919"/>
              </a:solidFill>
              <a:latin typeface="Open Sauce Semi-Bold" panose="00000400000000000000"/>
            </a:endParaRPr>
          </a:p>
          <a:p>
            <a:pPr marL="908685" lvl="2" indent="-302895">
              <a:lnSpc>
                <a:spcPts val="3135"/>
              </a:lnSpc>
              <a:buFont typeface="Arial" panose="020B0604020202020204"/>
              <a:buChar char="⚬"/>
            </a:pPr>
            <a:r>
              <a:rPr lang="en-US" sz="2105" spc="33">
                <a:solidFill>
                  <a:srgbClr val="191919"/>
                </a:solidFill>
                <a:latin typeface="Open Sauce" panose="00000500000000000000"/>
              </a:rPr>
              <a:t>Python: Programming language used for development.</a:t>
            </a:r>
            <a:endParaRPr lang="en-US" sz="2105" spc="33">
              <a:solidFill>
                <a:srgbClr val="191919"/>
              </a:solidFill>
              <a:latin typeface="Open Sauce" panose="00000500000000000000"/>
            </a:endParaRPr>
          </a:p>
          <a:p>
            <a:pPr marL="908685" lvl="2" indent="-302895">
              <a:lnSpc>
                <a:spcPts val="3135"/>
              </a:lnSpc>
              <a:buFont typeface="Arial" panose="020B0604020202020204"/>
              <a:buChar char="⚬"/>
            </a:pPr>
            <a:r>
              <a:rPr lang="en-US" sz="2105" spc="33">
                <a:solidFill>
                  <a:srgbClr val="191919"/>
                </a:solidFill>
                <a:latin typeface="Open Sauce" panose="00000500000000000000"/>
              </a:rPr>
              <a:t>jsonlib: Python module used for handling JSON data.</a:t>
            </a:r>
            <a:endParaRPr lang="en-US" sz="2105" spc="33">
              <a:solidFill>
                <a:srgbClr val="191919"/>
              </a:solidFill>
              <a:latin typeface="Open Sauce" panose="00000500000000000000"/>
            </a:endParaRPr>
          </a:p>
          <a:p>
            <a:pPr marL="908685" lvl="2" indent="-302895">
              <a:lnSpc>
                <a:spcPts val="3135"/>
              </a:lnSpc>
              <a:buFont typeface="Arial" panose="020B0604020202020204"/>
              <a:buChar char="⚬"/>
            </a:pPr>
            <a:r>
              <a:rPr lang="en-US" sz="2105" spc="33">
                <a:solidFill>
                  <a:srgbClr val="191919"/>
                </a:solidFill>
                <a:latin typeface="Open Sauce" panose="00000500000000000000"/>
              </a:rPr>
              <a:t>Platform-specific libraries for handling keyboard input (e.g., </a:t>
            </a:r>
            <a:r>
              <a:rPr lang="en-US" sz="2105" spc="33">
                <a:solidFill>
                  <a:srgbClr val="191919"/>
                </a:solidFill>
                <a:latin typeface="Open Sauce Semi-Bold" panose="00000400000000000000"/>
              </a:rPr>
              <a:t>pyHook</a:t>
            </a:r>
            <a:r>
              <a:rPr lang="en-US" sz="2105" spc="33">
                <a:solidFill>
                  <a:srgbClr val="191919"/>
                </a:solidFill>
                <a:latin typeface="Open Sauce" panose="00000500000000000000"/>
              </a:rPr>
              <a:t> on Windows, </a:t>
            </a:r>
            <a:r>
              <a:rPr lang="en-US" sz="2105" spc="33">
                <a:solidFill>
                  <a:srgbClr val="191919"/>
                </a:solidFill>
                <a:latin typeface="Open Sauce Semi-Bold" panose="00000400000000000000"/>
              </a:rPr>
              <a:t>pynput</a:t>
            </a:r>
            <a:r>
              <a:rPr lang="en-US" sz="2105" spc="33">
                <a:solidFill>
                  <a:srgbClr val="191919"/>
                </a:solidFill>
                <a:latin typeface="Open Sauce" panose="00000500000000000000"/>
              </a:rPr>
              <a:t> on cross-platform).</a:t>
            </a:r>
            <a:endParaRPr lang="en-US" sz="2105" spc="33">
              <a:solidFill>
                <a:srgbClr val="191919"/>
              </a:solidFill>
              <a:latin typeface="Open Sauce" panose="00000500000000000000"/>
            </a:endParaRPr>
          </a:p>
          <a:p>
            <a:pPr marL="454025" lvl="1" indent="-227330">
              <a:lnSpc>
                <a:spcPts val="3135"/>
              </a:lnSpc>
              <a:buAutoNum type="arabicPeriod"/>
            </a:pPr>
            <a:r>
              <a:rPr lang="en-US" sz="2105" spc="33">
                <a:solidFill>
                  <a:srgbClr val="191919"/>
                </a:solidFill>
                <a:latin typeface="Open Sauce Semi-Bold" panose="00000400000000000000"/>
              </a:rPr>
              <a:t>Project Structure:</a:t>
            </a:r>
            <a:endParaRPr lang="en-US" sz="2105" spc="33">
              <a:solidFill>
                <a:srgbClr val="191919"/>
              </a:solidFill>
              <a:latin typeface="Open Sauce Semi-Bold" panose="00000400000000000000"/>
            </a:endParaRPr>
          </a:p>
          <a:p>
            <a:pPr marL="908685" lvl="2" indent="-302895">
              <a:lnSpc>
                <a:spcPts val="3135"/>
              </a:lnSpc>
              <a:buFont typeface="Arial" panose="020B0604020202020204"/>
              <a:buChar char="⚬"/>
            </a:pPr>
            <a:r>
              <a:rPr lang="en-US" sz="2105" spc="33">
                <a:solidFill>
                  <a:srgbClr val="191919"/>
                </a:solidFill>
                <a:latin typeface="Open Sauce Semi-Bold" panose="00000400000000000000"/>
              </a:rPr>
              <a:t>keylogger.py</a:t>
            </a:r>
            <a:r>
              <a:rPr lang="en-US" sz="2105" spc="33">
                <a:solidFill>
                  <a:srgbClr val="191919"/>
                </a:solidFill>
                <a:latin typeface="Open Sauce" panose="00000500000000000000"/>
              </a:rPr>
              <a:t>: Main Python script containing the keylogger implementation.</a:t>
            </a:r>
            <a:endParaRPr lang="en-US" sz="2105" spc="33">
              <a:solidFill>
                <a:srgbClr val="191919"/>
              </a:solidFill>
              <a:latin typeface="Open Sauce" panose="00000500000000000000"/>
            </a:endParaRPr>
          </a:p>
          <a:p>
            <a:pPr marL="908685" lvl="2" indent="-302895">
              <a:lnSpc>
                <a:spcPts val="3135"/>
              </a:lnSpc>
              <a:buFont typeface="Arial" panose="020B0604020202020204"/>
              <a:buChar char="⚬"/>
            </a:pPr>
            <a:r>
              <a:rPr lang="en-US" sz="2105" spc="33">
                <a:solidFill>
                  <a:srgbClr val="191919"/>
                </a:solidFill>
                <a:latin typeface="Open Sauce Semi-Bold" panose="00000400000000000000"/>
              </a:rPr>
              <a:t>config.json</a:t>
            </a:r>
            <a:r>
              <a:rPr lang="en-US" sz="2105" spc="33">
                <a:solidFill>
                  <a:srgbClr val="191919"/>
                </a:solidFill>
                <a:latin typeface="Open Sauce" panose="00000500000000000000"/>
              </a:rPr>
              <a:t>: Configuration file to store settings such as the output file path and logging interval.</a:t>
            </a:r>
            <a:endParaRPr lang="en-US" sz="2105" spc="33">
              <a:solidFill>
                <a:srgbClr val="191919"/>
              </a:solidFill>
              <a:latin typeface="Open Sauce" panose="00000500000000000000"/>
            </a:endParaRPr>
          </a:p>
          <a:p>
            <a:pPr marL="908685" lvl="2" indent="-302895">
              <a:lnSpc>
                <a:spcPts val="3135"/>
              </a:lnSpc>
              <a:buFont typeface="Arial" panose="020B0604020202020204"/>
              <a:buChar char="⚬"/>
            </a:pPr>
            <a:r>
              <a:rPr lang="en-US" sz="2105" spc="33">
                <a:solidFill>
                  <a:srgbClr val="191919"/>
                </a:solidFill>
                <a:latin typeface="Open Sauce Semi-Bold" panose="00000400000000000000"/>
              </a:rPr>
              <a:t>requirements.txt</a:t>
            </a:r>
            <a:r>
              <a:rPr lang="en-US" sz="2105" spc="33">
                <a:solidFill>
                  <a:srgbClr val="191919"/>
                </a:solidFill>
                <a:latin typeface="Open Sauce" panose="00000500000000000000"/>
              </a:rPr>
              <a:t>: File listing all required Python dependencies.</a:t>
            </a:r>
            <a:endParaRPr lang="en-US" sz="2105" spc="33">
              <a:solidFill>
                <a:srgbClr val="191919"/>
              </a:solidFill>
              <a:latin typeface="Open Sauce" panose="00000500000000000000"/>
            </a:endParaRPr>
          </a:p>
          <a:p>
            <a:pPr marL="908685" lvl="2" indent="-302895">
              <a:lnSpc>
                <a:spcPts val="3135"/>
              </a:lnSpc>
              <a:buFont typeface="Arial" panose="020B0604020202020204"/>
              <a:buChar char="⚬"/>
            </a:pPr>
            <a:r>
              <a:rPr lang="en-US" sz="2105" spc="33">
                <a:solidFill>
                  <a:srgbClr val="191919"/>
                </a:solidFill>
                <a:latin typeface="Open Sauce Semi-Bold" panose="00000400000000000000"/>
              </a:rPr>
              <a:t>README.md</a:t>
            </a:r>
            <a:r>
              <a:rPr lang="en-US" sz="2105" spc="33">
                <a:solidFill>
                  <a:srgbClr val="191919"/>
                </a:solidFill>
                <a:latin typeface="Open Sauce" panose="00000500000000000000"/>
              </a:rPr>
              <a:t>: Documentation containing instructions for setup and usage.</a:t>
            </a:r>
            <a:endParaRPr lang="en-US" sz="2105" spc="33">
              <a:solidFill>
                <a:srgbClr val="191919"/>
              </a:solidFill>
              <a:latin typeface="Open Sauce" panose="00000500000000000000"/>
            </a:endParaRPr>
          </a:p>
          <a:p>
            <a:pPr marL="0" lvl="0" indent="0">
              <a:lnSpc>
                <a:spcPts val="3135"/>
              </a:lnSpc>
            </a:p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DFBFB"/>
        </a:solidFill>
        <a:effectLst/>
      </p:bgPr>
    </p:bg>
    <p:spTree>
      <p:nvGrpSpPr>
        <p:cNvPr id="1" name=""/>
        <p:cNvGrpSpPr/>
        <p:nvPr/>
      </p:nvGrpSpPr>
      <p:grpSpPr>
        <a:xfrm>
          <a:off x="0" y="0"/>
          <a:ext cx="0" cy="0"/>
          <a:chOff x="0" y="0"/>
          <a:chExt cx="0" cy="0"/>
        </a:xfrm>
      </p:grpSpPr>
      <p:grpSp>
        <p:nvGrpSpPr>
          <p:cNvPr id="2" name="Group 2"/>
          <p:cNvGrpSpPr/>
          <p:nvPr/>
        </p:nvGrpSpPr>
        <p:grpSpPr>
          <a:xfrm rot="0">
            <a:off x="14046160" y="-339559"/>
            <a:ext cx="4743094" cy="11772679"/>
            <a:chOff x="0" y="0"/>
            <a:chExt cx="1149867" cy="2854048"/>
          </a:xfrm>
          <a:solidFill>
            <a:schemeClr val="accent4">
              <a:lumMod val="40000"/>
              <a:lumOff val="60000"/>
            </a:schemeClr>
          </a:solidFill>
        </p:grpSpPr>
        <p:sp>
          <p:nvSpPr>
            <p:cNvPr id="3" name="Freeform 3"/>
            <p:cNvSpPr/>
            <p:nvPr/>
          </p:nvSpPr>
          <p:spPr>
            <a:xfrm>
              <a:off x="0" y="0"/>
              <a:ext cx="1149867" cy="2854048"/>
            </a:xfrm>
            <a:custGeom>
              <a:avLst/>
              <a:gdLst/>
              <a:ahLst/>
              <a:cxnLst/>
              <a:rect l="l" t="t" r="r" b="b"/>
              <a:pathLst>
                <a:path w="1149867" h="2854048">
                  <a:moveTo>
                    <a:pt x="70187" y="0"/>
                  </a:moveTo>
                  <a:lnTo>
                    <a:pt x="1079680" y="0"/>
                  </a:lnTo>
                  <a:cubicBezTo>
                    <a:pt x="1118443" y="0"/>
                    <a:pt x="1149867" y="31424"/>
                    <a:pt x="1149867" y="70187"/>
                  </a:cubicBezTo>
                  <a:lnTo>
                    <a:pt x="1149867" y="2783861"/>
                  </a:lnTo>
                  <a:cubicBezTo>
                    <a:pt x="1149867" y="2822624"/>
                    <a:pt x="1118443" y="2854048"/>
                    <a:pt x="1079680" y="2854048"/>
                  </a:cubicBezTo>
                  <a:lnTo>
                    <a:pt x="70187" y="2854048"/>
                  </a:lnTo>
                  <a:cubicBezTo>
                    <a:pt x="31424" y="2854048"/>
                    <a:pt x="0" y="2822624"/>
                    <a:pt x="0" y="2783861"/>
                  </a:cubicBezTo>
                  <a:lnTo>
                    <a:pt x="0" y="70187"/>
                  </a:lnTo>
                  <a:cubicBezTo>
                    <a:pt x="0" y="31424"/>
                    <a:pt x="31424" y="0"/>
                    <a:pt x="70187" y="0"/>
                  </a:cubicBezTo>
                  <a:close/>
                </a:path>
              </a:pathLst>
            </a:custGeom>
            <a:grpFill/>
            <a:ln cap="rnd">
              <a:noFill/>
              <a:prstDash val="solid"/>
              <a:round/>
            </a:ln>
          </p:spPr>
        </p:sp>
        <p:sp>
          <p:nvSpPr>
            <p:cNvPr id="4" name="TextBox 4"/>
            <p:cNvSpPr txBox="1"/>
            <p:nvPr/>
          </p:nvSpPr>
          <p:spPr>
            <a:xfrm>
              <a:off x="0" y="-19050"/>
              <a:ext cx="1149867" cy="2873098"/>
            </a:xfrm>
            <a:prstGeom prst="rect">
              <a:avLst/>
            </a:prstGeom>
            <a:grpFill/>
          </p:spPr>
          <p:txBody>
            <a:bodyPr lIns="50800" tIns="50800" rIns="50800" bIns="50800" rtlCol="0" anchor="ctr"/>
            <a:lstStyle/>
            <a:p>
              <a:pPr marL="0" lvl="0" indent="0" algn="ctr">
                <a:lnSpc>
                  <a:spcPts val="2860"/>
                </a:lnSpc>
                <a:spcBef>
                  <a:spcPct val="0"/>
                </a:spcBef>
              </a:pPr>
            </a:p>
          </p:txBody>
        </p:sp>
      </p:grpSp>
      <p:grpSp>
        <p:nvGrpSpPr>
          <p:cNvPr id="5" name="Group 5"/>
          <p:cNvGrpSpPr/>
          <p:nvPr/>
        </p:nvGrpSpPr>
        <p:grpSpPr>
          <a:xfrm rot="0">
            <a:off x="14046160" y="-339559"/>
            <a:ext cx="4521400" cy="6811477"/>
            <a:chOff x="0" y="0"/>
            <a:chExt cx="3286832" cy="4951603"/>
          </a:xfrm>
          <a:solidFill>
            <a:schemeClr val="accent4">
              <a:lumMod val="75000"/>
            </a:schemeClr>
          </a:solidFill>
        </p:grpSpPr>
        <p:sp>
          <p:nvSpPr>
            <p:cNvPr id="6" name="Freeform 6"/>
            <p:cNvSpPr/>
            <p:nvPr/>
          </p:nvSpPr>
          <p:spPr>
            <a:xfrm>
              <a:off x="0" y="0"/>
              <a:ext cx="3286766" cy="4979162"/>
            </a:xfrm>
            <a:custGeom>
              <a:avLst/>
              <a:gdLst/>
              <a:ahLst/>
              <a:cxnLst/>
              <a:rect l="l" t="t" r="r" b="b"/>
              <a:pathLst>
                <a:path w="3286766" h="4979162">
                  <a:moveTo>
                    <a:pt x="151194" y="0"/>
                  </a:moveTo>
                  <a:cubicBezTo>
                    <a:pt x="68037" y="0"/>
                    <a:pt x="0" y="131445"/>
                    <a:pt x="0" y="292100"/>
                  </a:cubicBezTo>
                  <a:lnTo>
                    <a:pt x="0" y="3332480"/>
                  </a:lnTo>
                  <a:cubicBezTo>
                    <a:pt x="0" y="3493135"/>
                    <a:pt x="66460" y="3652520"/>
                    <a:pt x="147710" y="3686683"/>
                  </a:cubicBezTo>
                  <a:lnTo>
                    <a:pt x="3139056" y="4944999"/>
                  </a:lnTo>
                  <a:cubicBezTo>
                    <a:pt x="3220306" y="4979162"/>
                    <a:pt x="3286766" y="4875657"/>
                    <a:pt x="3286766" y="4715002"/>
                  </a:cubicBezTo>
                  <a:lnTo>
                    <a:pt x="3286766" y="292100"/>
                  </a:lnTo>
                  <a:cubicBezTo>
                    <a:pt x="3286766" y="131445"/>
                    <a:pt x="3218728" y="0"/>
                    <a:pt x="3135572" y="0"/>
                  </a:cubicBezTo>
                  <a:lnTo>
                    <a:pt x="151194" y="0"/>
                  </a:lnTo>
                  <a:close/>
                </a:path>
              </a:pathLst>
            </a:custGeom>
            <a:grpFill/>
          </p:spPr>
        </p:sp>
      </p:grpSp>
      <p:sp>
        <p:nvSpPr>
          <p:cNvPr id="7" name="Freeform 7"/>
          <p:cNvSpPr/>
          <p:nvPr/>
        </p:nvSpPr>
        <p:spPr>
          <a:xfrm>
            <a:off x="10334905" y="5642237"/>
            <a:ext cx="2264637" cy="1659361"/>
          </a:xfrm>
          <a:custGeom>
            <a:avLst/>
            <a:gdLst/>
            <a:ahLst/>
            <a:cxnLst/>
            <a:rect l="l" t="t" r="r" b="b"/>
            <a:pathLst>
              <a:path w="2264637" h="1659361">
                <a:moveTo>
                  <a:pt x="0" y="0"/>
                </a:moveTo>
                <a:lnTo>
                  <a:pt x="2264637" y="0"/>
                </a:lnTo>
                <a:lnTo>
                  <a:pt x="2264637" y="1659362"/>
                </a:lnTo>
                <a:lnTo>
                  <a:pt x="0" y="1659362"/>
                </a:lnTo>
                <a:lnTo>
                  <a:pt x="0" y="0"/>
                </a:lnTo>
                <a:close/>
              </a:path>
            </a:pathLst>
          </a:custGeom>
          <a:blipFill>
            <a:blip r:embed="rId1">
              <a:alphaModFix amt="15000"/>
              <a:extLst>
                <a:ext uri="{96DAC541-7B7A-43D3-8B79-37D633B846F1}">
                  <asvg:svgBlip xmlns:asvg="http://schemas.microsoft.com/office/drawing/2016/SVG/main" r:embed="rId2"/>
                </a:ext>
              </a:extLst>
            </a:blip>
            <a:stretch>
              <a:fillRect/>
            </a:stretch>
          </a:blipFill>
        </p:spPr>
      </p:sp>
      <p:sp>
        <p:nvSpPr>
          <p:cNvPr id="8" name="TextBox 8"/>
          <p:cNvSpPr txBox="1"/>
          <p:nvPr/>
        </p:nvSpPr>
        <p:spPr>
          <a:xfrm>
            <a:off x="303936" y="362839"/>
            <a:ext cx="13150550" cy="9924161"/>
          </a:xfrm>
          <a:prstGeom prst="rect">
            <a:avLst/>
          </a:prstGeom>
        </p:spPr>
        <p:txBody>
          <a:bodyPr lIns="0" tIns="0" rIns="0" bIns="0" rtlCol="0" anchor="t">
            <a:spAutoFit/>
          </a:bodyPr>
          <a:lstStyle/>
          <a:p>
            <a:pPr>
              <a:lnSpc>
                <a:spcPts val="2735"/>
              </a:lnSpc>
            </a:pPr>
            <a:r>
              <a:rPr lang="en-US" sz="1835" spc="29">
                <a:solidFill>
                  <a:srgbClr val="191919"/>
                </a:solidFill>
                <a:latin typeface="Open Sauce Semi-Bold" panose="00000400000000000000"/>
              </a:rPr>
              <a:t>5.Implementation Details:</a:t>
            </a:r>
            <a:endParaRPr lang="en-US" sz="1835" spc="29">
              <a:solidFill>
                <a:srgbClr val="191919"/>
              </a:solidFill>
              <a:latin typeface="Open Sauce Semi-Bold" panose="00000400000000000000"/>
            </a:endParaRPr>
          </a:p>
          <a:p>
            <a:pPr marL="791845" lvl="2" indent="-264160">
              <a:lnSpc>
                <a:spcPts val="2735"/>
              </a:lnSpc>
              <a:buFont typeface="Arial" panose="020B0604020202020204"/>
              <a:buChar char="⚬"/>
            </a:pPr>
            <a:r>
              <a:rPr lang="en-US" sz="1835" spc="29">
                <a:solidFill>
                  <a:srgbClr val="191919"/>
                </a:solidFill>
                <a:latin typeface="Open Sauce" panose="00000500000000000000"/>
              </a:rPr>
              <a:t>Initialize the keylogger: The keylogger will be initialized upon executing the </a:t>
            </a:r>
            <a:r>
              <a:rPr lang="en-US" sz="1835" spc="29">
                <a:solidFill>
                  <a:srgbClr val="191919"/>
                </a:solidFill>
                <a:latin typeface="Open Sauce Semi-Bold" panose="00000400000000000000"/>
              </a:rPr>
              <a:t>keylogger.py</a:t>
            </a:r>
            <a:r>
              <a:rPr lang="en-US" sz="1835" spc="29">
                <a:solidFill>
                  <a:srgbClr val="191919"/>
                </a:solidFill>
                <a:latin typeface="Open Sauce" panose="00000500000000000000"/>
              </a:rPr>
              <a:t> script.</a:t>
            </a:r>
            <a:endParaRPr lang="en-US" sz="1835" spc="29">
              <a:solidFill>
                <a:srgbClr val="191919"/>
              </a:solidFill>
              <a:latin typeface="Open Sauce" panose="00000500000000000000"/>
            </a:endParaRPr>
          </a:p>
          <a:p>
            <a:pPr marL="791845" lvl="2" indent="-264160">
              <a:lnSpc>
                <a:spcPts val="2735"/>
              </a:lnSpc>
              <a:buFont typeface="Arial" panose="020B0604020202020204"/>
              <a:buChar char="⚬"/>
            </a:pPr>
            <a:r>
              <a:rPr lang="en-US" sz="1835" spc="29">
                <a:solidFill>
                  <a:srgbClr val="191919"/>
                </a:solidFill>
                <a:latin typeface="Open Sauce" panose="00000500000000000000"/>
              </a:rPr>
              <a:t>Capture keystrokes: The keylogger will listen for keystrokes using platform-specific libraries.</a:t>
            </a:r>
            <a:endParaRPr lang="en-US" sz="1835" spc="29">
              <a:solidFill>
                <a:srgbClr val="191919"/>
              </a:solidFill>
              <a:latin typeface="Open Sauce" panose="00000500000000000000"/>
            </a:endParaRPr>
          </a:p>
          <a:p>
            <a:pPr marL="791845" lvl="2" indent="-264160">
              <a:lnSpc>
                <a:spcPts val="2735"/>
              </a:lnSpc>
              <a:buFont typeface="Arial" panose="020B0604020202020204"/>
              <a:buChar char="⚬"/>
            </a:pPr>
            <a:r>
              <a:rPr lang="en-US" sz="1835" spc="29">
                <a:solidFill>
                  <a:srgbClr val="191919"/>
                </a:solidFill>
                <a:latin typeface="Open Sauce" panose="00000500000000000000"/>
              </a:rPr>
              <a:t>Store data in JSON format: Captured keystrokes will be stored in a JSON object with appropriate fields such as timestamp and keystroke data.</a:t>
            </a:r>
            <a:endParaRPr lang="en-US" sz="1835" spc="29">
              <a:solidFill>
                <a:srgbClr val="191919"/>
              </a:solidFill>
              <a:latin typeface="Open Sauce" panose="00000500000000000000"/>
            </a:endParaRPr>
          </a:p>
          <a:p>
            <a:pPr marL="791845" lvl="2" indent="-264160">
              <a:lnSpc>
                <a:spcPts val="2735"/>
              </a:lnSpc>
              <a:buFont typeface="Arial" panose="020B0604020202020204"/>
              <a:buChar char="⚬"/>
            </a:pPr>
            <a:r>
              <a:rPr lang="en-US" sz="1835" spc="29">
                <a:solidFill>
                  <a:srgbClr val="191919"/>
                </a:solidFill>
                <a:latin typeface="Open Sauce" panose="00000500000000000000"/>
              </a:rPr>
              <a:t>Periodic data storage: The keylogger will periodically save the captured keystrokes to the output JSON file.</a:t>
            </a:r>
            <a:endParaRPr lang="en-US" sz="1835" spc="29">
              <a:solidFill>
                <a:srgbClr val="191919"/>
              </a:solidFill>
              <a:latin typeface="Open Sauce" panose="00000500000000000000"/>
            </a:endParaRPr>
          </a:p>
          <a:p>
            <a:pPr marL="791845" lvl="2" indent="-264160">
              <a:lnSpc>
                <a:spcPts val="2735"/>
              </a:lnSpc>
              <a:buFont typeface="Arial" panose="020B0604020202020204"/>
              <a:buChar char="⚬"/>
            </a:pPr>
            <a:r>
              <a:rPr lang="en-US" sz="1835" spc="29">
                <a:solidFill>
                  <a:srgbClr val="191919"/>
                </a:solidFill>
                <a:latin typeface="Open Sauce" panose="00000500000000000000"/>
              </a:rPr>
              <a:t>Stealth mode: The keylogger will run silently in the background without displaying any user interface or notifications.</a:t>
            </a:r>
            <a:endParaRPr lang="en-US" sz="1835" spc="29">
              <a:solidFill>
                <a:srgbClr val="191919"/>
              </a:solidFill>
              <a:latin typeface="Open Sauce" panose="00000500000000000000"/>
            </a:endParaRPr>
          </a:p>
          <a:p>
            <a:pPr marL="791845" lvl="2" indent="-264160">
              <a:lnSpc>
                <a:spcPts val="2735"/>
              </a:lnSpc>
              <a:buFont typeface="Arial" panose="020B0604020202020204"/>
              <a:buChar char="⚬"/>
            </a:pPr>
            <a:r>
              <a:rPr lang="en-US" sz="1835" spc="29">
                <a:solidFill>
                  <a:srgbClr val="191919"/>
                </a:solidFill>
                <a:latin typeface="Open Sauce" panose="00000500000000000000"/>
              </a:rPr>
              <a:t>Start/Stop functionality: Users can start and stop the keylogger using predefined key combinations or through a command-line interface.</a:t>
            </a:r>
            <a:endParaRPr lang="en-US" sz="1835" spc="29">
              <a:solidFill>
                <a:srgbClr val="191919"/>
              </a:solidFill>
              <a:latin typeface="Open Sauce" panose="00000500000000000000"/>
            </a:endParaRPr>
          </a:p>
          <a:p>
            <a:pPr>
              <a:lnSpc>
                <a:spcPts val="2735"/>
              </a:lnSpc>
            </a:pPr>
            <a:r>
              <a:rPr lang="en-US" sz="1835" spc="29">
                <a:solidFill>
                  <a:srgbClr val="191919"/>
                </a:solidFill>
                <a:latin typeface="Open Sauce" panose="00000500000000000000"/>
              </a:rPr>
              <a:t>6.</a:t>
            </a:r>
            <a:r>
              <a:rPr lang="en-US" sz="1835" spc="29">
                <a:solidFill>
                  <a:srgbClr val="191919"/>
                </a:solidFill>
                <a:latin typeface="Open Sauce Semi-Bold" panose="00000400000000000000"/>
              </a:rPr>
              <a:t>Security and Privacy Considerations:</a:t>
            </a:r>
            <a:endParaRPr lang="en-US" sz="1835" spc="29">
              <a:solidFill>
                <a:srgbClr val="191919"/>
              </a:solidFill>
              <a:latin typeface="Open Sauce Semi-Bold" panose="00000400000000000000"/>
            </a:endParaRPr>
          </a:p>
          <a:p>
            <a:pPr marL="791845" lvl="2" indent="-264160">
              <a:lnSpc>
                <a:spcPts val="2735"/>
              </a:lnSpc>
              <a:buFont typeface="Arial" panose="020B0604020202020204"/>
              <a:buChar char="⚬"/>
            </a:pPr>
            <a:r>
              <a:rPr lang="en-US" sz="1835" spc="29">
                <a:solidFill>
                  <a:srgbClr val="191919"/>
                </a:solidFill>
                <a:latin typeface="Open Sauce" panose="00000500000000000000"/>
              </a:rPr>
              <a:t>Ensure the keylogger is used responsibly and legally.</a:t>
            </a:r>
            <a:endParaRPr lang="en-US" sz="1835" spc="29">
              <a:solidFill>
                <a:srgbClr val="191919"/>
              </a:solidFill>
              <a:latin typeface="Open Sauce" panose="00000500000000000000"/>
            </a:endParaRPr>
          </a:p>
          <a:p>
            <a:pPr marL="791845" lvl="2" indent="-264160">
              <a:lnSpc>
                <a:spcPts val="2735"/>
              </a:lnSpc>
              <a:buFont typeface="Arial" panose="020B0604020202020204"/>
              <a:buChar char="⚬"/>
            </a:pPr>
            <a:r>
              <a:rPr lang="en-US" sz="1835" spc="29">
                <a:solidFill>
                  <a:srgbClr val="191919"/>
                </a:solidFill>
                <a:latin typeface="Open Sauce" panose="00000500000000000000"/>
              </a:rPr>
              <a:t>Users should be aware that their keystrokes are being logged.</a:t>
            </a:r>
            <a:endParaRPr lang="en-US" sz="1835" spc="29">
              <a:solidFill>
                <a:srgbClr val="191919"/>
              </a:solidFill>
              <a:latin typeface="Open Sauce" panose="00000500000000000000"/>
            </a:endParaRPr>
          </a:p>
          <a:p>
            <a:pPr marL="791845" lvl="2" indent="-264160">
              <a:lnSpc>
                <a:spcPts val="2735"/>
              </a:lnSpc>
              <a:buFont typeface="Arial" panose="020B0604020202020204"/>
              <a:buChar char="⚬"/>
            </a:pPr>
            <a:r>
              <a:rPr lang="en-US" sz="1835" spc="29">
                <a:solidFill>
                  <a:srgbClr val="191919"/>
                </a:solidFill>
                <a:latin typeface="Open Sauce" panose="00000500000000000000"/>
              </a:rPr>
              <a:t>Implement measures to secure the output JSON file to prevent unauthorized access.</a:t>
            </a:r>
            <a:endParaRPr lang="en-US" sz="1835" spc="29">
              <a:solidFill>
                <a:srgbClr val="191919"/>
              </a:solidFill>
              <a:latin typeface="Open Sauce" panose="00000500000000000000"/>
            </a:endParaRPr>
          </a:p>
          <a:p>
            <a:pPr>
              <a:lnSpc>
                <a:spcPts val="2735"/>
              </a:lnSpc>
            </a:pPr>
            <a:r>
              <a:rPr lang="en-US" sz="1835" spc="29">
                <a:solidFill>
                  <a:srgbClr val="191919"/>
                </a:solidFill>
                <a:latin typeface="Open Sauce" panose="00000500000000000000"/>
              </a:rPr>
              <a:t>7.</a:t>
            </a:r>
            <a:r>
              <a:rPr lang="en-US" sz="1835" spc="29">
                <a:solidFill>
                  <a:srgbClr val="191919"/>
                </a:solidFill>
                <a:latin typeface="Open Sauce Semi-Bold" panose="00000400000000000000"/>
              </a:rPr>
              <a:t>Usage:</a:t>
            </a:r>
            <a:endParaRPr lang="en-US" sz="1835" spc="29">
              <a:solidFill>
                <a:srgbClr val="191919"/>
              </a:solidFill>
              <a:latin typeface="Open Sauce Semi-Bold" panose="00000400000000000000"/>
            </a:endParaRPr>
          </a:p>
          <a:p>
            <a:pPr marL="791845" lvl="2" indent="-264160">
              <a:lnSpc>
                <a:spcPts val="2735"/>
              </a:lnSpc>
              <a:buFont typeface="Arial" panose="020B0604020202020204"/>
              <a:buChar char="⚬"/>
            </a:pPr>
            <a:r>
              <a:rPr lang="en-US" sz="1835" spc="29">
                <a:solidFill>
                  <a:srgbClr val="191919"/>
                </a:solidFill>
                <a:latin typeface="Open Sauce" panose="00000500000000000000"/>
              </a:rPr>
              <a:t>Clone the repository and install dependencies listed in </a:t>
            </a:r>
            <a:r>
              <a:rPr lang="en-US" sz="1835" spc="29">
                <a:solidFill>
                  <a:srgbClr val="191919"/>
                </a:solidFill>
                <a:latin typeface="Open Sauce Semi-Bold" panose="00000400000000000000"/>
              </a:rPr>
              <a:t>requirements.txt</a:t>
            </a:r>
            <a:r>
              <a:rPr lang="en-US" sz="1835" spc="29">
                <a:solidFill>
                  <a:srgbClr val="191919"/>
                </a:solidFill>
                <a:latin typeface="Open Sauce" panose="00000500000000000000"/>
              </a:rPr>
              <a:t>.</a:t>
            </a:r>
            <a:endParaRPr lang="en-US" sz="1835" spc="29">
              <a:solidFill>
                <a:srgbClr val="191919"/>
              </a:solidFill>
              <a:latin typeface="Open Sauce" panose="00000500000000000000"/>
            </a:endParaRPr>
          </a:p>
          <a:p>
            <a:pPr marL="791845" lvl="2" indent="-264160">
              <a:lnSpc>
                <a:spcPts val="2735"/>
              </a:lnSpc>
              <a:buFont typeface="Arial" panose="020B0604020202020204"/>
              <a:buChar char="⚬"/>
            </a:pPr>
            <a:r>
              <a:rPr lang="en-US" sz="1835" spc="29">
                <a:solidFill>
                  <a:srgbClr val="191919"/>
                </a:solidFill>
                <a:latin typeface="Open Sauce" panose="00000500000000000000"/>
              </a:rPr>
              <a:t>Configure settings in </a:t>
            </a:r>
            <a:r>
              <a:rPr lang="en-US" sz="1835" spc="29">
                <a:solidFill>
                  <a:srgbClr val="191919"/>
                </a:solidFill>
                <a:latin typeface="Open Sauce Semi-Bold" panose="00000400000000000000"/>
              </a:rPr>
              <a:t>config.json</a:t>
            </a:r>
            <a:r>
              <a:rPr lang="en-US" sz="1835" spc="29">
                <a:solidFill>
                  <a:srgbClr val="191919"/>
                </a:solidFill>
                <a:latin typeface="Open Sauce" panose="00000500000000000000"/>
              </a:rPr>
              <a:t> such as the output file path and logging interval.</a:t>
            </a:r>
            <a:endParaRPr lang="en-US" sz="1835" spc="29">
              <a:solidFill>
                <a:srgbClr val="191919"/>
              </a:solidFill>
              <a:latin typeface="Open Sauce" panose="00000500000000000000"/>
            </a:endParaRPr>
          </a:p>
          <a:p>
            <a:pPr marL="791845" lvl="2" indent="-264160">
              <a:lnSpc>
                <a:spcPts val="2735"/>
              </a:lnSpc>
              <a:buFont typeface="Arial" panose="020B0604020202020204"/>
              <a:buChar char="⚬"/>
            </a:pPr>
            <a:r>
              <a:rPr lang="en-US" sz="1835" spc="29">
                <a:solidFill>
                  <a:srgbClr val="191919"/>
                </a:solidFill>
                <a:latin typeface="Open Sauce" panose="00000500000000000000"/>
              </a:rPr>
              <a:t>Execute </a:t>
            </a:r>
            <a:r>
              <a:rPr lang="en-US" sz="1835" spc="29">
                <a:solidFill>
                  <a:srgbClr val="191919"/>
                </a:solidFill>
                <a:latin typeface="Open Sauce Semi-Bold" panose="00000400000000000000"/>
              </a:rPr>
              <a:t>keylogger.py</a:t>
            </a:r>
            <a:r>
              <a:rPr lang="en-US" sz="1835" spc="29">
                <a:solidFill>
                  <a:srgbClr val="191919"/>
                </a:solidFill>
                <a:latin typeface="Open Sauce" panose="00000500000000000000"/>
              </a:rPr>
              <a:t> to start the keylogger.</a:t>
            </a:r>
            <a:endParaRPr lang="en-US" sz="1835" spc="29">
              <a:solidFill>
                <a:srgbClr val="191919"/>
              </a:solidFill>
              <a:latin typeface="Open Sauce" panose="00000500000000000000"/>
            </a:endParaRPr>
          </a:p>
          <a:p>
            <a:pPr marL="791845" lvl="2" indent="-264160">
              <a:lnSpc>
                <a:spcPts val="2735"/>
              </a:lnSpc>
              <a:buFont typeface="Arial" panose="020B0604020202020204"/>
              <a:buChar char="⚬"/>
            </a:pPr>
            <a:r>
              <a:rPr lang="en-US" sz="1835" spc="29">
                <a:solidFill>
                  <a:srgbClr val="191919"/>
                </a:solidFill>
                <a:latin typeface="Open Sauce" panose="00000500000000000000"/>
              </a:rPr>
              <a:t>Monitor the output JSON file for captured keystrokes.</a:t>
            </a:r>
            <a:endParaRPr lang="en-US" sz="1835" spc="29">
              <a:solidFill>
                <a:srgbClr val="191919"/>
              </a:solidFill>
              <a:latin typeface="Open Sauce" panose="00000500000000000000"/>
            </a:endParaRPr>
          </a:p>
          <a:p>
            <a:pPr>
              <a:lnSpc>
                <a:spcPts val="2735"/>
              </a:lnSpc>
            </a:pPr>
            <a:r>
              <a:rPr lang="en-US" sz="1835" spc="29">
                <a:solidFill>
                  <a:srgbClr val="191919"/>
                </a:solidFill>
                <a:latin typeface="Open Sauce" panose="00000500000000000000"/>
              </a:rPr>
              <a:t>8.</a:t>
            </a:r>
            <a:r>
              <a:rPr lang="en-US" sz="1835" spc="29">
                <a:solidFill>
                  <a:srgbClr val="191919"/>
                </a:solidFill>
                <a:latin typeface="Open Sauce Semi-Bold" panose="00000400000000000000"/>
              </a:rPr>
              <a:t>Future Enhancements:</a:t>
            </a:r>
            <a:endParaRPr lang="en-US" sz="1835" spc="29">
              <a:solidFill>
                <a:srgbClr val="191919"/>
              </a:solidFill>
              <a:latin typeface="Open Sauce Semi-Bold" panose="00000400000000000000"/>
            </a:endParaRPr>
          </a:p>
          <a:p>
            <a:pPr marL="791845" lvl="2" indent="-264160">
              <a:lnSpc>
                <a:spcPts val="2735"/>
              </a:lnSpc>
              <a:buFont typeface="Arial" panose="020B0604020202020204"/>
              <a:buChar char="⚬"/>
            </a:pPr>
            <a:r>
              <a:rPr lang="en-US" sz="1835" spc="29">
                <a:solidFill>
                  <a:srgbClr val="191919"/>
                </a:solidFill>
                <a:latin typeface="Open Sauce" panose="00000500000000000000"/>
              </a:rPr>
              <a:t>Implement encryption for the output JSON file to enhance security.</a:t>
            </a:r>
            <a:endParaRPr lang="en-US" sz="1835" spc="29">
              <a:solidFill>
                <a:srgbClr val="191919"/>
              </a:solidFill>
              <a:latin typeface="Open Sauce" panose="00000500000000000000"/>
            </a:endParaRPr>
          </a:p>
          <a:p>
            <a:pPr marL="791845" lvl="2" indent="-264160">
              <a:lnSpc>
                <a:spcPts val="2735"/>
              </a:lnSpc>
              <a:buFont typeface="Arial" panose="020B0604020202020204"/>
              <a:buChar char="⚬"/>
            </a:pPr>
            <a:r>
              <a:rPr lang="en-US" sz="1835" spc="29">
                <a:solidFill>
                  <a:srgbClr val="191919"/>
                </a:solidFill>
                <a:latin typeface="Open Sauce" panose="00000500000000000000"/>
              </a:rPr>
              <a:t>Add functionality for remote data retrieval.</a:t>
            </a:r>
            <a:endParaRPr lang="en-US" sz="1835" spc="29">
              <a:solidFill>
                <a:srgbClr val="191919"/>
              </a:solidFill>
              <a:latin typeface="Open Sauce" panose="00000500000000000000"/>
            </a:endParaRPr>
          </a:p>
          <a:p>
            <a:pPr marL="791845" lvl="2" indent="-264160">
              <a:lnSpc>
                <a:spcPts val="2735"/>
              </a:lnSpc>
              <a:buFont typeface="Arial" panose="020B0604020202020204"/>
              <a:buChar char="⚬"/>
            </a:pPr>
            <a:r>
              <a:rPr lang="en-US" sz="1835" spc="29">
                <a:solidFill>
                  <a:srgbClr val="191919"/>
                </a:solidFill>
                <a:latin typeface="Open Sauce" panose="00000500000000000000"/>
              </a:rPr>
              <a:t>Improve compatibility with different operating systems.</a:t>
            </a:r>
            <a:endParaRPr lang="en-US" sz="1835" spc="29">
              <a:solidFill>
                <a:srgbClr val="191919"/>
              </a:solidFill>
              <a:latin typeface="Open Sauce" panose="00000500000000000000"/>
            </a:endParaRPr>
          </a:p>
          <a:p>
            <a:pPr marL="791845" lvl="2" indent="-264160">
              <a:lnSpc>
                <a:spcPts val="2735"/>
              </a:lnSpc>
              <a:buFont typeface="Arial" panose="020B0604020202020204"/>
              <a:buChar char="⚬"/>
            </a:pPr>
            <a:r>
              <a:rPr lang="en-US" sz="1835" spc="29">
                <a:solidFill>
                  <a:srgbClr val="191919"/>
                </a:solidFill>
                <a:latin typeface="Open Sauce" panose="00000500000000000000"/>
              </a:rPr>
              <a:t>Enhance stealth mode capabilities to avoid detection by antivirus software.</a:t>
            </a:r>
            <a:endParaRPr lang="en-US" sz="1835" spc="29">
              <a:solidFill>
                <a:srgbClr val="191919"/>
              </a:solidFill>
              <a:latin typeface="Open Sauce" panose="00000500000000000000"/>
            </a:endParaRPr>
          </a:p>
          <a:p>
            <a:pPr>
              <a:lnSpc>
                <a:spcPts val="2735"/>
              </a:lnSpc>
            </a:pPr>
            <a:r>
              <a:rPr lang="en-US" sz="1835" spc="29">
                <a:solidFill>
                  <a:srgbClr val="191919"/>
                </a:solidFill>
                <a:latin typeface="Open Sauce" panose="00000500000000000000"/>
              </a:rPr>
              <a:t>9.</a:t>
            </a:r>
            <a:r>
              <a:rPr lang="en-US" sz="1835" spc="29">
                <a:solidFill>
                  <a:srgbClr val="191919"/>
                </a:solidFill>
                <a:latin typeface="Open Sauce Semi-Bold" panose="00000400000000000000"/>
              </a:rPr>
              <a:t>Conclusion:</a:t>
            </a:r>
            <a:r>
              <a:rPr lang="en-US" sz="1835" spc="29">
                <a:solidFill>
                  <a:srgbClr val="191919"/>
                </a:solidFill>
                <a:latin typeface="Open Sauce" panose="00000500000000000000"/>
              </a:rPr>
              <a:t> The keylogger project provides a practical implementation of capturing keystrokes using Python and storing them in a JSON format. By adhering to ethical guidelines and legal considerations, this project can be used for educational purposes or as a tool for monitoring computer activities.</a:t>
            </a:r>
            <a:endParaRPr lang="en-US" sz="1835" spc="29">
              <a:solidFill>
                <a:srgbClr val="191919"/>
              </a:solidFill>
              <a:latin typeface="Open Sauce" panose="00000500000000000000"/>
            </a:endParaRPr>
          </a:p>
          <a:p>
            <a:pPr>
              <a:lnSpc>
                <a:spcPts val="2735"/>
              </a:lnSpc>
            </a:p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549149" y="588232"/>
            <a:ext cx="6064231" cy="795212"/>
          </a:xfrm>
          <a:prstGeom prst="rect">
            <a:avLst/>
          </a:prstGeom>
        </p:spPr>
        <p:txBody>
          <a:bodyPr lIns="0" tIns="0" rIns="0" bIns="0" rtlCol="0" anchor="t">
            <a:spAutoFit/>
          </a:bodyPr>
          <a:lstStyle/>
          <a:p>
            <a:pPr marL="0" lvl="0" indent="0" algn="l">
              <a:lnSpc>
                <a:spcPts val="6570"/>
              </a:lnSpc>
              <a:spcBef>
                <a:spcPct val="0"/>
              </a:spcBef>
            </a:pPr>
            <a:r>
              <a:rPr lang="en-US" sz="4690" spc="-93">
                <a:solidFill>
                  <a:srgbClr val="191919"/>
                </a:solidFill>
                <a:latin typeface="Open Sauce Bold" panose="00000800000000000000"/>
              </a:rPr>
              <a:t>End User</a:t>
            </a:r>
            <a:endParaRPr lang="en-US" sz="4690" spc="-93">
              <a:solidFill>
                <a:srgbClr val="191919"/>
              </a:solidFill>
              <a:latin typeface="Open Sauce Bold" panose="00000800000000000000"/>
            </a:endParaRPr>
          </a:p>
        </p:txBody>
      </p:sp>
      <p:sp>
        <p:nvSpPr>
          <p:cNvPr id="5" name="TextBox 5"/>
          <p:cNvSpPr txBox="1"/>
          <p:nvPr/>
        </p:nvSpPr>
        <p:spPr>
          <a:xfrm>
            <a:off x="-1474470" y="7337425"/>
            <a:ext cx="4532630" cy="4794250"/>
          </a:xfrm>
          <a:prstGeom prst="rect">
            <a:avLst/>
          </a:prstGeom>
        </p:spPr>
        <p:txBody>
          <a:bodyPr lIns="50800" tIns="50800" rIns="50800" bIns="50800" rtlCol="0" anchor="ctr"/>
          <a:lstStyle/>
          <a:p>
            <a:pPr marL="0" lvl="0" indent="0" algn="ctr">
              <a:lnSpc>
                <a:spcPts val="2755"/>
              </a:lnSpc>
              <a:spcBef>
                <a:spcPct val="0"/>
              </a:spcBef>
            </a:pPr>
          </a:p>
        </p:txBody>
      </p:sp>
      <p:grpSp>
        <p:nvGrpSpPr>
          <p:cNvPr id="9" name="Group 9"/>
          <p:cNvGrpSpPr/>
          <p:nvPr/>
        </p:nvGrpSpPr>
        <p:grpSpPr>
          <a:xfrm rot="0">
            <a:off x="15786953" y="-2501047"/>
            <a:ext cx="5002094" cy="5002094"/>
            <a:chOff x="0" y="0"/>
            <a:chExt cx="812800" cy="812800"/>
          </a:xfrm>
        </p:grpSpPr>
        <p:sp>
          <p:nvSpPr>
            <p:cNvPr id="10" name="Freeform 10"/>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06861">
                <a:alpha val="32941"/>
              </a:srgbClr>
            </a:solidFill>
            <a:ln w="742950" cap="sq">
              <a:solidFill>
                <a:srgbClr val="106861">
                  <a:alpha val="32941"/>
                </a:srgbClr>
              </a:solidFill>
              <a:prstDash val="solid"/>
              <a:miter/>
            </a:ln>
          </p:spPr>
        </p:sp>
        <p:sp>
          <p:nvSpPr>
            <p:cNvPr id="11" name="TextBox 11"/>
            <p:cNvSpPr txBox="1"/>
            <p:nvPr/>
          </p:nvSpPr>
          <p:spPr>
            <a:xfrm>
              <a:off x="76200" y="38100"/>
              <a:ext cx="660400" cy="698500"/>
            </a:xfrm>
            <a:prstGeom prst="rect">
              <a:avLst/>
            </a:prstGeom>
          </p:spPr>
          <p:txBody>
            <a:bodyPr lIns="50800" tIns="50800" rIns="50800" bIns="50800" rtlCol="0" anchor="ctr"/>
            <a:lstStyle/>
            <a:p>
              <a:pPr marL="0" lvl="0" indent="0" algn="ctr">
                <a:lnSpc>
                  <a:spcPts val="2755"/>
                </a:lnSpc>
                <a:spcBef>
                  <a:spcPct val="0"/>
                </a:spcBef>
              </a:pPr>
            </a:p>
          </p:txBody>
        </p:sp>
      </p:grpSp>
      <p:grpSp>
        <p:nvGrpSpPr>
          <p:cNvPr id="15" name="Group 15"/>
          <p:cNvGrpSpPr/>
          <p:nvPr/>
        </p:nvGrpSpPr>
        <p:grpSpPr>
          <a:xfrm rot="0">
            <a:off x="8576090" y="1028282"/>
            <a:ext cx="5948889" cy="7555194"/>
            <a:chOff x="0" y="0"/>
            <a:chExt cx="7931853" cy="10073592"/>
          </a:xfrm>
        </p:grpSpPr>
        <p:sp>
          <p:nvSpPr>
            <p:cNvPr id="16" name="Freeform 16"/>
            <p:cNvSpPr/>
            <p:nvPr/>
          </p:nvSpPr>
          <p:spPr>
            <a:xfrm rot="-10800000">
              <a:off x="960873" y="2692382"/>
              <a:ext cx="6838084" cy="508849"/>
            </a:xfrm>
            <a:custGeom>
              <a:avLst/>
              <a:gdLst/>
              <a:ahLst/>
              <a:cxnLst/>
              <a:rect l="l" t="t" r="r" b="b"/>
              <a:pathLst>
                <a:path w="6838084" h="508849">
                  <a:moveTo>
                    <a:pt x="0" y="0"/>
                  </a:moveTo>
                  <a:lnTo>
                    <a:pt x="6838085" y="0"/>
                  </a:lnTo>
                  <a:lnTo>
                    <a:pt x="6838085" y="508848"/>
                  </a:lnTo>
                  <a:lnTo>
                    <a:pt x="0" y="508848"/>
                  </a:lnTo>
                  <a:lnTo>
                    <a:pt x="0" y="0"/>
                  </a:lnTo>
                  <a:close/>
                </a:path>
              </a:pathLst>
            </a:custGeom>
            <a:blipFill>
              <a:blip r:embed="rId1">
                <a:alphaModFix amt="72000"/>
              </a:blip>
              <a:stretch>
                <a:fillRect b="-286352"/>
              </a:stretch>
            </a:blipFill>
          </p:spPr>
        </p:sp>
        <p:grpSp>
          <p:nvGrpSpPr>
            <p:cNvPr id="17" name="Group 17"/>
            <p:cNvGrpSpPr/>
            <p:nvPr/>
          </p:nvGrpSpPr>
          <p:grpSpPr>
            <a:xfrm rot="0">
              <a:off x="818685" y="0"/>
              <a:ext cx="7113168" cy="2781447"/>
              <a:chOff x="0" y="0"/>
              <a:chExt cx="1234628" cy="482774"/>
            </a:xfrm>
          </p:grpSpPr>
          <p:sp>
            <p:nvSpPr>
              <p:cNvPr id="18" name="Freeform 18"/>
              <p:cNvSpPr/>
              <p:nvPr/>
            </p:nvSpPr>
            <p:spPr>
              <a:xfrm>
                <a:off x="0" y="0"/>
                <a:ext cx="1234628" cy="482774"/>
              </a:xfrm>
              <a:custGeom>
                <a:avLst/>
                <a:gdLst/>
                <a:ahLst/>
                <a:cxnLst/>
                <a:rect l="l" t="t" r="r" b="b"/>
                <a:pathLst>
                  <a:path w="1234628" h="482774">
                    <a:moveTo>
                      <a:pt x="46438" y="0"/>
                    </a:moveTo>
                    <a:lnTo>
                      <a:pt x="1188190" y="0"/>
                    </a:lnTo>
                    <a:cubicBezTo>
                      <a:pt x="1213837" y="0"/>
                      <a:pt x="1234628" y="20791"/>
                      <a:pt x="1234628" y="46438"/>
                    </a:cubicBezTo>
                    <a:lnTo>
                      <a:pt x="1234628" y="436336"/>
                    </a:lnTo>
                    <a:cubicBezTo>
                      <a:pt x="1234628" y="461983"/>
                      <a:pt x="1213837" y="482774"/>
                      <a:pt x="1188190" y="482774"/>
                    </a:cubicBezTo>
                    <a:lnTo>
                      <a:pt x="46438" y="482774"/>
                    </a:lnTo>
                    <a:cubicBezTo>
                      <a:pt x="20791" y="482774"/>
                      <a:pt x="0" y="461983"/>
                      <a:pt x="0" y="436336"/>
                    </a:cubicBezTo>
                    <a:lnTo>
                      <a:pt x="0" y="46438"/>
                    </a:lnTo>
                    <a:cubicBezTo>
                      <a:pt x="0" y="20791"/>
                      <a:pt x="20791" y="0"/>
                      <a:pt x="46438" y="0"/>
                    </a:cubicBezTo>
                    <a:close/>
                  </a:path>
                </a:pathLst>
              </a:custGeom>
              <a:solidFill>
                <a:srgbClr val="FFFFFF"/>
              </a:solidFill>
              <a:ln w="104775" cap="rnd">
                <a:solidFill>
                  <a:srgbClr val="106861"/>
                </a:solidFill>
                <a:prstDash val="solid"/>
                <a:round/>
              </a:ln>
            </p:spPr>
          </p:sp>
          <p:sp>
            <p:nvSpPr>
              <p:cNvPr id="19" name="TextBox 19"/>
              <p:cNvSpPr txBox="1"/>
              <p:nvPr/>
            </p:nvSpPr>
            <p:spPr>
              <a:xfrm>
                <a:off x="0" y="-38100"/>
                <a:ext cx="1234628" cy="520874"/>
              </a:xfrm>
              <a:prstGeom prst="rect">
                <a:avLst/>
              </a:prstGeom>
            </p:spPr>
            <p:txBody>
              <a:bodyPr lIns="50800" tIns="50800" rIns="50800" bIns="50800" rtlCol="0" anchor="ctr"/>
              <a:lstStyle/>
              <a:p>
                <a:pPr marL="0" lvl="0" indent="0" algn="ctr">
                  <a:lnSpc>
                    <a:spcPts val="2755"/>
                  </a:lnSpc>
                  <a:spcBef>
                    <a:spcPct val="0"/>
                  </a:spcBef>
                </a:pPr>
              </a:p>
            </p:txBody>
          </p:sp>
        </p:grpSp>
        <p:grpSp>
          <p:nvGrpSpPr>
            <p:cNvPr id="20" name="Group 20"/>
            <p:cNvGrpSpPr/>
            <p:nvPr/>
          </p:nvGrpSpPr>
          <p:grpSpPr>
            <a:xfrm rot="0">
              <a:off x="0" y="603874"/>
              <a:ext cx="1637371" cy="1635352"/>
              <a:chOff x="0" y="0"/>
              <a:chExt cx="323431" cy="323032"/>
            </a:xfrm>
          </p:grpSpPr>
          <p:sp>
            <p:nvSpPr>
              <p:cNvPr id="21" name="Freeform 21"/>
              <p:cNvSpPr/>
              <p:nvPr/>
            </p:nvSpPr>
            <p:spPr>
              <a:xfrm>
                <a:off x="0" y="0"/>
                <a:ext cx="323431" cy="323032"/>
              </a:xfrm>
              <a:custGeom>
                <a:avLst/>
                <a:gdLst/>
                <a:ahLst/>
                <a:cxnLst/>
                <a:rect l="l" t="t" r="r" b="b"/>
                <a:pathLst>
                  <a:path w="323431" h="323032">
                    <a:moveTo>
                      <a:pt x="0" y="0"/>
                    </a:moveTo>
                    <a:lnTo>
                      <a:pt x="323431" y="0"/>
                    </a:lnTo>
                    <a:lnTo>
                      <a:pt x="323431" y="323032"/>
                    </a:lnTo>
                    <a:lnTo>
                      <a:pt x="0" y="323032"/>
                    </a:lnTo>
                    <a:close/>
                  </a:path>
                </a:pathLst>
              </a:custGeom>
              <a:solidFill>
                <a:srgbClr val="FFFFFF"/>
              </a:solidFill>
            </p:spPr>
          </p:sp>
          <p:sp>
            <p:nvSpPr>
              <p:cNvPr id="22" name="TextBox 22"/>
              <p:cNvSpPr txBox="1"/>
              <p:nvPr/>
            </p:nvSpPr>
            <p:spPr>
              <a:xfrm>
                <a:off x="0" y="-114300"/>
                <a:ext cx="323431" cy="437332"/>
              </a:xfrm>
              <a:prstGeom prst="rect">
                <a:avLst/>
              </a:prstGeom>
            </p:spPr>
            <p:txBody>
              <a:bodyPr lIns="50800" tIns="50800" rIns="50800" bIns="50800" rtlCol="0" anchor="ctr"/>
              <a:lstStyle/>
              <a:p>
                <a:pPr algn="ctr">
                  <a:lnSpc>
                    <a:spcPts val="8075"/>
                  </a:lnSpc>
                </a:pPr>
              </a:p>
            </p:txBody>
          </p:sp>
        </p:grpSp>
        <p:sp>
          <p:nvSpPr>
            <p:cNvPr id="23" name="TextBox 23"/>
            <p:cNvSpPr txBox="1"/>
            <p:nvPr/>
          </p:nvSpPr>
          <p:spPr>
            <a:xfrm>
              <a:off x="1703238" y="1009451"/>
              <a:ext cx="5577466" cy="1678123"/>
            </a:xfrm>
            <a:prstGeom prst="rect">
              <a:avLst/>
            </a:prstGeom>
          </p:spPr>
          <p:txBody>
            <a:bodyPr lIns="0" tIns="0" rIns="0" bIns="0" rtlCol="0" anchor="t">
              <a:spAutoFit/>
            </a:bodyPr>
            <a:lstStyle/>
            <a:p>
              <a:pPr marL="0" lvl="0" indent="0">
                <a:lnSpc>
                  <a:spcPts val="2065"/>
                </a:lnSpc>
                <a:spcBef>
                  <a:spcPct val="0"/>
                </a:spcBef>
              </a:pPr>
              <a:r>
                <a:rPr lang="en-US" sz="1615">
                  <a:solidFill>
                    <a:srgbClr val="231F20"/>
                  </a:solidFill>
                  <a:latin typeface="Open Sauce" panose="00000500000000000000"/>
                </a:rPr>
                <a:t>Parental Control: Parents may use keyloggers to monitor their children's online activities, ensuring they are not engaging in harmful behavior or interacting with malicious individuals.</a:t>
              </a:r>
              <a:endParaRPr lang="en-US" sz="1615">
                <a:solidFill>
                  <a:srgbClr val="231F20"/>
                </a:solidFill>
                <a:latin typeface="Open Sauce" panose="00000500000000000000"/>
              </a:endParaRPr>
            </a:p>
          </p:txBody>
        </p:sp>
        <p:sp>
          <p:nvSpPr>
            <p:cNvPr id="24" name="TextBox 24"/>
            <p:cNvSpPr txBox="1"/>
            <p:nvPr/>
          </p:nvSpPr>
          <p:spPr>
            <a:xfrm>
              <a:off x="1813352" y="392786"/>
              <a:ext cx="5467352" cy="495112"/>
            </a:xfrm>
            <a:prstGeom prst="rect">
              <a:avLst/>
            </a:prstGeom>
          </p:spPr>
          <p:txBody>
            <a:bodyPr lIns="0" tIns="0" rIns="0" bIns="0" rtlCol="0" anchor="t">
              <a:spAutoFit/>
            </a:bodyPr>
            <a:lstStyle/>
            <a:p>
              <a:pPr marL="0" lvl="0" indent="0">
                <a:lnSpc>
                  <a:spcPts val="3015"/>
                </a:lnSpc>
                <a:spcBef>
                  <a:spcPct val="0"/>
                </a:spcBef>
              </a:pPr>
              <a:r>
                <a:rPr lang="en-US" sz="2355">
                  <a:solidFill>
                    <a:srgbClr val="333231"/>
                  </a:solidFill>
                  <a:latin typeface="Open Sauce Bold" panose="00000800000000000000"/>
                </a:rPr>
                <a:t>parental control</a:t>
              </a:r>
              <a:endParaRPr lang="en-US" sz="2355">
                <a:solidFill>
                  <a:srgbClr val="333231"/>
                </a:solidFill>
                <a:latin typeface="Open Sauce Bold" panose="00000800000000000000"/>
              </a:endParaRPr>
            </a:p>
          </p:txBody>
        </p:sp>
        <p:sp>
          <p:nvSpPr>
            <p:cNvPr id="25" name="Freeform 25"/>
            <p:cNvSpPr/>
            <p:nvPr/>
          </p:nvSpPr>
          <p:spPr>
            <a:xfrm rot="-10800000">
              <a:off x="960873" y="6020612"/>
              <a:ext cx="6838084" cy="508849"/>
            </a:xfrm>
            <a:custGeom>
              <a:avLst/>
              <a:gdLst/>
              <a:ahLst/>
              <a:cxnLst/>
              <a:rect l="l" t="t" r="r" b="b"/>
              <a:pathLst>
                <a:path w="6838084" h="508849">
                  <a:moveTo>
                    <a:pt x="0" y="0"/>
                  </a:moveTo>
                  <a:lnTo>
                    <a:pt x="6838085" y="0"/>
                  </a:lnTo>
                  <a:lnTo>
                    <a:pt x="6838085" y="508849"/>
                  </a:lnTo>
                  <a:lnTo>
                    <a:pt x="0" y="508849"/>
                  </a:lnTo>
                  <a:lnTo>
                    <a:pt x="0" y="0"/>
                  </a:lnTo>
                  <a:close/>
                </a:path>
              </a:pathLst>
            </a:custGeom>
            <a:blipFill>
              <a:blip r:embed="rId1">
                <a:alphaModFix amt="72000"/>
              </a:blip>
              <a:stretch>
                <a:fillRect b="-286352"/>
              </a:stretch>
            </a:blipFill>
          </p:spPr>
        </p:sp>
        <p:grpSp>
          <p:nvGrpSpPr>
            <p:cNvPr id="26" name="Group 26"/>
            <p:cNvGrpSpPr/>
            <p:nvPr/>
          </p:nvGrpSpPr>
          <p:grpSpPr>
            <a:xfrm rot="0">
              <a:off x="818685" y="3328230"/>
              <a:ext cx="7113168" cy="2781447"/>
              <a:chOff x="0" y="0"/>
              <a:chExt cx="1234628" cy="482774"/>
            </a:xfrm>
          </p:grpSpPr>
          <p:sp>
            <p:nvSpPr>
              <p:cNvPr id="27" name="Freeform 27"/>
              <p:cNvSpPr/>
              <p:nvPr/>
            </p:nvSpPr>
            <p:spPr>
              <a:xfrm>
                <a:off x="0" y="0"/>
                <a:ext cx="1234628" cy="482774"/>
              </a:xfrm>
              <a:custGeom>
                <a:avLst/>
                <a:gdLst/>
                <a:ahLst/>
                <a:cxnLst/>
                <a:rect l="l" t="t" r="r" b="b"/>
                <a:pathLst>
                  <a:path w="1234628" h="482774">
                    <a:moveTo>
                      <a:pt x="46438" y="0"/>
                    </a:moveTo>
                    <a:lnTo>
                      <a:pt x="1188190" y="0"/>
                    </a:lnTo>
                    <a:cubicBezTo>
                      <a:pt x="1213837" y="0"/>
                      <a:pt x="1234628" y="20791"/>
                      <a:pt x="1234628" y="46438"/>
                    </a:cubicBezTo>
                    <a:lnTo>
                      <a:pt x="1234628" y="436336"/>
                    </a:lnTo>
                    <a:cubicBezTo>
                      <a:pt x="1234628" y="461983"/>
                      <a:pt x="1213837" y="482774"/>
                      <a:pt x="1188190" y="482774"/>
                    </a:cubicBezTo>
                    <a:lnTo>
                      <a:pt x="46438" y="482774"/>
                    </a:lnTo>
                    <a:cubicBezTo>
                      <a:pt x="20791" y="482774"/>
                      <a:pt x="0" y="461983"/>
                      <a:pt x="0" y="436336"/>
                    </a:cubicBezTo>
                    <a:lnTo>
                      <a:pt x="0" y="46438"/>
                    </a:lnTo>
                    <a:cubicBezTo>
                      <a:pt x="0" y="20791"/>
                      <a:pt x="20791" y="0"/>
                      <a:pt x="46438" y="0"/>
                    </a:cubicBezTo>
                    <a:close/>
                  </a:path>
                </a:pathLst>
              </a:custGeom>
              <a:solidFill>
                <a:srgbClr val="FFFFFF"/>
              </a:solidFill>
              <a:ln w="104775" cap="rnd">
                <a:solidFill>
                  <a:srgbClr val="106861"/>
                </a:solidFill>
                <a:prstDash val="solid"/>
                <a:round/>
              </a:ln>
            </p:spPr>
          </p:sp>
          <p:sp>
            <p:nvSpPr>
              <p:cNvPr id="28" name="TextBox 28"/>
              <p:cNvSpPr txBox="1"/>
              <p:nvPr/>
            </p:nvSpPr>
            <p:spPr>
              <a:xfrm>
                <a:off x="0" y="-38100"/>
                <a:ext cx="1234628" cy="520874"/>
              </a:xfrm>
              <a:prstGeom prst="rect">
                <a:avLst/>
              </a:prstGeom>
            </p:spPr>
            <p:txBody>
              <a:bodyPr lIns="50800" tIns="50800" rIns="50800" bIns="50800" rtlCol="0" anchor="ctr"/>
              <a:lstStyle/>
              <a:p>
                <a:pPr marL="0" lvl="0" indent="0" algn="ctr">
                  <a:lnSpc>
                    <a:spcPts val="2755"/>
                  </a:lnSpc>
                  <a:spcBef>
                    <a:spcPct val="0"/>
                  </a:spcBef>
                </a:pPr>
              </a:p>
            </p:txBody>
          </p:sp>
        </p:grpSp>
        <p:grpSp>
          <p:nvGrpSpPr>
            <p:cNvPr id="29" name="Group 29"/>
            <p:cNvGrpSpPr/>
            <p:nvPr/>
          </p:nvGrpSpPr>
          <p:grpSpPr>
            <a:xfrm rot="0">
              <a:off x="0" y="3932105"/>
              <a:ext cx="1637371" cy="1635352"/>
              <a:chOff x="0" y="0"/>
              <a:chExt cx="323431" cy="323032"/>
            </a:xfrm>
          </p:grpSpPr>
          <p:sp>
            <p:nvSpPr>
              <p:cNvPr id="30" name="Freeform 30"/>
              <p:cNvSpPr/>
              <p:nvPr/>
            </p:nvSpPr>
            <p:spPr>
              <a:xfrm>
                <a:off x="0" y="0"/>
                <a:ext cx="323431" cy="323032"/>
              </a:xfrm>
              <a:custGeom>
                <a:avLst/>
                <a:gdLst/>
                <a:ahLst/>
                <a:cxnLst/>
                <a:rect l="l" t="t" r="r" b="b"/>
                <a:pathLst>
                  <a:path w="323431" h="323032">
                    <a:moveTo>
                      <a:pt x="0" y="0"/>
                    </a:moveTo>
                    <a:lnTo>
                      <a:pt x="323431" y="0"/>
                    </a:lnTo>
                    <a:lnTo>
                      <a:pt x="323431" y="323032"/>
                    </a:lnTo>
                    <a:lnTo>
                      <a:pt x="0" y="323032"/>
                    </a:lnTo>
                    <a:close/>
                  </a:path>
                </a:pathLst>
              </a:custGeom>
              <a:solidFill>
                <a:srgbClr val="FFFFFF"/>
              </a:solidFill>
            </p:spPr>
          </p:sp>
          <p:sp>
            <p:nvSpPr>
              <p:cNvPr id="31" name="TextBox 31"/>
              <p:cNvSpPr txBox="1"/>
              <p:nvPr/>
            </p:nvSpPr>
            <p:spPr>
              <a:xfrm>
                <a:off x="0" y="-114300"/>
                <a:ext cx="323431" cy="437332"/>
              </a:xfrm>
              <a:prstGeom prst="rect">
                <a:avLst/>
              </a:prstGeom>
            </p:spPr>
            <p:txBody>
              <a:bodyPr lIns="50800" tIns="50800" rIns="50800" bIns="50800" rtlCol="0" anchor="ctr"/>
              <a:lstStyle/>
              <a:p>
                <a:pPr algn="ctr">
                  <a:lnSpc>
                    <a:spcPts val="8075"/>
                  </a:lnSpc>
                </a:pPr>
              </a:p>
            </p:txBody>
          </p:sp>
        </p:grpSp>
        <p:sp>
          <p:nvSpPr>
            <p:cNvPr id="32" name="TextBox 32"/>
            <p:cNvSpPr txBox="1"/>
            <p:nvPr/>
          </p:nvSpPr>
          <p:spPr>
            <a:xfrm>
              <a:off x="1828083" y="4194300"/>
              <a:ext cx="5103665" cy="1644262"/>
            </a:xfrm>
            <a:prstGeom prst="rect">
              <a:avLst/>
            </a:prstGeom>
          </p:spPr>
          <p:txBody>
            <a:bodyPr lIns="0" tIns="0" rIns="0" bIns="0" rtlCol="0" anchor="t">
              <a:spAutoFit/>
            </a:bodyPr>
            <a:lstStyle/>
            <a:p>
              <a:pPr marL="0" lvl="0" indent="0">
                <a:lnSpc>
                  <a:spcPts val="1690"/>
                </a:lnSpc>
                <a:spcBef>
                  <a:spcPct val="0"/>
                </a:spcBef>
              </a:pPr>
              <a:r>
                <a:rPr lang="en-US" sz="1320">
                  <a:solidFill>
                    <a:srgbClr val="231F20"/>
                  </a:solidFill>
                  <a:latin typeface="Open Sauce" panose="00000500000000000000"/>
                </a:rPr>
                <a:t>Employers may deploy keyloggers on company-owned devices to monitor employee activity during work hours, ensuring compliance with company policies and preventing unauthorized use of company resources.</a:t>
              </a:r>
              <a:endParaRPr lang="en-US" sz="1320">
                <a:solidFill>
                  <a:srgbClr val="231F20"/>
                </a:solidFill>
                <a:latin typeface="Open Sauce" panose="00000500000000000000"/>
              </a:endParaRPr>
            </a:p>
          </p:txBody>
        </p:sp>
        <p:sp>
          <p:nvSpPr>
            <p:cNvPr id="33" name="TextBox 33"/>
            <p:cNvSpPr txBox="1"/>
            <p:nvPr/>
          </p:nvSpPr>
          <p:spPr>
            <a:xfrm>
              <a:off x="1646239" y="3572188"/>
              <a:ext cx="5467352" cy="495112"/>
            </a:xfrm>
            <a:prstGeom prst="rect">
              <a:avLst/>
            </a:prstGeom>
          </p:spPr>
          <p:txBody>
            <a:bodyPr lIns="0" tIns="0" rIns="0" bIns="0" rtlCol="0" anchor="t">
              <a:spAutoFit/>
            </a:bodyPr>
            <a:lstStyle/>
            <a:p>
              <a:pPr marL="0" lvl="0" indent="0">
                <a:lnSpc>
                  <a:spcPts val="3015"/>
                </a:lnSpc>
                <a:spcBef>
                  <a:spcPct val="0"/>
                </a:spcBef>
              </a:pPr>
              <a:r>
                <a:rPr lang="en-US" sz="2355">
                  <a:solidFill>
                    <a:srgbClr val="333231"/>
                  </a:solidFill>
                  <a:latin typeface="Open Sauce Bold" panose="00000800000000000000"/>
                </a:rPr>
                <a:t>Employee Monitoring: </a:t>
              </a:r>
              <a:endParaRPr lang="en-US" sz="2355">
                <a:solidFill>
                  <a:srgbClr val="333231"/>
                </a:solidFill>
                <a:latin typeface="Open Sauce Bold" panose="00000800000000000000"/>
              </a:endParaRPr>
            </a:p>
          </p:txBody>
        </p:sp>
        <p:sp>
          <p:nvSpPr>
            <p:cNvPr id="35" name="Freeform 35"/>
            <p:cNvSpPr/>
            <p:nvPr/>
          </p:nvSpPr>
          <p:spPr>
            <a:xfrm rot="-10800000">
              <a:off x="960873" y="9564743"/>
              <a:ext cx="6838084" cy="508849"/>
            </a:xfrm>
            <a:custGeom>
              <a:avLst/>
              <a:gdLst/>
              <a:ahLst/>
              <a:cxnLst/>
              <a:rect l="l" t="t" r="r" b="b"/>
              <a:pathLst>
                <a:path w="6838084" h="508849">
                  <a:moveTo>
                    <a:pt x="0" y="0"/>
                  </a:moveTo>
                  <a:lnTo>
                    <a:pt x="6838085" y="0"/>
                  </a:lnTo>
                  <a:lnTo>
                    <a:pt x="6838085" y="508848"/>
                  </a:lnTo>
                  <a:lnTo>
                    <a:pt x="0" y="508848"/>
                  </a:lnTo>
                  <a:lnTo>
                    <a:pt x="0" y="0"/>
                  </a:lnTo>
                  <a:close/>
                </a:path>
              </a:pathLst>
            </a:custGeom>
            <a:blipFill>
              <a:blip r:embed="rId1">
                <a:alphaModFix amt="72000"/>
              </a:blip>
              <a:stretch>
                <a:fillRect b="-286352"/>
              </a:stretch>
            </a:blipFill>
          </p:spPr>
        </p:sp>
        <p:grpSp>
          <p:nvGrpSpPr>
            <p:cNvPr id="36" name="Group 36"/>
            <p:cNvGrpSpPr/>
            <p:nvPr/>
          </p:nvGrpSpPr>
          <p:grpSpPr>
            <a:xfrm rot="0">
              <a:off x="818685" y="6872361"/>
              <a:ext cx="7113168" cy="2781447"/>
              <a:chOff x="0" y="0"/>
              <a:chExt cx="1234628" cy="482774"/>
            </a:xfrm>
          </p:grpSpPr>
          <p:sp>
            <p:nvSpPr>
              <p:cNvPr id="37" name="Freeform 37"/>
              <p:cNvSpPr/>
              <p:nvPr/>
            </p:nvSpPr>
            <p:spPr>
              <a:xfrm>
                <a:off x="0" y="0"/>
                <a:ext cx="1234628" cy="482774"/>
              </a:xfrm>
              <a:custGeom>
                <a:avLst/>
                <a:gdLst/>
                <a:ahLst/>
                <a:cxnLst/>
                <a:rect l="l" t="t" r="r" b="b"/>
                <a:pathLst>
                  <a:path w="1234628" h="482774">
                    <a:moveTo>
                      <a:pt x="46438" y="0"/>
                    </a:moveTo>
                    <a:lnTo>
                      <a:pt x="1188190" y="0"/>
                    </a:lnTo>
                    <a:cubicBezTo>
                      <a:pt x="1213837" y="0"/>
                      <a:pt x="1234628" y="20791"/>
                      <a:pt x="1234628" y="46438"/>
                    </a:cubicBezTo>
                    <a:lnTo>
                      <a:pt x="1234628" y="436336"/>
                    </a:lnTo>
                    <a:cubicBezTo>
                      <a:pt x="1234628" y="461983"/>
                      <a:pt x="1213837" y="482774"/>
                      <a:pt x="1188190" y="482774"/>
                    </a:cubicBezTo>
                    <a:lnTo>
                      <a:pt x="46438" y="482774"/>
                    </a:lnTo>
                    <a:cubicBezTo>
                      <a:pt x="20791" y="482774"/>
                      <a:pt x="0" y="461983"/>
                      <a:pt x="0" y="436336"/>
                    </a:cubicBezTo>
                    <a:lnTo>
                      <a:pt x="0" y="46438"/>
                    </a:lnTo>
                    <a:cubicBezTo>
                      <a:pt x="0" y="20791"/>
                      <a:pt x="20791" y="0"/>
                      <a:pt x="46438" y="0"/>
                    </a:cubicBezTo>
                    <a:close/>
                  </a:path>
                </a:pathLst>
              </a:custGeom>
              <a:solidFill>
                <a:srgbClr val="FFFFFF"/>
              </a:solidFill>
              <a:ln w="104775" cap="rnd">
                <a:solidFill>
                  <a:srgbClr val="106861"/>
                </a:solidFill>
                <a:prstDash val="solid"/>
                <a:round/>
              </a:ln>
            </p:spPr>
          </p:sp>
          <p:sp>
            <p:nvSpPr>
              <p:cNvPr id="38" name="TextBox 38"/>
              <p:cNvSpPr txBox="1"/>
              <p:nvPr/>
            </p:nvSpPr>
            <p:spPr>
              <a:xfrm>
                <a:off x="0" y="-38100"/>
                <a:ext cx="1234628" cy="520874"/>
              </a:xfrm>
              <a:prstGeom prst="rect">
                <a:avLst/>
              </a:prstGeom>
            </p:spPr>
            <p:txBody>
              <a:bodyPr lIns="50800" tIns="50800" rIns="50800" bIns="50800" rtlCol="0" anchor="ctr"/>
              <a:lstStyle/>
              <a:p>
                <a:pPr marL="0" lvl="0" indent="0" algn="ctr">
                  <a:lnSpc>
                    <a:spcPts val="2755"/>
                  </a:lnSpc>
                  <a:spcBef>
                    <a:spcPct val="0"/>
                  </a:spcBef>
                </a:pPr>
              </a:p>
            </p:txBody>
          </p:sp>
        </p:grpSp>
        <p:grpSp>
          <p:nvGrpSpPr>
            <p:cNvPr id="39" name="Group 39"/>
            <p:cNvGrpSpPr/>
            <p:nvPr/>
          </p:nvGrpSpPr>
          <p:grpSpPr>
            <a:xfrm rot="0">
              <a:off x="0" y="7476235"/>
              <a:ext cx="1637371" cy="1635352"/>
              <a:chOff x="0" y="0"/>
              <a:chExt cx="323431" cy="323032"/>
            </a:xfrm>
          </p:grpSpPr>
          <p:sp>
            <p:nvSpPr>
              <p:cNvPr id="40" name="Freeform 40"/>
              <p:cNvSpPr/>
              <p:nvPr/>
            </p:nvSpPr>
            <p:spPr>
              <a:xfrm>
                <a:off x="0" y="0"/>
                <a:ext cx="323431" cy="323032"/>
              </a:xfrm>
              <a:custGeom>
                <a:avLst/>
                <a:gdLst/>
                <a:ahLst/>
                <a:cxnLst/>
                <a:rect l="l" t="t" r="r" b="b"/>
                <a:pathLst>
                  <a:path w="323431" h="323032">
                    <a:moveTo>
                      <a:pt x="0" y="0"/>
                    </a:moveTo>
                    <a:lnTo>
                      <a:pt x="323431" y="0"/>
                    </a:lnTo>
                    <a:lnTo>
                      <a:pt x="323431" y="323032"/>
                    </a:lnTo>
                    <a:lnTo>
                      <a:pt x="0" y="323032"/>
                    </a:lnTo>
                    <a:close/>
                  </a:path>
                </a:pathLst>
              </a:custGeom>
              <a:solidFill>
                <a:srgbClr val="FFFFFF"/>
              </a:solidFill>
            </p:spPr>
          </p:sp>
          <p:sp>
            <p:nvSpPr>
              <p:cNvPr id="41" name="TextBox 41"/>
              <p:cNvSpPr txBox="1"/>
              <p:nvPr/>
            </p:nvSpPr>
            <p:spPr>
              <a:xfrm>
                <a:off x="0" y="-114300"/>
                <a:ext cx="323431" cy="437332"/>
              </a:xfrm>
              <a:prstGeom prst="rect">
                <a:avLst/>
              </a:prstGeom>
            </p:spPr>
            <p:txBody>
              <a:bodyPr lIns="50800" tIns="50800" rIns="50800" bIns="50800" rtlCol="0" anchor="ctr"/>
              <a:lstStyle/>
              <a:p>
                <a:pPr algn="ctr">
                  <a:lnSpc>
                    <a:spcPts val="8075"/>
                  </a:lnSpc>
                </a:pPr>
              </a:p>
            </p:txBody>
          </p:sp>
        </p:grpSp>
        <p:sp>
          <p:nvSpPr>
            <p:cNvPr id="42" name="TextBox 42"/>
            <p:cNvSpPr txBox="1"/>
            <p:nvPr/>
          </p:nvSpPr>
          <p:spPr>
            <a:xfrm>
              <a:off x="1703238" y="7881811"/>
              <a:ext cx="5577466" cy="1678123"/>
            </a:xfrm>
            <a:prstGeom prst="rect">
              <a:avLst/>
            </a:prstGeom>
          </p:spPr>
          <p:txBody>
            <a:bodyPr lIns="0" tIns="0" rIns="0" bIns="0" rtlCol="0" anchor="t">
              <a:spAutoFit/>
            </a:bodyPr>
            <a:lstStyle/>
            <a:p>
              <a:pPr marL="0" lvl="0" indent="0">
                <a:lnSpc>
                  <a:spcPts val="2065"/>
                </a:lnSpc>
                <a:spcBef>
                  <a:spcPct val="0"/>
                </a:spcBef>
              </a:pPr>
              <a:r>
                <a:rPr lang="en-US" sz="1615">
                  <a:solidFill>
                    <a:srgbClr val="231F20"/>
                  </a:solidFill>
                  <a:latin typeface="Open Sauce" panose="00000500000000000000"/>
                </a:rPr>
                <a:t> Individuals may use keyloggers on their own devices as a security measure to monitor for unauthorized access or suspicious activity, especially in cases where sensitive information is stored.</a:t>
              </a:r>
              <a:endParaRPr lang="en-US" sz="1615">
                <a:solidFill>
                  <a:srgbClr val="231F20"/>
                </a:solidFill>
                <a:latin typeface="Open Sauce" panose="00000500000000000000"/>
              </a:endParaRPr>
            </a:p>
          </p:txBody>
        </p:sp>
        <p:sp>
          <p:nvSpPr>
            <p:cNvPr id="43" name="TextBox 43"/>
            <p:cNvSpPr txBox="1"/>
            <p:nvPr/>
          </p:nvSpPr>
          <p:spPr>
            <a:xfrm>
              <a:off x="1813352" y="7265147"/>
              <a:ext cx="5467352" cy="495112"/>
            </a:xfrm>
            <a:prstGeom prst="rect">
              <a:avLst/>
            </a:prstGeom>
          </p:spPr>
          <p:txBody>
            <a:bodyPr lIns="0" tIns="0" rIns="0" bIns="0" rtlCol="0" anchor="t">
              <a:spAutoFit/>
            </a:bodyPr>
            <a:lstStyle/>
            <a:p>
              <a:pPr marL="0" lvl="0" indent="0">
                <a:lnSpc>
                  <a:spcPts val="3015"/>
                </a:lnSpc>
                <a:spcBef>
                  <a:spcPct val="0"/>
                </a:spcBef>
              </a:pPr>
              <a:r>
                <a:rPr lang="en-US" sz="2355">
                  <a:solidFill>
                    <a:srgbClr val="333231"/>
                  </a:solidFill>
                  <a:latin typeface="Open Sauce Bold" panose="00000800000000000000"/>
                </a:rPr>
                <a:t>Personal Security</a:t>
              </a:r>
              <a:endParaRPr lang="en-US" sz="2355">
                <a:solidFill>
                  <a:srgbClr val="333231"/>
                </a:solidFill>
                <a:latin typeface="Open Sauce Bold" panose="00000800000000000000"/>
              </a:endParaRPr>
            </a:p>
          </p:txBody>
        </p:sp>
      </p:grpSp>
      <p:grpSp>
        <p:nvGrpSpPr>
          <p:cNvPr id="46" name="Group 46"/>
          <p:cNvGrpSpPr/>
          <p:nvPr/>
        </p:nvGrpSpPr>
        <p:grpSpPr>
          <a:xfrm rot="0">
            <a:off x="7348321" y="7310283"/>
            <a:ext cx="1228028" cy="1226514"/>
            <a:chOff x="0" y="0"/>
            <a:chExt cx="323431" cy="323032"/>
          </a:xfrm>
        </p:grpSpPr>
        <p:sp>
          <p:nvSpPr>
            <p:cNvPr id="47" name="Freeform 47"/>
            <p:cNvSpPr/>
            <p:nvPr/>
          </p:nvSpPr>
          <p:spPr>
            <a:xfrm>
              <a:off x="0" y="0"/>
              <a:ext cx="323431" cy="323032"/>
            </a:xfrm>
            <a:custGeom>
              <a:avLst/>
              <a:gdLst/>
              <a:ahLst/>
              <a:cxnLst/>
              <a:rect l="l" t="t" r="r" b="b"/>
              <a:pathLst>
                <a:path w="323431" h="323032">
                  <a:moveTo>
                    <a:pt x="0" y="0"/>
                  </a:moveTo>
                  <a:lnTo>
                    <a:pt x="323431" y="0"/>
                  </a:lnTo>
                  <a:lnTo>
                    <a:pt x="323431" y="323032"/>
                  </a:lnTo>
                  <a:lnTo>
                    <a:pt x="0" y="323032"/>
                  </a:lnTo>
                  <a:close/>
                </a:path>
              </a:pathLst>
            </a:custGeom>
            <a:solidFill>
              <a:srgbClr val="FFFFFF"/>
            </a:solidFill>
          </p:spPr>
        </p:sp>
        <p:sp>
          <p:nvSpPr>
            <p:cNvPr id="48" name="TextBox 48"/>
            <p:cNvSpPr txBox="1"/>
            <p:nvPr/>
          </p:nvSpPr>
          <p:spPr>
            <a:xfrm>
              <a:off x="0" y="-114300"/>
              <a:ext cx="323431" cy="437332"/>
            </a:xfrm>
            <a:prstGeom prst="rect">
              <a:avLst/>
            </a:prstGeom>
          </p:spPr>
          <p:txBody>
            <a:bodyPr lIns="50800" tIns="50800" rIns="50800" bIns="50800" rtlCol="0" anchor="ctr"/>
            <a:lstStyle/>
            <a:p>
              <a:pPr algn="ctr">
                <a:lnSpc>
                  <a:spcPts val="8075"/>
                </a:lnSpc>
              </a:pPr>
            </a:p>
          </p:txBody>
        </p:sp>
      </p:grpSp>
      <p:grpSp>
        <p:nvGrpSpPr>
          <p:cNvPr id="49" name="Group 49"/>
          <p:cNvGrpSpPr/>
          <p:nvPr/>
        </p:nvGrpSpPr>
        <p:grpSpPr>
          <a:xfrm rot="0">
            <a:off x="935966" y="2108737"/>
            <a:ext cx="8285055" cy="4897096"/>
            <a:chOff x="0" y="0"/>
            <a:chExt cx="11046740" cy="6529461"/>
          </a:xfrm>
        </p:grpSpPr>
        <p:sp>
          <p:nvSpPr>
            <p:cNvPr id="50" name="Freeform 50"/>
            <p:cNvSpPr/>
            <p:nvPr/>
          </p:nvSpPr>
          <p:spPr>
            <a:xfrm rot="-10800000">
              <a:off x="960873" y="2692382"/>
              <a:ext cx="6838084" cy="508849"/>
            </a:xfrm>
            <a:custGeom>
              <a:avLst/>
              <a:gdLst/>
              <a:ahLst/>
              <a:cxnLst/>
              <a:rect l="l" t="t" r="r" b="b"/>
              <a:pathLst>
                <a:path w="6838084" h="508849">
                  <a:moveTo>
                    <a:pt x="0" y="0"/>
                  </a:moveTo>
                  <a:lnTo>
                    <a:pt x="6838085" y="0"/>
                  </a:lnTo>
                  <a:lnTo>
                    <a:pt x="6838085" y="508848"/>
                  </a:lnTo>
                  <a:lnTo>
                    <a:pt x="0" y="508848"/>
                  </a:lnTo>
                  <a:lnTo>
                    <a:pt x="0" y="0"/>
                  </a:lnTo>
                  <a:close/>
                </a:path>
              </a:pathLst>
            </a:custGeom>
            <a:blipFill>
              <a:blip r:embed="rId1">
                <a:alphaModFix amt="72000"/>
              </a:blip>
              <a:stretch>
                <a:fillRect b="-286352"/>
              </a:stretch>
            </a:blipFill>
          </p:spPr>
        </p:sp>
        <p:grpSp>
          <p:nvGrpSpPr>
            <p:cNvPr id="51" name="Group 51"/>
            <p:cNvGrpSpPr/>
            <p:nvPr/>
          </p:nvGrpSpPr>
          <p:grpSpPr>
            <a:xfrm rot="0">
              <a:off x="818685" y="0"/>
              <a:ext cx="10228055" cy="6478839"/>
              <a:chOff x="0" y="0"/>
              <a:chExt cx="1775277" cy="1124528"/>
            </a:xfrm>
          </p:grpSpPr>
          <p:sp>
            <p:nvSpPr>
              <p:cNvPr id="52" name="Freeform 52"/>
              <p:cNvSpPr/>
              <p:nvPr/>
            </p:nvSpPr>
            <p:spPr>
              <a:xfrm>
                <a:off x="0" y="0"/>
                <a:ext cx="1234628" cy="482774"/>
              </a:xfrm>
              <a:custGeom>
                <a:avLst/>
                <a:gdLst/>
                <a:ahLst/>
                <a:cxnLst/>
                <a:rect l="l" t="t" r="r" b="b"/>
                <a:pathLst>
                  <a:path w="1234628" h="482774">
                    <a:moveTo>
                      <a:pt x="46438" y="0"/>
                    </a:moveTo>
                    <a:lnTo>
                      <a:pt x="1188190" y="0"/>
                    </a:lnTo>
                    <a:cubicBezTo>
                      <a:pt x="1213837" y="0"/>
                      <a:pt x="1234628" y="20791"/>
                      <a:pt x="1234628" y="46438"/>
                    </a:cubicBezTo>
                    <a:lnTo>
                      <a:pt x="1234628" y="436336"/>
                    </a:lnTo>
                    <a:cubicBezTo>
                      <a:pt x="1234628" y="461983"/>
                      <a:pt x="1213837" y="482774"/>
                      <a:pt x="1188190" y="482774"/>
                    </a:cubicBezTo>
                    <a:lnTo>
                      <a:pt x="46438" y="482774"/>
                    </a:lnTo>
                    <a:cubicBezTo>
                      <a:pt x="20791" y="482774"/>
                      <a:pt x="0" y="461983"/>
                      <a:pt x="0" y="436336"/>
                    </a:cubicBezTo>
                    <a:lnTo>
                      <a:pt x="0" y="46438"/>
                    </a:lnTo>
                    <a:cubicBezTo>
                      <a:pt x="0" y="20791"/>
                      <a:pt x="20791" y="0"/>
                      <a:pt x="46438" y="0"/>
                    </a:cubicBezTo>
                    <a:close/>
                  </a:path>
                </a:pathLst>
              </a:custGeom>
              <a:solidFill>
                <a:srgbClr val="FFFFFF"/>
              </a:solidFill>
              <a:ln w="104775" cap="rnd">
                <a:solidFill>
                  <a:srgbClr val="106861"/>
                </a:solidFill>
                <a:prstDash val="solid"/>
                <a:round/>
              </a:ln>
            </p:spPr>
          </p:sp>
          <p:sp>
            <p:nvSpPr>
              <p:cNvPr id="53" name="TextBox 53"/>
              <p:cNvSpPr txBox="1"/>
              <p:nvPr/>
            </p:nvSpPr>
            <p:spPr>
              <a:xfrm>
                <a:off x="540649" y="603654"/>
                <a:ext cx="1234628" cy="520874"/>
              </a:xfrm>
              <a:prstGeom prst="rect">
                <a:avLst/>
              </a:prstGeom>
            </p:spPr>
            <p:txBody>
              <a:bodyPr lIns="50800" tIns="50800" rIns="50800" bIns="50800" rtlCol="0" anchor="ctr"/>
              <a:lstStyle/>
              <a:p>
                <a:pPr marL="0" lvl="0" indent="0" algn="ctr">
                  <a:lnSpc>
                    <a:spcPts val="2755"/>
                  </a:lnSpc>
                  <a:spcBef>
                    <a:spcPct val="0"/>
                  </a:spcBef>
                </a:pPr>
              </a:p>
            </p:txBody>
          </p:sp>
        </p:grpSp>
        <p:grpSp>
          <p:nvGrpSpPr>
            <p:cNvPr id="54" name="Group 54"/>
            <p:cNvGrpSpPr/>
            <p:nvPr/>
          </p:nvGrpSpPr>
          <p:grpSpPr>
            <a:xfrm rot="0">
              <a:off x="0" y="603874"/>
              <a:ext cx="1637371" cy="1635352"/>
              <a:chOff x="0" y="0"/>
              <a:chExt cx="323431" cy="323032"/>
            </a:xfrm>
          </p:grpSpPr>
          <p:sp>
            <p:nvSpPr>
              <p:cNvPr id="55" name="Freeform 55"/>
              <p:cNvSpPr/>
              <p:nvPr/>
            </p:nvSpPr>
            <p:spPr>
              <a:xfrm>
                <a:off x="0" y="0"/>
                <a:ext cx="323431" cy="323032"/>
              </a:xfrm>
              <a:custGeom>
                <a:avLst/>
                <a:gdLst/>
                <a:ahLst/>
                <a:cxnLst/>
                <a:rect l="l" t="t" r="r" b="b"/>
                <a:pathLst>
                  <a:path w="323431" h="323032">
                    <a:moveTo>
                      <a:pt x="0" y="0"/>
                    </a:moveTo>
                    <a:lnTo>
                      <a:pt x="323431" y="0"/>
                    </a:lnTo>
                    <a:lnTo>
                      <a:pt x="323431" y="323032"/>
                    </a:lnTo>
                    <a:lnTo>
                      <a:pt x="0" y="323032"/>
                    </a:lnTo>
                    <a:close/>
                  </a:path>
                </a:pathLst>
              </a:custGeom>
              <a:solidFill>
                <a:srgbClr val="FFFFFF"/>
              </a:solidFill>
            </p:spPr>
          </p:sp>
          <p:sp>
            <p:nvSpPr>
              <p:cNvPr id="56" name="TextBox 56"/>
              <p:cNvSpPr txBox="1"/>
              <p:nvPr/>
            </p:nvSpPr>
            <p:spPr>
              <a:xfrm>
                <a:off x="0" y="-114300"/>
                <a:ext cx="323431" cy="437332"/>
              </a:xfrm>
              <a:prstGeom prst="rect">
                <a:avLst/>
              </a:prstGeom>
            </p:spPr>
            <p:txBody>
              <a:bodyPr lIns="50800" tIns="50800" rIns="50800" bIns="50800" rtlCol="0" anchor="ctr"/>
              <a:lstStyle/>
              <a:p>
                <a:pPr algn="ctr">
                  <a:lnSpc>
                    <a:spcPts val="8075"/>
                  </a:lnSpc>
                </a:pPr>
              </a:p>
            </p:txBody>
          </p:sp>
        </p:grpSp>
        <p:sp>
          <p:nvSpPr>
            <p:cNvPr id="57" name="TextBox 57"/>
            <p:cNvSpPr txBox="1"/>
            <p:nvPr/>
          </p:nvSpPr>
          <p:spPr>
            <a:xfrm>
              <a:off x="1703238" y="1009451"/>
              <a:ext cx="5577466" cy="1678123"/>
            </a:xfrm>
            <a:prstGeom prst="rect">
              <a:avLst/>
            </a:prstGeom>
          </p:spPr>
          <p:txBody>
            <a:bodyPr lIns="0" tIns="0" rIns="0" bIns="0" rtlCol="0" anchor="t">
              <a:spAutoFit/>
            </a:bodyPr>
            <a:lstStyle/>
            <a:p>
              <a:pPr marL="0" lvl="0" indent="0">
                <a:lnSpc>
                  <a:spcPts val="2065"/>
                </a:lnSpc>
                <a:spcBef>
                  <a:spcPct val="0"/>
                </a:spcBef>
              </a:pPr>
              <a:r>
                <a:rPr lang="en-US" sz="1615">
                  <a:solidFill>
                    <a:srgbClr val="231F20"/>
                  </a:solidFill>
                  <a:latin typeface="Open Sauce" panose="00000500000000000000"/>
                </a:rPr>
                <a:t>Law enforcement agencies and cybersecurity professionals may use keyloggers as part of forensic investigations to gather evidence of criminal activity or security breaches.</a:t>
              </a:r>
              <a:endParaRPr lang="en-US" sz="1615">
                <a:solidFill>
                  <a:srgbClr val="231F20"/>
                </a:solidFill>
                <a:latin typeface="Open Sauce" panose="00000500000000000000"/>
              </a:endParaRPr>
            </a:p>
          </p:txBody>
        </p:sp>
        <p:sp>
          <p:nvSpPr>
            <p:cNvPr id="58" name="TextBox 58"/>
            <p:cNvSpPr txBox="1"/>
            <p:nvPr/>
          </p:nvSpPr>
          <p:spPr>
            <a:xfrm>
              <a:off x="1813352" y="392786"/>
              <a:ext cx="5467352" cy="495112"/>
            </a:xfrm>
            <a:prstGeom prst="rect">
              <a:avLst/>
            </a:prstGeom>
          </p:spPr>
          <p:txBody>
            <a:bodyPr lIns="0" tIns="0" rIns="0" bIns="0" rtlCol="0" anchor="t">
              <a:spAutoFit/>
            </a:bodyPr>
            <a:lstStyle/>
            <a:p>
              <a:pPr marL="0" lvl="0" indent="0">
                <a:lnSpc>
                  <a:spcPts val="3015"/>
                </a:lnSpc>
                <a:spcBef>
                  <a:spcPct val="0"/>
                </a:spcBef>
              </a:pPr>
              <a:r>
                <a:rPr lang="en-US" sz="2355">
                  <a:solidFill>
                    <a:srgbClr val="333231"/>
                  </a:solidFill>
                  <a:latin typeface="Open Sauce Bold" panose="00000800000000000000"/>
                </a:rPr>
                <a:t>Computer Forensics: </a:t>
              </a:r>
              <a:endParaRPr lang="en-US" sz="2355">
                <a:solidFill>
                  <a:srgbClr val="333231"/>
                </a:solidFill>
                <a:latin typeface="Open Sauce Bold" panose="00000800000000000000"/>
              </a:endParaRPr>
            </a:p>
          </p:txBody>
        </p:sp>
        <p:sp>
          <p:nvSpPr>
            <p:cNvPr id="59" name="Freeform 59"/>
            <p:cNvSpPr/>
            <p:nvPr/>
          </p:nvSpPr>
          <p:spPr>
            <a:xfrm rot="-10800000">
              <a:off x="960873" y="6020612"/>
              <a:ext cx="6838084" cy="508849"/>
            </a:xfrm>
            <a:custGeom>
              <a:avLst/>
              <a:gdLst/>
              <a:ahLst/>
              <a:cxnLst/>
              <a:rect l="l" t="t" r="r" b="b"/>
              <a:pathLst>
                <a:path w="6838084" h="508849">
                  <a:moveTo>
                    <a:pt x="0" y="0"/>
                  </a:moveTo>
                  <a:lnTo>
                    <a:pt x="6838085" y="0"/>
                  </a:lnTo>
                  <a:lnTo>
                    <a:pt x="6838085" y="508849"/>
                  </a:lnTo>
                  <a:lnTo>
                    <a:pt x="0" y="508849"/>
                  </a:lnTo>
                  <a:lnTo>
                    <a:pt x="0" y="0"/>
                  </a:lnTo>
                  <a:close/>
                </a:path>
              </a:pathLst>
            </a:custGeom>
            <a:blipFill>
              <a:blip r:embed="rId1">
                <a:alphaModFix amt="72000"/>
              </a:blip>
              <a:stretch>
                <a:fillRect b="-286352"/>
              </a:stretch>
            </a:blipFill>
          </p:spPr>
        </p:sp>
        <p:grpSp>
          <p:nvGrpSpPr>
            <p:cNvPr id="60" name="Group 60"/>
            <p:cNvGrpSpPr/>
            <p:nvPr/>
          </p:nvGrpSpPr>
          <p:grpSpPr>
            <a:xfrm rot="0">
              <a:off x="818685" y="3328230"/>
              <a:ext cx="7113168" cy="2781447"/>
              <a:chOff x="0" y="0"/>
              <a:chExt cx="1234628" cy="482774"/>
            </a:xfrm>
          </p:grpSpPr>
          <p:sp>
            <p:nvSpPr>
              <p:cNvPr id="61" name="Freeform 61"/>
              <p:cNvSpPr/>
              <p:nvPr/>
            </p:nvSpPr>
            <p:spPr>
              <a:xfrm>
                <a:off x="0" y="0"/>
                <a:ext cx="1234628" cy="482774"/>
              </a:xfrm>
              <a:custGeom>
                <a:avLst/>
                <a:gdLst/>
                <a:ahLst/>
                <a:cxnLst/>
                <a:rect l="l" t="t" r="r" b="b"/>
                <a:pathLst>
                  <a:path w="1234628" h="482774">
                    <a:moveTo>
                      <a:pt x="46438" y="0"/>
                    </a:moveTo>
                    <a:lnTo>
                      <a:pt x="1188190" y="0"/>
                    </a:lnTo>
                    <a:cubicBezTo>
                      <a:pt x="1213837" y="0"/>
                      <a:pt x="1234628" y="20791"/>
                      <a:pt x="1234628" y="46438"/>
                    </a:cubicBezTo>
                    <a:lnTo>
                      <a:pt x="1234628" y="436336"/>
                    </a:lnTo>
                    <a:cubicBezTo>
                      <a:pt x="1234628" y="461983"/>
                      <a:pt x="1213837" y="482774"/>
                      <a:pt x="1188190" y="482774"/>
                    </a:cubicBezTo>
                    <a:lnTo>
                      <a:pt x="46438" y="482774"/>
                    </a:lnTo>
                    <a:cubicBezTo>
                      <a:pt x="20791" y="482774"/>
                      <a:pt x="0" y="461983"/>
                      <a:pt x="0" y="436336"/>
                    </a:cubicBezTo>
                    <a:lnTo>
                      <a:pt x="0" y="46438"/>
                    </a:lnTo>
                    <a:cubicBezTo>
                      <a:pt x="0" y="20791"/>
                      <a:pt x="20791" y="0"/>
                      <a:pt x="46438" y="0"/>
                    </a:cubicBezTo>
                    <a:close/>
                  </a:path>
                </a:pathLst>
              </a:custGeom>
              <a:solidFill>
                <a:srgbClr val="FFFFFF"/>
              </a:solidFill>
              <a:ln w="104775" cap="rnd">
                <a:solidFill>
                  <a:srgbClr val="106861"/>
                </a:solidFill>
                <a:prstDash val="solid"/>
                <a:round/>
              </a:ln>
            </p:spPr>
          </p:sp>
          <p:sp>
            <p:nvSpPr>
              <p:cNvPr id="62" name="TextBox 62"/>
              <p:cNvSpPr txBox="1"/>
              <p:nvPr/>
            </p:nvSpPr>
            <p:spPr>
              <a:xfrm>
                <a:off x="0" y="-38100"/>
                <a:ext cx="1234628" cy="520874"/>
              </a:xfrm>
              <a:prstGeom prst="rect">
                <a:avLst/>
              </a:prstGeom>
            </p:spPr>
            <p:txBody>
              <a:bodyPr lIns="50800" tIns="50800" rIns="50800" bIns="50800" rtlCol="0" anchor="ctr"/>
              <a:lstStyle/>
              <a:p>
                <a:pPr marL="0" lvl="0" indent="0" algn="ctr">
                  <a:lnSpc>
                    <a:spcPts val="2755"/>
                  </a:lnSpc>
                  <a:spcBef>
                    <a:spcPct val="0"/>
                  </a:spcBef>
                </a:pPr>
              </a:p>
            </p:txBody>
          </p:sp>
        </p:grpSp>
        <p:grpSp>
          <p:nvGrpSpPr>
            <p:cNvPr id="63" name="Group 63"/>
            <p:cNvGrpSpPr/>
            <p:nvPr/>
          </p:nvGrpSpPr>
          <p:grpSpPr>
            <a:xfrm rot="0">
              <a:off x="0" y="3932105"/>
              <a:ext cx="1637371" cy="1635352"/>
              <a:chOff x="0" y="0"/>
              <a:chExt cx="323431" cy="323032"/>
            </a:xfrm>
          </p:grpSpPr>
          <p:sp>
            <p:nvSpPr>
              <p:cNvPr id="64" name="Freeform 64"/>
              <p:cNvSpPr/>
              <p:nvPr/>
            </p:nvSpPr>
            <p:spPr>
              <a:xfrm>
                <a:off x="0" y="0"/>
                <a:ext cx="323431" cy="323032"/>
              </a:xfrm>
              <a:custGeom>
                <a:avLst/>
                <a:gdLst/>
                <a:ahLst/>
                <a:cxnLst/>
                <a:rect l="l" t="t" r="r" b="b"/>
                <a:pathLst>
                  <a:path w="323431" h="323032">
                    <a:moveTo>
                      <a:pt x="0" y="0"/>
                    </a:moveTo>
                    <a:lnTo>
                      <a:pt x="323431" y="0"/>
                    </a:lnTo>
                    <a:lnTo>
                      <a:pt x="323431" y="323032"/>
                    </a:lnTo>
                    <a:lnTo>
                      <a:pt x="0" y="323032"/>
                    </a:lnTo>
                    <a:close/>
                  </a:path>
                </a:pathLst>
              </a:custGeom>
              <a:solidFill>
                <a:srgbClr val="FFFFFF"/>
              </a:solidFill>
            </p:spPr>
          </p:sp>
          <p:sp>
            <p:nvSpPr>
              <p:cNvPr id="65" name="TextBox 65"/>
              <p:cNvSpPr txBox="1"/>
              <p:nvPr/>
            </p:nvSpPr>
            <p:spPr>
              <a:xfrm>
                <a:off x="0" y="-114300"/>
                <a:ext cx="323431" cy="437332"/>
              </a:xfrm>
              <a:prstGeom prst="rect">
                <a:avLst/>
              </a:prstGeom>
            </p:spPr>
            <p:txBody>
              <a:bodyPr lIns="50800" tIns="50800" rIns="50800" bIns="50800" rtlCol="0" anchor="ctr"/>
              <a:lstStyle/>
              <a:p>
                <a:pPr algn="ctr">
                  <a:lnSpc>
                    <a:spcPts val="8075"/>
                  </a:lnSpc>
                </a:pPr>
              </a:p>
            </p:txBody>
          </p:sp>
        </p:grpSp>
        <p:sp>
          <p:nvSpPr>
            <p:cNvPr id="66" name="TextBox 66"/>
            <p:cNvSpPr txBox="1"/>
            <p:nvPr/>
          </p:nvSpPr>
          <p:spPr>
            <a:xfrm>
              <a:off x="1828083" y="4184775"/>
              <a:ext cx="5537346" cy="1492937"/>
            </a:xfrm>
            <a:prstGeom prst="rect">
              <a:avLst/>
            </a:prstGeom>
          </p:spPr>
          <p:txBody>
            <a:bodyPr lIns="0" tIns="0" rIns="0" bIns="0" rtlCol="0" anchor="t">
              <a:spAutoFit/>
            </a:bodyPr>
            <a:lstStyle/>
            <a:p>
              <a:pPr marL="0" lvl="0" indent="0">
                <a:lnSpc>
                  <a:spcPts val="1835"/>
                </a:lnSpc>
                <a:spcBef>
                  <a:spcPct val="0"/>
                </a:spcBef>
              </a:pPr>
              <a:r>
                <a:rPr lang="en-US" sz="1435">
                  <a:solidFill>
                    <a:srgbClr val="231F20"/>
                  </a:solidFill>
                  <a:latin typeface="Open Sauce" panose="00000500000000000000"/>
                </a:rPr>
                <a:t>Researchers and cybersecurity professionals may use keyloggers for educational purposes or to study user behavior and security vulnerabilities, provided it is done in an ethical and legal manner.</a:t>
              </a:r>
              <a:endParaRPr lang="en-US" sz="1435">
                <a:solidFill>
                  <a:srgbClr val="231F20"/>
                </a:solidFill>
                <a:latin typeface="Open Sauce" panose="00000500000000000000"/>
              </a:endParaRPr>
            </a:p>
          </p:txBody>
        </p:sp>
        <p:sp>
          <p:nvSpPr>
            <p:cNvPr id="67" name="TextBox 67"/>
            <p:cNvSpPr txBox="1"/>
            <p:nvPr/>
          </p:nvSpPr>
          <p:spPr>
            <a:xfrm>
              <a:off x="1646239" y="3572188"/>
              <a:ext cx="5467352" cy="495112"/>
            </a:xfrm>
            <a:prstGeom prst="rect">
              <a:avLst/>
            </a:prstGeom>
          </p:spPr>
          <p:txBody>
            <a:bodyPr lIns="0" tIns="0" rIns="0" bIns="0" rtlCol="0" anchor="t">
              <a:spAutoFit/>
            </a:bodyPr>
            <a:lstStyle/>
            <a:p>
              <a:pPr marL="0" lvl="0" indent="0">
                <a:lnSpc>
                  <a:spcPts val="3015"/>
                </a:lnSpc>
                <a:spcBef>
                  <a:spcPct val="0"/>
                </a:spcBef>
              </a:pPr>
              <a:r>
                <a:rPr lang="en-US" sz="2355">
                  <a:solidFill>
                    <a:srgbClr val="333231"/>
                  </a:solidFill>
                  <a:latin typeface="Open Sauce Bold" panose="00000800000000000000"/>
                </a:rPr>
                <a:t>Education and Research</a:t>
              </a:r>
              <a:endParaRPr lang="en-US" sz="2355">
                <a:solidFill>
                  <a:srgbClr val="333231"/>
                </a:solidFill>
                <a:latin typeface="Open Sauce Bold" panose="00000800000000000000"/>
              </a:endParaRPr>
            </a:p>
          </p:txBody>
        </p:sp>
      </p:grpSp>
      <p:sp>
        <p:nvSpPr>
          <p:cNvPr id="70" name="Oval 69"/>
          <p:cNvSpPr/>
          <p:nvPr/>
        </p:nvSpPr>
        <p:spPr>
          <a:xfrm>
            <a:off x="1219200" y="7124700"/>
            <a:ext cx="1676400" cy="1676400"/>
          </a:xfrm>
          <a:prstGeom prst="ellipse">
            <a:avLst/>
          </a:prstGeom>
          <a:solidFill>
            <a:schemeClr val="accent4">
              <a:lumMod val="60000"/>
              <a:lumOff val="4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71" name="Oval 70"/>
          <p:cNvSpPr/>
          <p:nvPr/>
        </p:nvSpPr>
        <p:spPr>
          <a:xfrm>
            <a:off x="3124200" y="8191500"/>
            <a:ext cx="627380" cy="725805"/>
          </a:xfrm>
          <a:prstGeom prst="ellipse">
            <a:avLst/>
          </a:prstGeom>
          <a:solidFill>
            <a:schemeClr val="accent4">
              <a:lumMod val="60000"/>
              <a:lumOff val="4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73" name="Flowchart: Connector 72"/>
          <p:cNvSpPr/>
          <p:nvPr/>
        </p:nvSpPr>
        <p:spPr>
          <a:xfrm>
            <a:off x="1066800" y="2628900"/>
            <a:ext cx="990600" cy="1066800"/>
          </a:xfrm>
          <a:prstGeom prst="flowChartConnector">
            <a:avLst/>
          </a:prstGeom>
          <a:solidFill>
            <a:schemeClr val="accent4">
              <a:lumMod val="60000"/>
              <a:lumOff val="4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75" name="Flowchart: Connector 74"/>
          <p:cNvSpPr/>
          <p:nvPr/>
        </p:nvSpPr>
        <p:spPr>
          <a:xfrm>
            <a:off x="1066800" y="5159375"/>
            <a:ext cx="990600" cy="1066800"/>
          </a:xfrm>
          <a:prstGeom prst="flowChartConnector">
            <a:avLst/>
          </a:prstGeom>
          <a:solidFill>
            <a:schemeClr val="accent4">
              <a:lumMod val="60000"/>
              <a:lumOff val="4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76" name="Flowchart: Connector 75"/>
          <p:cNvSpPr/>
          <p:nvPr/>
        </p:nvSpPr>
        <p:spPr>
          <a:xfrm>
            <a:off x="8763000" y="1494790"/>
            <a:ext cx="990600" cy="1066800"/>
          </a:xfrm>
          <a:prstGeom prst="flowChartConnector">
            <a:avLst/>
          </a:prstGeom>
          <a:solidFill>
            <a:schemeClr val="accent4">
              <a:lumMod val="60000"/>
              <a:lumOff val="4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77" name="Flowchart: Connector 76"/>
          <p:cNvSpPr/>
          <p:nvPr/>
        </p:nvSpPr>
        <p:spPr>
          <a:xfrm>
            <a:off x="8686800" y="4076700"/>
            <a:ext cx="990600" cy="1066800"/>
          </a:xfrm>
          <a:prstGeom prst="flowChartConnector">
            <a:avLst/>
          </a:prstGeom>
          <a:solidFill>
            <a:schemeClr val="accent4">
              <a:lumMod val="60000"/>
              <a:lumOff val="4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78" name="Flowchart: Connector 77"/>
          <p:cNvSpPr/>
          <p:nvPr/>
        </p:nvSpPr>
        <p:spPr>
          <a:xfrm>
            <a:off x="8763000" y="6690995"/>
            <a:ext cx="990600" cy="1066800"/>
          </a:xfrm>
          <a:prstGeom prst="flowChartConnector">
            <a:avLst/>
          </a:prstGeom>
          <a:solidFill>
            <a:schemeClr val="accent4">
              <a:lumMod val="60000"/>
              <a:lumOff val="4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DFBFB"/>
        </a:solidFill>
        <a:effectLst/>
      </p:bgPr>
    </p:bg>
    <p:spTree>
      <p:nvGrpSpPr>
        <p:cNvPr id="1" name=""/>
        <p:cNvGrpSpPr/>
        <p:nvPr/>
      </p:nvGrpSpPr>
      <p:grpSpPr>
        <a:xfrm>
          <a:off x="0" y="0"/>
          <a:ext cx="0" cy="0"/>
          <a:chOff x="0" y="0"/>
          <a:chExt cx="0" cy="0"/>
        </a:xfrm>
      </p:grpSpPr>
      <p:sp>
        <p:nvSpPr>
          <p:cNvPr id="5" name="Freeform 5"/>
          <p:cNvSpPr/>
          <p:nvPr/>
        </p:nvSpPr>
        <p:spPr>
          <a:xfrm>
            <a:off x="2540734" y="4347082"/>
            <a:ext cx="2146380" cy="1000429"/>
          </a:xfrm>
          <a:custGeom>
            <a:avLst/>
            <a:gdLst/>
            <a:ahLst/>
            <a:cxnLst/>
            <a:rect l="l" t="t" r="r" b="b"/>
            <a:pathLst>
              <a:path w="2146380" h="1000429">
                <a:moveTo>
                  <a:pt x="0" y="0"/>
                </a:moveTo>
                <a:lnTo>
                  <a:pt x="2146380" y="0"/>
                </a:lnTo>
                <a:lnTo>
                  <a:pt x="2146380" y="1000429"/>
                </a:lnTo>
                <a:lnTo>
                  <a:pt x="0" y="1000429"/>
                </a:lnTo>
                <a:lnTo>
                  <a:pt x="0" y="0"/>
                </a:lnTo>
                <a:close/>
              </a:path>
            </a:pathLst>
          </a:custGeom>
          <a:solidFill>
            <a:schemeClr val="accent4">
              <a:lumMod val="60000"/>
              <a:lumOff val="40000"/>
            </a:schemeClr>
          </a:solidFill>
          <a:ln cap="sq">
            <a:noFill/>
            <a:prstDash val="solid"/>
            <a:miter/>
          </a:ln>
        </p:spPr>
      </p:sp>
      <p:sp>
        <p:nvSpPr>
          <p:cNvPr id="10" name="Freeform 10"/>
          <p:cNvSpPr/>
          <p:nvPr/>
        </p:nvSpPr>
        <p:spPr>
          <a:xfrm>
            <a:off x="6052129" y="4347082"/>
            <a:ext cx="2146380" cy="1000429"/>
          </a:xfrm>
          <a:custGeom>
            <a:avLst/>
            <a:gdLst/>
            <a:ahLst/>
            <a:cxnLst/>
            <a:rect l="l" t="t" r="r" b="b"/>
            <a:pathLst>
              <a:path w="2146380" h="1000429">
                <a:moveTo>
                  <a:pt x="0" y="0"/>
                </a:moveTo>
                <a:lnTo>
                  <a:pt x="2146380" y="0"/>
                </a:lnTo>
                <a:lnTo>
                  <a:pt x="2146380" y="1000429"/>
                </a:lnTo>
                <a:lnTo>
                  <a:pt x="0" y="1000429"/>
                </a:lnTo>
                <a:lnTo>
                  <a:pt x="0" y="0"/>
                </a:lnTo>
                <a:close/>
              </a:path>
            </a:pathLst>
          </a:custGeom>
          <a:solidFill>
            <a:schemeClr val="accent4">
              <a:lumMod val="60000"/>
              <a:lumOff val="40000"/>
            </a:schemeClr>
          </a:solidFill>
          <a:ln cap="sq">
            <a:noFill/>
            <a:prstDash val="solid"/>
            <a:miter/>
          </a:ln>
        </p:spPr>
      </p:sp>
      <p:sp>
        <p:nvSpPr>
          <p:cNvPr id="14" name="Freeform 14"/>
          <p:cNvSpPr/>
          <p:nvPr/>
        </p:nvSpPr>
        <p:spPr>
          <a:xfrm>
            <a:off x="9561522" y="4347082"/>
            <a:ext cx="2146380" cy="1000429"/>
          </a:xfrm>
          <a:custGeom>
            <a:avLst/>
            <a:gdLst/>
            <a:ahLst/>
            <a:cxnLst/>
            <a:rect l="l" t="t" r="r" b="b"/>
            <a:pathLst>
              <a:path w="2146380" h="1000429">
                <a:moveTo>
                  <a:pt x="0" y="0"/>
                </a:moveTo>
                <a:lnTo>
                  <a:pt x="2146380" y="0"/>
                </a:lnTo>
                <a:lnTo>
                  <a:pt x="2146380" y="1000429"/>
                </a:lnTo>
                <a:lnTo>
                  <a:pt x="0" y="1000429"/>
                </a:lnTo>
                <a:lnTo>
                  <a:pt x="0" y="0"/>
                </a:lnTo>
                <a:close/>
              </a:path>
            </a:pathLst>
          </a:custGeom>
          <a:solidFill>
            <a:schemeClr val="accent4">
              <a:lumMod val="60000"/>
              <a:lumOff val="40000"/>
            </a:schemeClr>
          </a:solidFill>
          <a:ln cap="sq">
            <a:noFill/>
            <a:prstDash val="solid"/>
            <a:miter/>
          </a:ln>
        </p:spPr>
      </p:sp>
      <p:sp>
        <p:nvSpPr>
          <p:cNvPr id="19" name="Freeform 19"/>
          <p:cNvSpPr/>
          <p:nvPr/>
        </p:nvSpPr>
        <p:spPr>
          <a:xfrm>
            <a:off x="13072917" y="4347082"/>
            <a:ext cx="2146380" cy="1000429"/>
          </a:xfrm>
          <a:custGeom>
            <a:avLst/>
            <a:gdLst/>
            <a:ahLst/>
            <a:cxnLst/>
            <a:rect l="l" t="t" r="r" b="b"/>
            <a:pathLst>
              <a:path w="2146380" h="1000429">
                <a:moveTo>
                  <a:pt x="0" y="0"/>
                </a:moveTo>
                <a:lnTo>
                  <a:pt x="2146380" y="0"/>
                </a:lnTo>
                <a:lnTo>
                  <a:pt x="2146380" y="1000429"/>
                </a:lnTo>
                <a:lnTo>
                  <a:pt x="0" y="1000429"/>
                </a:lnTo>
                <a:lnTo>
                  <a:pt x="0" y="0"/>
                </a:lnTo>
                <a:close/>
              </a:path>
            </a:pathLst>
          </a:custGeom>
          <a:solidFill>
            <a:schemeClr val="accent4">
              <a:lumMod val="60000"/>
              <a:lumOff val="40000"/>
            </a:schemeClr>
          </a:solidFill>
          <a:ln cap="sq">
            <a:noFill/>
            <a:prstDash val="solid"/>
            <a:miter/>
          </a:ln>
        </p:spPr>
      </p:sp>
      <p:sp>
        <p:nvSpPr>
          <p:cNvPr id="23" name="TextBox 23"/>
          <p:cNvSpPr txBox="1"/>
          <p:nvPr/>
        </p:nvSpPr>
        <p:spPr>
          <a:xfrm>
            <a:off x="2095642" y="2054763"/>
            <a:ext cx="7362789" cy="1776644"/>
          </a:xfrm>
          <a:prstGeom prst="rect">
            <a:avLst/>
          </a:prstGeom>
        </p:spPr>
        <p:txBody>
          <a:bodyPr lIns="0" tIns="0" rIns="0" bIns="0" rtlCol="0" anchor="t">
            <a:spAutoFit/>
          </a:bodyPr>
          <a:lstStyle/>
          <a:p>
            <a:pPr>
              <a:lnSpc>
                <a:spcPts val="7180"/>
              </a:lnSpc>
            </a:pPr>
            <a:r>
              <a:rPr lang="en-US" sz="5125" spc="-102">
                <a:solidFill>
                  <a:srgbClr val="191919"/>
                </a:solidFill>
                <a:latin typeface="Open Sauce Bold" panose="00000800000000000000"/>
              </a:rPr>
              <a:t>Solution And Its Value Positions</a:t>
            </a:r>
            <a:endParaRPr lang="en-US" sz="5125" spc="-102">
              <a:solidFill>
                <a:srgbClr val="191919"/>
              </a:solidFill>
              <a:latin typeface="Open Sauce Bold" panose="00000800000000000000"/>
            </a:endParaRPr>
          </a:p>
        </p:txBody>
      </p:sp>
      <p:sp>
        <p:nvSpPr>
          <p:cNvPr id="24" name="TextBox 24"/>
          <p:cNvSpPr txBox="1"/>
          <p:nvPr/>
        </p:nvSpPr>
        <p:spPr>
          <a:xfrm>
            <a:off x="2270380" y="5254659"/>
            <a:ext cx="2738293" cy="2608527"/>
          </a:xfrm>
          <a:prstGeom prst="rect">
            <a:avLst/>
          </a:prstGeom>
        </p:spPr>
        <p:txBody>
          <a:bodyPr lIns="0" tIns="0" rIns="0" bIns="0" rtlCol="0" anchor="t">
            <a:spAutoFit/>
          </a:bodyPr>
          <a:lstStyle/>
          <a:p>
            <a:pPr algn="ctr">
              <a:lnSpc>
                <a:spcPts val="1925"/>
              </a:lnSpc>
            </a:pPr>
            <a:r>
              <a:rPr lang="en-US" sz="1285">
                <a:solidFill>
                  <a:srgbClr val="343432"/>
                </a:solidFill>
                <a:latin typeface="Open Sauce Bold" panose="00000800000000000000"/>
              </a:rPr>
              <a:t>Monitoring and Security:</a:t>
            </a:r>
            <a:endParaRPr lang="en-US" sz="1285">
              <a:solidFill>
                <a:srgbClr val="343432"/>
              </a:solidFill>
              <a:latin typeface="Open Sauce Bold" panose="00000800000000000000"/>
            </a:endParaRPr>
          </a:p>
          <a:p>
            <a:pPr marL="277495" lvl="1" indent="-138430" algn="ctr">
              <a:lnSpc>
                <a:spcPts val="1925"/>
              </a:lnSpc>
              <a:buFont typeface="Arial" panose="020B0604020202020204"/>
              <a:buChar char="•"/>
            </a:pPr>
            <a:r>
              <a:rPr lang="en-US" sz="1285">
                <a:solidFill>
                  <a:srgbClr val="343432"/>
                </a:solidFill>
                <a:latin typeface="Open Sauce Bold" panose="00000800000000000000"/>
              </a:rPr>
              <a:t>Keyloggers can serve as a tool for monitoring computer usage, especially in organizations where it's necessary to ensure employees are adhering to company policies and not engaging in unauthorized activities.</a:t>
            </a:r>
            <a:endParaRPr lang="en-US" sz="1285">
              <a:solidFill>
                <a:srgbClr val="343432"/>
              </a:solidFill>
              <a:latin typeface="Open Sauce Bold" panose="00000800000000000000"/>
            </a:endParaRPr>
          </a:p>
          <a:p>
            <a:pPr marL="0" lvl="0" indent="0" algn="ctr">
              <a:lnSpc>
                <a:spcPts val="1925"/>
              </a:lnSpc>
            </a:pPr>
          </a:p>
        </p:txBody>
      </p:sp>
      <p:sp>
        <p:nvSpPr>
          <p:cNvPr id="25" name="TextBox 25"/>
          <p:cNvSpPr txBox="1"/>
          <p:nvPr/>
        </p:nvSpPr>
        <p:spPr>
          <a:xfrm>
            <a:off x="3122795" y="4419191"/>
            <a:ext cx="937482" cy="595909"/>
          </a:xfrm>
          <a:prstGeom prst="rect">
            <a:avLst/>
          </a:prstGeom>
        </p:spPr>
        <p:txBody>
          <a:bodyPr lIns="0" tIns="0" rIns="0" bIns="0" rtlCol="0" anchor="t">
            <a:spAutoFit/>
          </a:bodyPr>
          <a:lstStyle/>
          <a:p>
            <a:pPr marL="0" lvl="0" indent="0" algn="ctr">
              <a:lnSpc>
                <a:spcPts val="4895"/>
              </a:lnSpc>
              <a:spcBef>
                <a:spcPct val="0"/>
              </a:spcBef>
            </a:pPr>
            <a:r>
              <a:rPr lang="en-US" sz="3825">
                <a:solidFill>
                  <a:srgbClr val="F8F8F8"/>
                </a:solidFill>
                <a:latin typeface="Open Sauce Bold" panose="00000800000000000000"/>
              </a:rPr>
              <a:t>01</a:t>
            </a:r>
            <a:endParaRPr lang="en-US" sz="3825">
              <a:solidFill>
                <a:srgbClr val="F8F8F8"/>
              </a:solidFill>
              <a:latin typeface="Open Sauce Bold" panose="00000800000000000000"/>
            </a:endParaRPr>
          </a:p>
        </p:txBody>
      </p:sp>
      <p:sp>
        <p:nvSpPr>
          <p:cNvPr id="26" name="TextBox 26"/>
          <p:cNvSpPr txBox="1"/>
          <p:nvPr/>
        </p:nvSpPr>
        <p:spPr>
          <a:xfrm>
            <a:off x="5733784" y="5387269"/>
            <a:ext cx="2738293" cy="1894152"/>
          </a:xfrm>
          <a:prstGeom prst="rect">
            <a:avLst/>
          </a:prstGeom>
        </p:spPr>
        <p:txBody>
          <a:bodyPr lIns="0" tIns="0" rIns="0" bIns="0" rtlCol="0" anchor="t">
            <a:spAutoFit/>
          </a:bodyPr>
          <a:lstStyle/>
          <a:p>
            <a:pPr algn="ctr">
              <a:lnSpc>
                <a:spcPts val="1925"/>
              </a:lnSpc>
            </a:pPr>
            <a:r>
              <a:rPr lang="en-US" sz="1285">
                <a:solidFill>
                  <a:srgbClr val="343432"/>
                </a:solidFill>
                <a:latin typeface="Open Sauce Semi-Bold" panose="00000400000000000000"/>
              </a:rPr>
              <a:t>Productivity and Efficiency:</a:t>
            </a:r>
            <a:endParaRPr lang="en-US" sz="1285">
              <a:solidFill>
                <a:srgbClr val="343432"/>
              </a:solidFill>
              <a:latin typeface="Open Sauce Semi-Bold" panose="00000400000000000000"/>
            </a:endParaRPr>
          </a:p>
          <a:p>
            <a:pPr marL="277495" lvl="1" indent="-138430" algn="ctr">
              <a:lnSpc>
                <a:spcPts val="1925"/>
              </a:lnSpc>
              <a:buFont typeface="Arial" panose="020B0604020202020204"/>
              <a:buChar char="•"/>
            </a:pPr>
            <a:r>
              <a:rPr lang="en-US" sz="1285">
                <a:solidFill>
                  <a:srgbClr val="343432"/>
                </a:solidFill>
                <a:latin typeface="Open Sauce" panose="00000500000000000000"/>
              </a:rPr>
              <a:t>In workplaces, keyloggers can help managers and employers track employee productivity and identify areas where workflow optimizations may be needed.</a:t>
            </a:r>
            <a:endParaRPr lang="en-US" sz="1285">
              <a:solidFill>
                <a:srgbClr val="343432"/>
              </a:solidFill>
              <a:latin typeface="Open Sauce" panose="00000500000000000000"/>
            </a:endParaRPr>
          </a:p>
          <a:p>
            <a:pPr marL="0" lvl="0" indent="0" algn="ctr">
              <a:lnSpc>
                <a:spcPts val="1925"/>
              </a:lnSpc>
            </a:pPr>
          </a:p>
        </p:txBody>
      </p:sp>
      <p:sp>
        <p:nvSpPr>
          <p:cNvPr id="27" name="TextBox 27"/>
          <p:cNvSpPr txBox="1"/>
          <p:nvPr/>
        </p:nvSpPr>
        <p:spPr>
          <a:xfrm>
            <a:off x="6634189" y="4419191"/>
            <a:ext cx="937482" cy="595909"/>
          </a:xfrm>
          <a:prstGeom prst="rect">
            <a:avLst/>
          </a:prstGeom>
        </p:spPr>
        <p:txBody>
          <a:bodyPr lIns="0" tIns="0" rIns="0" bIns="0" rtlCol="0" anchor="t">
            <a:spAutoFit/>
          </a:bodyPr>
          <a:lstStyle/>
          <a:p>
            <a:pPr marL="0" lvl="0" indent="0" algn="ctr">
              <a:lnSpc>
                <a:spcPts val="4895"/>
              </a:lnSpc>
              <a:spcBef>
                <a:spcPct val="0"/>
              </a:spcBef>
            </a:pPr>
            <a:r>
              <a:rPr lang="en-US" sz="3825">
                <a:solidFill>
                  <a:srgbClr val="F8F8F8"/>
                </a:solidFill>
                <a:latin typeface="Open Sauce Bold" panose="00000800000000000000"/>
              </a:rPr>
              <a:t>02</a:t>
            </a:r>
            <a:endParaRPr lang="en-US" sz="3825">
              <a:solidFill>
                <a:srgbClr val="F8F8F8"/>
              </a:solidFill>
              <a:latin typeface="Open Sauce Bold" panose="00000800000000000000"/>
            </a:endParaRPr>
          </a:p>
        </p:txBody>
      </p:sp>
      <p:sp>
        <p:nvSpPr>
          <p:cNvPr id="28" name="TextBox 28"/>
          <p:cNvSpPr txBox="1"/>
          <p:nvPr/>
        </p:nvSpPr>
        <p:spPr>
          <a:xfrm>
            <a:off x="9243178" y="5744457"/>
            <a:ext cx="2738293" cy="1894152"/>
          </a:xfrm>
          <a:prstGeom prst="rect">
            <a:avLst/>
          </a:prstGeom>
        </p:spPr>
        <p:txBody>
          <a:bodyPr lIns="0" tIns="0" rIns="0" bIns="0" rtlCol="0" anchor="t">
            <a:spAutoFit/>
          </a:bodyPr>
          <a:lstStyle/>
          <a:p>
            <a:pPr algn="ctr">
              <a:lnSpc>
                <a:spcPts val="1925"/>
              </a:lnSpc>
            </a:pPr>
            <a:r>
              <a:rPr lang="en-US" sz="1285">
                <a:solidFill>
                  <a:srgbClr val="343432"/>
                </a:solidFill>
                <a:latin typeface="Open Sauce Semi-Bold" panose="00000400000000000000"/>
              </a:rPr>
              <a:t>Parental Control and Child Safety:</a:t>
            </a:r>
            <a:endParaRPr lang="en-US" sz="1285">
              <a:solidFill>
                <a:srgbClr val="343432"/>
              </a:solidFill>
              <a:latin typeface="Open Sauce Semi-Bold" panose="00000400000000000000"/>
            </a:endParaRPr>
          </a:p>
          <a:p>
            <a:pPr marL="277495" lvl="1" indent="-138430" algn="ctr">
              <a:lnSpc>
                <a:spcPts val="1925"/>
              </a:lnSpc>
              <a:buFont typeface="Arial" panose="020B0604020202020204"/>
              <a:buChar char="•"/>
            </a:pPr>
            <a:r>
              <a:rPr lang="en-US" sz="1285">
                <a:solidFill>
                  <a:srgbClr val="343432"/>
                </a:solidFill>
                <a:latin typeface="Open Sauce" panose="00000500000000000000"/>
              </a:rPr>
              <a:t>Keyloggers can be used by parents to monitor their children's online activities and ensure they are not accessing inappropriate content or engaging in risky behavior.</a:t>
            </a:r>
            <a:endParaRPr lang="en-US" sz="1285">
              <a:solidFill>
                <a:srgbClr val="343432"/>
              </a:solidFill>
              <a:latin typeface="Open Sauce" panose="00000500000000000000"/>
            </a:endParaRPr>
          </a:p>
          <a:p>
            <a:pPr marL="0" lvl="0" indent="0" algn="ctr">
              <a:lnSpc>
                <a:spcPts val="1925"/>
              </a:lnSpc>
            </a:pPr>
          </a:p>
        </p:txBody>
      </p:sp>
      <p:sp>
        <p:nvSpPr>
          <p:cNvPr id="29" name="TextBox 29"/>
          <p:cNvSpPr txBox="1"/>
          <p:nvPr/>
        </p:nvSpPr>
        <p:spPr>
          <a:xfrm>
            <a:off x="10143583" y="4419191"/>
            <a:ext cx="937482" cy="595909"/>
          </a:xfrm>
          <a:prstGeom prst="rect">
            <a:avLst/>
          </a:prstGeom>
        </p:spPr>
        <p:txBody>
          <a:bodyPr lIns="0" tIns="0" rIns="0" bIns="0" rtlCol="0" anchor="t">
            <a:spAutoFit/>
          </a:bodyPr>
          <a:lstStyle/>
          <a:p>
            <a:pPr marL="0" lvl="0" indent="0" algn="ctr">
              <a:lnSpc>
                <a:spcPts val="4895"/>
              </a:lnSpc>
              <a:spcBef>
                <a:spcPct val="0"/>
              </a:spcBef>
            </a:pPr>
            <a:r>
              <a:rPr lang="en-US" sz="3825">
                <a:solidFill>
                  <a:srgbClr val="F8F8F8"/>
                </a:solidFill>
                <a:latin typeface="Open Sauce Bold" panose="00000800000000000000"/>
              </a:rPr>
              <a:t>03</a:t>
            </a:r>
            <a:endParaRPr lang="en-US" sz="3825">
              <a:solidFill>
                <a:srgbClr val="F8F8F8"/>
              </a:solidFill>
              <a:latin typeface="Open Sauce Bold" panose="00000800000000000000"/>
            </a:endParaRPr>
          </a:p>
        </p:txBody>
      </p:sp>
      <p:sp>
        <p:nvSpPr>
          <p:cNvPr id="30" name="TextBox 30"/>
          <p:cNvSpPr txBox="1"/>
          <p:nvPr/>
        </p:nvSpPr>
        <p:spPr>
          <a:xfrm>
            <a:off x="12754573" y="5730909"/>
            <a:ext cx="2738293" cy="1656027"/>
          </a:xfrm>
          <a:prstGeom prst="rect">
            <a:avLst/>
          </a:prstGeom>
        </p:spPr>
        <p:txBody>
          <a:bodyPr lIns="0" tIns="0" rIns="0" bIns="0" rtlCol="0" anchor="t">
            <a:spAutoFit/>
          </a:bodyPr>
          <a:lstStyle/>
          <a:p>
            <a:pPr algn="ctr">
              <a:lnSpc>
                <a:spcPts val="1925"/>
              </a:lnSpc>
            </a:pPr>
            <a:r>
              <a:rPr lang="en-US" sz="1285">
                <a:solidFill>
                  <a:srgbClr val="343432"/>
                </a:solidFill>
                <a:latin typeface="Open Sauce Semi-Bold" panose="00000400000000000000"/>
              </a:rPr>
              <a:t>Forensic Investigations:</a:t>
            </a:r>
            <a:endParaRPr lang="en-US" sz="1285">
              <a:solidFill>
                <a:srgbClr val="343432"/>
              </a:solidFill>
              <a:latin typeface="Open Sauce Semi-Bold" panose="00000400000000000000"/>
            </a:endParaRPr>
          </a:p>
          <a:p>
            <a:pPr marL="277495" lvl="1" indent="-138430" algn="ctr">
              <a:lnSpc>
                <a:spcPts val="1925"/>
              </a:lnSpc>
              <a:buFont typeface="Arial" panose="020B0604020202020204"/>
              <a:buChar char="•"/>
            </a:pPr>
            <a:r>
              <a:rPr lang="en-US" sz="1285">
                <a:solidFill>
                  <a:srgbClr val="343432"/>
                </a:solidFill>
                <a:latin typeface="Open Sauce" panose="00000500000000000000"/>
              </a:rPr>
              <a:t>In forensic investigations, keyloggers can be valuable tools for gathering evidence in cases involving cybercrime, fraud, or unauthorized access.</a:t>
            </a:r>
            <a:endParaRPr lang="en-US" sz="1285">
              <a:solidFill>
                <a:srgbClr val="343432"/>
              </a:solidFill>
              <a:latin typeface="Open Sauce" panose="00000500000000000000"/>
            </a:endParaRPr>
          </a:p>
          <a:p>
            <a:pPr marL="0" lvl="0" indent="0" algn="ctr">
              <a:lnSpc>
                <a:spcPts val="1925"/>
              </a:lnSpc>
            </a:pPr>
          </a:p>
        </p:txBody>
      </p:sp>
      <p:sp>
        <p:nvSpPr>
          <p:cNvPr id="31" name="TextBox 31"/>
          <p:cNvSpPr txBox="1"/>
          <p:nvPr/>
        </p:nvSpPr>
        <p:spPr>
          <a:xfrm>
            <a:off x="13654978" y="4419191"/>
            <a:ext cx="937482" cy="595909"/>
          </a:xfrm>
          <a:prstGeom prst="rect">
            <a:avLst/>
          </a:prstGeom>
        </p:spPr>
        <p:txBody>
          <a:bodyPr lIns="0" tIns="0" rIns="0" bIns="0" rtlCol="0" anchor="t">
            <a:spAutoFit/>
          </a:bodyPr>
          <a:lstStyle/>
          <a:p>
            <a:pPr marL="0" lvl="0" indent="0" algn="ctr">
              <a:lnSpc>
                <a:spcPts val="4895"/>
              </a:lnSpc>
              <a:spcBef>
                <a:spcPct val="0"/>
              </a:spcBef>
            </a:pPr>
            <a:r>
              <a:rPr lang="en-US" sz="3825">
                <a:solidFill>
                  <a:srgbClr val="F8F8F8"/>
                </a:solidFill>
                <a:latin typeface="Open Sauce Bold" panose="00000800000000000000"/>
              </a:rPr>
              <a:t>04</a:t>
            </a:r>
            <a:endParaRPr lang="en-US" sz="3825">
              <a:solidFill>
                <a:srgbClr val="F8F8F8"/>
              </a:solidFill>
              <a:latin typeface="Open Sauce Bold" panose="0000080000000000000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3"/>
          <p:cNvSpPr/>
          <p:nvPr/>
        </p:nvSpPr>
        <p:spPr>
          <a:xfrm>
            <a:off x="4680339" y="2508529"/>
            <a:ext cx="897922" cy="0"/>
          </a:xfrm>
          <a:prstGeom prst="line">
            <a:avLst/>
          </a:prstGeom>
          <a:ln w="28575" cap="rnd">
            <a:solidFill>
              <a:srgbClr val="035D61"/>
            </a:solidFill>
            <a:prstDash val="sysDot"/>
            <a:headEnd type="none" w="sm" len="sm"/>
            <a:tailEnd type="oval" w="lg" len="lg"/>
          </a:ln>
        </p:spPr>
      </p:sp>
      <p:sp>
        <p:nvSpPr>
          <p:cNvPr id="4" name="Freeform 4"/>
          <p:cNvSpPr/>
          <p:nvPr/>
        </p:nvSpPr>
        <p:spPr>
          <a:xfrm>
            <a:off x="2367785" y="1368130"/>
            <a:ext cx="2312177" cy="2312177"/>
          </a:xfrm>
          <a:custGeom>
            <a:avLst/>
            <a:gdLst/>
            <a:ahLst/>
            <a:cxnLst/>
            <a:rect l="l" t="t" r="r" b="b"/>
            <a:pathLst>
              <a:path w="2312177" h="2312177">
                <a:moveTo>
                  <a:pt x="0" y="0"/>
                </a:moveTo>
                <a:lnTo>
                  <a:pt x="2312177" y="0"/>
                </a:lnTo>
                <a:lnTo>
                  <a:pt x="2312177" y="2312177"/>
                </a:lnTo>
                <a:lnTo>
                  <a:pt x="0" y="2312177"/>
                </a:lnTo>
                <a:lnTo>
                  <a:pt x="0" y="0"/>
                </a:lnTo>
                <a:close/>
              </a:path>
            </a:pathLst>
          </a:custGeom>
          <a:blipFill>
            <a:blip r:embed="rId1">
              <a:extLst>
                <a:ext uri="{96DAC541-7B7A-43D3-8B79-37D633B846F1}">
                  <asvg:svgBlip xmlns:asvg="http://schemas.microsoft.com/office/drawing/2016/SVG/main" r:embed="rId2"/>
                </a:ext>
              </a:extLst>
            </a:blip>
            <a:stretch>
              <a:fillRect/>
            </a:stretch>
          </a:blipFill>
          <a:ln cap="rnd">
            <a:noFill/>
            <a:prstDash val="solid"/>
            <a:round/>
          </a:ln>
        </p:spPr>
      </p:sp>
      <p:pic>
        <p:nvPicPr>
          <p:cNvPr id="5" name="Picture 5"/>
          <p:cNvPicPr>
            <a:picLocks noChangeAspect="1"/>
          </p:cNvPicPr>
          <p:nvPr/>
        </p:nvPicPr>
        <p:blipFill>
          <a:blip r:embed="rId3"/>
          <a:stretch>
            <a:fillRect/>
          </a:stretch>
        </p:blipFill>
        <p:spPr>
          <a:xfrm>
            <a:off x="2453380" y="1450019"/>
            <a:ext cx="2183690" cy="2183690"/>
          </a:xfrm>
          <a:prstGeom prst="rect">
            <a:avLst/>
          </a:prstGeom>
          <a:ln>
            <a:solidFill>
              <a:schemeClr val="accent4">
                <a:lumMod val="75000"/>
              </a:schemeClr>
            </a:solidFill>
          </a:ln>
        </p:spPr>
      </p:pic>
      <p:sp>
        <p:nvSpPr>
          <p:cNvPr id="6" name="AutoShape 6"/>
          <p:cNvSpPr/>
          <p:nvPr/>
        </p:nvSpPr>
        <p:spPr>
          <a:xfrm flipV="1">
            <a:off x="4680339" y="4808151"/>
            <a:ext cx="830149" cy="3057"/>
          </a:xfrm>
          <a:prstGeom prst="line">
            <a:avLst/>
          </a:prstGeom>
          <a:ln w="28575" cap="rnd">
            <a:solidFill>
              <a:srgbClr val="035D61"/>
            </a:solidFill>
            <a:prstDash val="sysDot"/>
            <a:headEnd type="none" w="sm" len="sm"/>
            <a:tailEnd type="oval" w="lg" len="lg"/>
          </a:ln>
        </p:spPr>
      </p:sp>
      <p:sp>
        <p:nvSpPr>
          <p:cNvPr id="7" name="Freeform 7"/>
          <p:cNvSpPr/>
          <p:nvPr/>
        </p:nvSpPr>
        <p:spPr>
          <a:xfrm>
            <a:off x="2367785" y="3670810"/>
            <a:ext cx="2312177" cy="2312177"/>
          </a:xfrm>
          <a:custGeom>
            <a:avLst/>
            <a:gdLst/>
            <a:ahLst/>
            <a:cxnLst/>
            <a:rect l="l" t="t" r="r" b="b"/>
            <a:pathLst>
              <a:path w="2312177" h="2312177">
                <a:moveTo>
                  <a:pt x="0" y="0"/>
                </a:moveTo>
                <a:lnTo>
                  <a:pt x="2312177" y="0"/>
                </a:lnTo>
                <a:lnTo>
                  <a:pt x="2312177" y="2312177"/>
                </a:lnTo>
                <a:lnTo>
                  <a:pt x="0" y="2312177"/>
                </a:lnTo>
                <a:lnTo>
                  <a:pt x="0" y="0"/>
                </a:lnTo>
                <a:close/>
              </a:path>
            </a:pathLst>
          </a:custGeom>
          <a:blipFill>
            <a:blip r:embed="rId1">
              <a:extLst>
                <a:ext uri="{96DAC541-7B7A-43D3-8B79-37D633B846F1}">
                  <asvg:svgBlip xmlns:asvg="http://schemas.microsoft.com/office/drawing/2016/SVG/main" r:embed="rId2"/>
                </a:ext>
              </a:extLst>
            </a:blip>
            <a:stretch>
              <a:fillRect/>
            </a:stretch>
          </a:blipFill>
          <a:ln cap="rnd">
            <a:noFill/>
            <a:prstDash val="solid"/>
            <a:round/>
          </a:ln>
        </p:spPr>
      </p:sp>
      <p:pic>
        <p:nvPicPr>
          <p:cNvPr id="8" name="Picture 8"/>
          <p:cNvPicPr>
            <a:picLocks noChangeAspect="1"/>
          </p:cNvPicPr>
          <p:nvPr/>
        </p:nvPicPr>
        <p:blipFill>
          <a:blip r:embed="rId4"/>
          <a:stretch>
            <a:fillRect/>
          </a:stretch>
        </p:blipFill>
        <p:spPr>
          <a:xfrm>
            <a:off x="2453380" y="3752699"/>
            <a:ext cx="2183690" cy="2183690"/>
          </a:xfrm>
          <a:prstGeom prst="rect">
            <a:avLst/>
          </a:prstGeom>
        </p:spPr>
      </p:pic>
      <p:sp>
        <p:nvSpPr>
          <p:cNvPr id="10" name="TextBox 10"/>
          <p:cNvSpPr txBox="1"/>
          <p:nvPr/>
        </p:nvSpPr>
        <p:spPr>
          <a:xfrm>
            <a:off x="4259832" y="233488"/>
            <a:ext cx="9768336" cy="795212"/>
          </a:xfrm>
          <a:prstGeom prst="rect">
            <a:avLst/>
          </a:prstGeom>
        </p:spPr>
        <p:txBody>
          <a:bodyPr lIns="0" tIns="0" rIns="0" bIns="0" rtlCol="0" anchor="t">
            <a:spAutoFit/>
          </a:bodyPr>
          <a:lstStyle/>
          <a:p>
            <a:pPr marL="0" lvl="0" indent="0" algn="l">
              <a:lnSpc>
                <a:spcPts val="6570"/>
              </a:lnSpc>
              <a:spcBef>
                <a:spcPct val="0"/>
              </a:spcBef>
            </a:pPr>
            <a:r>
              <a:rPr lang="en-US" sz="4690" spc="-93">
                <a:solidFill>
                  <a:srgbClr val="191919"/>
                </a:solidFill>
                <a:latin typeface="Open Sauce Bold" panose="00000800000000000000"/>
              </a:rPr>
              <a:t>Unique Features Of Our Solution</a:t>
            </a:r>
            <a:endParaRPr lang="en-US" sz="4690" spc="-93">
              <a:solidFill>
                <a:srgbClr val="191919"/>
              </a:solidFill>
              <a:latin typeface="Open Sauce Bold" panose="00000800000000000000"/>
            </a:endParaRPr>
          </a:p>
        </p:txBody>
      </p:sp>
      <p:sp>
        <p:nvSpPr>
          <p:cNvPr id="11" name="TextBox 11"/>
          <p:cNvSpPr txBox="1"/>
          <p:nvPr/>
        </p:nvSpPr>
        <p:spPr>
          <a:xfrm>
            <a:off x="5806861" y="1739177"/>
            <a:ext cx="5722599" cy="486045"/>
          </a:xfrm>
          <a:prstGeom prst="rect">
            <a:avLst/>
          </a:prstGeom>
        </p:spPr>
        <p:txBody>
          <a:bodyPr lIns="0" tIns="0" rIns="0" bIns="0" rtlCol="0" anchor="t">
            <a:spAutoFit/>
          </a:bodyPr>
          <a:lstStyle/>
          <a:p>
            <a:pPr marL="0" lvl="0" indent="0" algn="l">
              <a:lnSpc>
                <a:spcPts val="3970"/>
              </a:lnSpc>
              <a:spcBef>
                <a:spcPct val="0"/>
              </a:spcBef>
            </a:pPr>
            <a:r>
              <a:rPr lang="en-US" sz="2835" spc="-56">
                <a:solidFill>
                  <a:srgbClr val="106861"/>
                </a:solidFill>
                <a:latin typeface="Open Sauce Bold" panose="00000800000000000000"/>
              </a:rPr>
              <a:t>Detect Anomalous Behavior:</a:t>
            </a:r>
            <a:endParaRPr lang="en-US" sz="2835" spc="-56">
              <a:solidFill>
                <a:srgbClr val="106861"/>
              </a:solidFill>
              <a:latin typeface="Open Sauce Bold" panose="00000800000000000000"/>
            </a:endParaRPr>
          </a:p>
        </p:txBody>
      </p:sp>
      <p:sp>
        <p:nvSpPr>
          <p:cNvPr id="12" name="TextBox 12"/>
          <p:cNvSpPr txBox="1"/>
          <p:nvPr/>
        </p:nvSpPr>
        <p:spPr>
          <a:xfrm>
            <a:off x="5806861" y="2168072"/>
            <a:ext cx="6609283" cy="1395724"/>
          </a:xfrm>
          <a:prstGeom prst="rect">
            <a:avLst/>
          </a:prstGeom>
        </p:spPr>
        <p:txBody>
          <a:bodyPr lIns="0" tIns="0" rIns="0" bIns="0" rtlCol="0" anchor="t">
            <a:spAutoFit/>
          </a:bodyPr>
          <a:lstStyle/>
          <a:p>
            <a:pPr marL="0" lvl="0" indent="0">
              <a:lnSpc>
                <a:spcPts val="2800"/>
              </a:lnSpc>
            </a:pPr>
            <a:r>
              <a:rPr lang="en-US" sz="1865">
                <a:solidFill>
                  <a:srgbClr val="343432"/>
                </a:solidFill>
                <a:latin typeface="Open Sauce" panose="00000500000000000000"/>
              </a:rPr>
              <a:t>By establishing baseline patterns of normal user behavior, your keylogger could detect deviations from these patterns that may indicate unauthorized access or malicious activity. </a:t>
            </a:r>
            <a:endParaRPr lang="en-US" sz="1865">
              <a:solidFill>
                <a:srgbClr val="343432"/>
              </a:solidFill>
              <a:latin typeface="Open Sauce" panose="00000500000000000000"/>
            </a:endParaRPr>
          </a:p>
        </p:txBody>
      </p:sp>
      <p:sp>
        <p:nvSpPr>
          <p:cNvPr id="13" name="TextBox 13"/>
          <p:cNvSpPr txBox="1"/>
          <p:nvPr/>
        </p:nvSpPr>
        <p:spPr>
          <a:xfrm>
            <a:off x="5806861" y="4041857"/>
            <a:ext cx="5722599" cy="486045"/>
          </a:xfrm>
          <a:prstGeom prst="rect">
            <a:avLst/>
          </a:prstGeom>
        </p:spPr>
        <p:txBody>
          <a:bodyPr lIns="0" tIns="0" rIns="0" bIns="0" rtlCol="0" anchor="t">
            <a:spAutoFit/>
          </a:bodyPr>
          <a:lstStyle/>
          <a:p>
            <a:pPr marL="0" lvl="0" indent="0" algn="l">
              <a:lnSpc>
                <a:spcPts val="3970"/>
              </a:lnSpc>
              <a:spcBef>
                <a:spcPct val="0"/>
              </a:spcBef>
            </a:pPr>
            <a:r>
              <a:rPr lang="en-US" sz="2835" spc="-56">
                <a:solidFill>
                  <a:srgbClr val="106861"/>
                </a:solidFill>
                <a:latin typeface="Open Sauce Bold" panose="00000800000000000000"/>
              </a:rPr>
              <a:t>Identify Potential Threats</a:t>
            </a:r>
            <a:endParaRPr lang="en-US" sz="2835" spc="-56">
              <a:solidFill>
                <a:srgbClr val="106861"/>
              </a:solidFill>
              <a:latin typeface="Open Sauce Bold" panose="00000800000000000000"/>
            </a:endParaRPr>
          </a:p>
        </p:txBody>
      </p:sp>
      <p:sp>
        <p:nvSpPr>
          <p:cNvPr id="14" name="TextBox 14"/>
          <p:cNvSpPr txBox="1"/>
          <p:nvPr/>
        </p:nvSpPr>
        <p:spPr>
          <a:xfrm>
            <a:off x="5806861" y="4470752"/>
            <a:ext cx="6609283" cy="1716121"/>
          </a:xfrm>
          <a:prstGeom prst="rect">
            <a:avLst/>
          </a:prstGeom>
        </p:spPr>
        <p:txBody>
          <a:bodyPr lIns="0" tIns="0" rIns="0" bIns="0" rtlCol="0" anchor="t">
            <a:spAutoFit/>
          </a:bodyPr>
          <a:lstStyle/>
          <a:p>
            <a:pPr marL="0" lvl="0" indent="0">
              <a:lnSpc>
                <a:spcPts val="2800"/>
              </a:lnSpc>
            </a:pPr>
            <a:r>
              <a:rPr lang="en-US" sz="1865">
                <a:solidFill>
                  <a:srgbClr val="343432"/>
                </a:solidFill>
                <a:latin typeface="Open Sauce" panose="00000500000000000000"/>
              </a:rPr>
              <a:t>Your keylogger could be programmed to recognize specific keywords, commands, or sequences of keystrokes that are indicative of potential security threats, such as attempts to access restricted files or execute unauthorized commands.</a:t>
            </a:r>
            <a:endParaRPr lang="en-US" sz="1865">
              <a:solidFill>
                <a:srgbClr val="343432"/>
              </a:solidFill>
              <a:latin typeface="Open Sauce" panose="00000500000000000000"/>
            </a:endParaRPr>
          </a:p>
        </p:txBody>
      </p:sp>
      <p:sp>
        <p:nvSpPr>
          <p:cNvPr id="15" name="AutoShape 15"/>
          <p:cNvSpPr/>
          <p:nvPr/>
        </p:nvSpPr>
        <p:spPr>
          <a:xfrm flipV="1">
            <a:off x="4680339" y="7120328"/>
            <a:ext cx="830149" cy="3057"/>
          </a:xfrm>
          <a:prstGeom prst="line">
            <a:avLst/>
          </a:prstGeom>
          <a:ln w="28575" cap="rnd">
            <a:solidFill>
              <a:srgbClr val="035D61"/>
            </a:solidFill>
            <a:prstDash val="sysDot"/>
            <a:headEnd type="none" w="sm" len="sm"/>
            <a:tailEnd type="oval" w="lg" len="lg"/>
          </a:ln>
        </p:spPr>
      </p:sp>
      <p:sp>
        <p:nvSpPr>
          <p:cNvPr id="16" name="Freeform 16"/>
          <p:cNvSpPr/>
          <p:nvPr/>
        </p:nvSpPr>
        <p:spPr>
          <a:xfrm>
            <a:off x="2367785" y="5982987"/>
            <a:ext cx="2312177" cy="2312177"/>
          </a:xfrm>
          <a:custGeom>
            <a:avLst/>
            <a:gdLst/>
            <a:ahLst/>
            <a:cxnLst/>
            <a:rect l="l" t="t" r="r" b="b"/>
            <a:pathLst>
              <a:path w="2312177" h="2312177">
                <a:moveTo>
                  <a:pt x="0" y="0"/>
                </a:moveTo>
                <a:lnTo>
                  <a:pt x="2312177" y="0"/>
                </a:lnTo>
                <a:lnTo>
                  <a:pt x="2312177" y="2312177"/>
                </a:lnTo>
                <a:lnTo>
                  <a:pt x="0" y="2312177"/>
                </a:lnTo>
                <a:lnTo>
                  <a:pt x="0" y="0"/>
                </a:lnTo>
                <a:close/>
              </a:path>
            </a:pathLst>
          </a:custGeom>
          <a:blipFill>
            <a:blip r:embed="rId1">
              <a:extLst>
                <a:ext uri="{96DAC541-7B7A-43D3-8B79-37D633B846F1}">
                  <asvg:svgBlip xmlns:asvg="http://schemas.microsoft.com/office/drawing/2016/SVG/main" r:embed="rId2"/>
                </a:ext>
              </a:extLst>
            </a:blip>
            <a:stretch>
              <a:fillRect/>
            </a:stretch>
          </a:blipFill>
          <a:ln cap="rnd">
            <a:noFill/>
            <a:prstDash val="solid"/>
            <a:round/>
          </a:ln>
        </p:spPr>
      </p:sp>
      <p:pic>
        <p:nvPicPr>
          <p:cNvPr id="17" name="Picture 17"/>
          <p:cNvPicPr>
            <a:picLocks noChangeAspect="1"/>
          </p:cNvPicPr>
          <p:nvPr/>
        </p:nvPicPr>
        <p:blipFill>
          <a:blip r:embed="rId5"/>
          <a:stretch>
            <a:fillRect/>
          </a:stretch>
        </p:blipFill>
        <p:spPr>
          <a:xfrm>
            <a:off x="2453380" y="6064875"/>
            <a:ext cx="2183690" cy="2183690"/>
          </a:xfrm>
          <a:prstGeom prst="rect">
            <a:avLst/>
          </a:prstGeom>
        </p:spPr>
      </p:pic>
      <p:sp>
        <p:nvSpPr>
          <p:cNvPr id="18" name="TextBox 18"/>
          <p:cNvSpPr txBox="1"/>
          <p:nvPr/>
        </p:nvSpPr>
        <p:spPr>
          <a:xfrm>
            <a:off x="5806861" y="6354034"/>
            <a:ext cx="5722599" cy="486045"/>
          </a:xfrm>
          <a:prstGeom prst="rect">
            <a:avLst/>
          </a:prstGeom>
        </p:spPr>
        <p:txBody>
          <a:bodyPr lIns="0" tIns="0" rIns="0" bIns="0" rtlCol="0" anchor="t">
            <a:spAutoFit/>
          </a:bodyPr>
          <a:lstStyle/>
          <a:p>
            <a:pPr marL="0" lvl="0" indent="0" algn="l">
              <a:lnSpc>
                <a:spcPts val="3970"/>
              </a:lnSpc>
              <a:spcBef>
                <a:spcPct val="0"/>
              </a:spcBef>
            </a:pPr>
            <a:r>
              <a:rPr lang="en-US" sz="2835" spc="-56">
                <a:solidFill>
                  <a:srgbClr val="106861"/>
                </a:solidFill>
                <a:latin typeface="Open Sauce Bold" panose="00000800000000000000"/>
              </a:rPr>
              <a:t>Provide Insights for Optimization: </a:t>
            </a:r>
            <a:endParaRPr lang="en-US" sz="2835" spc="-56">
              <a:solidFill>
                <a:srgbClr val="106861"/>
              </a:solidFill>
              <a:latin typeface="Open Sauce Bold" panose="00000800000000000000"/>
            </a:endParaRPr>
          </a:p>
        </p:txBody>
      </p:sp>
      <p:sp>
        <p:nvSpPr>
          <p:cNvPr id="19" name="TextBox 19"/>
          <p:cNvSpPr txBox="1"/>
          <p:nvPr/>
        </p:nvSpPr>
        <p:spPr>
          <a:xfrm>
            <a:off x="5806861" y="6782929"/>
            <a:ext cx="6609283" cy="1716121"/>
          </a:xfrm>
          <a:prstGeom prst="rect">
            <a:avLst/>
          </a:prstGeom>
        </p:spPr>
        <p:txBody>
          <a:bodyPr lIns="0" tIns="0" rIns="0" bIns="0" rtlCol="0" anchor="t">
            <a:spAutoFit/>
          </a:bodyPr>
          <a:lstStyle/>
          <a:p>
            <a:pPr marL="0" lvl="0" indent="0">
              <a:lnSpc>
                <a:spcPts val="2800"/>
              </a:lnSpc>
            </a:pPr>
            <a:r>
              <a:rPr lang="en-US" sz="1865">
                <a:solidFill>
                  <a:srgbClr val="343432"/>
                </a:solidFill>
                <a:latin typeface="Open Sauce" panose="00000500000000000000"/>
              </a:rPr>
              <a:t>By analyzing the context of keystrokes, your keylogger could provide insights into user behavior and workflow patterns, identifying areas where processes could be optimized or automated to improve efficiency and productivity.</a:t>
            </a:r>
            <a:endParaRPr lang="en-US" sz="1865">
              <a:solidFill>
                <a:srgbClr val="343432"/>
              </a:solidFill>
              <a:latin typeface="Open Sauce" panose="0000050000000000000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0">
            <a:off x="-3998514" y="-4549701"/>
            <a:ext cx="5578401" cy="5578401"/>
            <a:chOff x="0" y="0"/>
            <a:chExt cx="812800" cy="812800"/>
          </a:xfrm>
        </p:grpSpPr>
        <p:sp>
          <p:nvSpPr>
            <p:cNvPr id="3" name="Freeform 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742950" cap="sq">
              <a:solidFill>
                <a:srgbClr val="191919"/>
              </a:solidFill>
              <a:prstDash val="solid"/>
              <a:miter/>
            </a:ln>
          </p:spPr>
        </p:sp>
        <p:sp>
          <p:nvSpPr>
            <p:cNvPr id="4" name="TextBox 4"/>
            <p:cNvSpPr txBox="1"/>
            <p:nvPr/>
          </p:nvSpPr>
          <p:spPr>
            <a:xfrm>
              <a:off x="76200" y="38100"/>
              <a:ext cx="660400" cy="698500"/>
            </a:xfrm>
            <a:prstGeom prst="rect">
              <a:avLst/>
            </a:prstGeom>
          </p:spPr>
          <p:txBody>
            <a:bodyPr lIns="50800" tIns="50800" rIns="50800" bIns="50800" rtlCol="0" anchor="ctr"/>
            <a:lstStyle/>
            <a:p>
              <a:pPr marL="0" lvl="0" indent="0" algn="ctr">
                <a:lnSpc>
                  <a:spcPts val="2755"/>
                </a:lnSpc>
                <a:spcBef>
                  <a:spcPct val="0"/>
                </a:spcBef>
              </a:pPr>
            </a:p>
          </p:txBody>
        </p:sp>
      </p:grpSp>
      <p:grpSp>
        <p:nvGrpSpPr>
          <p:cNvPr id="5" name="Group 5"/>
          <p:cNvGrpSpPr/>
          <p:nvPr/>
        </p:nvGrpSpPr>
        <p:grpSpPr>
          <a:xfrm rot="0">
            <a:off x="18003" y="9196485"/>
            <a:ext cx="1010697" cy="1010697"/>
            <a:chOff x="0" y="0"/>
            <a:chExt cx="812800" cy="812800"/>
          </a:xfrm>
        </p:grpSpPr>
        <p:sp>
          <p:nvSpPr>
            <p:cNvPr id="6" name="Freeform 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742950" cap="sq">
              <a:solidFill>
                <a:srgbClr val="191919"/>
              </a:solidFill>
              <a:prstDash val="solid"/>
              <a:miter/>
            </a:ln>
          </p:spPr>
        </p:sp>
        <p:sp>
          <p:nvSpPr>
            <p:cNvPr id="7" name="TextBox 7"/>
            <p:cNvSpPr txBox="1"/>
            <p:nvPr/>
          </p:nvSpPr>
          <p:spPr>
            <a:xfrm>
              <a:off x="76200" y="38100"/>
              <a:ext cx="660400" cy="698500"/>
            </a:xfrm>
            <a:prstGeom prst="rect">
              <a:avLst/>
            </a:prstGeom>
          </p:spPr>
          <p:txBody>
            <a:bodyPr lIns="50800" tIns="50800" rIns="50800" bIns="50800" rtlCol="0" anchor="ctr"/>
            <a:lstStyle/>
            <a:p>
              <a:pPr marL="0" lvl="0" indent="0" algn="ctr">
                <a:lnSpc>
                  <a:spcPts val="2755"/>
                </a:lnSpc>
                <a:spcBef>
                  <a:spcPct val="0"/>
                </a:spcBef>
              </a:pPr>
            </a:p>
          </p:txBody>
        </p:sp>
      </p:grpSp>
      <p:sp>
        <p:nvSpPr>
          <p:cNvPr id="8" name="Freeform 8"/>
          <p:cNvSpPr/>
          <p:nvPr/>
        </p:nvSpPr>
        <p:spPr>
          <a:xfrm rot="-5400000">
            <a:off x="10466001" y="3679858"/>
            <a:ext cx="9156890" cy="2927283"/>
          </a:xfrm>
          <a:custGeom>
            <a:avLst/>
            <a:gdLst/>
            <a:ahLst/>
            <a:cxnLst/>
            <a:rect l="l" t="t" r="r" b="b"/>
            <a:pathLst>
              <a:path w="9156890" h="2927283">
                <a:moveTo>
                  <a:pt x="0" y="0"/>
                </a:moveTo>
                <a:lnTo>
                  <a:pt x="9156890" y="0"/>
                </a:lnTo>
                <a:lnTo>
                  <a:pt x="9156890" y="2927284"/>
                </a:lnTo>
                <a:lnTo>
                  <a:pt x="0" y="2927284"/>
                </a:lnTo>
                <a:lnTo>
                  <a:pt x="0" y="0"/>
                </a:lnTo>
                <a:close/>
              </a:path>
            </a:pathLst>
          </a:custGeom>
          <a:blipFill>
            <a:blip r:embed="rId1"/>
            <a:stretch>
              <a:fillRect l="-932" r="-932"/>
            </a:stretch>
          </a:blipFill>
        </p:spPr>
      </p:sp>
      <p:sp>
        <p:nvSpPr>
          <p:cNvPr id="9" name="TextBox 9"/>
          <p:cNvSpPr txBox="1"/>
          <p:nvPr/>
        </p:nvSpPr>
        <p:spPr>
          <a:xfrm>
            <a:off x="1579887" y="296055"/>
            <a:ext cx="11227192" cy="9911127"/>
          </a:xfrm>
          <a:prstGeom prst="rect">
            <a:avLst/>
          </a:prstGeom>
        </p:spPr>
        <p:txBody>
          <a:bodyPr lIns="0" tIns="0" rIns="0" bIns="0" rtlCol="0" anchor="t">
            <a:spAutoFit/>
          </a:bodyPr>
          <a:lstStyle/>
          <a:p>
            <a:pPr>
              <a:lnSpc>
                <a:spcPts val="1990"/>
              </a:lnSpc>
            </a:pPr>
            <a:r>
              <a:rPr lang="en-US" sz="1565" spc="57">
                <a:solidFill>
                  <a:srgbClr val="191919"/>
                </a:solidFill>
                <a:latin typeface="Archivo Black" panose="020B0A03020202020B04"/>
              </a:rPr>
              <a:t>Modeling a keylogger involves understanding its components, data flow, and interactions within a system. Below is a simplified model of a keylogger:</a:t>
            </a:r>
            <a:endParaRPr lang="en-US" sz="1565" spc="57">
              <a:solidFill>
                <a:srgbClr val="191919"/>
              </a:solidFill>
              <a:latin typeface="Archivo Black" panose="020B0A03020202020B04"/>
            </a:endParaRPr>
          </a:p>
          <a:p>
            <a:pPr>
              <a:lnSpc>
                <a:spcPts val="1990"/>
              </a:lnSpc>
            </a:pPr>
          </a:p>
          <a:p>
            <a:pPr>
              <a:lnSpc>
                <a:spcPts val="1990"/>
              </a:lnSpc>
            </a:pPr>
            <a:r>
              <a:rPr lang="en-US" sz="1565" spc="57">
                <a:solidFill>
                  <a:srgbClr val="191919"/>
                </a:solidFill>
                <a:latin typeface="Archivo Black" panose="020B0A03020202020B04"/>
              </a:rPr>
              <a:t>1. **Input Capture Module:**</a:t>
            </a:r>
            <a:endParaRPr lang="en-US" sz="1565" spc="57">
              <a:solidFill>
                <a:srgbClr val="191919"/>
              </a:solidFill>
              <a:latin typeface="Archivo Black" panose="020B0A03020202020B04"/>
            </a:endParaRPr>
          </a:p>
          <a:p>
            <a:pPr>
              <a:lnSpc>
                <a:spcPts val="1990"/>
              </a:lnSpc>
            </a:pPr>
            <a:r>
              <a:rPr lang="en-US" sz="1565" spc="57">
                <a:solidFill>
                  <a:srgbClr val="191919"/>
                </a:solidFill>
                <a:latin typeface="Archivo Black" panose="020B0A03020202020B04"/>
              </a:rPr>
              <a:t>   - This module is responsible for capturing user input, including keystrokes from the keyboard.</a:t>
            </a:r>
            <a:endParaRPr lang="en-US" sz="1565" spc="57">
              <a:solidFill>
                <a:srgbClr val="191919"/>
              </a:solidFill>
              <a:latin typeface="Archivo Black" panose="020B0A03020202020B04"/>
            </a:endParaRPr>
          </a:p>
          <a:p>
            <a:pPr>
              <a:lnSpc>
                <a:spcPts val="1990"/>
              </a:lnSpc>
            </a:pPr>
            <a:r>
              <a:rPr lang="en-US" sz="1565" spc="57">
                <a:solidFill>
                  <a:srgbClr val="191919"/>
                </a:solidFill>
                <a:latin typeface="Archivo Black" panose="020B0A03020202020B04"/>
              </a:rPr>
              <a:t>   - It interacts with the operating system's input handling mechanisms to intercept keystrokes before they are processed by applications.</a:t>
            </a:r>
            <a:endParaRPr lang="en-US" sz="1565" spc="57">
              <a:solidFill>
                <a:srgbClr val="191919"/>
              </a:solidFill>
              <a:latin typeface="Archivo Black" panose="020B0A03020202020B04"/>
            </a:endParaRPr>
          </a:p>
          <a:p>
            <a:pPr>
              <a:lnSpc>
                <a:spcPts val="1990"/>
              </a:lnSpc>
            </a:pPr>
          </a:p>
          <a:p>
            <a:pPr>
              <a:lnSpc>
                <a:spcPts val="1990"/>
              </a:lnSpc>
            </a:pPr>
            <a:r>
              <a:rPr lang="en-US" sz="1565" spc="57">
                <a:solidFill>
                  <a:srgbClr val="191919"/>
                </a:solidFill>
                <a:latin typeface="Archivo Black" panose="020B0A03020202020B04"/>
              </a:rPr>
              <a:t>2. **Keystroke Logging Module:**</a:t>
            </a:r>
            <a:endParaRPr lang="en-US" sz="1565" spc="57">
              <a:solidFill>
                <a:srgbClr val="191919"/>
              </a:solidFill>
              <a:latin typeface="Archivo Black" panose="020B0A03020202020B04"/>
            </a:endParaRPr>
          </a:p>
          <a:p>
            <a:pPr>
              <a:lnSpc>
                <a:spcPts val="1990"/>
              </a:lnSpc>
            </a:pPr>
            <a:r>
              <a:rPr lang="en-US" sz="1565" spc="57">
                <a:solidFill>
                  <a:srgbClr val="191919"/>
                </a:solidFill>
                <a:latin typeface="Archivo Black" panose="020B0A03020202020B04"/>
              </a:rPr>
              <a:t>   - Once keystrokes are captured, they are passed to the keystroke logging module.</a:t>
            </a:r>
            <a:endParaRPr lang="en-US" sz="1565" spc="57">
              <a:solidFill>
                <a:srgbClr val="191919"/>
              </a:solidFill>
              <a:latin typeface="Archivo Black" panose="020B0A03020202020B04"/>
            </a:endParaRPr>
          </a:p>
          <a:p>
            <a:pPr>
              <a:lnSpc>
                <a:spcPts val="1990"/>
              </a:lnSpc>
            </a:pPr>
            <a:r>
              <a:rPr lang="en-US" sz="1565" spc="57">
                <a:solidFill>
                  <a:srgbClr val="191919"/>
                </a:solidFill>
                <a:latin typeface="Archivo Black" panose="020B0A03020202020B04"/>
              </a:rPr>
              <a:t>   - This module records the keystrokes along with additional metadata such as timestamps, the active window/application, and the user's session context.</a:t>
            </a:r>
            <a:endParaRPr lang="en-US" sz="1565" spc="57">
              <a:solidFill>
                <a:srgbClr val="191919"/>
              </a:solidFill>
              <a:latin typeface="Archivo Black" panose="020B0A03020202020B04"/>
            </a:endParaRPr>
          </a:p>
          <a:p>
            <a:pPr>
              <a:lnSpc>
                <a:spcPts val="1990"/>
              </a:lnSpc>
            </a:pPr>
          </a:p>
          <a:p>
            <a:pPr>
              <a:lnSpc>
                <a:spcPts val="1990"/>
              </a:lnSpc>
            </a:pPr>
            <a:r>
              <a:rPr lang="en-US" sz="1565" spc="57">
                <a:solidFill>
                  <a:srgbClr val="191919"/>
                </a:solidFill>
                <a:latin typeface="Archivo Black" panose="020B0A03020202020B04"/>
              </a:rPr>
              <a:t>3. **Data Storage Module:**</a:t>
            </a:r>
            <a:endParaRPr lang="en-US" sz="1565" spc="57">
              <a:solidFill>
                <a:srgbClr val="191919"/>
              </a:solidFill>
              <a:latin typeface="Archivo Black" panose="020B0A03020202020B04"/>
            </a:endParaRPr>
          </a:p>
          <a:p>
            <a:pPr>
              <a:lnSpc>
                <a:spcPts val="1990"/>
              </a:lnSpc>
            </a:pPr>
            <a:r>
              <a:rPr lang="en-US" sz="1565" spc="57">
                <a:solidFill>
                  <a:srgbClr val="191919"/>
                </a:solidFill>
                <a:latin typeface="Archivo Black" panose="020B0A03020202020B04"/>
              </a:rPr>
              <a:t>   - The logged keystrokes are stored in a persistent data storage system, such as a file or database.</a:t>
            </a:r>
            <a:endParaRPr lang="en-US" sz="1565" spc="57">
              <a:solidFill>
                <a:srgbClr val="191919"/>
              </a:solidFill>
              <a:latin typeface="Archivo Black" panose="020B0A03020202020B04"/>
            </a:endParaRPr>
          </a:p>
          <a:p>
            <a:pPr>
              <a:lnSpc>
                <a:spcPts val="1990"/>
              </a:lnSpc>
            </a:pPr>
            <a:r>
              <a:rPr lang="en-US" sz="1565" spc="57">
                <a:solidFill>
                  <a:srgbClr val="191919"/>
                </a:solidFill>
                <a:latin typeface="Archivo Black" panose="020B0A03020202020B04"/>
              </a:rPr>
              <a:t>   - Depending on the implementation, the data storage module may also include functionality for organizing and managing the logged data, such as encryption or compression.</a:t>
            </a:r>
            <a:endParaRPr lang="en-US" sz="1565" spc="57">
              <a:solidFill>
                <a:srgbClr val="191919"/>
              </a:solidFill>
              <a:latin typeface="Archivo Black" panose="020B0A03020202020B04"/>
            </a:endParaRPr>
          </a:p>
          <a:p>
            <a:pPr>
              <a:lnSpc>
                <a:spcPts val="1990"/>
              </a:lnSpc>
            </a:pPr>
          </a:p>
          <a:p>
            <a:pPr>
              <a:lnSpc>
                <a:spcPts val="1990"/>
              </a:lnSpc>
            </a:pPr>
            <a:r>
              <a:rPr lang="en-US" sz="1565" spc="57">
                <a:solidFill>
                  <a:srgbClr val="191919"/>
                </a:solidFill>
                <a:latin typeface="Archivo Black" panose="020B0A03020202020B04"/>
              </a:rPr>
              <a:t>4. **Configuration and Control Module:**</a:t>
            </a:r>
            <a:endParaRPr lang="en-US" sz="1565" spc="57">
              <a:solidFill>
                <a:srgbClr val="191919"/>
              </a:solidFill>
              <a:latin typeface="Archivo Black" panose="020B0A03020202020B04"/>
            </a:endParaRPr>
          </a:p>
          <a:p>
            <a:pPr>
              <a:lnSpc>
                <a:spcPts val="1990"/>
              </a:lnSpc>
            </a:pPr>
            <a:r>
              <a:rPr lang="en-US" sz="1565" spc="57">
                <a:solidFill>
                  <a:srgbClr val="191919"/>
                </a:solidFill>
                <a:latin typeface="Archivo Black" panose="020B0A03020202020B04"/>
              </a:rPr>
              <a:t>   - This module provides functionality for configuring the keylogger's settings and controlling its behavior.</a:t>
            </a:r>
            <a:endParaRPr lang="en-US" sz="1565" spc="57">
              <a:solidFill>
                <a:srgbClr val="191919"/>
              </a:solidFill>
              <a:latin typeface="Archivo Black" panose="020B0A03020202020B04"/>
            </a:endParaRPr>
          </a:p>
          <a:p>
            <a:pPr>
              <a:lnSpc>
                <a:spcPts val="1990"/>
              </a:lnSpc>
            </a:pPr>
            <a:r>
              <a:rPr lang="en-US" sz="1565" spc="57">
                <a:solidFill>
                  <a:srgbClr val="191919"/>
                </a:solidFill>
                <a:latin typeface="Archivo Black" panose="020B0A03020202020B04"/>
              </a:rPr>
              <a:t>   - It may include features such as enabling/disabling the keylogger, specifying logging options (e.g., which keys to capture), and setting up notifications or alerts.</a:t>
            </a:r>
            <a:endParaRPr lang="en-US" sz="1565" spc="57">
              <a:solidFill>
                <a:srgbClr val="191919"/>
              </a:solidFill>
              <a:latin typeface="Archivo Black" panose="020B0A03020202020B04"/>
            </a:endParaRPr>
          </a:p>
          <a:p>
            <a:pPr>
              <a:lnSpc>
                <a:spcPts val="1990"/>
              </a:lnSpc>
            </a:pPr>
          </a:p>
          <a:p>
            <a:pPr>
              <a:lnSpc>
                <a:spcPts val="1990"/>
              </a:lnSpc>
            </a:pPr>
            <a:r>
              <a:rPr lang="en-US" sz="1565" spc="57">
                <a:solidFill>
                  <a:srgbClr val="191919"/>
                </a:solidFill>
                <a:latin typeface="Archivo Black" panose="020B0A03020202020B04"/>
              </a:rPr>
              <a:t>5. **Stealth and Persistence Mechanisms:**</a:t>
            </a:r>
            <a:endParaRPr lang="en-US" sz="1565" spc="57">
              <a:solidFill>
                <a:srgbClr val="191919"/>
              </a:solidFill>
              <a:latin typeface="Archivo Black" panose="020B0A03020202020B04"/>
            </a:endParaRPr>
          </a:p>
          <a:p>
            <a:pPr>
              <a:lnSpc>
                <a:spcPts val="1990"/>
              </a:lnSpc>
            </a:pPr>
            <a:r>
              <a:rPr lang="en-US" sz="1565" spc="57">
                <a:solidFill>
                  <a:srgbClr val="191919"/>
                </a:solidFill>
                <a:latin typeface="Archivo Black" panose="020B0A03020202020B04"/>
              </a:rPr>
              <a:t>   - To operate covertly and persistently, the keylogger may include mechanisms for hiding its presence from the user and system administrators.</a:t>
            </a:r>
            <a:endParaRPr lang="en-US" sz="1565" spc="57">
              <a:solidFill>
                <a:srgbClr val="191919"/>
              </a:solidFill>
              <a:latin typeface="Archivo Black" panose="020B0A03020202020B04"/>
            </a:endParaRPr>
          </a:p>
          <a:p>
            <a:pPr>
              <a:lnSpc>
                <a:spcPts val="1990"/>
              </a:lnSpc>
            </a:pPr>
            <a:r>
              <a:rPr lang="en-US" sz="1565" spc="57">
                <a:solidFill>
                  <a:srgbClr val="191919"/>
                </a:solidFill>
                <a:latin typeface="Archivo Black" panose="020B0A03020202020B04"/>
              </a:rPr>
              <a:t>   - This could involve techniques such as running as a background process, disguising itself as a legitimate system component, or utilizing rootkit-like functionality to conceal its activities.</a:t>
            </a:r>
            <a:endParaRPr lang="en-US" sz="1565" spc="57">
              <a:solidFill>
                <a:srgbClr val="191919"/>
              </a:solidFill>
              <a:latin typeface="Archivo Black" panose="020B0A03020202020B04"/>
            </a:endParaRPr>
          </a:p>
          <a:p>
            <a:pPr>
              <a:lnSpc>
                <a:spcPts val="1990"/>
              </a:lnSpc>
            </a:pPr>
          </a:p>
          <a:p>
            <a:pPr>
              <a:lnSpc>
                <a:spcPts val="1990"/>
              </a:lnSpc>
            </a:pPr>
            <a:r>
              <a:rPr lang="en-US" sz="1565" spc="57">
                <a:solidFill>
                  <a:srgbClr val="191919"/>
                </a:solidFill>
                <a:latin typeface="Archivo Black" panose="020B0A03020202020B04"/>
              </a:rPr>
              <a:t>6. **Optional Features:**</a:t>
            </a:r>
            <a:endParaRPr lang="en-US" sz="1565" spc="57">
              <a:solidFill>
                <a:srgbClr val="191919"/>
              </a:solidFill>
              <a:latin typeface="Archivo Black" panose="020B0A03020202020B04"/>
            </a:endParaRPr>
          </a:p>
          <a:p>
            <a:pPr>
              <a:lnSpc>
                <a:spcPts val="1990"/>
              </a:lnSpc>
            </a:pPr>
            <a:r>
              <a:rPr lang="en-US" sz="1565" spc="57">
                <a:solidFill>
                  <a:srgbClr val="191919"/>
                </a:solidFill>
                <a:latin typeface="Archivo Black" panose="020B0A03020202020B04"/>
              </a:rPr>
              <a:t>   - Depending on the requirements and capabilities of the keylogger, additional features may be included, such as:</a:t>
            </a:r>
            <a:endParaRPr lang="en-US" sz="1565" spc="57">
              <a:solidFill>
                <a:srgbClr val="191919"/>
              </a:solidFill>
              <a:latin typeface="Archivo Black" panose="020B0A03020202020B04"/>
            </a:endParaRPr>
          </a:p>
          <a:p>
            <a:pPr>
              <a:lnSpc>
                <a:spcPts val="1990"/>
              </a:lnSpc>
            </a:pPr>
            <a:r>
              <a:rPr lang="en-US" sz="1565" spc="57">
                <a:solidFill>
                  <a:srgbClr val="191919"/>
                </a:solidFill>
                <a:latin typeface="Archivo Black" panose="020B0A03020202020B04"/>
              </a:rPr>
              <a:t>     - Remote access/control: Allowing the keylogger to be managed remotely.</a:t>
            </a:r>
            <a:endParaRPr lang="en-US" sz="1565" spc="57">
              <a:solidFill>
                <a:srgbClr val="191919"/>
              </a:solidFill>
              <a:latin typeface="Archivo Black" panose="020B0A03020202020B04"/>
            </a:endParaRPr>
          </a:p>
          <a:p>
            <a:pPr>
              <a:lnSpc>
                <a:spcPts val="1990"/>
              </a:lnSpc>
            </a:pPr>
            <a:r>
              <a:rPr lang="en-US" sz="1565" spc="57">
                <a:solidFill>
                  <a:srgbClr val="191919"/>
                </a:solidFill>
                <a:latin typeface="Archivo Black" panose="020B0A03020202020B04"/>
              </a:rPr>
              <a:t>     - Encryption: Encrypting logged data to protect it from unauthorized access.</a:t>
            </a:r>
            <a:endParaRPr lang="en-US" sz="1565" spc="57">
              <a:solidFill>
                <a:srgbClr val="191919"/>
              </a:solidFill>
              <a:latin typeface="Archivo Black" panose="020B0A03020202020B04"/>
            </a:endParaRPr>
          </a:p>
          <a:p>
            <a:pPr>
              <a:lnSpc>
                <a:spcPts val="1990"/>
              </a:lnSpc>
            </a:pPr>
            <a:r>
              <a:rPr lang="en-US" sz="1565" spc="57">
                <a:solidFill>
                  <a:srgbClr val="191919"/>
                </a:solidFill>
                <a:latin typeface="Archivo Black" panose="020B0A03020202020B04"/>
              </a:rPr>
              <a:t>     - Reporting and Analysis: Generating reports or performing analysis on the logged data to extract insights or identify patterns.</a:t>
            </a:r>
            <a:endParaRPr lang="en-US" sz="1565" spc="57">
              <a:solidFill>
                <a:srgbClr val="191919"/>
              </a:solidFill>
              <a:latin typeface="Archivo Black" panose="020B0A03020202020B04"/>
            </a:endParaRPr>
          </a:p>
          <a:p>
            <a:pPr>
              <a:lnSpc>
                <a:spcPts val="1990"/>
              </a:lnSpc>
            </a:pPr>
          </a:p>
          <a:p>
            <a:pPr>
              <a:lnSpc>
                <a:spcPts val="1990"/>
              </a:lnSpc>
            </a:p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10560</Words>
  <Application>WPS Presentation</Application>
  <PresentationFormat>On-screen Show (4:3)</PresentationFormat>
  <Paragraphs>230</Paragraphs>
  <Slides>12</Slides>
  <Notes>0</Notes>
  <HiddenSlides>0</HiddenSlides>
  <MMClips>0</MMClips>
  <ScaleCrop>false</ScaleCrop>
  <HeadingPairs>
    <vt:vector size="6" baseType="variant">
      <vt:variant>
        <vt:lpstr>已用的字体</vt:lpstr>
      </vt:variant>
      <vt:variant>
        <vt:i4>17</vt:i4>
      </vt:variant>
      <vt:variant>
        <vt:lpstr>主题</vt:lpstr>
      </vt:variant>
      <vt:variant>
        <vt:i4>1</vt:i4>
      </vt:variant>
      <vt:variant>
        <vt:lpstr>幻灯片标题</vt:lpstr>
      </vt:variant>
      <vt:variant>
        <vt:i4>12</vt:i4>
      </vt:variant>
    </vt:vector>
  </HeadingPairs>
  <TitlesOfParts>
    <vt:vector size="30" baseType="lpstr">
      <vt:lpstr>Arial</vt:lpstr>
      <vt:lpstr>SimSun</vt:lpstr>
      <vt:lpstr>Wingdings</vt:lpstr>
      <vt:lpstr>Open Sauce Bold</vt:lpstr>
      <vt:lpstr>Open Sauce Heavy</vt:lpstr>
      <vt:lpstr>Arial</vt:lpstr>
      <vt:lpstr>Open Sauce</vt:lpstr>
      <vt:lpstr>Open Sauce Ultra-Bold</vt:lpstr>
      <vt:lpstr>Segoe Print</vt:lpstr>
      <vt:lpstr>Canva Sans Bold</vt:lpstr>
      <vt:lpstr>Open Sauce Semi-Bold</vt:lpstr>
      <vt:lpstr>Archivo Black</vt:lpstr>
      <vt:lpstr>Montserrat Bold</vt:lpstr>
      <vt:lpstr>Montserrat</vt:lpstr>
      <vt:lpstr>Calibri</vt:lpstr>
      <vt:lpstr>Microsoft YaHei</vt:lpstr>
      <vt:lpstr>Arial Unicode MS</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White and Green Simple  Professional Business Project Presentation</dc:title>
  <dc:creator/>
  <cp:lastModifiedBy>91737</cp:lastModifiedBy>
  <cp:revision>3</cp:revision>
  <dcterms:created xsi:type="dcterms:W3CDTF">2006-08-16T00:00:00Z</dcterms:created>
  <dcterms:modified xsi:type="dcterms:W3CDTF">2024-04-05T06:28:48Z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8D1186CC0B5048AAA1FC4F2B41D1C8F7_12</vt:lpwstr>
  </property>
  <property fmtid="{D5CDD505-2E9C-101B-9397-08002B2CF9AE}" pid="3" name="KSOProductBuildVer">
    <vt:lpwstr>1033-12.2.0.13489</vt:lpwstr>
  </property>
</Properties>
</file>