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92" r:id="rId6"/>
    <p:sldId id="293" r:id="rId7"/>
    <p:sldId id="259" r:id="rId8"/>
    <p:sldId id="294" r:id="rId9"/>
    <p:sldId id="295" r:id="rId10"/>
    <p:sldId id="297" r:id="rId11"/>
    <p:sldId id="261" r:id="rId12"/>
    <p:sldId id="262" r:id="rId13"/>
    <p:sldId id="263" r:id="rId14"/>
    <p:sldId id="264" r:id="rId15"/>
    <p:sldId id="265" r:id="rId16"/>
    <p:sldId id="266" r:id="rId17"/>
    <p:sldId id="267" r:id="rId18"/>
    <p:sldId id="268" r:id="rId19"/>
    <p:sldId id="271" r:id="rId20"/>
    <p:sldId id="272" r:id="rId21"/>
    <p:sldId id="273" r:id="rId22"/>
    <p:sldId id="274" r:id="rId23"/>
    <p:sldId id="280" r:id="rId24"/>
    <p:sldId id="281" r:id="rId25"/>
    <p:sldId id="282" r:id="rId26"/>
    <p:sldId id="285" r:id="rId27"/>
    <p:sldId id="286" r:id="rId28"/>
    <p:sldId id="287" r:id="rId29"/>
    <p:sldId id="289" r:id="rId30"/>
    <p:sldId id="290" r:id="rId31"/>
    <p:sldId id="288" r:id="rId32"/>
    <p:sldId id="300" r:id="rId33"/>
    <p:sldId id="301" r:id="rId34"/>
    <p:sldId id="302" r:id="rId35"/>
    <p:sldId id="325" r:id="rId36"/>
    <p:sldId id="324" r:id="rId37"/>
    <p:sldId id="327" r:id="rId38"/>
    <p:sldId id="328" r:id="rId39"/>
    <p:sldId id="331" r:id="rId40"/>
    <p:sldId id="329" r:id="rId41"/>
    <p:sldId id="334" r:id="rId42"/>
    <p:sldId id="335" r:id="rId43"/>
    <p:sldId id="336" r:id="rId44"/>
    <p:sldId id="330" r:id="rId45"/>
    <p:sldId id="340" r:id="rId46"/>
    <p:sldId id="339" r:id="rId47"/>
    <p:sldId id="342" r:id="rId48"/>
    <p:sldId id="343" r:id="rId49"/>
    <p:sldId id="34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endParaRPr lang="en-US" dirty="0"/>
          </a:p>
        </p:txBody>
      </p:sp>
      <p:sp>
        <p:nvSpPr>
          <p:cNvPr id="3" name="Subtitle 2"/>
          <p:cNvSpPr>
            <a:spLocks noGrp="1"/>
          </p:cNvSpPr>
          <p:nvPr>
            <p:ph type="subTitle" idx="1"/>
          </p:nvPr>
        </p:nvSpPr>
        <p:spPr/>
        <p:txBody>
          <a:bodyPr/>
          <a:lstStyle/>
          <a:p>
            <a:r>
              <a:rPr lang="en-US"/>
              <a:t>By - Ashwin Surse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49350"/>
            <a:ext cx="10972800" cy="1026795"/>
          </a:xfrm>
        </p:spPr>
        <p:txBody>
          <a:bodyPr/>
          <a:p>
            <a:br>
              <a:rPr lang="en-US" b="1"/>
            </a:br>
            <a:r>
              <a:rPr lang="en-US" b="1"/>
              <a:t>Exploratory Data analysis</a:t>
            </a:r>
            <a:endParaRPr lang="en-US" b="1"/>
          </a:p>
        </p:txBody>
      </p:sp>
      <p:sp>
        <p:nvSpPr>
          <p:cNvPr id="3" name="Content Placeholder 2"/>
          <p:cNvSpPr>
            <a:spLocks noGrp="1"/>
          </p:cNvSpPr>
          <p:nvPr>
            <p:ph idx="1"/>
          </p:nvPr>
        </p:nvSpPr>
        <p:spPr>
          <a:xfrm>
            <a:off x="609600" y="2462530"/>
            <a:ext cx="10972800" cy="3665220"/>
          </a:xfrm>
        </p:spPr>
        <p:txBody>
          <a:bodyPr/>
          <a:p>
            <a:r>
              <a:rPr lang="en-US"/>
              <a:t>exploratory data analysis is an approach of analyzing data sets to summarize their main characteristics, often using statistical graphics and other data visualization methods.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TYPES OF EXPLORATORY DATA ANALYSIS:</a:t>
            </a:r>
            <a:endParaRPr lang="en-US" b="1"/>
          </a:p>
        </p:txBody>
      </p:sp>
      <p:sp>
        <p:nvSpPr>
          <p:cNvPr id="3" name="Content Placeholder 2"/>
          <p:cNvSpPr>
            <a:spLocks noGrp="1"/>
          </p:cNvSpPr>
          <p:nvPr>
            <p:ph idx="1"/>
          </p:nvPr>
        </p:nvSpPr>
        <p:spPr/>
        <p:txBody>
          <a:bodyPr/>
          <a:p>
            <a:endParaRPr lang="en-US"/>
          </a:p>
          <a:p>
            <a:pPr>
              <a:buFont typeface="Wingdings" panose="05000000000000000000" charset="0"/>
              <a:buChar char="v"/>
            </a:pPr>
            <a:r>
              <a:rPr lang="en-US"/>
              <a:t> Univariate </a:t>
            </a:r>
            <a:endParaRPr lang="en-US"/>
          </a:p>
          <a:p>
            <a:pPr>
              <a:buFont typeface="Wingdings" panose="05000000000000000000" charset="0"/>
              <a:buChar char="v"/>
            </a:pPr>
            <a:r>
              <a:rPr lang="en-US"/>
              <a:t> Bivariate</a:t>
            </a:r>
            <a:endParaRPr lang="en-US"/>
          </a:p>
          <a:p>
            <a:pPr>
              <a:buFont typeface="Wingdings" panose="05000000000000000000" charset="0"/>
              <a:buChar char="v"/>
            </a:pPr>
            <a:r>
              <a:rPr lang="en-US">
                <a:sym typeface="+mn-ea"/>
              </a:rPr>
              <a:t> Multicollinearity </a:t>
            </a:r>
            <a:endParaRPr lang="en-US">
              <a:sym typeface="+mn-ea"/>
            </a:endParaRPr>
          </a:p>
          <a:p>
            <a:pPr>
              <a:buFont typeface="Wingdings" panose="05000000000000000000" charset="0"/>
              <a:buChar char="v"/>
            </a:pPr>
            <a:r>
              <a:rPr lang="en-US">
                <a:sym typeface="+mn-ea"/>
              </a:rPr>
              <a:t> Missing Values</a:t>
            </a:r>
            <a:endParaRPr lang="en-US"/>
          </a:p>
          <a:p>
            <a:pPr>
              <a:buFont typeface="Wingdings" panose="05000000000000000000" charset="0"/>
              <a:buChar char="v"/>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b="1">
                <a:sym typeface="+mn-ea"/>
              </a:rPr>
              <a:t>Univariate </a:t>
            </a:r>
            <a:r>
              <a:rPr lang="en-US">
                <a:sym typeface="+mn-ea"/>
              </a:rPr>
              <a:t>:</a:t>
            </a:r>
            <a:endParaRPr lang="en-US"/>
          </a:p>
          <a:p>
            <a:pPr>
              <a:buFont typeface="Wingdings" panose="05000000000000000000" charset="0"/>
              <a:buChar char="Ø"/>
            </a:pPr>
            <a:r>
              <a:rPr lang="en-US"/>
              <a:t>	involving a single variable </a:t>
            </a:r>
            <a:endParaRPr lang="en-US"/>
          </a:p>
          <a:p>
            <a:pPr>
              <a:buFont typeface="Wingdings" panose="05000000000000000000" charset="0"/>
              <a:buChar char="Ø"/>
            </a:pPr>
            <a:r>
              <a:rPr lang="en-US"/>
              <a:t>	does not deal with causes or relationships</a:t>
            </a:r>
            <a:endParaRPr lang="en-US"/>
          </a:p>
          <a:p>
            <a:pPr>
              <a:buFont typeface="Wingdings" panose="05000000000000000000" charset="0"/>
              <a:buChar char="Ø"/>
            </a:pPr>
            <a:r>
              <a:rPr lang="en-US"/>
              <a:t>	central tendency - mean, mode, median</a:t>
            </a:r>
            <a:endParaRPr lang="en-US"/>
          </a:p>
          <a:p>
            <a:pPr>
              <a:buFont typeface="Wingdings" panose="05000000000000000000" charset="0"/>
              <a:buChar char="Ø"/>
            </a:pPr>
            <a:r>
              <a:rPr lang="en-US"/>
              <a:t>	dispersion - range, variance, max, min,quartiles, 				standard deviation.</a:t>
            </a:r>
            <a:endParaRPr lang="en-US"/>
          </a:p>
          <a:p>
            <a:pPr>
              <a:buFont typeface="Wingdings" panose="05000000000000000000" charset="0"/>
              <a:buChar char="Ø"/>
            </a:pPr>
            <a:r>
              <a:rPr lang="en-US"/>
              <a:t>	bar graph, histogram, pie chart, linegraph, box plot.</a:t>
            </a:r>
            <a:endParaRPr lang="en-US"/>
          </a:p>
          <a:p>
            <a:pPr>
              <a:buFont typeface="Wingdings" panose="05000000000000000000" charset="0"/>
              <a:buChar char="Ø"/>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b="1">
                <a:sym typeface="+mn-ea"/>
              </a:rPr>
              <a:t>Bivariate</a:t>
            </a:r>
            <a:r>
              <a:rPr lang="en-US">
                <a:sym typeface="+mn-ea"/>
              </a:rPr>
              <a:t>:</a:t>
            </a:r>
            <a:endParaRPr lang="en-US">
              <a:sym typeface="+mn-ea"/>
            </a:endParaRPr>
          </a:p>
          <a:p>
            <a:pPr lvl="1">
              <a:buFont typeface="Wingdings" panose="05000000000000000000" charset="0"/>
              <a:buChar char="Ø"/>
            </a:pPr>
            <a:r>
              <a:rPr lang="en-US"/>
              <a:t>involving two variables</a:t>
            </a:r>
            <a:endParaRPr lang="en-US"/>
          </a:p>
          <a:p>
            <a:pPr lvl="1">
              <a:buFont typeface="Wingdings" panose="05000000000000000000" charset="0"/>
              <a:buChar char="Ø"/>
            </a:pPr>
            <a:r>
              <a:rPr lang="en-US"/>
              <a:t>deals with causes or relationships.</a:t>
            </a:r>
            <a:endParaRPr lang="en-US"/>
          </a:p>
          <a:p>
            <a:pPr lvl="1">
              <a:buFont typeface="Wingdings" panose="05000000000000000000" charset="0"/>
              <a:buChar char="Ø"/>
            </a:pPr>
            <a:r>
              <a:rPr lang="en-US"/>
              <a:t>analysis of two variables simultaneously.</a:t>
            </a:r>
            <a:endParaRPr lang="en-US"/>
          </a:p>
          <a:p>
            <a:pPr lvl="1">
              <a:buFont typeface="Wingdings" panose="05000000000000000000" charset="0"/>
              <a:buChar char="Ø"/>
            </a:pPr>
            <a:r>
              <a:rPr lang="en-US"/>
              <a:t>correlations.</a:t>
            </a:r>
            <a:endParaRPr lang="en-US"/>
          </a:p>
          <a:p>
            <a:pPr lvl="1">
              <a:buFont typeface="Wingdings" panose="05000000000000000000" charset="0"/>
              <a:buChar char="Ø"/>
            </a:pPr>
            <a:r>
              <a:rPr lang="en-US"/>
              <a:t>tables where one variable is contingent on the values of the 			other variable.</a:t>
            </a:r>
            <a:endParaRPr lang="en-US"/>
          </a:p>
          <a:p>
            <a:pPr lvl="1">
              <a:buFont typeface="Wingdings" panose="05000000000000000000" charset="0"/>
              <a:buChar char="Ø"/>
            </a:pPr>
            <a:r>
              <a:rPr lang="en-US"/>
              <a:t>independent and dependent variables</a:t>
            </a:r>
            <a:endParaRPr lang="en-US"/>
          </a:p>
          <a:p>
            <a:pPr lvl="1">
              <a:buFont typeface="Wingdings" panose="05000000000000000000" charset="0"/>
              <a:buChar char="Ø"/>
            </a:pPr>
            <a:endParaRPr lang="en-US"/>
          </a:p>
          <a:p>
            <a:pPr lvl="1">
              <a:buFont typeface="Wingdings" panose="05000000000000000000" charset="0"/>
              <a:buChar char="Ø"/>
            </a:pPr>
            <a:endParaRPr lang="en-US"/>
          </a:p>
          <a:p>
            <a:pPr lvl="1"/>
            <a:endParaRPr lang="en-US"/>
          </a:p>
          <a:p>
            <a:pPr lvl="1"/>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l"/>
            <a:r>
              <a:rPr lang="en-US" b="1"/>
              <a:t>multicollinearity :</a:t>
            </a:r>
            <a:endParaRPr lang="en-US"/>
          </a:p>
          <a:p>
            <a:pPr lvl="1" algn="l">
              <a:buFont typeface="Wingdings" panose="05000000000000000000" charset="0"/>
              <a:buChar char="Ø"/>
            </a:pPr>
            <a:r>
              <a:rPr lang="en-US"/>
              <a:t>A collinearity is a when two or more variables are exactly correlated.</a:t>
            </a:r>
            <a:endParaRPr lang="en-US"/>
          </a:p>
          <a:p>
            <a:pPr lvl="1" algn="l">
              <a:buFont typeface="Wingdings" panose="05000000000000000000" charset="0"/>
              <a:buChar char="Ø"/>
            </a:pPr>
            <a:endParaRPr lang="en-US"/>
          </a:p>
          <a:p>
            <a:pPr lvl="1" algn="l"/>
            <a:endParaRPr lang="en-US"/>
          </a:p>
          <a:p>
            <a:pPr lvl="1" algn="l"/>
            <a:r>
              <a:rPr lang="en-US" b="1"/>
              <a:t>Missing Values:</a:t>
            </a:r>
            <a:endParaRPr lang="en-US" b="1"/>
          </a:p>
          <a:p>
            <a:pPr marL="457200" lvl="1" indent="0" algn="l">
              <a:buNone/>
            </a:pPr>
            <a:endParaRPr lang="en-US"/>
          </a:p>
          <a:p>
            <a:pPr lvl="1" algn="l">
              <a:buFont typeface="Wingdings" panose="05000000000000000000" charset="0"/>
              <a:buChar char="Ø"/>
            </a:pPr>
            <a:r>
              <a:rPr lang="en-US"/>
              <a:t>Missing data (or missing values) appear when no value is available in one or more variables of an individual.</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Confusion Matrix:</a:t>
            </a:r>
            <a:endParaRPr lang="en-US" b="1"/>
          </a:p>
        </p:txBody>
      </p:sp>
      <p:sp>
        <p:nvSpPr>
          <p:cNvPr id="3" name="Content Placeholder 2"/>
          <p:cNvSpPr>
            <a:spLocks noGrp="1"/>
          </p:cNvSpPr>
          <p:nvPr>
            <p:ph idx="1"/>
          </p:nvPr>
        </p:nvSpPr>
        <p:spPr/>
        <p:txBody>
          <a:bodyPr/>
          <a:p>
            <a:endParaRPr lang="en-US"/>
          </a:p>
          <a:p>
            <a:r>
              <a:rPr lang="en-US"/>
              <a:t> The confusion matrix is a matrix used to determine the performance of the classification models for a given set of test data. It can only be determined if the true values for test data are known. The matrix itself can be easily understood, but the related terminologies may be confusing. </a:t>
            </a:r>
            <a:endParaRPr lang="en-US"/>
          </a:p>
          <a:p>
            <a:pPr marL="0"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a:p>
            <a:r>
              <a:rPr lang="en-US"/>
              <a:t> The matrix is divided into two dimensions, that are predicted values and actual values along with the total number of predictions.</a:t>
            </a:r>
            <a:endParaRPr lang="en-US"/>
          </a:p>
          <a:p>
            <a:r>
              <a:rPr lang="en-US"/>
              <a:t> Predicted values are those values, which are predicted by the model, and actual values are the true values for the given observations.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10725150" cy="6498590"/>
          </a:xfrm>
        </p:spPr>
        <p:txBody>
          <a:bodyPr/>
          <a:p>
            <a:endParaRPr lang="en-US"/>
          </a:p>
          <a:p>
            <a:endParaRPr lang="en-US"/>
          </a:p>
          <a:p>
            <a:endParaRPr lang="en-US"/>
          </a:p>
          <a:p>
            <a:endParaRPr lang="en-US"/>
          </a:p>
          <a:p>
            <a:r>
              <a:rPr lang="en-US" sz="1800" b="1">
                <a:sym typeface="+mn-ea"/>
              </a:rPr>
              <a:t>True-positive(TP):</a:t>
            </a:r>
            <a:r>
              <a:rPr lang="en-US" sz="1800">
                <a:sym typeface="+mn-ea"/>
              </a:rPr>
              <a:t> TP is correct positive prediction means that the actual value was positive and the model predicted a positive value.</a:t>
            </a:r>
            <a:endParaRPr lang="en-US" sz="1800">
              <a:sym typeface="+mn-ea"/>
            </a:endParaRPr>
          </a:p>
          <a:p>
            <a:endParaRPr lang="en-US" sz="1800" b="1"/>
          </a:p>
          <a:p>
            <a:r>
              <a:rPr lang="en-US" sz="1800" b="1">
                <a:sym typeface="+mn-ea"/>
              </a:rPr>
              <a:t>False-negative(FN): </a:t>
            </a:r>
            <a:r>
              <a:rPr lang="en-US" sz="1800">
                <a:sym typeface="+mn-ea"/>
              </a:rPr>
              <a:t>FN is incorrect negative prediction means that the actual value was positive but the model predicted a negative value. It is also known as the Type 2 error.</a:t>
            </a:r>
            <a:endParaRPr lang="en-US" sz="1800">
              <a:sym typeface="+mn-ea"/>
            </a:endParaRPr>
          </a:p>
          <a:p>
            <a:endParaRPr lang="en-US" sz="1800">
              <a:sym typeface="+mn-ea"/>
            </a:endParaRPr>
          </a:p>
          <a:p>
            <a:r>
              <a:rPr lang="en-US" sz="1800" b="1"/>
              <a:t>False-positive(FP):</a:t>
            </a:r>
            <a:r>
              <a:rPr lang="en-US" sz="1800"/>
              <a:t> FP is incorrect positive prediction means that the actual value was negative but the model predicted a positive value. It is also known as the Type 1 error.</a:t>
            </a:r>
            <a:endParaRPr lang="en-US" sz="1800"/>
          </a:p>
          <a:p>
            <a:endParaRPr lang="en-US" sz="1800"/>
          </a:p>
          <a:p>
            <a:r>
              <a:rPr lang="en-US" sz="1800" b="1">
                <a:sym typeface="+mn-ea"/>
              </a:rPr>
              <a:t>True-negative(TN):</a:t>
            </a:r>
            <a:r>
              <a:rPr lang="en-US" sz="1800">
                <a:sym typeface="+mn-ea"/>
              </a:rPr>
              <a:t> TN is correct negative prediction means that the actual value was negative and the model predicted a negative value.</a:t>
            </a:r>
            <a:endParaRPr lang="en-US" sz="1800">
              <a:sym typeface="+mn-ea"/>
            </a:endParaRPr>
          </a:p>
        </p:txBody>
      </p:sp>
      <p:pic>
        <p:nvPicPr>
          <p:cNvPr id="10" name="Content Placeholder 9"/>
          <p:cNvPicPr>
            <a:picLocks noChangeAspect="1"/>
          </p:cNvPicPr>
          <p:nvPr>
            <p:ph sz="half" idx="2"/>
          </p:nvPr>
        </p:nvPicPr>
        <p:blipFill>
          <a:blip r:embed="rId1"/>
          <a:stretch>
            <a:fillRect/>
          </a:stretch>
        </p:blipFill>
        <p:spPr>
          <a:xfrm>
            <a:off x="3704590" y="344805"/>
            <a:ext cx="4025900" cy="3095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b="1"/>
              <a:t>Overfitting:</a:t>
            </a:r>
            <a:endParaRPr lang="en-US" b="1"/>
          </a:p>
          <a:p>
            <a:endParaRPr lang="en-US" b="1"/>
          </a:p>
          <a:p>
            <a:pPr marL="0" indent="0">
              <a:buNone/>
            </a:pPr>
            <a:endParaRPr lang="en-US" b="1"/>
          </a:p>
        </p:txBody>
      </p:sp>
      <p:pic>
        <p:nvPicPr>
          <p:cNvPr id="4" name="Content Placeholder 3"/>
          <p:cNvPicPr>
            <a:picLocks noChangeAspect="1"/>
          </p:cNvPicPr>
          <p:nvPr>
            <p:ph sz="half" idx="2"/>
          </p:nvPr>
        </p:nvPicPr>
        <p:blipFill>
          <a:blip r:embed="rId1"/>
          <a:stretch>
            <a:fillRect/>
          </a:stretch>
        </p:blipFill>
        <p:spPr>
          <a:xfrm>
            <a:off x="1717675" y="2222500"/>
            <a:ext cx="7157085" cy="3905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b="1"/>
              <a:t>Underfitting:</a:t>
            </a:r>
            <a:endParaRPr lang="en-US" b="1"/>
          </a:p>
          <a:p>
            <a:endParaRPr lang="en-US" b="1"/>
          </a:p>
          <a:p>
            <a:pPr marL="0" indent="0">
              <a:buNone/>
            </a:pPr>
            <a:endParaRPr lang="en-US" b="1"/>
          </a:p>
        </p:txBody>
      </p:sp>
      <p:pic>
        <p:nvPicPr>
          <p:cNvPr id="4" name="Content Placeholder 3"/>
          <p:cNvPicPr>
            <a:picLocks noChangeAspect="1"/>
          </p:cNvPicPr>
          <p:nvPr>
            <p:ph sz="half" idx="2"/>
          </p:nvPr>
        </p:nvPicPr>
        <p:blipFill>
          <a:blip r:embed="rId1"/>
          <a:stretch>
            <a:fillRect/>
          </a:stretch>
        </p:blipFill>
        <p:spPr>
          <a:xfrm>
            <a:off x="1826260" y="2350770"/>
            <a:ext cx="8284845" cy="39173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ML</a:t>
            </a:r>
            <a:endParaRPr lang="en-US"/>
          </a:p>
        </p:txBody>
      </p:sp>
      <p:pic>
        <p:nvPicPr>
          <p:cNvPr id="4" name="Content Placeholder 3"/>
          <p:cNvPicPr>
            <a:picLocks noChangeAspect="1"/>
          </p:cNvPicPr>
          <p:nvPr>
            <p:ph idx="1"/>
          </p:nvPr>
        </p:nvPicPr>
        <p:blipFill>
          <a:blip r:embed="rId1"/>
          <a:stretch>
            <a:fillRect/>
          </a:stretch>
        </p:blipFill>
        <p:spPr>
          <a:xfrm>
            <a:off x="2176780" y="2126615"/>
            <a:ext cx="6577965" cy="34188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Linear Regression:</a:t>
            </a:r>
            <a:endParaRPr lang="en-US"/>
          </a:p>
        </p:txBody>
      </p:sp>
      <p:pic>
        <p:nvPicPr>
          <p:cNvPr id="4" name="Content Placeholder 3"/>
          <p:cNvPicPr>
            <a:picLocks noChangeAspect="1"/>
          </p:cNvPicPr>
          <p:nvPr>
            <p:ph idx="1"/>
          </p:nvPr>
        </p:nvPicPr>
        <p:blipFill>
          <a:blip r:embed="rId1"/>
          <a:stretch>
            <a:fillRect/>
          </a:stretch>
        </p:blipFill>
        <p:spPr>
          <a:xfrm>
            <a:off x="2143125" y="1330325"/>
            <a:ext cx="7933055" cy="53701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800" b="1"/>
              <a:t>Linear regression</a:t>
            </a:r>
            <a:r>
              <a:rPr lang="en-US" sz="2800"/>
              <a:t> is one of the easiest and most popular Machine Learning algorithms. It is a statistical method that is used for predictive analysis. Linear regression makes predictions for continuous/real or numeric variables such as sales, salary, age, product price, etc.</a:t>
            </a:r>
            <a:endParaRPr lang="en-US" sz="2800"/>
          </a:p>
          <a:p>
            <a:endParaRPr lang="en-US" sz="2800"/>
          </a:p>
          <a:p>
            <a:endParaRPr 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b="1"/>
              <a:t>y= a0+a1x+ ε</a:t>
            </a:r>
            <a:endParaRPr lang="en-US" sz="2400" b="1"/>
          </a:p>
          <a:p>
            <a:endParaRPr lang="en-US" sz="2400"/>
          </a:p>
          <a:p>
            <a:r>
              <a:rPr lang="en-US" sz="2400"/>
              <a:t>Y= Dependent Variable (Target Variable)</a:t>
            </a:r>
            <a:endParaRPr lang="en-US" sz="2400"/>
          </a:p>
          <a:p>
            <a:r>
              <a:rPr lang="en-US" sz="2400"/>
              <a:t>X= Independent Variable (predictor Variable)</a:t>
            </a:r>
            <a:endParaRPr lang="en-US" sz="2400"/>
          </a:p>
          <a:p>
            <a:r>
              <a:rPr lang="en-US" sz="2400"/>
              <a:t>a0= intercept of the line (Gives an additional degree of freedom)</a:t>
            </a:r>
            <a:endParaRPr lang="en-US" sz="2400"/>
          </a:p>
          <a:p>
            <a:r>
              <a:rPr lang="en-US" sz="2400"/>
              <a:t>a1 = Linear regression coefficient (scale factor to each input value).</a:t>
            </a:r>
            <a:endParaRPr lang="en-US" sz="2400"/>
          </a:p>
          <a:p>
            <a:r>
              <a:rPr lang="en-US" sz="2400"/>
              <a:t>ε = random error</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b="1"/>
              <a:t>Types of Linear Regression</a:t>
            </a:r>
            <a:endParaRPr lang="en-US" sz="2400" b="1"/>
          </a:p>
          <a:p>
            <a:endParaRPr lang="en-US" sz="2400"/>
          </a:p>
          <a:p>
            <a:r>
              <a:rPr lang="en-US" sz="2400" b="1"/>
              <a:t>Simple Linear Regression:</a:t>
            </a:r>
            <a:endParaRPr lang="en-US" sz="2400"/>
          </a:p>
          <a:p>
            <a:r>
              <a:rPr lang="en-US" sz="2400"/>
              <a:t>If a single independent variable is used to predict the value of a numerical dependent variable, then such a Linear Regression algorithm is called Simple Linear Regression.</a:t>
            </a:r>
            <a:endParaRPr lang="en-US" sz="2400"/>
          </a:p>
          <a:p>
            <a:r>
              <a:rPr lang="en-US" sz="2400" b="1"/>
              <a:t>Multiple Linear regression:</a:t>
            </a:r>
            <a:endParaRPr lang="en-US" sz="2400"/>
          </a:p>
          <a:p>
            <a:r>
              <a:rPr lang="en-US" sz="2400"/>
              <a:t>If more than one independent variable is used to predict the value of a numerical dependent variable, then such a Linear Regression algorithm is called Multiple Linear Regression.</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b="1"/>
              <a:t>Positive Linear Relationship:</a:t>
            </a:r>
            <a:endParaRPr lang="en-US"/>
          </a:p>
          <a:p>
            <a:r>
              <a:rPr lang="en-US" sz="2400"/>
              <a:t>If the dependent variable increases on the Y-axis and independent variable increases on X-axis, then such a relationship is termed as a Positive linear relationship.</a:t>
            </a:r>
            <a:endParaRPr lang="en-US" sz="2400"/>
          </a:p>
          <a:p>
            <a:endParaRPr lang="en-US"/>
          </a:p>
          <a:p>
            <a:r>
              <a:rPr lang="en-US" b="1"/>
              <a:t>Negative Linear Relationship:</a:t>
            </a:r>
            <a:endParaRPr lang="en-US"/>
          </a:p>
          <a:p>
            <a:r>
              <a:rPr lang="en-US" sz="2400"/>
              <a:t>If the dependent variable decreases on the Y-axis and independent variable increases on the X-axis, then such a relationship is called a negative linear relationship.</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sym typeface="+mn-ea"/>
              </a:rPr>
            </a:br>
            <a:r>
              <a:rPr lang="en-US">
                <a:sym typeface="+mn-ea"/>
              </a:rPr>
              <a:t>What is feature engineering?</a:t>
            </a:r>
            <a:br>
              <a:rPr lang="en-US"/>
            </a:br>
            <a:endParaRPr lang="en-US"/>
          </a:p>
        </p:txBody>
      </p:sp>
      <p:sp>
        <p:nvSpPr>
          <p:cNvPr id="3" name="Content Placeholder 2"/>
          <p:cNvSpPr>
            <a:spLocks noGrp="1"/>
          </p:cNvSpPr>
          <p:nvPr>
            <p:ph idx="1"/>
          </p:nvPr>
        </p:nvSpPr>
        <p:spPr/>
        <p:txBody>
          <a:bodyPr/>
          <a:p>
            <a:r>
              <a:rPr lang="en-US" sz="2000"/>
              <a:t>Training data consists of a matrix composed of rows and columns. Each row in the matrix is an observation or record. The columns of each row are the features that describe each record. The features specified in the experimental design should characterize the patterns in the data.</a:t>
            </a:r>
            <a:endParaRPr lang="en-US" sz="2000"/>
          </a:p>
          <a:p>
            <a:endParaRPr lang="en-US" sz="2000"/>
          </a:p>
          <a:p>
            <a:r>
              <a:rPr lang="en-US" sz="2000"/>
              <a:t>Although many of the raw data fields can be used directly to train a model, it's often necessary to create additional (engineered) features for an enhanced training dataset.</a:t>
            </a:r>
            <a:endParaRPr lang="en-US" sz="2000"/>
          </a:p>
          <a:p>
            <a:endParaRPr lang="en-US" sz="2000"/>
          </a:p>
          <a:p>
            <a:r>
              <a:rPr lang="en-US" sz="2000"/>
              <a:t>Engineered features that enhance training provide information that better differentiates the patterns in the data. But this process is something of an art. Sound and productive decisions often require domain expertise.</a:t>
            </a:r>
            <a:endParaRPr 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b="1"/>
              <a:t>Feature engineering:</a:t>
            </a:r>
            <a:r>
              <a:rPr lang="en-US"/>
              <a:t> </a:t>
            </a:r>
            <a:r>
              <a:rPr lang="en-US" sz="2800"/>
              <a:t>The process of creating new features from raw data to increase the predictive power of the learning algorithm. Engineered features should capture additional information that is not easily apparent in the original feature set.</a:t>
            </a:r>
            <a:endParaRPr lang="en-US" sz="2800"/>
          </a:p>
          <a:p>
            <a:endParaRPr lang="en-US"/>
          </a:p>
          <a:p>
            <a:r>
              <a:rPr lang="en-US" b="1"/>
              <a:t>Feature selection:</a:t>
            </a:r>
            <a:r>
              <a:rPr lang="en-US"/>
              <a:t> </a:t>
            </a:r>
            <a:r>
              <a:rPr lang="en-US" sz="2800"/>
              <a:t>The process of selecting the key subset of features to reduce the dimensionality of the training problem.</a:t>
            </a:r>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800"/>
              <a:t>Feature engineering is the process of transforming raw data into features that better represent the underlying problem to the predictive models, resulting in improved model accuracy on unseen data.</a:t>
            </a:r>
            <a:endParaRPr lang="en-US" sz="2800"/>
          </a:p>
          <a:p>
            <a:r>
              <a:rPr lang="en-US" sz="2800"/>
              <a:t>Feature engineering is a key component in building reliable and predictive machine learning models. By using domain knowledge of the data at hand, data scientists are able to create features that make machine learning algorithms work.</a:t>
            </a:r>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Label Encoding</a:t>
            </a:r>
            <a:endParaRPr lang="en-US"/>
          </a:p>
        </p:txBody>
      </p:sp>
      <p:sp>
        <p:nvSpPr>
          <p:cNvPr id="3" name="Content Placeholder 2"/>
          <p:cNvSpPr>
            <a:spLocks noGrp="1"/>
          </p:cNvSpPr>
          <p:nvPr>
            <p:ph idx="1"/>
          </p:nvPr>
        </p:nvSpPr>
        <p:spPr/>
        <p:txBody>
          <a:bodyPr/>
          <a:p>
            <a:r>
              <a:rPr lang="en-US" sz="2400"/>
              <a:t>In machine learning, we usually deal with datasets which contains multiple labels in one or more than one columns. These labels can be in the form of words or numbers. To make the data understandable or in human readable form, the training data is often labeled in words.</a:t>
            </a:r>
            <a:endParaRPr lang="en-US" sz="2400"/>
          </a:p>
          <a:p>
            <a:endParaRPr lang="en-US" sz="2400"/>
          </a:p>
          <a:p>
            <a:r>
              <a:rPr lang="en-US" sz="2400"/>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Limitation of label Encoding</a:t>
            </a:r>
            <a:endParaRPr lang="en-US"/>
          </a:p>
        </p:txBody>
      </p:sp>
      <p:sp>
        <p:nvSpPr>
          <p:cNvPr id="3" name="Content Placeholder 2"/>
          <p:cNvSpPr>
            <a:spLocks noGrp="1"/>
          </p:cNvSpPr>
          <p:nvPr>
            <p:ph idx="1"/>
          </p:nvPr>
        </p:nvSpPr>
        <p:spPr/>
        <p:txBody>
          <a:bodyPr/>
          <a:p>
            <a:endParaRPr lang="en-US" sz="2400"/>
          </a:p>
          <a:p>
            <a:r>
              <a:rPr lang="en-US" sz="2400"/>
              <a:t>Label encoding convert the data in machine readable form, but it assigns a unique number(starting from 0) to each class of data. This may lead to the generation of priority issue in training of data sets. A label with high value may be considered to have high priority than a label having lower value.</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Classification and Regression</a:t>
            </a:r>
            <a:endParaRPr lang="en-US"/>
          </a:p>
        </p:txBody>
      </p:sp>
      <p:pic>
        <p:nvPicPr>
          <p:cNvPr id="4" name="Content Placeholder 3"/>
          <p:cNvPicPr>
            <a:picLocks noChangeAspect="1"/>
          </p:cNvPicPr>
          <p:nvPr>
            <p:ph idx="1"/>
          </p:nvPr>
        </p:nvPicPr>
        <p:blipFill>
          <a:blip r:embed="rId1"/>
          <a:stretch>
            <a:fillRect/>
          </a:stretch>
        </p:blipFill>
        <p:spPr>
          <a:xfrm>
            <a:off x="1667510" y="1825625"/>
            <a:ext cx="8855710" cy="43516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One-Hot Encoding?</a:t>
            </a:r>
            <a:endParaRPr lang="en-US"/>
          </a:p>
        </p:txBody>
      </p:sp>
      <p:sp>
        <p:nvSpPr>
          <p:cNvPr id="3" name="Content Placeholder 2"/>
          <p:cNvSpPr>
            <a:spLocks noGrp="1"/>
          </p:cNvSpPr>
          <p:nvPr>
            <p:ph idx="1"/>
          </p:nvPr>
        </p:nvSpPr>
        <p:spPr/>
        <p:txBody>
          <a:bodyPr/>
          <a:p>
            <a:r>
              <a:rPr lang="en-US" sz="2400"/>
              <a:t>One-hot encoding is used in machine learning as a method to quantify categorical data. In short, this method produces a vector with length equal to the number of categories in the data set.  If a data point belongs to the</a:t>
            </a:r>
            <a:endParaRPr lang="en-US" sz="2400"/>
          </a:p>
          <a:p>
            <a:endParaRPr lang="en-US" sz="2400"/>
          </a:p>
          <a:p>
            <a:r>
              <a:rPr lang="en-US" sz="2400"/>
              <a:t>ith category then components of this vector are assigned the value 0 except for the ith component, which is assigned a value of 1.  In this way one can keep track of the categories in a numerically meaningful way.</a:t>
            </a: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Principal Component Analysis(PCA)</a:t>
            </a:r>
            <a:endParaRPr lang="en-US"/>
          </a:p>
        </p:txBody>
      </p:sp>
      <p:sp>
        <p:nvSpPr>
          <p:cNvPr id="3" name="Content Placeholder 2"/>
          <p:cNvSpPr>
            <a:spLocks noGrp="1"/>
          </p:cNvSpPr>
          <p:nvPr>
            <p:ph idx="1"/>
          </p:nvPr>
        </p:nvSpPr>
        <p:spPr/>
        <p:txBody>
          <a:bodyPr/>
          <a:p>
            <a:r>
              <a:rPr lang="en-US" sz="2000"/>
              <a:t>Principal Component Analysis is an unsupervised learning algorithm that is used for the dimensionality reduction in machine learning. It is a statistical process that converts the observations of correlated features into a set of linearly uncorrelated features with the help of orthogonal transformation.</a:t>
            </a:r>
            <a:endParaRPr lang="en-US" sz="2000"/>
          </a:p>
          <a:p>
            <a:endParaRPr lang="en-US" sz="2000"/>
          </a:p>
          <a:p>
            <a:r>
              <a:rPr lang="en-US" sz="2000"/>
              <a:t>PCA generally tries to find the lower-dimensional surface to project the high-dimensional data.</a:t>
            </a:r>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 Analysis</a:t>
            </a:r>
            <a:endParaRPr lang="en-US"/>
          </a:p>
        </p:txBody>
      </p:sp>
      <p:sp>
        <p:nvSpPr>
          <p:cNvPr id="3" name="Content Placeholder 2"/>
          <p:cNvSpPr>
            <a:spLocks noGrp="1"/>
          </p:cNvSpPr>
          <p:nvPr>
            <p:ph idx="1"/>
          </p:nvPr>
        </p:nvSpPr>
        <p:spPr/>
        <p:txBody>
          <a:bodyPr/>
          <a:p>
            <a:r>
              <a:rPr lang="en-US"/>
              <a:t>It is an unsupervised learning method, hence no supervision is provided to the algorithm, and it deals with the unlabeled dataset.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sz="4000" b="1">
                <a:sym typeface="+mn-ea"/>
              </a:rPr>
            </a:br>
            <a:br>
              <a:rPr lang="en-US" sz="4000" b="1">
                <a:sym typeface="+mn-ea"/>
              </a:rPr>
            </a:br>
            <a:r>
              <a:rPr lang="en-US" sz="4000" b="1">
                <a:sym typeface="+mn-ea"/>
              </a:rPr>
              <a:t>Forward Selection &amp; Backward Selection</a:t>
            </a:r>
            <a:br>
              <a:rPr lang="en-US" sz="4000" b="1"/>
            </a:br>
            <a:br>
              <a:rPr lang="en-US" sz="4000" b="1"/>
            </a:br>
            <a:endParaRPr lang="en-US" sz="4000"/>
          </a:p>
        </p:txBody>
      </p:sp>
      <p:sp>
        <p:nvSpPr>
          <p:cNvPr id="3" name="Content Placeholder 2"/>
          <p:cNvSpPr>
            <a:spLocks noGrp="1"/>
          </p:cNvSpPr>
          <p:nvPr>
            <p:ph idx="1"/>
          </p:nvPr>
        </p:nvSpPr>
        <p:spPr>
          <a:xfrm>
            <a:off x="609600" y="1600200"/>
            <a:ext cx="10972800" cy="4869180"/>
          </a:xfrm>
        </p:spPr>
        <p:txBody>
          <a:bodyPr/>
          <a:p>
            <a:r>
              <a:rPr lang="en-US" sz="2000" b="1">
                <a:sym typeface="+mn-ea"/>
              </a:rPr>
              <a:t>Forward Selection</a:t>
            </a:r>
            <a:endParaRPr lang="en-US" sz="2000" b="1"/>
          </a:p>
          <a:p>
            <a:r>
              <a:rPr lang="en-US" sz="2000">
                <a:sym typeface="+mn-ea"/>
              </a:rPr>
              <a:t>Forward selection  is a variable selection method.</a:t>
            </a:r>
            <a:endParaRPr lang="en-US" sz="2000"/>
          </a:p>
          <a:p>
            <a:r>
              <a:rPr lang="en-US" sz="2000">
                <a:sym typeface="+mn-ea"/>
              </a:rPr>
              <a:t>Begins with a model that contains no variables (called the Null Model)</a:t>
            </a:r>
            <a:endParaRPr lang="en-US" sz="2000"/>
          </a:p>
          <a:p>
            <a:r>
              <a:rPr lang="en-US" sz="2000">
                <a:sym typeface="+mn-ea"/>
              </a:rPr>
              <a:t>Then starts adding the most significant variables one after the other</a:t>
            </a:r>
            <a:endParaRPr lang="en-US" sz="2000"/>
          </a:p>
          <a:p>
            <a:r>
              <a:rPr lang="en-US" sz="2000">
                <a:sym typeface="+mn-ea"/>
              </a:rPr>
              <a:t>Until a pre-specified stopping rule is reached or until all the variables under consideration are included in the model</a:t>
            </a:r>
            <a:endParaRPr lang="en-US" sz="2000"/>
          </a:p>
          <a:p>
            <a:endParaRPr lang="en-US" sz="2000"/>
          </a:p>
          <a:p>
            <a:r>
              <a:rPr lang="en-US" sz="2000" b="1">
                <a:sym typeface="+mn-ea"/>
              </a:rPr>
              <a:t>Backward </a:t>
            </a:r>
            <a:r>
              <a:rPr lang="en-US" sz="2000" b="1">
                <a:sym typeface="+mn-ea"/>
              </a:rPr>
              <a:t>Selection</a:t>
            </a:r>
            <a:endParaRPr lang="en-US" sz="2000" b="1"/>
          </a:p>
          <a:p>
            <a:r>
              <a:rPr lang="en-US" sz="2000">
                <a:sym typeface="+mn-ea"/>
              </a:rPr>
              <a:t>Backward selection  is a variable selection method.</a:t>
            </a:r>
            <a:endParaRPr lang="en-US" sz="2000"/>
          </a:p>
          <a:p>
            <a:r>
              <a:rPr lang="en-US" sz="2000">
                <a:sym typeface="+mn-ea"/>
              </a:rPr>
              <a:t>Begins with a model that contains all variables under consideration (called the Full Model)</a:t>
            </a:r>
            <a:endParaRPr lang="en-US" sz="2000"/>
          </a:p>
          <a:p>
            <a:r>
              <a:rPr lang="en-US" sz="2000">
                <a:sym typeface="+mn-ea"/>
              </a:rPr>
              <a:t>Then starts removing the least significant variables one after the other</a:t>
            </a:r>
            <a:endParaRPr lang="en-US" sz="2000"/>
          </a:p>
          <a:p>
            <a:r>
              <a:rPr lang="en-US" sz="2000">
                <a:sym typeface="+mn-ea"/>
              </a:rPr>
              <a:t>Until a pre-specified stopping rule is reached or until no variable is left in the model</a:t>
            </a:r>
            <a:endParaRPr lang="en-US" sz="2000"/>
          </a:p>
          <a:p>
            <a:endParaRPr 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LASSO &amp; Ridge</a:t>
            </a:r>
            <a:endParaRPr lang="en-US"/>
          </a:p>
        </p:txBody>
      </p:sp>
      <p:sp>
        <p:nvSpPr>
          <p:cNvPr id="3" name="Content Placeholder 2"/>
          <p:cNvSpPr>
            <a:spLocks noGrp="1"/>
          </p:cNvSpPr>
          <p:nvPr>
            <p:ph idx="1"/>
          </p:nvPr>
        </p:nvSpPr>
        <p:spPr/>
        <p:txBody>
          <a:bodyPr/>
          <a:p>
            <a:r>
              <a:rPr lang="en-US" sz="2400" b="1"/>
              <a:t>LASSO</a:t>
            </a:r>
            <a:r>
              <a:rPr lang="en-US" sz="2400"/>
              <a:t> (least absolute shrinkage and selection operator) is similar to linear regression. However, it uses the approach of absolute shrinkage and selection to reduce the value of incorrectly estimated coefficients. This helps in reducing overfitting. Another term used for lasso is L1-norm regularization.</a:t>
            </a:r>
            <a:endParaRPr lang="en-US" sz="2400"/>
          </a:p>
          <a:p>
            <a:endParaRPr lang="en-US" sz="2400"/>
          </a:p>
          <a:p>
            <a:r>
              <a:rPr lang="en-US" sz="2400" b="1"/>
              <a:t>Ridge regression</a:t>
            </a:r>
            <a:r>
              <a:rPr lang="en-US" sz="2400"/>
              <a:t> is also similar to linear regression or you can say regularized linear regression. It minimizes the Residual Sum of Squares(RSS) in the linear regression to fit the training dataset. In Ridge regression, we add the square of the magnitude of weights to the loss function of linear regression. It acts as a penalty and helps in reducing the overfitting for a given dataset. It is also known as L1 regularization.</a:t>
            </a: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a:t>
            </a:r>
            <a:endParaRPr lang="en-US"/>
          </a:p>
        </p:txBody>
      </p:sp>
      <p:pic>
        <p:nvPicPr>
          <p:cNvPr id="4" name="Content Placeholder 3"/>
          <p:cNvPicPr>
            <a:picLocks noChangeAspect="1"/>
          </p:cNvPicPr>
          <p:nvPr>
            <p:ph idx="1"/>
          </p:nvPr>
        </p:nvPicPr>
        <p:blipFill>
          <a:blip r:embed="rId1"/>
          <a:stretch>
            <a:fillRect/>
          </a:stretch>
        </p:blipFill>
        <p:spPr>
          <a:xfrm>
            <a:off x="1962150" y="1417955"/>
            <a:ext cx="7551420" cy="433768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Support Vector Machine</a:t>
            </a:r>
            <a:endParaRPr lang="en-US"/>
          </a:p>
        </p:txBody>
      </p:sp>
      <p:pic>
        <p:nvPicPr>
          <p:cNvPr id="4" name="Content Placeholder 3"/>
          <p:cNvPicPr>
            <a:picLocks noChangeAspect="1"/>
          </p:cNvPicPr>
          <p:nvPr>
            <p:ph idx="1"/>
          </p:nvPr>
        </p:nvPicPr>
        <p:blipFill>
          <a:blip r:embed="rId1"/>
          <a:stretch>
            <a:fillRect/>
          </a:stretch>
        </p:blipFill>
        <p:spPr>
          <a:xfrm>
            <a:off x="2121535" y="1699895"/>
            <a:ext cx="7045960" cy="46399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a:t>Support Vector Machine or SVM is one of the most popular Supervised Learning algorithms, which is used for Classification as well as Regression problems. However, primarily, it is used for Classification problems in Machine Learning.</a:t>
            </a:r>
            <a:endParaRPr lang="en-US" sz="2400"/>
          </a:p>
          <a:p>
            <a:endParaRPr lang="en-US" sz="2400"/>
          </a:p>
          <a:p>
            <a:r>
              <a:rPr lang="en-US" sz="2400"/>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600200"/>
            <a:ext cx="10972800" cy="4940935"/>
          </a:xfrm>
        </p:spPr>
        <p:txBody>
          <a:bodyPr/>
          <a:p>
            <a:r>
              <a:rPr lang="en-US" b="1"/>
              <a:t>Support Vectors:</a:t>
            </a:r>
            <a:endParaRPr lang="en-US"/>
          </a:p>
          <a:p>
            <a:r>
              <a:rPr lang="en-US" sz="2000"/>
              <a:t>The data points or vectors that are the closest to the hyperplane and which affect the position of the hyperplane are termed as Support Vector. Since these vectors support the hyperplane, hence called a Support vector.</a:t>
            </a:r>
            <a:endParaRPr lang="en-US" sz="2000"/>
          </a:p>
          <a:p>
            <a:endParaRPr lang="en-US" sz="2000"/>
          </a:p>
          <a:p>
            <a:r>
              <a:rPr lang="en-US" sz="2800" b="1"/>
              <a:t>Hyperplane:</a:t>
            </a:r>
            <a:endParaRPr lang="en-US" sz="2800" b="1"/>
          </a:p>
          <a:p>
            <a:r>
              <a:rPr lang="en-US" sz="2000"/>
              <a:t> There can be multiple lines/decision boundaries to segregate the classes in n-dimensional space, but we need to find out the best decision boundary that helps to classify the data points. This best boundary is known as the hyperplane of SVM.</a:t>
            </a:r>
            <a:endParaRPr lang="en-US" sz="2000"/>
          </a:p>
          <a:p>
            <a:endParaRPr lang="en-US" sz="2000"/>
          </a:p>
          <a:p>
            <a:r>
              <a:rPr lang="en-US" sz="2000"/>
              <a:t>The dimensions of the hyperplane depend on the features present in the dataset, which means if there are 2 features (as shown in image), then hyperplane will be a straight line. And if there are 3 features, then hyperplane will be a 2-dimension plane.</a:t>
            </a:r>
            <a:endParaRPr 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Decision Tree Classification Algorithm</a:t>
            </a:r>
            <a:endParaRPr lang="en-US" b="1"/>
          </a:p>
        </p:txBody>
      </p:sp>
      <p:sp>
        <p:nvSpPr>
          <p:cNvPr id="3" name="Content Placeholder 2"/>
          <p:cNvSpPr>
            <a:spLocks noGrp="1"/>
          </p:cNvSpPr>
          <p:nvPr>
            <p:ph idx="1"/>
          </p:nvPr>
        </p:nvSpPr>
        <p:spPr/>
        <p:txBody>
          <a:bodyPr/>
          <a:p>
            <a:r>
              <a:rPr lang="en-US" sz="2400" b="1"/>
              <a:t>Decision Tree</a:t>
            </a:r>
            <a:r>
              <a:rPr lang="en-US" sz="2400"/>
              <a:t> is a Supervised learning technique that can be used for both classification and Regression problems, but mostly it is preferred for solving Classification problems. </a:t>
            </a:r>
            <a:endParaRPr lang="en-US" sz="2400"/>
          </a:p>
          <a:p>
            <a:r>
              <a:rPr lang="en-US" sz="2400"/>
              <a:t>It is a tree-structured classifier, where internal nodes represent the features of a dataset, branches represent the decision rules and each leaf node represents the outcome.</a:t>
            </a:r>
            <a:endParaRPr lang="en-US" sz="2400"/>
          </a:p>
          <a:p>
            <a:r>
              <a:rPr lang="en-US" sz="2400"/>
              <a:t>It is a graphical representation for getting all the possible solutions to a problem/decision based on given conditions.</a:t>
            </a:r>
            <a:endParaRPr lang="en-US" sz="2400"/>
          </a:p>
          <a:p>
            <a:r>
              <a:rPr lang="en-US" sz="2400"/>
              <a:t>It is called a decision tree because, similar to a tree, it starts with the root node, which expands on further branches and constructs a tree-like structure.</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Classification	</a:t>
            </a:r>
            <a:endParaRPr lang="en-US"/>
          </a:p>
        </p:txBody>
      </p:sp>
      <p:sp>
        <p:nvSpPr>
          <p:cNvPr id="3" name="Content Placeholder 2"/>
          <p:cNvSpPr>
            <a:spLocks noGrp="1"/>
          </p:cNvSpPr>
          <p:nvPr>
            <p:ph idx="1"/>
          </p:nvPr>
        </p:nvSpPr>
        <p:spPr/>
        <p:txBody>
          <a:bodyPr/>
          <a:p>
            <a:r>
              <a:rPr lang="en-US" sz="2400"/>
              <a:t>Classification is a process of finding a function which helps in dividing the dataset into classes based on different parameters. In Classification, a computer program is trained on the training dataset and based on that training, it categorizes the data into different classes.</a:t>
            </a:r>
            <a:endParaRPr 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600200"/>
            <a:ext cx="10972800" cy="4998720"/>
          </a:xfrm>
        </p:spPr>
        <p:txBody>
          <a:bodyPr/>
          <a:p>
            <a:r>
              <a:rPr lang="en-US" sz="2400" b="1"/>
              <a:t>Root Node:</a:t>
            </a:r>
            <a:r>
              <a:rPr lang="en-US" sz="2400"/>
              <a:t> Root node is from where the decision tree starts. It represents the entire dataset, which further gets divided into two or more homogeneous sets.</a:t>
            </a:r>
            <a:endParaRPr lang="en-US" sz="2400"/>
          </a:p>
          <a:p>
            <a:r>
              <a:rPr lang="en-US" sz="2400" b="1"/>
              <a:t>Leaf Node:</a:t>
            </a:r>
            <a:r>
              <a:rPr lang="en-US" sz="2400"/>
              <a:t> Leaf nodes are the final output node, and the tree cannot be segregated further after getting a leaf node.</a:t>
            </a:r>
            <a:endParaRPr lang="en-US" sz="2400"/>
          </a:p>
          <a:p>
            <a:r>
              <a:rPr lang="en-US" sz="2400" b="1"/>
              <a:t>Splitting:</a:t>
            </a:r>
            <a:r>
              <a:rPr lang="en-US" sz="2400"/>
              <a:t> Splitting is the process of dividing the decision node/root node into sub-nodes according to the given conditions.</a:t>
            </a:r>
            <a:endParaRPr lang="en-US" sz="2400"/>
          </a:p>
          <a:p>
            <a:r>
              <a:rPr lang="en-US" sz="2400" b="1"/>
              <a:t>Branch/Sub Tree:</a:t>
            </a:r>
            <a:r>
              <a:rPr lang="en-US" sz="2400"/>
              <a:t> A tree formed by splitting the tree.</a:t>
            </a:r>
            <a:endParaRPr lang="en-US" sz="2400"/>
          </a:p>
          <a:p>
            <a:r>
              <a:rPr lang="en-US" sz="2400" b="1"/>
              <a:t>Pruning:</a:t>
            </a:r>
            <a:r>
              <a:rPr lang="en-US" sz="2400"/>
              <a:t> Pruning is the process of removing the unwanted branches from the tree.</a:t>
            </a:r>
            <a:endParaRPr lang="en-US" sz="2400"/>
          </a:p>
          <a:p>
            <a:r>
              <a:rPr lang="en-US" sz="2400" b="1"/>
              <a:t>Parent/Child node:</a:t>
            </a:r>
            <a:r>
              <a:rPr lang="en-US" sz="2400"/>
              <a:t> The root node of the tree is called the parent node, and other nodes are called the child nodes.</a:t>
            </a:r>
            <a:endParaRPr 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400" b="1"/>
              <a:t> Information Gain:</a:t>
            </a:r>
            <a:endParaRPr lang="en-US" sz="2400"/>
          </a:p>
          <a:p>
            <a:r>
              <a:rPr lang="en-US" sz="2400"/>
              <a:t>Information gain is the measurement of changes in entropy after the segmentation of a dataset based on an attribute.</a:t>
            </a:r>
            <a:endParaRPr lang="en-US" sz="2400"/>
          </a:p>
          <a:p>
            <a:r>
              <a:rPr lang="en-US" sz="2400"/>
              <a:t>It calculates how much information a feature provides us about a class.</a:t>
            </a:r>
            <a:endParaRPr lang="en-US" sz="2400"/>
          </a:p>
          <a:p>
            <a:r>
              <a:rPr lang="en-US" sz="2400"/>
              <a:t>According to the value of information gain, we split the node and build the decision tree.</a:t>
            </a:r>
            <a:endParaRPr lang="en-US" sz="2400"/>
          </a:p>
          <a:p>
            <a:endParaRPr lang="en-US" sz="2400"/>
          </a:p>
          <a:p>
            <a:pPr marL="0" indent="0">
              <a:buNone/>
            </a:pPr>
            <a:r>
              <a:rPr lang="en-US" sz="2400" b="1"/>
              <a:t>Formula:</a:t>
            </a:r>
            <a:r>
              <a:rPr lang="en-US" sz="2400"/>
              <a:t> Information Gain= Entropy(S)- [(Weighted Avg) *Entropy(eachfeature)  </a:t>
            </a:r>
            <a:endParaRPr 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400" b="1"/>
              <a:t> Gini Index:</a:t>
            </a:r>
            <a:endParaRPr lang="en-US" sz="2400"/>
          </a:p>
          <a:p>
            <a:r>
              <a:rPr lang="en-US" sz="2400"/>
              <a:t>Gini index is a measure of impurity or purity used while creating a decision tree in the CART(Classification and Regression Tree) algorithm.</a:t>
            </a:r>
            <a:endParaRPr lang="en-US" sz="2400"/>
          </a:p>
          <a:p>
            <a:r>
              <a:rPr lang="en-US" sz="2400"/>
              <a:t>An attribute with the low Gini index should be preferred as compared to the high Gini index.</a:t>
            </a:r>
            <a:endParaRPr lang="en-US" sz="2400"/>
          </a:p>
          <a:p>
            <a:r>
              <a:rPr lang="en-US" sz="2400"/>
              <a:t>It only creates binary splits, and the CART algorithm uses the Gini index to create binary splits.</a:t>
            </a:r>
            <a:endParaRPr lang="en-US" sz="2400"/>
          </a:p>
          <a:p>
            <a:r>
              <a:rPr lang="en-US" sz="2400"/>
              <a:t>Gini index can be calculated using the below formula:</a:t>
            </a:r>
            <a:endParaRPr lang="en-US" sz="2400"/>
          </a:p>
          <a:p>
            <a:endParaRPr lang="en-US" sz="2400"/>
          </a:p>
          <a:p>
            <a:r>
              <a:rPr lang="en-US" sz="2400"/>
              <a:t>Gini Index= 1- ∑jPj2</a:t>
            </a:r>
            <a:endParaRPr 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ADA Boosting</a:t>
            </a:r>
            <a:endParaRPr lang="en-US"/>
          </a:p>
        </p:txBody>
      </p:sp>
      <p:sp>
        <p:nvSpPr>
          <p:cNvPr id="3" name="Content Placeholder 2"/>
          <p:cNvSpPr>
            <a:spLocks noGrp="1"/>
          </p:cNvSpPr>
          <p:nvPr>
            <p:ph idx="1"/>
          </p:nvPr>
        </p:nvSpPr>
        <p:spPr/>
        <p:txBody>
          <a:bodyPr/>
          <a:p>
            <a:r>
              <a:rPr lang="en-US" sz="2000"/>
              <a:t>AdaBoost algorithm, short for Adaptive Boosting, is a Boosting technique used as an Ensemble Method in Machine Learning. It is called Adaptive Boosting as the weights are re-assigned to each instance, with higher weights assigned to incorrectly classified instances. Boosting is used to reduce bias as well as variance for supervised learning. It works on the principle of learners growing sequentially.</a:t>
            </a:r>
            <a:endParaRPr lang="en-US" sz="2000"/>
          </a:p>
          <a:p>
            <a:endParaRPr lang="en-US" sz="2400"/>
          </a:p>
          <a:p>
            <a:r>
              <a:rPr lang="en-US" sz="2400"/>
              <a:t>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techniques.</a:t>
            </a:r>
            <a:endParaRPr lang="en-US" sz="2400"/>
          </a:p>
          <a:p>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474470" y="1019810"/>
            <a:ext cx="8698230" cy="448691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337435" y="1515110"/>
            <a:ext cx="6830060" cy="35991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Random Forest Algorithm</a:t>
            </a:r>
            <a:endParaRPr lang="en-US" b="1"/>
          </a:p>
        </p:txBody>
      </p:sp>
      <p:sp>
        <p:nvSpPr>
          <p:cNvPr id="3" name="Content Placeholder 2"/>
          <p:cNvSpPr>
            <a:spLocks noGrp="1"/>
          </p:cNvSpPr>
          <p:nvPr>
            <p:ph idx="1"/>
          </p:nvPr>
        </p:nvSpPr>
        <p:spPr/>
        <p:txBody>
          <a:bodyPr/>
          <a:p>
            <a:r>
              <a:rPr lang="en-US" sz="2400"/>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endParaRPr lang="en-US" sz="2400"/>
          </a:p>
          <a:p>
            <a:endParaRPr lang="en-US" sz="2400"/>
          </a:p>
          <a:p>
            <a:r>
              <a:rPr lang="en-US" sz="2400"/>
              <a:t>"Random Forest is a classifier that contains a number of decision trees on various subsets of the given dataset and takes the average to improve the predictive accuracy of that dataset." </a:t>
            </a:r>
            <a:endParaRPr lang="en-US" sz="2400"/>
          </a:p>
          <a:p>
            <a:r>
              <a:rPr lang="en-US" sz="2400"/>
              <a:t>The greater number of trees in the forest leads to higher accuracy and prevents the problem of overfitting.</a:t>
            </a:r>
            <a:endParaRPr 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b="1"/>
              <a:t>Why use Random Forest?</a:t>
            </a:r>
            <a:endParaRPr lang="en-US" sz="2400"/>
          </a:p>
          <a:p>
            <a:pPr marL="0" indent="0">
              <a:buNone/>
            </a:pPr>
            <a:endParaRPr lang="en-US" sz="2400"/>
          </a:p>
          <a:p>
            <a:r>
              <a:rPr lang="en-US" sz="2400"/>
              <a:t>It takes less training time as compared to other algorithms.</a:t>
            </a:r>
            <a:endParaRPr lang="en-US" sz="2400"/>
          </a:p>
          <a:p>
            <a:r>
              <a:rPr lang="en-US" sz="2400"/>
              <a:t>It predicts output with high accuracy, even for the large dataset it runs efficiently.</a:t>
            </a:r>
            <a:endParaRPr lang="en-US" sz="2400"/>
          </a:p>
          <a:p>
            <a:r>
              <a:rPr lang="en-US" sz="2400"/>
              <a:t>It can also maintain accuracy when a large proportion of data is missing.</a:t>
            </a:r>
            <a:endParaRPr 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b="1"/>
              <a:t>Advantages of Random Forest</a:t>
            </a:r>
            <a:endParaRPr lang="en-US"/>
          </a:p>
          <a:p>
            <a:r>
              <a:rPr lang="en-US" sz="2400"/>
              <a:t>Random Forest is capable of performing both Classification and Regression tasks.</a:t>
            </a:r>
            <a:endParaRPr lang="en-US" sz="2400"/>
          </a:p>
          <a:p>
            <a:r>
              <a:rPr lang="en-US" sz="2400"/>
              <a:t>It is capable of handling large datasets with high dimensionality.</a:t>
            </a:r>
            <a:endParaRPr lang="en-US" sz="2400"/>
          </a:p>
          <a:p>
            <a:r>
              <a:rPr lang="en-US" sz="2400"/>
              <a:t>It enhances the accuracy of the model and prevents the overfitting issue.</a:t>
            </a:r>
            <a:endParaRPr lang="en-US" sz="2400"/>
          </a:p>
          <a:p>
            <a:endParaRPr lang="en-US" sz="2400" b="1"/>
          </a:p>
          <a:p>
            <a:r>
              <a:rPr lang="en-US" b="1"/>
              <a:t>Disadvantages of Random Forest</a:t>
            </a:r>
            <a:endParaRPr lang="en-US" b="1"/>
          </a:p>
          <a:p>
            <a:r>
              <a:rPr lang="en-US" sz="2400"/>
              <a:t>Although random forest can be used for both classification and regression tasks, it is not more suitable for Regression tasks.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Regression </a:t>
            </a:r>
            <a:endParaRPr lang="en-US"/>
          </a:p>
        </p:txBody>
      </p:sp>
      <p:sp>
        <p:nvSpPr>
          <p:cNvPr id="3" name="Content Placeholder 2"/>
          <p:cNvSpPr>
            <a:spLocks noGrp="1"/>
          </p:cNvSpPr>
          <p:nvPr>
            <p:ph idx="1"/>
          </p:nvPr>
        </p:nvSpPr>
        <p:spPr/>
        <p:txBody>
          <a:bodyPr/>
          <a:p>
            <a:r>
              <a:rPr lang="en-US" sz="2400"/>
              <a:t>Regression is a process of finding the correlations between dependent and independent variables. It helps in predicting the continuous variables such as prediction of Market Trends, prediction of House prices, etc.</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Supervised and Unsupervised</a:t>
            </a:r>
            <a:endParaRPr lang="en-US"/>
          </a:p>
        </p:txBody>
      </p:sp>
      <p:pic>
        <p:nvPicPr>
          <p:cNvPr id="4" name="Content Placeholder 3"/>
          <p:cNvPicPr>
            <a:picLocks noChangeAspect="1"/>
          </p:cNvPicPr>
          <p:nvPr>
            <p:ph idx="1"/>
          </p:nvPr>
        </p:nvPicPr>
        <p:blipFill>
          <a:blip r:embed="rId1"/>
          <a:stretch>
            <a:fillRect/>
          </a:stretch>
        </p:blipFill>
        <p:spPr>
          <a:xfrm>
            <a:off x="1153795" y="1825625"/>
            <a:ext cx="988314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Supervised learning</a:t>
            </a:r>
            <a:endParaRPr lang="en-US"/>
          </a:p>
        </p:txBody>
      </p:sp>
      <p:sp>
        <p:nvSpPr>
          <p:cNvPr id="3" name="Content Placeholder 2"/>
          <p:cNvSpPr>
            <a:spLocks noGrp="1"/>
          </p:cNvSpPr>
          <p:nvPr>
            <p:ph idx="1"/>
          </p:nvPr>
        </p:nvSpPr>
        <p:spPr/>
        <p:txBody>
          <a:bodyPr/>
          <a:p>
            <a:r>
              <a:rPr lang="en-US" sz="2000"/>
              <a:t>Supervised learning is the types of machine learning in which machines are trained using well "labelled" training data, and on basis of that data, machines predict the output. The labelled data means some input data is already tagged with the correct output.</a:t>
            </a:r>
            <a:endParaRPr lang="en-US" sz="2000"/>
          </a:p>
          <a:p>
            <a:endParaRPr lang="en-US" sz="2000"/>
          </a:p>
          <a:p>
            <a:r>
              <a:rPr lang="en-US" sz="2000"/>
              <a:t>In supervised learning, the training data provided to the machines work as the supervisor that teaches the machines to predict the output correctly. It applies the same concept as a student learns in the supervision of the teacher.</a:t>
            </a:r>
            <a:endParaRPr lang="en-US" sz="2000"/>
          </a:p>
          <a:p>
            <a:endParaRPr lang="en-US" sz="2000"/>
          </a:p>
          <a:p>
            <a:r>
              <a:rPr lang="en-US" sz="2000"/>
              <a:t>Supervised learning is a process of providing input data as well as correct output data to the machine learning model. The aim of a supervised learning algorithm is to find a mapping function to map the input variable(x) with the output variable(y).</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000" b="1"/>
              <a:t>Advantages of Supervised learning:</a:t>
            </a:r>
            <a:endParaRPr lang="en-US" sz="2000"/>
          </a:p>
          <a:p>
            <a:r>
              <a:rPr lang="en-US" sz="2000"/>
              <a:t>With the help of supervised learning, the model can predict the output on the basis of prior experiences.</a:t>
            </a:r>
            <a:endParaRPr lang="en-US" sz="2000"/>
          </a:p>
          <a:p>
            <a:r>
              <a:rPr lang="en-US" sz="2000"/>
              <a:t>In supervised learning, we can have an exact idea about the classes of objects.</a:t>
            </a:r>
            <a:endParaRPr lang="en-US" sz="2000"/>
          </a:p>
          <a:p>
            <a:r>
              <a:rPr lang="en-US" sz="2000"/>
              <a:t>Supervised learning model helps us to solve various real-world problems such as fraud detection, spam filtering, etc.</a:t>
            </a:r>
            <a:endParaRPr lang="en-US" sz="2000"/>
          </a:p>
          <a:p>
            <a:r>
              <a:rPr lang="en-US" sz="2000" b="1"/>
              <a:t>Disadvantages of supervised learning:</a:t>
            </a:r>
            <a:endParaRPr lang="en-US" sz="2000"/>
          </a:p>
          <a:p>
            <a:r>
              <a:rPr lang="en-US" sz="2000"/>
              <a:t>Supervised learning models are not suitable for handling the complex tasks.</a:t>
            </a:r>
            <a:endParaRPr lang="en-US" sz="2000"/>
          </a:p>
          <a:p>
            <a:r>
              <a:rPr lang="en-US" sz="2000"/>
              <a:t>Supervised learning cannot predict the correct output if the test data is different from the training dataset.</a:t>
            </a:r>
            <a:endParaRPr lang="en-US" sz="2000"/>
          </a:p>
          <a:p>
            <a:r>
              <a:rPr lang="en-US" sz="2000"/>
              <a:t>Training required lots of computation times.</a:t>
            </a:r>
            <a:endParaRPr lang="en-US" sz="2000"/>
          </a:p>
          <a:p>
            <a:r>
              <a:rPr lang="en-US" sz="2000"/>
              <a:t>In supervised learning, we need enough knowledge about the classes of object.</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unsupervised learning</a:t>
            </a:r>
            <a:endParaRPr lang="en-US"/>
          </a:p>
        </p:txBody>
      </p:sp>
      <p:sp>
        <p:nvSpPr>
          <p:cNvPr id="3" name="Content Placeholder 2"/>
          <p:cNvSpPr>
            <a:spLocks noGrp="1"/>
          </p:cNvSpPr>
          <p:nvPr>
            <p:ph idx="1"/>
          </p:nvPr>
        </p:nvSpPr>
        <p:spPr>
          <a:xfrm>
            <a:off x="609600" y="1600200"/>
            <a:ext cx="10972800" cy="5027295"/>
          </a:xfrm>
        </p:spPr>
        <p:txBody>
          <a:bodyPr/>
          <a:p>
            <a:r>
              <a:rPr lang="en-US" sz="1800"/>
              <a:t>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a:t>
            </a:r>
            <a:endParaRPr lang="en-US" sz="1800"/>
          </a:p>
          <a:p>
            <a:r>
              <a:rPr lang="en-US" sz="1800"/>
              <a:t>Unsupervised learning is a type of machine learning in which models are trained using unlabeled dataset and are allowed to act on that data without any supervision.</a:t>
            </a:r>
            <a:endParaRPr lang="en-US" sz="1800"/>
          </a:p>
          <a:p>
            <a:endParaRPr lang="en-US" sz="1800"/>
          </a:p>
          <a:p>
            <a:r>
              <a:rPr lang="en-US" sz="1800" b="1"/>
              <a:t>Advantages of Unsupervised Learning</a:t>
            </a:r>
            <a:endParaRPr lang="en-US" sz="1800"/>
          </a:p>
          <a:p>
            <a:r>
              <a:rPr lang="en-US" sz="1800"/>
              <a:t>Unsupervised learning is used for more complex tasks as compared to supervised learning because, in unsupervised learning, we don't have labeled input data.</a:t>
            </a:r>
            <a:endParaRPr lang="en-US" sz="1800"/>
          </a:p>
          <a:p>
            <a:r>
              <a:rPr lang="en-US" sz="1800"/>
              <a:t>Unsupervised learning is preferable as it is easy to get unlabeled data in comparison to labeled data.</a:t>
            </a:r>
            <a:endParaRPr lang="en-US" sz="1800"/>
          </a:p>
          <a:p>
            <a:r>
              <a:rPr lang="en-US" sz="1800" b="1"/>
              <a:t>Disadvantages of Unsupervised Learning</a:t>
            </a:r>
            <a:endParaRPr lang="en-US" sz="1800"/>
          </a:p>
          <a:p>
            <a:r>
              <a:rPr lang="en-US" sz="1800"/>
              <a:t>Unsupervised learning is intrinsically more difficult than supervised learning as it does not have corresponding output.</a:t>
            </a:r>
            <a:endParaRPr lang="en-US" sz="1800"/>
          </a:p>
          <a:p>
            <a:r>
              <a:rPr lang="en-US" sz="1800"/>
              <a:t>The result of the unsupervised learning algorithm might be less accurate as input data is not labeled, and algorithms do not know the exact output in advance.</a:t>
            </a:r>
            <a:endParaRPr lang="en-US" sz="18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17072</Words>
  <Application>WPS Presentation</Application>
  <PresentationFormat>Widescreen</PresentationFormat>
  <Paragraphs>277</Paragraphs>
  <Slides>48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Arial</vt:lpstr>
      <vt:lpstr>SimSun</vt:lpstr>
      <vt:lpstr>Wingdings</vt:lpstr>
      <vt:lpstr>Microsoft YaHei</vt:lpstr>
      <vt:lpstr>Arial Unicode MS</vt:lpstr>
      <vt:lpstr>Calibri</vt:lpstr>
      <vt:lpstr>Wingdings</vt:lpstr>
      <vt:lpstr>Orange Waves</vt:lpstr>
      <vt:lpstr>Machine Learning</vt:lpstr>
      <vt:lpstr>ML</vt:lpstr>
      <vt:lpstr>Classification and Regression</vt:lpstr>
      <vt:lpstr>Classification	</vt:lpstr>
      <vt:lpstr>Regression </vt:lpstr>
      <vt:lpstr>Supervised and Unsupervised</vt:lpstr>
      <vt:lpstr>Supervised learning</vt:lpstr>
      <vt:lpstr>PowerPoint 演示文稿</vt:lpstr>
      <vt:lpstr>unsupervised learning</vt:lpstr>
      <vt:lpstr> Exploratory Data analysis</vt:lpstr>
      <vt:lpstr>TYPES OF EXPLORATORY DATA ANALYSIS:</vt:lpstr>
      <vt:lpstr>PowerPoint 演示文稿</vt:lpstr>
      <vt:lpstr>PowerPoint 演示文稿</vt:lpstr>
      <vt:lpstr>PowerPoint 演示文稿</vt:lpstr>
      <vt:lpstr>Confusion Matrix:</vt:lpstr>
      <vt:lpstr>PowerPoint 演示文稿</vt:lpstr>
      <vt:lpstr>PowerPoint 演示文稿</vt:lpstr>
      <vt:lpstr>PowerPoint 演示文稿</vt:lpstr>
      <vt:lpstr>PowerPoint 演示文稿</vt:lpstr>
      <vt:lpstr>Linear Regression:</vt:lpstr>
      <vt:lpstr>PowerPoint 演示文稿</vt:lpstr>
      <vt:lpstr>PowerPoint 演示文稿</vt:lpstr>
      <vt:lpstr>PowerPoint 演示文稿</vt:lpstr>
      <vt:lpstr>PowerPoint 演示文稿</vt:lpstr>
      <vt:lpstr> What is feature engineering? </vt:lpstr>
      <vt:lpstr>PowerPoint 演示文稿</vt:lpstr>
      <vt:lpstr>PowerPoint 演示文稿</vt:lpstr>
      <vt:lpstr>Label Encoding</vt:lpstr>
      <vt:lpstr>Limitation of label Encoding</vt:lpstr>
      <vt:lpstr>What is One-Hot Encoding?</vt:lpstr>
      <vt:lpstr>Principal Component Analysis(PCA)</vt:lpstr>
      <vt:lpstr>Cluster Analysis</vt:lpstr>
      <vt:lpstr>  Forward Selection &amp; Backward Selection  </vt:lpstr>
      <vt:lpstr>LASSO &amp; Ridge</vt:lpstr>
      <vt:lpstr>R</vt:lpstr>
      <vt:lpstr>Support Vector Machine</vt:lpstr>
      <vt:lpstr>PowerPoint 演示文稿</vt:lpstr>
      <vt:lpstr>PowerPoint 演示文稿</vt:lpstr>
      <vt:lpstr>Decision Tree Classification Algorithm</vt:lpstr>
      <vt:lpstr>PowerPoint 演示文稿</vt:lpstr>
      <vt:lpstr>PowerPoint 演示文稿</vt:lpstr>
      <vt:lpstr>PowerPoint 演示文稿</vt:lpstr>
      <vt:lpstr>ADA Boosting</vt:lpstr>
      <vt:lpstr>PowerPoint 演示文稿</vt:lpstr>
      <vt:lpstr>PowerPoint 演示文稿</vt:lpstr>
      <vt:lpstr>Random Forest Algorithm</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57</cp:revision>
  <dcterms:created xsi:type="dcterms:W3CDTF">2021-07-27T12:12:00Z</dcterms:created>
  <dcterms:modified xsi:type="dcterms:W3CDTF">2021-09-30T16:04:01Z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AA8A7E365E944A9C8AB89BE91D54EF63</vt:lpwstr>
  </property>
</Properties>
</file>