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0" r:id="rId4"/>
    <p:sldId id="257" r:id="rId5"/>
    <p:sldId id="258" r:id="rId6"/>
    <p:sldId id="273" r:id="rId7"/>
    <p:sldId id="269" r:id="rId8"/>
    <p:sldId id="268" r:id="rId9"/>
    <p:sldId id="266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CE0382-1968-4ABD-8DB7-612A008F7806}">
          <p14:sldIdLst>
            <p14:sldId id="256"/>
            <p14:sldId id="275"/>
            <p14:sldId id="270"/>
            <p14:sldId id="257"/>
            <p14:sldId id="258"/>
            <p14:sldId id="273"/>
            <p14:sldId id="269"/>
            <p14:sldId id="268"/>
            <p14:sldId id="266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440" y="993746"/>
            <a:ext cx="10862873" cy="1914918"/>
          </a:xfrm>
        </p:spPr>
        <p:txBody>
          <a:bodyPr/>
          <a:lstStyle/>
          <a:p>
            <a:r>
              <a:rPr lang="en-US" sz="4800" dirty="0"/>
              <a:t>Autonomous Traffic Sign Detection and Recognition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3819" y="4711477"/>
            <a:ext cx="4628007" cy="11868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by :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Research </a:t>
            </a:r>
            <a:r>
              <a:rPr lang="en-US" dirty="0" smtClean="0">
                <a:solidFill>
                  <a:schemeClr val="bg1"/>
                </a:solidFill>
              </a:rPr>
              <a:t>student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ASHWINTH. r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61365" y="4711477"/>
            <a:ext cx="4628007" cy="118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MENTOR :		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Dr.Ashvini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K </a:t>
            </a:r>
            <a:r>
              <a:rPr lang="en-US" dirty="0" err="1">
                <a:solidFill>
                  <a:schemeClr val="bg1"/>
                </a:solidFill>
              </a:rPr>
              <a:t>Babaleshwar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3145"/>
      </p:ext>
    </p:extLst>
  </p:cSld>
  <p:clrMapOvr>
    <a:masterClrMapping/>
  </p:clrMapOvr>
  <p:transition spd="slow" advTm="941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8635" cy="4254500"/>
          </a:xfrm>
        </p:spPr>
        <p:txBody>
          <a:bodyPr>
            <a:noAutofit/>
          </a:bodyPr>
          <a:lstStyle/>
          <a:p>
            <a:r>
              <a:rPr lang="en-US" sz="1300" dirty="0" err="1">
                <a:latin typeface="Bahnschrift Light Condensed" panose="020B0502040204020203" pitchFamily="34" charset="0"/>
              </a:rPr>
              <a:t>Shivanand</a:t>
            </a:r>
            <a:r>
              <a:rPr lang="en-US" sz="1300" dirty="0">
                <a:latin typeface="Bahnschrift Light Condensed" panose="020B0502040204020203" pitchFamily="34" charset="0"/>
              </a:rPr>
              <a:t> S </a:t>
            </a:r>
            <a:r>
              <a:rPr lang="en-US" sz="1300" dirty="0" err="1">
                <a:latin typeface="Bahnschrift Light Condensed" panose="020B0502040204020203" pitchFamily="34" charset="0"/>
              </a:rPr>
              <a:t>Gornale</a:t>
            </a:r>
            <a:r>
              <a:rPr lang="en-US" sz="1300" dirty="0">
                <a:latin typeface="Bahnschrift Light Condensed" panose="020B0502040204020203" pitchFamily="34" charset="0"/>
              </a:rPr>
              <a:t>, </a:t>
            </a:r>
            <a:r>
              <a:rPr lang="en-US" sz="1300" dirty="0" err="1">
                <a:latin typeface="Bahnschrift Light Condensed" panose="020B0502040204020203" pitchFamily="34" charset="0"/>
              </a:rPr>
              <a:t>Ashvini</a:t>
            </a:r>
            <a:r>
              <a:rPr lang="en-US" sz="1300" dirty="0">
                <a:latin typeface="Bahnschrift Light Condensed" panose="020B0502040204020203" pitchFamily="34" charset="0"/>
              </a:rPr>
              <a:t> K </a:t>
            </a:r>
            <a:r>
              <a:rPr lang="en-US" sz="1300" dirty="0" err="1">
                <a:latin typeface="Bahnschrift Light Condensed" panose="020B0502040204020203" pitchFamily="34" charset="0"/>
              </a:rPr>
              <a:t>Babaleshwar</a:t>
            </a:r>
            <a:r>
              <a:rPr lang="en-US" sz="1300" dirty="0">
                <a:latin typeface="Bahnschrift Light Condensed" panose="020B0502040204020203" pitchFamily="34" charset="0"/>
              </a:rPr>
              <a:t>, </a:t>
            </a:r>
            <a:r>
              <a:rPr lang="en-US" sz="1300" dirty="0" err="1">
                <a:latin typeface="Bahnschrift Light Condensed" panose="020B0502040204020203" pitchFamily="34" charset="0"/>
              </a:rPr>
              <a:t>Pravin</a:t>
            </a:r>
            <a:r>
              <a:rPr lang="en-US" sz="1300" dirty="0">
                <a:latin typeface="Bahnschrift Light Condensed" panose="020B0502040204020203" pitchFamily="34" charset="0"/>
              </a:rPr>
              <a:t> L </a:t>
            </a:r>
            <a:r>
              <a:rPr lang="en-US" sz="1300" dirty="0" err="1">
                <a:latin typeface="Bahnschrift Light Condensed" panose="020B0502040204020203" pitchFamily="34" charset="0"/>
              </a:rPr>
              <a:t>Yannawar</a:t>
            </a:r>
            <a:r>
              <a:rPr lang="en-US" sz="1300" dirty="0">
                <a:latin typeface="Bahnschrift Light Condensed" panose="020B0502040204020203" pitchFamily="34" charset="0"/>
              </a:rPr>
              <a:t>," Detection and </a:t>
            </a:r>
            <a:r>
              <a:rPr lang="en-US" sz="1300" dirty="0">
                <a:latin typeface="Bahnschrift Light Condensed" panose="020B0502040204020203" pitchFamily="34" charset="0"/>
              </a:rPr>
              <a:t>Classification </a:t>
            </a:r>
            <a:r>
              <a:rPr lang="en-US" sz="1300" dirty="0">
                <a:latin typeface="Bahnschrift Light Condensed" panose="020B0502040204020203" pitchFamily="34" charset="0"/>
              </a:rPr>
              <a:t>of Signage’s from Random Mobile Videos Using Local Binary Patterns", International Journal of Image, </a:t>
            </a:r>
            <a:r>
              <a:rPr lang="en-US" sz="1300" dirty="0">
                <a:latin typeface="Bahnschrift Light Condensed" panose="020B0502040204020203" pitchFamily="34" charset="0"/>
              </a:rPr>
              <a:t>Graphics </a:t>
            </a:r>
            <a:r>
              <a:rPr lang="en-US" sz="1300" dirty="0">
                <a:latin typeface="Bahnschrift Light Condensed" panose="020B0502040204020203" pitchFamily="34" charset="0"/>
              </a:rPr>
              <a:t>and Signal Processing(IJIGSP), Vol.10, No.2, pp. 52-59, </a:t>
            </a:r>
            <a:r>
              <a:rPr lang="en-US" sz="1300" dirty="0">
                <a:latin typeface="Bahnschrift Light Condensed" panose="020B0502040204020203" pitchFamily="34" charset="0"/>
              </a:rPr>
              <a:t>2018.DOI: 10.5815/ijigsp.2018.02.06</a:t>
            </a:r>
          </a:p>
          <a:p>
            <a:r>
              <a:rPr lang="en-US" sz="1300" dirty="0">
                <a:latin typeface="Bahnschrift Light Condensed" panose="020B0502040204020203" pitchFamily="34" charset="0"/>
              </a:rPr>
              <a:t>Andreas </a:t>
            </a:r>
            <a:r>
              <a:rPr lang="en-US" sz="1300" dirty="0" err="1">
                <a:latin typeface="Bahnschrift Light Condensed" panose="020B0502040204020203" pitchFamily="34" charset="0"/>
              </a:rPr>
              <a:t>Møgelmose</a:t>
            </a:r>
            <a:r>
              <a:rPr lang="en-US" sz="1300" dirty="0">
                <a:latin typeface="Bahnschrift Light Condensed" panose="020B0502040204020203" pitchFamily="34" charset="0"/>
              </a:rPr>
              <a:t>, Mohan M. Trivedi, Thomas B. </a:t>
            </a:r>
            <a:r>
              <a:rPr lang="en-US" sz="1300" dirty="0" err="1">
                <a:latin typeface="Bahnschrift Light Condensed" panose="020B0502040204020203" pitchFamily="34" charset="0"/>
              </a:rPr>
              <a:t>Moeslund</a:t>
            </a:r>
            <a:r>
              <a:rPr lang="en-US" sz="1300" dirty="0">
                <a:latin typeface="Bahnschrift Light Condensed" panose="020B0502040204020203" pitchFamily="34" charset="0"/>
              </a:rPr>
              <a:t>, "Learning to detect traffic signs: Comparative evaluation of synthetic and real-world datasets", Pattern Recognition (ICPR) 2012 21st International Conference on, pp. 3452-3455, 2012</a:t>
            </a:r>
            <a:r>
              <a:rPr lang="en-US" sz="1300" dirty="0">
                <a:latin typeface="Bahnschrift Light Condensed" panose="020B0502040204020203" pitchFamily="34" charset="0"/>
              </a:rPr>
              <a:t>.</a:t>
            </a:r>
            <a:endParaRPr lang="en-US" sz="1300" dirty="0">
              <a:latin typeface="Bahnschrift Light Condensed" panose="020B0502040204020203" pitchFamily="34" charset="0"/>
            </a:endParaRPr>
          </a:p>
          <a:p>
            <a:r>
              <a:rPr lang="en-US" sz="1300" dirty="0" err="1">
                <a:latin typeface="Bahnschrift Light Condensed" panose="020B0502040204020203" pitchFamily="34" charset="0"/>
              </a:rPr>
              <a:t>Karthiga</a:t>
            </a:r>
            <a:r>
              <a:rPr lang="en-US" sz="1300" dirty="0">
                <a:latin typeface="Bahnschrift Light Condensed" panose="020B0502040204020203" pitchFamily="34" charset="0"/>
              </a:rPr>
              <a:t> P. L, S. Md. </a:t>
            </a:r>
            <a:r>
              <a:rPr lang="en-US" sz="1300" dirty="0" err="1">
                <a:latin typeface="Bahnschrift Light Condensed" panose="020B0502040204020203" pitchFamily="34" charset="0"/>
              </a:rPr>
              <a:t>MansoorRoomi</a:t>
            </a:r>
            <a:r>
              <a:rPr lang="en-US" sz="1300" dirty="0">
                <a:latin typeface="Bahnschrift Light Condensed" panose="020B0502040204020203" pitchFamily="34" charset="0"/>
              </a:rPr>
              <a:t>, </a:t>
            </a:r>
            <a:r>
              <a:rPr lang="en-US" sz="1300" dirty="0" err="1">
                <a:latin typeface="Bahnschrift Light Condensed" panose="020B0502040204020203" pitchFamily="34" charset="0"/>
              </a:rPr>
              <a:t>Kowsalya.J</a:t>
            </a:r>
            <a:r>
              <a:rPr lang="en-US" sz="1300" dirty="0">
                <a:latin typeface="Bahnschrift Light Condensed" panose="020B0502040204020203" pitchFamily="34" charset="0"/>
              </a:rPr>
              <a:t>, “Traffic-Sign Recognition For An Intelligent Vehicle/Driver Assistant System Using Hog”, Computer Science &amp; Engineering: An International Journal (CSEIJ), vol.6, No.1, pp: 16-23, February 2016. </a:t>
            </a:r>
          </a:p>
          <a:p>
            <a:r>
              <a:rPr lang="en-US" sz="1300" dirty="0">
                <a:latin typeface="Bahnschrift Light Condensed" panose="020B0502040204020203" pitchFamily="34" charset="0"/>
              </a:rPr>
              <a:t>Vishal </a:t>
            </a:r>
            <a:r>
              <a:rPr lang="en-US" sz="1300" dirty="0">
                <a:latin typeface="Bahnschrift Light Condensed" panose="020B0502040204020203" pitchFamily="34" charset="0"/>
              </a:rPr>
              <a:t>R. </a:t>
            </a:r>
            <a:r>
              <a:rPr lang="en-US" sz="1300" dirty="0" err="1">
                <a:latin typeface="Bahnschrift Light Condensed" panose="020B0502040204020203" pitchFamily="34" charset="0"/>
              </a:rPr>
              <a:t>Deshmukh</a:t>
            </a:r>
            <a:r>
              <a:rPr lang="en-US" sz="1300" dirty="0">
                <a:latin typeface="Bahnschrift Light Condensed" panose="020B0502040204020203" pitchFamily="34" charset="0"/>
              </a:rPr>
              <a:t>, G. K. Patnaik, M. E. </a:t>
            </a:r>
            <a:r>
              <a:rPr lang="en-US" sz="1300" dirty="0" err="1">
                <a:latin typeface="Bahnschrift Light Condensed" panose="020B0502040204020203" pitchFamily="34" charset="0"/>
              </a:rPr>
              <a:t>Patil</a:t>
            </a:r>
            <a:r>
              <a:rPr lang="en-US" sz="1300" dirty="0">
                <a:latin typeface="Bahnschrift Light Condensed" panose="020B0502040204020203" pitchFamily="34" charset="0"/>
              </a:rPr>
              <a:t>, “Real-Time Traffic Sign Recognition System based on </a:t>
            </a:r>
            <a:r>
              <a:rPr lang="en-US" sz="1300" dirty="0" err="1">
                <a:latin typeface="Bahnschrift Light Condensed" panose="020B0502040204020203" pitchFamily="34" charset="0"/>
              </a:rPr>
              <a:t>Colour</a:t>
            </a:r>
            <a:r>
              <a:rPr lang="en-US" sz="1300" dirty="0">
                <a:latin typeface="Bahnschrift Light Condensed" panose="020B0502040204020203" pitchFamily="34" charset="0"/>
              </a:rPr>
              <a:t> Image Segmentation”, International Journal of Computer Applications (0975 – 8887) Vol.83, No3, pp: 30-35, December 2013 </a:t>
            </a:r>
          </a:p>
          <a:p>
            <a:r>
              <a:rPr lang="en-US" sz="1300" dirty="0">
                <a:latin typeface="Bahnschrift Light Condensed" panose="020B0502040204020203" pitchFamily="34" charset="0"/>
              </a:rPr>
              <a:t>Md</a:t>
            </a:r>
            <a:r>
              <a:rPr lang="en-US" sz="1300" dirty="0">
                <a:latin typeface="Bahnschrift Light Condensed" panose="020B0502040204020203" pitchFamily="34" charset="0"/>
              </a:rPr>
              <a:t>. </a:t>
            </a:r>
            <a:r>
              <a:rPr lang="en-US" sz="1300" dirty="0" err="1">
                <a:latin typeface="Bahnschrift Light Condensed" panose="020B0502040204020203" pitchFamily="34" charset="0"/>
              </a:rPr>
              <a:t>Safaet</a:t>
            </a:r>
            <a:r>
              <a:rPr lang="en-US" sz="1300" dirty="0">
                <a:latin typeface="Bahnschrift Light Condensed" panose="020B0502040204020203" pitchFamily="34" charset="0"/>
              </a:rPr>
              <a:t> Hossain, </a:t>
            </a:r>
            <a:r>
              <a:rPr lang="en-US" sz="1300" dirty="0" err="1">
                <a:latin typeface="Bahnschrift Light Condensed" panose="020B0502040204020203" pitchFamily="34" charset="0"/>
              </a:rPr>
              <a:t>Zakir</a:t>
            </a:r>
            <a:r>
              <a:rPr lang="en-US" sz="1300" dirty="0">
                <a:latin typeface="Bahnschrift Light Condensed" panose="020B0502040204020203" pitchFamily="34" charset="0"/>
              </a:rPr>
              <a:t> </a:t>
            </a:r>
            <a:r>
              <a:rPr lang="en-US" sz="1300" dirty="0" err="1">
                <a:latin typeface="Bahnschrift Light Condensed" panose="020B0502040204020203" pitchFamily="34" charset="0"/>
              </a:rPr>
              <a:t>Hyder</a:t>
            </a:r>
            <a:r>
              <a:rPr lang="en-US" sz="1300" dirty="0">
                <a:latin typeface="Bahnschrift Light Condensed" panose="020B0502040204020203" pitchFamily="34" charset="0"/>
              </a:rPr>
              <a:t>, “Traffic Road Sign Detection and Recognition for Automotive Vehicles”, International Journal of Computer Applications (0975 – 8887) Vol.120, No.24, pp: 11-15, June 2015. </a:t>
            </a:r>
          </a:p>
          <a:p>
            <a:r>
              <a:rPr lang="en-US" sz="1300" dirty="0" err="1">
                <a:latin typeface="Bahnschrift Light Condensed" panose="020B0502040204020203" pitchFamily="34" charset="0"/>
              </a:rPr>
              <a:t>Rabia</a:t>
            </a:r>
            <a:r>
              <a:rPr lang="en-US" sz="1300" dirty="0">
                <a:latin typeface="Bahnschrift Light Condensed" panose="020B0502040204020203" pitchFamily="34" charset="0"/>
              </a:rPr>
              <a:t> </a:t>
            </a:r>
            <a:r>
              <a:rPr lang="en-US" sz="1300" dirty="0">
                <a:latin typeface="Bahnschrift Light Condensed" panose="020B0502040204020203" pitchFamily="34" charset="0"/>
              </a:rPr>
              <a:t>Malik, </a:t>
            </a:r>
            <a:r>
              <a:rPr lang="en-US" sz="1300" dirty="0" err="1">
                <a:latin typeface="Bahnschrift Light Condensed" panose="020B0502040204020203" pitchFamily="34" charset="0"/>
              </a:rPr>
              <a:t>Javaid</a:t>
            </a:r>
            <a:r>
              <a:rPr lang="en-US" sz="1300" dirty="0">
                <a:latin typeface="Bahnschrift Light Condensed" panose="020B0502040204020203" pitchFamily="34" charset="0"/>
              </a:rPr>
              <a:t> </a:t>
            </a:r>
            <a:r>
              <a:rPr lang="en-US" sz="1300" dirty="0" err="1">
                <a:latin typeface="Bahnschrift Light Condensed" panose="020B0502040204020203" pitchFamily="34" charset="0"/>
              </a:rPr>
              <a:t>Khurshid</a:t>
            </a:r>
            <a:r>
              <a:rPr lang="en-US" sz="1300" dirty="0">
                <a:latin typeface="Bahnschrift Light Condensed" panose="020B0502040204020203" pitchFamily="34" charset="0"/>
              </a:rPr>
              <a:t>, Sana </a:t>
            </a:r>
            <a:r>
              <a:rPr lang="en-US" sz="1300" dirty="0" err="1">
                <a:latin typeface="Bahnschrift Light Condensed" panose="020B0502040204020203" pitchFamily="34" charset="0"/>
              </a:rPr>
              <a:t>Nazir</a:t>
            </a:r>
            <a:r>
              <a:rPr lang="en-US" sz="1300" dirty="0">
                <a:latin typeface="Bahnschrift Light Condensed" panose="020B0502040204020203" pitchFamily="34" charset="0"/>
              </a:rPr>
              <a:t> Ahmad, “Road Sign Detection And Recognition Using </a:t>
            </a:r>
            <a:r>
              <a:rPr lang="en-US" sz="1300" dirty="0" err="1">
                <a:latin typeface="Bahnschrift Light Condensed" panose="020B0502040204020203" pitchFamily="34" charset="0"/>
              </a:rPr>
              <a:t>Colour</a:t>
            </a:r>
            <a:r>
              <a:rPr lang="en-US" sz="1300" dirty="0">
                <a:latin typeface="Bahnschrift Light Condensed" panose="020B0502040204020203" pitchFamily="34" charset="0"/>
              </a:rPr>
              <a:t> Segmentation, Shape Analysis and Template Matching”, Proceedings of the Sixth International Conference on Machine Learning and Cybernetics, Hong Kong, pp:3556-3560, 19-22 August 2007. </a:t>
            </a:r>
          </a:p>
          <a:p>
            <a:r>
              <a:rPr lang="en-US" sz="1300" dirty="0">
                <a:latin typeface="Bahnschrift Light Condensed" panose="020B0502040204020203" pitchFamily="34" charset="0"/>
              </a:rPr>
              <a:t>Jack </a:t>
            </a:r>
            <a:r>
              <a:rPr lang="en-US" sz="1300" dirty="0" err="1">
                <a:latin typeface="Bahnschrift Light Condensed" panose="020B0502040204020203" pitchFamily="34" charset="0"/>
              </a:rPr>
              <a:t>Greenhalgh</a:t>
            </a:r>
            <a:r>
              <a:rPr lang="en-US" sz="1300" dirty="0">
                <a:latin typeface="Bahnschrift Light Condensed" panose="020B0502040204020203" pitchFamily="34" charset="0"/>
              </a:rPr>
              <a:t> and </a:t>
            </a:r>
            <a:r>
              <a:rPr lang="en-US" sz="1300" dirty="0" err="1">
                <a:latin typeface="Bahnschrift Light Condensed" panose="020B0502040204020203" pitchFamily="34" charset="0"/>
              </a:rPr>
              <a:t>MajidMirmehdi</a:t>
            </a:r>
            <a:r>
              <a:rPr lang="en-US" sz="1300" dirty="0">
                <a:latin typeface="Bahnschrift Light Condensed" panose="020B0502040204020203" pitchFamily="34" charset="0"/>
              </a:rPr>
              <a:t>, “Real-Time Detection and Recognition of Road Traffic Signs”, IEEE Transactions on Intelligent Transportation Systems, Vol.13, No.4, pp:1498-1506, December 2012. </a:t>
            </a:r>
          </a:p>
          <a:p>
            <a:r>
              <a:rPr lang="en-US" sz="1300" dirty="0" err="1">
                <a:latin typeface="Bahnschrift Light Condensed" panose="020B0502040204020203" pitchFamily="34" charset="0"/>
              </a:rPr>
              <a:t>Saturnino</a:t>
            </a:r>
            <a:r>
              <a:rPr lang="en-US" sz="1300" dirty="0">
                <a:latin typeface="Bahnschrift Light Condensed" panose="020B0502040204020203" pitchFamily="34" charset="0"/>
              </a:rPr>
              <a:t> </a:t>
            </a:r>
            <a:r>
              <a:rPr lang="en-US" sz="1300" dirty="0">
                <a:latin typeface="Bahnschrift Light Condensed" panose="020B0502040204020203" pitchFamily="34" charset="0"/>
              </a:rPr>
              <a:t>Maldonado-</a:t>
            </a:r>
            <a:r>
              <a:rPr lang="en-US" sz="1300" dirty="0" err="1">
                <a:latin typeface="Bahnschrift Light Condensed" panose="020B0502040204020203" pitchFamily="34" charset="0"/>
              </a:rPr>
              <a:t>Bascón</a:t>
            </a:r>
            <a:r>
              <a:rPr lang="en-US" sz="1300" dirty="0">
                <a:latin typeface="Bahnschrift Light Condensed" panose="020B0502040204020203" pitchFamily="34" charset="0"/>
              </a:rPr>
              <a:t>, Sergio </a:t>
            </a:r>
            <a:r>
              <a:rPr lang="en-US" sz="1300" dirty="0" err="1">
                <a:latin typeface="Bahnschrift Light Condensed" panose="020B0502040204020203" pitchFamily="34" charset="0"/>
              </a:rPr>
              <a:t>Lafuente</a:t>
            </a:r>
            <a:r>
              <a:rPr lang="en-US" sz="1300" dirty="0">
                <a:latin typeface="Bahnschrift Light Condensed" panose="020B0502040204020203" pitchFamily="34" charset="0"/>
              </a:rPr>
              <a:t>-Arroyo , Pedro Gil-</a:t>
            </a:r>
            <a:r>
              <a:rPr lang="en-US" sz="1300" dirty="0" err="1">
                <a:latin typeface="Bahnschrift Light Condensed" panose="020B0502040204020203" pitchFamily="34" charset="0"/>
              </a:rPr>
              <a:t>Jiménez,Hilario</a:t>
            </a:r>
            <a:r>
              <a:rPr lang="en-US" sz="1300" dirty="0">
                <a:latin typeface="Bahnschrift Light Condensed" panose="020B0502040204020203" pitchFamily="34" charset="0"/>
              </a:rPr>
              <a:t> Gómez-Moreno, Francisco Lopez-</a:t>
            </a:r>
            <a:r>
              <a:rPr lang="en-US" sz="1300" dirty="0" err="1">
                <a:latin typeface="Bahnschrift Light Condensed" panose="020B0502040204020203" pitchFamily="34" charset="0"/>
              </a:rPr>
              <a:t>Ferreras</a:t>
            </a:r>
            <a:r>
              <a:rPr lang="en-US" sz="1300" dirty="0">
                <a:latin typeface="Bahnschrift Light Condensed" panose="020B0502040204020203" pitchFamily="34" charset="0"/>
              </a:rPr>
              <a:t>, “Road-Sign Detection and Recognition Based on Support Vector Machines”, IEEE Transactions On Intelligent Transportation Systems, Vol.8, No.2, pp: 264-278, June 2007. 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51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18590" y="1619793"/>
            <a:ext cx="6656633" cy="2051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"/>
    </mc:Choice>
    <mc:Fallback xmlns="">
      <p:transition spd="slow" advTm="8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Dataset Info</a:t>
            </a:r>
          </a:p>
          <a:p>
            <a:r>
              <a:rPr lang="en-US" dirty="0" smtClean="0"/>
              <a:t>Convolutional Neural Network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Accuracy &amp; Loss</a:t>
            </a:r>
          </a:p>
          <a:p>
            <a:r>
              <a:rPr lang="en-US" dirty="0" smtClean="0"/>
              <a:t>Result 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4" y="2636108"/>
            <a:ext cx="9150248" cy="3375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Bahnschrift Light Condensed" panose="020B0502040204020203" pitchFamily="34" charset="0"/>
              </a:rPr>
              <a:t>		Autonomous </a:t>
            </a:r>
            <a:r>
              <a:rPr lang="en-US" sz="2800" dirty="0">
                <a:latin typeface="Bahnschrift Light Condensed" panose="020B0502040204020203" pitchFamily="34" charset="0"/>
              </a:rPr>
              <a:t>traffic sign detection and </a:t>
            </a:r>
            <a:r>
              <a:rPr lang="en-US" sz="2800" dirty="0">
                <a:latin typeface="Bahnschrift Light Condensed" panose="020B0502040204020203" pitchFamily="34" charset="0"/>
              </a:rPr>
              <a:t>r</a:t>
            </a:r>
            <a:r>
              <a:rPr lang="en-US" sz="2800" dirty="0" smtClean="0">
                <a:latin typeface="Bahnschrift Light Condensed" panose="020B0502040204020203" pitchFamily="34" charset="0"/>
              </a:rPr>
              <a:t>ecognition </a:t>
            </a:r>
            <a:r>
              <a:rPr lang="en-US" sz="2800" dirty="0">
                <a:latin typeface="Bahnschrift Light Condensed" panose="020B0502040204020203" pitchFamily="34" charset="0"/>
              </a:rPr>
              <a:t>play important roles in a variety of expert systems, including driver assistance and autonomous driving. </a:t>
            </a:r>
            <a:endParaRPr lang="en-US" sz="2800" dirty="0" smtClean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 Light Condensed" panose="020B0502040204020203" pitchFamily="34" charset="0"/>
              </a:rPr>
              <a:t>	</a:t>
            </a:r>
            <a:r>
              <a:rPr lang="en-US" sz="2800" dirty="0" smtClean="0">
                <a:latin typeface="Bahnschrift Light Condensed" panose="020B0502040204020203" pitchFamily="34" charset="0"/>
              </a:rPr>
              <a:t>	</a:t>
            </a:r>
            <a:r>
              <a:rPr lang="en-US" sz="2800" dirty="0" smtClean="0">
                <a:latin typeface="Bahnschrift Light Condensed" panose="020B0502040204020203" pitchFamily="34" charset="0"/>
              </a:rPr>
              <a:t>With </a:t>
            </a:r>
            <a:r>
              <a:rPr lang="en-US" sz="2800" dirty="0">
                <a:latin typeface="Bahnschrift Light Condensed" panose="020B0502040204020203" pitchFamily="34" charset="0"/>
              </a:rPr>
              <a:t>minimal human work, it provides an accurate and timely solution to manage traffic-sign detections on road </a:t>
            </a:r>
            <a:r>
              <a:rPr lang="en-US" sz="2800" dirty="0" smtClean="0">
                <a:latin typeface="Bahnschrift Light Condensed" panose="020B0502040204020203" pitchFamily="34" charset="0"/>
              </a:rPr>
              <a:t>side. </a:t>
            </a:r>
            <a:r>
              <a:rPr lang="en-US" sz="2800" dirty="0">
                <a:latin typeface="Bahnschrift Light Condensed" panose="020B0502040204020203" pitchFamily="34" charset="0"/>
              </a:rPr>
              <a:t>The </a:t>
            </a:r>
            <a:r>
              <a:rPr lang="en-US" sz="2800" dirty="0">
                <a:latin typeface="Bahnschrift Light Condensed" panose="020B0502040204020203" pitchFamily="34" charset="0"/>
              </a:rPr>
              <a:t>great majority of existing techniques are effective at detecting traffic </a:t>
            </a:r>
            <a:r>
              <a:rPr lang="en-US" sz="2800" dirty="0" smtClean="0">
                <a:latin typeface="Bahnschrift Light Condensed" panose="020B0502040204020203" pitchFamily="34" charset="0"/>
              </a:rPr>
              <a:t>signs</a:t>
            </a:r>
            <a:r>
              <a:rPr lang="en-US" sz="2800" dirty="0">
                <a:latin typeface="Bahnschrift Light Condensed" panose="020B0502040204020203" pitchFamily="34" charset="0"/>
              </a:rPr>
              <a:t>.</a:t>
            </a:r>
            <a:endParaRPr lang="en-US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21714"/>
            <a:ext cx="8761413" cy="706964"/>
          </a:xfrm>
        </p:spPr>
        <p:txBody>
          <a:bodyPr/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Bahnschrift Light Condensed" panose="020B0502040204020203" pitchFamily="34" charset="0"/>
              </a:rPr>
              <a:t>To Develop </a:t>
            </a:r>
            <a:r>
              <a:rPr lang="en-US" sz="3200" dirty="0">
                <a:latin typeface="Bahnschrift Light Condensed" panose="020B0502040204020203" pitchFamily="34" charset="0"/>
              </a:rPr>
              <a:t>a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CNN Model that predicts and detects the  various traffic sign</a:t>
            </a:r>
          </a:p>
          <a:p>
            <a:r>
              <a:rPr lang="en-US" sz="3200" dirty="0" smtClean="0">
                <a:latin typeface="Bahnschrift Light Condensed" panose="020B0502040204020203" pitchFamily="34" charset="0"/>
              </a:rPr>
              <a:t>The traffic sign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detection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is based </a:t>
            </a:r>
            <a:r>
              <a:rPr lang="en-US" sz="3200" dirty="0">
                <a:latin typeface="Bahnschrift Light Condensed" panose="020B0502040204020203" pitchFamily="34" charset="0"/>
              </a:rPr>
              <a:t>on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Deep </a:t>
            </a:r>
            <a:r>
              <a:rPr lang="en-US" sz="3200" dirty="0">
                <a:latin typeface="Bahnschrift Light Condensed" panose="020B0502040204020203" pitchFamily="34" charset="0"/>
              </a:rPr>
              <a:t>learning model by using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data from various sources.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 smtClean="0">
                <a:latin typeface="Bahnschrift Light Condensed" panose="020B0502040204020203" pitchFamily="34" charset="0"/>
              </a:rPr>
              <a:t>The Accuracy of the prediction should </a:t>
            </a:r>
            <a:r>
              <a:rPr lang="en-US" sz="3200" dirty="0">
                <a:latin typeface="Bahnschrift Light Condensed" panose="020B0502040204020203" pitchFamily="34" charset="0"/>
              </a:rPr>
              <a:t>be greater than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80%. 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"/>
    </mc:Choice>
    <mc:Fallback xmlns="">
      <p:transition spd="slow" advTm="13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08" y="2043326"/>
            <a:ext cx="8825659" cy="41282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Bahnschrift Light Condensed" panose="020B0502040204020203" pitchFamily="34" charset="0"/>
              </a:rPr>
              <a:t>Traffic Sign data </a:t>
            </a:r>
            <a:r>
              <a:rPr lang="en-US" sz="3200" dirty="0">
                <a:latin typeface="Bahnschrift Light Condensed" panose="020B0502040204020203" pitchFamily="34" charset="0"/>
              </a:rPr>
              <a:t>set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(43 categories)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hnschrift Light Condensed" panose="020B0502040204020203" pitchFamily="34" charset="0"/>
              </a:rPr>
              <a:t>	</a:t>
            </a:r>
            <a:r>
              <a:rPr lang="en-US" dirty="0" smtClean="0">
                <a:latin typeface="Bahnschrift Light Condensed" panose="020B0502040204020203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Training </a:t>
            </a:r>
            <a:r>
              <a:rPr lang="en-US" sz="2400" b="1" dirty="0" smtClean="0">
                <a:latin typeface="Arial Narrow" panose="020B0606020202030204" pitchFamily="34" charset="0"/>
              </a:rPr>
              <a:t>:</a:t>
            </a:r>
            <a:r>
              <a:rPr lang="en-US" sz="2400" b="1" dirty="0" smtClean="0"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latin typeface="Bahnschrift Light Condensed" panose="020B0502040204020203" pitchFamily="34" charset="0"/>
              </a:rPr>
              <a:t>39209 Images /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Testing :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latin typeface="Bahnschrift Light Condensed" panose="020B0502040204020203" pitchFamily="34" charset="0"/>
              </a:rPr>
              <a:t> 12631 Images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 smtClean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30" y="3543093"/>
            <a:ext cx="6027942" cy="2991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1" y="3619278"/>
            <a:ext cx="5989839" cy="30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"/>
    </mc:Choice>
    <mc:Fallback xmlns="">
      <p:transition spd="slow" advTm="13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65" y="2529358"/>
            <a:ext cx="8825659" cy="41762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A convolutional neural network (CNN) is a type of </a:t>
            </a:r>
            <a:r>
              <a:rPr lang="en-US" sz="3200" dirty="0">
                <a:latin typeface="Bahnschrift Light Condensed" panose="020B0502040204020203" pitchFamily="34" charset="0"/>
              </a:rPr>
              <a:t>artificial neural network</a:t>
            </a:r>
            <a:r>
              <a:rPr lang="en-US" sz="3200" dirty="0">
                <a:latin typeface="Bahnschrift Light Condensed" panose="020B0502040204020203" pitchFamily="34" charset="0"/>
              </a:rPr>
              <a:t> used in </a:t>
            </a:r>
            <a:r>
              <a:rPr lang="en-US" sz="3200" dirty="0">
                <a:latin typeface="Bahnschrift Light Condensed" panose="020B0502040204020203" pitchFamily="34" charset="0"/>
              </a:rPr>
              <a:t>image recognition and </a:t>
            </a:r>
            <a:r>
              <a:rPr lang="en-US" sz="3200" dirty="0">
                <a:latin typeface="Bahnschrift Light Condensed" panose="020B0502040204020203" pitchFamily="34" charset="0"/>
              </a:rPr>
              <a:t>processing that is specifically designed to process pixel data.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CNN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is </a:t>
            </a:r>
            <a:r>
              <a:rPr lang="en-US" sz="3200" dirty="0">
                <a:latin typeface="Bahnschrift Light Condensed" panose="020B0502040204020203" pitchFamily="34" charset="0"/>
              </a:rPr>
              <a:t>of Supervised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learning Algorithm.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CNN </a:t>
            </a:r>
            <a:r>
              <a:rPr lang="en-US" sz="3200" dirty="0">
                <a:latin typeface="Bahnschrift Light Condensed" panose="020B0502040204020203" pitchFamily="34" charset="0"/>
              </a:rPr>
              <a:t>uses a system much like a multilayer </a:t>
            </a:r>
            <a:r>
              <a:rPr lang="en-US" sz="3200" dirty="0">
                <a:latin typeface="Bahnschrift Light Condensed" panose="020B0502040204020203" pitchFamily="34" charset="0"/>
              </a:rPr>
              <a:t>perceptron</a:t>
            </a:r>
            <a:r>
              <a:rPr lang="en-US" sz="3200" dirty="0">
                <a:latin typeface="Bahnschrift Light Condensed" panose="020B0502040204020203" pitchFamily="34" charset="0"/>
              </a:rPr>
              <a:t> that has been designed for reduced processing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580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18576"/>
          </a:xfrm>
        </p:spPr>
        <p:txBody>
          <a:bodyPr/>
          <a:lstStyle/>
          <a:p>
            <a:r>
              <a:rPr lang="en-US" dirty="0" smtClean="0"/>
              <a:t>Data Transformation</a:t>
            </a:r>
          </a:p>
          <a:p>
            <a:pPr lvl="1"/>
            <a:r>
              <a:rPr lang="en-US" dirty="0"/>
              <a:t>Resize all the Images into the same size e.g., 64 x 64</a:t>
            </a:r>
          </a:p>
          <a:p>
            <a:pPr lvl="1"/>
            <a:r>
              <a:rPr lang="en-US" dirty="0"/>
              <a:t>Normalize the greyscale of the images to [0,1</a:t>
            </a:r>
            <a:r>
              <a:rPr lang="en-US" dirty="0" smtClean="0"/>
              <a:t>]</a:t>
            </a:r>
          </a:p>
          <a:p>
            <a:r>
              <a:rPr lang="en-US" dirty="0"/>
              <a:t>Divide training data into training part and validation </a:t>
            </a:r>
            <a:r>
              <a:rPr lang="en-US" dirty="0" smtClean="0"/>
              <a:t>part</a:t>
            </a:r>
          </a:p>
          <a:p>
            <a:pPr lvl="1"/>
            <a:r>
              <a:rPr lang="en-US" dirty="0"/>
              <a:t>Size of validation data: 20% </a:t>
            </a:r>
            <a:endParaRPr lang="en-US" dirty="0" smtClean="0"/>
          </a:p>
          <a:p>
            <a:r>
              <a:rPr lang="en-US" dirty="0" smtClean="0"/>
              <a:t>Convolutional </a:t>
            </a:r>
            <a:r>
              <a:rPr lang="en-US" dirty="0" smtClean="0"/>
              <a:t>Neural Network + Fully Connected layers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4" y="5112609"/>
            <a:ext cx="640897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"/>
    </mc:Choice>
    <mc:Fallback xmlns="">
      <p:transition spd="slow" advTm="142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Loss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318" y="3991167"/>
            <a:ext cx="3943360" cy="249610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94996" y="3991166"/>
            <a:ext cx="3943360" cy="24961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318" y="2357736"/>
            <a:ext cx="978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Century Gothic" panose="020B0502020202020204" pitchFamily="34" charset="0"/>
              <a:buChar char="►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Totally 14 Epochs used to train the CNN Model</a:t>
            </a:r>
          </a:p>
          <a:p>
            <a:pPr marL="742950" lvl="1" indent="-285750">
              <a:buClr>
                <a:schemeClr val="accent2"/>
              </a:buClr>
              <a:buFont typeface="Century Gothic" panose="020B0502020202020204" pitchFamily="34" charset="0"/>
              <a:buChar char="►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In the below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Graphs we can see how our model getting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trained and validated in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each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epochs.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"/>
    </mc:Choice>
    <mc:Fallback xmlns="">
      <p:transition spd="slow" advTm="2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48475" cy="34163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ahnschrift Light Condensed" panose="020B0502040204020203" pitchFamily="34" charset="0"/>
              </a:rPr>
              <a:t>The experimental results show that the detection and recognition rate is good compared to other studies with precision and recall of 80% </a:t>
            </a:r>
            <a:r>
              <a:rPr lang="en-US" sz="2600" dirty="0" smtClean="0">
                <a:latin typeface="Bahnschrift Light Condensed" panose="020B0502040204020203" pitchFamily="34" charset="0"/>
              </a:rPr>
              <a:t>respectively</a:t>
            </a:r>
          </a:p>
          <a:p>
            <a:r>
              <a:rPr lang="en-US" sz="2600" dirty="0" smtClean="0">
                <a:latin typeface="Bahnschrift Light Condensed" panose="020B0502040204020203" pitchFamily="34" charset="0"/>
              </a:rPr>
              <a:t>Predicting </a:t>
            </a:r>
            <a:r>
              <a:rPr lang="en-US" sz="2600" dirty="0">
                <a:latin typeface="Bahnschrift Light Condensed" panose="020B0502040204020203" pitchFamily="34" charset="0"/>
              </a:rPr>
              <a:t>a </a:t>
            </a:r>
            <a:r>
              <a:rPr lang="en-US" sz="2600" dirty="0" smtClean="0">
                <a:latin typeface="Bahnschrift Light Condensed" panose="020B0502040204020203" pitchFamily="34" charset="0"/>
              </a:rPr>
              <a:t>autonomous traffic sign detection will </a:t>
            </a:r>
            <a:r>
              <a:rPr lang="en-US" sz="2600" dirty="0">
                <a:latin typeface="Bahnschrift Light Condensed" panose="020B0502040204020203" pitchFamily="34" charset="0"/>
              </a:rPr>
              <a:t>benefits the </a:t>
            </a:r>
            <a:r>
              <a:rPr lang="en-US" sz="2600" dirty="0" smtClean="0">
                <a:latin typeface="Bahnschrift Light Condensed" panose="020B0502040204020203" pitchFamily="34" charset="0"/>
              </a:rPr>
              <a:t>autonomous car </a:t>
            </a:r>
            <a:r>
              <a:rPr lang="en-US" sz="2600" dirty="0">
                <a:latin typeface="Bahnschrift Light Condensed" panose="020B0502040204020203" pitchFamily="34" charset="0"/>
              </a:rPr>
              <a:t>to know the worth and capabilities.</a:t>
            </a:r>
          </a:p>
          <a:p>
            <a:r>
              <a:rPr lang="en-US" sz="2600" dirty="0">
                <a:latin typeface="Bahnschrift Light Condensed" panose="020B0502040204020203" pitchFamily="34" charset="0"/>
              </a:rPr>
              <a:t>The Future enhancement of the project is </a:t>
            </a:r>
            <a:r>
              <a:rPr lang="en-US" sz="2600" dirty="0" smtClean="0">
                <a:latin typeface="Bahnschrift Light Condensed" panose="020B0502040204020203" pitchFamily="34" charset="0"/>
              </a:rPr>
              <a:t>to add more image and to increase the accuracy of the model upto 95%.</a:t>
            </a:r>
            <a:endParaRPr lang="en-US" sz="2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"/>
    </mc:Choice>
    <mc:Fallback xmlns="">
      <p:transition spd="slow" advTm="54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939</TotalTime>
  <Words>727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Bahnschrift Light Condensed</vt:lpstr>
      <vt:lpstr>Century Gothic</vt:lpstr>
      <vt:lpstr>Wingdings 3</vt:lpstr>
      <vt:lpstr>Ion Boardroom</vt:lpstr>
      <vt:lpstr>Autonomous Traffic Sign Detection and Recognition using CNN</vt:lpstr>
      <vt:lpstr>Outline</vt:lpstr>
      <vt:lpstr>Introduction</vt:lpstr>
      <vt:lpstr>Objective: </vt:lpstr>
      <vt:lpstr>Dataset Info:</vt:lpstr>
      <vt:lpstr>Convolutional Neural Network</vt:lpstr>
      <vt:lpstr>Model </vt:lpstr>
      <vt:lpstr>Accuracy and Loss </vt:lpstr>
      <vt:lpstr>Result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Using       Machine Learning Web App   </dc:title>
  <dc:creator>Ashwinth R</dc:creator>
  <cp:lastModifiedBy>Ashwinth R</cp:lastModifiedBy>
  <cp:revision>55</cp:revision>
  <dcterms:created xsi:type="dcterms:W3CDTF">2021-08-17T13:28:41Z</dcterms:created>
  <dcterms:modified xsi:type="dcterms:W3CDTF">2021-12-02T14:45:15Z</dcterms:modified>
</cp:coreProperties>
</file>