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  <p:sldMasterId id="2147483649" r:id="rId2"/>
    <p:sldMasterId id="2147483651" r:id="rId3"/>
  </p:sldMasterIdLst>
  <p:notesMasterIdLst>
    <p:notesMasterId r:id="rId21"/>
  </p:notesMasterIdLst>
  <p:sldIdLst>
    <p:sldId id="257" r:id="rId4"/>
    <p:sldId id="258" r:id="rId5"/>
    <p:sldId id="271" r:id="rId6"/>
    <p:sldId id="272" r:id="rId7"/>
    <p:sldId id="273" r:id="rId8"/>
    <p:sldId id="276" r:id="rId9"/>
    <p:sldId id="274" r:id="rId10"/>
    <p:sldId id="275" r:id="rId11"/>
    <p:sldId id="264" r:id="rId12"/>
    <p:sldId id="265" r:id="rId13"/>
    <p:sldId id="266" r:id="rId14"/>
    <p:sldId id="288" r:id="rId15"/>
    <p:sldId id="284" r:id="rId16"/>
    <p:sldId id="286" r:id="rId17"/>
    <p:sldId id="285" r:id="rId18"/>
    <p:sldId id="283" r:id="rId19"/>
    <p:sldId id="270" r:id="rId20"/>
  </p:sldIdLst>
  <p:sldSz cx="12192000" cy="6858000"/>
  <p:notesSz cx="7772400" cy="10058400"/>
  <p:defaultTextStyle>
    <a:lvl1pPr marL="0" indent="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 charset="0"/>
        <a:sym typeface="Arial" pitchFamily="34" charset="0"/>
      </a:defRPr>
    </a:lvl1pPr>
    <a:lvl2pPr marL="742950" indent="-28575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 charset="0"/>
        <a:sym typeface="Arial" pitchFamily="34" charset="0"/>
      </a:defRPr>
    </a:lvl2pPr>
    <a:lvl3pPr marL="11430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 charset="0"/>
        <a:sym typeface="Arial" pitchFamily="34" charset="0"/>
      </a:defRPr>
    </a:lvl3pPr>
    <a:lvl4pPr marL="16002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 charset="0"/>
        <a:sym typeface="Arial" pitchFamily="34" charset="0"/>
      </a:defRPr>
    </a:lvl4pPr>
    <a:lvl5pPr marL="2057400" indent="-22860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WenQuanYi Micro Hei" charset="0"/>
        <a:sym typeface="Arial" pitchFamily="34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 autoAdjust="0"/>
    <p:restoredTop sz="86364" autoAdjust="0"/>
  </p:normalViewPr>
  <p:slideViewPr>
    <p:cSldViewPr>
      <p:cViewPr varScale="1">
        <p:scale>
          <a:sx n="107" d="100"/>
          <a:sy n="107" d="100"/>
        </p:scale>
        <p:origin x="918" y="63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222" y="1791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9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7"/>
            <a:ext cx="6702425" cy="377031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endParaRPr/>
          </a:p>
        </p:txBody>
      </p:sp>
      <p:sp>
        <p:nvSpPr>
          <p:cNvPr id="1048850" name="Rectangle 2"/>
          <p:cNvSpPr>
            <a:spLocks noGrp="1"/>
          </p:cNvSpPr>
          <p:nvPr>
            <p:ph type="body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/>
            <a:endParaRPr lang="en-US" altLang="en-US"/>
          </a:p>
        </p:txBody>
      </p:sp>
      <p:sp>
        <p:nvSpPr>
          <p:cNvPr id="1048851" name="Rectangle 3"/>
          <p:cNvSpPr>
            <a:spLocks noGrp="1"/>
          </p:cNvSpPr>
          <p:nvPr>
            <p:ph type="hdr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852" name="Rectangle 4"/>
          <p:cNvSpPr>
            <a:spLocks noGrp="1"/>
          </p:cNvSpPr>
          <p:nvPr>
            <p:ph type="dt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t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853" name="Rectangle 5"/>
          <p:cNvSpPr>
            <a:spLocks noGrp="1"/>
          </p:cNvSpPr>
          <p:nvPr>
            <p:ph type="ftr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854" name="Rectangle 6"/>
          <p:cNvSpPr>
            <a:spLocks noGrp="1"/>
          </p:cNvSpPr>
          <p:nvPr>
            <p:ph type="sldNum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‹#›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35560"/>
      </p:ext>
    </p:extLst>
  </p:cSld>
  <p:clrMap bg1="dk1" tx1="dk1" bg2="dk1" tx2="dk1" accent1="dk1" accent2="dk1" accent3="dk1" accent4="dk1" accent5="dk1" accent6="dk1" hlink="dk1" folHlink="dk1"/>
  <p:notesStyle>
    <a:lvl1pPr marL="0" indent="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1pPr>
    <a:lvl2pPr marL="742950" indent="-28575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2pPr>
    <a:lvl3pPr marL="11430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3pPr>
    <a:lvl4pPr marL="16002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4pPr>
    <a:lvl5pPr marL="2057400" indent="-22860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sz="1200" b="0" i="0" u="none" baseline="0">
        <a:solidFill>
          <a:srgbClr val="000000"/>
        </a:solidFill>
        <a:latin typeface="Times New Roman" pitchFamily="18" charset="0"/>
        <a:sym typeface="Arial" pitchFamily="34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1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05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06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17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73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3587"/>
            <a:ext cx="50292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74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2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588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589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9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49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50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10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54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55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6"/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11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59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60" name="Rectangle 2"/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4C1DEE-488F-3119-02E8-E450E98F6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6">
            <a:extLst>
              <a:ext uri="{FF2B5EF4-FFF2-40B4-BE49-F238E27FC236}">
                <a16:creationId xmlns:a16="http://schemas.microsoft.com/office/drawing/2014/main" id="{7F9B942D-961F-8DCA-5224-02FCC3A5E8FE}"/>
              </a:ext>
            </a:extLst>
          </p:cNvPr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12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59" name="Rectangle 1">
            <a:extLst>
              <a:ext uri="{FF2B5EF4-FFF2-40B4-BE49-F238E27FC236}">
                <a16:creationId xmlns:a16="http://schemas.microsoft.com/office/drawing/2014/main" id="{0737839E-ABD4-FD06-71A9-77F856FF1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60" name="Rectangle 2">
            <a:extLst>
              <a:ext uri="{FF2B5EF4-FFF2-40B4-BE49-F238E27FC236}">
                <a16:creationId xmlns:a16="http://schemas.microsoft.com/office/drawing/2014/main" id="{46288098-1581-5DEE-B226-219DF919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2703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A1AF3-DE1F-2B61-B6D5-A85BDD528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6">
            <a:extLst>
              <a:ext uri="{FF2B5EF4-FFF2-40B4-BE49-F238E27FC236}">
                <a16:creationId xmlns:a16="http://schemas.microsoft.com/office/drawing/2014/main" id="{798DB2DE-9040-D80F-7869-9519C782DB41}"/>
              </a:ext>
            </a:extLst>
          </p:cNvPr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13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59" name="Rectangle 1">
            <a:extLst>
              <a:ext uri="{FF2B5EF4-FFF2-40B4-BE49-F238E27FC236}">
                <a16:creationId xmlns:a16="http://schemas.microsoft.com/office/drawing/2014/main" id="{3EB02B58-4F0D-1452-FC28-9B97A3A14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60" name="Rectangle 2">
            <a:extLst>
              <a:ext uri="{FF2B5EF4-FFF2-40B4-BE49-F238E27FC236}">
                <a16:creationId xmlns:a16="http://schemas.microsoft.com/office/drawing/2014/main" id="{9E994AE6-84AE-E3DA-C4C6-0985870A3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595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5EDC2-1C1E-9834-A84E-7F4BDCB7A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6">
            <a:extLst>
              <a:ext uri="{FF2B5EF4-FFF2-40B4-BE49-F238E27FC236}">
                <a16:creationId xmlns:a16="http://schemas.microsoft.com/office/drawing/2014/main" id="{EC588247-B276-9336-60BD-03863E8A03D0}"/>
              </a:ext>
            </a:extLst>
          </p:cNvPr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14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59" name="Rectangle 1">
            <a:extLst>
              <a:ext uri="{FF2B5EF4-FFF2-40B4-BE49-F238E27FC236}">
                <a16:creationId xmlns:a16="http://schemas.microsoft.com/office/drawing/2014/main" id="{C4BC2992-8F98-ABBD-4927-02FCB7B94D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60" name="Rectangle 2">
            <a:extLst>
              <a:ext uri="{FF2B5EF4-FFF2-40B4-BE49-F238E27FC236}">
                <a16:creationId xmlns:a16="http://schemas.microsoft.com/office/drawing/2014/main" id="{7864EFAD-46E6-9E92-4A5D-291D6C43B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5551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208C8-1BA0-311D-C508-64B8CDFB3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6">
            <a:extLst>
              <a:ext uri="{FF2B5EF4-FFF2-40B4-BE49-F238E27FC236}">
                <a16:creationId xmlns:a16="http://schemas.microsoft.com/office/drawing/2014/main" id="{0EDC8918-13C8-F63B-B9DA-78ED28B8A88B}"/>
              </a:ext>
            </a:extLst>
          </p:cNvPr>
          <p:cNvSpPr txBox="1"/>
          <p:nvPr/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/>
          <a:lstStyle/>
          <a:p>
            <a:pPr lvl="0" algn="r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</a:pPr>
            <a:fld id="{566ABCEB-ACFC-4714-9973-3DA970169C29}" type="slidenum">
              <a:rPr lang="en-US" altLang="en-US" sz="1400">
                <a:solidFill>
                  <a:srgbClr val="000000"/>
                </a:solidFill>
                <a:latin typeface="Times New Roman" pitchFamily="18" charset="0"/>
                <a:ea typeface="DejaVu Sans" charset="0"/>
              </a:rPr>
              <a:pPr lvl="0" algn="r" eaLnBrk="1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</a:tabLst>
              </a:pPr>
              <a:t>15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  <a:ea typeface="DejaVu Sans" charset="0"/>
            </a:endParaRPr>
          </a:p>
        </p:txBody>
      </p:sp>
      <p:sp>
        <p:nvSpPr>
          <p:cNvPr id="1048659" name="Rectangle 1">
            <a:extLst>
              <a:ext uri="{FF2B5EF4-FFF2-40B4-BE49-F238E27FC236}">
                <a16:creationId xmlns:a16="http://schemas.microsoft.com/office/drawing/2014/main" id="{A7FBA396-EE1A-0470-6215-0AE2EBD74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vert="horz" wrap="none" lIns="91440" tIns="45720" rIns="91440" bIns="45720" anchor="ctr"/>
          <a:lstStyle/>
          <a:p>
            <a:endParaRPr/>
          </a:p>
        </p:txBody>
      </p:sp>
      <p:sp>
        <p:nvSpPr>
          <p:cNvPr id="1048660" name="Rectangle 2">
            <a:extLst>
              <a:ext uri="{FF2B5EF4-FFF2-40B4-BE49-F238E27FC236}">
                <a16:creationId xmlns:a16="http://schemas.microsoft.com/office/drawing/2014/main" id="{872F98C7-5C5A-1D36-A131-60C786BD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264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9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20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21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0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41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7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28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9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00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9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80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81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584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03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14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5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6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17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0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8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0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1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12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6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77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05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32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7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8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90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2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4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95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8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99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4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85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12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813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14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4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45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0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21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2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23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16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7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8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19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25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6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28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9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30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32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33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45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2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43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4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45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47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48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80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80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9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10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3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40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41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4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70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83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7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36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837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7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8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9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50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5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6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57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23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24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59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61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3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64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0" tIns="69088" rIns="0" bIns="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3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6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737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Rectangle 1"/>
          <p:cNvSpPr>
            <a:spLocks noGrp="1"/>
          </p:cNvSpPr>
          <p:nvPr>
            <p:ph type="title"/>
          </p:nvPr>
        </p:nvSpPr>
        <p:spPr>
          <a:xfrm>
            <a:off x="914400" y="2130425"/>
            <a:ext cx="10361612" cy="1468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8594" name="Rectangle 2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595" name="Text Box 3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96" name="Rectangle 4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  <p:sp>
        <p:nvSpPr>
          <p:cNvPr id="1048597" name="Rectangle 5"/>
          <p:cNvSpPr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1212" cy="11414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8577" name="Rectangle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1212" cy="452437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48578" name="Rectangle 3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579" name="Text Box 4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580" name="Rectangle 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Rectangle 1"/>
          <p:cNvSpPr>
            <a:spLocks noGrp="1"/>
          </p:cNvSpPr>
          <p:nvPr>
            <p:ph type="dt"/>
          </p:nvPr>
        </p:nvSpPr>
        <p:spPr>
          <a:xfrm>
            <a:off x="609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sp>
        <p:nvSpPr>
          <p:cNvPr id="1048638" name="Text Box 2"/>
          <p:cNvSpPr txBox="1"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sp>
        <p:nvSpPr>
          <p:cNvPr id="1048639" name="Rectangle 3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43212" cy="3635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r" eaLnBrk="1" hangingPunct="1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pPr lvl="0" algn="r" eaLnBrk="1" hangingPunct="1">
                <a:buClr>
                  <a:srgbClr val="000000"/>
                </a:buClr>
                <a:buFont typeface="Times New Roman" pitchFamily="18" charset="0"/>
                <a:buNone/>
              </a:pPr>
              <a:t>‹#›</a:t>
            </a:fld>
            <a:endParaRPr lang="en-US" altLang="en-US" sz="1200">
              <a:solidFill>
                <a:srgbClr val="8B8B8B"/>
              </a:solidFill>
              <a:latin typeface="Calibri" pitchFamily="34" charset="0"/>
              <a:ea typeface="DejaVu Sans" charset="0"/>
            </a:endParaRPr>
          </a:p>
        </p:txBody>
      </p:sp>
      <p:sp>
        <p:nvSpPr>
          <p:cNvPr id="1048640" name="Rectangle 4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48641" name="Rectangle 5"/>
          <p:cNvSpPr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marL="25146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marL="29718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marL="34290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marL="3886200" indent="-228600" algn="l" defTabSz="457200" rtl="0" fontAlgn="base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>
            <a:spLocks noGrp="1"/>
          </p:cNvSpPr>
          <p:nvPr>
            <p:ph type="subTitle" idx="4294967295"/>
          </p:nvPr>
        </p:nvSpPr>
        <p:spPr>
          <a:xfrm>
            <a:off x="119336" y="4869161"/>
            <a:ext cx="5472608" cy="1368152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noFill/>
          </a:ln>
        </p:spPr>
        <p:txBody>
          <a:bodyPr vert="horz" lIns="91440" tIns="45720" rIns="91440" bIns="45720" anchor="t"/>
          <a:lstStyle>
            <a:lvl1pPr marL="0" algn="ctr">
              <a:buNone/>
              <a:defRPr sz="3200">
                <a:solidFill>
                  <a:srgbClr val="000000"/>
                </a:solidFill>
              </a:defRPr>
            </a:lvl1pPr>
            <a:lvl2pPr marL="457200" algn="ctr">
              <a:buNone/>
            </a:lvl2pPr>
            <a:lvl3pPr marL="914400" algn="ctr">
              <a:buNone/>
            </a:lvl3pPr>
            <a:lvl4pPr marL="1371600" algn="ctr">
              <a:buNone/>
            </a:lvl4pPr>
            <a:lvl5pPr marL="1828800" algn="ctr">
              <a:buNone/>
            </a:lvl5pPr>
          </a:lstStyle>
          <a:p>
            <a:pPr lvl="0" eaLnBrk="1" hangingPunct="1">
              <a:lnSpc>
                <a:spcPct val="200000"/>
              </a:lnSpc>
              <a:spcBef>
                <a:spcPts val="362"/>
              </a:spcBef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dirty="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PRESENTED BY                                                      </a:t>
            </a:r>
            <a:r>
              <a:rPr lang="en-US" altLang="en-US" sz="2000" b="1" dirty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2303811714821058 – B.R.VIMAL AANANTH</a:t>
            </a:r>
          </a:p>
          <a:p>
            <a:pPr lvl="0" algn="r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r>
              <a:rPr lang="en-US" altLang="en-US" sz="1800" b="1" dirty="0">
                <a:solidFill>
                  <a:srgbClr val="002060"/>
                </a:solidFill>
                <a:latin typeface="Arial" pitchFamily="34" charset="0"/>
                <a:ea typeface="Arial" pitchFamily="34" charset="0"/>
              </a:rPr>
              <a:t>						</a:t>
            </a: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002060"/>
              </a:solidFill>
              <a:latin typeface="Arial" pitchFamily="34" charset="0"/>
              <a:ea typeface="Arial" pitchFamily="34" charset="0"/>
            </a:endParaRPr>
          </a:p>
          <a:p>
            <a:pPr lvl="0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FF0000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70000"/>
              </a:lnSpc>
              <a:spcBef>
                <a:spcPts val="362"/>
              </a:spcBef>
              <a:buNone/>
            </a:pPr>
            <a:endParaRPr lang="en-US" altLang="en-US" sz="1800" b="1" dirty="0">
              <a:solidFill>
                <a:srgbClr val="FF0000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2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2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itchFamily="34" charset="0"/>
              <a:ea typeface="Arial" pitchFamily="34" charset="0"/>
            </a:endParaRPr>
          </a:p>
          <a:p>
            <a:pPr lvl="0" algn="r" eaLnBrk="1" hangingPunct="1">
              <a:lnSpc>
                <a:spcPct val="100000"/>
              </a:lnSpc>
              <a:spcBef>
                <a:spcPts val="362"/>
              </a:spcBef>
              <a:buNone/>
            </a:pPr>
            <a:endParaRPr lang="en-US" altLang="en-US" sz="1800" dirty="0">
              <a:solidFill>
                <a:srgbClr val="8B8B8B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02" name="Rectangle 2"/>
          <p:cNvSpPr/>
          <p:nvPr/>
        </p:nvSpPr>
        <p:spPr>
          <a:xfrm>
            <a:off x="1679575" y="-1684337"/>
            <a:ext cx="3543300" cy="351472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eaLnBrk="1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lang="en-US" altLang="en-US"/>
          </a:p>
        </p:txBody>
      </p:sp>
      <p:pic>
        <p:nvPicPr>
          <p:cNvPr id="209715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3" name="Rectangle 4"/>
          <p:cNvSpPr/>
          <p:nvPr/>
        </p:nvSpPr>
        <p:spPr>
          <a:xfrm>
            <a:off x="1898650" y="214312"/>
            <a:ext cx="8437562" cy="2553091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t">
            <a:spAutoFit/>
          </a:bodyPr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400" b="1" dirty="0">
                <a:solidFill>
                  <a:srgbClr val="FF0066"/>
                </a:solidFill>
                <a:ea typeface="Arial" pitchFamily="34" charset="0"/>
              </a:rPr>
              <a:t>K.RAMAKRISHNAN COLLEGE OF TECHNOLOGY</a:t>
            </a:r>
            <a:endParaRPr sz="2800" b="1" dirty="0"/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2400" b="1" dirty="0">
                <a:solidFill>
                  <a:srgbClr val="FF0066"/>
                </a:solidFill>
                <a:ea typeface="Arial" pitchFamily="34" charset="0"/>
              </a:rPr>
              <a:t>(AUTONOMOUS), TRICHY</a:t>
            </a: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2400" b="1" dirty="0">
              <a:solidFill>
                <a:srgbClr val="FF0066"/>
              </a:solidFill>
              <a:ea typeface="Arial" pitchFamily="34" charset="0"/>
            </a:endParaRPr>
          </a:p>
          <a:p>
            <a:pPr lvl="0" algn="ctr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endParaRPr lang="en-US" altLang="en-US" sz="2400" b="1" dirty="0">
              <a:solidFill>
                <a:srgbClr val="FF0066"/>
              </a:solidFill>
              <a:ea typeface="Arial" pitchFamily="34" charset="0"/>
            </a:endParaRPr>
          </a:p>
          <a:p>
            <a:pPr lvl="0" algn="ctr" eaLnBrk="1" hangingPunct="1">
              <a:buClr>
                <a:srgbClr val="000000"/>
              </a:buCl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ea typeface="Arial" pitchFamily="34" charset="0"/>
              </a:rPr>
              <a:t>BUILDING A PERSONALIZED LEARNING PATH FOR STUDENTS USING ML </a:t>
            </a:r>
          </a:p>
        </p:txBody>
      </p:sp>
      <p:pic>
        <p:nvPicPr>
          <p:cNvPr id="2097157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118920" y="4876034"/>
            <a:ext cx="4839864" cy="12100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1" hangingPunct="1">
              <a:lnSpc>
                <a:spcPct val="200000"/>
              </a:lnSpc>
              <a:spcBef>
                <a:spcPts val="362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dirty="0">
                <a:solidFill>
                  <a:schemeClr val="tx1"/>
                </a:solidFill>
                <a:ea typeface="Arial" pitchFamily="34" charset="0"/>
                <a:cs typeface="Arial" pitchFamily="34" charset="0"/>
              </a:rPr>
              <a:t>GUIDED BY</a:t>
            </a:r>
          </a:p>
          <a:p>
            <a:pPr lvl="0" algn="ctr" eaLnBrk="1" hangingPunct="1">
              <a:lnSpc>
                <a:spcPct val="170000"/>
              </a:lnSpc>
              <a:spcBef>
                <a:spcPts val="362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000" b="1" dirty="0">
                <a:solidFill>
                  <a:srgbClr val="0000FF"/>
                </a:solidFill>
                <a:ea typeface="Arial" pitchFamily="34" charset="0"/>
                <a:cs typeface="Arial" pitchFamily="34" charset="0"/>
              </a:rPr>
              <a:t>Mr. R.ROSHAN JOSHUA, AP/AI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pitchFamily="34" charset="0"/>
                <a:ea typeface="Arial" pitchFamily="34" charset="0"/>
              </a:rPr>
              <a:t>MODULE DESIGNED</a:t>
            </a:r>
            <a:r>
              <a:rPr lang="en-IN" dirty="0"/>
              <a:t> </a:t>
            </a:r>
            <a:endParaRPr lang="zh-CN" altLang="en-US" dirty="0"/>
          </a:p>
        </p:txBody>
      </p:sp>
      <p:sp>
        <p:nvSpPr>
          <p:cNvPr id="1048652" name="Content Placeholder 3"/>
          <p:cNvSpPr>
            <a:spLocks noGrp="1"/>
          </p:cNvSpPr>
          <p:nvPr>
            <p:ph idx="1"/>
          </p:nvPr>
        </p:nvSpPr>
        <p:spPr>
          <a:xfrm flipH="1">
            <a:off x="831850" y="1484784"/>
            <a:ext cx="10658474" cy="4122929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User Profile Module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: Stores information about student preferences, learning styles, and past performance.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Progress Analytics Module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: Provides analytics and reports on student progress to teachers and students.</a:t>
            </a:r>
          </a:p>
          <a:p>
            <a:pPr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Content Matching Module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: Matches course content with the student’s current learning path and recommendations.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97168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9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Content Placeholder 3"/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marL="0" lvl="0" indent="0">
              <a:lnSpc>
                <a:spcPct val="200000"/>
              </a:lnSpc>
              <a:buNone/>
            </a:pPr>
            <a:r>
              <a:rPr lang="en-IN" altLang="en-US" sz="2800">
                <a:latin typeface="Arial" pitchFamily="34" charset="0"/>
                <a:ea typeface="Arial" pitchFamily="34" charset="0"/>
              </a:rPr>
              <a:t> </a:t>
            </a:r>
          </a:p>
          <a:p>
            <a:pPr marL="0" lvl="0" indent="0">
              <a:lnSpc>
                <a:spcPct val="200000"/>
              </a:lnSpc>
              <a:buNone/>
            </a:pPr>
            <a:endParaRPr lang="en-IN" altLang="en-US" sz="2800">
              <a:latin typeface="Arial" pitchFamily="34" charset="0"/>
              <a:ea typeface="Arial" pitchFamily="34" charset="0"/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en-IN" altLang="en-US" sz="2800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56" name="Rectangle 1"/>
          <p:cNvSpPr>
            <a:spLocks noGrp="1"/>
          </p:cNvSpPr>
          <p:nvPr>
            <p:ph type="title"/>
          </p:nvPr>
        </p:nvSpPr>
        <p:spPr>
          <a:xfrm>
            <a:off x="1898650" y="258762"/>
            <a:ext cx="8437562" cy="111533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sz="32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ML ALGORITHM IDENTIFICATION</a:t>
            </a:r>
            <a:endParaRPr lang="zh-CN" altLang="en-US" sz="3200" b="1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831850" y="1772816"/>
            <a:ext cx="1065847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The main machine learning algorithms used in the system include: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K-Means Clustering</a:t>
            </a:r>
            <a:r>
              <a:rPr lang="en-US" sz="2000" b="1" dirty="0"/>
              <a:t> : To group students with similar learning behaviors.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Decision Trees</a:t>
            </a:r>
            <a:r>
              <a:rPr lang="en-US" sz="2000" b="1" dirty="0"/>
              <a:t> : To classify students based on their strengths and weaknesses.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Collaborative Filtering</a:t>
            </a:r>
            <a:r>
              <a:rPr lang="en-US" sz="2000" b="1" dirty="0"/>
              <a:t> : To recommend learning materials.</a:t>
            </a:r>
          </a:p>
          <a:p>
            <a:pPr marL="342900" indent="-342900">
              <a:lnSpc>
                <a:spcPct val="20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Reinforcement Learning</a:t>
            </a:r>
            <a:r>
              <a:rPr lang="en-US" sz="2000" b="1" dirty="0"/>
              <a:t> : To adapt and improve the learning path based on student interaction.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7C456-3E1C-DBB3-EA0A-0B52712C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Content Placeholder 3">
            <a:extLst>
              <a:ext uri="{FF2B5EF4-FFF2-40B4-BE49-F238E27FC236}">
                <a16:creationId xmlns:a16="http://schemas.microsoft.com/office/drawing/2014/main" id="{19ECF850-9E93-A032-D4C3-313D7B41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50" y="1557286"/>
            <a:ext cx="10971212" cy="5136406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marL="0" lvl="0" indent="0">
              <a:lnSpc>
                <a:spcPct val="200000"/>
              </a:lnSpc>
              <a:buNone/>
            </a:pPr>
            <a:r>
              <a:rPr lang="en-IN" altLang="en-US" sz="2800" dirty="0">
                <a:latin typeface="Arial" pitchFamily="34" charset="0"/>
                <a:ea typeface="Arial" pitchFamily="34" charset="0"/>
              </a:rPr>
              <a:t>    </a:t>
            </a:r>
          </a:p>
          <a:p>
            <a:pPr marL="0" lvl="0" indent="0">
              <a:lnSpc>
                <a:spcPct val="200000"/>
              </a:lnSpc>
              <a:buNone/>
            </a:pPr>
            <a:endParaRPr lang="en-IN" altLang="en-US" sz="2800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56" name="Rectangle 1">
            <a:extLst>
              <a:ext uri="{FF2B5EF4-FFF2-40B4-BE49-F238E27FC236}">
                <a16:creationId xmlns:a16="http://schemas.microsoft.com/office/drawing/2014/main" id="{6BF5AE7A-A80E-F60A-CD62-477954DE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50" y="453974"/>
            <a:ext cx="8517830" cy="57795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sz="32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SOURCE CODE</a:t>
            </a:r>
            <a:endParaRPr lang="zh-CN" altLang="en-US" sz="3200" b="1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8162F96-6477-F702-4C76-03DC4755D791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FCB85085-33EE-44DD-C829-5CE4F7671270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562AC5-AFF5-4584-2B00-587C652449E5}"/>
              </a:ext>
            </a:extLst>
          </p:cNvPr>
          <p:cNvSpPr/>
          <p:nvPr/>
        </p:nvSpPr>
        <p:spPr>
          <a:xfrm>
            <a:off x="831850" y="1772816"/>
            <a:ext cx="10658474" cy="61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E41AC-F979-3D28-8726-946DB0D257FD}"/>
              </a:ext>
            </a:extLst>
          </p:cNvPr>
          <p:cNvSpPr txBox="1"/>
          <p:nvPr/>
        </p:nvSpPr>
        <p:spPr>
          <a:xfrm>
            <a:off x="831850" y="1279989"/>
            <a:ext cx="9191624" cy="5586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# Import necessary libraries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from </a:t>
            </a:r>
            <a:r>
              <a:rPr lang="en-IN" sz="1600" b="1" dirty="0" err="1"/>
              <a:t>sklearn.tree</a:t>
            </a:r>
            <a:r>
              <a:rPr lang="en-IN" sz="1600" b="1" dirty="0"/>
              <a:t> import </a:t>
            </a:r>
            <a:r>
              <a:rPr lang="en-IN" sz="1600" b="1" dirty="0" err="1"/>
              <a:t>DecisionTreeClassifier</a:t>
            </a:r>
            <a:endParaRPr lang="en-IN" sz="1600" b="1" dirty="0"/>
          </a:p>
          <a:p>
            <a:pPr>
              <a:lnSpc>
                <a:spcPct val="150000"/>
              </a:lnSpc>
            </a:pPr>
            <a:r>
              <a:rPr lang="en-IN" sz="1600" b="1" dirty="0"/>
              <a:t>import </a:t>
            </a:r>
            <a:r>
              <a:rPr lang="en-IN" sz="1600" b="1" dirty="0" err="1"/>
              <a:t>numpy</a:t>
            </a:r>
            <a:r>
              <a:rPr lang="en-IN" sz="1600" b="1" dirty="0"/>
              <a:t> as np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data = </a:t>
            </a:r>
            <a:r>
              <a:rPr lang="en-IN" sz="1600" b="1" dirty="0" err="1"/>
              <a:t>np.array</a:t>
            </a:r>
            <a:r>
              <a:rPr lang="en-IN" sz="1600" b="1" dirty="0"/>
              <a:t>([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    [1, 1, 1, 0, 0, 0], 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    [1, 0, 0, 1, 0, 1], 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    [0, 1, 1, 0, 0, 0], 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    [0, 0, 0, 1, 0, 1], 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    [1, 1, 0, 0, 1, 0], 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    [1, 0, 0, 0, 1, 0], 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    [0, 0, 0, 0, 0, 1], 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    [1, 1, 1, 1, 1, 1], 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    [0, 0, 1, 1, 0, 0], 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    [0, 0, 0, 0, 1, 0], 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3950531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DEF38-EDDA-301B-9BAF-03BADE0D5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Content Placeholder 3">
            <a:extLst>
              <a:ext uri="{FF2B5EF4-FFF2-40B4-BE49-F238E27FC236}">
                <a16:creationId xmlns:a16="http://schemas.microsoft.com/office/drawing/2014/main" id="{12BC8825-DCFD-B775-5CF1-DFBEB8E60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58" y="1456626"/>
            <a:ext cx="10971212" cy="5184576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altLang="en-US" sz="1100" b="1" dirty="0">
                <a:latin typeface="Arial" pitchFamily="34" charset="0"/>
                <a:ea typeface="Arial" pitchFamily="34" charset="0"/>
              </a:rPr>
              <a:t>     </a:t>
            </a:r>
            <a:endParaRPr lang="en-IN" altLang="en-US" sz="1100" b="1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56" name="Rectangle 1">
            <a:extLst>
              <a:ext uri="{FF2B5EF4-FFF2-40B4-BE49-F238E27FC236}">
                <a16:creationId xmlns:a16="http://schemas.microsoft.com/office/drawing/2014/main" id="{AB5C76BE-B9CC-CB9A-E615-798F0C21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50" y="258762"/>
            <a:ext cx="8437562" cy="111533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zh-CN" altLang="en-US" sz="32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  </a:t>
            </a:r>
            <a:br>
              <a:rPr lang="en-US" altLang="zh-CN" sz="32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</a:br>
            <a:endParaRPr lang="zh-CN" altLang="en-US" sz="3200" b="1" dirty="0">
              <a:solidFill>
                <a:srgbClr val="FF006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32A07B86-5E07-5C49-6BD2-FC22077D88DE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0B0F8659-DE92-9360-4FF6-7D913A9C3352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8BA1919-DD9A-E44B-71EA-F2ABAE22097B}"/>
              </a:ext>
            </a:extLst>
          </p:cNvPr>
          <p:cNvSpPr/>
          <p:nvPr/>
        </p:nvSpPr>
        <p:spPr>
          <a:xfrm>
            <a:off x="831850" y="1772816"/>
            <a:ext cx="10658474" cy="61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8240E-F3AF-23A9-9478-790B6098A684}"/>
              </a:ext>
            </a:extLst>
          </p:cNvPr>
          <p:cNvSpPr txBox="1"/>
          <p:nvPr/>
        </p:nvSpPr>
        <p:spPr>
          <a:xfrm>
            <a:off x="831850" y="1468645"/>
            <a:ext cx="10658474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labels = [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"Engineering and Technology Path",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"Arts and Creative Design Path",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"Computer Science Path",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"Graphic Design Path",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"Medical Research Path",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"Health Science Path",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"Fine Arts Path",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"Comprehensive Multi-Disciplinary Path",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"Web Development and UI/UX Path",</a:t>
            </a:r>
          </a:p>
          <a:p>
            <a:pPr>
              <a:lnSpc>
                <a:spcPct val="150000"/>
              </a:lnSpc>
            </a:pPr>
            <a:r>
              <a:rPr lang="en-IN" b="1" dirty="0"/>
              <a:t>    "Pure Medical Sciences Path",</a:t>
            </a:r>
          </a:p>
          <a:p>
            <a:pPr>
              <a:lnSpc>
                <a:spcPct val="150000"/>
              </a:lnSpc>
            </a:pPr>
            <a:r>
              <a:rPr lang="en-IN" b="1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4687F-7260-7AA9-0FD2-6D7EA9EDFFD6}"/>
              </a:ext>
            </a:extLst>
          </p:cNvPr>
          <p:cNvSpPr txBox="1"/>
          <p:nvPr/>
        </p:nvSpPr>
        <p:spPr>
          <a:xfrm>
            <a:off x="1898650" y="412770"/>
            <a:ext cx="8394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                      SOURCE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536016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05BC4-F13B-6237-C172-64F6AC457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Content Placeholder 3">
            <a:extLst>
              <a:ext uri="{FF2B5EF4-FFF2-40B4-BE49-F238E27FC236}">
                <a16:creationId xmlns:a16="http://schemas.microsoft.com/office/drawing/2014/main" id="{E6E0B23F-3262-EBDE-7C0B-B0760DEE09B3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marL="0" lvl="0" indent="0">
              <a:lnSpc>
                <a:spcPct val="200000"/>
              </a:lnSpc>
              <a:buNone/>
            </a:pPr>
            <a:r>
              <a:rPr lang="en-IN" altLang="en-US" sz="2800">
                <a:latin typeface="Arial" pitchFamily="34" charset="0"/>
                <a:ea typeface="Arial" pitchFamily="34" charset="0"/>
              </a:rPr>
              <a:t> </a:t>
            </a:r>
          </a:p>
          <a:p>
            <a:pPr marL="0" lvl="0" indent="0">
              <a:lnSpc>
                <a:spcPct val="200000"/>
              </a:lnSpc>
              <a:buNone/>
            </a:pPr>
            <a:endParaRPr lang="en-IN" altLang="en-US" sz="2800">
              <a:latin typeface="Arial" pitchFamily="34" charset="0"/>
              <a:ea typeface="Arial" pitchFamily="34" charset="0"/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en-IN" altLang="en-US" sz="2800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56" name="Rectangle 1">
            <a:extLst>
              <a:ext uri="{FF2B5EF4-FFF2-40B4-BE49-F238E27FC236}">
                <a16:creationId xmlns:a16="http://schemas.microsoft.com/office/drawing/2014/main" id="{74917DA2-C6EB-31FD-B4EB-FECF969C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50" y="258762"/>
            <a:ext cx="8437562" cy="111533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zh-CN" altLang="en-US" sz="32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  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C2D645E2-8310-4CB8-DEFA-049A13BAB787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888ED5B5-71B4-F827-98E4-6B0698FE8745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D8F25F-9B53-D6F7-47FF-C6DA2E660213}"/>
              </a:ext>
            </a:extLst>
          </p:cNvPr>
          <p:cNvSpPr/>
          <p:nvPr/>
        </p:nvSpPr>
        <p:spPr>
          <a:xfrm>
            <a:off x="831850" y="1772816"/>
            <a:ext cx="10658474" cy="61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28F0B-D985-B490-238D-F15BAB9BD298}"/>
              </a:ext>
            </a:extLst>
          </p:cNvPr>
          <p:cNvSpPr txBox="1"/>
          <p:nvPr/>
        </p:nvSpPr>
        <p:spPr>
          <a:xfrm>
            <a:off x="831850" y="1418543"/>
            <a:ext cx="9144000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model = </a:t>
            </a:r>
            <a:r>
              <a:rPr lang="en-IN" b="1" dirty="0" err="1"/>
              <a:t>DecisionTreeClassifier</a:t>
            </a:r>
            <a:r>
              <a:rPr lang="en-IN" b="1" dirty="0"/>
              <a:t>()</a:t>
            </a:r>
          </a:p>
          <a:p>
            <a:pPr>
              <a:lnSpc>
                <a:spcPct val="150000"/>
              </a:lnSpc>
            </a:pPr>
            <a:r>
              <a:rPr lang="en-IN" b="1" dirty="0" err="1"/>
              <a:t>model.fit</a:t>
            </a:r>
            <a:r>
              <a:rPr lang="en-IN" b="1" dirty="0"/>
              <a:t>(data, labels)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print("Enter your interests (1 for Yes, 0 for No):")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science = int(input("Do you enjoy Science? (1/0): "))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math = int(input("Do you enjoy Mathematics? (1/0): "))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programming = int(input("Do you enjoy Programming? (1/0): "))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design = int(input("Do you enjoy Design? (1/0): "))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biology = int(input("Do you enjoy Biology? (1/0): "))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creativity = int(input("Do you enjoy Creativity and Arts? (1/0): "))</a:t>
            </a:r>
          </a:p>
          <a:p>
            <a:pPr>
              <a:lnSpc>
                <a:spcPct val="150000"/>
              </a:lnSpc>
            </a:pPr>
            <a:r>
              <a:rPr lang="en-IN" b="1" dirty="0" err="1"/>
              <a:t>user_input</a:t>
            </a:r>
            <a:r>
              <a:rPr lang="en-IN" b="1" dirty="0"/>
              <a:t> = </a:t>
            </a:r>
            <a:r>
              <a:rPr lang="en-IN" b="1" dirty="0" err="1"/>
              <a:t>np.array</a:t>
            </a:r>
            <a:r>
              <a:rPr lang="en-IN" b="1" dirty="0"/>
              <a:t>([[science, math, programming, design, biology, creativity]])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recommendation = </a:t>
            </a:r>
            <a:r>
              <a:rPr lang="en-IN" b="1" dirty="0" err="1"/>
              <a:t>model.predict</a:t>
            </a:r>
            <a:r>
              <a:rPr lang="en-IN" b="1" dirty="0"/>
              <a:t>(</a:t>
            </a:r>
            <a:r>
              <a:rPr lang="en-IN" b="1" dirty="0" err="1"/>
              <a:t>user_input</a:t>
            </a:r>
            <a:r>
              <a:rPr lang="en-IN" b="1" dirty="0"/>
              <a:t>)</a:t>
            </a:r>
          </a:p>
          <a:p>
            <a:pPr>
              <a:lnSpc>
                <a:spcPct val="150000"/>
              </a:lnSpc>
            </a:pPr>
            <a:r>
              <a:rPr lang="en-IN" b="1" dirty="0"/>
              <a:t>print("\</a:t>
            </a:r>
            <a:r>
              <a:rPr lang="en-IN" b="1" dirty="0" err="1"/>
              <a:t>nRecommended</a:t>
            </a:r>
            <a:r>
              <a:rPr lang="en-IN" b="1" dirty="0"/>
              <a:t> Learning Path for You: ", recommendation[0])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29314C-E445-D78E-1AF3-6CBF0D0EBA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357" y="312707"/>
            <a:ext cx="3517697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38907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8AE-E006-1DE0-020E-4F6800E4D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Content Placeholder 3">
            <a:extLst>
              <a:ext uri="{FF2B5EF4-FFF2-40B4-BE49-F238E27FC236}">
                <a16:creationId xmlns:a16="http://schemas.microsoft.com/office/drawing/2014/main" id="{AD2B27FD-F6C6-9FF7-736A-FAF35F38467C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marL="0" lvl="0" indent="0">
              <a:lnSpc>
                <a:spcPct val="200000"/>
              </a:lnSpc>
              <a:buNone/>
            </a:pPr>
            <a:r>
              <a:rPr lang="en-IN" altLang="en-US" sz="2800">
                <a:latin typeface="Arial" pitchFamily="34" charset="0"/>
                <a:ea typeface="Arial" pitchFamily="34" charset="0"/>
              </a:rPr>
              <a:t> </a:t>
            </a:r>
          </a:p>
          <a:p>
            <a:pPr marL="0" lvl="0" indent="0">
              <a:lnSpc>
                <a:spcPct val="200000"/>
              </a:lnSpc>
              <a:buNone/>
            </a:pPr>
            <a:endParaRPr lang="en-IN" altLang="en-US" sz="2800">
              <a:latin typeface="Arial" pitchFamily="34" charset="0"/>
              <a:ea typeface="Arial" pitchFamily="34" charset="0"/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en-IN" altLang="en-US" sz="2800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1048656" name="Rectangle 1">
            <a:extLst>
              <a:ext uri="{FF2B5EF4-FFF2-40B4-BE49-F238E27FC236}">
                <a16:creationId xmlns:a16="http://schemas.microsoft.com/office/drawing/2014/main" id="{B317852A-A3D5-4046-197A-79000B6F0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50" y="258762"/>
            <a:ext cx="8437562" cy="111533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zh-CN" altLang="en-US" sz="32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5F686BD-357D-1B4E-6616-81D6ACFD556F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0D20EFAA-4691-0097-3B07-4AE40858048B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3F7226-6AD5-B673-5325-DA8E1E13B173}"/>
              </a:ext>
            </a:extLst>
          </p:cNvPr>
          <p:cNvSpPr/>
          <p:nvPr/>
        </p:nvSpPr>
        <p:spPr>
          <a:xfrm>
            <a:off x="831850" y="1772816"/>
            <a:ext cx="10658474" cy="612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01B098-98B4-0D24-D1EF-256B0E73897F}"/>
              </a:ext>
            </a:extLst>
          </p:cNvPr>
          <p:cNvSpPr txBox="1"/>
          <p:nvPr/>
        </p:nvSpPr>
        <p:spPr>
          <a:xfrm>
            <a:off x="1898650" y="445678"/>
            <a:ext cx="8368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2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  <a:sym typeface="Arial" pitchFamily="34" charset="0"/>
              </a:rPr>
              <a:t>                     SCREENSHOTS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959299-9E0F-716C-11BD-86642F7AE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" y="1434698"/>
            <a:ext cx="10658474" cy="23289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42A27-9C77-AC8D-6E1B-E3790B094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825" y="4174804"/>
            <a:ext cx="10658474" cy="24244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32631-8D30-75CC-C57A-4DC9F075534B}"/>
              </a:ext>
            </a:extLst>
          </p:cNvPr>
          <p:cNvCxnSpPr>
            <a:cxnSpLocks/>
          </p:cNvCxnSpPr>
          <p:nvPr/>
        </p:nvCxnSpPr>
        <p:spPr>
          <a:xfrm>
            <a:off x="609600" y="3933056"/>
            <a:ext cx="11247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314724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420688"/>
            <a:ext cx="843756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31850" y="1362074"/>
            <a:ext cx="10658473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The personalized learning path system uses machine learning to tailor education to individual students, improving engagement and performance by recommending resources, tracking progress, and refining learning paths based on feedback.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Future Enhancements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/>
              <a:t>Adaptive Assessments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 err="1"/>
              <a:t>Gamification</a:t>
            </a:r>
            <a:endParaRPr lang="en-US" sz="2000" b="1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/>
              <a:t>Multi-Platform Integration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/>
              <a:t>AI </a:t>
            </a:r>
            <a:r>
              <a:rPr lang="en-US" sz="2000" b="1" dirty="0" err="1"/>
              <a:t>Chatbot</a:t>
            </a:r>
            <a:r>
              <a:rPr lang="en-US" sz="2000" b="1" dirty="0"/>
              <a:t> Support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/>
              <a:t>Advanced Predictive Analytics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/>
              <a:t>Cross-Domain Learning</a:t>
            </a:r>
          </a:p>
        </p:txBody>
      </p:sp>
    </p:spTree>
    <p:extLst>
      <p:ext uri="{BB962C8B-B14F-4D97-AF65-F5344CB8AC3E}">
        <p14:creationId xmlns:p14="http://schemas.microsoft.com/office/powerpoint/2010/main" val="4078216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Rectangle 1"/>
          <p:cNvSpPr>
            <a:spLocks noGrp="1"/>
          </p:cNvSpPr>
          <p:nvPr>
            <p:ph type="title" idx="4294967295"/>
          </p:nvPr>
        </p:nvSpPr>
        <p:spPr>
          <a:xfrm>
            <a:off x="1981200" y="2743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b="1" dirty="0">
                <a:latin typeface="Arial" pitchFamily="34" charset="0"/>
                <a:ea typeface="Arial" pitchFamily="34" charset="0"/>
              </a:rPr>
              <a:t>THANK YOU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 Box 2"/>
          <p:cNvSpPr txBox="1"/>
          <p:nvPr/>
        </p:nvSpPr>
        <p:spPr>
          <a:xfrm>
            <a:off x="551384" y="1628800"/>
            <a:ext cx="9784828" cy="388843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numCol="2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Ø"/>
            </a:pPr>
            <a:r>
              <a:rPr lang="en-US" altLang="en-US" sz="2000" b="1" dirty="0">
                <a:latin typeface="Arial" pitchFamily="34" charset="0"/>
                <a:cs typeface="Arial" pitchFamily="34" charset="0"/>
              </a:rPr>
              <a:t>Problem Identification and formation</a:t>
            </a:r>
          </a:p>
          <a:p>
            <a:pPr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</a:pPr>
            <a:r>
              <a:rPr lang="en-US" altLang="en-US" sz="2000" b="1" dirty="0">
                <a:latin typeface="Arial" pitchFamily="34" charset="0"/>
                <a:cs typeface="Arial" pitchFamily="34" charset="0"/>
              </a:rPr>
              <a:t>Objective</a:t>
            </a:r>
          </a:p>
          <a:p>
            <a:pPr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</a:pPr>
            <a:r>
              <a:rPr lang="en-US" altLang="en-US" sz="2000" b="1" dirty="0">
                <a:latin typeface="Arial" pitchFamily="34" charset="0"/>
                <a:cs typeface="Arial" pitchFamily="34" charset="0"/>
              </a:rPr>
              <a:t>Block diagram of proposed system</a:t>
            </a:r>
          </a:p>
          <a:p>
            <a:pPr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</a:pPr>
            <a:r>
              <a:rPr lang="en-IN" sz="2000" b="1" dirty="0">
                <a:latin typeface="Arial" pitchFamily="34" charset="0"/>
                <a:cs typeface="Arial" pitchFamily="34" charset="0"/>
              </a:rPr>
              <a:t>Architecture Diagram </a:t>
            </a:r>
            <a:endParaRPr lang="en-US" altLang="en-US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</a:pPr>
            <a:r>
              <a:rPr lang="en-US" altLang="en-US" sz="2000" b="1" dirty="0">
                <a:latin typeface="Arial" pitchFamily="34" charset="0"/>
                <a:cs typeface="Arial" pitchFamily="34" charset="0"/>
              </a:rPr>
              <a:t>Machine learning techniques used </a:t>
            </a:r>
          </a:p>
          <a:p>
            <a:pPr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</a:pPr>
            <a:r>
              <a:rPr lang="en-US" altLang="en-US" sz="20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Module Implementation 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1" hangingPunct="1">
              <a:lnSpc>
                <a:spcPct val="200000"/>
              </a:lnSpc>
              <a:spcBef>
                <a:spcPts val="325"/>
              </a:spcBef>
              <a:buNone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585" name="Rectangle 1"/>
          <p:cNvSpPr>
            <a:spLocks noGrp="1"/>
          </p:cNvSpPr>
          <p:nvPr>
            <p:ph type="title" idx="4294967295"/>
          </p:nvPr>
        </p:nvSpPr>
        <p:spPr>
          <a:xfrm>
            <a:off x="1981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pitchFamily="34" charset="0"/>
                <a:ea typeface="Arial" pitchFamily="34" charset="0"/>
              </a:rPr>
              <a:t>PRESENTATION</a:t>
            </a:r>
            <a:r>
              <a:rPr lang="en-US" altLang="en-US" sz="3000" b="1" dirty="0">
                <a:solidFill>
                  <a:srgbClr val="FF0066"/>
                </a:solidFill>
                <a:latin typeface="Arial" pitchFamily="34" charset="0"/>
                <a:ea typeface="Arial" pitchFamily="34" charset="0"/>
              </a:rPr>
              <a:t> OVERVIEW</a:t>
            </a:r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53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456040" y="1631918"/>
            <a:ext cx="5735960" cy="3882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1312"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000" b="1" dirty="0">
                <a:ea typeface="Arial" pitchFamily="34" charset="0"/>
              </a:rPr>
              <a:t>Module Description </a:t>
            </a:r>
          </a:p>
          <a:p>
            <a:pPr marL="342900" lvl="0" indent="-341312"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sz="2000" b="1" dirty="0"/>
              <a:t>Modules Designed</a:t>
            </a:r>
          </a:p>
          <a:p>
            <a:pPr marL="342900" lvl="0" indent="-341312"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sz="2000" b="1" dirty="0"/>
              <a:t>ML Algorithm Identification</a:t>
            </a:r>
            <a:r>
              <a:rPr lang="en-IN" sz="2000" dirty="0"/>
              <a:t> </a:t>
            </a:r>
          </a:p>
          <a:p>
            <a:pPr marL="342900" lvl="0" indent="-341312"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zh-CN" sz="2000" b="1" dirty="0"/>
              <a:t>Source Code</a:t>
            </a:r>
          </a:p>
          <a:p>
            <a:pPr marL="342900" lvl="0" indent="-341312"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IN" altLang="zh-CN" sz="2000" b="1" dirty="0"/>
              <a:t>Screenshots</a:t>
            </a:r>
            <a:endParaRPr lang="zh-CN" altLang="en-US" sz="2000" b="1" dirty="0"/>
          </a:p>
          <a:p>
            <a:pPr marL="342900" lvl="0" indent="-341312" algn="just" eaLnBrk="1" hangingPunct="1">
              <a:lnSpc>
                <a:spcPct val="200000"/>
              </a:lnSpc>
              <a:spcBef>
                <a:spcPts val="325"/>
              </a:spcBef>
              <a:buFont typeface="Wingdings" pitchFamily="2" charset="2"/>
              <a:buChar char="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2000" b="1" dirty="0">
                <a:ea typeface="Arial" pitchFamily="34" charset="0"/>
              </a:rPr>
              <a:t>Conclusion and Future Enhancement</a:t>
            </a:r>
            <a:endParaRPr lang="zh-CN" altLang="en-US" sz="2000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1898649" y="261130"/>
            <a:ext cx="8437563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charset="0"/>
                <a:cs typeface="Arial" charset="0"/>
              </a:rPr>
              <a:t>PROBLEM IDENTIFICATION  AND FORMATION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51089" y="1556792"/>
            <a:ext cx="1095278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The goal is to develop a system that builds a personalized learning path for students using machine learning. Current educational systems follow a "one-size-fits-all" approach, which does not cater to individual student needs. A machine learning-based system can :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Identify individual learning styles.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Adapt learning materials.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Provide personalized content and recommendations.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Improve student engagement and performance by optimizing the learning experience.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6639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2279576" y="261130"/>
            <a:ext cx="7608888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charset="0"/>
                <a:cs typeface="Arial" charset="0"/>
              </a:rPr>
              <a:t>OBJECTIVE </a:t>
            </a:r>
          </a:p>
        </p:txBody>
      </p:sp>
      <p:sp>
        <p:nvSpPr>
          <p:cNvPr id="7" name="Rectangle 6"/>
          <p:cNvSpPr/>
          <p:nvPr/>
        </p:nvSpPr>
        <p:spPr>
          <a:xfrm>
            <a:off x="831850" y="1703444"/>
            <a:ext cx="10658475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The system's objective is to: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Identify learning patterns of students.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Customize learning paths based on the strengths, weaknesses, and preferences of each student.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Predict areas of improvement and suggest personalized study material.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2000" b="1" dirty="0"/>
              <a:t>Track student progress and adjust the learning path dynamically.</a:t>
            </a:r>
          </a:p>
          <a:p>
            <a:pPr eaLnBrk="1">
              <a:lnSpc>
                <a:spcPct val="200000"/>
              </a:lnSpc>
              <a:spcBef>
                <a:spcPts val="600"/>
              </a:spcBef>
              <a:buClr>
                <a:srgbClr val="000000"/>
              </a:buClr>
              <a:buSzPct val="100000"/>
              <a:defRPr/>
            </a:pPr>
            <a:endParaRPr lang="en-IN" alt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51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2279576" y="261130"/>
            <a:ext cx="7608888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endParaRPr lang="en-US" altLang="en-US" sz="3200" b="1" dirty="0">
              <a:solidFill>
                <a:srgbClr val="FF0066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514600" y="304800"/>
            <a:ext cx="6934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 sz="3200" b="1" dirty="0">
                <a:solidFill>
                  <a:srgbClr val="0000FF"/>
                </a:solidFill>
                <a:cs typeface="Arial" charset="0"/>
              </a:rPr>
              <a:t>PROPOSED SYSTEM 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</a:tabLst>
            </a:pPr>
            <a:r>
              <a:rPr lang="en-US" altLang="en-US" sz="3200" b="1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cs typeface="Arial" charset="0"/>
              </a:rPr>
              <a:t>BLOCK DIAGRAM </a:t>
            </a:r>
            <a:endParaRPr lang="en-US" altLang="en-US" sz="3200" b="1" dirty="0">
              <a:solidFill>
                <a:srgbClr val="FF0066"/>
              </a:solidFill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E5620-F16A-2C31-B54B-828F89F36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432" y="1447800"/>
            <a:ext cx="501317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67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135560" y="230140"/>
            <a:ext cx="7989990" cy="924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200000"/>
              </a:lnSpc>
              <a:spcBef>
                <a:spcPts val="325"/>
              </a:spcBef>
            </a:pPr>
            <a:r>
              <a:rPr lang="en-IN" sz="3200" b="1" dirty="0">
                <a:solidFill>
                  <a:srgbClr val="FF0066"/>
                </a:solidFill>
                <a:cs typeface="Arial" pitchFamily="34" charset="0"/>
              </a:rPr>
              <a:t>ARCHITECTURE DIAGRAM</a:t>
            </a:r>
            <a:r>
              <a:rPr lang="en-IN" sz="3200" b="1" dirty="0">
                <a:cs typeface="Arial" pitchFamily="34" charset="0"/>
              </a:rPr>
              <a:t> </a:t>
            </a:r>
            <a:endParaRPr lang="en-US" altLang="en-US" sz="3200" b="1" dirty="0">
              <a:cs typeface="Arial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1362075"/>
            <a:ext cx="3960440" cy="5163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044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2279576" y="261130"/>
            <a:ext cx="7608888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charset="0"/>
                <a:cs typeface="Arial" charset="0"/>
              </a:rPr>
              <a:t>MACHINE LEARNING TECHIQUES USED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50" y="1484784"/>
            <a:ext cx="1065847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Clustering</a:t>
            </a:r>
            <a:r>
              <a:rPr lang="en-US" sz="2000" b="1" dirty="0"/>
              <a:t> : K-Means Clustering: Groups students based on learning behaviors, strengths, and weaknesses.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Collaborative Filtering</a:t>
            </a:r>
            <a:r>
              <a:rPr lang="en-US" sz="2000" b="1" dirty="0"/>
              <a:t> : Recommends study materials and assignments based on similar students’ preferences and past interactions.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Classification Algorithms</a:t>
            </a:r>
            <a:r>
              <a:rPr lang="en-US" sz="2000" b="1" dirty="0"/>
              <a:t> : Decision Trees / Random Forest: Predict areas where students may struggle and suggest remedial actions.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Reinforcement Learning</a:t>
            </a:r>
            <a:r>
              <a:rPr lang="en-US" sz="2000" b="1" dirty="0"/>
              <a:t> : Personalizes learning paths dynamically using feedback from student progress.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Natural Language Processing (NLP) </a:t>
            </a:r>
            <a:r>
              <a:rPr lang="en-US" sz="2000" b="1" dirty="0"/>
              <a:t>: Analyzes student feedback and interactions with text-based materials to suggest personalized content.</a:t>
            </a:r>
          </a:p>
          <a:p>
            <a:pPr marL="285750" indent="-285750">
              <a:buFont typeface="Arial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92921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/>
          </p:nvPr>
        </p:nvSpPr>
        <p:spPr/>
        <p:txBody>
          <a:bodyPr/>
          <a:lstStyle/>
          <a:p>
            <a:pPr lvl="0" eaLnBrk="1" hangingPunct="1">
              <a:buClr>
                <a:srgbClr val="000000"/>
              </a:buClr>
              <a:buFont typeface="Times New Roman" pitchFamily="18" charset="0"/>
              <a:buNone/>
              <a:tabLst>
                <a:tab pos="457200" algn="l"/>
                <a:tab pos="914400" algn="l"/>
                <a:tab pos="1371600" algn="l"/>
                <a:tab pos="1828800" algn="l"/>
              </a:tabLst>
            </a:pPr>
            <a:r>
              <a:rPr lang="en-US" altLang="en-US" sz="1200">
                <a:solidFill>
                  <a:srgbClr val="8B8B8B"/>
                </a:solidFill>
                <a:latin typeface="Calibri" pitchFamily="34" charset="0"/>
                <a:ea typeface="DejaVu Sans" charset="0"/>
              </a:rPr>
              <a:t>2/7/20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214313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6213" y="258763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1"/>
          <p:cNvSpPr txBox="1">
            <a:spLocks noChangeArrowheads="1"/>
          </p:cNvSpPr>
          <p:nvPr/>
        </p:nvSpPr>
        <p:spPr>
          <a:xfrm>
            <a:off x="2279576" y="261130"/>
            <a:ext cx="7608888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2pPr>
            <a:lvl3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3pPr>
            <a:lvl4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4pPr>
            <a:lvl5pPr algn="l" defTabSz="457200" rtl="0" eaLnBrk="0" fontAlgn="base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400"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5pPr>
            <a:lvl6pPr marL="25146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6pPr>
            <a:lvl7pPr marL="29718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7pPr>
            <a:lvl8pPr marL="34290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8pPr>
            <a:lvl9pPr marL="3886200" indent="-228600" algn="l" defTabSz="457200" rtl="0" fontAlgn="base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>
                <a:solidFill>
                  <a:srgbClr val="000000"/>
                </a:solidFill>
                <a:latin typeface="Calibri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pitchFamily="34" charset="0"/>
                <a:ea typeface="Arial" pitchFamily="34" charset="0"/>
              </a:rPr>
              <a:t>MODULE IMPLEMENTATION</a:t>
            </a:r>
            <a:endParaRPr lang="en-US" altLang="en-US" sz="3200" b="1" dirty="0">
              <a:solidFill>
                <a:srgbClr val="FF0066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1850" y="1412284"/>
            <a:ext cx="1052073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Data Collection</a:t>
            </a:r>
            <a:r>
              <a:rPr lang="en-US" sz="2000" b="1" dirty="0"/>
              <a:t> : Create APIs or integrate with LMS to gather data on course progress, quizzes, and student interactions.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Preprocessing</a:t>
            </a:r>
            <a:r>
              <a:rPr lang="en-US" sz="2000" b="1" dirty="0"/>
              <a:t> : Clean and normalize data using tools like Pandas and </a:t>
            </a:r>
            <a:r>
              <a:rPr lang="en-US" sz="2000" b="1" dirty="0" err="1"/>
              <a:t>Scikit</a:t>
            </a:r>
            <a:r>
              <a:rPr lang="en-US" sz="2000" b="1" dirty="0"/>
              <a:t>-learn.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Learning Path Generator</a:t>
            </a:r>
            <a:r>
              <a:rPr lang="en-US" sz="2000" b="1" dirty="0"/>
              <a:t> : Use classification algorithms to predict and assign the next learning steps.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Recommendation Engine</a:t>
            </a:r>
            <a:r>
              <a:rPr lang="en-US" sz="2000" b="1" dirty="0"/>
              <a:t> : Apply collaborative/content-based filtering to recommend personalized resources.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Progress Tracking</a:t>
            </a:r>
            <a:r>
              <a:rPr lang="en-US" sz="2000" b="1" dirty="0"/>
              <a:t> : Monitor progress in real-time and adjust learning paths dynamically.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Feedback Module</a:t>
            </a:r>
            <a:r>
              <a:rPr lang="en-US" sz="2000" b="1" dirty="0"/>
              <a:t> : Use NLP to analyze feedback and improve recommendations</a:t>
            </a:r>
            <a:r>
              <a:rPr lang="en-US" sz="2400" b="1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7226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Rectang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lvl1pPr marL="0" indent="0" algn="l" rtl="0" eaLnBrk="0" fontAlgn="base" latinLnBrk="0" hangingPunct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sz="4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</a:lstStyle>
          <a:p>
            <a:pPr lvl="0" algn="ctr"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en-US" altLang="en-US" sz="3200" b="1" dirty="0">
                <a:solidFill>
                  <a:srgbClr val="FF0066"/>
                </a:solidFill>
                <a:latin typeface="Arial" pitchFamily="34" charset="0"/>
                <a:ea typeface="Arial" pitchFamily="34" charset="0"/>
              </a:rPr>
              <a:t>MODULE DESCRIPTION </a:t>
            </a:r>
            <a:endParaRPr lang="zh-CN" altLang="en-US" dirty="0"/>
          </a:p>
        </p:txBody>
      </p:sp>
      <p:sp>
        <p:nvSpPr>
          <p:cNvPr id="1048647" name="Content Placeholder 3"/>
          <p:cNvSpPr>
            <a:spLocks noGrp="1"/>
          </p:cNvSpPr>
          <p:nvPr>
            <p:ph idx="1"/>
          </p:nvPr>
        </p:nvSpPr>
        <p:spPr>
          <a:xfrm>
            <a:off x="831850" y="1574508"/>
            <a:ext cx="10658474" cy="4590796"/>
          </a:xfrm>
          <a:prstGeom prst="rect">
            <a:avLst/>
          </a:prstGeom>
          <a:noFill/>
          <a:ln>
            <a:noFill/>
          </a:ln>
        </p:spPr>
        <p:txBody>
          <a:bodyPr vert="horz" lIns="0" tIns="69088" rIns="0" bIns="0" anchor="t"/>
          <a:lstStyle>
            <a:lvl1pPr marL="342900" indent="-342900" algn="l" rtl="0" eaLnBrk="0" fontAlgn="base" latinLnBrk="0" hangingPunct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32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83000"/>
              </a:lnSpc>
              <a:spcBef>
                <a:spcPts val="113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4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•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–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83000"/>
              </a:lnSpc>
              <a:spcBef>
                <a:spcPts val="287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 b="0" i="0" u="none" baseline="0">
                <a:solidFill>
                  <a:srgbClr val="000000"/>
                </a:solidFill>
                <a:latin typeface="Calibri" pitchFamily="34" charset="0"/>
                <a:ea typeface="WenQuanYi Micro Hei" charset="0"/>
                <a:sym typeface="Arial" pitchFamily="34" charset="0"/>
              </a:defRPr>
            </a:lvl5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 Collection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: Captures learning behavior, assessment scores, and feedback.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Preprocessing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: Cleans and prepares data for machine learning models.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Learning Path Generator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: Personalizes learning journeys based on student performance.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Recommendation Engine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: Suggests resources based on student needs.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Progress Tracking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: Monitors progress and updates learning paths.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Feedback Module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: Refines the system using student feedback</a:t>
            </a:r>
            <a:r>
              <a:rPr lang="en-US" sz="2400" b="1" dirty="0"/>
              <a:t>.</a:t>
            </a:r>
            <a:endParaRPr lang="en-IN" altLang="en-US" sz="2400" b="1" dirty="0">
              <a:latin typeface="Arial" pitchFamily="34" charset="0"/>
              <a:ea typeface="Arial" pitchFamily="34" charset="0"/>
            </a:endParaRPr>
          </a:p>
          <a:p>
            <a:pPr marL="0" lvl="0" indent="0">
              <a:lnSpc>
                <a:spcPct val="200000"/>
              </a:lnSpc>
              <a:buNone/>
            </a:pPr>
            <a:endParaRPr lang="en-IN" altLang="en-US" sz="2400" dirty="0">
              <a:latin typeface="Arial" pitchFamily="34" charset="0"/>
              <a:ea typeface="Arial" pitchFamily="34" charset="0"/>
            </a:endParaRPr>
          </a:p>
          <a:p>
            <a:pPr marL="0" lvl="0" indent="0">
              <a:lnSpc>
                <a:spcPct val="200000"/>
              </a:lnSpc>
              <a:buNone/>
            </a:pPr>
            <a:r>
              <a:rPr lang="en-IN" altLang="en-US" sz="2400" dirty="0">
                <a:latin typeface="Arial" pitchFamily="34" charset="0"/>
                <a:ea typeface="Arial" pitchFamily="34" charset="0"/>
              </a:rPr>
              <a:t> </a:t>
            </a:r>
          </a:p>
        </p:txBody>
      </p:sp>
      <p:pic>
        <p:nvPicPr>
          <p:cNvPr id="2097166" name="Picture 3"/>
          <p:cNvPicPr>
            <a:picLocks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1850" y="214312"/>
            <a:ext cx="106680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7167" name="Picture 5"/>
          <p:cNvPicPr>
            <a:picLocks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0336212" y="258762"/>
            <a:ext cx="1154112" cy="11033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83432" y="3524095"/>
            <a:ext cx="1050689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1058</Words>
  <Application>Microsoft Office PowerPoint</Application>
  <PresentationFormat>Widescreen</PresentationFormat>
  <Paragraphs>158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Wingdings</vt:lpstr>
      <vt:lpstr>Office 主题</vt:lpstr>
      <vt:lpstr>Office 主题</vt:lpstr>
      <vt:lpstr>Office 主题</vt:lpstr>
      <vt:lpstr>PowerPoint Presentation</vt:lpstr>
      <vt:lpstr>PRESENTATION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 DESCRIPTION </vt:lpstr>
      <vt:lpstr>MODULE DESIGNED </vt:lpstr>
      <vt:lpstr>ML ALGORITHM IDENTIFICATION</vt:lpstr>
      <vt:lpstr>SOURCE CODE</vt:lpstr>
      <vt:lpstr>    </vt:lpstr>
      <vt:lpstr>   </vt:lpstr>
      <vt:lpstr>   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Prithika Arumugam</dc:creator>
  <cp:lastModifiedBy>VIMAL AANANTH BR</cp:lastModifiedBy>
  <cp:revision>36</cp:revision>
  <dcterms:created xsi:type="dcterms:W3CDTF">2018-05-01T17:54:28Z</dcterms:created>
  <dcterms:modified xsi:type="dcterms:W3CDTF">2024-12-02T15:51:51Z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wstr>On-screen Show (4:3)</vt:lpwstr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ICV">
    <vt:lpwstr>28e31f8c26fa465f8a7aab8124727d87</vt:lpwstr>
  </property>
</Properties>
</file>