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42" r:id="rId1"/>
  </p:sldMasterIdLst>
  <p:notesMasterIdLst>
    <p:notesMasterId r:id="rId17"/>
  </p:notesMasterIdLst>
  <p:handoutMasterIdLst>
    <p:handoutMasterId r:id="rId18"/>
  </p:handoutMasterIdLst>
  <p:sldIdLst>
    <p:sldId id="529" r:id="rId2"/>
    <p:sldId id="495" r:id="rId3"/>
    <p:sldId id="514" r:id="rId4"/>
    <p:sldId id="515" r:id="rId5"/>
    <p:sldId id="517" r:id="rId6"/>
    <p:sldId id="516" r:id="rId7"/>
    <p:sldId id="520" r:id="rId8"/>
    <p:sldId id="530" r:id="rId9"/>
    <p:sldId id="531" r:id="rId10"/>
    <p:sldId id="532" r:id="rId11"/>
    <p:sldId id="537" r:id="rId12"/>
    <p:sldId id="538" r:id="rId13"/>
    <p:sldId id="533" r:id="rId14"/>
    <p:sldId id="534" r:id="rId15"/>
    <p:sldId id="528" r:id="rId16"/>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87621" autoAdjust="0"/>
  </p:normalViewPr>
  <p:slideViewPr>
    <p:cSldViewPr>
      <p:cViewPr varScale="1">
        <p:scale>
          <a:sx n="124" d="100"/>
          <a:sy n="124" d="100"/>
        </p:scale>
        <p:origin x="1170" y="10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handoutMaster" Target="handoutMasters/handout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12/2/2024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12/2/2024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t>2 December 2024</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pPr>
                <a:defRPr/>
              </a:pPr>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t>2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t>2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t>2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t>2 December 2024</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pPr>
                <a:defRPr/>
              </a:pPr>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t>2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t>2 December 2024</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t>2 December 2024</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t>2 December 2024</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t>2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t>2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t>2 December 2024</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pPr>
                <a:defRPr/>
              </a:pPr>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0.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bg2">
              <a:lumMod val="75000"/>
            </a:schemeClr>
          </a:solidFill>
          <a:ln>
            <a:solidFill>
              <a:schemeClr val="tx1"/>
            </a:solidFill>
          </a:ln>
        </p:spPr>
        <p:txBody>
          <a:bodyPr>
            <a:normAutofit/>
          </a:bodyPr>
          <a:lstStyle/>
          <a:p>
            <a:pPr algn="ctr">
              <a:defRPr/>
            </a:pPr>
            <a:r>
              <a:rPr lang="en-IN" sz="2800" b="1" dirty="0">
                <a:solidFill>
                  <a:schemeClr val="tx1"/>
                </a:solidFill>
                <a:latin typeface="Times New Roman" pitchFamily="18" charset="0"/>
                <a:cs typeface="Times New Roman" pitchFamily="18" charset="0"/>
              </a:rPr>
              <a:t>CGB1201 – JAVA PROGRAMMING</a:t>
            </a:r>
            <a:br>
              <a:rPr lang="en-IN" sz="2800" b="1" dirty="0">
                <a:solidFill>
                  <a:schemeClr val="tx1"/>
                </a:solidFill>
                <a:latin typeface="Times New Roman" pitchFamily="18" charset="0"/>
                <a:cs typeface="Times New Roman" pitchFamily="18" charset="0"/>
              </a:rPr>
            </a:br>
            <a:endParaRPr lang="en-IN" sz="2800" b="1" dirty="0">
              <a:solidFill>
                <a:schemeClr val="tx1"/>
              </a:solidFill>
              <a:latin typeface="Times New Roman" pitchFamily="18" charset="0"/>
              <a:cs typeface="Times New Roman" pitchFamily="18" charset="0"/>
            </a:endParaRPr>
          </a:p>
        </p:txBody>
      </p:sp>
      <p:sp>
        <p:nvSpPr>
          <p:cNvPr id="7" name="Footer Placeholder 4"/>
          <p:cNvSpPr txBox="1">
            <a:spLocks/>
          </p:cNvSpPr>
          <p:nvPr/>
        </p:nvSpPr>
        <p:spPr>
          <a:xfrm>
            <a:off x="762000" y="914401"/>
            <a:ext cx="7620000" cy="3824287"/>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r>
              <a:rPr lang="en-US" sz="2400" b="1" dirty="0">
                <a:solidFill>
                  <a:schemeClr val="tx1"/>
                </a:solidFill>
                <a:latin typeface="Times New Roman" pitchFamily="18" charset="0"/>
                <a:cs typeface="Times New Roman" pitchFamily="18" charset="0"/>
              </a:rPr>
              <a:t>Department of Artificial Intelligence and Machine Learning</a:t>
            </a:r>
          </a:p>
          <a:p>
            <a:pPr algn="ctr">
              <a:defRPr/>
            </a:pPr>
            <a:r>
              <a:rPr lang="en-US" sz="2400" b="1" dirty="0">
                <a:solidFill>
                  <a:schemeClr val="tx1"/>
                </a:solidFill>
                <a:latin typeface="Times New Roman" pitchFamily="18" charset="0"/>
                <a:cs typeface="Times New Roman" pitchFamily="18" charset="0"/>
              </a:rPr>
              <a:t>Academic Year: 2024 – 2025 (Odd Semester)</a:t>
            </a:r>
          </a:p>
          <a:p>
            <a:pPr algn="ctr">
              <a:defRPr/>
            </a:pPr>
            <a:endParaRPr lang="en-US" sz="2400" b="1" dirty="0">
              <a:solidFill>
                <a:schemeClr val="tx1"/>
              </a:solidFill>
              <a:latin typeface="Times New Roman" pitchFamily="18" charset="0"/>
              <a:cs typeface="Times New Roman" pitchFamily="18" charset="0"/>
            </a:endParaRPr>
          </a:p>
          <a:p>
            <a:pPr>
              <a:defRPr/>
            </a:pPr>
            <a:r>
              <a:rPr lang="en-US" sz="2400" b="1" dirty="0">
                <a:solidFill>
                  <a:schemeClr val="tx1"/>
                </a:solidFill>
                <a:latin typeface="Times New Roman" pitchFamily="18" charset="0"/>
                <a:cs typeface="Times New Roman" pitchFamily="18" charset="0"/>
              </a:rPr>
              <a:t>Register Number  	:   2303811714821058</a:t>
            </a:r>
          </a:p>
          <a:p>
            <a:pPr>
              <a:defRPr/>
            </a:pPr>
            <a:r>
              <a:rPr lang="en-US" sz="2400" b="1" dirty="0">
                <a:solidFill>
                  <a:schemeClr val="tx1"/>
                </a:solidFill>
                <a:latin typeface="Times New Roman" pitchFamily="18" charset="0"/>
                <a:cs typeface="Times New Roman" pitchFamily="18" charset="0"/>
              </a:rPr>
              <a:t>Name					:   B.R.VIMAL AANANTH</a:t>
            </a:r>
          </a:p>
          <a:p>
            <a:pPr>
              <a:defRPr/>
            </a:pPr>
            <a:r>
              <a:rPr lang="en-US" sz="2400" b="1" dirty="0">
                <a:solidFill>
                  <a:schemeClr val="tx1"/>
                </a:solidFill>
                <a:latin typeface="Times New Roman" pitchFamily="18" charset="0"/>
                <a:cs typeface="Times New Roman" pitchFamily="18" charset="0"/>
              </a:rPr>
              <a:t>Year					:   II-YEAR</a:t>
            </a:r>
          </a:p>
          <a:p>
            <a:pPr>
              <a:defRPr/>
            </a:pPr>
            <a:r>
              <a:rPr lang="en-US" sz="2400" b="1" dirty="0">
                <a:solidFill>
                  <a:schemeClr val="tx1"/>
                </a:solidFill>
                <a:latin typeface="Times New Roman" pitchFamily="18" charset="0"/>
                <a:cs typeface="Times New Roman" pitchFamily="18" charset="0"/>
              </a:rPr>
              <a:t>Semester				:   III-SEM</a:t>
            </a:r>
          </a:p>
          <a:p>
            <a:pPr>
              <a:defRPr/>
            </a:pPr>
            <a:r>
              <a:rPr lang="en-US" sz="2400" b="1" dirty="0">
                <a:solidFill>
                  <a:schemeClr val="tx1"/>
                </a:solidFill>
                <a:latin typeface="Times New Roman" pitchFamily="18" charset="0"/>
                <a:cs typeface="Times New Roman" pitchFamily="18" charset="0"/>
              </a:rPr>
              <a:t>Section				:   A</a:t>
            </a:r>
          </a:p>
          <a:p>
            <a:pPr>
              <a:defRPr/>
            </a:pPr>
            <a:r>
              <a:rPr lang="en-US" sz="2400" b="1" dirty="0">
                <a:solidFill>
                  <a:schemeClr val="tx1"/>
                </a:solidFill>
                <a:latin typeface="Times New Roman" pitchFamily="18" charset="0"/>
                <a:cs typeface="Times New Roman" pitchFamily="18" charset="0"/>
              </a:rPr>
              <a:t>Date					:   03-12-2024</a:t>
            </a: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pPr>
                <a:defRPr/>
              </a:pPr>
              <a:t>1</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650557"/>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Screenshots</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pic>
        <p:nvPicPr>
          <p:cNvPr id="3" name="Content Placeholder 2">
            <a:extLst>
              <a:ext uri="{FF2B5EF4-FFF2-40B4-BE49-F238E27FC236}">
                <a16:creationId xmlns:a16="http://schemas.microsoft.com/office/drawing/2014/main" id="{AF32796A-39A1-14DF-8ECB-7A4DBC14E202}"/>
              </a:ext>
            </a:extLst>
          </p:cNvPr>
          <p:cNvPicPr>
            <a:picLocks noGrp="1" noChangeAspect="1"/>
          </p:cNvPicPr>
          <p:nvPr>
            <p:ph sz="quarter" idx="1"/>
          </p:nvPr>
        </p:nvPicPr>
        <p:blipFill>
          <a:blip r:embed="rId2"/>
          <a:stretch>
            <a:fillRect/>
          </a:stretch>
        </p:blipFill>
        <p:spPr>
          <a:xfrm>
            <a:off x="762008" y="1183854"/>
            <a:ext cx="3152768" cy="3460665"/>
          </a:xfrm>
          <a:prstGeom prst="rect">
            <a:avLst/>
          </a:prstGeom>
        </p:spPr>
      </p:pic>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7" name="TextBox 6">
            <a:extLst>
              <a:ext uri="{FF2B5EF4-FFF2-40B4-BE49-F238E27FC236}">
                <a16:creationId xmlns:a16="http://schemas.microsoft.com/office/drawing/2014/main" id="{CBA4DF2A-4E8B-DE7E-2F3D-25B09AC4AD4E}"/>
              </a:ext>
            </a:extLst>
          </p:cNvPr>
          <p:cNvSpPr txBox="1"/>
          <p:nvPr/>
        </p:nvSpPr>
        <p:spPr>
          <a:xfrm>
            <a:off x="4572000" y="836437"/>
            <a:ext cx="4114800" cy="315856"/>
          </a:xfrm>
          <a:prstGeom prst="rect">
            <a:avLst/>
          </a:prstGeom>
          <a:noFill/>
        </p:spPr>
        <p:txBody>
          <a:bodyPr wrap="square">
            <a:spAutoFit/>
          </a:bodyPr>
          <a:lstStyle/>
          <a:p>
            <a:pPr>
              <a:lnSpc>
                <a:spcPct val="150000"/>
              </a:lnSpc>
            </a:pPr>
            <a:r>
              <a:rPr lang="en-IN" sz="1100" dirty="0">
                <a:solidFill>
                  <a:srgbClr val="000000"/>
                </a:solidFill>
                <a:latin typeface="Times New Roman" panose="02020603050405020304" pitchFamily="18" charset="0"/>
                <a:cs typeface="Times New Roman" panose="02020603050405020304" pitchFamily="18" charset="0"/>
              </a:rPr>
              <a:t>       </a:t>
            </a:r>
            <a:endParaRPr lang="en-IN" sz="1100" b="0" dirty="0">
              <a:solidFill>
                <a:srgbClr val="000000"/>
              </a:solidFill>
              <a:effectLst/>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7BDC90A1-0D09-C002-5FD9-D6DE7369CE17}"/>
              </a:ext>
            </a:extLst>
          </p:cNvPr>
          <p:cNvCxnSpPr>
            <a:cxnSpLocks/>
            <a:stCxn id="7" idx="1"/>
          </p:cNvCxnSpPr>
          <p:nvPr/>
        </p:nvCxnSpPr>
        <p:spPr>
          <a:xfrm>
            <a:off x="4572000" y="994365"/>
            <a:ext cx="0" cy="3634785"/>
          </a:xfrm>
          <a:prstGeom prst="line">
            <a:avLst/>
          </a:prstGeom>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793FD942-75FC-5917-5D7C-2DC7CF6AFA67}"/>
              </a:ext>
            </a:extLst>
          </p:cNvPr>
          <p:cNvPicPr>
            <a:picLocks noChangeAspect="1"/>
          </p:cNvPicPr>
          <p:nvPr/>
        </p:nvPicPr>
        <p:blipFill>
          <a:blip r:embed="rId3"/>
          <a:stretch>
            <a:fillRect/>
          </a:stretch>
        </p:blipFill>
        <p:spPr>
          <a:xfrm>
            <a:off x="5229225" y="1183854"/>
            <a:ext cx="3047991" cy="3460665"/>
          </a:xfrm>
          <a:prstGeom prst="rect">
            <a:avLst/>
          </a:prstGeom>
        </p:spPr>
      </p:pic>
      <p:sp>
        <p:nvSpPr>
          <p:cNvPr id="12" name="TextBox 11">
            <a:extLst>
              <a:ext uri="{FF2B5EF4-FFF2-40B4-BE49-F238E27FC236}">
                <a16:creationId xmlns:a16="http://schemas.microsoft.com/office/drawing/2014/main" id="{FCAADB49-7858-2D4F-21ED-EB4C4AFE901E}"/>
              </a:ext>
            </a:extLst>
          </p:cNvPr>
          <p:cNvSpPr txBox="1"/>
          <p:nvPr/>
        </p:nvSpPr>
        <p:spPr>
          <a:xfrm>
            <a:off x="762008" y="821768"/>
            <a:ext cx="4572000" cy="338554"/>
          </a:xfrm>
          <a:prstGeom prst="rect">
            <a:avLst/>
          </a:prstGeom>
          <a:noFill/>
        </p:spPr>
        <p:txBody>
          <a:bodyPr wrap="square">
            <a:spAutoFit/>
          </a:bodyPr>
          <a:lstStyle/>
          <a:p>
            <a:r>
              <a:rPr lang="en-IN" sz="1600" b="1" dirty="0">
                <a:latin typeface="Times New Roman" panose="02020603050405020304" pitchFamily="18" charset="0"/>
                <a:cs typeface="Times New Roman" panose="02020603050405020304" pitchFamily="18" charset="0"/>
              </a:rPr>
              <a:t>Interface screenshot</a:t>
            </a:r>
          </a:p>
        </p:txBody>
      </p:sp>
      <p:sp>
        <p:nvSpPr>
          <p:cNvPr id="18" name="TextBox 17">
            <a:extLst>
              <a:ext uri="{FF2B5EF4-FFF2-40B4-BE49-F238E27FC236}">
                <a16:creationId xmlns:a16="http://schemas.microsoft.com/office/drawing/2014/main" id="{07E03E12-4D6B-689D-355A-025B77407990}"/>
              </a:ext>
            </a:extLst>
          </p:cNvPr>
          <p:cNvSpPr txBox="1"/>
          <p:nvPr/>
        </p:nvSpPr>
        <p:spPr>
          <a:xfrm>
            <a:off x="5134535" y="845300"/>
            <a:ext cx="4572000" cy="338554"/>
          </a:xfrm>
          <a:prstGeom prst="rect">
            <a:avLst/>
          </a:prstGeom>
          <a:noFill/>
        </p:spPr>
        <p:txBody>
          <a:bodyPr wrap="square">
            <a:spAutoFit/>
          </a:bodyPr>
          <a:lstStyle/>
          <a:p>
            <a:r>
              <a:rPr lang="en-IN" sz="1600" b="1" dirty="0">
                <a:latin typeface="Times New Roman" panose="02020603050405020304" pitchFamily="18" charset="0"/>
                <a:cs typeface="Times New Roman" panose="02020603050405020304" pitchFamily="18" charset="0"/>
              </a:rPr>
              <a:t>Amount Entering Screenshot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B1647-3B47-7514-597C-1CC2B0958B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727764-8F44-046B-E96E-62DDBD6A8078}"/>
              </a:ext>
            </a:extLst>
          </p:cNvPr>
          <p:cNvSpPr>
            <a:spLocks noGrp="1"/>
          </p:cNvSpPr>
          <p:nvPr>
            <p:ph type="title"/>
          </p:nvPr>
        </p:nvSpPr>
        <p:spPr>
          <a:xfrm>
            <a:off x="457200" y="114300"/>
            <a:ext cx="8229600" cy="650557"/>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Screenshots</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BCDD2933-FA83-9B82-9A65-AC54670638D9}"/>
              </a:ext>
            </a:extLst>
          </p:cNvPr>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sp>
        <p:nvSpPr>
          <p:cNvPr id="6" name="Footer Placeholder 4">
            <a:extLst>
              <a:ext uri="{FF2B5EF4-FFF2-40B4-BE49-F238E27FC236}">
                <a16:creationId xmlns:a16="http://schemas.microsoft.com/office/drawing/2014/main" id="{AA1D1A86-6354-3C9C-2B4E-2D79BAE535AF}"/>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7" name="TextBox 6">
            <a:extLst>
              <a:ext uri="{FF2B5EF4-FFF2-40B4-BE49-F238E27FC236}">
                <a16:creationId xmlns:a16="http://schemas.microsoft.com/office/drawing/2014/main" id="{88F1542C-9A4E-F9AF-C14A-7104CBA77F77}"/>
              </a:ext>
            </a:extLst>
          </p:cNvPr>
          <p:cNvSpPr txBox="1"/>
          <p:nvPr/>
        </p:nvSpPr>
        <p:spPr>
          <a:xfrm>
            <a:off x="4572000" y="836437"/>
            <a:ext cx="4114800" cy="315856"/>
          </a:xfrm>
          <a:prstGeom prst="rect">
            <a:avLst/>
          </a:prstGeom>
          <a:noFill/>
        </p:spPr>
        <p:txBody>
          <a:bodyPr wrap="square">
            <a:spAutoFit/>
          </a:bodyPr>
          <a:lstStyle/>
          <a:p>
            <a:pPr>
              <a:lnSpc>
                <a:spcPct val="150000"/>
              </a:lnSpc>
            </a:pPr>
            <a:r>
              <a:rPr lang="en-IN" sz="1100" dirty="0">
                <a:solidFill>
                  <a:srgbClr val="000000"/>
                </a:solidFill>
                <a:latin typeface="Times New Roman" panose="02020603050405020304" pitchFamily="18" charset="0"/>
                <a:cs typeface="Times New Roman" panose="02020603050405020304" pitchFamily="18" charset="0"/>
              </a:rPr>
              <a:t>       </a:t>
            </a:r>
            <a:endParaRPr lang="en-IN" sz="1100" b="0" dirty="0">
              <a:solidFill>
                <a:srgbClr val="000000"/>
              </a:solidFill>
              <a:effectLst/>
              <a:latin typeface="Times New Roman" panose="02020603050405020304" pitchFamily="18"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26BC9AA4-05BC-22A9-546F-63BE65C9BC0F}"/>
              </a:ext>
            </a:extLst>
          </p:cNvPr>
          <p:cNvCxnSpPr>
            <a:stCxn id="7" idx="1"/>
          </p:cNvCxnSpPr>
          <p:nvPr/>
        </p:nvCxnSpPr>
        <p:spPr>
          <a:xfrm>
            <a:off x="4572000" y="994365"/>
            <a:ext cx="0" cy="3634785"/>
          </a:xfrm>
          <a:prstGeom prst="line">
            <a:avLst/>
          </a:prstGeom>
        </p:spPr>
        <p:style>
          <a:lnRef idx="1">
            <a:schemeClr val="dk1"/>
          </a:lnRef>
          <a:fillRef idx="0">
            <a:schemeClr val="dk1"/>
          </a:fillRef>
          <a:effectRef idx="0">
            <a:schemeClr val="dk1"/>
          </a:effectRef>
          <a:fontRef idx="minor">
            <a:schemeClr val="tx1"/>
          </a:fontRef>
        </p:style>
      </p:cxnSp>
      <p:pic>
        <p:nvPicPr>
          <p:cNvPr id="11" name="Content Placeholder 10">
            <a:extLst>
              <a:ext uri="{FF2B5EF4-FFF2-40B4-BE49-F238E27FC236}">
                <a16:creationId xmlns:a16="http://schemas.microsoft.com/office/drawing/2014/main" id="{58643F02-38CB-B068-1438-978BF18571D4}"/>
              </a:ext>
            </a:extLst>
          </p:cNvPr>
          <p:cNvPicPr>
            <a:picLocks noGrp="1" noChangeAspect="1"/>
          </p:cNvPicPr>
          <p:nvPr>
            <p:ph sz="quarter" idx="1"/>
          </p:nvPr>
        </p:nvPicPr>
        <p:blipFill>
          <a:blip r:embed="rId2"/>
          <a:stretch>
            <a:fillRect/>
          </a:stretch>
        </p:blipFill>
        <p:spPr>
          <a:xfrm>
            <a:off x="866786" y="1183854"/>
            <a:ext cx="3047990" cy="3445296"/>
          </a:xfrm>
          <a:prstGeom prst="rect">
            <a:avLst/>
          </a:prstGeom>
        </p:spPr>
      </p:pic>
      <p:pic>
        <p:nvPicPr>
          <p:cNvPr id="12" name="Picture 11">
            <a:extLst>
              <a:ext uri="{FF2B5EF4-FFF2-40B4-BE49-F238E27FC236}">
                <a16:creationId xmlns:a16="http://schemas.microsoft.com/office/drawing/2014/main" id="{9725C04E-316B-51D3-0B5C-DF6182ADD601}"/>
              </a:ext>
            </a:extLst>
          </p:cNvPr>
          <p:cNvPicPr>
            <a:picLocks noChangeAspect="1"/>
          </p:cNvPicPr>
          <p:nvPr/>
        </p:nvPicPr>
        <p:blipFill>
          <a:blip r:embed="rId3"/>
          <a:stretch>
            <a:fillRect/>
          </a:stretch>
        </p:blipFill>
        <p:spPr>
          <a:xfrm>
            <a:off x="5279401" y="1183854"/>
            <a:ext cx="3000374" cy="3445296"/>
          </a:xfrm>
          <a:prstGeom prst="rect">
            <a:avLst/>
          </a:prstGeom>
        </p:spPr>
      </p:pic>
      <p:sp>
        <p:nvSpPr>
          <p:cNvPr id="14" name="TextBox 13">
            <a:extLst>
              <a:ext uri="{FF2B5EF4-FFF2-40B4-BE49-F238E27FC236}">
                <a16:creationId xmlns:a16="http://schemas.microsoft.com/office/drawing/2014/main" id="{DEB70CD3-2404-8EE9-CD1F-7CCD1E4B6A09}"/>
              </a:ext>
            </a:extLst>
          </p:cNvPr>
          <p:cNvSpPr txBox="1"/>
          <p:nvPr/>
        </p:nvSpPr>
        <p:spPr>
          <a:xfrm>
            <a:off x="864225" y="856252"/>
            <a:ext cx="4572000" cy="338554"/>
          </a:xfrm>
          <a:prstGeom prst="rect">
            <a:avLst/>
          </a:prstGeom>
          <a:noFill/>
        </p:spPr>
        <p:txBody>
          <a:bodyPr wrap="square">
            <a:spAutoFit/>
          </a:bodyPr>
          <a:lstStyle/>
          <a:p>
            <a:r>
              <a:rPr lang="en-IN" sz="1600" b="1" dirty="0">
                <a:latin typeface="Times New Roman" panose="02020603050405020304" pitchFamily="18" charset="0"/>
                <a:cs typeface="Times New Roman" panose="02020603050405020304" pitchFamily="18" charset="0"/>
              </a:rPr>
              <a:t>Select Currency (From) Screenshot</a:t>
            </a:r>
          </a:p>
        </p:txBody>
      </p:sp>
      <p:sp>
        <p:nvSpPr>
          <p:cNvPr id="16" name="TextBox 15">
            <a:extLst>
              <a:ext uri="{FF2B5EF4-FFF2-40B4-BE49-F238E27FC236}">
                <a16:creationId xmlns:a16="http://schemas.microsoft.com/office/drawing/2014/main" id="{A65E431F-6007-61B7-C6FE-62480E9C62D0}"/>
              </a:ext>
            </a:extLst>
          </p:cNvPr>
          <p:cNvSpPr txBox="1"/>
          <p:nvPr/>
        </p:nvSpPr>
        <p:spPr>
          <a:xfrm>
            <a:off x="5275800" y="885319"/>
            <a:ext cx="4572000" cy="338554"/>
          </a:xfrm>
          <a:prstGeom prst="rect">
            <a:avLst/>
          </a:prstGeom>
          <a:noFill/>
        </p:spPr>
        <p:txBody>
          <a:bodyPr wrap="square">
            <a:spAutoFit/>
          </a:bodyPr>
          <a:lstStyle/>
          <a:p>
            <a:r>
              <a:rPr lang="en-IN" sz="1600" b="1" dirty="0">
                <a:latin typeface="Times New Roman" panose="02020603050405020304" pitchFamily="18" charset="0"/>
                <a:cs typeface="Times New Roman" panose="02020603050405020304" pitchFamily="18" charset="0"/>
              </a:rPr>
              <a:t>Select Currency (To) Screenshot</a:t>
            </a:r>
          </a:p>
        </p:txBody>
      </p:sp>
    </p:spTree>
    <p:extLst>
      <p:ext uri="{BB962C8B-B14F-4D97-AF65-F5344CB8AC3E}">
        <p14:creationId xmlns:p14="http://schemas.microsoft.com/office/powerpoint/2010/main" val="2231349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8A54E-E9D8-DC0A-1012-E05D0CDE5D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0F8278-C41A-1589-7F1B-1E63CDABC374}"/>
              </a:ext>
            </a:extLst>
          </p:cNvPr>
          <p:cNvSpPr>
            <a:spLocks noGrp="1"/>
          </p:cNvSpPr>
          <p:nvPr>
            <p:ph type="title"/>
          </p:nvPr>
        </p:nvSpPr>
        <p:spPr>
          <a:xfrm>
            <a:off x="457200" y="114300"/>
            <a:ext cx="8229600" cy="650557"/>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Screenshots</a:t>
            </a:r>
            <a:endParaRPr lang="en-US"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09BD5A21-89F7-F44F-1A2C-2A319CF7DBBA}"/>
              </a:ext>
            </a:extLst>
          </p:cNvPr>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sp>
        <p:nvSpPr>
          <p:cNvPr id="6" name="Footer Placeholder 4">
            <a:extLst>
              <a:ext uri="{FF2B5EF4-FFF2-40B4-BE49-F238E27FC236}">
                <a16:creationId xmlns:a16="http://schemas.microsoft.com/office/drawing/2014/main" id="{D0D7F5E5-6A57-3ED4-51C1-8E63BD56B7C5}"/>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7" name="TextBox 6">
            <a:extLst>
              <a:ext uri="{FF2B5EF4-FFF2-40B4-BE49-F238E27FC236}">
                <a16:creationId xmlns:a16="http://schemas.microsoft.com/office/drawing/2014/main" id="{04AFA458-EF3E-1A18-70B4-9A04D87DC9BF}"/>
              </a:ext>
            </a:extLst>
          </p:cNvPr>
          <p:cNvSpPr txBox="1"/>
          <p:nvPr/>
        </p:nvSpPr>
        <p:spPr>
          <a:xfrm>
            <a:off x="4572000" y="836437"/>
            <a:ext cx="4114800" cy="315856"/>
          </a:xfrm>
          <a:prstGeom prst="rect">
            <a:avLst/>
          </a:prstGeom>
          <a:noFill/>
        </p:spPr>
        <p:txBody>
          <a:bodyPr wrap="square">
            <a:spAutoFit/>
          </a:bodyPr>
          <a:lstStyle/>
          <a:p>
            <a:pPr>
              <a:lnSpc>
                <a:spcPct val="150000"/>
              </a:lnSpc>
            </a:pPr>
            <a:r>
              <a:rPr lang="en-IN" sz="1100" dirty="0">
                <a:solidFill>
                  <a:srgbClr val="000000"/>
                </a:solidFill>
                <a:latin typeface="Times New Roman" panose="02020603050405020304" pitchFamily="18" charset="0"/>
                <a:cs typeface="Times New Roman" panose="02020603050405020304" pitchFamily="18" charset="0"/>
              </a:rPr>
              <a:t>       </a:t>
            </a:r>
            <a:endParaRPr lang="en-IN" sz="1100" b="0" dirty="0">
              <a:solidFill>
                <a:srgbClr val="000000"/>
              </a:solidFill>
              <a:effectLst/>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CF592DF3-AF71-31F9-AFC8-BBF4AA0C8C87}"/>
              </a:ext>
            </a:extLst>
          </p:cNvPr>
          <p:cNvPicPr>
            <a:picLocks noGrp="1" noChangeAspect="1"/>
          </p:cNvPicPr>
          <p:nvPr>
            <p:ph sz="quarter" idx="1"/>
          </p:nvPr>
        </p:nvPicPr>
        <p:blipFill>
          <a:blip r:embed="rId2"/>
          <a:stretch>
            <a:fillRect/>
          </a:stretch>
        </p:blipFill>
        <p:spPr>
          <a:xfrm>
            <a:off x="2959894" y="1271824"/>
            <a:ext cx="3224212" cy="3375908"/>
          </a:xfrm>
          <a:prstGeom prst="rect">
            <a:avLst/>
          </a:prstGeom>
        </p:spPr>
      </p:pic>
      <p:sp>
        <p:nvSpPr>
          <p:cNvPr id="13" name="TextBox 12">
            <a:extLst>
              <a:ext uri="{FF2B5EF4-FFF2-40B4-BE49-F238E27FC236}">
                <a16:creationId xmlns:a16="http://schemas.microsoft.com/office/drawing/2014/main" id="{C8139789-9D5B-D621-007A-B7DCF2A3C852}"/>
              </a:ext>
            </a:extLst>
          </p:cNvPr>
          <p:cNvSpPr txBox="1"/>
          <p:nvPr/>
        </p:nvSpPr>
        <p:spPr>
          <a:xfrm>
            <a:off x="3657600" y="885319"/>
            <a:ext cx="4572000" cy="338554"/>
          </a:xfrm>
          <a:prstGeom prst="rect">
            <a:avLst/>
          </a:prstGeom>
          <a:noFill/>
        </p:spPr>
        <p:txBody>
          <a:bodyPr wrap="square">
            <a:spAutoFit/>
          </a:bodyPr>
          <a:lstStyle/>
          <a:p>
            <a:r>
              <a:rPr lang="en-IN" sz="1600" b="1" dirty="0">
                <a:latin typeface="Times New Roman" panose="02020603050405020304" pitchFamily="18" charset="0"/>
                <a:cs typeface="Times New Roman" panose="02020603050405020304" pitchFamily="18" charset="0"/>
              </a:rPr>
              <a:t>Result Screenshot</a:t>
            </a:r>
          </a:p>
        </p:txBody>
      </p:sp>
    </p:spTree>
    <p:extLst>
      <p:ext uri="{BB962C8B-B14F-4D97-AF65-F5344CB8AC3E}">
        <p14:creationId xmlns:p14="http://schemas.microsoft.com/office/powerpoint/2010/main" val="3532823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8229600" cy="555306"/>
          </a:xfrm>
          <a:solidFill>
            <a:schemeClr val="bg2">
              <a:lumMod val="75000"/>
            </a:schemeClr>
          </a:solidFill>
        </p:spPr>
        <p:txBody>
          <a:bodyPr>
            <a:normAutofit fontScale="90000"/>
          </a:bodyPr>
          <a:lstStyle/>
          <a:p>
            <a:pPr algn="ctr"/>
            <a:r>
              <a:rPr lang="en-IN" b="1" dirty="0">
                <a:solidFill>
                  <a:schemeClr val="tx1"/>
                </a:solidFill>
                <a:latin typeface="Times New Roman" pitchFamily="18" charset="0"/>
                <a:cs typeface="Times New Roman" pitchFamily="18" charset="0"/>
              </a:rPr>
              <a:t>Results </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sp>
        <p:nvSpPr>
          <p:cNvPr id="5" name="Content Placeholder 4"/>
          <p:cNvSpPr>
            <a:spLocks noGrp="1"/>
          </p:cNvSpPr>
          <p:nvPr>
            <p:ph sz="quarter" idx="1"/>
          </p:nvPr>
        </p:nvSpPr>
        <p:spPr/>
        <p:txBody>
          <a:bodyPr>
            <a:noAutofit/>
          </a:bodyPr>
          <a:lstStyle/>
          <a:p>
            <a:pPr algn="just">
              <a:buClr>
                <a:schemeClr val="tx1"/>
              </a:buCl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Currency Converter Application successfully provides an efficient and accurate solution for converting between a wide range of global currencies. It supports multiple currencies and ensures reliable conversions using predefined exchange rates. The user-friendly interface simplifies the process of currency conversion, making it accessible for both individuals and businesses. The application handles currency codes and names correctly, preventing confusion and errors. Additionally, it is designed for future scalability, with the potential for real-time exchange rate integration and the ability to add more currencies. Overall, the application meets its objectives, offering a practical tool for currency conversion.</a:t>
            </a:r>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8229600" cy="533400"/>
          </a:xfrm>
          <a:solidFill>
            <a:schemeClr val="bg2">
              <a:lumMod val="75000"/>
            </a:schemeClr>
          </a:solidFill>
        </p:spPr>
        <p:txBody>
          <a:bodyPr>
            <a:normAutofit fontScale="90000"/>
          </a:bodyPr>
          <a:lstStyle/>
          <a:p>
            <a:pPr algn="ctr"/>
            <a:r>
              <a:rPr lang="en-IN" b="1" dirty="0">
                <a:solidFill>
                  <a:schemeClr val="tx1"/>
                </a:solidFill>
                <a:latin typeface="Times New Roman" pitchFamily="18" charset="0"/>
                <a:cs typeface="Times New Roman" pitchFamily="18" charset="0"/>
              </a:rPr>
              <a:t>Conclusion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sp>
        <p:nvSpPr>
          <p:cNvPr id="5" name="Content Placeholder 4"/>
          <p:cNvSpPr>
            <a:spLocks noGrp="1"/>
          </p:cNvSpPr>
          <p:nvPr>
            <p:ph sz="quarter" idx="1"/>
          </p:nvPr>
        </p:nvSpPr>
        <p:spPr>
          <a:xfrm>
            <a:off x="457200" y="914399"/>
            <a:ext cx="8229600" cy="3852863"/>
          </a:xfrm>
        </p:spPr>
        <p:txBody>
          <a:bodyPr>
            <a:normAutofit fontScale="70000" lnSpcReduction="20000"/>
          </a:bodyPr>
          <a:lstStyle/>
          <a:p>
            <a:pPr algn="just">
              <a:lnSpc>
                <a:spcPct val="120000"/>
              </a:lnSpc>
              <a:buClr>
                <a:schemeClr val="tx1"/>
              </a:buClr>
              <a:buFont typeface="Wingdings" panose="05000000000000000000" pitchFamily="2" charset="2"/>
              <a:buChar char="Ø"/>
            </a:pPr>
            <a:r>
              <a:rPr lang="en-US" sz="2900" dirty="0">
                <a:latin typeface="Times New Roman" panose="02020603050405020304" pitchFamily="18" charset="0"/>
                <a:cs typeface="Times New Roman" panose="02020603050405020304" pitchFamily="18" charset="0"/>
              </a:rPr>
              <a:t>The Currency Converter Application has successfully addressed the need for real-time, accurate currency conversion by leveraging Java's powerful programming features and API integration. The application provides a user-friendly interface, ensures accurate conversions through up-to-date exchange rates, and handles errors effectively to maintain stability. By incorporating multi-threading and data caching, the app delivers fast and responsive performance even during simultaneous tasks. Through comprehensive testing and debugging, the application has proven to be reliable, meeting its objectives of offering a robust solution for global currency conversion. This project demonstrates the potential of Java for building scalable and efficient applications in real-world scenarios.</a:t>
            </a:r>
          </a:p>
          <a:p>
            <a:endParaRPr lang="en-US" dirty="0"/>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7AE-5B94-C1F2-E1C0-17E77BBFB9DA}"/>
              </a:ext>
            </a:extLst>
          </p:cNvPr>
          <p:cNvSpPr>
            <a:spLocks noGrp="1"/>
          </p:cNvSpPr>
          <p:nvPr>
            <p:ph type="title"/>
          </p:nvPr>
        </p:nvSpPr>
        <p:spPr>
          <a:xfrm>
            <a:off x="457200" y="171450"/>
            <a:ext cx="8229600" cy="571500"/>
          </a:xfrm>
          <a:solidFill>
            <a:schemeClr val="bg2">
              <a:lumMod val="75000"/>
            </a:schemeClr>
          </a:solidFill>
        </p:spPr>
        <p:txBody>
          <a:bodyPr>
            <a:normAutofit fontScale="90000"/>
          </a:bodyPr>
          <a:lstStyle/>
          <a:p>
            <a:pPr algn="ctr"/>
            <a:r>
              <a:rPr lang="en-IN" sz="4400" b="1" dirty="0">
                <a:solidFill>
                  <a:schemeClr val="tx1"/>
                </a:solidFill>
                <a:latin typeface="Times New Roman" pitchFamily="18" charset="0"/>
                <a:cs typeface="Times New Roman" pitchFamily="18" charset="0"/>
              </a:rPr>
              <a:t>Thank  You</a:t>
            </a:r>
            <a:endParaRPr lang="en-IN" sz="40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DB88336-4666-251E-4707-607718066E56}"/>
              </a:ext>
            </a:extLst>
          </p:cNvPr>
          <p:cNvSpPr>
            <a:spLocks noGrp="1"/>
          </p:cNvSpPr>
          <p:nvPr>
            <p:ph type="sldNum" sz="quarter" idx="12"/>
          </p:nvPr>
        </p:nvSpPr>
        <p:spPr/>
        <p:txBody>
          <a:bodyPr/>
          <a:lstStyle/>
          <a:p>
            <a:pPr>
              <a:defRPr/>
            </a:pPr>
            <a:fld id="{4CE540F1-D866-4735-9E65-A1952EADD02D}" type="slidenum">
              <a:rPr lang="en-US" altLang="en-US" smtClean="0"/>
              <a:pPr>
                <a:defRPr/>
              </a:pPr>
              <a:t>15</a:t>
            </a:fld>
            <a:endParaRPr lang="en-US" altLang="en-US" dirty="0"/>
          </a:p>
        </p:txBody>
      </p:sp>
      <p:sp>
        <p:nvSpPr>
          <p:cNvPr id="6" name="Title 1">
            <a:extLst>
              <a:ext uri="{FF2B5EF4-FFF2-40B4-BE49-F238E27FC236}">
                <a16:creationId xmlns:a16="http://schemas.microsoft.com/office/drawing/2014/main" id="{C622646B-3CDF-929A-2318-D91165119579}"/>
              </a:ext>
            </a:extLst>
          </p:cNvPr>
          <p:cNvSpPr txBox="1">
            <a:spLocks/>
          </p:cNvSpPr>
          <p:nvPr/>
        </p:nvSpPr>
        <p:spPr>
          <a:xfrm>
            <a:off x="0" y="2099871"/>
            <a:ext cx="9144000" cy="1664258"/>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b="1" dirty="0">
                <a:solidFill>
                  <a:schemeClr val="tx1"/>
                </a:solidFill>
                <a:latin typeface="Times New Roman" pitchFamily="18" charset="0"/>
                <a:cs typeface="Times New Roman" pitchFamily="18" charset="0"/>
              </a:rPr>
              <a:t>Any queries??? </a:t>
            </a:r>
          </a:p>
        </p:txBody>
      </p:sp>
      <p:sp>
        <p:nvSpPr>
          <p:cNvPr id="8"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extLst>
      <p:ext uri="{BB962C8B-B14F-4D97-AF65-F5344CB8AC3E}">
        <p14:creationId xmlns:p14="http://schemas.microsoft.com/office/powerpoint/2010/main" val="428113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E05917E-1459-9543-BDC1-EB6757DCCC2B}"/>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Title of the Project</a:t>
            </a:r>
            <a:endParaRPr lang="en-IN" sz="4000" b="1" dirty="0">
              <a:solidFill>
                <a:schemeClr val="tx1"/>
              </a:solidFill>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A59926A3-D6DE-BF77-88C6-09EA205A58DB}"/>
              </a:ext>
            </a:extLst>
          </p:cNvPr>
          <p:cNvSpPr>
            <a:spLocks noGrp="1"/>
          </p:cNvSpPr>
          <p:nvPr>
            <p:ph type="ftr" sz="quarter" idx="11"/>
          </p:nvPr>
        </p:nvSpPr>
        <p:spPr>
          <a:xfrm>
            <a:off x="2438400" y="4767263"/>
            <a:ext cx="4340352"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6"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457200" y="914400"/>
            <a:ext cx="8229600" cy="3703320"/>
          </a:xfrm>
        </p:spPr>
        <p:txBody>
          <a:bodyPr/>
          <a:lstStyle/>
          <a:p>
            <a:pPr marL="0" marR="0" lvl="0" indent="0" algn="ctr" defTabSz="914400" rtl="0" eaLnBrk="1" fontAlgn="auto" latinLnBrk="0" hangingPunct="1">
              <a:lnSpc>
                <a:spcPct val="100000"/>
              </a:lnSpc>
              <a:spcBef>
                <a:spcPts val="0"/>
              </a:spcBef>
              <a:spcAft>
                <a:spcPts val="0"/>
              </a:spcAft>
              <a:buClr>
                <a:srgbClr val="595959"/>
              </a:buClr>
              <a:buSzPts val="2800"/>
              <a:buFont typeface="Arial"/>
              <a:buNone/>
              <a:tabLst/>
              <a:defRPr/>
            </a:pPr>
            <a:endParaRPr kumimoji="0" lang="en-IN" sz="4800" b="1" i="0" u="none" strike="noStrike" kern="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sym typeface="Arial"/>
            </a:endParaRPr>
          </a:p>
          <a:p>
            <a:pPr marL="0" marR="0" lvl="0" indent="0" algn="ctr" defTabSz="914400" rtl="0" eaLnBrk="1" fontAlgn="auto" latinLnBrk="0" hangingPunct="1">
              <a:lnSpc>
                <a:spcPct val="100000"/>
              </a:lnSpc>
              <a:spcBef>
                <a:spcPts val="0"/>
              </a:spcBef>
              <a:spcAft>
                <a:spcPts val="0"/>
              </a:spcAft>
              <a:buClr>
                <a:srgbClr val="595959"/>
              </a:buClr>
              <a:buSzPts val="2800"/>
              <a:buFont typeface="Arial"/>
              <a:buNone/>
              <a:tabLst/>
              <a:defRPr/>
            </a:pPr>
            <a:r>
              <a:rPr kumimoji="0" lang="en-IN" sz="4800" b="1" i="0" u="none" strike="noStrike" kern="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sym typeface="Arial"/>
              </a:rPr>
              <a:t>CURRENCY CONVERTER APPLICATION</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2551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552-9064-2022-2FE6-8CF056A213C6}"/>
              </a:ext>
            </a:extLst>
          </p:cNvPr>
          <p:cNvSpPr>
            <a:spLocks noGrp="1"/>
          </p:cNvSpPr>
          <p:nvPr>
            <p:ph type="title"/>
          </p:nvPr>
        </p:nvSpPr>
        <p:spPr>
          <a:xfrm>
            <a:off x="457200" y="209550"/>
            <a:ext cx="8229600" cy="6096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Problem Identification</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9F403579-F0D1-E1A9-9626-90D255E99861}"/>
              </a:ext>
            </a:extLst>
          </p:cNvPr>
          <p:cNvSpPr>
            <a:spLocks noGrp="1"/>
          </p:cNvSpPr>
          <p:nvPr>
            <p:ph type="ftr" sz="quarter" idx="11"/>
          </p:nvPr>
        </p:nvSpPr>
        <p:spPr>
          <a:xfrm>
            <a:off x="2514600" y="4767263"/>
            <a:ext cx="41910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
        <p:nvSpPr>
          <p:cNvPr id="3" name="Content Placeholder 2">
            <a:extLst>
              <a:ext uri="{FF2B5EF4-FFF2-40B4-BE49-F238E27FC236}">
                <a16:creationId xmlns:a16="http://schemas.microsoft.com/office/drawing/2014/main" id="{65894BDA-3057-096C-18BB-A0D0D182A5A7}"/>
              </a:ext>
            </a:extLst>
          </p:cNvPr>
          <p:cNvSpPr>
            <a:spLocks noGrp="1"/>
          </p:cNvSpPr>
          <p:nvPr>
            <p:ph sz="quarter" idx="1"/>
          </p:nvPr>
        </p:nvSpPr>
        <p:spPr/>
        <p:txBody>
          <a:bodyPr>
            <a:normAutofit/>
          </a:bodyPr>
          <a:lstStyle/>
          <a:p>
            <a:pPr algn="just">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Currency Converter Application addresses these problems by providing a dynamic, user-friendly platform that supports conversion between all major currencies. By integrating predefined exchange rates (or real-time API-based data in the future), the program ensures accurate conversions and eliminates manual errors. The application offers an intuitive interface that can handle complex multi-currency conversions efficiently, providing a reliable solution for personal and professional use.</a:t>
            </a:r>
            <a:endParaRPr lang="en-IN" sz="24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8754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4323-5210-80A9-6891-2FD74992CE91}"/>
              </a:ext>
            </a:extLst>
          </p:cNvPr>
          <p:cNvSpPr>
            <a:spLocks noGrp="1"/>
          </p:cNvSpPr>
          <p:nvPr>
            <p:ph type="title"/>
          </p:nvPr>
        </p:nvSpPr>
        <p:spPr>
          <a:xfrm>
            <a:off x="457200" y="101917"/>
            <a:ext cx="8229600" cy="641033"/>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Objective</a:t>
            </a:r>
          </a:p>
        </p:txBody>
      </p:sp>
      <p:sp>
        <p:nvSpPr>
          <p:cNvPr id="5" name="Footer Placeholder 4">
            <a:extLst>
              <a:ext uri="{FF2B5EF4-FFF2-40B4-BE49-F238E27FC236}">
                <a16:creationId xmlns:a16="http://schemas.microsoft.com/office/drawing/2014/main" id="{CC405221-347E-9CCD-BA88-4C53ECC3746E}"/>
              </a:ext>
            </a:extLst>
          </p:cNvPr>
          <p:cNvSpPr>
            <a:spLocks noGrp="1"/>
          </p:cNvSpPr>
          <p:nvPr>
            <p:ph type="ftr" sz="quarter" idx="11"/>
          </p:nvPr>
        </p:nvSpPr>
        <p:spPr>
          <a:xfrm>
            <a:off x="2743200" y="4767263"/>
            <a:ext cx="41148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4</a:t>
            </a:fld>
            <a:endParaRPr lang="en-US" altLang="en-US"/>
          </a:p>
        </p:txBody>
      </p:sp>
      <p:sp>
        <p:nvSpPr>
          <p:cNvPr id="3" name="Content Placeholder 2">
            <a:extLst>
              <a:ext uri="{FF2B5EF4-FFF2-40B4-BE49-F238E27FC236}">
                <a16:creationId xmlns:a16="http://schemas.microsoft.com/office/drawing/2014/main" id="{5753BF69-1C78-F823-3EFC-69FA8564C97F}"/>
              </a:ext>
            </a:extLst>
          </p:cNvPr>
          <p:cNvSpPr>
            <a:spLocks noGrp="1"/>
          </p:cNvSpPr>
          <p:nvPr>
            <p:ph sz="quarter" idx="1"/>
          </p:nvPr>
        </p:nvSpPr>
        <p:spPr/>
        <p:txBody>
          <a:bodyPr>
            <a:normAutofit fontScale="62500" lnSpcReduction="20000"/>
          </a:bodyPr>
          <a:lstStyle/>
          <a:p>
            <a:pPr algn="just">
              <a:lnSpc>
                <a:spcPct val="120000"/>
              </a:lnSpc>
              <a:buClr>
                <a:schemeClr val="tx1"/>
              </a:buClr>
              <a:buFont typeface="Wingdings" panose="05000000000000000000" pitchFamily="2" charset="2"/>
              <a:buChar char="Ø"/>
            </a:pPr>
            <a:r>
              <a:rPr lang="en-US" sz="3800" b="0" kern="0" dirty="0">
                <a:effectLst/>
                <a:latin typeface="Times New Roman" panose="02020603050405020304" pitchFamily="18" charset="0"/>
                <a:ea typeface="Times New Roman" panose="02020603050405020304" pitchFamily="18" charset="0"/>
              </a:rPr>
              <a:t>The objective of the Currency Converter Application is to provide a reliable     and efficient tool for real-time currency conversion. This application aims to simplify global transactions by fetching live exchange rates, performing accurate calculations, and presenting results through a user-friendly interface. By leveraging modern software development practices, the application is designed to cater to individuals and businesses involved in travel, trading, and financial transactions.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414699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a:xfrm>
            <a:off x="523905" y="136524"/>
            <a:ext cx="8077200" cy="606425"/>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AFAF8B42-1B21-5C6F-AF75-1ADAF6ED8B08}"/>
              </a:ext>
            </a:extLst>
          </p:cNvPr>
          <p:cNvSpPr>
            <a:spLocks noGrp="1"/>
          </p:cNvSpPr>
          <p:nvPr>
            <p:ph type="ftr" sz="quarter" idx="11"/>
          </p:nvPr>
        </p:nvSpPr>
        <p:spPr>
          <a:xfrm>
            <a:off x="2667000" y="4781550"/>
            <a:ext cx="4035552" cy="228599"/>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pic>
        <p:nvPicPr>
          <p:cNvPr id="4" name="Content Placeholder 3">
            <a:extLst>
              <a:ext uri="{FF2B5EF4-FFF2-40B4-BE49-F238E27FC236}">
                <a16:creationId xmlns:a16="http://schemas.microsoft.com/office/drawing/2014/main" id="{479B6641-FD4C-BB0E-6456-0A7B0CA1A941}"/>
              </a:ext>
            </a:extLst>
          </p:cNvPr>
          <p:cNvPicPr>
            <a:picLocks noGrp="1" noChangeAspect="1"/>
          </p:cNvPicPr>
          <p:nvPr>
            <p:ph sz="quarter" idx="1"/>
          </p:nvPr>
        </p:nvPicPr>
        <p:blipFill>
          <a:blip r:embed="rId2"/>
          <a:stretch>
            <a:fillRect/>
          </a:stretch>
        </p:blipFill>
        <p:spPr>
          <a:xfrm>
            <a:off x="-152400" y="903287"/>
            <a:ext cx="4928031" cy="3703638"/>
          </a:xfrm>
          <a:prstGeom prst="rect">
            <a:avLst/>
          </a:prstGeom>
        </p:spPr>
      </p:pic>
      <p:pic>
        <p:nvPicPr>
          <p:cNvPr id="7" name="Picture 6">
            <a:extLst>
              <a:ext uri="{FF2B5EF4-FFF2-40B4-BE49-F238E27FC236}">
                <a16:creationId xmlns:a16="http://schemas.microsoft.com/office/drawing/2014/main" id="{B80BBF7C-A4C4-34F4-9EDA-610CB7B4CEC7}"/>
              </a:ext>
            </a:extLst>
          </p:cNvPr>
          <p:cNvPicPr>
            <a:picLocks noChangeAspect="1"/>
          </p:cNvPicPr>
          <p:nvPr/>
        </p:nvPicPr>
        <p:blipFill>
          <a:blip r:embed="rId3"/>
          <a:stretch>
            <a:fillRect/>
          </a:stretch>
        </p:blipFill>
        <p:spPr>
          <a:xfrm>
            <a:off x="4678504" y="1103994"/>
            <a:ext cx="4048095" cy="3316511"/>
          </a:xfrm>
          <a:prstGeom prst="rect">
            <a:avLst/>
          </a:prstGeom>
        </p:spPr>
      </p:pic>
    </p:spTree>
    <p:extLst>
      <p:ext uri="{BB962C8B-B14F-4D97-AF65-F5344CB8AC3E}">
        <p14:creationId xmlns:p14="http://schemas.microsoft.com/office/powerpoint/2010/main" val="7771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a:xfrm>
            <a:off x="457200" y="114300"/>
            <a:ext cx="8229600" cy="650557"/>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Java Programming  - Concepts Used</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F55EE2C0-12B3-E6E1-5A16-64A0C6634B04}"/>
              </a:ext>
            </a:extLst>
          </p:cNvPr>
          <p:cNvSpPr>
            <a:spLocks noGrp="1"/>
          </p:cNvSpPr>
          <p:nvPr>
            <p:ph type="ftr" sz="quarter" idx="11"/>
          </p:nvPr>
        </p:nvSpPr>
        <p:spPr>
          <a:xfrm>
            <a:off x="2514600" y="4767263"/>
            <a:ext cx="4035552"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sp>
        <p:nvSpPr>
          <p:cNvPr id="3" name="Content Placeholder 2">
            <a:extLst>
              <a:ext uri="{FF2B5EF4-FFF2-40B4-BE49-F238E27FC236}">
                <a16:creationId xmlns:a16="http://schemas.microsoft.com/office/drawing/2014/main" id="{2AC2A75F-B902-2E39-B132-184CA4C15438}"/>
              </a:ext>
            </a:extLst>
          </p:cNvPr>
          <p:cNvSpPr>
            <a:spLocks noGrp="1"/>
          </p:cNvSpPr>
          <p:nvPr>
            <p:ph sz="quarter" idx="1"/>
          </p:nvPr>
        </p:nvSpPr>
        <p:spPr>
          <a:xfrm>
            <a:off x="466725" y="876300"/>
            <a:ext cx="8229600" cy="3703320"/>
          </a:xfrm>
        </p:spPr>
        <p:txBody>
          <a:bodyPr>
            <a:noAutofit/>
          </a:bodyPr>
          <a:lstStyle/>
          <a:p>
            <a:pPr marR="0" lvl="0" algn="just" defTabSz="914400" rtl="0" eaLnBrk="0" fontAlgn="base" latinLnBrk="0" hangingPunct="0">
              <a:lnSpc>
                <a:spcPct val="100000"/>
              </a:lnSpc>
              <a:spcBef>
                <a:spcPct val="0"/>
              </a:spcBef>
              <a:spcAft>
                <a:spcPct val="0"/>
              </a:spcAft>
              <a:buClr>
                <a:schemeClr val="tx1"/>
              </a:buClr>
              <a:buFont typeface="Wingdings" panose="05000000000000000000" pitchFamily="2" charset="2"/>
              <a:buChar char="Ø"/>
              <a:tabLst/>
            </a:pPr>
            <a:r>
              <a:rPr kumimoji="0" lang="en-US" altLang="en-US" sz="205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Object-Oriented Programming (OOP)</a:t>
            </a:r>
            <a:r>
              <a:rPr lang="en-US" altLang="en-US" sz="2050" dirty="0">
                <a:latin typeface="Times New Roman" panose="02020603050405020304" pitchFamily="18" charset="0"/>
                <a:cs typeface="Times New Roman" panose="02020603050405020304" pitchFamily="18" charset="0"/>
              </a:rPr>
              <a:t>:</a:t>
            </a:r>
            <a:r>
              <a:rPr kumimoji="0" lang="en-US" altLang="en-US" sz="205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 </a:t>
            </a:r>
            <a:r>
              <a:rPr kumimoji="0" lang="en-US" altLang="en-US" sz="2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application uses </a:t>
            </a:r>
            <a:r>
              <a:rPr kumimoji="0" lang="en-US" altLang="en-US" sz="205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encapsulation, inheritance, and polymorphism </a:t>
            </a:r>
            <a:r>
              <a:rPr kumimoji="0" lang="en-US" altLang="en-US" sz="2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ensure modular, secure, and flexible code that is maintainable and scalable.</a:t>
            </a:r>
          </a:p>
          <a:p>
            <a:pPr marR="0" lvl="0" algn="just" defTabSz="914400" rtl="0" eaLnBrk="0" fontAlgn="base" latinLnBrk="0" hangingPunct="0">
              <a:lnSpc>
                <a:spcPct val="100000"/>
              </a:lnSpc>
              <a:spcBef>
                <a:spcPct val="0"/>
              </a:spcBef>
              <a:spcAft>
                <a:spcPct val="0"/>
              </a:spcAft>
              <a:buClr>
                <a:schemeClr val="tx1"/>
              </a:buClr>
              <a:buFont typeface="Wingdings" panose="05000000000000000000" pitchFamily="2" charset="2"/>
              <a:buChar char="Ø"/>
              <a:tabLst/>
            </a:pPr>
            <a:r>
              <a:rPr kumimoji="0" lang="en-US" altLang="en-US" sz="205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Graphical User Interface (GUI)</a:t>
            </a:r>
            <a:r>
              <a:rPr kumimoji="0" lang="en-US" altLang="en-US" sz="2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5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JavaFX or Swing</a:t>
            </a:r>
            <a:r>
              <a:rPr kumimoji="0" lang="en-US" altLang="en-US" sz="2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used to build a user-friendly</a:t>
            </a:r>
            <a:r>
              <a:rPr lang="en-US" altLang="en-US" sz="2050" dirty="0">
                <a:latin typeface="Times New Roman" panose="02020603050405020304" pitchFamily="18" charset="0"/>
                <a:cs typeface="Times New Roman" panose="02020603050405020304" pitchFamily="18" charset="0"/>
              </a:rPr>
              <a:t> </a:t>
            </a:r>
            <a:r>
              <a:rPr kumimoji="0" lang="en-US" altLang="en-US" sz="2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interface, ensuring ease of use for currency conversion tasks.</a:t>
            </a:r>
          </a:p>
          <a:p>
            <a:pPr marR="0" lvl="0" algn="just" defTabSz="914400" rtl="0" eaLnBrk="0" fontAlgn="base" latinLnBrk="0" hangingPunct="0">
              <a:lnSpc>
                <a:spcPct val="100000"/>
              </a:lnSpc>
              <a:spcBef>
                <a:spcPct val="0"/>
              </a:spcBef>
              <a:spcAft>
                <a:spcPct val="0"/>
              </a:spcAft>
              <a:buClr>
                <a:schemeClr val="tx1"/>
              </a:buClr>
              <a:buFont typeface="Wingdings" panose="05000000000000000000" pitchFamily="2" charset="2"/>
              <a:buChar char="Ø"/>
              <a:tabLst/>
            </a:pPr>
            <a:r>
              <a:rPr kumimoji="0" lang="en-US" altLang="en-US" sz="205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API Integration &amp; Exception Handling</a:t>
            </a:r>
            <a:r>
              <a:rPr kumimoji="0" lang="en-US" altLang="en-US" sz="2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5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 integration fetches real-time exchange</a:t>
            </a:r>
            <a:r>
              <a:rPr lang="en-US" altLang="en-US" sz="2050" dirty="0">
                <a:latin typeface="Times New Roman" panose="02020603050405020304" pitchFamily="18" charset="0"/>
                <a:cs typeface="Times New Roman" panose="02020603050405020304" pitchFamily="18" charset="0"/>
              </a:rPr>
              <a:t> </a:t>
            </a:r>
            <a:r>
              <a:rPr kumimoji="0" lang="en-US" altLang="en-US" sz="205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rates, while exception handling </a:t>
            </a:r>
            <a:r>
              <a:rPr kumimoji="0" lang="en-US" altLang="en-US" sz="2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manages errors like invalid inputs and connection issues.</a:t>
            </a:r>
          </a:p>
          <a:p>
            <a:pPr marR="0" lvl="0" algn="just" defTabSz="914400" rtl="0" eaLnBrk="0" fontAlgn="base" latinLnBrk="0" hangingPunct="0">
              <a:lnSpc>
                <a:spcPct val="100000"/>
              </a:lnSpc>
              <a:spcBef>
                <a:spcPct val="0"/>
              </a:spcBef>
              <a:spcAft>
                <a:spcPct val="0"/>
              </a:spcAft>
              <a:buClr>
                <a:schemeClr val="tx1"/>
              </a:buClr>
              <a:buFont typeface="Wingdings" panose="05000000000000000000" pitchFamily="2" charset="2"/>
              <a:buChar char="Ø"/>
              <a:tabLst/>
            </a:pPr>
            <a:r>
              <a:rPr kumimoji="0" lang="en-US" altLang="en-US" sz="205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Multi-threading &amp; Collections</a:t>
            </a:r>
            <a:r>
              <a:rPr kumimoji="0" lang="en-US" altLang="en-US" sz="2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5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Multi-threading allows background tasks without interrupting the UI, and collections </a:t>
            </a:r>
            <a:r>
              <a:rPr kumimoji="0" lang="en-US" altLang="en-US" sz="2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efficient data processing and currency conversion</a:t>
            </a:r>
            <a:r>
              <a:rPr kumimoji="0" lang="en-US" altLang="en-US" sz="205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30055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E8CD-B6C3-C340-0D91-BCD437C40468}"/>
              </a:ext>
            </a:extLst>
          </p:cNvPr>
          <p:cNvSpPr>
            <a:spLocks noGrp="1"/>
          </p:cNvSpPr>
          <p:nvPr>
            <p:ph type="title"/>
          </p:nvPr>
        </p:nvSpPr>
        <p:spPr>
          <a:xfrm>
            <a:off x="457200" y="133350"/>
            <a:ext cx="8229600" cy="631507"/>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List of Modules</a:t>
            </a:r>
          </a:p>
        </p:txBody>
      </p:sp>
      <p:sp>
        <p:nvSpPr>
          <p:cNvPr id="5"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
        <p:nvSpPr>
          <p:cNvPr id="6" name="Slide Number Placeholder 5">
            <a:extLst>
              <a:ext uri="{FF2B5EF4-FFF2-40B4-BE49-F238E27FC236}">
                <a16:creationId xmlns:a16="http://schemas.microsoft.com/office/drawing/2014/main" id="{2A144F88-4A41-564C-4A77-41044675C317}"/>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sp>
        <p:nvSpPr>
          <p:cNvPr id="3" name="Content Placeholder 2">
            <a:extLst>
              <a:ext uri="{FF2B5EF4-FFF2-40B4-BE49-F238E27FC236}">
                <a16:creationId xmlns:a16="http://schemas.microsoft.com/office/drawing/2014/main" id="{F498DCEC-7ACA-7687-5074-5D991881E0C3}"/>
              </a:ext>
            </a:extLst>
          </p:cNvPr>
          <p:cNvSpPr>
            <a:spLocks noGrp="1"/>
          </p:cNvSpPr>
          <p:nvPr>
            <p:ph sz="quarter" idx="1"/>
          </p:nvPr>
        </p:nvSpPr>
        <p:spPr/>
        <p:txBody>
          <a:bodyPr>
            <a:noAutofit/>
          </a:bodyPr>
          <a:lstStyle/>
          <a:p>
            <a:pPr marR="0" lvl="0" algn="l" defTabSz="914400" rtl="0" eaLnBrk="0" fontAlgn="base" latinLnBrk="0" hangingPunct="0">
              <a:lnSpc>
                <a:spcPct val="150000"/>
              </a:lnSpc>
              <a:spcBef>
                <a:spcPct val="0"/>
              </a:spcBef>
              <a:spcAft>
                <a:spcPct val="0"/>
              </a:spcAft>
              <a:buClrTx/>
              <a:buFont typeface="Wingdings" panose="05000000000000000000" pitchFamily="2" charset="2"/>
              <a:buChar char="Ø"/>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 Module</a:t>
            </a:r>
          </a:p>
          <a:p>
            <a:pPr marR="0" lvl="0" algn="l" defTabSz="914400" rtl="0" eaLnBrk="0" fontAlgn="base" latinLnBrk="0" hangingPunct="0">
              <a:lnSpc>
                <a:spcPct val="150000"/>
              </a:lnSpc>
              <a:spcBef>
                <a:spcPct val="0"/>
              </a:spcBef>
              <a:spcAft>
                <a:spcPct val="0"/>
              </a:spcAft>
              <a:buClrTx/>
              <a:buFont typeface="Wingdings" panose="05000000000000000000" pitchFamily="2" charset="2"/>
              <a:buChar char="Ø"/>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 Integration Module</a:t>
            </a:r>
          </a:p>
          <a:p>
            <a:pPr marR="0" lvl="0" algn="l" defTabSz="914400" rtl="0" eaLnBrk="0" fontAlgn="base" latinLnBrk="0" hangingPunct="0">
              <a:lnSpc>
                <a:spcPct val="150000"/>
              </a:lnSpc>
              <a:spcBef>
                <a:spcPct val="0"/>
              </a:spcBef>
              <a:spcAft>
                <a:spcPct val="0"/>
              </a:spcAft>
              <a:buClrTx/>
              <a:buFont typeface="Wingdings" panose="05000000000000000000" pitchFamily="2" charset="2"/>
              <a:buChar char="Ø"/>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Currency Conversion Logic Module</a:t>
            </a:r>
          </a:p>
          <a:p>
            <a:pPr marR="0" lvl="0" algn="l" defTabSz="914400" rtl="0" eaLnBrk="0" fontAlgn="base" latinLnBrk="0" hangingPunct="0">
              <a:lnSpc>
                <a:spcPct val="150000"/>
              </a:lnSpc>
              <a:spcBef>
                <a:spcPct val="0"/>
              </a:spcBef>
              <a:spcAft>
                <a:spcPct val="0"/>
              </a:spcAft>
              <a:buClrTx/>
              <a:buFont typeface="Wingdings" panose="05000000000000000000" pitchFamily="2" charset="2"/>
              <a:buChar char="Ø"/>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Handling Module</a:t>
            </a:r>
          </a:p>
          <a:p>
            <a:pPr marR="0" lvl="0" algn="l" defTabSz="914400" rtl="0" eaLnBrk="0" fontAlgn="base" latinLnBrk="0" hangingPunct="0">
              <a:lnSpc>
                <a:spcPct val="150000"/>
              </a:lnSpc>
              <a:spcBef>
                <a:spcPct val="0"/>
              </a:spcBef>
              <a:spcAft>
                <a:spcPct val="0"/>
              </a:spcAft>
              <a:buClrTx/>
              <a:buFont typeface="Wingdings" panose="05000000000000000000" pitchFamily="2" charset="2"/>
              <a:buChar char="Ø"/>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Caching Module</a:t>
            </a:r>
          </a:p>
          <a:p>
            <a:pPr marR="0" lvl="0" algn="l" defTabSz="914400" rtl="0" eaLnBrk="0" fontAlgn="base" latinLnBrk="0" hangingPunct="0">
              <a:lnSpc>
                <a:spcPct val="150000"/>
              </a:lnSpc>
              <a:spcBef>
                <a:spcPct val="0"/>
              </a:spcBef>
              <a:spcAft>
                <a:spcPct val="0"/>
              </a:spcAft>
              <a:buClrTx/>
              <a:buFont typeface="Wingdings" panose="05000000000000000000" pitchFamily="2" charset="2"/>
              <a:buChar char="Ø"/>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Multi-threading Module</a:t>
            </a:r>
          </a:p>
          <a:p>
            <a:pPr marR="0" lvl="0" algn="l" defTabSz="914400" rtl="0" eaLnBrk="0" fontAlgn="base" latinLnBrk="0" hangingPunct="0">
              <a:lnSpc>
                <a:spcPct val="150000"/>
              </a:lnSpc>
              <a:spcBef>
                <a:spcPct val="0"/>
              </a:spcBef>
              <a:spcAft>
                <a:spcPct val="0"/>
              </a:spcAft>
              <a:buClrTx/>
              <a:buFont typeface="Wingdings" panose="05000000000000000000" pitchFamily="2" charset="2"/>
              <a:buChar char="Ø"/>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Testing and Debugging Module</a:t>
            </a: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538875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
            <a:ext cx="8229600" cy="616267"/>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
        <p:nvSpPr>
          <p:cNvPr id="5" name="Content Placeholder 4"/>
          <p:cNvSpPr>
            <a:spLocks noGrp="1"/>
          </p:cNvSpPr>
          <p:nvPr>
            <p:ph sz="quarter" idx="1"/>
          </p:nvPr>
        </p:nvSpPr>
        <p:spPr>
          <a:xfrm>
            <a:off x="466725" y="990600"/>
            <a:ext cx="8229600" cy="4248150"/>
          </a:xfrm>
        </p:spPr>
        <p:txBody>
          <a:bodyPr>
            <a:normAutofit fontScale="55000" lnSpcReduction="20000"/>
          </a:bodyPr>
          <a:lstStyle/>
          <a:p>
            <a:pPr marR="0" lvl="0" defTabSz="914400" rtl="0" eaLnBrk="0" fontAlgn="base" latinLnBrk="0" hangingPunct="0">
              <a:lnSpc>
                <a:spcPct val="120000"/>
              </a:lnSpc>
              <a:spcBef>
                <a:spcPct val="0"/>
              </a:spcBef>
              <a:spcAft>
                <a:spcPct val="0"/>
              </a:spcAft>
              <a:buClr>
                <a:schemeClr val="tx1"/>
              </a:buClr>
              <a:buFont typeface="Wingdings" panose="05000000000000000000" pitchFamily="2" charset="2"/>
              <a:buChar char="Ø"/>
              <a:tabLst/>
            </a:pPr>
            <a:r>
              <a:rPr kumimoji="0" lang="en-US" altLang="en-US" sz="33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User Interface Module</a:t>
            </a:r>
            <a:br>
              <a:rPr kumimoji="0" lang="en-US" altLang="en-US" sz="3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input fields for selecting currencies and entering amounts, displaying results</a:t>
            </a:r>
            <a:r>
              <a:rPr lang="en-US" altLang="en-US" sz="3300" dirty="0">
                <a:latin typeface="Times New Roman" panose="02020603050405020304" pitchFamily="18" charset="0"/>
                <a:cs typeface="Times New Roman" panose="02020603050405020304" pitchFamily="18" charset="0"/>
              </a:rPr>
              <a:t> </a:t>
            </a:r>
            <a:r>
              <a:rPr kumimoji="0" lang="en-US" altLang="en-US" sz="3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error messages through a responsive interface using JavaFX or Swing.</a:t>
            </a:r>
          </a:p>
          <a:p>
            <a:pPr marR="0" lvl="0" defTabSz="914400" rtl="0" eaLnBrk="0" fontAlgn="base" latinLnBrk="0" hangingPunct="0">
              <a:lnSpc>
                <a:spcPct val="120000"/>
              </a:lnSpc>
              <a:spcBef>
                <a:spcPct val="0"/>
              </a:spcBef>
              <a:spcAft>
                <a:spcPct val="0"/>
              </a:spcAft>
              <a:buClr>
                <a:schemeClr val="tx1"/>
              </a:buClr>
              <a:buFont typeface="Wingdings" panose="05000000000000000000" pitchFamily="2" charset="2"/>
              <a:buChar char="Ø"/>
              <a:tabLst/>
            </a:pPr>
            <a:r>
              <a:rPr kumimoji="0" lang="en-US" altLang="en-US" sz="33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API Integration Module</a:t>
            </a:r>
            <a:br>
              <a:rPr kumimoji="0" lang="en-US" altLang="en-US" sz="3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Connects to an API to fetch real-time exchange rates, processes responses, and handles connection errors to ensure accurate data.</a:t>
            </a:r>
          </a:p>
          <a:p>
            <a:pPr marR="0" lvl="0" defTabSz="914400" rtl="0" eaLnBrk="0" fontAlgn="base" latinLnBrk="0" hangingPunct="0">
              <a:lnSpc>
                <a:spcPct val="120000"/>
              </a:lnSpc>
              <a:spcBef>
                <a:spcPct val="0"/>
              </a:spcBef>
              <a:spcAft>
                <a:spcPct val="0"/>
              </a:spcAft>
              <a:buClr>
                <a:schemeClr val="tx1"/>
              </a:buClr>
              <a:buFont typeface="Wingdings" panose="05000000000000000000" pitchFamily="2" charset="2"/>
              <a:buChar char="Ø"/>
              <a:tabLst/>
            </a:pPr>
            <a:r>
              <a:rPr kumimoji="0" lang="en-US" altLang="en-US" sz="33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Currency Conversion Logic Module</a:t>
            </a:r>
            <a:br>
              <a:rPr kumimoji="0" lang="en-US" altLang="en-US" sz="3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Implements the algorithm for converting amounts between currencies using the latest</a:t>
            </a:r>
            <a:r>
              <a:rPr lang="en-US" altLang="en-US" sz="3300" dirty="0">
                <a:latin typeface="Times New Roman" panose="02020603050405020304" pitchFamily="18" charset="0"/>
                <a:cs typeface="Times New Roman" panose="02020603050405020304" pitchFamily="18" charset="0"/>
              </a:rPr>
              <a:t> </a:t>
            </a:r>
            <a:r>
              <a:rPr kumimoji="0" lang="en-US" altLang="en-US" sz="3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exchange rates, ensuring accuracy.</a:t>
            </a:r>
          </a:p>
          <a:p>
            <a:pPr marR="0" lvl="0" defTabSz="914400" rtl="0" eaLnBrk="0" fontAlgn="base" latinLnBrk="0" hangingPunct="0">
              <a:lnSpc>
                <a:spcPct val="120000"/>
              </a:lnSpc>
              <a:spcBef>
                <a:spcPct val="0"/>
              </a:spcBef>
              <a:spcAft>
                <a:spcPct val="0"/>
              </a:spcAft>
              <a:buClr>
                <a:schemeClr val="tx1"/>
              </a:buClr>
              <a:buFont typeface="Wingdings" panose="05000000000000000000" pitchFamily="2" charset="2"/>
              <a:buChar char="Ø"/>
              <a:tabLst/>
            </a:pPr>
            <a:r>
              <a:rPr kumimoji="0" lang="en-US" altLang="en-US" sz="33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Error Handling Module</a:t>
            </a:r>
            <a:br>
              <a:rPr kumimoji="0" lang="en-US" altLang="en-US" sz="3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3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Detects invalid inputs, API errors, and network issues, providing feedback and maintaining application stability.</a:t>
            </a:r>
          </a:p>
          <a:p>
            <a:endParaRPr lang="en-US" dirty="0"/>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299"/>
            <a:ext cx="8229600" cy="628651"/>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
        <p:nvSpPr>
          <p:cNvPr id="5" name="Content Placeholder 4"/>
          <p:cNvSpPr>
            <a:spLocks noGrp="1"/>
          </p:cNvSpPr>
          <p:nvPr>
            <p:ph sz="quarter" idx="1"/>
          </p:nvPr>
        </p:nvSpPr>
        <p:spPr>
          <a:xfrm>
            <a:off x="457200" y="971550"/>
            <a:ext cx="8229600" cy="4181476"/>
          </a:xfrm>
        </p:spPr>
        <p:txBody>
          <a:bodyPr>
            <a:normAutofit/>
          </a:bodyPr>
          <a:lstStyle/>
          <a:p>
            <a:pPr marR="0" lvl="0" algn="l" defTabSz="914400" rtl="0" eaLnBrk="0" fontAlgn="base" latinLnBrk="0" hangingPunct="0">
              <a:lnSpc>
                <a:spcPct val="100000"/>
              </a:lnSpc>
              <a:spcBef>
                <a:spcPct val="0"/>
              </a:spcBef>
              <a:spcAft>
                <a:spcPct val="0"/>
              </a:spcAft>
              <a:buClr>
                <a:schemeClr val="tx1"/>
              </a:buClr>
              <a:buFont typeface="Wingdings" panose="05000000000000000000" pitchFamily="2" charset="2"/>
              <a:buChar char="Ø"/>
              <a:tabLst/>
            </a:pPr>
            <a:r>
              <a:rPr kumimoji="0" lang="en-US" altLang="en-US" sz="18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Data Caching Module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Temporarily stores exchange rates to reduce API calls, improving performance and response time for repeated conversions.</a:t>
            </a:r>
          </a:p>
          <a:p>
            <a:pPr marR="0" lvl="0" defTabSz="914400" rtl="0" eaLnBrk="0" fontAlgn="base" latinLnBrk="0" hangingPunct="0">
              <a:lnSpc>
                <a:spcPct val="100000"/>
              </a:lnSpc>
              <a:spcBef>
                <a:spcPct val="0"/>
              </a:spcBef>
              <a:spcAft>
                <a:spcPct val="0"/>
              </a:spcAft>
              <a:buClr>
                <a:schemeClr val="tx1"/>
              </a:buClr>
              <a:buFont typeface="Wingdings" panose="05000000000000000000" pitchFamily="2" charset="2"/>
              <a:buChar char="Ø"/>
              <a:tabLst/>
            </a:pPr>
            <a:r>
              <a:rPr kumimoji="0" lang="en-US" altLang="en-US" sz="18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Multi-threading Module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Handles background tasks, such as fetching exchange rates, without interrupting the user interface, ensuring smooth operation.</a:t>
            </a:r>
          </a:p>
          <a:p>
            <a:pPr marR="0" lvl="0" algn="l" defTabSz="914400" rtl="0" eaLnBrk="0" fontAlgn="base" latinLnBrk="0" hangingPunct="0">
              <a:lnSpc>
                <a:spcPct val="100000"/>
              </a:lnSpc>
              <a:spcBef>
                <a:spcPct val="0"/>
              </a:spcBef>
              <a:spcAft>
                <a:spcPct val="0"/>
              </a:spcAft>
              <a:buClr>
                <a:schemeClr val="tx1"/>
              </a:buClr>
              <a:buFont typeface="Wingdings" panose="05000000000000000000" pitchFamily="2" charset="2"/>
              <a:buChar char="Ø"/>
              <a:tabLst/>
            </a:pPr>
            <a:r>
              <a:rPr kumimoji="0" lang="en-US" altLang="en-US" sz="18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Testing and Debugging Module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Validates all components of the application, identifying and resolving bugs in logic, API connectivity, and UI functionality.</a:t>
            </a:r>
          </a:p>
          <a:p>
            <a:endParaRPr lang="en-US" dirty="0"/>
          </a:p>
        </p:txBody>
      </p:sp>
      <p:sp>
        <p:nvSpPr>
          <p:cNvPr id="7"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lgn="ctr">
              <a:defRPr/>
            </a:pPr>
            <a:r>
              <a:rPr lang="en-US" sz="1200" dirty="0">
                <a:latin typeface="Times New Roman" pitchFamily="18" charset="0"/>
                <a:cs typeface="Times New Roman" pitchFamily="18" charset="0"/>
              </a:rPr>
              <a:t>CGB1201 – JAVA PROGRAMMING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859</Words>
  <Application>Microsoft Office PowerPoint</Application>
  <PresentationFormat>On-screen Show (16:9)</PresentationFormat>
  <Paragraphs>88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Origin</vt:lpstr>
      <vt:lpstr>CGB1201 – JAVA PROGRAMMING </vt:lpstr>
      <vt:lpstr>Title of the Project</vt:lpstr>
      <vt:lpstr>Problem Identification </vt:lpstr>
      <vt:lpstr>Objective</vt:lpstr>
      <vt:lpstr>Proposed Architecture</vt:lpstr>
      <vt:lpstr>Java Programming  - Concepts Used</vt:lpstr>
      <vt:lpstr>List of Modules</vt:lpstr>
      <vt:lpstr>Module Description</vt:lpstr>
      <vt:lpstr>Module Description (Cont..)</vt:lpstr>
      <vt:lpstr>Screenshots</vt:lpstr>
      <vt:lpstr>Screenshots</vt:lpstr>
      <vt:lpstr>Screenshots</vt:lpstr>
      <vt:lpstr>Results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CGB1201 – JAVA PROGRAMMING </dc:title>
  <dc:creator/>
  <cp:lastModifiedBy>VIMAL AANANTH BR</cp:lastModifiedBy>
  <cp:revision>2</cp:revision>
  <dcterms:modified xsi:type="dcterms:W3CDTF">2024-12-02T15:33:07Z</dcterms:modified>
</cp:coreProperties>
</file>