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8" r:id="rId5"/>
    <p:sldId id="277" r:id="rId6"/>
    <p:sldId id="278" r:id="rId7"/>
    <p:sldId id="280" r:id="rId8"/>
    <p:sldId id="259" r:id="rId9"/>
    <p:sldId id="273" r:id="rId10"/>
    <p:sldId id="276" r:id="rId11"/>
    <p:sldId id="270" r:id="rId12"/>
    <p:sldId id="272" r:id="rId13"/>
    <p:sldId id="279" r:id="rId14"/>
    <p:sldId id="275" r:id="rId15"/>
    <p:sldId id="271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1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B7F906-48A3-D1C9-41B2-7C22415DED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92B1F-379C-F497-8BC1-744D098878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E623E-30DD-4094-8A77-71DF0A79F6CC}" type="datetime1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B4F5D-7272-10BF-51C4-C8671F3CB5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93380-AB4A-A98C-ABF7-258EB51A63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2EAE5-29A8-472E-BEA9-D11825BF5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1268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7CF27E8E-5166-F586-37C8-D5207EA7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E8F0C362-E35D-EF3C-9BF0-4B46A65543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7A07439E-7E44-3660-53C2-3F31D0E81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4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8AD6416F-A050-707E-DF81-9E12F345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FD940E08-A75F-DDC6-C3D2-F64B717F61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59D833C9-2D29-6930-7E1F-4458284082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214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5FA7F85-F1D7-5A46-7104-9E7F9CF1A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>
            <a:extLst>
              <a:ext uri="{FF2B5EF4-FFF2-40B4-BE49-F238E27FC236}">
                <a16:creationId xmlns:a16="http://schemas.microsoft.com/office/drawing/2014/main" id="{22858F93-62AD-36F9-5918-239F2932C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>
            <a:extLst>
              <a:ext uri="{FF2B5EF4-FFF2-40B4-BE49-F238E27FC236}">
                <a16:creationId xmlns:a16="http://schemas.microsoft.com/office/drawing/2014/main" id="{E5FFEEB3-7B56-5DB6-A83D-55EED74A4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59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831554BF-425D-93B2-8EBA-7D2666498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5E34D133-272C-2D67-EE9E-BC468585CB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3F5E799D-F8F1-E9A2-7BA1-F6D733D2B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64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17FBA4E6-578E-044E-4D1C-FDF4AFD3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B89B6C94-64E3-D6E9-5927-6D47D17F69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140A2532-81FE-1190-A7F6-D1C5B7AC75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F215EBB1-67FC-545E-2AB6-507CA460D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71FFDC24-372A-7D4E-067F-6C6958A440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C6B9D377-E9C9-819B-3F0B-F4B9C43A2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00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85947" y="1971514"/>
            <a:ext cx="8572105" cy="1373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Interactive Tool for Visualizing Marks Distribution in a Class</a:t>
            </a:r>
            <a:endParaRPr sz="3900" b="1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3" y="81778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88994" y="4176809"/>
            <a:ext cx="496601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1800" dirty="0">
              <a:solidFill>
                <a:srgbClr val="FF0066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2303811714821058 – B.R.VIMAL AANANTH</a:t>
            </a:r>
            <a:endParaRPr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5304" y="81778"/>
            <a:ext cx="79974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16A3-CFE5-F75D-AAE4-07ACE6DBF3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ADEF6860-FDFA-9E96-C028-505487A6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40C7D81-6AF3-1375-C110-172CCAC97A64}"/>
              </a:ext>
            </a:extLst>
          </p:cNvPr>
          <p:cNvSpPr txBox="1"/>
          <p:nvPr/>
        </p:nvSpPr>
        <p:spPr>
          <a:xfrm>
            <a:off x="868326" y="241496"/>
            <a:ext cx="734493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SPLIT UP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EE94321F-E664-984B-A9F4-92CA4A3D7F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882CE501-D289-287B-EFAE-63E336BC4B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B46E8E9-7F54-12F1-999B-838DF9EF3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4B4F06-EC14-D42D-8BC2-B95FCD316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9" y="1218393"/>
            <a:ext cx="7968342" cy="24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&amp; Preprocessing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(Graphs and Charts)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(Shiny App)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 &amp; Export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989C0B-2C0E-1F52-16A7-F84E0E61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145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6DF84EFC-15BD-5598-B5A9-EED762B1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087EFCEC-FE03-E3D2-9C30-9A42AB9851EB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EXPLANATION 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1580C9C9-AC43-9244-8ADF-26C86A03EB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434E14EB-B985-0875-35A6-391BDD2C6A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8CA2CEC-3289-FF8D-CC90-2FEA0B4A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5" y="918283"/>
            <a:ext cx="8124093" cy="433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&amp;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CSV/Excel files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manipulation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Calculate: Mean, Median, Mode, Std Deviation, Percentiles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performers and low scorers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histograms, bar charts, and box plots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ggplot2 for static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plots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1EE13-05E6-325A-E39A-12F1757D8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39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011EE158-EF14-C8F3-4EA2-B4EECA703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B6F8E193-C4C9-CCCB-1CAD-6D110391D71A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EXPLANATION 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F1D3F08E-7482-138D-A45A-DDBBC5836A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12CDFF0A-DF82-2E2B-5A49-BE36685CE8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0D881B6-FA57-5A90-C024-AACFAE99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13" y="1001278"/>
            <a:ext cx="822007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R Shiny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filters by subject, student, range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graph updates upon input change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 charts and summaries to PDF/HTML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download options for visual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AC96B-CDCC-E7BD-9249-5D1403B26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155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07FEE2A-DB8F-8E93-0748-9950E56DE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AE18AF62-9F91-238E-7649-44C728D7F822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r>
              <a:rPr lang="en" sz="24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AA257004-A677-597D-53C9-8E9D4FC85A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161213EA-AFF6-522A-ACDF-7CE6D8A847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4D84B-553F-6B51-628D-B9E470453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42" y="1297667"/>
            <a:ext cx="4257675" cy="3436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6B000-5AEF-8001-4523-9B27D7B3B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483" y="1297667"/>
            <a:ext cx="4067175" cy="3436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C69A9-BCE7-CA9D-A822-025BD04A2235}"/>
              </a:ext>
            </a:extLst>
          </p:cNvPr>
          <p:cNvSpPr txBox="1"/>
          <p:nvPr/>
        </p:nvSpPr>
        <p:spPr>
          <a:xfrm>
            <a:off x="760468" y="936518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&amp; PREPROCESSING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8C2BD-E988-3ECC-C386-6432AE74E846}"/>
              </a:ext>
            </a:extLst>
          </p:cNvPr>
          <p:cNvSpPr txBox="1"/>
          <p:nvPr/>
        </p:nvSpPr>
        <p:spPr>
          <a:xfrm>
            <a:off x="5622710" y="936518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C229EB-9D01-3C79-B8D8-C5989CBAE0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126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B951A71-5F9F-93B8-3F7C-6CC7AA6BB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AEF3103F-FA7C-AB38-1BC8-17F2F6E575ED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r>
              <a:rPr lang="en" sz="24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F9AC4D29-2EF7-CF8C-6B1D-3D83ECD51F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64E30B28-7744-B96F-744E-5A907A5582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16859-E76C-8C69-90E1-1C436A0B8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33" y="1202802"/>
            <a:ext cx="4190268" cy="3460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3C0EAE-93F7-02B1-0219-D9582EA14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202800"/>
            <a:ext cx="4190268" cy="3460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4AF0F-4E99-3B20-BF92-22F399174B1B}"/>
              </a:ext>
            </a:extLst>
          </p:cNvPr>
          <p:cNvSpPr txBox="1"/>
          <p:nvPr/>
        </p:nvSpPr>
        <p:spPr>
          <a:xfrm>
            <a:off x="995474" y="803450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55C71-871A-62FF-BA7E-AA935BFF57E6}"/>
              </a:ext>
            </a:extLst>
          </p:cNvPr>
          <p:cNvSpPr txBox="1"/>
          <p:nvPr/>
        </p:nvSpPr>
        <p:spPr>
          <a:xfrm>
            <a:off x="5538459" y="845276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6506D0-B77D-02F9-6D84-4B6D87E6BC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605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5582053-1456-2E31-E941-E9E7C26CD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FB550F1B-0A45-AF6D-532A-A832B51449D4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7CE4A820-D370-748B-E20F-80678FAEC3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D5086BFF-A971-E467-72B8-0D7756C8C2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FBCEFC7-534D-CD7E-671A-F6E005F2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1" y="1037153"/>
            <a:ext cx="8198865" cy="30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successfully integrates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R, creating a powerful and user-friendly platform for analyzing student marks. By combining tools like Shiny, ggplot2,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delivers a seamless experience for academic data interpretation.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empowers educators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informed decisions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quickly and track student performance effectively.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dynamic filtering and exportable reports, it bridges the gap between raw data and actionable insight.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transforms traditional marks analysis into a smart, interactive, and efficient process, enabling data-driven education.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AFCE-C342-94F9-E830-A7F6BEB629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90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7;p9" descr="This may contain: the words thank you written in black ink">
            <a:extLst>
              <a:ext uri="{FF2B5EF4-FFF2-40B4-BE49-F238E27FC236}">
                <a16:creationId xmlns:a16="http://schemas.microsoft.com/office/drawing/2014/main" id="{A1419EDF-94B0-0216-C0C6-D67B9E91A7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6E621-150A-2A65-D890-25FF0D308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63675" y="986519"/>
            <a:ext cx="7853819" cy="400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its Drawback </a:t>
            </a:r>
          </a:p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it’s Advantages</a:t>
            </a:r>
          </a:p>
          <a:p>
            <a:pPr marL="419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  <a:endParaRPr lang="en" sz="17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342900">
              <a:lnSpc>
                <a:spcPct val="150000"/>
              </a:lnSpc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</a:p>
          <a:p>
            <a:pPr marL="419100" indent="-342900">
              <a:lnSpc>
                <a:spcPct val="150000"/>
              </a:lnSpc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Split up</a:t>
            </a:r>
          </a:p>
          <a:p>
            <a:pPr marL="419100" indent="-342900">
              <a:lnSpc>
                <a:spcPct val="150000"/>
              </a:lnSpc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Explanation</a:t>
            </a:r>
            <a:endParaRPr lang="en" sz="17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342900">
              <a:lnSpc>
                <a:spcPct val="150000"/>
              </a:lnSpc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419100" indent="-342900">
              <a:lnSpc>
                <a:spcPct val="150000"/>
              </a:lnSpc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7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929269" y="224898"/>
            <a:ext cx="732263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OVERVIEW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5CFD-0E80-9E14-3A6B-0E594E67A0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914400" y="241496"/>
            <a:ext cx="73375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4F8A719D-6446-8784-E4DA-FC3879DF28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EAB0A8AD-CE9A-FD1C-6F48-12D20FE8E8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5082B6-FDC5-1B3A-9F04-4C8B68C9EE89}"/>
              </a:ext>
            </a:extLst>
          </p:cNvPr>
          <p:cNvSpPr txBox="1"/>
          <p:nvPr/>
        </p:nvSpPr>
        <p:spPr>
          <a:xfrm>
            <a:off x="448407" y="1265719"/>
            <a:ext cx="7965921" cy="261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tool using R that enables efficient analysis and visualization of student marks distribution. This tool helps educators and students: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academic performance.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statistical metrics like mean, median, standard deviation, percentiles.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through visual tools such as histograms, box plots, and graphs.</a:t>
            </a:r>
          </a:p>
          <a:p>
            <a:pPr algn="just">
              <a:lnSpc>
                <a:spcPct val="2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0AD45-01EE-DB37-C044-5420573F0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380" y="232196"/>
            <a:ext cx="7367240" cy="572700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Google Shape;64;p14">
            <a:extLst>
              <a:ext uri="{FF2B5EF4-FFF2-40B4-BE49-F238E27FC236}">
                <a16:creationId xmlns:a16="http://schemas.microsoft.com/office/drawing/2014/main" id="{DB4A5E6C-8721-6788-92D2-EBC6F9878A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5;p14">
            <a:extLst>
              <a:ext uri="{FF2B5EF4-FFF2-40B4-BE49-F238E27FC236}">
                <a16:creationId xmlns:a16="http://schemas.microsoft.com/office/drawing/2014/main" id="{DF0136EE-96AF-365A-95CC-4A1EA19F78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746BB-0977-7E3C-5B5C-5260D660307A}"/>
              </a:ext>
            </a:extLst>
          </p:cNvPr>
          <p:cNvSpPr txBox="1"/>
          <p:nvPr/>
        </p:nvSpPr>
        <p:spPr>
          <a:xfrm>
            <a:off x="448407" y="1263921"/>
            <a:ext cx="8251901" cy="30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academic institutions, analyzing student performance through traditional methods is time-consuming and lacks interactivity. Teachers need an efficient way to visualize marks distribution, identify patterns, and make data-driven decisions. This tool will provide an easy-to-use interface to: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student marks data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statistical measures (mean, median, percentiles, standard deviation)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interactive histograms, box plots, and tables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real-time filtering and comparisons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E6531-FC7E-91AD-A321-54E19E177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E48FD-2844-EBA7-28D7-8EA0142C8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D27F-DE28-735A-1F75-297F9E02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0" y="232196"/>
            <a:ext cx="7367240" cy="5727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0000"/>
              </a:buClr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ITS DRAWBACK </a:t>
            </a:r>
            <a:b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F6BA-9772-B82E-E289-A077C7CF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Google Shape;64;p14">
            <a:extLst>
              <a:ext uri="{FF2B5EF4-FFF2-40B4-BE49-F238E27FC236}">
                <a16:creationId xmlns:a16="http://schemas.microsoft.com/office/drawing/2014/main" id="{3343FCB4-DD9F-DA6B-7DC8-2E6A9B6BD3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5;p14">
            <a:extLst>
              <a:ext uri="{FF2B5EF4-FFF2-40B4-BE49-F238E27FC236}">
                <a16:creationId xmlns:a16="http://schemas.microsoft.com/office/drawing/2014/main" id="{657C68EA-A291-5BCD-BB0E-69950252B9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02182-54E8-9C09-43A5-2B65B0D7C154}"/>
              </a:ext>
            </a:extLst>
          </p:cNvPr>
          <p:cNvSpPr txBox="1"/>
          <p:nvPr/>
        </p:nvSpPr>
        <p:spPr>
          <a:xfrm>
            <a:off x="446049" y="868892"/>
            <a:ext cx="8251901" cy="4335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institutions, student marks are handled using Excel, paper records, or desktop tools. Data entry, chart creation, and calculations are done manually.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centralized access or real-time updates, making the process slow, repetitive, and hard to collaborate on.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Excel sheets or desktop-based tools.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automated analysis or interactive data exploration.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static charts with limited filtering or export options.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Lacks live updates, custom filters, and graphical storytelling needed for modern education decisions.</a:t>
            </a:r>
          </a:p>
          <a:p>
            <a:pPr>
              <a:lnSpc>
                <a:spcPct val="2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4410F6D-87BF-46E9-97A7-A996A1622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2190531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E0F1C-F6AC-47AB-C648-61DF8509EC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77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774F4-BF47-B642-C71D-C422782A3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67FB-CA72-13F1-EB41-8E7227EC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0" y="232196"/>
            <a:ext cx="7367240" cy="5727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0000"/>
              </a:buClr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IT’S ADVANTAGES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3FC4D-648F-158A-DFA9-D05485FD9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Google Shape;64;p14">
            <a:extLst>
              <a:ext uri="{FF2B5EF4-FFF2-40B4-BE49-F238E27FC236}">
                <a16:creationId xmlns:a16="http://schemas.microsoft.com/office/drawing/2014/main" id="{8C8CDF57-ECD9-F158-5E71-EA723A60FD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5;p14">
            <a:extLst>
              <a:ext uri="{FF2B5EF4-FFF2-40B4-BE49-F238E27FC236}">
                <a16:creationId xmlns:a16="http://schemas.microsoft.com/office/drawing/2014/main" id="{A37BC494-A544-AFB7-96D3-8B077C6827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E32152-E5BE-E296-33C8-57F2B2F26F74}"/>
              </a:ext>
            </a:extLst>
          </p:cNvPr>
          <p:cNvSpPr txBox="1"/>
          <p:nvPr/>
        </p:nvSpPr>
        <p:spPr>
          <a:xfrm>
            <a:off x="448407" y="1007863"/>
            <a:ext cx="8251901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4A753D-F761-ED70-D831-A59E7537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49" y="899238"/>
            <a:ext cx="8251901" cy="390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web-based tool developed using R technologies such as Shiny, ggplot2,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offers an accessible platform for educators to analyze student data without needing programming skills.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upload student marks in various formats, enabling seamless data input. The system performs real-time statistical analysis, calculating key metrics like mean, median, standard deviation, and percentiles automatically to provide immediate insights.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interactive visualizations such as histograms and box plots that help in understanding performance distributions clearly.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reports can be easily exported for further use or sharing.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EC23EA-775E-BC0D-13D4-75786D5AD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388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5F4E-8FEE-4268-6E96-00E6B9116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F7A1-707D-9BB6-8964-1CBA8C96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0" y="232196"/>
            <a:ext cx="7367240" cy="5727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0000"/>
              </a:buClr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IT’S ADVANTAGES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B2099-4D56-6E3A-EB8D-821041ABB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Google Shape;64;p14">
            <a:extLst>
              <a:ext uri="{FF2B5EF4-FFF2-40B4-BE49-F238E27FC236}">
                <a16:creationId xmlns:a16="http://schemas.microsoft.com/office/drawing/2014/main" id="{B14E923E-EBA2-36E6-438A-4C979F3BBD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5;p14">
            <a:extLst>
              <a:ext uri="{FF2B5EF4-FFF2-40B4-BE49-F238E27FC236}">
                <a16:creationId xmlns:a16="http://schemas.microsoft.com/office/drawing/2014/main" id="{11E2F230-1198-8743-404A-215DAEC5C9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E96F6-EC16-7030-6D12-C78F1F9CF2EF}"/>
              </a:ext>
            </a:extLst>
          </p:cNvPr>
          <p:cNvSpPr txBox="1"/>
          <p:nvPr/>
        </p:nvSpPr>
        <p:spPr>
          <a:xfrm>
            <a:off x="448407" y="1007863"/>
            <a:ext cx="8251901" cy="3473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filtering options.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calculations.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performance insights.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technical skills needed.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decision-making.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anytime, anywhere.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9039FD-AA8E-7D36-8D4F-CDD3C72CE2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14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68326" y="241496"/>
            <a:ext cx="734493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8B9F299D-FAD4-889A-5994-7E485FC05A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78AABD6F-60D4-3AC1-F078-BE2DFF6272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8E0152F-B474-CC0F-8535-FA3357AB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35B13-5582-2B48-AAE3-AA0214C9F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99" y="916342"/>
            <a:ext cx="7561189" cy="38485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846BB6-24B5-6EDC-DE06-133E11418C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29685" y="255962"/>
            <a:ext cx="742221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8B9F299D-FAD4-889A-5994-7E485FC05A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78AABD6F-60D4-3AC1-F078-BE2DFF6272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8E0152F-B474-CC0F-8535-FA3357AB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4F77D-5524-E54B-F92A-45B081B4B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355" y="945273"/>
            <a:ext cx="4000500" cy="40005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FE0398-7680-3429-6EFF-3FDF9F7E0F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6367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692</Words>
  <Application>Microsoft Office PowerPoint</Application>
  <PresentationFormat>On-screen Show (16:9)</PresentationFormat>
  <Paragraphs>106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PROBLEM STATEMENT </vt:lpstr>
      <vt:lpstr>EXISTING SYSTEM AND ITS DRAWBACK  </vt:lpstr>
      <vt:lpstr>PROPOSED SYSTEM AND IT’S ADVANTAGES  </vt:lpstr>
      <vt:lpstr>PROPOSED SYSTEM AND IT’S ADVANTAGES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NAKUL R</dc:creator>
  <cp:lastModifiedBy>VIMAL AANANTH BR</cp:lastModifiedBy>
  <cp:revision>15</cp:revision>
  <dcterms:modified xsi:type="dcterms:W3CDTF">2025-05-29T14:40:22Z</dcterms:modified>
</cp:coreProperties>
</file>