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71" r:id="rId4"/>
    <p:sldId id="258" r:id="rId5"/>
    <p:sldId id="259" r:id="rId6"/>
    <p:sldId id="260" r:id="rId7"/>
    <p:sldId id="270" r:id="rId8"/>
    <p:sldId id="272" r:id="rId9"/>
    <p:sldId id="273" r:id="rId10"/>
    <p:sldId id="278" r:id="rId11"/>
    <p:sldId id="276" r:id="rId12"/>
    <p:sldId id="277" r:id="rId13"/>
    <p:sldId id="269" r:id="rId14"/>
    <p:sldId id="267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7" autoAdjust="0"/>
    <p:restoredTop sz="94660"/>
  </p:normalViewPr>
  <p:slideViewPr>
    <p:cSldViewPr snapToGrid="0">
      <p:cViewPr>
        <p:scale>
          <a:sx n="100" d="100"/>
          <a:sy n="100" d="100"/>
        </p:scale>
        <p:origin x="1596" y="4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A95A5C90-FC51-625B-2191-A99329AE8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>
            <a:extLst>
              <a:ext uri="{FF2B5EF4-FFF2-40B4-BE49-F238E27FC236}">
                <a16:creationId xmlns:a16="http://schemas.microsoft.com/office/drawing/2014/main" id="{67B7AA7D-BCC3-4133-B587-AE75BC3D4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>
            <a:extLst>
              <a:ext uri="{FF2B5EF4-FFF2-40B4-BE49-F238E27FC236}">
                <a16:creationId xmlns:a16="http://schemas.microsoft.com/office/drawing/2014/main" id="{5691EAB0-C7E5-DE95-24C7-B0B975F570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4735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0A69EFE6-DB1C-B008-9FBD-DE341E7D4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>
            <a:extLst>
              <a:ext uri="{FF2B5EF4-FFF2-40B4-BE49-F238E27FC236}">
                <a16:creationId xmlns:a16="http://schemas.microsoft.com/office/drawing/2014/main" id="{AF94DCB2-4C49-B2E7-A132-013FD8746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>
            <a:extLst>
              <a:ext uri="{FF2B5EF4-FFF2-40B4-BE49-F238E27FC236}">
                <a16:creationId xmlns:a16="http://schemas.microsoft.com/office/drawing/2014/main" id="{0D2F425D-9E56-AEB0-43B5-3F1128C5A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055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C3F97713-5A90-09C6-8330-23A7801BC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>
            <a:extLst>
              <a:ext uri="{FF2B5EF4-FFF2-40B4-BE49-F238E27FC236}">
                <a16:creationId xmlns:a16="http://schemas.microsoft.com/office/drawing/2014/main" id="{270C33FD-241C-262B-EE27-3A113931E0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>
            <a:extLst>
              <a:ext uri="{FF2B5EF4-FFF2-40B4-BE49-F238E27FC236}">
                <a16:creationId xmlns:a16="http://schemas.microsoft.com/office/drawing/2014/main" id="{88F3ED2F-C51A-B084-93A8-ECD5A7AA09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929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d1057461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d1057461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d105746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d105746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3C39B4AA-5FE2-E6DA-1B52-DAF2FBC16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d1057461b_0_17:notes">
            <a:extLst>
              <a:ext uri="{FF2B5EF4-FFF2-40B4-BE49-F238E27FC236}">
                <a16:creationId xmlns:a16="http://schemas.microsoft.com/office/drawing/2014/main" id="{CB5D27FB-5AF4-E327-5515-E52D37BFAE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d1057461b_0_17:notes">
            <a:extLst>
              <a:ext uri="{FF2B5EF4-FFF2-40B4-BE49-F238E27FC236}">
                <a16:creationId xmlns:a16="http://schemas.microsoft.com/office/drawing/2014/main" id="{31A988B2-3817-3999-7957-AB0915204A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85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d1057461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d1057461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790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d105746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d105746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93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831554BF-425D-93B2-8EBA-7D2666498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>
            <a:extLst>
              <a:ext uri="{FF2B5EF4-FFF2-40B4-BE49-F238E27FC236}">
                <a16:creationId xmlns:a16="http://schemas.microsoft.com/office/drawing/2014/main" id="{5E34D133-272C-2D67-EE9E-BC468585CB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>
            <a:extLst>
              <a:ext uri="{FF2B5EF4-FFF2-40B4-BE49-F238E27FC236}">
                <a16:creationId xmlns:a16="http://schemas.microsoft.com/office/drawing/2014/main" id="{3F5E799D-F8F1-E9A2-7BA1-F6D733D2B8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764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B53138C3-A9A0-4ECD-B3D4-B1302B3E8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>
            <a:extLst>
              <a:ext uri="{FF2B5EF4-FFF2-40B4-BE49-F238E27FC236}">
                <a16:creationId xmlns:a16="http://schemas.microsoft.com/office/drawing/2014/main" id="{0BE9CA1E-5DFF-9FD3-2E3A-1444BE3061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>
            <a:extLst>
              <a:ext uri="{FF2B5EF4-FFF2-40B4-BE49-F238E27FC236}">
                <a16:creationId xmlns:a16="http://schemas.microsoft.com/office/drawing/2014/main" id="{9D330226-5F08-DEE5-9CB5-874B7A9F9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629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AED234B6-CE71-3654-1D2B-2EAF88929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d1057461b_0_30:notes">
            <a:extLst>
              <a:ext uri="{FF2B5EF4-FFF2-40B4-BE49-F238E27FC236}">
                <a16:creationId xmlns:a16="http://schemas.microsoft.com/office/drawing/2014/main" id="{CA7FF4A7-1B7C-49BB-0C27-CD28621CC6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d1057461b_0_30:notes">
            <a:extLst>
              <a:ext uri="{FF2B5EF4-FFF2-40B4-BE49-F238E27FC236}">
                <a16:creationId xmlns:a16="http://schemas.microsoft.com/office/drawing/2014/main" id="{888D77E9-C59D-1B4E-C24A-A518E11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066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285947" y="1971514"/>
            <a:ext cx="8572105" cy="1373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 dirty="0">
                <a:solidFill>
                  <a:schemeClr val="dk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SMART FARMING DATABASE MANAGEMENT SYSTEM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900" b="1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3" y="81778"/>
            <a:ext cx="46349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4246094"/>
            <a:ext cx="4966010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sz="1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sz="1800" b="1" dirty="0">
              <a:solidFill>
                <a:srgbClr val="FF0066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2303811714821058 – B.R.VIMAL AANANTH</a:t>
            </a:r>
            <a:endParaRPr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816500" y="4245900"/>
            <a:ext cx="4327500" cy="7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endParaRPr sz="1800" b="1" dirty="0">
              <a:solidFill>
                <a:srgbClr val="FF0066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Mr.ROSHAN JOSHUA, AP/AI</a:t>
            </a:r>
            <a:endParaRPr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25304" y="81778"/>
            <a:ext cx="79974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7A23E1-2961-6404-496E-39267BC7F2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C556CDA5-ADFE-DE71-D611-322AE36E9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>
            <a:extLst>
              <a:ext uri="{FF2B5EF4-FFF2-40B4-BE49-F238E27FC236}">
                <a16:creationId xmlns:a16="http://schemas.microsoft.com/office/drawing/2014/main" id="{46374D70-DB5F-4601-0BA0-B59E2739AC3D}"/>
              </a:ext>
            </a:extLst>
          </p:cNvPr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F1F106CA-CDA9-02D6-3110-CD4644BB34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A42ADA7B-B55C-92C4-ADE1-92DB5A500D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D3B4DE-8834-F8BB-E3D4-A6B76A2DCB4A}"/>
              </a:ext>
            </a:extLst>
          </p:cNvPr>
          <p:cNvSpPr txBox="1"/>
          <p:nvPr/>
        </p:nvSpPr>
        <p:spPr>
          <a:xfrm>
            <a:off x="231200" y="1090671"/>
            <a:ext cx="8681600" cy="29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and Notifications: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Sends alerts when critical conditions are detected, helping users respond quickly to farm issues.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and Reporting: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Generates reports and insights using the collected data to support better decision-making.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Integration: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Connects to sensors that send real-time data directly into the system, reducing manual input.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E38FB-03EB-B51B-D9B1-374A4D3C72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1516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C5FBDC8C-91D8-180A-C458-F815FC3A3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>
            <a:extLst>
              <a:ext uri="{FF2B5EF4-FFF2-40B4-BE49-F238E27FC236}">
                <a16:creationId xmlns:a16="http://schemas.microsoft.com/office/drawing/2014/main" id="{153E790C-058C-E17B-1274-F429E616337A}"/>
              </a:ext>
            </a:extLst>
          </p:cNvPr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62E71FF8-0351-3D09-D147-93506359CB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4FC4FF21-C59F-81E0-D9D0-762F72368DF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16A4EF-E09A-81FA-4AFE-4BF108EEE7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318259"/>
            <a:ext cx="4029075" cy="3516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A677F-C93C-495D-D499-D42AE65CA7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7726" y="1318259"/>
            <a:ext cx="4029073" cy="2739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E7123D-F42E-A4A8-98B6-AF33AD0EF1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726" y="3922795"/>
            <a:ext cx="4006661" cy="9116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AE718A-490C-72BF-2B65-E6E251143929}"/>
              </a:ext>
            </a:extLst>
          </p:cNvPr>
          <p:cNvSpPr txBox="1"/>
          <p:nvPr/>
        </p:nvSpPr>
        <p:spPr>
          <a:xfrm>
            <a:off x="1147496" y="916341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INTERACTIVE DASHBOARD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B2042-94FB-D487-BEAF-2FA88CE0A0EA}"/>
              </a:ext>
            </a:extLst>
          </p:cNvPr>
          <p:cNvSpPr txBox="1"/>
          <p:nvPr/>
        </p:nvSpPr>
        <p:spPr>
          <a:xfrm>
            <a:off x="5650484" y="916341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FARM MANAGEMENT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6F98C0-C7A9-8D55-3470-4C76D3015F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168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B4B3D813-C903-A804-74FD-D8252ED54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>
            <a:extLst>
              <a:ext uri="{FF2B5EF4-FFF2-40B4-BE49-F238E27FC236}">
                <a16:creationId xmlns:a16="http://schemas.microsoft.com/office/drawing/2014/main" id="{8E9B0FEC-94EE-8871-0A80-86F45AD3A9C8}"/>
              </a:ext>
            </a:extLst>
          </p:cNvPr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F14600C7-2540-5AC9-986E-5AD226F751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E91B8B00-8A74-7922-F909-A3D357DB8C6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05DB3-692A-2607-AE4F-3D6F7DA3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5" y="1190625"/>
            <a:ext cx="4124325" cy="3633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7CAA0F-C215-5725-7953-C6E15CE42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062" y="1123950"/>
            <a:ext cx="4124325" cy="2266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0A2467-8F04-4E63-D782-F6B57096FA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5325" y="3343275"/>
            <a:ext cx="4159061" cy="14805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7D3265-581D-77A0-0A2B-9AF534D82BBB}"/>
              </a:ext>
            </a:extLst>
          </p:cNvPr>
          <p:cNvSpPr txBox="1"/>
          <p:nvPr/>
        </p:nvSpPr>
        <p:spPr>
          <a:xfrm>
            <a:off x="1409100" y="882848"/>
            <a:ext cx="1896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READINGS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87D51-1B5E-E540-A140-4DE6C0B83C35}"/>
              </a:ext>
            </a:extLst>
          </p:cNvPr>
          <p:cNvSpPr txBox="1"/>
          <p:nvPr/>
        </p:nvSpPr>
        <p:spPr>
          <a:xfrm>
            <a:off x="5688352" y="882848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FARM ANALYTICS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74B94CF-88AE-0463-A9AF-2C73029300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021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892" y="232196"/>
            <a:ext cx="7359804" cy="572700"/>
          </a:xfrm>
        </p:spPr>
        <p:txBody>
          <a:bodyPr>
            <a:noAutofit/>
          </a:bodyPr>
          <a:lstStyle/>
          <a:p>
            <a:pPr algn="ctr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  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651" y="922664"/>
            <a:ext cx="8672890" cy="3988639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Google Shape;65;p14">
            <a:extLst>
              <a:ext uri="{FF2B5EF4-FFF2-40B4-BE49-F238E27FC236}">
                <a16:creationId xmlns:a16="http://schemas.microsoft.com/office/drawing/2014/main" id="{A824F488-D82A-683F-DD34-EDA4EAF564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4;p14">
            <a:extLst>
              <a:ext uri="{FF2B5EF4-FFF2-40B4-BE49-F238E27FC236}">
                <a16:creationId xmlns:a16="http://schemas.microsoft.com/office/drawing/2014/main" id="{9CF2916C-BD5E-74CE-D94C-EE687FE70D0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238FB-A2B4-B8A8-4A04-D5A657998F0D}"/>
              </a:ext>
            </a:extLst>
          </p:cNvPr>
          <p:cNvSpPr txBox="1"/>
          <p:nvPr/>
        </p:nvSpPr>
        <p:spPr>
          <a:xfrm>
            <a:off x="458515" y="1266360"/>
            <a:ext cx="8226969" cy="456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9BE634-FD64-6414-A6EA-0D5ACA4F0CA6}"/>
              </a:ext>
            </a:extLst>
          </p:cNvPr>
          <p:cNvSpPr txBox="1"/>
          <p:nvPr/>
        </p:nvSpPr>
        <p:spPr>
          <a:xfrm>
            <a:off x="354986" y="883146"/>
            <a:ext cx="8330498" cy="3904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Farming Database Management System improves agricultural efficiency by storing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farm data. It enhances crop tracking, automates data collection, and supports timely decisions through real-time alerts and analytics.</a:t>
            </a:r>
          </a:p>
          <a:p>
            <a:pPr algn="just"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for field updates.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Prediction for crop yield and pest alerts.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Procedures for automatic rule checks.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Sync for multiple device access.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Input &amp; GIS Mapping for ease and visualization.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A7CF8-A0E8-1673-0065-EA93AE3791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97;p9" descr="This may contain: the words thank you written in black ink">
            <a:extLst>
              <a:ext uri="{FF2B5EF4-FFF2-40B4-BE49-F238E27FC236}">
                <a16:creationId xmlns:a16="http://schemas.microsoft.com/office/drawing/2014/main" id="{9AA5852E-0252-9416-0227-95186B6B92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50" y="190500"/>
            <a:ext cx="476250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2E2C30-12C7-CFCD-B360-218C27327D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448407" y="829798"/>
            <a:ext cx="8061976" cy="389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19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000"/>
              <a:buFont typeface="Wingdings" panose="05000000000000000000" pitchFamily="2" charset="2"/>
              <a:buChar char="Ø"/>
            </a:pPr>
            <a:r>
              <a:rPr lang="en" sz="15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61950" indent="-285750" algn="just">
              <a:lnSpc>
                <a:spcPct val="200000"/>
              </a:lnSpc>
              <a:buClr>
                <a:schemeClr val="dk1"/>
              </a:buClr>
              <a:buSzPct val="135000"/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endParaRPr lang="en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285750" algn="just">
              <a:lnSpc>
                <a:spcPct val="200000"/>
              </a:lnSpc>
              <a:buClr>
                <a:schemeClr val="dk1"/>
              </a:buClr>
              <a:buSzPct val="135000"/>
              <a:buFont typeface="Wingdings" panose="05000000000000000000" pitchFamily="2" charset="2"/>
              <a:buChar char="Ø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– (Proposed Work Architecture)</a:t>
            </a:r>
          </a:p>
          <a:p>
            <a:pPr marL="361950" indent="-285750" algn="just">
              <a:lnSpc>
                <a:spcPct val="200000"/>
              </a:lnSpc>
              <a:buClr>
                <a:schemeClr val="dk1"/>
              </a:buClr>
              <a:buSzPct val="135000"/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" sz="15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285750" algn="just">
              <a:lnSpc>
                <a:spcPct val="200000"/>
              </a:lnSpc>
              <a:buClr>
                <a:schemeClr val="dk1"/>
              </a:buClr>
              <a:buSzPct val="135000"/>
              <a:buFont typeface="Wingdings" panose="05000000000000000000" pitchFamily="2" charset="2"/>
              <a:buChar char="Ø"/>
            </a:pPr>
            <a:r>
              <a:rPr lang="en-US" sz="15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  <a:p>
            <a:pPr marL="361950" indent="-285750" algn="just">
              <a:lnSpc>
                <a:spcPct val="200000"/>
              </a:lnSpc>
              <a:buClr>
                <a:schemeClr val="dk1"/>
              </a:buClr>
              <a:buSzPct val="135000"/>
              <a:buFont typeface="Wingdings" panose="05000000000000000000" pitchFamily="2" charset="2"/>
              <a:buChar char="Ø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IN" sz="15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61950" indent="-285750" algn="just">
              <a:lnSpc>
                <a:spcPct val="200000"/>
              </a:lnSpc>
              <a:buClr>
                <a:schemeClr val="dk1"/>
              </a:buClr>
              <a:buSzPct val="135000"/>
              <a:buFont typeface="Wingdings" panose="05000000000000000000" pitchFamily="2" charset="2"/>
              <a:buChar char="Ø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 </a:t>
            </a:r>
          </a:p>
          <a:p>
            <a:pPr marL="361950" indent="-285750" algn="just">
              <a:lnSpc>
                <a:spcPct val="200000"/>
              </a:lnSpc>
              <a:buClr>
                <a:schemeClr val="dk1"/>
              </a:buClr>
              <a:buSzPct val="135000"/>
              <a:buFont typeface="Wingdings" panose="05000000000000000000" pitchFamily="2" charset="2"/>
              <a:buChar char="Ø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361950" indent="-285750" algn="just">
              <a:lnSpc>
                <a:spcPct val="200000"/>
              </a:lnSpc>
              <a:buClr>
                <a:schemeClr val="dk1"/>
              </a:buClr>
              <a:buSzPct val="135000"/>
              <a:buFont typeface="Wingdings" panose="05000000000000000000" pitchFamily="2" charset="2"/>
              <a:buChar char="Ø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Enhancement</a:t>
            </a:r>
            <a:endParaRPr lang="en-US" sz="15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1950" indent="-285750" algn="just">
              <a:lnSpc>
                <a:spcPct val="200000"/>
              </a:lnSpc>
              <a:buClr>
                <a:schemeClr val="dk1"/>
              </a:buClr>
              <a:buSzPct val="135000"/>
              <a:buFont typeface="Wingdings" panose="05000000000000000000" pitchFamily="2" charset="2"/>
              <a:buChar char="Ø"/>
            </a:pPr>
            <a:endParaRPr lang="en-US" sz="15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000"/>
              <a:buFont typeface="Wingdings" panose="05000000000000000000" pitchFamily="2" charset="2"/>
              <a:buChar char="Ø"/>
            </a:pPr>
            <a:endParaRPr lang="en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000"/>
              <a:buFont typeface="Wingdings" panose="05000000000000000000" pitchFamily="2" charset="2"/>
              <a:buChar char="Ø"/>
            </a:pP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5000"/>
              <a:buFont typeface="Wingdings" panose="05000000000000000000" pitchFamily="2" charset="2"/>
              <a:buChar char="Ø"/>
            </a:pP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929269" y="224898"/>
            <a:ext cx="732263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OVERVIEW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B2DD5CE-5EEF-F4DB-CDE3-D3955CB75D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64B17CC4-D055-6DF6-A199-C647C3D7A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3699A488-9ED1-D537-7228-916B80029508}"/>
              </a:ext>
            </a:extLst>
          </p:cNvPr>
          <p:cNvSpPr txBox="1"/>
          <p:nvPr/>
        </p:nvSpPr>
        <p:spPr>
          <a:xfrm>
            <a:off x="914400" y="241496"/>
            <a:ext cx="728546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OBJECTIVE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6C9D2B24-85B4-95CF-1D8D-819D8AD5E3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FA9B2089-F4E5-F3D3-F058-F0D77D7E079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921195-3F72-1815-B1F8-1D9173B735B1}"/>
              </a:ext>
            </a:extLst>
          </p:cNvPr>
          <p:cNvSpPr txBox="1"/>
          <p:nvPr/>
        </p:nvSpPr>
        <p:spPr>
          <a:xfrm>
            <a:off x="466725" y="1265719"/>
            <a:ext cx="8210550" cy="3042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the Smart Farming Database Management System (SFDMS) is to empower farmers with a centralized, intelligent platform that streamlines data collection, monitoring, and analysis to boost productivity and support sustainable agriculture.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 farm data for easy management.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crops and environment in real time.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data-driven decisions and automation.</a:t>
            </a:r>
          </a:p>
          <a:p>
            <a:pPr algn="just"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BB0A5-57C3-1975-E7F2-83A679301E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462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990601" y="241496"/>
            <a:ext cx="7261301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4F8A719D-6446-8784-E4DA-FC3879DF28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EAB0A8AD-CE9A-FD1C-6F48-12D20FE8E83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34D0A1C0-0FBD-9757-D92B-16F77C0D0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07" y="1037087"/>
            <a:ext cx="8199863" cy="390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farming relies heavily on manual methods, leading to inefficient resource usage, poor data management, and unpredictable crop yields. The absence of real-time insights makes timely decision-making difficult.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Problems: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data on soil, crops, or weather.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use of resources (water, fertilizer, etc.)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record-keeping and limited data access.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or poor-quality decision-making.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C92396F-AACD-AEC9-D9D0-C9FD4A354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10A0E-32B4-D1EB-6A8E-1DC24C6AB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65545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868326" y="120751"/>
            <a:ext cx="7344936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 Architecture</a:t>
            </a: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8B9F299D-FAD4-889A-5994-7E485FC05A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78AABD6F-60D4-3AC1-F078-BE2DFF6272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9B40FD7-2CBA-B5F7-2FFE-DE6F918A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07" y="290032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46F301-CFA9-A4E2-D35E-9A931C89E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275" y="1107966"/>
            <a:ext cx="6575450" cy="39147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DC05D-8D98-5E0E-39B0-86D37A4806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695092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D5E1221C-3769-6CC6-E20C-4D122BE2F9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F33A9C68-783A-A979-330E-1698F95ACA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F982FA5C-D4CB-9E70-7A82-3165FA5C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DFE67-0C88-BF8D-4659-0A3CE135E6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487" y="1038459"/>
            <a:ext cx="6200449" cy="38703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406D4-3CFA-99D0-44E2-EB998E764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150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6DF84EFC-15BD-5598-B5A9-EED762B19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>
            <a:extLst>
              <a:ext uri="{FF2B5EF4-FFF2-40B4-BE49-F238E27FC236}">
                <a16:creationId xmlns:a16="http://schemas.microsoft.com/office/drawing/2014/main" id="{087EFCEC-FE03-E3D2-9C30-9A42AB9851EB}"/>
              </a:ext>
            </a:extLst>
          </p:cNvPr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1580C9C9-AC43-9244-8ADF-26C86A03EB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434E14EB-B985-0875-35A6-391BDD2C6A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CD347-91D0-BA11-95B5-4162B9D48DF1}"/>
              </a:ext>
            </a:extLst>
          </p:cNvPr>
          <p:cNvSpPr txBox="1"/>
          <p:nvPr/>
        </p:nvSpPr>
        <p:spPr>
          <a:xfrm>
            <a:off x="476250" y="1050916"/>
            <a:ext cx="8191499" cy="3042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Management.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and Weather Monitoring.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Tracking.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and Notifications.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and Reporting.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Integration.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0BF25-6179-2C14-6A5E-013670E313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39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6294B7DB-3CD3-8F05-00F6-589B4C133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>
            <a:extLst>
              <a:ext uri="{FF2B5EF4-FFF2-40B4-BE49-F238E27FC236}">
                <a16:creationId xmlns:a16="http://schemas.microsoft.com/office/drawing/2014/main" id="{47234D7A-4B0C-81BC-8F09-C22769B0117A}"/>
              </a:ext>
            </a:extLst>
          </p:cNvPr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 </a:t>
            </a: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79DBBA90-6640-7C60-F2C0-3D5D30FE65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3C33BB2B-F759-6A9C-E9FB-A0F378A2A14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F16AD-026F-94FD-BBA4-1F87F7D90E37}"/>
              </a:ext>
            </a:extLst>
          </p:cNvPr>
          <p:cNvSpPr txBox="1"/>
          <p:nvPr/>
        </p:nvSpPr>
        <p:spPr>
          <a:xfrm>
            <a:off x="447675" y="1037153"/>
            <a:ext cx="8201025" cy="304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Manages user login, roles (admin/farmer), and secure access.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and tracks crop details linked to specific farms.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&amp; Weather Monitoring: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Saves sensor data like pH, temperature, humidity.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Tracking: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Tracks quantity and use of water, fertilizer, pesticide.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alerts to the database when abnormal conditions occur.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&amp; Analytics: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stored farm data to generate reports.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Integration: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Sensors push live data into the database.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BB35F-D2D0-6226-FF83-70483DE969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2625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27D44D45-D90A-E678-8AAB-54CB5359E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>
            <a:extLst>
              <a:ext uri="{FF2B5EF4-FFF2-40B4-BE49-F238E27FC236}">
                <a16:creationId xmlns:a16="http://schemas.microsoft.com/office/drawing/2014/main" id="{24185940-BECC-E4E2-5A16-890CF72B1A36}"/>
              </a:ext>
            </a:extLst>
          </p:cNvPr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400"/>
            </a:pPr>
            <a:r>
              <a:rPr lang="e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pic>
        <p:nvPicPr>
          <p:cNvPr id="2" name="Google Shape;64;p14">
            <a:extLst>
              <a:ext uri="{FF2B5EF4-FFF2-40B4-BE49-F238E27FC236}">
                <a16:creationId xmlns:a16="http://schemas.microsoft.com/office/drawing/2014/main" id="{A45C7120-202C-F20E-B384-02B9F47D583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5;p14">
            <a:extLst>
              <a:ext uri="{FF2B5EF4-FFF2-40B4-BE49-F238E27FC236}">
                <a16:creationId xmlns:a16="http://schemas.microsoft.com/office/drawing/2014/main" id="{8A0CDA99-534A-65B7-5586-C71C1464891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0DAFE1-E346-85B3-067C-57887E5CAD5D}"/>
              </a:ext>
            </a:extLst>
          </p:cNvPr>
          <p:cNvSpPr txBox="1"/>
          <p:nvPr/>
        </p:nvSpPr>
        <p:spPr>
          <a:xfrm>
            <a:off x="231200" y="1037153"/>
            <a:ext cx="8681600" cy="3473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Allows users to register, log in, and access the system based on their roles such as admin or farmer.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Enables farmers to enter and update crop details like name, type, planting and harvest date.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and Weather Monitoring: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Automatically collects and stores data such as soil pH, moisture levels, temperature, and humidity.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Tracking: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Keeps track of the usage and availability of essential resources like water, fertilizers, and pesticides.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2C844-AC23-8D6F-BD8D-590FB6D9FB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3653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</TotalTime>
  <Words>583</Words>
  <Application>Microsoft Office PowerPoint</Application>
  <PresentationFormat>On-screen Show (16:9)</PresentationFormat>
  <Paragraphs>93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AND FUTURE ENHANCEMENT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NAKUL R</dc:creator>
  <cp:lastModifiedBy>VIMAL AANANTH BR</cp:lastModifiedBy>
  <cp:revision>13</cp:revision>
  <dcterms:modified xsi:type="dcterms:W3CDTF">2025-05-29T11:11:33Z</dcterms:modified>
</cp:coreProperties>
</file>