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79E09-7ACD-8622-AAAB-A774020DF4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71F61F-CB25-EDB1-2FC2-901713774A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A879F6-C6CB-DDE5-2E35-83F9BAA1D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1A1C7-F509-43EB-85EF-9DD8750C7471}" type="datetimeFigureOut">
              <a:rPr lang="en-IN" smtClean="0"/>
              <a:t>06-01-2025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01ACC8-BAE4-69B3-5CFA-FF50026F7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26D6F5-1B3F-967A-3CEE-EFDAF128B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34243-7BA8-4363-8F60-721387BBF9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6330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DD292-DBB9-6085-1232-38047DD38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6EE86C-5EF1-6193-8EBF-575ED0F7B3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2865F9-F813-16F4-321C-970B7123A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1A1C7-F509-43EB-85EF-9DD8750C7471}" type="datetimeFigureOut">
              <a:rPr lang="en-IN" smtClean="0"/>
              <a:t>06-01-2025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67627C-538D-3421-4FBF-7BB242321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388264-CDBA-5333-2A74-1D22A62D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34243-7BA8-4363-8F60-721387BBF9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7862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DC9A56-A592-BE72-E974-804D66CD71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20768A-366E-A1F2-9C73-92C3BA8F66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79A072-3473-69F7-DBCA-702FC84A5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1A1C7-F509-43EB-85EF-9DD8750C7471}" type="datetimeFigureOut">
              <a:rPr lang="en-IN" smtClean="0"/>
              <a:t>06-01-2025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CE3988-62DD-0D1F-C676-CBB08A074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45893B-48A6-5393-0937-22C027A6A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34243-7BA8-4363-8F60-721387BBF9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8268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F3A44-B1E2-41C5-45BF-229C372D8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DE2D6-9372-6116-EF1B-3019C3E8BE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43000E-8F41-7FF4-D384-9A2DFAF3E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1A1C7-F509-43EB-85EF-9DD8750C7471}" type="datetimeFigureOut">
              <a:rPr lang="en-IN" smtClean="0"/>
              <a:t>06-01-2025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BC1583-B9DE-3B94-4B35-D6C9D41C9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55B079-4F54-24E9-6626-D816884E6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34243-7BA8-4363-8F60-721387BBF9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7105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6D87B-B51B-9FCF-B5E3-193FCE53A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A2AAF9-331D-444D-A8F2-C5D9653EF1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18BB5E-24BB-094C-6200-A52F20D44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1A1C7-F509-43EB-85EF-9DD8750C7471}" type="datetimeFigureOut">
              <a:rPr lang="en-IN" smtClean="0"/>
              <a:t>06-01-2025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D10DB1-0E21-8637-61E9-465586600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B2994C-AE83-CB05-F926-0B44966B6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34243-7BA8-4363-8F60-721387BBF9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8358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16CC5-E3A9-BF54-D7E0-12871052C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3AB0D-741A-6C0C-F62F-6C2274233F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E41D1F-32A2-B04B-881A-33F58A9E9D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628FE4-28B0-1F74-B631-6AC10D74C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1A1C7-F509-43EB-85EF-9DD8750C7471}" type="datetimeFigureOut">
              <a:rPr lang="en-IN" smtClean="0"/>
              <a:t>06-01-2025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1064E9-1F79-83FD-28DD-DE210AA07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F98CDC-4856-1A54-F8A1-20BB7C010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34243-7BA8-4363-8F60-721387BBF9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8233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37BD-C90D-2E3E-8686-9E8542A54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45F301-A71C-5D8D-4BF0-BC69CDE541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A188DD-0F8B-1F53-21F6-2DAE085157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C5B332-21B7-C02A-27E2-606B213BC0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70B970-F55B-2D10-0B59-65D776084F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ECCC75-6E7D-D076-CAA5-896E05F9F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1A1C7-F509-43EB-85EF-9DD8750C7471}" type="datetimeFigureOut">
              <a:rPr lang="en-IN" smtClean="0"/>
              <a:t>06-01-2025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DBC5DE-B5CA-D4AF-A4EF-1F7ED35C0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DC8908-7D19-A792-0527-2FAEBC58B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34243-7BA8-4363-8F60-721387BBF9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0683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44245-A453-12FC-D0E3-DE01B1331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FAD9B6-F46B-88C9-A318-D83EFD8F7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1A1C7-F509-43EB-85EF-9DD8750C7471}" type="datetimeFigureOut">
              <a:rPr lang="en-IN" smtClean="0"/>
              <a:t>06-01-2025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94A32C-9CA5-A851-BDAD-A881FDAFC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F7A48E-BFA1-CD55-F004-519B02530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34243-7BA8-4363-8F60-721387BBF9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1643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434A5E-52C1-9258-5D15-18D6E906F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1A1C7-F509-43EB-85EF-9DD8750C7471}" type="datetimeFigureOut">
              <a:rPr lang="en-IN" smtClean="0"/>
              <a:t>06-01-2025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8EE8CE-D6E9-2E9A-617C-5DCCF2215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D73051-F6F7-F0CB-B733-6AD79D9F7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34243-7BA8-4363-8F60-721387BBF9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2412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FE905-BF7C-5864-C7E0-902BAACB9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6AF032-FD1C-C9D7-7244-421DF5DA45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911F08-C773-FE33-2D2F-B0F5363B44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01A406-0C74-37FD-A853-FD15ADACD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1A1C7-F509-43EB-85EF-9DD8750C7471}" type="datetimeFigureOut">
              <a:rPr lang="en-IN" smtClean="0"/>
              <a:t>06-01-2025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1B305C-EC39-4B3A-D4D0-DD3193D2A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9FD427-6C24-6090-A6A1-C747CA917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34243-7BA8-4363-8F60-721387BBF9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3287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C0874-8385-4D68-DB1B-87A2AD7CE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97DAD-CD9F-3AFE-C4CE-0872D59C06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27FEC5-9C5B-A661-A07F-B93F5B0FF5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EA6A5D-1F99-18F7-628B-4BC4FE128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1A1C7-F509-43EB-85EF-9DD8750C7471}" type="datetimeFigureOut">
              <a:rPr lang="en-IN" smtClean="0"/>
              <a:t>06-01-2025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5F5E5A-B59A-7C7B-F8BB-525C09EBD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E2BF65-46DC-714B-3388-01C0E5CE3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34243-7BA8-4363-8F60-721387BBF9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6690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F099D6-84FE-4077-91E0-FEE8BAA0B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1A10A-F517-F65C-3BD3-46C047FDF7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373F91-9F09-21D3-B2A6-05A6750825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1A1C7-F509-43EB-85EF-9DD8750C7471}" type="datetimeFigureOut">
              <a:rPr lang="en-IN" smtClean="0"/>
              <a:t>06-01-2025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E2258A-176F-226B-21A9-2118825AAF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F72BEA-424A-34E0-557F-5C800B16DC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E34243-7BA8-4363-8F60-721387BBF9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8781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9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7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7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5.png"/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12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10.png"/><Relationship Id="rId5" Type="http://schemas.openxmlformats.org/officeDocument/2006/relationships/image" Target="../media/image11.png"/><Relationship Id="rId10" Type="http://schemas.openxmlformats.org/officeDocument/2006/relationships/image" Target="../media/image9.png"/><Relationship Id="rId4" Type="http://schemas.openxmlformats.org/officeDocument/2006/relationships/image" Target="../media/image5.png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Users\Lean\Desktop\IT Sys Flyer\ppt materials\bord2.png">
            <a:extLst>
              <a:ext uri="{FF2B5EF4-FFF2-40B4-BE49-F238E27FC236}">
                <a16:creationId xmlns:a16="http://schemas.microsoft.com/office/drawing/2014/main" id="{458A2D38-30B9-A229-6C76-840B10C66A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4293" y="-50306"/>
            <a:ext cx="12196293" cy="1339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3">
            <a:extLst>
              <a:ext uri="{FF2B5EF4-FFF2-40B4-BE49-F238E27FC236}">
                <a16:creationId xmlns:a16="http://schemas.microsoft.com/office/drawing/2014/main" id="{6CEAE241-3EF7-22DA-C8CF-6A9EE98B4D25}"/>
              </a:ext>
            </a:extLst>
          </p:cNvPr>
          <p:cNvSpPr txBox="1">
            <a:spLocks/>
          </p:cNvSpPr>
          <p:nvPr/>
        </p:nvSpPr>
        <p:spPr>
          <a:xfrm>
            <a:off x="8478076" y="0"/>
            <a:ext cx="3361456" cy="46800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600" kern="1200">
                <a:solidFill>
                  <a:srgbClr val="006EB4"/>
                </a:solidFill>
                <a:latin typeface="Cambria" pitchFamily="18" charset="0"/>
                <a:ea typeface="+mj-ea"/>
                <a:cs typeface="Arial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  <a:lvl6pPr marL="487443"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6pPr>
            <a:lvl7pPr marL="974887"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7pPr>
            <a:lvl8pPr marL="1462330"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8pPr>
            <a:lvl9pPr marL="1949773"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US" sz="2000" b="1" dirty="0">
                <a:solidFill>
                  <a:srgbClr val="4A9D45"/>
                </a:solidFill>
                <a:ea typeface="Cambria" panose="02040503050406030204" pitchFamily="18" charset="0"/>
              </a:rPr>
              <a:t>Rough Architecture 1</a:t>
            </a:r>
          </a:p>
        </p:txBody>
      </p:sp>
      <p:sp>
        <p:nvSpPr>
          <p:cNvPr id="6" name="Date Placeholder 11">
            <a:extLst>
              <a:ext uri="{FF2B5EF4-FFF2-40B4-BE49-F238E27FC236}">
                <a16:creationId xmlns:a16="http://schemas.microsoft.com/office/drawing/2014/main" id="{E0750BD4-9066-8BD7-2DF8-2827D742EB3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CloudJournee Confidential</a:t>
            </a:r>
            <a:endParaRPr lang="en-IN"/>
          </a:p>
        </p:txBody>
      </p:sp>
      <p:sp>
        <p:nvSpPr>
          <p:cNvPr id="7" name="Footer Placeholder 12">
            <a:extLst>
              <a:ext uri="{FF2B5EF4-FFF2-40B4-BE49-F238E27FC236}">
                <a16:creationId xmlns:a16="http://schemas.microsoft.com/office/drawing/2014/main" id="{02D8F39D-BB33-0C4F-5855-1A8E661CC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IN"/>
              <a:t>www.cloudjournee.com</a:t>
            </a:r>
          </a:p>
        </p:txBody>
      </p:sp>
      <p:sp>
        <p:nvSpPr>
          <p:cNvPr id="8" name="Slide Number Placeholder 14">
            <a:extLst>
              <a:ext uri="{FF2B5EF4-FFF2-40B4-BE49-F238E27FC236}">
                <a16:creationId xmlns:a16="http://schemas.microsoft.com/office/drawing/2014/main" id="{BFADC671-39A1-5FBA-BECC-FC73AAEA4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505516B-1523-49EF-A656-1CF7DFC0298D}" type="slidenum">
              <a:rPr lang="en-IN" smtClean="0"/>
              <a:pPr/>
              <a:t>1</a:t>
            </a:fld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0F3DE6C-06FD-016A-F14A-8C328076D43D}"/>
              </a:ext>
            </a:extLst>
          </p:cNvPr>
          <p:cNvSpPr/>
          <p:nvPr/>
        </p:nvSpPr>
        <p:spPr>
          <a:xfrm>
            <a:off x="1660438" y="1255472"/>
            <a:ext cx="9530767" cy="513082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ysClr val="windowText" lastClr="000000"/>
                </a:solidFill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10" name="Graphic 33">
            <a:extLst>
              <a:ext uri="{FF2B5EF4-FFF2-40B4-BE49-F238E27FC236}">
                <a16:creationId xmlns:a16="http://schemas.microsoft.com/office/drawing/2014/main" id="{A74EFDC9-4B8E-55D6-E4CF-2FAADF6D756F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rcRect/>
          <a:stretch/>
        </p:blipFill>
        <p:spPr>
          <a:xfrm>
            <a:off x="1660438" y="1259938"/>
            <a:ext cx="381000" cy="381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9577CF96-3C6B-2718-7B9A-75575DAE5984}"/>
              </a:ext>
            </a:extLst>
          </p:cNvPr>
          <p:cNvSpPr/>
          <p:nvPr/>
        </p:nvSpPr>
        <p:spPr>
          <a:xfrm>
            <a:off x="1874069" y="1853165"/>
            <a:ext cx="4700584" cy="3833260"/>
          </a:xfrm>
          <a:prstGeom prst="rect">
            <a:avLst/>
          </a:prstGeom>
          <a:ln w="38100">
            <a:gradFill>
              <a:gsLst>
                <a:gs pos="0">
                  <a:schemeClr val="tx2">
                    <a:lumMod val="50000"/>
                    <a:lumOff val="50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800" dirty="0"/>
          </a:p>
        </p:txBody>
      </p:sp>
      <p:pic>
        <p:nvPicPr>
          <p:cNvPr id="14" name="Graphic 3">
            <a:extLst>
              <a:ext uri="{FF2B5EF4-FFF2-40B4-BE49-F238E27FC236}">
                <a16:creationId xmlns:a16="http://schemas.microsoft.com/office/drawing/2014/main" id="{3745B89A-B8E4-89BE-4D8E-58BB323EDF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5926476" y="1943481"/>
            <a:ext cx="552925" cy="552925"/>
          </a:xfrm>
          <a:prstGeom prst="rect">
            <a:avLst/>
          </a:prstGeom>
        </p:spPr>
      </p:pic>
      <p:sp>
        <p:nvSpPr>
          <p:cNvPr id="15" name="TextBox 122">
            <a:extLst>
              <a:ext uri="{FF2B5EF4-FFF2-40B4-BE49-F238E27FC236}">
                <a16:creationId xmlns:a16="http://schemas.microsoft.com/office/drawing/2014/main" id="{301415CF-4DD2-8405-4C3A-955EC71968FD}"/>
              </a:ext>
            </a:extLst>
          </p:cNvPr>
          <p:cNvSpPr txBox="1"/>
          <p:nvPr/>
        </p:nvSpPr>
        <p:spPr>
          <a:xfrm>
            <a:off x="5604301" y="2474571"/>
            <a:ext cx="1065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800" b="1" dirty="0">
                <a:ea typeface="Calibri" panose="020F0502020204030204" pitchFamily="34" charset="0"/>
                <a:cs typeface="Calibri" panose="020F0502020204030204" pitchFamily="34" charset="0"/>
              </a:rPr>
              <a:t>IAM role </a:t>
            </a:r>
            <a:r>
              <a:rPr lang="en-IN" sz="800" dirty="0">
                <a:ea typeface="Calibri" panose="020F0502020204030204" pitchFamily="34" charset="0"/>
                <a:cs typeface="Calibri" panose="020F0502020204030204" pitchFamily="34" charset="0"/>
              </a:rPr>
              <a:t>with S3 read write access and access to SNS</a:t>
            </a:r>
          </a:p>
        </p:txBody>
      </p:sp>
      <p:pic>
        <p:nvPicPr>
          <p:cNvPr id="16" name="Graphic 13">
            <a:extLst>
              <a:ext uri="{FF2B5EF4-FFF2-40B4-BE49-F238E27FC236}">
                <a16:creationId xmlns:a16="http://schemas.microsoft.com/office/drawing/2014/main" id="{35E0C9C6-0282-62E9-AFF6-22DA38D4A5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1984" y="3996796"/>
            <a:ext cx="766445" cy="7664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Graphic 63">
            <a:extLst>
              <a:ext uri="{FF2B5EF4-FFF2-40B4-BE49-F238E27FC236}">
                <a16:creationId xmlns:a16="http://schemas.microsoft.com/office/drawing/2014/main" id="{177A0912-A259-61C5-3A5C-97C87694BB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0555" y="2624529"/>
            <a:ext cx="739170" cy="739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34">
            <a:extLst>
              <a:ext uri="{FF2B5EF4-FFF2-40B4-BE49-F238E27FC236}">
                <a16:creationId xmlns:a16="http://schemas.microsoft.com/office/drawing/2014/main" id="{DD6962E6-4B9C-9E5F-5A87-30D6F5205DE6}"/>
              </a:ext>
            </a:extLst>
          </p:cNvPr>
          <p:cNvSpPr txBox="1"/>
          <p:nvPr/>
        </p:nvSpPr>
        <p:spPr>
          <a:xfrm>
            <a:off x="4676064" y="3240515"/>
            <a:ext cx="12985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b="1" dirty="0"/>
              <a:t>Input</a:t>
            </a:r>
            <a:r>
              <a:rPr lang="en-US" sz="800" dirty="0"/>
              <a:t> </a:t>
            </a:r>
            <a:r>
              <a:rPr lang="en-US" sz="800" b="1" dirty="0"/>
              <a:t>bucket</a:t>
            </a:r>
            <a:r>
              <a:rPr lang="en-US" sz="800" dirty="0"/>
              <a:t> </a:t>
            </a:r>
          </a:p>
          <a:p>
            <a:pPr algn="ctr"/>
            <a:r>
              <a:rPr lang="en-US" sz="800" dirty="0"/>
              <a:t>(The S3 bucket contains the drug name and report drug in a .txt file as input)</a:t>
            </a:r>
            <a:endParaRPr lang="en-IN" sz="800" dirty="0"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29A1186-5759-0B54-58F6-5E4878B998A7}"/>
              </a:ext>
            </a:extLst>
          </p:cNvPr>
          <p:cNvSpPr/>
          <p:nvPr/>
        </p:nvSpPr>
        <p:spPr>
          <a:xfrm>
            <a:off x="6956508" y="2433468"/>
            <a:ext cx="4068353" cy="3701311"/>
          </a:xfrm>
          <a:prstGeom prst="rect">
            <a:avLst/>
          </a:prstGeom>
          <a:ln w="38100">
            <a:gradFill>
              <a:gsLst>
                <a:gs pos="0">
                  <a:schemeClr val="tx2">
                    <a:lumMod val="50000"/>
                    <a:lumOff val="50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800" dirty="0"/>
          </a:p>
        </p:txBody>
      </p:sp>
      <p:pic>
        <p:nvPicPr>
          <p:cNvPr id="20" name="Graphic 63">
            <a:extLst>
              <a:ext uri="{FF2B5EF4-FFF2-40B4-BE49-F238E27FC236}">
                <a16:creationId xmlns:a16="http://schemas.microsoft.com/office/drawing/2014/main" id="{F8F7DAFF-75D5-6B0E-C66D-5D8A7AA59F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1912" y="4364336"/>
            <a:ext cx="727155" cy="756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Box 137">
            <a:extLst>
              <a:ext uri="{FF2B5EF4-FFF2-40B4-BE49-F238E27FC236}">
                <a16:creationId xmlns:a16="http://schemas.microsoft.com/office/drawing/2014/main" id="{A3F0C167-58EC-81A1-CA9A-E5DE12BEB116}"/>
              </a:ext>
            </a:extLst>
          </p:cNvPr>
          <p:cNvSpPr txBox="1"/>
          <p:nvPr/>
        </p:nvSpPr>
        <p:spPr>
          <a:xfrm>
            <a:off x="6878351" y="5099729"/>
            <a:ext cx="14939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800" b="1" dirty="0">
                <a:ea typeface="Calibri" panose="020F0502020204030204" pitchFamily="34" charset="0"/>
                <a:cs typeface="Calibri" panose="020F0502020204030204" pitchFamily="34" charset="0"/>
              </a:rPr>
              <a:t>Output bucket</a:t>
            </a:r>
          </a:p>
          <a:p>
            <a:pPr algn="ctr"/>
            <a:r>
              <a:rPr lang="en-IN" sz="800" dirty="0">
                <a:ea typeface="Calibri" panose="020F0502020204030204" pitchFamily="34" charset="0"/>
                <a:cs typeface="Calibri" panose="020F0502020204030204" pitchFamily="34" charset="0"/>
              </a:rPr>
              <a:t>(Storing the filtered</a:t>
            </a:r>
          </a:p>
          <a:p>
            <a:pPr algn="ctr"/>
            <a:r>
              <a:rPr lang="en-IN" sz="800" dirty="0">
                <a:ea typeface="Calibri" panose="020F0502020204030204" pitchFamily="34" charset="0"/>
                <a:cs typeface="Calibri" panose="020F0502020204030204" pitchFamily="34" charset="0"/>
              </a:rPr>
              <a:t>data in S3)</a:t>
            </a:r>
          </a:p>
        </p:txBody>
      </p:sp>
      <p:pic>
        <p:nvPicPr>
          <p:cNvPr id="22" name="Graphic 13">
            <a:extLst>
              <a:ext uri="{FF2B5EF4-FFF2-40B4-BE49-F238E27FC236}">
                <a16:creationId xmlns:a16="http://schemas.microsoft.com/office/drawing/2014/main" id="{7917199A-7144-5343-5DAB-CCC3477756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551" y="4357919"/>
            <a:ext cx="753067" cy="769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TextBox 140">
            <a:extLst>
              <a:ext uri="{FF2B5EF4-FFF2-40B4-BE49-F238E27FC236}">
                <a16:creationId xmlns:a16="http://schemas.microsoft.com/office/drawing/2014/main" id="{8597DB0E-1B91-6E07-7118-673D65DAF28C}"/>
              </a:ext>
            </a:extLst>
          </p:cNvPr>
          <p:cNvSpPr txBox="1"/>
          <p:nvPr/>
        </p:nvSpPr>
        <p:spPr>
          <a:xfrm>
            <a:off x="8269827" y="5073665"/>
            <a:ext cx="13340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800" b="1" dirty="0">
                <a:ea typeface="Calibri" panose="020F0502020204030204" pitchFamily="34" charset="0"/>
                <a:cs typeface="Calibri" panose="020F0502020204030204" pitchFamily="34" charset="0"/>
              </a:rPr>
              <a:t>Lambda 3</a:t>
            </a:r>
          </a:p>
          <a:p>
            <a:pPr algn="ctr"/>
            <a:r>
              <a:rPr lang="en-IN" sz="800" dirty="0">
                <a:ea typeface="Calibri" panose="020F0502020204030204" pitchFamily="34" charset="0"/>
                <a:cs typeface="Calibri" panose="020F0502020204030204" pitchFamily="34" charset="0"/>
              </a:rPr>
              <a:t>(Lambda function to trigger an Email notification alert to Send mail to Client)</a:t>
            </a:r>
          </a:p>
        </p:txBody>
      </p:sp>
      <p:pic>
        <p:nvPicPr>
          <p:cNvPr id="25" name="Graphic 18">
            <a:extLst>
              <a:ext uri="{FF2B5EF4-FFF2-40B4-BE49-F238E27FC236}">
                <a16:creationId xmlns:a16="http://schemas.microsoft.com/office/drawing/2014/main" id="{2BF933C5-A3D3-69AF-68DB-951769EEB9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/>
          <a:srcRect/>
          <a:stretch/>
        </p:blipFill>
        <p:spPr bwMode="auto">
          <a:xfrm>
            <a:off x="9971574" y="4413510"/>
            <a:ext cx="661670" cy="661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050F061-4EE7-C7BD-084D-EDF329E3C23D}"/>
              </a:ext>
            </a:extLst>
          </p:cNvPr>
          <p:cNvCxnSpPr/>
          <p:nvPr/>
        </p:nvCxnSpPr>
        <p:spPr>
          <a:xfrm>
            <a:off x="9269618" y="4742830"/>
            <a:ext cx="701956" cy="15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144">
            <a:extLst>
              <a:ext uri="{FF2B5EF4-FFF2-40B4-BE49-F238E27FC236}">
                <a16:creationId xmlns:a16="http://schemas.microsoft.com/office/drawing/2014/main" id="{EB3B3827-56C6-E073-1DA9-22F571357F56}"/>
              </a:ext>
            </a:extLst>
          </p:cNvPr>
          <p:cNvSpPr txBox="1"/>
          <p:nvPr/>
        </p:nvSpPr>
        <p:spPr>
          <a:xfrm>
            <a:off x="9671485" y="5076475"/>
            <a:ext cx="12999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800" b="1" dirty="0">
                <a:ea typeface="Calibri" panose="020F0502020204030204" pitchFamily="34" charset="0"/>
                <a:cs typeface="Calibri" panose="020F0502020204030204" pitchFamily="34" charset="0"/>
              </a:rPr>
              <a:t>SES</a:t>
            </a:r>
          </a:p>
          <a:p>
            <a:pPr algn="ctr"/>
            <a:r>
              <a:rPr lang="en-IN" sz="800" dirty="0">
                <a:ea typeface="Calibri" panose="020F0502020204030204" pitchFamily="34" charset="0"/>
                <a:cs typeface="Calibri" panose="020F0502020204030204" pitchFamily="34" charset="0"/>
              </a:rPr>
              <a:t>     (To send mail to Client)</a:t>
            </a:r>
          </a:p>
        </p:txBody>
      </p:sp>
      <p:pic>
        <p:nvPicPr>
          <p:cNvPr id="28" name="Graphic 6">
            <a:extLst>
              <a:ext uri="{FF2B5EF4-FFF2-40B4-BE49-F238E27FC236}">
                <a16:creationId xmlns:a16="http://schemas.microsoft.com/office/drawing/2014/main" id="{F5F63EC3-4B4F-AAD6-8B3E-7E49762DAC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/>
          <a:srcRect/>
          <a:stretch/>
        </p:blipFill>
        <p:spPr bwMode="auto">
          <a:xfrm>
            <a:off x="11503097" y="4459541"/>
            <a:ext cx="607399" cy="607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Graphic 19">
            <a:extLst>
              <a:ext uri="{FF2B5EF4-FFF2-40B4-BE49-F238E27FC236}">
                <a16:creationId xmlns:a16="http://schemas.microsoft.com/office/drawing/2014/main" id="{7BCF5B66-8B37-8778-4819-B1807E0DFC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/>
          <a:srcRect/>
          <a:stretch/>
        </p:blipFill>
        <p:spPr bwMode="auto">
          <a:xfrm>
            <a:off x="2045323" y="3236268"/>
            <a:ext cx="552925" cy="55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Graphic 19">
            <a:extLst>
              <a:ext uri="{FF2B5EF4-FFF2-40B4-BE49-F238E27FC236}">
                <a16:creationId xmlns:a16="http://schemas.microsoft.com/office/drawing/2014/main" id="{0098D50A-6F24-EFD0-8647-F69D857ABB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5589" y="1334212"/>
            <a:ext cx="550912" cy="550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TextBox 161">
            <a:extLst>
              <a:ext uri="{FF2B5EF4-FFF2-40B4-BE49-F238E27FC236}">
                <a16:creationId xmlns:a16="http://schemas.microsoft.com/office/drawing/2014/main" id="{D1374864-4A8C-23B4-F690-92B0B7B9E24B}"/>
              </a:ext>
            </a:extLst>
          </p:cNvPr>
          <p:cNvSpPr txBox="1"/>
          <p:nvPr/>
        </p:nvSpPr>
        <p:spPr>
          <a:xfrm>
            <a:off x="1824918" y="3752391"/>
            <a:ext cx="1047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800" b="1" dirty="0"/>
              <a:t>Event bridge</a:t>
            </a:r>
          </a:p>
          <a:p>
            <a:pPr algn="ctr"/>
            <a:r>
              <a:rPr lang="en-IN" sz="800" dirty="0"/>
              <a:t>(To trigger the scheduled lambda ) </a:t>
            </a:r>
          </a:p>
        </p:txBody>
      </p:sp>
      <p:cxnSp>
        <p:nvCxnSpPr>
          <p:cNvPr id="34" name="Connector: Elbow 195">
            <a:extLst>
              <a:ext uri="{FF2B5EF4-FFF2-40B4-BE49-F238E27FC236}">
                <a16:creationId xmlns:a16="http://schemas.microsoft.com/office/drawing/2014/main" id="{8193D6B9-0DDB-3B12-1664-8A66337B4AB5}"/>
              </a:ext>
            </a:extLst>
          </p:cNvPr>
          <p:cNvCxnSpPr>
            <a:cxnSpLocks/>
            <a:stCxn id="16" idx="2"/>
            <a:endCxn id="20" idx="1"/>
          </p:cNvCxnSpPr>
          <p:nvPr/>
        </p:nvCxnSpPr>
        <p:spPr>
          <a:xfrm rot="5400000" flipH="1" flipV="1">
            <a:off x="5253354" y="2794683"/>
            <a:ext cx="20410" cy="3916705"/>
          </a:xfrm>
          <a:prstGeom prst="bentConnector4">
            <a:avLst>
              <a:gd name="adj1" fmla="val -3640137"/>
              <a:gd name="adj2" fmla="val 8772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201">
            <a:extLst>
              <a:ext uri="{FF2B5EF4-FFF2-40B4-BE49-F238E27FC236}">
                <a16:creationId xmlns:a16="http://schemas.microsoft.com/office/drawing/2014/main" id="{096C199E-3BDF-6A77-6BFF-F2D51662F71D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2598248" y="3633747"/>
            <a:ext cx="706959" cy="36304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208">
            <a:extLst>
              <a:ext uri="{FF2B5EF4-FFF2-40B4-BE49-F238E27FC236}">
                <a16:creationId xmlns:a16="http://schemas.microsoft.com/office/drawing/2014/main" id="{374655A5-C209-BF2F-E6EB-779D3C3A419B}"/>
              </a:ext>
            </a:extLst>
          </p:cNvPr>
          <p:cNvSpPr txBox="1"/>
          <p:nvPr/>
        </p:nvSpPr>
        <p:spPr>
          <a:xfrm>
            <a:off x="3668264" y="1853165"/>
            <a:ext cx="16821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800" b="1" dirty="0"/>
              <a:t>FETCHING &amp; FILTERING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08F3D86-31BE-C5AD-8C9F-5BAA906172A8}"/>
              </a:ext>
            </a:extLst>
          </p:cNvPr>
          <p:cNvCxnSpPr/>
          <p:nvPr/>
        </p:nvCxnSpPr>
        <p:spPr>
          <a:xfrm flipV="1">
            <a:off x="7949067" y="4742830"/>
            <a:ext cx="567484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Graphic 17">
            <a:extLst>
              <a:ext uri="{FF2B5EF4-FFF2-40B4-BE49-F238E27FC236}">
                <a16:creationId xmlns:a16="http://schemas.microsoft.com/office/drawing/2014/main" id="{A286B210-021B-E55B-54FB-470C1A2273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5292" y="1334212"/>
            <a:ext cx="550912" cy="550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Graphic 23">
            <a:extLst>
              <a:ext uri="{FF2B5EF4-FFF2-40B4-BE49-F238E27FC236}">
                <a16:creationId xmlns:a16="http://schemas.microsoft.com/office/drawing/2014/main" id="{84DAD565-928F-929D-D590-717DA80033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1766" y="1327757"/>
            <a:ext cx="563822" cy="563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TextBox 10">
            <a:extLst>
              <a:ext uri="{FF2B5EF4-FFF2-40B4-BE49-F238E27FC236}">
                <a16:creationId xmlns:a16="http://schemas.microsoft.com/office/drawing/2014/main" id="{59BA3C1D-3563-CE9F-892C-A7A5096096DA}"/>
              </a:ext>
            </a:extLst>
          </p:cNvPr>
          <p:cNvSpPr txBox="1"/>
          <p:nvPr/>
        </p:nvSpPr>
        <p:spPr>
          <a:xfrm>
            <a:off x="10470593" y="1876101"/>
            <a:ext cx="630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800" dirty="0"/>
              <a:t>IAM</a:t>
            </a:r>
          </a:p>
        </p:txBody>
      </p:sp>
      <p:sp>
        <p:nvSpPr>
          <p:cNvPr id="42" name="TextBox 13">
            <a:extLst>
              <a:ext uri="{FF2B5EF4-FFF2-40B4-BE49-F238E27FC236}">
                <a16:creationId xmlns:a16="http://schemas.microsoft.com/office/drawing/2014/main" id="{E1214B38-35BD-4CF4-5FB2-CD76498ED8DD}"/>
              </a:ext>
            </a:extLst>
          </p:cNvPr>
          <p:cNvSpPr txBox="1"/>
          <p:nvPr/>
        </p:nvSpPr>
        <p:spPr>
          <a:xfrm>
            <a:off x="9423788" y="1869145"/>
            <a:ext cx="1053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800" dirty="0"/>
              <a:t>Cloud watch</a:t>
            </a:r>
          </a:p>
        </p:txBody>
      </p:sp>
      <p:sp>
        <p:nvSpPr>
          <p:cNvPr id="43" name="TextBox 15">
            <a:extLst>
              <a:ext uri="{FF2B5EF4-FFF2-40B4-BE49-F238E27FC236}">
                <a16:creationId xmlns:a16="http://schemas.microsoft.com/office/drawing/2014/main" id="{6D142666-3DCD-36A0-1DA8-FC32956FA487}"/>
              </a:ext>
            </a:extLst>
          </p:cNvPr>
          <p:cNvSpPr txBox="1"/>
          <p:nvPr/>
        </p:nvSpPr>
        <p:spPr>
          <a:xfrm>
            <a:off x="8516551" y="1853165"/>
            <a:ext cx="12286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800" dirty="0"/>
              <a:t>Cloud Trail</a:t>
            </a:r>
          </a:p>
        </p:txBody>
      </p:sp>
      <p:sp>
        <p:nvSpPr>
          <p:cNvPr id="44" name="TextBox 24">
            <a:extLst>
              <a:ext uri="{FF2B5EF4-FFF2-40B4-BE49-F238E27FC236}">
                <a16:creationId xmlns:a16="http://schemas.microsoft.com/office/drawing/2014/main" id="{1BDDE1BD-322D-BFC3-F79C-0332A083F71B}"/>
              </a:ext>
            </a:extLst>
          </p:cNvPr>
          <p:cNvSpPr txBox="1"/>
          <p:nvPr/>
        </p:nvSpPr>
        <p:spPr>
          <a:xfrm>
            <a:off x="2142443" y="4617168"/>
            <a:ext cx="12317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b="1" dirty="0"/>
              <a:t>Lambda 2</a:t>
            </a:r>
          </a:p>
          <a:p>
            <a:pPr algn="ctr"/>
            <a:r>
              <a:rPr lang="en-US" sz="800" dirty="0"/>
              <a:t>(designed to fetch and filter the data provided by the client)</a:t>
            </a:r>
            <a:endParaRPr lang="en-IN" sz="800" b="1" dirty="0"/>
          </a:p>
        </p:txBody>
      </p:sp>
      <p:pic>
        <p:nvPicPr>
          <p:cNvPr id="45" name="Graphic 24">
            <a:extLst>
              <a:ext uri="{FF2B5EF4-FFF2-40B4-BE49-F238E27FC236}">
                <a16:creationId xmlns:a16="http://schemas.microsoft.com/office/drawing/2014/main" id="{8BFC3042-C9C1-939C-310C-5779209127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3515" y="4291836"/>
            <a:ext cx="550600" cy="55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TextBox 48">
            <a:extLst>
              <a:ext uri="{FF2B5EF4-FFF2-40B4-BE49-F238E27FC236}">
                <a16:creationId xmlns:a16="http://schemas.microsoft.com/office/drawing/2014/main" id="{18317523-17AD-93A0-673D-281CF76C10B0}"/>
              </a:ext>
            </a:extLst>
          </p:cNvPr>
          <p:cNvSpPr txBox="1"/>
          <p:nvPr/>
        </p:nvSpPr>
        <p:spPr>
          <a:xfrm>
            <a:off x="4895505" y="4802762"/>
            <a:ext cx="10650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b="1" dirty="0"/>
              <a:t>SNS</a:t>
            </a:r>
            <a:r>
              <a:rPr lang="en-US" sz="800" dirty="0"/>
              <a:t> </a:t>
            </a:r>
          </a:p>
          <a:p>
            <a:pPr algn="ctr"/>
            <a:r>
              <a:rPr lang="en-US" sz="800" dirty="0"/>
              <a:t>(A notification will be triggered if the specified drug name is not available)</a:t>
            </a:r>
            <a:endParaRPr lang="en-IN" sz="800" dirty="0"/>
          </a:p>
        </p:txBody>
      </p:sp>
      <p:sp>
        <p:nvSpPr>
          <p:cNvPr id="47" name="TextBox 147">
            <a:extLst>
              <a:ext uri="{FF2B5EF4-FFF2-40B4-BE49-F238E27FC236}">
                <a16:creationId xmlns:a16="http://schemas.microsoft.com/office/drawing/2014/main" id="{EFFC2EE8-7798-9ED9-F886-991970474697}"/>
              </a:ext>
            </a:extLst>
          </p:cNvPr>
          <p:cNvSpPr txBox="1"/>
          <p:nvPr/>
        </p:nvSpPr>
        <p:spPr>
          <a:xfrm>
            <a:off x="11517036" y="5048983"/>
            <a:ext cx="9928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800" dirty="0">
                <a:ea typeface="Calibri" panose="020F0502020204030204" pitchFamily="34" charset="0"/>
                <a:cs typeface="Calibri" panose="020F0502020204030204" pitchFamily="34" charset="0"/>
              </a:rPr>
              <a:t>Client Mail</a:t>
            </a:r>
          </a:p>
        </p:txBody>
      </p:sp>
      <p:pic>
        <p:nvPicPr>
          <p:cNvPr id="48" name="Graphic 13">
            <a:extLst>
              <a:ext uri="{FF2B5EF4-FFF2-40B4-BE49-F238E27FC236}">
                <a16:creationId xmlns:a16="http://schemas.microsoft.com/office/drawing/2014/main" id="{7183F40D-42C3-0428-6782-5951F3551D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5379" y="2075930"/>
            <a:ext cx="766445" cy="7664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9" name="Straight Arrow Connector 15">
            <a:extLst>
              <a:ext uri="{FF2B5EF4-FFF2-40B4-BE49-F238E27FC236}">
                <a16:creationId xmlns:a16="http://schemas.microsoft.com/office/drawing/2014/main" id="{EA073482-2BF0-A146-7034-D902D0F1BD67}"/>
              </a:ext>
            </a:extLst>
          </p:cNvPr>
          <p:cNvCxnSpPr>
            <a:cxnSpLocks/>
            <a:stCxn id="48" idx="3"/>
            <a:endCxn id="17" idx="0"/>
          </p:cNvCxnSpPr>
          <p:nvPr/>
        </p:nvCxnSpPr>
        <p:spPr>
          <a:xfrm>
            <a:off x="3621824" y="2459153"/>
            <a:ext cx="1098316" cy="16537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97">
            <a:extLst>
              <a:ext uri="{FF2B5EF4-FFF2-40B4-BE49-F238E27FC236}">
                <a16:creationId xmlns:a16="http://schemas.microsoft.com/office/drawing/2014/main" id="{65A28AC6-A5C3-9A4A-0C2E-BA98B7F47A5D}"/>
              </a:ext>
            </a:extLst>
          </p:cNvPr>
          <p:cNvCxnSpPr>
            <a:cxnSpLocks/>
            <a:stCxn id="17" idx="2"/>
            <a:endCxn id="16" idx="3"/>
          </p:cNvCxnSpPr>
          <p:nvPr/>
        </p:nvCxnSpPr>
        <p:spPr>
          <a:xfrm rot="5400000">
            <a:off x="3696125" y="3356004"/>
            <a:ext cx="1016320" cy="1031711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2A06280-D366-D0F2-CC3E-D4058E9AFBB6}"/>
              </a:ext>
            </a:extLst>
          </p:cNvPr>
          <p:cNvCxnSpPr>
            <a:cxnSpLocks/>
            <a:endCxn id="45" idx="1"/>
          </p:cNvCxnSpPr>
          <p:nvPr/>
        </p:nvCxnSpPr>
        <p:spPr>
          <a:xfrm>
            <a:off x="3668264" y="4567136"/>
            <a:ext cx="14452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6B04A09-83A6-AA6C-7C1E-969766C737EA}"/>
              </a:ext>
            </a:extLst>
          </p:cNvPr>
          <p:cNvSpPr txBox="1"/>
          <p:nvPr/>
        </p:nvSpPr>
        <p:spPr>
          <a:xfrm>
            <a:off x="2537192" y="2776834"/>
            <a:ext cx="14340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/>
              <a:t>Lambda</a:t>
            </a:r>
            <a:r>
              <a:rPr lang="en-US" sz="800" dirty="0"/>
              <a:t> </a:t>
            </a:r>
            <a:r>
              <a:rPr lang="en-US" sz="800" b="1" dirty="0"/>
              <a:t>1</a:t>
            </a:r>
            <a:br>
              <a:rPr lang="en-US" sz="800" dirty="0"/>
            </a:br>
            <a:r>
              <a:rPr lang="en-US" sz="800" dirty="0"/>
              <a:t>(Retrieves and extracts only the essential data from the Canadian Vigilance Product zip file, storing it in S3.)</a:t>
            </a:r>
            <a:endParaRPr lang="en-IN" sz="800" dirty="0"/>
          </a:p>
        </p:txBody>
      </p:sp>
      <p:pic>
        <p:nvPicPr>
          <p:cNvPr id="54" name="Picture 2" descr="Zip file - Free interface icons">
            <a:extLst>
              <a:ext uri="{FF2B5EF4-FFF2-40B4-BE49-F238E27FC236}">
                <a16:creationId xmlns:a16="http://schemas.microsoft.com/office/drawing/2014/main" id="{4223643A-A91E-9957-571E-90878ED30B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773" y="2213821"/>
            <a:ext cx="502920" cy="502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TextBox 119">
            <a:extLst>
              <a:ext uri="{FF2B5EF4-FFF2-40B4-BE49-F238E27FC236}">
                <a16:creationId xmlns:a16="http://schemas.microsoft.com/office/drawing/2014/main" id="{B62093ED-BF55-3A9B-FC2D-157142AB6C5C}"/>
              </a:ext>
            </a:extLst>
          </p:cNvPr>
          <p:cNvSpPr txBox="1"/>
          <p:nvPr/>
        </p:nvSpPr>
        <p:spPr>
          <a:xfrm>
            <a:off x="522789" y="2724027"/>
            <a:ext cx="12623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800" dirty="0">
                <a:ea typeface="Calibri" panose="020F0502020204030204" pitchFamily="34" charset="0"/>
                <a:cs typeface="Calibri" panose="020F0502020204030204" pitchFamily="34" charset="0"/>
              </a:rPr>
              <a:t>Source data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C542FAAD-B8D5-6584-A4CA-A140C94E1EA4}"/>
              </a:ext>
            </a:extLst>
          </p:cNvPr>
          <p:cNvCxnSpPr>
            <a:cxnSpLocks/>
            <a:stCxn id="54" idx="3"/>
            <a:endCxn id="48" idx="1"/>
          </p:cNvCxnSpPr>
          <p:nvPr/>
        </p:nvCxnSpPr>
        <p:spPr>
          <a:xfrm flipV="1">
            <a:off x="1105693" y="2459153"/>
            <a:ext cx="1749686" cy="612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A717238B-1175-DADE-78CF-C825C57024AE}"/>
              </a:ext>
            </a:extLst>
          </p:cNvPr>
          <p:cNvCxnSpPr>
            <a:stCxn id="25" idx="3"/>
            <a:endCxn id="28" idx="1"/>
          </p:cNvCxnSpPr>
          <p:nvPr/>
        </p:nvCxnSpPr>
        <p:spPr>
          <a:xfrm>
            <a:off x="10633244" y="4744345"/>
            <a:ext cx="869853" cy="18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38">
            <a:extLst>
              <a:ext uri="{FF2B5EF4-FFF2-40B4-BE49-F238E27FC236}">
                <a16:creationId xmlns:a16="http://schemas.microsoft.com/office/drawing/2014/main" id="{2C710BA5-AF71-FBD3-D05E-D2F0F96687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4518" y="2998270"/>
            <a:ext cx="771525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10">
            <a:extLst>
              <a:ext uri="{FF2B5EF4-FFF2-40B4-BE49-F238E27FC236}">
                <a16:creationId xmlns:a16="http://schemas.microsoft.com/office/drawing/2014/main" id="{22844F48-37A0-4848-5F12-1356E2DF46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3948" y="2973845"/>
            <a:ext cx="825282" cy="81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BF21B35B-6FF9-E21B-F370-632DEF24FDDB}"/>
              </a:ext>
            </a:extLst>
          </p:cNvPr>
          <p:cNvCxnSpPr>
            <a:cxnSpLocks/>
            <a:stCxn id="61" idx="3"/>
            <a:endCxn id="62" idx="1"/>
          </p:cNvCxnSpPr>
          <p:nvPr/>
        </p:nvCxnSpPr>
        <p:spPr>
          <a:xfrm flipV="1">
            <a:off x="7976043" y="3379270"/>
            <a:ext cx="577905" cy="476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4" name="Picture 40">
            <a:extLst>
              <a:ext uri="{FF2B5EF4-FFF2-40B4-BE49-F238E27FC236}">
                <a16:creationId xmlns:a16="http://schemas.microsoft.com/office/drawing/2014/main" id="{6FFB4602-08DA-C3C9-25A1-A24DEC3296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8489" y="3576838"/>
            <a:ext cx="771525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42">
            <a:extLst>
              <a:ext uri="{FF2B5EF4-FFF2-40B4-BE49-F238E27FC236}">
                <a16:creationId xmlns:a16="http://schemas.microsoft.com/office/drawing/2014/main" id="{8F324052-0423-757F-28B4-8A4CB25BA7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2976" y="3554744"/>
            <a:ext cx="771525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44">
            <a:extLst>
              <a:ext uri="{FF2B5EF4-FFF2-40B4-BE49-F238E27FC236}">
                <a16:creationId xmlns:a16="http://schemas.microsoft.com/office/drawing/2014/main" id="{5C3ED9F3-F67A-B168-136E-60F986EE05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4790" y="2988745"/>
            <a:ext cx="781050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236AE980-66D8-244C-BC68-8FD13EAB12A3}"/>
              </a:ext>
            </a:extLst>
          </p:cNvPr>
          <p:cNvCxnSpPr>
            <a:cxnSpLocks/>
            <a:stCxn id="62" idx="3"/>
            <a:endCxn id="66" idx="1"/>
          </p:cNvCxnSpPr>
          <p:nvPr/>
        </p:nvCxnSpPr>
        <p:spPr>
          <a:xfrm>
            <a:off x="9379230" y="3379270"/>
            <a:ext cx="59556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8" name="Picture 46">
            <a:extLst>
              <a:ext uri="{FF2B5EF4-FFF2-40B4-BE49-F238E27FC236}">
                <a16:creationId xmlns:a16="http://schemas.microsoft.com/office/drawing/2014/main" id="{55A59041-5265-2224-B772-0A2E60BCF5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1609" y="3607739"/>
            <a:ext cx="850006" cy="545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5B174530-A4BE-EEA6-3A43-E22501D8B0DC}"/>
              </a:ext>
            </a:extLst>
          </p:cNvPr>
          <p:cNvCxnSpPr>
            <a:endCxn id="64" idx="2"/>
          </p:cNvCxnSpPr>
          <p:nvPr/>
        </p:nvCxnSpPr>
        <p:spPr>
          <a:xfrm flipV="1">
            <a:off x="7608157" y="4072138"/>
            <a:ext cx="26095" cy="285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Picture 58">
            <a:extLst>
              <a:ext uri="{FF2B5EF4-FFF2-40B4-BE49-F238E27FC236}">
                <a16:creationId xmlns:a16="http://schemas.microsoft.com/office/drawing/2014/main" id="{0C3A26B1-D0C7-0285-5CF7-507C04E2FB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134" y="3015155"/>
            <a:ext cx="723010" cy="723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id="{6E21F2AD-F38E-19E3-793B-632F02815DB4}"/>
              </a:ext>
            </a:extLst>
          </p:cNvPr>
          <p:cNvSpPr txBox="1"/>
          <p:nvPr/>
        </p:nvSpPr>
        <p:spPr>
          <a:xfrm>
            <a:off x="11336446" y="3594507"/>
            <a:ext cx="8190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/>
              <a:t>Salesforce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C0DB381C-7AD0-F490-BA5C-5A56EB247CA4}"/>
              </a:ext>
            </a:extLst>
          </p:cNvPr>
          <p:cNvCxnSpPr>
            <a:stCxn id="66" idx="3"/>
            <a:endCxn id="78" idx="1"/>
          </p:cNvCxnSpPr>
          <p:nvPr/>
        </p:nvCxnSpPr>
        <p:spPr>
          <a:xfrm flipV="1">
            <a:off x="10755840" y="3376660"/>
            <a:ext cx="597294" cy="2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5325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ACD627-7906-ED40-0D26-E295F85AB3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Users\Lean\Desktop\IT Sys Flyer\ppt materials\bord2.png">
            <a:extLst>
              <a:ext uri="{FF2B5EF4-FFF2-40B4-BE49-F238E27FC236}">
                <a16:creationId xmlns:a16="http://schemas.microsoft.com/office/drawing/2014/main" id="{669C81DD-9A33-BB96-3476-E98C88A252A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4293" y="-50306"/>
            <a:ext cx="12196293" cy="1339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3">
            <a:extLst>
              <a:ext uri="{FF2B5EF4-FFF2-40B4-BE49-F238E27FC236}">
                <a16:creationId xmlns:a16="http://schemas.microsoft.com/office/drawing/2014/main" id="{D0D7E321-8975-7D66-FD99-1B2DAC81EE88}"/>
              </a:ext>
            </a:extLst>
          </p:cNvPr>
          <p:cNvSpPr txBox="1">
            <a:spLocks/>
          </p:cNvSpPr>
          <p:nvPr/>
        </p:nvSpPr>
        <p:spPr>
          <a:xfrm>
            <a:off x="8478076" y="0"/>
            <a:ext cx="3361456" cy="46800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600" kern="1200">
                <a:solidFill>
                  <a:srgbClr val="006EB4"/>
                </a:solidFill>
                <a:latin typeface="Cambria" pitchFamily="18" charset="0"/>
                <a:ea typeface="+mj-ea"/>
                <a:cs typeface="Arial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  <a:lvl6pPr marL="487443"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6pPr>
            <a:lvl7pPr marL="974887"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7pPr>
            <a:lvl8pPr marL="1462330"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8pPr>
            <a:lvl9pPr marL="1949773"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US" sz="2000" b="1" dirty="0">
                <a:solidFill>
                  <a:srgbClr val="4A9D45"/>
                </a:solidFill>
                <a:ea typeface="Cambria" panose="02040503050406030204" pitchFamily="18" charset="0"/>
              </a:rPr>
              <a:t>Rough Architecture 2</a:t>
            </a:r>
          </a:p>
        </p:txBody>
      </p:sp>
      <p:sp>
        <p:nvSpPr>
          <p:cNvPr id="6" name="Date Placeholder 11">
            <a:extLst>
              <a:ext uri="{FF2B5EF4-FFF2-40B4-BE49-F238E27FC236}">
                <a16:creationId xmlns:a16="http://schemas.microsoft.com/office/drawing/2014/main" id="{94F6B55C-3381-AF16-9B02-B27232A82DC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CloudJournee Confidential</a:t>
            </a:r>
            <a:endParaRPr lang="en-IN"/>
          </a:p>
        </p:txBody>
      </p:sp>
      <p:sp>
        <p:nvSpPr>
          <p:cNvPr id="7" name="Footer Placeholder 12">
            <a:extLst>
              <a:ext uri="{FF2B5EF4-FFF2-40B4-BE49-F238E27FC236}">
                <a16:creationId xmlns:a16="http://schemas.microsoft.com/office/drawing/2014/main" id="{392D5DFC-7E68-3A11-D963-20CFAA809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IN"/>
              <a:t>www.cloudjournee.com</a:t>
            </a:r>
          </a:p>
        </p:txBody>
      </p:sp>
      <p:sp>
        <p:nvSpPr>
          <p:cNvPr id="8" name="Slide Number Placeholder 14">
            <a:extLst>
              <a:ext uri="{FF2B5EF4-FFF2-40B4-BE49-F238E27FC236}">
                <a16:creationId xmlns:a16="http://schemas.microsoft.com/office/drawing/2014/main" id="{711E254C-3148-8961-FE0F-4B6C25D83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505516B-1523-49EF-A656-1CF7DFC0298D}" type="slidenum">
              <a:rPr lang="en-IN" smtClean="0"/>
              <a:pPr/>
              <a:t>2</a:t>
            </a:fld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38927F9-08C3-28B0-81E2-73F36A9E4FDD}"/>
              </a:ext>
            </a:extLst>
          </p:cNvPr>
          <p:cNvSpPr/>
          <p:nvPr/>
        </p:nvSpPr>
        <p:spPr>
          <a:xfrm>
            <a:off x="1660438" y="1255472"/>
            <a:ext cx="9530767" cy="513082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dirty="0">
                <a:solidFill>
                  <a:sysClr val="windowText" lastClr="000000"/>
                </a:solidFill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10" name="Graphic 33">
            <a:extLst>
              <a:ext uri="{FF2B5EF4-FFF2-40B4-BE49-F238E27FC236}">
                <a16:creationId xmlns:a16="http://schemas.microsoft.com/office/drawing/2014/main" id="{C4297B95-4028-5396-31B0-1CB96F54B173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rcRect/>
          <a:stretch/>
        </p:blipFill>
        <p:spPr>
          <a:xfrm>
            <a:off x="1660438" y="1259938"/>
            <a:ext cx="381000" cy="381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B48C45AE-5A3B-CDF3-706B-8C9518EE63FE}"/>
              </a:ext>
            </a:extLst>
          </p:cNvPr>
          <p:cNvSpPr/>
          <p:nvPr/>
        </p:nvSpPr>
        <p:spPr>
          <a:xfrm>
            <a:off x="1874069" y="1853165"/>
            <a:ext cx="4700584" cy="3833260"/>
          </a:xfrm>
          <a:prstGeom prst="rect">
            <a:avLst/>
          </a:prstGeom>
          <a:ln w="38100">
            <a:gradFill>
              <a:gsLst>
                <a:gs pos="0">
                  <a:schemeClr val="tx2">
                    <a:lumMod val="50000"/>
                    <a:lumOff val="50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800" dirty="0"/>
          </a:p>
        </p:txBody>
      </p:sp>
      <p:pic>
        <p:nvPicPr>
          <p:cNvPr id="14" name="Graphic 3">
            <a:extLst>
              <a:ext uri="{FF2B5EF4-FFF2-40B4-BE49-F238E27FC236}">
                <a16:creationId xmlns:a16="http://schemas.microsoft.com/office/drawing/2014/main" id="{0D409DDD-E76F-B173-03ED-16E998D7F8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5926476" y="1943481"/>
            <a:ext cx="552925" cy="552925"/>
          </a:xfrm>
          <a:prstGeom prst="rect">
            <a:avLst/>
          </a:prstGeom>
        </p:spPr>
      </p:pic>
      <p:sp>
        <p:nvSpPr>
          <p:cNvPr id="15" name="TextBox 122">
            <a:extLst>
              <a:ext uri="{FF2B5EF4-FFF2-40B4-BE49-F238E27FC236}">
                <a16:creationId xmlns:a16="http://schemas.microsoft.com/office/drawing/2014/main" id="{30A12353-7E6D-C7A1-10AB-361CA0597BDE}"/>
              </a:ext>
            </a:extLst>
          </p:cNvPr>
          <p:cNvSpPr txBox="1"/>
          <p:nvPr/>
        </p:nvSpPr>
        <p:spPr>
          <a:xfrm>
            <a:off x="5604301" y="2474571"/>
            <a:ext cx="1065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800" b="1" dirty="0">
                <a:ea typeface="Calibri" panose="020F0502020204030204" pitchFamily="34" charset="0"/>
                <a:cs typeface="Calibri" panose="020F0502020204030204" pitchFamily="34" charset="0"/>
              </a:rPr>
              <a:t>IAM role </a:t>
            </a:r>
            <a:r>
              <a:rPr lang="en-IN" sz="800" dirty="0">
                <a:ea typeface="Calibri" panose="020F0502020204030204" pitchFamily="34" charset="0"/>
                <a:cs typeface="Calibri" panose="020F0502020204030204" pitchFamily="34" charset="0"/>
              </a:rPr>
              <a:t>with S3 read write access and access to SNS</a:t>
            </a:r>
          </a:p>
        </p:txBody>
      </p:sp>
      <p:pic>
        <p:nvPicPr>
          <p:cNvPr id="16" name="Graphic 13">
            <a:extLst>
              <a:ext uri="{FF2B5EF4-FFF2-40B4-BE49-F238E27FC236}">
                <a16:creationId xmlns:a16="http://schemas.microsoft.com/office/drawing/2014/main" id="{26AA1FF9-100D-8BA9-F377-791518BDD4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1984" y="3996796"/>
            <a:ext cx="766445" cy="7664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Graphic 63">
            <a:extLst>
              <a:ext uri="{FF2B5EF4-FFF2-40B4-BE49-F238E27FC236}">
                <a16:creationId xmlns:a16="http://schemas.microsoft.com/office/drawing/2014/main" id="{EADD39BB-1055-5812-AE75-3C8AB3CB1A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0555" y="2624529"/>
            <a:ext cx="739170" cy="739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34">
            <a:extLst>
              <a:ext uri="{FF2B5EF4-FFF2-40B4-BE49-F238E27FC236}">
                <a16:creationId xmlns:a16="http://schemas.microsoft.com/office/drawing/2014/main" id="{B5018C1C-D319-DD6E-AE8B-FA8E0DB44291}"/>
              </a:ext>
            </a:extLst>
          </p:cNvPr>
          <p:cNvSpPr txBox="1"/>
          <p:nvPr/>
        </p:nvSpPr>
        <p:spPr>
          <a:xfrm>
            <a:off x="4676064" y="3240515"/>
            <a:ext cx="12985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b="1" dirty="0"/>
              <a:t>Input</a:t>
            </a:r>
            <a:r>
              <a:rPr lang="en-US" sz="800" dirty="0"/>
              <a:t> </a:t>
            </a:r>
            <a:r>
              <a:rPr lang="en-US" sz="800" b="1" dirty="0"/>
              <a:t>bucket</a:t>
            </a:r>
            <a:r>
              <a:rPr lang="en-US" sz="800" dirty="0"/>
              <a:t> </a:t>
            </a:r>
          </a:p>
          <a:p>
            <a:pPr algn="ctr"/>
            <a:r>
              <a:rPr lang="en-US" sz="800" dirty="0"/>
              <a:t>(The S3 bucket contains the drug name and report drug in a .txt file as input)</a:t>
            </a:r>
            <a:endParaRPr lang="en-IN" sz="800" dirty="0"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696AB1F-E1BD-D5A9-F7DA-5A1927D1E886}"/>
              </a:ext>
            </a:extLst>
          </p:cNvPr>
          <p:cNvSpPr/>
          <p:nvPr/>
        </p:nvSpPr>
        <p:spPr>
          <a:xfrm>
            <a:off x="6956508" y="2433468"/>
            <a:ext cx="4068353" cy="3701311"/>
          </a:xfrm>
          <a:prstGeom prst="rect">
            <a:avLst/>
          </a:prstGeom>
          <a:ln w="38100">
            <a:gradFill>
              <a:gsLst>
                <a:gs pos="0">
                  <a:schemeClr val="tx2">
                    <a:lumMod val="50000"/>
                    <a:lumOff val="50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800" dirty="0"/>
          </a:p>
        </p:txBody>
      </p:sp>
      <p:pic>
        <p:nvPicPr>
          <p:cNvPr id="20" name="Graphic 63">
            <a:extLst>
              <a:ext uri="{FF2B5EF4-FFF2-40B4-BE49-F238E27FC236}">
                <a16:creationId xmlns:a16="http://schemas.microsoft.com/office/drawing/2014/main" id="{0F0D79E3-F391-A9FF-3DBF-30181A1882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1912" y="4364336"/>
            <a:ext cx="727155" cy="756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Box 137">
            <a:extLst>
              <a:ext uri="{FF2B5EF4-FFF2-40B4-BE49-F238E27FC236}">
                <a16:creationId xmlns:a16="http://schemas.microsoft.com/office/drawing/2014/main" id="{6D9E0D68-1D01-75EE-1601-CB1FA272735F}"/>
              </a:ext>
            </a:extLst>
          </p:cNvPr>
          <p:cNvSpPr txBox="1"/>
          <p:nvPr/>
        </p:nvSpPr>
        <p:spPr>
          <a:xfrm>
            <a:off x="6878351" y="5099729"/>
            <a:ext cx="14939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800" b="1" dirty="0">
                <a:ea typeface="Calibri" panose="020F0502020204030204" pitchFamily="34" charset="0"/>
                <a:cs typeface="Calibri" panose="020F0502020204030204" pitchFamily="34" charset="0"/>
              </a:rPr>
              <a:t>Output bucket</a:t>
            </a:r>
          </a:p>
          <a:p>
            <a:pPr algn="ctr"/>
            <a:r>
              <a:rPr lang="en-IN" sz="800" dirty="0">
                <a:ea typeface="Calibri" panose="020F0502020204030204" pitchFamily="34" charset="0"/>
                <a:cs typeface="Calibri" panose="020F0502020204030204" pitchFamily="34" charset="0"/>
              </a:rPr>
              <a:t>(Storing the filtered</a:t>
            </a:r>
          </a:p>
          <a:p>
            <a:pPr algn="ctr"/>
            <a:r>
              <a:rPr lang="en-IN" sz="800" dirty="0">
                <a:ea typeface="Calibri" panose="020F0502020204030204" pitchFamily="34" charset="0"/>
                <a:cs typeface="Calibri" panose="020F0502020204030204" pitchFamily="34" charset="0"/>
              </a:rPr>
              <a:t>data in S3)</a:t>
            </a:r>
          </a:p>
        </p:txBody>
      </p:sp>
      <p:pic>
        <p:nvPicPr>
          <p:cNvPr id="22" name="Graphic 13">
            <a:extLst>
              <a:ext uri="{FF2B5EF4-FFF2-40B4-BE49-F238E27FC236}">
                <a16:creationId xmlns:a16="http://schemas.microsoft.com/office/drawing/2014/main" id="{F05F91DB-57EA-250D-CFE2-8187E48BF7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551" y="4357919"/>
            <a:ext cx="753067" cy="769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TextBox 140">
            <a:extLst>
              <a:ext uri="{FF2B5EF4-FFF2-40B4-BE49-F238E27FC236}">
                <a16:creationId xmlns:a16="http://schemas.microsoft.com/office/drawing/2014/main" id="{9F1B19DE-5062-88F3-6AAA-A3954DE2FBD1}"/>
              </a:ext>
            </a:extLst>
          </p:cNvPr>
          <p:cNvSpPr txBox="1"/>
          <p:nvPr/>
        </p:nvSpPr>
        <p:spPr>
          <a:xfrm>
            <a:off x="8269827" y="5073665"/>
            <a:ext cx="13340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800" b="1" dirty="0">
                <a:ea typeface="Calibri" panose="020F0502020204030204" pitchFamily="34" charset="0"/>
                <a:cs typeface="Calibri" panose="020F0502020204030204" pitchFamily="34" charset="0"/>
              </a:rPr>
              <a:t>Lambda 3</a:t>
            </a:r>
          </a:p>
          <a:p>
            <a:pPr algn="ctr"/>
            <a:r>
              <a:rPr lang="en-IN" sz="800" dirty="0">
                <a:ea typeface="Calibri" panose="020F0502020204030204" pitchFamily="34" charset="0"/>
                <a:cs typeface="Calibri" panose="020F0502020204030204" pitchFamily="34" charset="0"/>
              </a:rPr>
              <a:t>(Lambda function to trigger an Email notification alert to Send mail to Client)</a:t>
            </a:r>
          </a:p>
        </p:txBody>
      </p:sp>
      <p:pic>
        <p:nvPicPr>
          <p:cNvPr id="25" name="Graphic 18">
            <a:extLst>
              <a:ext uri="{FF2B5EF4-FFF2-40B4-BE49-F238E27FC236}">
                <a16:creationId xmlns:a16="http://schemas.microsoft.com/office/drawing/2014/main" id="{CCEBAA51-D3E5-3396-5BAE-FC29B6318C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/>
          <a:srcRect/>
          <a:stretch/>
        </p:blipFill>
        <p:spPr bwMode="auto">
          <a:xfrm>
            <a:off x="9971574" y="4413510"/>
            <a:ext cx="661670" cy="661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8E829D5-AE5D-3291-5487-9606195C8162}"/>
              </a:ext>
            </a:extLst>
          </p:cNvPr>
          <p:cNvCxnSpPr/>
          <p:nvPr/>
        </p:nvCxnSpPr>
        <p:spPr>
          <a:xfrm>
            <a:off x="9269618" y="4742830"/>
            <a:ext cx="701956" cy="15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144">
            <a:extLst>
              <a:ext uri="{FF2B5EF4-FFF2-40B4-BE49-F238E27FC236}">
                <a16:creationId xmlns:a16="http://schemas.microsoft.com/office/drawing/2014/main" id="{A5E3EF48-A806-676C-D605-CA8BEE77BBF8}"/>
              </a:ext>
            </a:extLst>
          </p:cNvPr>
          <p:cNvSpPr txBox="1"/>
          <p:nvPr/>
        </p:nvSpPr>
        <p:spPr>
          <a:xfrm>
            <a:off x="9671485" y="5076475"/>
            <a:ext cx="12999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800" b="1" dirty="0">
                <a:ea typeface="Calibri" panose="020F0502020204030204" pitchFamily="34" charset="0"/>
                <a:cs typeface="Calibri" panose="020F0502020204030204" pitchFamily="34" charset="0"/>
              </a:rPr>
              <a:t>SES</a:t>
            </a:r>
          </a:p>
          <a:p>
            <a:pPr algn="ctr"/>
            <a:r>
              <a:rPr lang="en-IN" sz="800" dirty="0">
                <a:ea typeface="Calibri" panose="020F0502020204030204" pitchFamily="34" charset="0"/>
                <a:cs typeface="Calibri" panose="020F0502020204030204" pitchFamily="34" charset="0"/>
              </a:rPr>
              <a:t>     (To send mail to Client)</a:t>
            </a:r>
          </a:p>
        </p:txBody>
      </p:sp>
      <p:pic>
        <p:nvPicPr>
          <p:cNvPr id="28" name="Graphic 6">
            <a:extLst>
              <a:ext uri="{FF2B5EF4-FFF2-40B4-BE49-F238E27FC236}">
                <a16:creationId xmlns:a16="http://schemas.microsoft.com/office/drawing/2014/main" id="{0A8A1A67-6852-9F44-1A1E-8DA8834F40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/>
          <a:srcRect/>
          <a:stretch/>
        </p:blipFill>
        <p:spPr bwMode="auto">
          <a:xfrm>
            <a:off x="11503097" y="4459541"/>
            <a:ext cx="607399" cy="607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Graphic 19">
            <a:extLst>
              <a:ext uri="{FF2B5EF4-FFF2-40B4-BE49-F238E27FC236}">
                <a16:creationId xmlns:a16="http://schemas.microsoft.com/office/drawing/2014/main" id="{589E79F9-2E82-034F-8C36-D5CCD13704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/>
          <a:srcRect/>
          <a:stretch/>
        </p:blipFill>
        <p:spPr bwMode="auto">
          <a:xfrm>
            <a:off x="2045323" y="3236268"/>
            <a:ext cx="552925" cy="55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Graphic 19">
            <a:extLst>
              <a:ext uri="{FF2B5EF4-FFF2-40B4-BE49-F238E27FC236}">
                <a16:creationId xmlns:a16="http://schemas.microsoft.com/office/drawing/2014/main" id="{67464141-9385-9EB3-41F7-E715C163B0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5589" y="1334212"/>
            <a:ext cx="550912" cy="550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TextBox 161">
            <a:extLst>
              <a:ext uri="{FF2B5EF4-FFF2-40B4-BE49-F238E27FC236}">
                <a16:creationId xmlns:a16="http://schemas.microsoft.com/office/drawing/2014/main" id="{B73B6A83-1446-1920-23E6-A98589B90630}"/>
              </a:ext>
            </a:extLst>
          </p:cNvPr>
          <p:cNvSpPr txBox="1"/>
          <p:nvPr/>
        </p:nvSpPr>
        <p:spPr>
          <a:xfrm>
            <a:off x="1824918" y="3752391"/>
            <a:ext cx="1047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800" b="1" dirty="0"/>
              <a:t>Event bridge</a:t>
            </a:r>
          </a:p>
          <a:p>
            <a:pPr algn="ctr"/>
            <a:r>
              <a:rPr lang="en-IN" sz="800" dirty="0"/>
              <a:t>(To trigger the scheduled lambda ) </a:t>
            </a:r>
          </a:p>
        </p:txBody>
      </p:sp>
      <p:cxnSp>
        <p:nvCxnSpPr>
          <p:cNvPr id="34" name="Connector: Elbow 195">
            <a:extLst>
              <a:ext uri="{FF2B5EF4-FFF2-40B4-BE49-F238E27FC236}">
                <a16:creationId xmlns:a16="http://schemas.microsoft.com/office/drawing/2014/main" id="{CD4D86BD-146A-4A37-DFEE-CA0FBE3F1C14}"/>
              </a:ext>
            </a:extLst>
          </p:cNvPr>
          <p:cNvCxnSpPr>
            <a:cxnSpLocks/>
            <a:stCxn id="16" idx="2"/>
            <a:endCxn id="20" idx="1"/>
          </p:cNvCxnSpPr>
          <p:nvPr/>
        </p:nvCxnSpPr>
        <p:spPr>
          <a:xfrm rot="5400000" flipH="1" flipV="1">
            <a:off x="5253354" y="2794683"/>
            <a:ext cx="20410" cy="3916705"/>
          </a:xfrm>
          <a:prstGeom prst="bentConnector4">
            <a:avLst>
              <a:gd name="adj1" fmla="val -3640137"/>
              <a:gd name="adj2" fmla="val 8772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201">
            <a:extLst>
              <a:ext uri="{FF2B5EF4-FFF2-40B4-BE49-F238E27FC236}">
                <a16:creationId xmlns:a16="http://schemas.microsoft.com/office/drawing/2014/main" id="{1528CD87-95EF-A805-E7D8-7F2D39BFC8BA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2598248" y="3633747"/>
            <a:ext cx="706959" cy="36304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208">
            <a:extLst>
              <a:ext uri="{FF2B5EF4-FFF2-40B4-BE49-F238E27FC236}">
                <a16:creationId xmlns:a16="http://schemas.microsoft.com/office/drawing/2014/main" id="{286D8EFC-B4AF-0537-8831-3D7F68FAD6CE}"/>
              </a:ext>
            </a:extLst>
          </p:cNvPr>
          <p:cNvSpPr txBox="1"/>
          <p:nvPr/>
        </p:nvSpPr>
        <p:spPr>
          <a:xfrm>
            <a:off x="3668264" y="1853165"/>
            <a:ext cx="16821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800" b="1" dirty="0"/>
              <a:t>FETCHING &amp; FILTERING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AD3CA19-9E2C-79B1-D1ED-DCF4475034AA}"/>
              </a:ext>
            </a:extLst>
          </p:cNvPr>
          <p:cNvCxnSpPr/>
          <p:nvPr/>
        </p:nvCxnSpPr>
        <p:spPr>
          <a:xfrm flipV="1">
            <a:off x="7949067" y="4742830"/>
            <a:ext cx="567484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Graphic 17">
            <a:extLst>
              <a:ext uri="{FF2B5EF4-FFF2-40B4-BE49-F238E27FC236}">
                <a16:creationId xmlns:a16="http://schemas.microsoft.com/office/drawing/2014/main" id="{DA567337-9FAC-9CF8-40AF-9A04E475B9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5292" y="1334212"/>
            <a:ext cx="550912" cy="550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Graphic 23">
            <a:extLst>
              <a:ext uri="{FF2B5EF4-FFF2-40B4-BE49-F238E27FC236}">
                <a16:creationId xmlns:a16="http://schemas.microsoft.com/office/drawing/2014/main" id="{270BBABC-74D0-A77F-4FF3-E157C3BA0A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1766" y="1327757"/>
            <a:ext cx="563822" cy="563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TextBox 10">
            <a:extLst>
              <a:ext uri="{FF2B5EF4-FFF2-40B4-BE49-F238E27FC236}">
                <a16:creationId xmlns:a16="http://schemas.microsoft.com/office/drawing/2014/main" id="{C0DA3EE9-D9AE-F504-C69C-8B6C95A616C6}"/>
              </a:ext>
            </a:extLst>
          </p:cNvPr>
          <p:cNvSpPr txBox="1"/>
          <p:nvPr/>
        </p:nvSpPr>
        <p:spPr>
          <a:xfrm>
            <a:off x="10470593" y="1876101"/>
            <a:ext cx="630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800" dirty="0"/>
              <a:t>IAM</a:t>
            </a:r>
          </a:p>
        </p:txBody>
      </p:sp>
      <p:sp>
        <p:nvSpPr>
          <p:cNvPr id="42" name="TextBox 13">
            <a:extLst>
              <a:ext uri="{FF2B5EF4-FFF2-40B4-BE49-F238E27FC236}">
                <a16:creationId xmlns:a16="http://schemas.microsoft.com/office/drawing/2014/main" id="{8E990513-90B7-54B9-4DB6-198BE50E6222}"/>
              </a:ext>
            </a:extLst>
          </p:cNvPr>
          <p:cNvSpPr txBox="1"/>
          <p:nvPr/>
        </p:nvSpPr>
        <p:spPr>
          <a:xfrm>
            <a:off x="9423788" y="1869145"/>
            <a:ext cx="1053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800" dirty="0"/>
              <a:t>Cloud watch</a:t>
            </a:r>
          </a:p>
        </p:txBody>
      </p:sp>
      <p:sp>
        <p:nvSpPr>
          <p:cNvPr id="43" name="TextBox 15">
            <a:extLst>
              <a:ext uri="{FF2B5EF4-FFF2-40B4-BE49-F238E27FC236}">
                <a16:creationId xmlns:a16="http://schemas.microsoft.com/office/drawing/2014/main" id="{609892F4-D0F0-789A-3168-9219CA9FD6C5}"/>
              </a:ext>
            </a:extLst>
          </p:cNvPr>
          <p:cNvSpPr txBox="1"/>
          <p:nvPr/>
        </p:nvSpPr>
        <p:spPr>
          <a:xfrm>
            <a:off x="8516551" y="1853165"/>
            <a:ext cx="12286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800" dirty="0"/>
              <a:t>Cloud Trail</a:t>
            </a:r>
          </a:p>
        </p:txBody>
      </p:sp>
      <p:sp>
        <p:nvSpPr>
          <p:cNvPr id="44" name="TextBox 24">
            <a:extLst>
              <a:ext uri="{FF2B5EF4-FFF2-40B4-BE49-F238E27FC236}">
                <a16:creationId xmlns:a16="http://schemas.microsoft.com/office/drawing/2014/main" id="{7F337227-DE10-6A9E-23F1-992478FF0A91}"/>
              </a:ext>
            </a:extLst>
          </p:cNvPr>
          <p:cNvSpPr txBox="1"/>
          <p:nvPr/>
        </p:nvSpPr>
        <p:spPr>
          <a:xfrm>
            <a:off x="2142443" y="4617168"/>
            <a:ext cx="12317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b="1" dirty="0"/>
              <a:t>Lambda 2</a:t>
            </a:r>
          </a:p>
          <a:p>
            <a:pPr algn="ctr"/>
            <a:r>
              <a:rPr lang="en-US" sz="800" dirty="0"/>
              <a:t>(designed to fetch and filter the data provided by the client)</a:t>
            </a:r>
            <a:endParaRPr lang="en-IN" sz="800" b="1" dirty="0"/>
          </a:p>
        </p:txBody>
      </p:sp>
      <p:pic>
        <p:nvPicPr>
          <p:cNvPr id="45" name="Graphic 24">
            <a:extLst>
              <a:ext uri="{FF2B5EF4-FFF2-40B4-BE49-F238E27FC236}">
                <a16:creationId xmlns:a16="http://schemas.microsoft.com/office/drawing/2014/main" id="{6A42CF54-1F27-97FD-E4CA-F653D95B35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3515" y="4291836"/>
            <a:ext cx="550600" cy="55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TextBox 48">
            <a:extLst>
              <a:ext uri="{FF2B5EF4-FFF2-40B4-BE49-F238E27FC236}">
                <a16:creationId xmlns:a16="http://schemas.microsoft.com/office/drawing/2014/main" id="{3E1753B2-7556-8E43-DCD7-27887ABD64CA}"/>
              </a:ext>
            </a:extLst>
          </p:cNvPr>
          <p:cNvSpPr txBox="1"/>
          <p:nvPr/>
        </p:nvSpPr>
        <p:spPr>
          <a:xfrm>
            <a:off x="4895505" y="4802762"/>
            <a:ext cx="10650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b="1" dirty="0"/>
              <a:t>SNS</a:t>
            </a:r>
            <a:r>
              <a:rPr lang="en-US" sz="800" dirty="0"/>
              <a:t> </a:t>
            </a:r>
          </a:p>
          <a:p>
            <a:pPr algn="ctr"/>
            <a:r>
              <a:rPr lang="en-US" sz="800" dirty="0"/>
              <a:t>(A notification will be triggered if the specified drug name is not available)</a:t>
            </a:r>
            <a:endParaRPr lang="en-IN" sz="800" dirty="0"/>
          </a:p>
        </p:txBody>
      </p:sp>
      <p:sp>
        <p:nvSpPr>
          <p:cNvPr id="47" name="TextBox 147">
            <a:extLst>
              <a:ext uri="{FF2B5EF4-FFF2-40B4-BE49-F238E27FC236}">
                <a16:creationId xmlns:a16="http://schemas.microsoft.com/office/drawing/2014/main" id="{5A4BBE46-F9EC-E73D-35DE-182BF1020386}"/>
              </a:ext>
            </a:extLst>
          </p:cNvPr>
          <p:cNvSpPr txBox="1"/>
          <p:nvPr/>
        </p:nvSpPr>
        <p:spPr>
          <a:xfrm>
            <a:off x="11517036" y="5048983"/>
            <a:ext cx="9928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800" dirty="0">
                <a:ea typeface="Calibri" panose="020F0502020204030204" pitchFamily="34" charset="0"/>
                <a:cs typeface="Calibri" panose="020F0502020204030204" pitchFamily="34" charset="0"/>
              </a:rPr>
              <a:t>Client Mail</a:t>
            </a:r>
          </a:p>
        </p:txBody>
      </p:sp>
      <p:pic>
        <p:nvPicPr>
          <p:cNvPr id="48" name="Graphic 13">
            <a:extLst>
              <a:ext uri="{FF2B5EF4-FFF2-40B4-BE49-F238E27FC236}">
                <a16:creationId xmlns:a16="http://schemas.microsoft.com/office/drawing/2014/main" id="{0A265021-8C6F-7D0C-51AB-6ECA5C91F1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5379" y="2075930"/>
            <a:ext cx="766445" cy="7664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9" name="Straight Arrow Connector 15">
            <a:extLst>
              <a:ext uri="{FF2B5EF4-FFF2-40B4-BE49-F238E27FC236}">
                <a16:creationId xmlns:a16="http://schemas.microsoft.com/office/drawing/2014/main" id="{D378521D-2915-074C-4DA5-C50E8189382B}"/>
              </a:ext>
            </a:extLst>
          </p:cNvPr>
          <p:cNvCxnSpPr>
            <a:cxnSpLocks/>
            <a:stCxn id="48" idx="3"/>
            <a:endCxn id="17" idx="0"/>
          </p:cNvCxnSpPr>
          <p:nvPr/>
        </p:nvCxnSpPr>
        <p:spPr>
          <a:xfrm>
            <a:off x="3621824" y="2459153"/>
            <a:ext cx="1098316" cy="16537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97">
            <a:extLst>
              <a:ext uri="{FF2B5EF4-FFF2-40B4-BE49-F238E27FC236}">
                <a16:creationId xmlns:a16="http://schemas.microsoft.com/office/drawing/2014/main" id="{D7322C6E-D905-FC64-D2D1-30FE40FE1693}"/>
              </a:ext>
            </a:extLst>
          </p:cNvPr>
          <p:cNvCxnSpPr>
            <a:cxnSpLocks/>
            <a:stCxn id="17" idx="2"/>
            <a:endCxn id="16" idx="3"/>
          </p:cNvCxnSpPr>
          <p:nvPr/>
        </p:nvCxnSpPr>
        <p:spPr>
          <a:xfrm rot="5400000">
            <a:off x="3696125" y="3356004"/>
            <a:ext cx="1016320" cy="1031711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E497CB7-5F46-D130-B5FC-05C647BCBEFF}"/>
              </a:ext>
            </a:extLst>
          </p:cNvPr>
          <p:cNvCxnSpPr>
            <a:cxnSpLocks/>
            <a:endCxn id="45" idx="1"/>
          </p:cNvCxnSpPr>
          <p:nvPr/>
        </p:nvCxnSpPr>
        <p:spPr>
          <a:xfrm>
            <a:off x="3668264" y="4567136"/>
            <a:ext cx="14452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06ABE03C-3A22-0AE5-E14C-CEB7B89773A8}"/>
              </a:ext>
            </a:extLst>
          </p:cNvPr>
          <p:cNvSpPr txBox="1"/>
          <p:nvPr/>
        </p:nvSpPr>
        <p:spPr>
          <a:xfrm>
            <a:off x="2537192" y="2776834"/>
            <a:ext cx="14340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/>
              <a:t>Lambda</a:t>
            </a:r>
            <a:r>
              <a:rPr lang="en-US" sz="800" dirty="0"/>
              <a:t> </a:t>
            </a:r>
            <a:r>
              <a:rPr lang="en-US" sz="800" b="1" dirty="0"/>
              <a:t>1</a:t>
            </a:r>
            <a:br>
              <a:rPr lang="en-US" sz="800" dirty="0"/>
            </a:br>
            <a:r>
              <a:rPr lang="en-US" sz="800" dirty="0"/>
              <a:t>(Retrieves and extracts only the essential data from the Canadian Vigilance Product zip file, storing it in S3.)</a:t>
            </a:r>
            <a:endParaRPr lang="en-IN" sz="800" dirty="0"/>
          </a:p>
        </p:txBody>
      </p:sp>
      <p:pic>
        <p:nvPicPr>
          <p:cNvPr id="54" name="Picture 2" descr="Zip file - Free interface icons">
            <a:extLst>
              <a:ext uri="{FF2B5EF4-FFF2-40B4-BE49-F238E27FC236}">
                <a16:creationId xmlns:a16="http://schemas.microsoft.com/office/drawing/2014/main" id="{BF74877A-45C5-3CC6-7A07-6CD0702501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773" y="2213821"/>
            <a:ext cx="502920" cy="502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TextBox 119">
            <a:extLst>
              <a:ext uri="{FF2B5EF4-FFF2-40B4-BE49-F238E27FC236}">
                <a16:creationId xmlns:a16="http://schemas.microsoft.com/office/drawing/2014/main" id="{73AAE953-E7F7-C458-7686-EB6C10DFB233}"/>
              </a:ext>
            </a:extLst>
          </p:cNvPr>
          <p:cNvSpPr txBox="1"/>
          <p:nvPr/>
        </p:nvSpPr>
        <p:spPr>
          <a:xfrm>
            <a:off x="522789" y="2724027"/>
            <a:ext cx="12623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800" dirty="0">
                <a:ea typeface="Calibri" panose="020F0502020204030204" pitchFamily="34" charset="0"/>
                <a:cs typeface="Calibri" panose="020F0502020204030204" pitchFamily="34" charset="0"/>
              </a:rPr>
              <a:t>Source data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60E20874-32FB-88DC-9E6C-E4574E90CA1E}"/>
              </a:ext>
            </a:extLst>
          </p:cNvPr>
          <p:cNvCxnSpPr>
            <a:cxnSpLocks/>
            <a:stCxn id="54" idx="3"/>
            <a:endCxn id="48" idx="1"/>
          </p:cNvCxnSpPr>
          <p:nvPr/>
        </p:nvCxnSpPr>
        <p:spPr>
          <a:xfrm flipV="1">
            <a:off x="1105693" y="2459153"/>
            <a:ext cx="1749686" cy="612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8F9EB801-00EC-5DFA-BBFA-C09881AA00ED}"/>
              </a:ext>
            </a:extLst>
          </p:cNvPr>
          <p:cNvCxnSpPr>
            <a:stCxn id="25" idx="3"/>
            <a:endCxn id="28" idx="1"/>
          </p:cNvCxnSpPr>
          <p:nvPr/>
        </p:nvCxnSpPr>
        <p:spPr>
          <a:xfrm>
            <a:off x="10633244" y="4744345"/>
            <a:ext cx="869853" cy="18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Picture 10">
            <a:extLst>
              <a:ext uri="{FF2B5EF4-FFF2-40B4-BE49-F238E27FC236}">
                <a16:creationId xmlns:a16="http://schemas.microsoft.com/office/drawing/2014/main" id="{60D7E6C4-7862-106F-91A1-67784044EB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3948" y="2973845"/>
            <a:ext cx="825282" cy="81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D6BAB2A7-EA38-D018-7668-513BE20E2B64}"/>
              </a:ext>
            </a:extLst>
          </p:cNvPr>
          <p:cNvCxnSpPr>
            <a:cxnSpLocks/>
            <a:endCxn id="62" idx="1"/>
          </p:cNvCxnSpPr>
          <p:nvPr/>
        </p:nvCxnSpPr>
        <p:spPr>
          <a:xfrm flipV="1">
            <a:off x="7976043" y="3379270"/>
            <a:ext cx="577905" cy="476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Picture 42">
            <a:extLst>
              <a:ext uri="{FF2B5EF4-FFF2-40B4-BE49-F238E27FC236}">
                <a16:creationId xmlns:a16="http://schemas.microsoft.com/office/drawing/2014/main" id="{BA385186-78BF-0E3D-4FB2-592182FC7A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2976" y="3554744"/>
            <a:ext cx="771525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1F31EDD-41D8-3E97-5B09-802090246C97}"/>
              </a:ext>
            </a:extLst>
          </p:cNvPr>
          <p:cNvCxnSpPr>
            <a:cxnSpLocks/>
            <a:stCxn id="62" idx="3"/>
          </p:cNvCxnSpPr>
          <p:nvPr/>
        </p:nvCxnSpPr>
        <p:spPr>
          <a:xfrm>
            <a:off x="9379230" y="3379270"/>
            <a:ext cx="59556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Graphic 63">
            <a:extLst>
              <a:ext uri="{FF2B5EF4-FFF2-40B4-BE49-F238E27FC236}">
                <a16:creationId xmlns:a16="http://schemas.microsoft.com/office/drawing/2014/main" id="{9C203E4D-8939-4EF5-29E6-F5CC9B6636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3033" y="3121459"/>
            <a:ext cx="727155" cy="756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Graphic 63">
            <a:extLst>
              <a:ext uri="{FF2B5EF4-FFF2-40B4-BE49-F238E27FC236}">
                <a16:creationId xmlns:a16="http://schemas.microsoft.com/office/drawing/2014/main" id="{B54C89AB-B736-022F-52FA-A5483A9A61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4462" y="3036677"/>
            <a:ext cx="727155" cy="756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C7BD958-3278-C46A-B45A-E22D895B31B1}"/>
              </a:ext>
            </a:extLst>
          </p:cNvPr>
          <p:cNvCxnSpPr>
            <a:stCxn id="22" idx="0"/>
            <a:endCxn id="2" idx="2"/>
          </p:cNvCxnSpPr>
          <p:nvPr/>
        </p:nvCxnSpPr>
        <p:spPr>
          <a:xfrm flipH="1" flipV="1">
            <a:off x="7616611" y="3878448"/>
            <a:ext cx="1276474" cy="4794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4614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0C4636-1939-8A63-199D-DBCDF6E803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Users\Lean\Desktop\IT Sys Flyer\ppt materials\bord2.png">
            <a:extLst>
              <a:ext uri="{FF2B5EF4-FFF2-40B4-BE49-F238E27FC236}">
                <a16:creationId xmlns:a16="http://schemas.microsoft.com/office/drawing/2014/main" id="{84131C20-C0BE-12AE-E87C-6605EDA4914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4293" y="-50306"/>
            <a:ext cx="12196293" cy="1339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3">
            <a:extLst>
              <a:ext uri="{FF2B5EF4-FFF2-40B4-BE49-F238E27FC236}">
                <a16:creationId xmlns:a16="http://schemas.microsoft.com/office/drawing/2014/main" id="{B4EEEDC5-2A5A-DD86-A825-23252D0A77A6}"/>
              </a:ext>
            </a:extLst>
          </p:cNvPr>
          <p:cNvSpPr txBox="1">
            <a:spLocks/>
          </p:cNvSpPr>
          <p:nvPr/>
        </p:nvSpPr>
        <p:spPr>
          <a:xfrm>
            <a:off x="8478076" y="0"/>
            <a:ext cx="3361456" cy="46800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600" kern="1200">
                <a:solidFill>
                  <a:srgbClr val="006EB4"/>
                </a:solidFill>
                <a:latin typeface="Cambria" pitchFamily="18" charset="0"/>
                <a:ea typeface="+mj-ea"/>
                <a:cs typeface="Arial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  <a:lvl6pPr marL="487443"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6pPr>
            <a:lvl7pPr marL="974887"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7pPr>
            <a:lvl8pPr marL="1462330"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8pPr>
            <a:lvl9pPr marL="1949773"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US" sz="2000" b="1" dirty="0">
                <a:solidFill>
                  <a:srgbClr val="4A9D45"/>
                </a:solidFill>
                <a:ea typeface="Cambria" panose="02040503050406030204" pitchFamily="18" charset="0"/>
              </a:rPr>
              <a:t>Rough Architecture 2</a:t>
            </a:r>
          </a:p>
        </p:txBody>
      </p:sp>
      <p:sp>
        <p:nvSpPr>
          <p:cNvPr id="6" name="Date Placeholder 11">
            <a:extLst>
              <a:ext uri="{FF2B5EF4-FFF2-40B4-BE49-F238E27FC236}">
                <a16:creationId xmlns:a16="http://schemas.microsoft.com/office/drawing/2014/main" id="{66412762-E867-182A-824D-477A5056685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CloudJournee Confidential</a:t>
            </a:r>
            <a:endParaRPr lang="en-IN"/>
          </a:p>
        </p:txBody>
      </p:sp>
      <p:sp>
        <p:nvSpPr>
          <p:cNvPr id="7" name="Footer Placeholder 12">
            <a:extLst>
              <a:ext uri="{FF2B5EF4-FFF2-40B4-BE49-F238E27FC236}">
                <a16:creationId xmlns:a16="http://schemas.microsoft.com/office/drawing/2014/main" id="{5B6417A1-519C-3915-202B-3FCE500AC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IN"/>
              <a:t>www.cloudjournee.com</a:t>
            </a:r>
          </a:p>
        </p:txBody>
      </p:sp>
      <p:sp>
        <p:nvSpPr>
          <p:cNvPr id="8" name="Slide Number Placeholder 14">
            <a:extLst>
              <a:ext uri="{FF2B5EF4-FFF2-40B4-BE49-F238E27FC236}">
                <a16:creationId xmlns:a16="http://schemas.microsoft.com/office/drawing/2014/main" id="{BA90A7E2-A9FC-9033-EB61-4408BE091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505516B-1523-49EF-A656-1CF7DFC0298D}" type="slidenum">
              <a:rPr lang="en-IN" smtClean="0"/>
              <a:pPr/>
              <a:t>3</a:t>
            </a:fld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151B812-C69A-A47A-E4F2-D983AB1237D3}"/>
              </a:ext>
            </a:extLst>
          </p:cNvPr>
          <p:cNvSpPr/>
          <p:nvPr/>
        </p:nvSpPr>
        <p:spPr>
          <a:xfrm>
            <a:off x="6645383" y="2357678"/>
            <a:ext cx="4261345" cy="3815228"/>
          </a:xfrm>
          <a:prstGeom prst="rect">
            <a:avLst/>
          </a:prstGeom>
          <a:ln w="38100">
            <a:gradFill>
              <a:gsLst>
                <a:gs pos="0">
                  <a:schemeClr val="tx2">
                    <a:lumMod val="50000"/>
                    <a:lumOff val="50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9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9950B2-913B-3EC1-7F05-58C32E2F220A}"/>
              </a:ext>
            </a:extLst>
          </p:cNvPr>
          <p:cNvSpPr/>
          <p:nvPr/>
        </p:nvSpPr>
        <p:spPr>
          <a:xfrm>
            <a:off x="918617" y="1308420"/>
            <a:ext cx="10467309" cy="513284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ysClr val="windowText" lastClr="000000"/>
                </a:solidFill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29" name="Graphic 33">
            <a:extLst>
              <a:ext uri="{FF2B5EF4-FFF2-40B4-BE49-F238E27FC236}">
                <a16:creationId xmlns:a16="http://schemas.microsoft.com/office/drawing/2014/main" id="{C9DB7881-EEE3-0F71-D702-066BD23720C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rcRect/>
          <a:stretch/>
        </p:blipFill>
        <p:spPr>
          <a:xfrm>
            <a:off x="921688" y="1312064"/>
            <a:ext cx="384902" cy="368547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FB1A820E-D301-FE6B-6744-58F7D5D81A53}"/>
              </a:ext>
            </a:extLst>
          </p:cNvPr>
          <p:cNvSpPr/>
          <p:nvPr/>
        </p:nvSpPr>
        <p:spPr>
          <a:xfrm>
            <a:off x="1230079" y="1806264"/>
            <a:ext cx="3869352" cy="3812061"/>
          </a:xfrm>
          <a:prstGeom prst="rect">
            <a:avLst/>
          </a:prstGeom>
          <a:ln w="38100">
            <a:gradFill>
              <a:gsLst>
                <a:gs pos="0">
                  <a:schemeClr val="tx2">
                    <a:lumMod val="50000"/>
                    <a:lumOff val="50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900" dirty="0"/>
          </a:p>
        </p:txBody>
      </p:sp>
      <p:pic>
        <p:nvPicPr>
          <p:cNvPr id="37" name="Graphic 3">
            <a:extLst>
              <a:ext uri="{FF2B5EF4-FFF2-40B4-BE49-F238E27FC236}">
                <a16:creationId xmlns:a16="http://schemas.microsoft.com/office/drawing/2014/main" id="{5333283D-EC07-EF4B-219E-4019EEE5AC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0247382" y="2478703"/>
            <a:ext cx="507807" cy="507807"/>
          </a:xfrm>
          <a:prstGeom prst="rect">
            <a:avLst/>
          </a:prstGeom>
        </p:spPr>
      </p:pic>
      <p:sp>
        <p:nvSpPr>
          <p:cNvPr id="52" name="TextBox 122">
            <a:extLst>
              <a:ext uri="{FF2B5EF4-FFF2-40B4-BE49-F238E27FC236}">
                <a16:creationId xmlns:a16="http://schemas.microsoft.com/office/drawing/2014/main" id="{70A64A05-1D3F-8EF5-41FC-C92C518E13ED}"/>
              </a:ext>
            </a:extLst>
          </p:cNvPr>
          <p:cNvSpPr txBox="1"/>
          <p:nvPr/>
        </p:nvSpPr>
        <p:spPr>
          <a:xfrm>
            <a:off x="9988378" y="2992970"/>
            <a:ext cx="978166" cy="643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900" b="1" dirty="0">
                <a:ea typeface="Calibri" panose="020F0502020204030204" pitchFamily="34" charset="0"/>
                <a:cs typeface="Calibri" panose="020F0502020204030204" pitchFamily="34" charset="0"/>
              </a:rPr>
              <a:t>IAM role </a:t>
            </a:r>
            <a:r>
              <a:rPr lang="en-IN" sz="900" dirty="0">
                <a:ea typeface="Calibri" panose="020F0502020204030204" pitchFamily="34" charset="0"/>
                <a:cs typeface="Calibri" panose="020F0502020204030204" pitchFamily="34" charset="0"/>
              </a:rPr>
              <a:t>with S3 read write access and access to SNS</a:t>
            </a:r>
          </a:p>
        </p:txBody>
      </p:sp>
      <p:pic>
        <p:nvPicPr>
          <p:cNvPr id="57" name="Graphic 13">
            <a:extLst>
              <a:ext uri="{FF2B5EF4-FFF2-40B4-BE49-F238E27FC236}">
                <a16:creationId xmlns:a16="http://schemas.microsoft.com/office/drawing/2014/main" id="{E4752BD0-6DF3-BE2D-30F3-9903485933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3861" y="3673660"/>
            <a:ext cx="639913" cy="63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" name="Graphic 63">
            <a:extLst>
              <a:ext uri="{FF2B5EF4-FFF2-40B4-BE49-F238E27FC236}">
                <a16:creationId xmlns:a16="http://schemas.microsoft.com/office/drawing/2014/main" id="{2DAE2AA5-4036-F578-CBA7-7FDA50A1AA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453" y="2201639"/>
            <a:ext cx="617141" cy="617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" name="TextBox 134">
            <a:extLst>
              <a:ext uri="{FF2B5EF4-FFF2-40B4-BE49-F238E27FC236}">
                <a16:creationId xmlns:a16="http://schemas.microsoft.com/office/drawing/2014/main" id="{2E175010-9F72-D362-4CAB-9BBEA2DBB677}"/>
              </a:ext>
            </a:extLst>
          </p:cNvPr>
          <p:cNvSpPr txBox="1"/>
          <p:nvPr/>
        </p:nvSpPr>
        <p:spPr>
          <a:xfrm>
            <a:off x="3634715" y="2236366"/>
            <a:ext cx="15448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b="1" dirty="0"/>
              <a:t>Input</a:t>
            </a:r>
            <a:r>
              <a:rPr lang="en-US" sz="900" dirty="0"/>
              <a:t> </a:t>
            </a:r>
            <a:r>
              <a:rPr lang="en-US" sz="900" b="1" dirty="0"/>
              <a:t>bucket</a:t>
            </a:r>
            <a:r>
              <a:rPr lang="en-US" sz="900" dirty="0"/>
              <a:t> </a:t>
            </a:r>
          </a:p>
          <a:p>
            <a:pPr algn="ctr"/>
            <a:r>
              <a:rPr lang="en-US" sz="900" dirty="0"/>
              <a:t>(The S3 bucket contains the drug name and Data extracts from the Canada Vigilance adverse reaction online database(.txt files) as input)</a:t>
            </a:r>
            <a:endParaRPr lang="en-IN" sz="900" dirty="0"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1" name="Graphic 13">
            <a:extLst>
              <a:ext uri="{FF2B5EF4-FFF2-40B4-BE49-F238E27FC236}">
                <a16:creationId xmlns:a16="http://schemas.microsoft.com/office/drawing/2014/main" id="{B5642746-0AC9-0DA8-BD0D-2F8046A2C6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0669" y="4727155"/>
            <a:ext cx="691618" cy="7070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" name="TextBox 140">
            <a:extLst>
              <a:ext uri="{FF2B5EF4-FFF2-40B4-BE49-F238E27FC236}">
                <a16:creationId xmlns:a16="http://schemas.microsoft.com/office/drawing/2014/main" id="{7DE08BE0-6F6D-5BB3-E75A-FE04877B831C}"/>
              </a:ext>
            </a:extLst>
          </p:cNvPr>
          <p:cNvSpPr txBox="1"/>
          <p:nvPr/>
        </p:nvSpPr>
        <p:spPr>
          <a:xfrm>
            <a:off x="7159403" y="5337871"/>
            <a:ext cx="1225162" cy="778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900" b="1" dirty="0">
                <a:ea typeface="Calibri" panose="020F0502020204030204" pitchFamily="34" charset="0"/>
                <a:cs typeface="Calibri" panose="020F0502020204030204" pitchFamily="34" charset="0"/>
              </a:rPr>
              <a:t>Lambda 3</a:t>
            </a:r>
          </a:p>
          <a:p>
            <a:pPr algn="ctr"/>
            <a:r>
              <a:rPr lang="en-IN" sz="900" dirty="0">
                <a:ea typeface="Calibri" panose="020F0502020204030204" pitchFamily="34" charset="0"/>
                <a:cs typeface="Calibri" panose="020F0502020204030204" pitchFamily="34" charset="0"/>
              </a:rPr>
              <a:t>(Lambda function to trigger an Email notification alert to Send mail to Client)</a:t>
            </a:r>
          </a:p>
        </p:txBody>
      </p:sp>
      <p:pic>
        <p:nvPicPr>
          <p:cNvPr id="66" name="Graphic 18">
            <a:extLst>
              <a:ext uri="{FF2B5EF4-FFF2-40B4-BE49-F238E27FC236}">
                <a16:creationId xmlns:a16="http://schemas.microsoft.com/office/drawing/2014/main" id="{6EF9B043-D541-231F-7578-22AE70CE71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/>
          <a:srcRect/>
          <a:stretch/>
        </p:blipFill>
        <p:spPr bwMode="auto">
          <a:xfrm>
            <a:off x="9113213" y="4796331"/>
            <a:ext cx="607679" cy="607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63FCE760-25DD-F7EB-B8A9-5E8358C865B6}"/>
              </a:ext>
            </a:extLst>
          </p:cNvPr>
          <p:cNvCxnSpPr>
            <a:cxnSpLocks/>
            <a:stCxn id="61" idx="3"/>
            <a:endCxn id="66" idx="1"/>
          </p:cNvCxnSpPr>
          <p:nvPr/>
        </p:nvCxnSpPr>
        <p:spPr>
          <a:xfrm>
            <a:off x="8102287" y="5080658"/>
            <a:ext cx="1010926" cy="195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144">
            <a:extLst>
              <a:ext uri="{FF2B5EF4-FFF2-40B4-BE49-F238E27FC236}">
                <a16:creationId xmlns:a16="http://schemas.microsoft.com/office/drawing/2014/main" id="{5924FCE1-8F35-AF78-814E-46FFFBD6C3BA}"/>
              </a:ext>
            </a:extLst>
          </p:cNvPr>
          <p:cNvSpPr txBox="1"/>
          <p:nvPr/>
        </p:nvSpPr>
        <p:spPr>
          <a:xfrm>
            <a:off x="8850294" y="5376465"/>
            <a:ext cx="1193897" cy="507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900" b="1" dirty="0">
                <a:ea typeface="Calibri" panose="020F0502020204030204" pitchFamily="34" charset="0"/>
                <a:cs typeface="Calibri" panose="020F0502020204030204" pitchFamily="34" charset="0"/>
              </a:rPr>
              <a:t>SES</a:t>
            </a:r>
          </a:p>
          <a:p>
            <a:pPr algn="ctr"/>
            <a:r>
              <a:rPr lang="en-IN" sz="900" dirty="0">
                <a:ea typeface="Calibri" panose="020F0502020204030204" pitchFamily="34" charset="0"/>
                <a:cs typeface="Calibri" panose="020F0502020204030204" pitchFamily="34" charset="0"/>
              </a:rPr>
              <a:t>     (To send mail to Client)</a:t>
            </a:r>
          </a:p>
        </p:txBody>
      </p:sp>
      <p:pic>
        <p:nvPicPr>
          <p:cNvPr id="70" name="Graphic 6">
            <a:extLst>
              <a:ext uri="{FF2B5EF4-FFF2-40B4-BE49-F238E27FC236}">
                <a16:creationId xmlns:a16="http://schemas.microsoft.com/office/drawing/2014/main" id="{ECEB49C2-2D02-25D5-DFA8-D312E4E0C1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/>
          <a:srcRect/>
          <a:stretch/>
        </p:blipFill>
        <p:spPr bwMode="auto">
          <a:xfrm>
            <a:off x="11609236" y="2529596"/>
            <a:ext cx="557836" cy="557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" name="Graphic 19">
            <a:extLst>
              <a:ext uri="{FF2B5EF4-FFF2-40B4-BE49-F238E27FC236}">
                <a16:creationId xmlns:a16="http://schemas.microsoft.com/office/drawing/2014/main" id="{AE39D401-3C57-B29B-B388-E7D245BCB2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/>
          <a:srcRect/>
          <a:stretch/>
        </p:blipFill>
        <p:spPr bwMode="auto">
          <a:xfrm>
            <a:off x="1451425" y="3087432"/>
            <a:ext cx="461643" cy="461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" name="Graphic 19">
            <a:extLst>
              <a:ext uri="{FF2B5EF4-FFF2-40B4-BE49-F238E27FC236}">
                <a16:creationId xmlns:a16="http://schemas.microsoft.com/office/drawing/2014/main" id="{F77CDE6F-3E8A-C60E-BDD6-EF263B3FAE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8396" y="1422876"/>
            <a:ext cx="505958" cy="484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" name="TextBox 161">
            <a:extLst>
              <a:ext uri="{FF2B5EF4-FFF2-40B4-BE49-F238E27FC236}">
                <a16:creationId xmlns:a16="http://schemas.microsoft.com/office/drawing/2014/main" id="{930F54D0-B0E7-ABF0-E14E-967B86E9D6A2}"/>
              </a:ext>
            </a:extLst>
          </p:cNvPr>
          <p:cNvSpPr txBox="1"/>
          <p:nvPr/>
        </p:nvSpPr>
        <p:spPr>
          <a:xfrm>
            <a:off x="1158760" y="3512551"/>
            <a:ext cx="1027513" cy="643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900" b="1" dirty="0"/>
              <a:t>Event bridge</a:t>
            </a:r>
          </a:p>
          <a:p>
            <a:pPr algn="ctr"/>
            <a:r>
              <a:rPr lang="en-IN" sz="900" dirty="0"/>
              <a:t>(To trigger the scheduled lambda ) </a:t>
            </a:r>
          </a:p>
        </p:txBody>
      </p:sp>
      <p:cxnSp>
        <p:nvCxnSpPr>
          <p:cNvPr id="74" name="Connector: Elbow 201">
            <a:extLst>
              <a:ext uri="{FF2B5EF4-FFF2-40B4-BE49-F238E27FC236}">
                <a16:creationId xmlns:a16="http://schemas.microsoft.com/office/drawing/2014/main" id="{0D24ED8F-B5B1-DD5B-7A5E-909E4B152FE6}"/>
              </a:ext>
            </a:extLst>
          </p:cNvPr>
          <p:cNvCxnSpPr>
            <a:cxnSpLocks/>
            <a:stCxn id="71" idx="3"/>
            <a:endCxn id="57" idx="0"/>
          </p:cNvCxnSpPr>
          <p:nvPr/>
        </p:nvCxnSpPr>
        <p:spPr>
          <a:xfrm>
            <a:off x="1913068" y="3318254"/>
            <a:ext cx="1160750" cy="35540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208">
            <a:extLst>
              <a:ext uri="{FF2B5EF4-FFF2-40B4-BE49-F238E27FC236}">
                <a16:creationId xmlns:a16="http://schemas.microsoft.com/office/drawing/2014/main" id="{148EB503-696A-BA0C-345D-5632358CBBAB}"/>
              </a:ext>
            </a:extLst>
          </p:cNvPr>
          <p:cNvSpPr txBox="1"/>
          <p:nvPr/>
        </p:nvSpPr>
        <p:spPr>
          <a:xfrm>
            <a:off x="2977989" y="1795854"/>
            <a:ext cx="1544857" cy="23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900" b="1" dirty="0"/>
              <a:t>FETCHING &amp; FILTERING</a:t>
            </a:r>
          </a:p>
        </p:txBody>
      </p:sp>
      <p:cxnSp>
        <p:nvCxnSpPr>
          <p:cNvPr id="76" name="Straight Arrow Connector 34">
            <a:extLst>
              <a:ext uri="{FF2B5EF4-FFF2-40B4-BE49-F238E27FC236}">
                <a16:creationId xmlns:a16="http://schemas.microsoft.com/office/drawing/2014/main" id="{7168C21B-766E-8405-2879-656693ABB39E}"/>
              </a:ext>
            </a:extLst>
          </p:cNvPr>
          <p:cNvCxnSpPr>
            <a:cxnSpLocks/>
          </p:cNvCxnSpPr>
          <p:nvPr/>
        </p:nvCxnSpPr>
        <p:spPr>
          <a:xfrm>
            <a:off x="6035351" y="4338346"/>
            <a:ext cx="1501224" cy="794691"/>
          </a:xfrm>
          <a:prstGeom prst="bentConnector3">
            <a:avLst>
              <a:gd name="adj1" fmla="val 87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7" name="Graphic 17">
            <a:extLst>
              <a:ext uri="{FF2B5EF4-FFF2-40B4-BE49-F238E27FC236}">
                <a16:creationId xmlns:a16="http://schemas.microsoft.com/office/drawing/2014/main" id="{A17FB97C-38D1-1161-BB96-C7E733B3BE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8271" y="1422876"/>
            <a:ext cx="505958" cy="484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" name="Graphic 23">
            <a:extLst>
              <a:ext uri="{FF2B5EF4-FFF2-40B4-BE49-F238E27FC236}">
                <a16:creationId xmlns:a16="http://schemas.microsoft.com/office/drawing/2014/main" id="{B437F545-EEE9-AE61-9D9A-F5F4FD1B7C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9878" y="1381593"/>
            <a:ext cx="517815" cy="49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" name="TextBox 10">
            <a:extLst>
              <a:ext uri="{FF2B5EF4-FFF2-40B4-BE49-F238E27FC236}">
                <a16:creationId xmlns:a16="http://schemas.microsoft.com/office/drawing/2014/main" id="{E3B67D6E-7056-D9FB-182C-611500F26EA0}"/>
              </a:ext>
            </a:extLst>
          </p:cNvPr>
          <p:cNvSpPr txBox="1"/>
          <p:nvPr/>
        </p:nvSpPr>
        <p:spPr>
          <a:xfrm>
            <a:off x="10698888" y="1923252"/>
            <a:ext cx="578776" cy="23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900" dirty="0"/>
              <a:t>IAM</a:t>
            </a:r>
          </a:p>
        </p:txBody>
      </p:sp>
      <p:sp>
        <p:nvSpPr>
          <p:cNvPr id="80" name="TextBox 13">
            <a:extLst>
              <a:ext uri="{FF2B5EF4-FFF2-40B4-BE49-F238E27FC236}">
                <a16:creationId xmlns:a16="http://schemas.microsoft.com/office/drawing/2014/main" id="{11876952-E9D4-31C9-EB98-725E04586941}"/>
              </a:ext>
            </a:extLst>
          </p:cNvPr>
          <p:cNvSpPr txBox="1"/>
          <p:nvPr/>
        </p:nvSpPr>
        <p:spPr>
          <a:xfrm>
            <a:off x="9725979" y="1920574"/>
            <a:ext cx="967627" cy="23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900" dirty="0"/>
              <a:t>Cloud watch</a:t>
            </a:r>
          </a:p>
        </p:txBody>
      </p:sp>
      <p:sp>
        <p:nvSpPr>
          <p:cNvPr id="81" name="TextBox 15">
            <a:extLst>
              <a:ext uri="{FF2B5EF4-FFF2-40B4-BE49-F238E27FC236}">
                <a16:creationId xmlns:a16="http://schemas.microsoft.com/office/drawing/2014/main" id="{1907D122-34CE-B89C-1914-28600BA47E59}"/>
              </a:ext>
            </a:extLst>
          </p:cNvPr>
          <p:cNvSpPr txBox="1"/>
          <p:nvPr/>
        </p:nvSpPr>
        <p:spPr>
          <a:xfrm>
            <a:off x="8804571" y="1903359"/>
            <a:ext cx="1128428" cy="23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900" dirty="0"/>
              <a:t>Cloud Trail</a:t>
            </a:r>
          </a:p>
        </p:txBody>
      </p:sp>
      <p:sp>
        <p:nvSpPr>
          <p:cNvPr id="82" name="TextBox 24">
            <a:extLst>
              <a:ext uri="{FF2B5EF4-FFF2-40B4-BE49-F238E27FC236}">
                <a16:creationId xmlns:a16="http://schemas.microsoft.com/office/drawing/2014/main" id="{432C50D9-6B4C-814A-0F7D-BE7CC412183D}"/>
              </a:ext>
            </a:extLst>
          </p:cNvPr>
          <p:cNvSpPr txBox="1"/>
          <p:nvPr/>
        </p:nvSpPr>
        <p:spPr>
          <a:xfrm>
            <a:off x="1811133" y="3924234"/>
            <a:ext cx="1131226" cy="778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b="1" dirty="0"/>
              <a:t>Lambda 1</a:t>
            </a:r>
          </a:p>
          <a:p>
            <a:pPr algn="ctr"/>
            <a:r>
              <a:rPr lang="en-US" sz="900" dirty="0"/>
              <a:t>(designed to fetch and filter the data provided by the client)</a:t>
            </a:r>
            <a:endParaRPr lang="en-IN" sz="900" b="1" dirty="0"/>
          </a:p>
        </p:txBody>
      </p:sp>
      <p:pic>
        <p:nvPicPr>
          <p:cNvPr id="83" name="Graphic 24">
            <a:extLst>
              <a:ext uri="{FF2B5EF4-FFF2-40B4-BE49-F238E27FC236}">
                <a16:creationId xmlns:a16="http://schemas.microsoft.com/office/drawing/2014/main" id="{5A92F1C0-19E3-5AD4-1462-7369E9FB0C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950" y="3905611"/>
            <a:ext cx="459702" cy="459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4" name="TextBox 48">
            <a:extLst>
              <a:ext uri="{FF2B5EF4-FFF2-40B4-BE49-F238E27FC236}">
                <a16:creationId xmlns:a16="http://schemas.microsoft.com/office/drawing/2014/main" id="{0AC9362A-CF55-5A17-0D53-1D18E1F6B9BB}"/>
              </a:ext>
            </a:extLst>
          </p:cNvPr>
          <p:cNvSpPr txBox="1"/>
          <p:nvPr/>
        </p:nvSpPr>
        <p:spPr>
          <a:xfrm>
            <a:off x="-102647" y="4354360"/>
            <a:ext cx="1137866" cy="778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b="1" dirty="0"/>
              <a:t>SNS</a:t>
            </a:r>
            <a:r>
              <a:rPr lang="en-US" sz="900" dirty="0"/>
              <a:t> </a:t>
            </a:r>
          </a:p>
          <a:p>
            <a:pPr algn="ctr"/>
            <a:r>
              <a:rPr lang="en-US" sz="900" dirty="0"/>
              <a:t>(A notification will be triggered if the specified drug name is not available)</a:t>
            </a:r>
            <a:endParaRPr lang="en-IN" sz="900" dirty="0"/>
          </a:p>
        </p:txBody>
      </p:sp>
      <p:sp>
        <p:nvSpPr>
          <p:cNvPr id="85" name="TextBox 147">
            <a:extLst>
              <a:ext uri="{FF2B5EF4-FFF2-40B4-BE49-F238E27FC236}">
                <a16:creationId xmlns:a16="http://schemas.microsoft.com/office/drawing/2014/main" id="{1E6BFF2F-F19F-B5AD-81E5-03AD488B5FE7}"/>
              </a:ext>
            </a:extLst>
          </p:cNvPr>
          <p:cNvSpPr txBox="1"/>
          <p:nvPr/>
        </p:nvSpPr>
        <p:spPr>
          <a:xfrm>
            <a:off x="11525693" y="2387945"/>
            <a:ext cx="911801" cy="23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900" dirty="0">
                <a:ea typeface="Calibri" panose="020F0502020204030204" pitchFamily="34" charset="0"/>
                <a:cs typeface="Calibri" panose="020F0502020204030204" pitchFamily="34" charset="0"/>
              </a:rPr>
              <a:t>Client Mail</a:t>
            </a:r>
          </a:p>
        </p:txBody>
      </p:sp>
      <p:cxnSp>
        <p:nvCxnSpPr>
          <p:cNvPr id="86" name="Straight Arrow Connector 97">
            <a:extLst>
              <a:ext uri="{FF2B5EF4-FFF2-40B4-BE49-F238E27FC236}">
                <a16:creationId xmlns:a16="http://schemas.microsoft.com/office/drawing/2014/main" id="{37BCC0DA-B733-B1C5-EF2D-8706DF0B582F}"/>
              </a:ext>
            </a:extLst>
          </p:cNvPr>
          <p:cNvCxnSpPr>
            <a:cxnSpLocks/>
            <a:stCxn id="58" idx="2"/>
          </p:cNvCxnSpPr>
          <p:nvPr/>
        </p:nvCxnSpPr>
        <p:spPr>
          <a:xfrm rot="5400000">
            <a:off x="2910494" y="3098742"/>
            <a:ext cx="868493" cy="308569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7" name="Picture 2" descr="Zip file - Free interface icons">
            <a:extLst>
              <a:ext uri="{FF2B5EF4-FFF2-40B4-BE49-F238E27FC236}">
                <a16:creationId xmlns:a16="http://schemas.microsoft.com/office/drawing/2014/main" id="{4A485EAD-5707-0060-8EED-674D1CDB40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41" y="2279269"/>
            <a:ext cx="461882" cy="461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8" name="TextBox 119">
            <a:extLst>
              <a:ext uri="{FF2B5EF4-FFF2-40B4-BE49-F238E27FC236}">
                <a16:creationId xmlns:a16="http://schemas.microsoft.com/office/drawing/2014/main" id="{E0439A36-DC65-D274-B196-E40A46000A2A}"/>
              </a:ext>
            </a:extLst>
          </p:cNvPr>
          <p:cNvSpPr txBox="1"/>
          <p:nvPr/>
        </p:nvSpPr>
        <p:spPr>
          <a:xfrm>
            <a:off x="43031" y="2719694"/>
            <a:ext cx="1159371" cy="23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900" dirty="0">
                <a:ea typeface="Calibri" panose="020F0502020204030204" pitchFamily="34" charset="0"/>
                <a:cs typeface="Calibri" panose="020F0502020204030204" pitchFamily="34" charset="0"/>
              </a:rPr>
              <a:t>Source data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38C97E95-8304-4C28-A08B-446069820DB1}"/>
              </a:ext>
            </a:extLst>
          </p:cNvPr>
          <p:cNvCxnSpPr>
            <a:cxnSpLocks/>
            <a:stCxn id="87" idx="3"/>
            <a:endCxn id="58" idx="1"/>
          </p:cNvCxnSpPr>
          <p:nvPr/>
        </p:nvCxnSpPr>
        <p:spPr>
          <a:xfrm>
            <a:off x="591923" y="2510210"/>
            <a:ext cx="259853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58">
            <a:extLst>
              <a:ext uri="{FF2B5EF4-FFF2-40B4-BE49-F238E27FC236}">
                <a16:creationId xmlns:a16="http://schemas.microsoft.com/office/drawing/2014/main" id="{EEB7B809-3215-C49E-7510-F41B8C4BD32C}"/>
              </a:ext>
            </a:extLst>
          </p:cNvPr>
          <p:cNvCxnSpPr>
            <a:cxnSpLocks/>
            <a:stCxn id="66" idx="3"/>
            <a:endCxn id="70" idx="2"/>
          </p:cNvCxnSpPr>
          <p:nvPr/>
        </p:nvCxnSpPr>
        <p:spPr>
          <a:xfrm flipV="1">
            <a:off x="9720892" y="3087432"/>
            <a:ext cx="2167262" cy="201273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1" name="Picture 10">
            <a:extLst>
              <a:ext uri="{FF2B5EF4-FFF2-40B4-BE49-F238E27FC236}">
                <a16:creationId xmlns:a16="http://schemas.microsoft.com/office/drawing/2014/main" id="{41C6E4BA-8B13-F462-1A45-1E00EFBBF1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103" y="2930415"/>
            <a:ext cx="757940" cy="744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" name="Graphic 13">
            <a:extLst>
              <a:ext uri="{FF2B5EF4-FFF2-40B4-BE49-F238E27FC236}">
                <a16:creationId xmlns:a16="http://schemas.microsoft.com/office/drawing/2014/main" id="{201FC8A2-E17F-C1AC-0B84-B7B164071C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5229" y="4780776"/>
            <a:ext cx="639913" cy="63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3" name="TextBox 24">
            <a:extLst>
              <a:ext uri="{FF2B5EF4-FFF2-40B4-BE49-F238E27FC236}">
                <a16:creationId xmlns:a16="http://schemas.microsoft.com/office/drawing/2014/main" id="{862743F9-C18A-64E3-D760-C89F5E674CA4}"/>
              </a:ext>
            </a:extLst>
          </p:cNvPr>
          <p:cNvSpPr txBox="1"/>
          <p:nvPr/>
        </p:nvSpPr>
        <p:spPr>
          <a:xfrm>
            <a:off x="1642898" y="4770905"/>
            <a:ext cx="12370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b="1" dirty="0"/>
              <a:t>Lambda 2</a:t>
            </a:r>
          </a:p>
          <a:p>
            <a:pPr algn="ctr"/>
            <a:r>
              <a:rPr lang="en-US" sz="900" dirty="0"/>
              <a:t>(Designed to convert the output data into HTML pages.)</a:t>
            </a:r>
            <a:endParaRPr lang="en-IN" sz="900" b="1" dirty="0"/>
          </a:p>
        </p:txBody>
      </p:sp>
      <p:cxnSp>
        <p:nvCxnSpPr>
          <p:cNvPr id="94" name="Straight Arrow Connector 75">
            <a:extLst>
              <a:ext uri="{FF2B5EF4-FFF2-40B4-BE49-F238E27FC236}">
                <a16:creationId xmlns:a16="http://schemas.microsoft.com/office/drawing/2014/main" id="{953FC42F-3F27-AAF8-BAA2-2FD07067627F}"/>
              </a:ext>
            </a:extLst>
          </p:cNvPr>
          <p:cNvCxnSpPr>
            <a:cxnSpLocks/>
            <a:stCxn id="99" idx="0"/>
            <a:endCxn id="91" idx="1"/>
          </p:cNvCxnSpPr>
          <p:nvPr/>
        </p:nvCxnSpPr>
        <p:spPr>
          <a:xfrm rot="5400000" flipH="1" flipV="1">
            <a:off x="6493093" y="2756117"/>
            <a:ext cx="340369" cy="14336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140">
            <a:extLst>
              <a:ext uri="{FF2B5EF4-FFF2-40B4-BE49-F238E27FC236}">
                <a16:creationId xmlns:a16="http://schemas.microsoft.com/office/drawing/2014/main" id="{45DB99C7-0E6E-701B-1B70-A80BBB66FEB9}"/>
              </a:ext>
            </a:extLst>
          </p:cNvPr>
          <p:cNvSpPr txBox="1"/>
          <p:nvPr/>
        </p:nvSpPr>
        <p:spPr>
          <a:xfrm>
            <a:off x="6993159" y="3559163"/>
            <a:ext cx="13720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900" b="1" dirty="0">
                <a:ea typeface="Calibri" panose="020F0502020204030204" pitchFamily="34" charset="0"/>
                <a:cs typeface="Calibri" panose="020F0502020204030204" pitchFamily="34" charset="0"/>
              </a:rPr>
              <a:t>Lambda 4</a:t>
            </a:r>
          </a:p>
          <a:p>
            <a:pPr algn="ctr"/>
            <a:r>
              <a:rPr lang="en-IN" sz="900" dirty="0">
                <a:ea typeface="Calibri" panose="020F0502020204030204" pitchFamily="34" charset="0"/>
                <a:cs typeface="Calibri" panose="020F0502020204030204" pitchFamily="34" charset="0"/>
              </a:rPr>
              <a:t>(Lambda function to trigger an PDF creation and store it in s3)</a:t>
            </a:r>
          </a:p>
        </p:txBody>
      </p:sp>
      <p:pic>
        <p:nvPicPr>
          <p:cNvPr id="96" name="Graphic 63">
            <a:extLst>
              <a:ext uri="{FF2B5EF4-FFF2-40B4-BE49-F238E27FC236}">
                <a16:creationId xmlns:a16="http://schemas.microsoft.com/office/drawing/2014/main" id="{23636CF6-A15F-F1E1-51D0-9ECEA4B016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7618" y="2959834"/>
            <a:ext cx="667820" cy="695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7" name="TextBox 137">
            <a:extLst>
              <a:ext uri="{FF2B5EF4-FFF2-40B4-BE49-F238E27FC236}">
                <a16:creationId xmlns:a16="http://schemas.microsoft.com/office/drawing/2014/main" id="{88650B0F-B0E0-B8EC-7EA0-894E8C573604}"/>
              </a:ext>
            </a:extLst>
          </p:cNvPr>
          <p:cNvSpPr txBox="1"/>
          <p:nvPr/>
        </p:nvSpPr>
        <p:spPr>
          <a:xfrm>
            <a:off x="8748064" y="3593485"/>
            <a:ext cx="1372017" cy="507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900" b="1" dirty="0">
                <a:ea typeface="Calibri" panose="020F0502020204030204" pitchFamily="34" charset="0"/>
                <a:cs typeface="Calibri" panose="020F0502020204030204" pitchFamily="34" charset="0"/>
              </a:rPr>
              <a:t>Output bucket</a:t>
            </a:r>
          </a:p>
          <a:p>
            <a:pPr algn="ctr"/>
            <a:r>
              <a:rPr lang="en-IN" sz="900" dirty="0">
                <a:ea typeface="Calibri" panose="020F0502020204030204" pitchFamily="34" charset="0"/>
                <a:cs typeface="Calibri" panose="020F0502020204030204" pitchFamily="34" charset="0"/>
              </a:rPr>
              <a:t>(Storing the filtered</a:t>
            </a:r>
          </a:p>
          <a:p>
            <a:pPr algn="ctr"/>
            <a:r>
              <a:rPr lang="en-IN" sz="900" dirty="0">
                <a:ea typeface="Calibri" panose="020F0502020204030204" pitchFamily="34" charset="0"/>
                <a:cs typeface="Calibri" panose="020F0502020204030204" pitchFamily="34" charset="0"/>
              </a:rPr>
              <a:t>data in S3)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A7A47586-9841-8C68-EF3D-E20DC32A3A69}"/>
              </a:ext>
            </a:extLst>
          </p:cNvPr>
          <p:cNvCxnSpPr>
            <a:cxnSpLocks/>
            <a:stCxn id="91" idx="3"/>
            <a:endCxn id="96" idx="1"/>
          </p:cNvCxnSpPr>
          <p:nvPr/>
        </p:nvCxnSpPr>
        <p:spPr>
          <a:xfrm>
            <a:off x="8138043" y="3302758"/>
            <a:ext cx="959575" cy="4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9" name="Graphic 63">
            <a:extLst>
              <a:ext uri="{FF2B5EF4-FFF2-40B4-BE49-F238E27FC236}">
                <a16:creationId xmlns:a16="http://schemas.microsoft.com/office/drawing/2014/main" id="{68C0ADBC-442C-98E8-0D2B-53AC556A9A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2541" y="3643127"/>
            <a:ext cx="667820" cy="695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0" name="TextBox 137">
            <a:extLst>
              <a:ext uri="{FF2B5EF4-FFF2-40B4-BE49-F238E27FC236}">
                <a16:creationId xmlns:a16="http://schemas.microsoft.com/office/drawing/2014/main" id="{115AF58B-5538-2AB0-1EEF-C0DE4A1FC578}"/>
              </a:ext>
            </a:extLst>
          </p:cNvPr>
          <p:cNvSpPr txBox="1"/>
          <p:nvPr/>
        </p:nvSpPr>
        <p:spPr>
          <a:xfrm>
            <a:off x="5226004" y="2522544"/>
            <a:ext cx="1372017" cy="507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900" b="1" dirty="0">
                <a:ea typeface="Calibri" panose="020F0502020204030204" pitchFamily="34" charset="0"/>
                <a:cs typeface="Calibri" panose="020F0502020204030204" pitchFamily="34" charset="0"/>
              </a:rPr>
              <a:t>Output bucket</a:t>
            </a:r>
          </a:p>
          <a:p>
            <a:pPr algn="ctr"/>
            <a:r>
              <a:rPr lang="en-IN" sz="900" dirty="0">
                <a:ea typeface="Calibri" panose="020F0502020204030204" pitchFamily="34" charset="0"/>
                <a:cs typeface="Calibri" panose="020F0502020204030204" pitchFamily="34" charset="0"/>
              </a:rPr>
              <a:t>(Storing the filtered</a:t>
            </a:r>
          </a:p>
          <a:p>
            <a:pPr algn="ctr"/>
            <a:r>
              <a:rPr lang="en-IN" sz="900" dirty="0">
                <a:ea typeface="Calibri" panose="020F0502020204030204" pitchFamily="34" charset="0"/>
                <a:cs typeface="Calibri" panose="020F0502020204030204" pitchFamily="34" charset="0"/>
              </a:rPr>
              <a:t>data in S3)</a:t>
            </a:r>
          </a:p>
        </p:txBody>
      </p:sp>
      <p:cxnSp>
        <p:nvCxnSpPr>
          <p:cNvPr id="101" name="Connector: Elbow 195">
            <a:extLst>
              <a:ext uri="{FF2B5EF4-FFF2-40B4-BE49-F238E27FC236}">
                <a16:creationId xmlns:a16="http://schemas.microsoft.com/office/drawing/2014/main" id="{6BCD7014-1FEF-7AD5-5CF5-06618C5F9D2A}"/>
              </a:ext>
            </a:extLst>
          </p:cNvPr>
          <p:cNvCxnSpPr>
            <a:cxnSpLocks/>
            <a:stCxn id="57" idx="3"/>
            <a:endCxn id="99" idx="1"/>
          </p:cNvCxnSpPr>
          <p:nvPr/>
        </p:nvCxnSpPr>
        <p:spPr>
          <a:xfrm flipV="1">
            <a:off x="3393774" y="3990737"/>
            <a:ext cx="2218767" cy="288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65">
            <a:extLst>
              <a:ext uri="{FF2B5EF4-FFF2-40B4-BE49-F238E27FC236}">
                <a16:creationId xmlns:a16="http://schemas.microsoft.com/office/drawing/2014/main" id="{B6F31A5E-47BF-230A-1F66-37F26F95FEE5}"/>
              </a:ext>
            </a:extLst>
          </p:cNvPr>
          <p:cNvCxnSpPr>
            <a:cxnSpLocks/>
            <a:stCxn id="92" idx="3"/>
          </p:cNvCxnSpPr>
          <p:nvPr/>
        </p:nvCxnSpPr>
        <p:spPr>
          <a:xfrm flipV="1">
            <a:off x="3395142" y="4338347"/>
            <a:ext cx="2462409" cy="762386"/>
          </a:xfrm>
          <a:prstGeom prst="bentConnector3">
            <a:avLst>
              <a:gd name="adj1" fmla="val 99513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3931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B782DA-B6C5-4A77-CC3D-9FB443252B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Rectangle 142">
            <a:extLst>
              <a:ext uri="{FF2B5EF4-FFF2-40B4-BE49-F238E27FC236}">
                <a16:creationId xmlns:a16="http://schemas.microsoft.com/office/drawing/2014/main" id="{DE5AF830-53DE-59FB-1BFE-67B8D71B1E71}"/>
              </a:ext>
            </a:extLst>
          </p:cNvPr>
          <p:cNvSpPr/>
          <p:nvPr/>
        </p:nvSpPr>
        <p:spPr>
          <a:xfrm>
            <a:off x="6288348" y="2170800"/>
            <a:ext cx="4795370" cy="4185549"/>
          </a:xfrm>
          <a:prstGeom prst="rect">
            <a:avLst/>
          </a:prstGeom>
          <a:ln w="28575"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4E9FE705-DCC5-50EC-3CD1-AFBE3BE95FCC}"/>
              </a:ext>
            </a:extLst>
          </p:cNvPr>
          <p:cNvSpPr/>
          <p:nvPr/>
        </p:nvSpPr>
        <p:spPr>
          <a:xfrm>
            <a:off x="1184407" y="1920574"/>
            <a:ext cx="4795370" cy="3948962"/>
          </a:xfrm>
          <a:prstGeom prst="rect">
            <a:avLst/>
          </a:prstGeom>
          <a:ln w="28575"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" name="Picture 2" descr="D:\Users\Lean\Desktop\IT Sys Flyer\ppt materials\bord2.png">
            <a:extLst>
              <a:ext uri="{FF2B5EF4-FFF2-40B4-BE49-F238E27FC236}">
                <a16:creationId xmlns:a16="http://schemas.microsoft.com/office/drawing/2014/main" id="{9ED5381C-F2D6-D512-5D6F-ED85082A60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4293" y="-50306"/>
            <a:ext cx="12196293" cy="1339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3">
            <a:extLst>
              <a:ext uri="{FF2B5EF4-FFF2-40B4-BE49-F238E27FC236}">
                <a16:creationId xmlns:a16="http://schemas.microsoft.com/office/drawing/2014/main" id="{EE76B4C4-080B-A453-E33C-3647434FA19A}"/>
              </a:ext>
            </a:extLst>
          </p:cNvPr>
          <p:cNvSpPr txBox="1">
            <a:spLocks/>
          </p:cNvSpPr>
          <p:nvPr/>
        </p:nvSpPr>
        <p:spPr>
          <a:xfrm>
            <a:off x="8478076" y="0"/>
            <a:ext cx="3361456" cy="46800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600" kern="1200">
                <a:solidFill>
                  <a:srgbClr val="006EB4"/>
                </a:solidFill>
                <a:latin typeface="Cambria" pitchFamily="18" charset="0"/>
                <a:ea typeface="+mj-ea"/>
                <a:cs typeface="Arial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  <a:lvl6pPr marL="487443"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6pPr>
            <a:lvl7pPr marL="974887"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7pPr>
            <a:lvl8pPr marL="1462330"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8pPr>
            <a:lvl9pPr marL="1949773" algn="l" rtl="0" eaLnBrk="1" fontAlgn="base" hangingPunct="1">
              <a:spcBef>
                <a:spcPct val="0"/>
              </a:spcBef>
              <a:spcAft>
                <a:spcPct val="0"/>
              </a:spcAft>
              <a:defRPr sz="39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US" sz="2000" b="1" dirty="0">
                <a:solidFill>
                  <a:srgbClr val="4A9D45"/>
                </a:solidFill>
                <a:ea typeface="Cambria" panose="02040503050406030204" pitchFamily="18" charset="0"/>
              </a:rPr>
              <a:t>Rough Architecture 2</a:t>
            </a:r>
          </a:p>
        </p:txBody>
      </p:sp>
      <p:sp>
        <p:nvSpPr>
          <p:cNvPr id="6" name="Date Placeholder 11">
            <a:extLst>
              <a:ext uri="{FF2B5EF4-FFF2-40B4-BE49-F238E27FC236}">
                <a16:creationId xmlns:a16="http://schemas.microsoft.com/office/drawing/2014/main" id="{A366D8E5-AB16-8417-0796-6D8AB8D8DE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CloudJournee Confidential</a:t>
            </a:r>
            <a:endParaRPr lang="en-IN"/>
          </a:p>
        </p:txBody>
      </p:sp>
      <p:sp>
        <p:nvSpPr>
          <p:cNvPr id="7" name="Footer Placeholder 12">
            <a:extLst>
              <a:ext uri="{FF2B5EF4-FFF2-40B4-BE49-F238E27FC236}">
                <a16:creationId xmlns:a16="http://schemas.microsoft.com/office/drawing/2014/main" id="{D718B46E-A196-78F5-7364-1CAF4334C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IN"/>
              <a:t>www.cloudjournee.com</a:t>
            </a:r>
          </a:p>
        </p:txBody>
      </p:sp>
      <p:sp>
        <p:nvSpPr>
          <p:cNvPr id="8" name="Slide Number Placeholder 14">
            <a:extLst>
              <a:ext uri="{FF2B5EF4-FFF2-40B4-BE49-F238E27FC236}">
                <a16:creationId xmlns:a16="http://schemas.microsoft.com/office/drawing/2014/main" id="{2A60B18F-6FC6-6A66-0FE3-0D14B05F3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505516B-1523-49EF-A656-1CF7DFC0298D}" type="slidenum">
              <a:rPr lang="en-IN" smtClean="0"/>
              <a:pPr/>
              <a:t>4</a:t>
            </a:fld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DB4934E-B5D8-7A09-90C6-B950CC6CDF9B}"/>
              </a:ext>
            </a:extLst>
          </p:cNvPr>
          <p:cNvSpPr/>
          <p:nvPr/>
        </p:nvSpPr>
        <p:spPr>
          <a:xfrm>
            <a:off x="1035219" y="1308420"/>
            <a:ext cx="10350707" cy="513284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ysClr val="windowText" lastClr="000000"/>
                </a:solidFill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29" name="Graphic 33">
            <a:extLst>
              <a:ext uri="{FF2B5EF4-FFF2-40B4-BE49-F238E27FC236}">
                <a16:creationId xmlns:a16="http://schemas.microsoft.com/office/drawing/2014/main" id="{61A09AEB-01E7-0311-E48B-72C920E3C89E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rcRect/>
          <a:stretch/>
        </p:blipFill>
        <p:spPr>
          <a:xfrm>
            <a:off x="1059614" y="1316738"/>
            <a:ext cx="380614" cy="368547"/>
          </a:xfrm>
          <a:prstGeom prst="rect">
            <a:avLst/>
          </a:prstGeom>
        </p:spPr>
      </p:pic>
      <p:pic>
        <p:nvPicPr>
          <p:cNvPr id="57" name="Graphic 13">
            <a:extLst>
              <a:ext uri="{FF2B5EF4-FFF2-40B4-BE49-F238E27FC236}">
                <a16:creationId xmlns:a16="http://schemas.microsoft.com/office/drawing/2014/main" id="{E2CE963C-03EE-B3A9-BC5F-D863C60BCA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1686" y="2224925"/>
            <a:ext cx="639913" cy="63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" name="Graphic 19">
            <a:extLst>
              <a:ext uri="{FF2B5EF4-FFF2-40B4-BE49-F238E27FC236}">
                <a16:creationId xmlns:a16="http://schemas.microsoft.com/office/drawing/2014/main" id="{03EC8CB9-D8F3-75F6-439B-BF07CDB1D8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8396" y="1422876"/>
            <a:ext cx="505958" cy="484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" name="Graphic 17">
            <a:extLst>
              <a:ext uri="{FF2B5EF4-FFF2-40B4-BE49-F238E27FC236}">
                <a16:creationId xmlns:a16="http://schemas.microsoft.com/office/drawing/2014/main" id="{20E41AE5-9E28-515B-779A-98933F5743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8271" y="1422876"/>
            <a:ext cx="505958" cy="484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" name="Graphic 23">
            <a:extLst>
              <a:ext uri="{FF2B5EF4-FFF2-40B4-BE49-F238E27FC236}">
                <a16:creationId xmlns:a16="http://schemas.microsoft.com/office/drawing/2014/main" id="{870ABCF3-3884-12EC-94E9-438DC18DCD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9878" y="1381593"/>
            <a:ext cx="517815" cy="49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" name="TextBox 10">
            <a:extLst>
              <a:ext uri="{FF2B5EF4-FFF2-40B4-BE49-F238E27FC236}">
                <a16:creationId xmlns:a16="http://schemas.microsoft.com/office/drawing/2014/main" id="{92885B20-ACFF-15AF-78AC-874E29FB3A40}"/>
              </a:ext>
            </a:extLst>
          </p:cNvPr>
          <p:cNvSpPr txBox="1"/>
          <p:nvPr/>
        </p:nvSpPr>
        <p:spPr>
          <a:xfrm>
            <a:off x="10698888" y="1923252"/>
            <a:ext cx="578776" cy="23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900" dirty="0"/>
              <a:t>IAM</a:t>
            </a:r>
          </a:p>
        </p:txBody>
      </p:sp>
      <p:sp>
        <p:nvSpPr>
          <p:cNvPr id="80" name="TextBox 13">
            <a:extLst>
              <a:ext uri="{FF2B5EF4-FFF2-40B4-BE49-F238E27FC236}">
                <a16:creationId xmlns:a16="http://schemas.microsoft.com/office/drawing/2014/main" id="{E382729A-F9BD-8322-1E60-62BB76D86612}"/>
              </a:ext>
            </a:extLst>
          </p:cNvPr>
          <p:cNvSpPr txBox="1"/>
          <p:nvPr/>
        </p:nvSpPr>
        <p:spPr>
          <a:xfrm>
            <a:off x="9725979" y="1920574"/>
            <a:ext cx="967627" cy="23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900" dirty="0"/>
              <a:t>Cloud watch</a:t>
            </a:r>
          </a:p>
        </p:txBody>
      </p:sp>
      <p:sp>
        <p:nvSpPr>
          <p:cNvPr id="81" name="TextBox 15">
            <a:extLst>
              <a:ext uri="{FF2B5EF4-FFF2-40B4-BE49-F238E27FC236}">
                <a16:creationId xmlns:a16="http://schemas.microsoft.com/office/drawing/2014/main" id="{9BAF21D6-6BE3-943F-AB66-20F8ED3B7C86}"/>
              </a:ext>
            </a:extLst>
          </p:cNvPr>
          <p:cNvSpPr txBox="1"/>
          <p:nvPr/>
        </p:nvSpPr>
        <p:spPr>
          <a:xfrm>
            <a:off x="8804571" y="1903359"/>
            <a:ext cx="1128428" cy="23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900" dirty="0"/>
              <a:t>Cloud Trail</a:t>
            </a:r>
          </a:p>
        </p:txBody>
      </p:sp>
      <p:pic>
        <p:nvPicPr>
          <p:cNvPr id="83" name="Graphic 24">
            <a:extLst>
              <a:ext uri="{FF2B5EF4-FFF2-40B4-BE49-F238E27FC236}">
                <a16:creationId xmlns:a16="http://schemas.microsoft.com/office/drawing/2014/main" id="{9AA9E7AF-5F95-2BBB-B933-6A14DD30FE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86" y="2512910"/>
            <a:ext cx="459702" cy="459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4" name="TextBox 48">
            <a:extLst>
              <a:ext uri="{FF2B5EF4-FFF2-40B4-BE49-F238E27FC236}">
                <a16:creationId xmlns:a16="http://schemas.microsoft.com/office/drawing/2014/main" id="{44BE1047-2B34-A5FC-FE59-66BD00F64E57}"/>
              </a:ext>
            </a:extLst>
          </p:cNvPr>
          <p:cNvSpPr txBox="1"/>
          <p:nvPr/>
        </p:nvSpPr>
        <p:spPr>
          <a:xfrm>
            <a:off x="-74511" y="2961659"/>
            <a:ext cx="1137866" cy="778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b="1" dirty="0"/>
              <a:t>SNS</a:t>
            </a:r>
            <a:r>
              <a:rPr lang="en-US" sz="900" dirty="0"/>
              <a:t> </a:t>
            </a:r>
          </a:p>
          <a:p>
            <a:pPr algn="ctr"/>
            <a:r>
              <a:rPr lang="en-US" sz="900" dirty="0"/>
              <a:t>(A notification will be triggered if the specified drug name is not available)</a:t>
            </a:r>
            <a:endParaRPr lang="en-IN" sz="900" dirty="0"/>
          </a:p>
        </p:txBody>
      </p:sp>
      <p:pic>
        <p:nvPicPr>
          <p:cNvPr id="92" name="Graphic 13">
            <a:extLst>
              <a:ext uri="{FF2B5EF4-FFF2-40B4-BE49-F238E27FC236}">
                <a16:creationId xmlns:a16="http://schemas.microsoft.com/office/drawing/2014/main" id="{A1089E95-009D-B684-FA38-49B2457152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3046" y="3981740"/>
            <a:ext cx="639913" cy="63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Graphic 13">
            <a:extLst>
              <a:ext uri="{FF2B5EF4-FFF2-40B4-BE49-F238E27FC236}">
                <a16:creationId xmlns:a16="http://schemas.microsoft.com/office/drawing/2014/main" id="{DC3C695B-4AA4-A761-4676-9A713FC6A2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0098" y="5229623"/>
            <a:ext cx="639913" cy="63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Graphic 13">
            <a:extLst>
              <a:ext uri="{FF2B5EF4-FFF2-40B4-BE49-F238E27FC236}">
                <a16:creationId xmlns:a16="http://schemas.microsoft.com/office/drawing/2014/main" id="{82756B26-CA1A-76AF-873D-C26B3C745F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7554" y="2435942"/>
            <a:ext cx="639913" cy="63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Graphic 63">
            <a:extLst>
              <a:ext uri="{FF2B5EF4-FFF2-40B4-BE49-F238E27FC236}">
                <a16:creationId xmlns:a16="http://schemas.microsoft.com/office/drawing/2014/main" id="{712D07B1-F474-0AB7-6DC6-E89F5D8BDE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1916" y="3991300"/>
            <a:ext cx="617141" cy="617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Graphic 63">
            <a:extLst>
              <a:ext uri="{FF2B5EF4-FFF2-40B4-BE49-F238E27FC236}">
                <a16:creationId xmlns:a16="http://schemas.microsoft.com/office/drawing/2014/main" id="{769BFC81-E654-345A-CC58-12113B8372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2224" y="3993123"/>
            <a:ext cx="617141" cy="617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17ED7B8-0269-F89F-26EE-EF45DA02CBDD}"/>
              </a:ext>
            </a:extLst>
          </p:cNvPr>
          <p:cNvCxnSpPr>
            <a:cxnSpLocks/>
            <a:stCxn id="57" idx="1"/>
            <a:endCxn id="9" idx="0"/>
          </p:cNvCxnSpPr>
          <p:nvPr/>
        </p:nvCxnSpPr>
        <p:spPr>
          <a:xfrm rot="10800000" flipV="1">
            <a:off x="2010488" y="2544882"/>
            <a:ext cx="2341199" cy="144641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0ADDA27-616E-BA90-914F-503A5DB5C839}"/>
              </a:ext>
            </a:extLst>
          </p:cNvPr>
          <p:cNvCxnSpPr>
            <a:cxnSpLocks/>
            <a:stCxn id="2" idx="1"/>
            <a:endCxn id="55" idx="2"/>
          </p:cNvCxnSpPr>
          <p:nvPr/>
        </p:nvCxnSpPr>
        <p:spPr>
          <a:xfrm rot="10800000">
            <a:off x="2049640" y="5342920"/>
            <a:ext cx="5590458" cy="2066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C1C13CC-5AD0-A183-8D34-076B1EFD6A15}"/>
              </a:ext>
            </a:extLst>
          </p:cNvPr>
          <p:cNvCxnSpPr>
            <a:cxnSpLocks/>
            <a:stCxn id="9" idx="3"/>
            <a:endCxn id="92" idx="1"/>
          </p:cNvCxnSpPr>
          <p:nvPr/>
        </p:nvCxnSpPr>
        <p:spPr>
          <a:xfrm>
            <a:off x="2319057" y="4299871"/>
            <a:ext cx="2313989" cy="1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E3A987D-8131-7022-D4C6-65695EF68E08}"/>
              </a:ext>
            </a:extLst>
          </p:cNvPr>
          <p:cNvCxnSpPr>
            <a:cxnSpLocks/>
            <a:stCxn id="57" idx="3"/>
            <a:endCxn id="3" idx="1"/>
          </p:cNvCxnSpPr>
          <p:nvPr/>
        </p:nvCxnSpPr>
        <p:spPr>
          <a:xfrm>
            <a:off x="4991599" y="2544882"/>
            <a:ext cx="2535955" cy="211017"/>
          </a:xfrm>
          <a:prstGeom prst="bentConnector3">
            <a:avLst>
              <a:gd name="adj1" fmla="val 6497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D2A47C0-D3B6-30CD-A987-F3D4977BD7B9}"/>
              </a:ext>
            </a:extLst>
          </p:cNvPr>
          <p:cNvCxnSpPr>
            <a:cxnSpLocks/>
            <a:stCxn id="2" idx="0"/>
            <a:endCxn id="107" idx="2"/>
          </p:cNvCxnSpPr>
          <p:nvPr/>
        </p:nvCxnSpPr>
        <p:spPr>
          <a:xfrm flipH="1" flipV="1">
            <a:off x="7392546" y="5052787"/>
            <a:ext cx="567509" cy="176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8C8139A-423D-E305-111B-28B3C95A6B10}"/>
              </a:ext>
            </a:extLst>
          </p:cNvPr>
          <p:cNvCxnSpPr>
            <a:cxnSpLocks/>
            <a:stCxn id="92" idx="3"/>
            <a:endCxn id="10" idx="1"/>
          </p:cNvCxnSpPr>
          <p:nvPr/>
        </p:nvCxnSpPr>
        <p:spPr>
          <a:xfrm flipV="1">
            <a:off x="5272959" y="4301694"/>
            <a:ext cx="1749265" cy="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F5C155A-3F5B-4173-537A-C8FC2E43C71D}"/>
              </a:ext>
            </a:extLst>
          </p:cNvPr>
          <p:cNvCxnSpPr>
            <a:cxnSpLocks/>
            <a:stCxn id="10" idx="0"/>
            <a:endCxn id="49" idx="2"/>
          </p:cNvCxnSpPr>
          <p:nvPr/>
        </p:nvCxnSpPr>
        <p:spPr>
          <a:xfrm rot="16200000" flipV="1">
            <a:off x="5649453" y="2311780"/>
            <a:ext cx="710271" cy="265241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Graphic 6">
            <a:extLst>
              <a:ext uri="{FF2B5EF4-FFF2-40B4-BE49-F238E27FC236}">
                <a16:creationId xmlns:a16="http://schemas.microsoft.com/office/drawing/2014/main" id="{5ECBBB64-2C3C-7740-AC1E-08853C7357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/>
          <a:srcRect/>
          <a:stretch/>
        </p:blipFill>
        <p:spPr bwMode="auto">
          <a:xfrm>
            <a:off x="11560614" y="2269794"/>
            <a:ext cx="557836" cy="557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TextBox 147">
            <a:extLst>
              <a:ext uri="{FF2B5EF4-FFF2-40B4-BE49-F238E27FC236}">
                <a16:creationId xmlns:a16="http://schemas.microsoft.com/office/drawing/2014/main" id="{A1BB1785-1CD6-BC8D-D759-4E8B24DEBA09}"/>
              </a:ext>
            </a:extLst>
          </p:cNvPr>
          <p:cNvSpPr txBox="1"/>
          <p:nvPr/>
        </p:nvSpPr>
        <p:spPr>
          <a:xfrm>
            <a:off x="11477071" y="2015599"/>
            <a:ext cx="911801" cy="23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900" dirty="0">
                <a:ea typeface="Calibri" panose="020F0502020204030204" pitchFamily="34" charset="0"/>
                <a:cs typeface="Calibri" panose="020F0502020204030204" pitchFamily="34" charset="0"/>
              </a:rPr>
              <a:t>Client Mail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953F241-DA13-D954-DF13-C22A770E38D9}"/>
              </a:ext>
            </a:extLst>
          </p:cNvPr>
          <p:cNvCxnSpPr>
            <a:cxnSpLocks/>
            <a:stCxn id="3" idx="3"/>
            <a:endCxn id="125" idx="1"/>
          </p:cNvCxnSpPr>
          <p:nvPr/>
        </p:nvCxnSpPr>
        <p:spPr>
          <a:xfrm flipV="1">
            <a:off x="8167467" y="2753230"/>
            <a:ext cx="1568332" cy="2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24">
            <a:extLst>
              <a:ext uri="{FF2B5EF4-FFF2-40B4-BE49-F238E27FC236}">
                <a16:creationId xmlns:a16="http://schemas.microsoft.com/office/drawing/2014/main" id="{135C747C-9887-AD33-A312-F8F871B9DAD6}"/>
              </a:ext>
            </a:extLst>
          </p:cNvPr>
          <p:cNvSpPr txBox="1"/>
          <p:nvPr/>
        </p:nvSpPr>
        <p:spPr>
          <a:xfrm>
            <a:off x="4023695" y="4601757"/>
            <a:ext cx="190243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b="1" dirty="0"/>
              <a:t>Lambda 1</a:t>
            </a:r>
          </a:p>
          <a:p>
            <a:pPr algn="ctr"/>
            <a:r>
              <a:rPr lang="en-US" sz="900" dirty="0"/>
              <a:t>(designed to fetch and filter the data provided by the client)</a:t>
            </a:r>
            <a:endParaRPr lang="en-IN" sz="900" b="1" dirty="0"/>
          </a:p>
        </p:txBody>
      </p:sp>
      <p:sp>
        <p:nvSpPr>
          <p:cNvPr id="49" name="TextBox 24">
            <a:extLst>
              <a:ext uri="{FF2B5EF4-FFF2-40B4-BE49-F238E27FC236}">
                <a16:creationId xmlns:a16="http://schemas.microsoft.com/office/drawing/2014/main" id="{7181AB09-B54F-4727-C67E-96E6261B7772}"/>
              </a:ext>
            </a:extLst>
          </p:cNvPr>
          <p:cNvSpPr txBox="1"/>
          <p:nvPr/>
        </p:nvSpPr>
        <p:spPr>
          <a:xfrm>
            <a:off x="3544420" y="2775021"/>
            <a:ext cx="226792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b="1" dirty="0"/>
              <a:t>Lambda 2</a:t>
            </a:r>
          </a:p>
          <a:p>
            <a:pPr algn="ctr"/>
            <a:r>
              <a:rPr lang="en-US" sz="900" dirty="0"/>
              <a:t>(Designed to convert the output data into HTML pages.)</a:t>
            </a:r>
            <a:endParaRPr lang="en-IN" sz="900" b="1" dirty="0"/>
          </a:p>
        </p:txBody>
      </p:sp>
      <p:sp>
        <p:nvSpPr>
          <p:cNvPr id="50" name="TextBox 140">
            <a:extLst>
              <a:ext uri="{FF2B5EF4-FFF2-40B4-BE49-F238E27FC236}">
                <a16:creationId xmlns:a16="http://schemas.microsoft.com/office/drawing/2014/main" id="{4D84BBFF-EA41-FAB7-2A15-B7E3C5492DF2}"/>
              </a:ext>
            </a:extLst>
          </p:cNvPr>
          <p:cNvSpPr txBox="1"/>
          <p:nvPr/>
        </p:nvSpPr>
        <p:spPr>
          <a:xfrm>
            <a:off x="6868431" y="5807547"/>
            <a:ext cx="218324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900" b="1" dirty="0">
                <a:ea typeface="Calibri" panose="020F0502020204030204" pitchFamily="34" charset="0"/>
                <a:cs typeface="Calibri" panose="020F0502020204030204" pitchFamily="34" charset="0"/>
              </a:rPr>
              <a:t>Lambda 4</a:t>
            </a:r>
          </a:p>
          <a:p>
            <a:pPr algn="ctr"/>
            <a:r>
              <a:rPr lang="en-IN" sz="900" dirty="0">
                <a:ea typeface="Calibri" panose="020F0502020204030204" pitchFamily="34" charset="0"/>
                <a:cs typeface="Calibri" panose="020F0502020204030204" pitchFamily="34" charset="0"/>
              </a:rPr>
              <a:t>(Lambda function to trigger an PDF creation and store it in s3)</a:t>
            </a:r>
          </a:p>
        </p:txBody>
      </p:sp>
      <p:sp>
        <p:nvSpPr>
          <p:cNvPr id="53" name="TextBox 140">
            <a:extLst>
              <a:ext uri="{FF2B5EF4-FFF2-40B4-BE49-F238E27FC236}">
                <a16:creationId xmlns:a16="http://schemas.microsoft.com/office/drawing/2014/main" id="{22E98F47-310F-1AB6-6828-F69A9D365D0A}"/>
              </a:ext>
            </a:extLst>
          </p:cNvPr>
          <p:cNvSpPr txBox="1"/>
          <p:nvPr/>
        </p:nvSpPr>
        <p:spPr>
          <a:xfrm>
            <a:off x="6921497" y="3020153"/>
            <a:ext cx="1950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900" b="1" dirty="0">
                <a:ea typeface="Calibri" panose="020F0502020204030204" pitchFamily="34" charset="0"/>
                <a:cs typeface="Calibri" panose="020F0502020204030204" pitchFamily="34" charset="0"/>
              </a:rPr>
              <a:t>Lambda 3</a:t>
            </a:r>
          </a:p>
          <a:p>
            <a:pPr algn="ctr"/>
            <a:r>
              <a:rPr lang="en-IN" sz="900" dirty="0">
                <a:ea typeface="Calibri" panose="020F0502020204030204" pitchFamily="34" charset="0"/>
                <a:cs typeface="Calibri" panose="020F0502020204030204" pitchFamily="34" charset="0"/>
              </a:rPr>
              <a:t>(Lambda function to trigger an Email notification alert to Send mail to Client)</a:t>
            </a:r>
          </a:p>
        </p:txBody>
      </p:sp>
      <p:sp>
        <p:nvSpPr>
          <p:cNvPr id="55" name="TextBox 134">
            <a:extLst>
              <a:ext uri="{FF2B5EF4-FFF2-40B4-BE49-F238E27FC236}">
                <a16:creationId xmlns:a16="http://schemas.microsoft.com/office/drawing/2014/main" id="{CA73C0AE-87C8-F8B7-AA70-F67C14DFFD40}"/>
              </a:ext>
            </a:extLst>
          </p:cNvPr>
          <p:cNvSpPr txBox="1"/>
          <p:nvPr/>
        </p:nvSpPr>
        <p:spPr>
          <a:xfrm>
            <a:off x="1079471" y="4558090"/>
            <a:ext cx="194033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b="1" dirty="0"/>
              <a:t>Input</a:t>
            </a:r>
            <a:r>
              <a:rPr lang="en-US" sz="900" dirty="0"/>
              <a:t> </a:t>
            </a:r>
            <a:r>
              <a:rPr lang="en-US" sz="900" b="1" dirty="0"/>
              <a:t>bucket</a:t>
            </a:r>
            <a:r>
              <a:rPr lang="en-US" sz="900" dirty="0"/>
              <a:t> </a:t>
            </a:r>
          </a:p>
          <a:p>
            <a:pPr algn="ctr"/>
            <a:r>
              <a:rPr lang="en-US" sz="900" dirty="0"/>
              <a:t>(The S3 bucket contains the drug name and Data extracts from the Canada Vigilance adverse reaction online database(.txt files) as input)</a:t>
            </a:r>
            <a:endParaRPr lang="en-IN" sz="900" dirty="0"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7" name="TextBox 137">
            <a:extLst>
              <a:ext uri="{FF2B5EF4-FFF2-40B4-BE49-F238E27FC236}">
                <a16:creationId xmlns:a16="http://schemas.microsoft.com/office/drawing/2014/main" id="{9B1ED477-064C-018E-A4F9-35367C7B253A}"/>
              </a:ext>
            </a:extLst>
          </p:cNvPr>
          <p:cNvSpPr txBox="1"/>
          <p:nvPr/>
        </p:nvSpPr>
        <p:spPr>
          <a:xfrm>
            <a:off x="6461761" y="4544956"/>
            <a:ext cx="186156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900" b="1" dirty="0">
                <a:ea typeface="Calibri" panose="020F0502020204030204" pitchFamily="34" charset="0"/>
                <a:cs typeface="Calibri" panose="020F0502020204030204" pitchFamily="34" charset="0"/>
              </a:rPr>
              <a:t>Output bucket</a:t>
            </a:r>
          </a:p>
          <a:p>
            <a:pPr algn="ctr"/>
            <a:r>
              <a:rPr lang="en-IN" sz="900" dirty="0">
                <a:ea typeface="Calibri" panose="020F0502020204030204" pitchFamily="34" charset="0"/>
                <a:cs typeface="Calibri" panose="020F0502020204030204" pitchFamily="34" charset="0"/>
              </a:rPr>
              <a:t>(Storing the filtered</a:t>
            </a:r>
          </a:p>
          <a:p>
            <a:pPr algn="ctr"/>
            <a:r>
              <a:rPr lang="en-IN" sz="900" dirty="0">
                <a:ea typeface="Calibri" panose="020F0502020204030204" pitchFamily="34" charset="0"/>
                <a:cs typeface="Calibri" panose="020F0502020204030204" pitchFamily="34" charset="0"/>
              </a:rPr>
              <a:t>Data and PDF report in S3)</a:t>
            </a:r>
          </a:p>
        </p:txBody>
      </p:sp>
      <p:pic>
        <p:nvPicPr>
          <p:cNvPr id="118" name="Graphic 19">
            <a:extLst>
              <a:ext uri="{FF2B5EF4-FFF2-40B4-BE49-F238E27FC236}">
                <a16:creationId xmlns:a16="http://schemas.microsoft.com/office/drawing/2014/main" id="{E3354B27-4935-196B-E7E5-DA42D585FF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/>
          <a:srcRect/>
          <a:stretch/>
        </p:blipFill>
        <p:spPr bwMode="auto">
          <a:xfrm>
            <a:off x="3071822" y="3088249"/>
            <a:ext cx="456888" cy="45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9" name="TextBox 161">
            <a:extLst>
              <a:ext uri="{FF2B5EF4-FFF2-40B4-BE49-F238E27FC236}">
                <a16:creationId xmlns:a16="http://schemas.microsoft.com/office/drawing/2014/main" id="{5FCDBAE2-F3E0-1640-C566-4D659AC3BFB3}"/>
              </a:ext>
            </a:extLst>
          </p:cNvPr>
          <p:cNvSpPr txBox="1"/>
          <p:nvPr/>
        </p:nvSpPr>
        <p:spPr>
          <a:xfrm>
            <a:off x="2772509" y="3511739"/>
            <a:ext cx="1027513" cy="643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900" b="1" dirty="0"/>
              <a:t>Event bridge</a:t>
            </a:r>
          </a:p>
          <a:p>
            <a:pPr algn="ctr"/>
            <a:r>
              <a:rPr lang="en-IN" sz="900" dirty="0"/>
              <a:t>(To trigger the scheduled lambda ) </a:t>
            </a:r>
          </a:p>
        </p:txBody>
      </p:sp>
      <p:pic>
        <p:nvPicPr>
          <p:cNvPr id="123" name="Graphic 19">
            <a:extLst>
              <a:ext uri="{FF2B5EF4-FFF2-40B4-BE49-F238E27FC236}">
                <a16:creationId xmlns:a16="http://schemas.microsoft.com/office/drawing/2014/main" id="{FD0792F7-0E0E-C803-08A3-79639A3440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/>
          <a:srcRect/>
          <a:stretch/>
        </p:blipFill>
        <p:spPr bwMode="auto">
          <a:xfrm>
            <a:off x="9333241" y="5318303"/>
            <a:ext cx="456888" cy="45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4" name="TextBox 161">
            <a:extLst>
              <a:ext uri="{FF2B5EF4-FFF2-40B4-BE49-F238E27FC236}">
                <a16:creationId xmlns:a16="http://schemas.microsoft.com/office/drawing/2014/main" id="{E014F273-5CF5-8CBF-7B63-6B1A7B587E65}"/>
              </a:ext>
            </a:extLst>
          </p:cNvPr>
          <p:cNvSpPr txBox="1"/>
          <p:nvPr/>
        </p:nvSpPr>
        <p:spPr>
          <a:xfrm>
            <a:off x="8805352" y="5743670"/>
            <a:ext cx="153812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900" b="1" dirty="0"/>
              <a:t>Event bridge</a:t>
            </a:r>
          </a:p>
          <a:p>
            <a:pPr algn="ctr"/>
            <a:r>
              <a:rPr lang="en-IN" sz="900" dirty="0"/>
              <a:t>(To trigger the scheduled lambda ) </a:t>
            </a:r>
          </a:p>
        </p:txBody>
      </p:sp>
      <p:pic>
        <p:nvPicPr>
          <p:cNvPr id="125" name="Graphic 18">
            <a:extLst>
              <a:ext uri="{FF2B5EF4-FFF2-40B4-BE49-F238E27FC236}">
                <a16:creationId xmlns:a16="http://schemas.microsoft.com/office/drawing/2014/main" id="{983CDB49-C2CA-9BC2-0C1F-5ED6766181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/>
          <a:srcRect/>
          <a:stretch/>
        </p:blipFill>
        <p:spPr bwMode="auto">
          <a:xfrm>
            <a:off x="9735799" y="2449390"/>
            <a:ext cx="607679" cy="607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6" name="TextBox 144">
            <a:extLst>
              <a:ext uri="{FF2B5EF4-FFF2-40B4-BE49-F238E27FC236}">
                <a16:creationId xmlns:a16="http://schemas.microsoft.com/office/drawing/2014/main" id="{FC2E582C-29C8-5AD2-BE9A-8C297B65B916}"/>
              </a:ext>
            </a:extLst>
          </p:cNvPr>
          <p:cNvSpPr txBox="1"/>
          <p:nvPr/>
        </p:nvSpPr>
        <p:spPr>
          <a:xfrm>
            <a:off x="9461368" y="3071421"/>
            <a:ext cx="1193897" cy="507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900" b="1" dirty="0">
                <a:ea typeface="Calibri" panose="020F0502020204030204" pitchFamily="34" charset="0"/>
                <a:cs typeface="Calibri" panose="020F0502020204030204" pitchFamily="34" charset="0"/>
              </a:rPr>
              <a:t>SES</a:t>
            </a:r>
          </a:p>
          <a:p>
            <a:pPr algn="ctr"/>
            <a:r>
              <a:rPr lang="en-IN" sz="900" dirty="0">
                <a:ea typeface="Calibri" panose="020F0502020204030204" pitchFamily="34" charset="0"/>
                <a:cs typeface="Calibri" panose="020F0502020204030204" pitchFamily="34" charset="0"/>
              </a:rPr>
              <a:t>     (To send mail to Client)</a:t>
            </a: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E48CCDAE-4E65-68C4-5575-496B89A1E5D0}"/>
              </a:ext>
            </a:extLst>
          </p:cNvPr>
          <p:cNvCxnSpPr>
            <a:cxnSpLocks/>
            <a:stCxn id="123" idx="1"/>
            <a:endCxn id="2" idx="3"/>
          </p:cNvCxnSpPr>
          <p:nvPr/>
        </p:nvCxnSpPr>
        <p:spPr>
          <a:xfrm flipH="1">
            <a:off x="8280011" y="5546747"/>
            <a:ext cx="1053230" cy="28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3" name="Picture 2" descr="Zip file - Free interface icons">
            <a:extLst>
              <a:ext uri="{FF2B5EF4-FFF2-40B4-BE49-F238E27FC236}">
                <a16:creationId xmlns:a16="http://schemas.microsoft.com/office/drawing/2014/main" id="{B83F0A04-F1A7-B1B2-E8CA-39FFB68F9E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898" y="4067358"/>
            <a:ext cx="461882" cy="461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4" name="TextBox 119">
            <a:extLst>
              <a:ext uri="{FF2B5EF4-FFF2-40B4-BE49-F238E27FC236}">
                <a16:creationId xmlns:a16="http://schemas.microsoft.com/office/drawing/2014/main" id="{0F71694B-19B5-C509-8FE9-7ED719D84622}"/>
              </a:ext>
            </a:extLst>
          </p:cNvPr>
          <p:cNvSpPr txBox="1"/>
          <p:nvPr/>
        </p:nvSpPr>
        <p:spPr>
          <a:xfrm>
            <a:off x="99888" y="4507783"/>
            <a:ext cx="1159371" cy="23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900" dirty="0">
                <a:ea typeface="Calibri" panose="020F0502020204030204" pitchFamily="34" charset="0"/>
                <a:cs typeface="Calibri" panose="020F0502020204030204" pitchFamily="34" charset="0"/>
              </a:rPr>
              <a:t>Source data</a:t>
            </a:r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FB355E25-988C-C08F-2EFF-3B5FE61C689A}"/>
              </a:ext>
            </a:extLst>
          </p:cNvPr>
          <p:cNvCxnSpPr>
            <a:cxnSpLocks/>
            <a:stCxn id="133" idx="3"/>
            <a:endCxn id="9" idx="1"/>
          </p:cNvCxnSpPr>
          <p:nvPr/>
        </p:nvCxnSpPr>
        <p:spPr>
          <a:xfrm>
            <a:off x="648780" y="4298299"/>
            <a:ext cx="1053136" cy="1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BF43FFE6-74B7-DBAD-74B2-94AA9D5CC001}"/>
              </a:ext>
            </a:extLst>
          </p:cNvPr>
          <p:cNvCxnSpPr>
            <a:cxnSpLocks/>
            <a:stCxn id="125" idx="3"/>
          </p:cNvCxnSpPr>
          <p:nvPr/>
        </p:nvCxnSpPr>
        <p:spPr>
          <a:xfrm>
            <a:off x="10343478" y="2753230"/>
            <a:ext cx="1217136" cy="6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208">
            <a:extLst>
              <a:ext uri="{FF2B5EF4-FFF2-40B4-BE49-F238E27FC236}">
                <a16:creationId xmlns:a16="http://schemas.microsoft.com/office/drawing/2014/main" id="{56DF0CD6-A275-931D-DB04-0E63EECDE15F}"/>
              </a:ext>
            </a:extLst>
          </p:cNvPr>
          <p:cNvSpPr txBox="1"/>
          <p:nvPr/>
        </p:nvSpPr>
        <p:spPr>
          <a:xfrm>
            <a:off x="3016724" y="1924494"/>
            <a:ext cx="1544857" cy="23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900" b="1" dirty="0"/>
              <a:t>FETCHING &amp; FILTERING</a:t>
            </a:r>
          </a:p>
        </p:txBody>
      </p:sp>
      <p:sp>
        <p:nvSpPr>
          <p:cNvPr id="146" name="TextBox 208">
            <a:extLst>
              <a:ext uri="{FF2B5EF4-FFF2-40B4-BE49-F238E27FC236}">
                <a16:creationId xmlns:a16="http://schemas.microsoft.com/office/drawing/2014/main" id="{F70C6445-EFCD-32C6-4435-6CF8ACECAAB1}"/>
              </a:ext>
            </a:extLst>
          </p:cNvPr>
          <p:cNvSpPr txBox="1"/>
          <p:nvPr/>
        </p:nvSpPr>
        <p:spPr>
          <a:xfrm>
            <a:off x="7941611" y="2160655"/>
            <a:ext cx="177908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900" b="1" dirty="0"/>
              <a:t>MAIL SERVICE &amp; PDF GENRATION</a:t>
            </a:r>
          </a:p>
        </p:txBody>
      </p:sp>
    </p:spTree>
    <p:extLst>
      <p:ext uri="{BB962C8B-B14F-4D97-AF65-F5344CB8AC3E}">
        <p14:creationId xmlns:p14="http://schemas.microsoft.com/office/powerpoint/2010/main" val="5834012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669</Words>
  <Application>Microsoft Office PowerPoint</Application>
  <PresentationFormat>Widescreen</PresentationFormat>
  <Paragraphs>124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Deeptanshu S</dc:creator>
  <cp:lastModifiedBy>CJP</cp:lastModifiedBy>
  <cp:revision>10</cp:revision>
  <dcterms:created xsi:type="dcterms:W3CDTF">2024-12-03T04:42:54Z</dcterms:created>
  <dcterms:modified xsi:type="dcterms:W3CDTF">2025-01-06T14:04:46Z</dcterms:modified>
</cp:coreProperties>
</file>