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6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E26899-8B52-F808-CBB6-FB570B4F08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46968-CB12-1298-863B-67847E56F8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F17FC-9D04-4C52-A304-CD8A5276E599}" type="datetimeFigureOut">
              <a:rPr lang="en-IN" smtClean="0"/>
              <a:pPr/>
              <a:t>20-12-2024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E45D1-5D16-7264-C491-ACD28C6594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810E7-2AB2-B819-D92A-7A2DBDC145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32F0A-3BF2-4D0A-9D27-B30A27E181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836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A6B1D-1CE5-4BCC-9FB1-614A63B28755}" type="datetimeFigureOut">
              <a:rPr lang="en-IN" smtClean="0"/>
              <a:pPr/>
              <a:t>20-12-2024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41461-1EAC-4B6F-8C70-C9B3D62237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0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B2DE-9ED9-3C79-BE52-FFB4AF44D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EC5DB-9DB3-77CA-D1D4-EDB5D2336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3726E-14C3-9E9F-7AAA-346FA188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22659-8820-F2EF-D8F4-D8A4B029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B0716-C461-6703-CB20-BEDB1B3A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9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5DCE-FD01-560A-6C08-E3A37EC7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9CD16-FABC-36F7-C94D-C3CE2DD51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94A5F-58B1-BF33-79A1-F2793A2B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7027B-AF4A-CD5B-DD68-D3D08C73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D77AC-9815-707D-580D-70C02AE3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94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C40FA7-BBB4-5606-704D-4AF39272D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0B841-FCE8-1EAC-9B42-D0C481C8B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CD0D9-D23E-DE67-21C2-A54CFFBC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7DEAC-BF61-F78E-1D64-4C85A6D2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9164A-6665-3B62-7D6C-D1C06330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66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6FEF-F9B2-8B2B-9D34-27D6B1F1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D69FC-B11A-AAB5-9A75-D369E179B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73A84-A000-293E-89A5-33DE8CF1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A8CB6-B0C0-BB34-C688-D6942B3D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6B27E-5E68-69B0-D66F-37F8B0AE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97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25FF-C08C-AC70-977D-A09CEC3C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4A116-58D3-C3BF-079F-C71813B3C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6A477-79FD-C003-19C5-8CBA1D12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BEC26-9F04-E19C-8A7E-98A8C7BF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A03DF-2315-0BC7-F5F8-B8AABA0B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91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DD63-3592-BB8E-42CE-7DC6F4BF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03B59-210C-348B-6D3F-2909E9B9C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64738-B6F6-1E95-5879-17707E73A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BC10F-8190-922F-9389-B1FC3DEC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9C3D3-A482-7F9A-9C12-FCF5D816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E9C04-7F96-2F80-549F-A8CFB291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14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27B3-CCC5-7434-FE62-2FB22EF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AEC0E-47A5-45C6-D7C0-7A9B901C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AAF45-A7A0-ABDB-4E82-8815C4732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8C3A2-5315-3FD8-4F7A-6380473C1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6D4EA7-69F0-6C42-6CA2-923D82C9C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311EE-96BE-590C-F2E5-B704C64A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9756D4-3572-4705-037C-7E87CA94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B1F939-9FCF-9189-42EC-B7C37808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57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58AE-32DD-1080-6EE8-CD0821CD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64917-FC52-2C20-B3C1-C94B6A7D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FA479-F698-FA02-4673-53A2A383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85318-502B-A47B-758D-559A96EA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52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C1C22-9599-F783-6BFB-1DD4C4CC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A61E6-9373-70C4-9DBE-061B74444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31D80-EA29-81A0-F1EF-E7C46F31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30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AA6D-8410-81D0-5939-8D78224C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A8BE-78A0-8599-CB82-1EC448D21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823DC-3EF0-E2A1-E79A-0E4B73C55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A09DF-BABB-B238-56BF-9ECA88B9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8A43D-0742-AFD3-F3A9-EDDC373B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15841-02BC-C663-D4E5-BAF7D43F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89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A9C2-0E26-2F2F-A450-4A0F6522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72B74-71D3-59A2-6EF6-46452081B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51BD1-91A7-EFD9-913A-02DACE56B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467EF-8625-A3E5-94FE-D379A9EE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FB882-84F2-2643-8394-CC813D5B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30BB5-F0EA-52A6-C1C0-8432262E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23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9EB16-F37B-8819-42B9-EC8C2C2A2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8150A-B7CC-7485-AF87-9E756481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CFC36-C4BC-CAA7-EA8C-2699B420B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6CD09-8EC5-0D4C-41FA-AC839B977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62429-5591-B751-9973-076776557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09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loudjournee.com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://www.cloudjournee.com/" TargetMode="External"/><Relationship Id="rId7" Type="http://schemas.openxmlformats.org/officeDocument/2006/relationships/hyperlink" Target="https://twitter.com/CloudJourne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11" Type="http://schemas.openxmlformats.org/officeDocument/2006/relationships/image" Target="../media/image23.png"/><Relationship Id="rId5" Type="http://schemas.openxmlformats.org/officeDocument/2006/relationships/hyperlink" Target="https://www.facebook.com/CloudJournee-1598511767111591/" TargetMode="External"/><Relationship Id="rId10" Type="http://schemas.openxmlformats.org/officeDocument/2006/relationships/hyperlink" Target="https://www.linkedin.com/company/cloudjournee" TargetMode="External"/><Relationship Id="rId4" Type="http://schemas.openxmlformats.org/officeDocument/2006/relationships/hyperlink" Target="mailto:americasales@cignex.com" TargetMode="External"/><Relationship Id="rId9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84F2B1-E794-FEB3-68FB-179B62889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946" y="398569"/>
            <a:ext cx="2217258" cy="1112926"/>
          </a:xfrm>
          <a:prstGeom prst="rect">
            <a:avLst/>
          </a:prstGeom>
        </p:spPr>
      </p:pic>
      <p:pic>
        <p:nvPicPr>
          <p:cNvPr id="5" name="Picture 2" descr="D:\Users\Lean\Desktop\bg.jpg">
            <a:extLst>
              <a:ext uri="{FF2B5EF4-FFF2-40B4-BE49-F238E27FC236}">
                <a16:creationId xmlns:a16="http://schemas.microsoft.com/office/drawing/2014/main" id="{407F8ABA-D10F-E6E2-0B9F-BC0E09D560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17"/>
          <a:stretch/>
        </p:blipFill>
        <p:spPr bwMode="auto">
          <a:xfrm>
            <a:off x="0" y="5166777"/>
            <a:ext cx="12191999" cy="170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B8D566F0-2D6D-00EC-CEF1-79B9B4C30030}"/>
              </a:ext>
            </a:extLst>
          </p:cNvPr>
          <p:cNvSpPr txBox="1">
            <a:spLocks/>
          </p:cNvSpPr>
          <p:nvPr/>
        </p:nvSpPr>
        <p:spPr>
          <a:xfrm>
            <a:off x="1670565" y="2086333"/>
            <a:ext cx="8850869" cy="16359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rgbClr val="0070C0"/>
                </a:solidFill>
                <a:latin typeface="Cambria" pitchFamily="18" charset="0"/>
                <a:ea typeface="+mn-ea"/>
                <a:cs typeface="+mn-cs"/>
              </a:defRPr>
            </a:lvl1pPr>
            <a:lvl2pPr marL="4874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solidFill>
                  <a:srgbClr val="002D86"/>
                </a:solidFill>
                <a:latin typeface="ModernBlck" pitchFamily="34" charset="0"/>
                <a:ea typeface="Lato" pitchFamily="34" charset="0"/>
                <a:cs typeface="Lato" pitchFamily="34" charset="0"/>
              </a:rPr>
              <a:t>Canada Vigilance Project (CVP)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1A90C9C6-E2D4-E688-FFF0-017420484C7C}"/>
              </a:ext>
            </a:extLst>
          </p:cNvPr>
          <p:cNvSpPr txBox="1">
            <a:spLocks/>
          </p:cNvSpPr>
          <p:nvPr/>
        </p:nvSpPr>
        <p:spPr>
          <a:xfrm>
            <a:off x="3665999" y="5913476"/>
            <a:ext cx="4860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hlinkClick r:id="rId4"/>
              </a:rPr>
              <a:t>www.cloudjournee.com</a:t>
            </a:r>
            <a:r>
              <a:rPr lang="en-I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A493DA5-CE6C-3ECF-3284-D743FC55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CloudJournee Confidential</a:t>
            </a:r>
            <a:endParaRPr lang="en-IN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E264D27-B349-3E50-90F4-5E5EE731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/>
              <a:t>www.cloudjournee.com</a:t>
            </a:r>
          </a:p>
        </p:txBody>
      </p:sp>
    </p:spTree>
    <p:extLst>
      <p:ext uri="{BB962C8B-B14F-4D97-AF65-F5344CB8AC3E}">
        <p14:creationId xmlns:p14="http://schemas.microsoft.com/office/powerpoint/2010/main" val="4238481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ers\Lean\Desktop\bg.jpg">
            <a:extLst>
              <a:ext uri="{FF2B5EF4-FFF2-40B4-BE49-F238E27FC236}">
                <a16:creationId xmlns:a16="http://schemas.microsoft.com/office/drawing/2014/main" id="{DD30CF88-42B3-54B0-332D-8F35D1B262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17"/>
          <a:stretch/>
        </p:blipFill>
        <p:spPr bwMode="auto">
          <a:xfrm>
            <a:off x="0" y="5148428"/>
            <a:ext cx="12191999" cy="170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FB40F9-39C9-0034-BCA3-375AE4574949}"/>
              </a:ext>
            </a:extLst>
          </p:cNvPr>
          <p:cNvSpPr txBox="1"/>
          <p:nvPr/>
        </p:nvSpPr>
        <p:spPr>
          <a:xfrm>
            <a:off x="3288558" y="2100872"/>
            <a:ext cx="525013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74887"/>
            <a:r>
              <a:rPr lang="en-US" sz="2300" u="sng" dirty="0">
                <a:solidFill>
                  <a:prstClr val="black"/>
                </a:solidFill>
                <a:latin typeface="Cambria" pitchFamily="18" charset="0"/>
                <a:hlinkClick r:id="rId3"/>
              </a:rPr>
              <a:t>w</a:t>
            </a:r>
            <a:r>
              <a:rPr lang="en-US" sz="2300" u="sng" dirty="0">
                <a:solidFill>
                  <a:schemeClr val="accent2"/>
                </a:solidFill>
                <a:latin typeface="Cambria" pitchFamily="18" charset="0"/>
                <a:hlinkClick r:id="rId3"/>
              </a:rPr>
              <a:t>ww.cloudjo</a:t>
            </a:r>
            <a:r>
              <a:rPr lang="en-US" sz="2300" u="sng" dirty="0">
                <a:solidFill>
                  <a:prstClr val="black"/>
                </a:solidFill>
                <a:latin typeface="Cambria" pitchFamily="18" charset="0"/>
                <a:hlinkClick r:id="rId3"/>
              </a:rPr>
              <a:t>urnee.com</a:t>
            </a:r>
            <a:r>
              <a:rPr lang="en-US" sz="2300" u="sng" dirty="0">
                <a:solidFill>
                  <a:prstClr val="black"/>
                </a:solidFill>
                <a:latin typeface="Cambria" pitchFamily="18" charset="0"/>
              </a:rPr>
              <a:t> </a:t>
            </a:r>
            <a:endParaRPr lang="en-IN" sz="2300" u="sng" dirty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030C1-CA98-5263-4103-FBC36E679E2E}"/>
              </a:ext>
            </a:extLst>
          </p:cNvPr>
          <p:cNvSpPr txBox="1"/>
          <p:nvPr/>
        </p:nvSpPr>
        <p:spPr>
          <a:xfrm>
            <a:off x="759855" y="2856167"/>
            <a:ext cx="10230852" cy="10464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74887"/>
            <a:r>
              <a:rPr 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ModernBlck" pitchFamily="34" charset="0"/>
              </a:rPr>
              <a:t>Contact Us</a:t>
            </a:r>
          </a:p>
          <a:p>
            <a:pPr algn="ctr" defTabSz="974887"/>
            <a:endParaRPr 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Cambria" pitchFamily="18" charset="0"/>
            </a:endParaRPr>
          </a:p>
          <a:p>
            <a:pPr algn="ctr" defTabSz="974887"/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mbria" pitchFamily="18" charset="0"/>
              </a:rPr>
              <a:t>Sales &amp; Others: </a:t>
            </a: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mbria" pitchFamily="18" charset="0"/>
                <a:hlinkClick r:id="rId4"/>
              </a:rPr>
              <a:t>info@cloudjournee.com</a:t>
            </a:r>
            <a:endParaRPr lang="en-IN" sz="2400" dirty="0">
              <a:solidFill>
                <a:prstClr val="black"/>
              </a:solidFill>
              <a:latin typeface="Cambria" pitchFamily="18" charset="0"/>
            </a:endParaRPr>
          </a:p>
        </p:txBody>
      </p:sp>
      <p:pic>
        <p:nvPicPr>
          <p:cNvPr id="8" name="Picture 2">
            <a:hlinkClick r:id="rId5"/>
            <a:extLst>
              <a:ext uri="{FF2B5EF4-FFF2-40B4-BE49-F238E27FC236}">
                <a16:creationId xmlns:a16="http://schemas.microsoft.com/office/drawing/2014/main" id="{26C2F652-FE5C-096A-952E-06BFD149F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417" y="4216832"/>
            <a:ext cx="307459" cy="307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>
            <a:hlinkClick r:id="rId7"/>
            <a:extLst>
              <a:ext uri="{FF2B5EF4-FFF2-40B4-BE49-F238E27FC236}">
                <a16:creationId xmlns:a16="http://schemas.microsoft.com/office/drawing/2014/main" id="{8244790C-4301-0AC9-1567-F3B33F2BE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5807793" y="4216832"/>
            <a:ext cx="324000" cy="3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 descr="LinkedIn">
            <a:hlinkClick r:id="rId10"/>
            <a:extLst>
              <a:ext uri="{FF2B5EF4-FFF2-40B4-BE49-F238E27FC236}">
                <a16:creationId xmlns:a16="http://schemas.microsoft.com/office/drawing/2014/main" id="{EB7CB92E-2E46-9BE0-F604-9B1FFE5BE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756" y="4200291"/>
            <a:ext cx="323999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149E4B3F-8F9D-7453-A804-A981176AF189}"/>
              </a:ext>
            </a:extLst>
          </p:cNvPr>
          <p:cNvSpPr txBox="1">
            <a:spLocks/>
          </p:cNvSpPr>
          <p:nvPr/>
        </p:nvSpPr>
        <p:spPr>
          <a:xfrm>
            <a:off x="724628" y="1399125"/>
            <a:ext cx="10174691" cy="61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rgbClr val="0070C0"/>
                </a:solidFill>
                <a:latin typeface="Cambria" pitchFamily="18" charset="0"/>
                <a:ea typeface="+mn-ea"/>
                <a:cs typeface="+mn-cs"/>
              </a:defRPr>
            </a:lvl1pPr>
            <a:lvl2pPr marL="4874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ModernBlck"/>
                <a:ea typeface="Lato" pitchFamily="34" charset="0"/>
                <a:cs typeface="Lato" pitchFamily="34" charset="0"/>
              </a:rPr>
              <a:t>Thank </a:t>
            </a:r>
            <a:r>
              <a:rPr lang="en-US" b="1" dirty="0">
                <a:solidFill>
                  <a:srgbClr val="4A9D45"/>
                </a:solidFill>
                <a:latin typeface="ModernBlck"/>
                <a:ea typeface="Lato" pitchFamily="34" charset="0"/>
                <a:cs typeface="Lato" pitchFamily="34" charset="0"/>
              </a:rPr>
              <a:t>You</a:t>
            </a:r>
            <a:r>
              <a:rPr lang="en-US" b="1" dirty="0">
                <a:latin typeface="ModernBlck"/>
                <a:ea typeface="Lato" pitchFamily="34" charset="0"/>
                <a:cs typeface="Lato" pitchFamily="34" charset="0"/>
              </a:rPr>
              <a:t> </a:t>
            </a:r>
          </a:p>
          <a:p>
            <a:pPr lvl="0" algn="ctr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EB4"/>
              </a:buClr>
              <a:defRPr/>
            </a:pPr>
            <a:endParaRPr lang="en-IN" sz="2800" dirty="0">
              <a:solidFill>
                <a:sysClr val="windowText" lastClr="000000">
                  <a:lumMod val="65000"/>
                  <a:lumOff val="35000"/>
                </a:sysClr>
              </a:solidFill>
              <a:cs typeface="Arial" pitchFamily="34" charset="0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80CB39-53DB-E643-D6E9-B3B79C0F1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30B471B-2C34-11CA-D7F6-8BAE773C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873291A-2833-066A-284F-40932184A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71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Users\Lean\Desktop\bordb.png">
            <a:extLst>
              <a:ext uri="{FF2B5EF4-FFF2-40B4-BE49-F238E27FC236}">
                <a16:creationId xmlns:a16="http://schemas.microsoft.com/office/drawing/2014/main" id="{4DEA60B6-F87B-A9DF-798A-A696CFA43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9044"/>
            <a:ext cx="12192000" cy="711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8ECB89BE-980F-1ACD-F0C3-851E25B61DC7}"/>
              </a:ext>
            </a:extLst>
          </p:cNvPr>
          <p:cNvSpPr txBox="1">
            <a:spLocks/>
          </p:cNvSpPr>
          <p:nvPr/>
        </p:nvSpPr>
        <p:spPr>
          <a:xfrm>
            <a:off x="9466591" y="121391"/>
            <a:ext cx="1916756" cy="46255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3600" b="1" dirty="0">
                <a:solidFill>
                  <a:srgbClr val="4A9D45"/>
                </a:solidFill>
                <a:latin typeface="ModernBlck" pitchFamily="34" charset="0"/>
              </a:rPr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6CBF57-5103-98FE-A919-79DD2548A287}"/>
              </a:ext>
            </a:extLst>
          </p:cNvPr>
          <p:cNvSpPr txBox="1"/>
          <p:nvPr/>
        </p:nvSpPr>
        <p:spPr>
          <a:xfrm>
            <a:off x="416978" y="2179965"/>
            <a:ext cx="113462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Problem Statement</a:t>
            </a:r>
            <a:endParaRPr lang="en-IN" sz="28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Proposed Solution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Proposed Architecture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Implementation Plan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In Scope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Out of Scope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B7687C-9ABE-900A-3337-4AA74EFF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CloudJournee Confidential</a:t>
            </a:r>
            <a:endParaRPr lang="en-IN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12D2C1D-E86C-D26A-2410-0F0EB70E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862C770-A6F7-D91F-E52A-89D8EF73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90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B43E9AC4-7373-5721-2B67-4D29182E17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8394EF95-E94B-2242-F82F-15714607027D}"/>
              </a:ext>
            </a:extLst>
          </p:cNvPr>
          <p:cNvSpPr txBox="1">
            <a:spLocks/>
          </p:cNvSpPr>
          <p:nvPr/>
        </p:nvSpPr>
        <p:spPr>
          <a:xfrm>
            <a:off x="8470864" y="0"/>
            <a:ext cx="2837840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Problem Statement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3D47D26-AEE1-93C3-62BD-B5EDDF49F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Manually searching the Canada Vigilance Database for numerous drug products is time-consuming and prone to errors, hindering efficient decision-making.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client currently does not have an automated solution for screening drug products, resulting in slower access to crucial data needed for timely decision-making.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Ensuring the accuracy and timeliness of retrieved data is challenging, increasing the risk of missing important updates.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manual approach does not scale well with the growing volume of drug products needing monitoring, leading to operational inefficiencies.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client requires an automated solution to periodically screen the Canada Vigilance Database for specific products on the Health Canada website, streamlining the monitoring process and enhancing overall efficiency.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5D66D03-7AC8-C260-6DBA-A1EF79D5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15A8674-6586-8EE7-229D-C8A3B494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6143CE5-166E-8481-737A-A813E016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05516B-1523-49EF-A656-1CF7DFC0298D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06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6CABCA7B-438D-A440-C295-8950EBAF72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506F22A1-AA11-F32E-E38B-649A859D1971}"/>
              </a:ext>
            </a:extLst>
          </p:cNvPr>
          <p:cNvSpPr txBox="1">
            <a:spLocks/>
          </p:cNvSpPr>
          <p:nvPr/>
        </p:nvSpPr>
        <p:spPr>
          <a:xfrm>
            <a:off x="8458205" y="0"/>
            <a:ext cx="2347664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Proposed Solution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F28179-2B1D-94C0-490C-15BC73F21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effectLst/>
              </a:rPr>
              <a:t>Develop an automated system to retrieve adverse reaction reports from the Canada Vigilance Database based on drug names provided by the client.</a:t>
            </a:r>
            <a:endParaRPr lang="en-US" sz="1800" dirty="0"/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effectLst/>
              </a:rPr>
              <a:t>Fetch drug names listed in a Text file (.txt) provided by the client (stored in a standard storage system like S3) to fetch the Adverse Drug Reaction report.</a:t>
            </a:r>
            <a:endParaRPr lang="en-US" sz="1800" dirty="0"/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effectLst/>
              </a:rPr>
              <a:t>Automatically collect and organize relevant adverse reaction reports associated with the specified drugs to ensure timely client notifications via email.</a:t>
            </a:r>
            <a:endParaRPr lang="en-US" sz="1800" dirty="0"/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effectLst/>
              </a:rPr>
              <a:t>Send email notifications periodically to the client with the adverse reaction reports for the drugs being monitored.</a:t>
            </a:r>
            <a:endParaRPr lang="en-US" sz="1800" dirty="0"/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effectLst/>
              </a:rPr>
              <a:t>Create a PDF file consisting of detailed report of the data fetched from the automated system (Each row of the adverse reaction report generates one page of PDF report).</a:t>
            </a:r>
            <a:endParaRPr lang="en-US" sz="1800" dirty="0"/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effectLst/>
              </a:rPr>
              <a:t>Store this periodically generated PDF file in a standard storage system like S3</a:t>
            </a:r>
            <a:br>
              <a:rPr lang="en-US" sz="1800" dirty="0"/>
            </a:br>
            <a:r>
              <a:rPr lang="en-US" sz="1800" b="0" i="0" dirty="0">
                <a:effectLst/>
              </a:rPr>
              <a:t>Ensure that only new data is stored in PDF formats and sent in the notifications to prevent duplication, enhancing responsiveness and decision-making.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4D462C5-80E5-F92E-5A32-3C3044C0A1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ED09CE1-8D87-66C4-B891-8EA80570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9B48EF8-A215-F24F-79F4-358E1491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05516B-1523-49EF-A656-1CF7DFC0298D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75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34D72-D795-F58D-79F1-D96B518BE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FA019259-9017-8AB6-A99D-01770D955A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B03F2D0A-5324-ED83-F1B7-4BA10BF30FAB}"/>
              </a:ext>
            </a:extLst>
          </p:cNvPr>
          <p:cNvSpPr txBox="1">
            <a:spLocks/>
          </p:cNvSpPr>
          <p:nvPr/>
        </p:nvSpPr>
        <p:spPr>
          <a:xfrm>
            <a:off x="8478076" y="0"/>
            <a:ext cx="3361456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Proposed Architecture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80BE20A2-8D8D-6EB1-9067-5C5B5BD78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231A221-896D-E62D-AA0C-7B5CEBEF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FB7D1C1-0099-4963-EBFD-2431CDC8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8B2121-2D3E-6B53-0019-BCA8888E18A2}"/>
              </a:ext>
            </a:extLst>
          </p:cNvPr>
          <p:cNvSpPr/>
          <p:nvPr/>
        </p:nvSpPr>
        <p:spPr>
          <a:xfrm>
            <a:off x="6589111" y="2357678"/>
            <a:ext cx="4261345" cy="3815228"/>
          </a:xfrm>
          <a:prstGeom prst="rect">
            <a:avLst/>
          </a:prstGeom>
          <a:ln w="38100">
            <a:gradFill>
              <a:gsLst>
                <a:gs pos="0">
                  <a:schemeClr val="tx2">
                    <a:lumMod val="50000"/>
                    <a:lumOff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9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F73D6-E884-EBDE-6A29-3E05C317062B}"/>
              </a:ext>
            </a:extLst>
          </p:cNvPr>
          <p:cNvSpPr/>
          <p:nvPr/>
        </p:nvSpPr>
        <p:spPr>
          <a:xfrm>
            <a:off x="862345" y="1308420"/>
            <a:ext cx="10467309" cy="51328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33">
            <a:extLst>
              <a:ext uri="{FF2B5EF4-FFF2-40B4-BE49-F238E27FC236}">
                <a16:creationId xmlns:a16="http://schemas.microsoft.com/office/drawing/2014/main" id="{59C63FCF-226D-0D5B-21A7-F5241BC77CC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/>
        </p:blipFill>
        <p:spPr>
          <a:xfrm>
            <a:off x="865416" y="1312064"/>
            <a:ext cx="384902" cy="3685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9364D08-284B-4B76-1FEA-EBCDEA14C98F}"/>
              </a:ext>
            </a:extLst>
          </p:cNvPr>
          <p:cNvSpPr/>
          <p:nvPr/>
        </p:nvSpPr>
        <p:spPr>
          <a:xfrm>
            <a:off x="1173807" y="1806264"/>
            <a:ext cx="3869352" cy="3812061"/>
          </a:xfrm>
          <a:prstGeom prst="rect">
            <a:avLst/>
          </a:prstGeom>
          <a:ln w="38100">
            <a:gradFill>
              <a:gsLst>
                <a:gs pos="0">
                  <a:schemeClr val="tx2">
                    <a:lumMod val="50000"/>
                    <a:lumOff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900" dirty="0"/>
          </a:p>
        </p:txBody>
      </p:sp>
      <p:pic>
        <p:nvPicPr>
          <p:cNvPr id="14" name="Graphic 3">
            <a:extLst>
              <a:ext uri="{FF2B5EF4-FFF2-40B4-BE49-F238E27FC236}">
                <a16:creationId xmlns:a16="http://schemas.microsoft.com/office/drawing/2014/main" id="{FFE091F5-2CEC-FA91-91E6-5A6AEEE3A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191110" y="2478703"/>
            <a:ext cx="507807" cy="507807"/>
          </a:xfrm>
          <a:prstGeom prst="rect">
            <a:avLst/>
          </a:prstGeom>
        </p:spPr>
      </p:pic>
      <p:sp>
        <p:nvSpPr>
          <p:cNvPr id="17" name="TextBox 122">
            <a:extLst>
              <a:ext uri="{FF2B5EF4-FFF2-40B4-BE49-F238E27FC236}">
                <a16:creationId xmlns:a16="http://schemas.microsoft.com/office/drawing/2014/main" id="{F7432B41-3B1B-577C-ED39-62AC971621B9}"/>
              </a:ext>
            </a:extLst>
          </p:cNvPr>
          <p:cNvSpPr txBox="1"/>
          <p:nvPr/>
        </p:nvSpPr>
        <p:spPr>
          <a:xfrm>
            <a:off x="9932106" y="2992970"/>
            <a:ext cx="978166" cy="64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IAM role </a:t>
            </a:r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with S3 read write access and access to SNS</a:t>
            </a:r>
          </a:p>
        </p:txBody>
      </p:sp>
      <p:pic>
        <p:nvPicPr>
          <p:cNvPr id="18" name="Graphic 13">
            <a:extLst>
              <a:ext uri="{FF2B5EF4-FFF2-40B4-BE49-F238E27FC236}">
                <a16:creationId xmlns:a16="http://schemas.microsoft.com/office/drawing/2014/main" id="{0EAD1A95-CDC2-179A-9616-79105103C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589" y="3673660"/>
            <a:ext cx="639913" cy="6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63">
            <a:extLst>
              <a:ext uri="{FF2B5EF4-FFF2-40B4-BE49-F238E27FC236}">
                <a16:creationId xmlns:a16="http://schemas.microsoft.com/office/drawing/2014/main" id="{A87B6F2E-C0EF-F0AF-AEA9-2052CF7FD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181" y="2201639"/>
            <a:ext cx="617141" cy="61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34">
            <a:extLst>
              <a:ext uri="{FF2B5EF4-FFF2-40B4-BE49-F238E27FC236}">
                <a16:creationId xmlns:a16="http://schemas.microsoft.com/office/drawing/2014/main" id="{5A01AD37-EF2F-CD72-6874-F2AD8C3AD4C0}"/>
              </a:ext>
            </a:extLst>
          </p:cNvPr>
          <p:cNvSpPr txBox="1"/>
          <p:nvPr/>
        </p:nvSpPr>
        <p:spPr>
          <a:xfrm>
            <a:off x="3578443" y="2236366"/>
            <a:ext cx="154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Input</a:t>
            </a:r>
            <a:r>
              <a:rPr lang="en-US" sz="900" dirty="0"/>
              <a:t> </a:t>
            </a:r>
            <a:r>
              <a:rPr lang="en-US" sz="900" b="1" dirty="0"/>
              <a:t>bucket</a:t>
            </a:r>
            <a:r>
              <a:rPr lang="en-US" sz="900" dirty="0"/>
              <a:t> </a:t>
            </a:r>
          </a:p>
          <a:p>
            <a:pPr algn="ctr"/>
            <a:r>
              <a:rPr lang="en-US" sz="900" dirty="0"/>
              <a:t>(The S3 bucket contains the drug name and Data extracts from the Canada Vigilance adverse reaction online database(.txt files) as input)</a:t>
            </a:r>
            <a:endParaRPr lang="en-IN" sz="9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Graphic 13">
            <a:extLst>
              <a:ext uri="{FF2B5EF4-FFF2-40B4-BE49-F238E27FC236}">
                <a16:creationId xmlns:a16="http://schemas.microsoft.com/office/drawing/2014/main" id="{35DA9B2A-2917-2314-FC83-64AD82B4F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397" y="4727155"/>
            <a:ext cx="691618" cy="70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140">
            <a:extLst>
              <a:ext uri="{FF2B5EF4-FFF2-40B4-BE49-F238E27FC236}">
                <a16:creationId xmlns:a16="http://schemas.microsoft.com/office/drawing/2014/main" id="{3488EABC-C20D-0656-630A-6685F646450E}"/>
              </a:ext>
            </a:extLst>
          </p:cNvPr>
          <p:cNvSpPr txBox="1"/>
          <p:nvPr/>
        </p:nvSpPr>
        <p:spPr>
          <a:xfrm>
            <a:off x="7103131" y="5337871"/>
            <a:ext cx="1225162" cy="77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Lambda 4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(Lambda function to trigger an Email notification alert to Send mail to Client)</a:t>
            </a:r>
          </a:p>
        </p:txBody>
      </p:sp>
      <p:pic>
        <p:nvPicPr>
          <p:cNvPr id="25" name="Graphic 18">
            <a:extLst>
              <a:ext uri="{FF2B5EF4-FFF2-40B4-BE49-F238E27FC236}">
                <a16:creationId xmlns:a16="http://schemas.microsoft.com/office/drawing/2014/main" id="{FC8F1781-55BA-4DE6-E24F-CA2E4D383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/>
        </p:blipFill>
        <p:spPr bwMode="auto">
          <a:xfrm>
            <a:off x="9056941" y="4796331"/>
            <a:ext cx="607679" cy="60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F5BFCC-152B-5BBB-FBD2-BD059B64BAF2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8046015" y="5080658"/>
            <a:ext cx="1010926" cy="19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144">
            <a:extLst>
              <a:ext uri="{FF2B5EF4-FFF2-40B4-BE49-F238E27FC236}">
                <a16:creationId xmlns:a16="http://schemas.microsoft.com/office/drawing/2014/main" id="{A848CE83-17D9-E2C6-BC96-8D3D652CBE73}"/>
              </a:ext>
            </a:extLst>
          </p:cNvPr>
          <p:cNvSpPr txBox="1"/>
          <p:nvPr/>
        </p:nvSpPr>
        <p:spPr>
          <a:xfrm>
            <a:off x="8794022" y="5376465"/>
            <a:ext cx="1193897" cy="50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SES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     (To send mail to Client)</a:t>
            </a:r>
          </a:p>
        </p:txBody>
      </p:sp>
      <p:pic>
        <p:nvPicPr>
          <p:cNvPr id="28" name="Graphic 6">
            <a:extLst>
              <a:ext uri="{FF2B5EF4-FFF2-40B4-BE49-F238E27FC236}">
                <a16:creationId xmlns:a16="http://schemas.microsoft.com/office/drawing/2014/main" id="{354D6670-E050-5B3C-D497-CB568BBDB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/>
        </p:blipFill>
        <p:spPr bwMode="auto">
          <a:xfrm>
            <a:off x="11552964" y="2529596"/>
            <a:ext cx="557836" cy="55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19">
            <a:extLst>
              <a:ext uri="{FF2B5EF4-FFF2-40B4-BE49-F238E27FC236}">
                <a16:creationId xmlns:a16="http://schemas.microsoft.com/office/drawing/2014/main" id="{93FFACA0-2C4A-E874-BB44-4DFE34365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/>
        </p:blipFill>
        <p:spPr bwMode="auto">
          <a:xfrm>
            <a:off x="1395153" y="3087432"/>
            <a:ext cx="461643" cy="46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9">
            <a:extLst>
              <a:ext uri="{FF2B5EF4-FFF2-40B4-BE49-F238E27FC236}">
                <a16:creationId xmlns:a16="http://schemas.microsoft.com/office/drawing/2014/main" id="{C4035A5C-83AE-2669-EFB4-A8C68EBB8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124" y="1422876"/>
            <a:ext cx="505958" cy="48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1">
            <a:extLst>
              <a:ext uri="{FF2B5EF4-FFF2-40B4-BE49-F238E27FC236}">
                <a16:creationId xmlns:a16="http://schemas.microsoft.com/office/drawing/2014/main" id="{4DAF1DAB-4970-D706-390B-9C8C7A5B41FA}"/>
              </a:ext>
            </a:extLst>
          </p:cNvPr>
          <p:cNvSpPr txBox="1"/>
          <p:nvPr/>
        </p:nvSpPr>
        <p:spPr>
          <a:xfrm>
            <a:off x="1102488" y="3512551"/>
            <a:ext cx="1027513" cy="64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/>
              <a:t>Event bridge</a:t>
            </a:r>
          </a:p>
          <a:p>
            <a:pPr algn="ctr"/>
            <a:r>
              <a:rPr lang="en-IN" sz="900" dirty="0"/>
              <a:t>(To trigger the scheduled lambda ) </a:t>
            </a:r>
          </a:p>
        </p:txBody>
      </p:sp>
      <p:cxnSp>
        <p:nvCxnSpPr>
          <p:cNvPr id="33" name="Connector: Elbow 201">
            <a:extLst>
              <a:ext uri="{FF2B5EF4-FFF2-40B4-BE49-F238E27FC236}">
                <a16:creationId xmlns:a16="http://schemas.microsoft.com/office/drawing/2014/main" id="{F6ED5FB1-A4C6-AC5A-75B6-27D04789063A}"/>
              </a:ext>
            </a:extLst>
          </p:cNvPr>
          <p:cNvCxnSpPr>
            <a:cxnSpLocks/>
            <a:stCxn id="29" idx="3"/>
            <a:endCxn id="18" idx="0"/>
          </p:cNvCxnSpPr>
          <p:nvPr/>
        </p:nvCxnSpPr>
        <p:spPr>
          <a:xfrm>
            <a:off x="1856796" y="3318254"/>
            <a:ext cx="1160750" cy="3554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08">
            <a:extLst>
              <a:ext uri="{FF2B5EF4-FFF2-40B4-BE49-F238E27FC236}">
                <a16:creationId xmlns:a16="http://schemas.microsoft.com/office/drawing/2014/main" id="{DE3343E1-FDB4-417C-7258-10B191ABE49A}"/>
              </a:ext>
            </a:extLst>
          </p:cNvPr>
          <p:cNvSpPr txBox="1"/>
          <p:nvPr/>
        </p:nvSpPr>
        <p:spPr>
          <a:xfrm>
            <a:off x="2921717" y="1795854"/>
            <a:ext cx="1544857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900" b="1" dirty="0"/>
              <a:t>FETCHING &amp; FILTERING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1BAD55-9919-ABED-FE11-53BBA83C3CC0}"/>
              </a:ext>
            </a:extLst>
          </p:cNvPr>
          <p:cNvCxnSpPr>
            <a:cxnSpLocks/>
          </p:cNvCxnSpPr>
          <p:nvPr/>
        </p:nvCxnSpPr>
        <p:spPr>
          <a:xfrm>
            <a:off x="5979079" y="4338346"/>
            <a:ext cx="1501224" cy="794691"/>
          </a:xfrm>
          <a:prstGeom prst="bentConnector3">
            <a:avLst>
              <a:gd name="adj1" fmla="val 8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17">
            <a:extLst>
              <a:ext uri="{FF2B5EF4-FFF2-40B4-BE49-F238E27FC236}">
                <a16:creationId xmlns:a16="http://schemas.microsoft.com/office/drawing/2014/main" id="{DE157E69-926E-3567-43B5-F982D155F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999" y="1422876"/>
            <a:ext cx="505958" cy="48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raphic 23">
            <a:extLst>
              <a:ext uri="{FF2B5EF4-FFF2-40B4-BE49-F238E27FC236}">
                <a16:creationId xmlns:a16="http://schemas.microsoft.com/office/drawing/2014/main" id="{EDBC0C88-3EDD-E98E-C040-BE3EAD7FE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606" y="1381593"/>
            <a:ext cx="517815" cy="4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10">
            <a:extLst>
              <a:ext uri="{FF2B5EF4-FFF2-40B4-BE49-F238E27FC236}">
                <a16:creationId xmlns:a16="http://schemas.microsoft.com/office/drawing/2014/main" id="{04460840-4F11-4C04-8E73-37C9431CB714}"/>
              </a:ext>
            </a:extLst>
          </p:cNvPr>
          <p:cNvSpPr txBox="1"/>
          <p:nvPr/>
        </p:nvSpPr>
        <p:spPr>
          <a:xfrm>
            <a:off x="10642616" y="1923252"/>
            <a:ext cx="578776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dirty="0"/>
              <a:t>IAM</a:t>
            </a:r>
          </a:p>
        </p:txBody>
      </p:sp>
      <p:sp>
        <p:nvSpPr>
          <p:cNvPr id="39" name="TextBox 13">
            <a:extLst>
              <a:ext uri="{FF2B5EF4-FFF2-40B4-BE49-F238E27FC236}">
                <a16:creationId xmlns:a16="http://schemas.microsoft.com/office/drawing/2014/main" id="{6EA5F345-F629-AD47-38C3-20B469E9CD79}"/>
              </a:ext>
            </a:extLst>
          </p:cNvPr>
          <p:cNvSpPr txBox="1"/>
          <p:nvPr/>
        </p:nvSpPr>
        <p:spPr>
          <a:xfrm>
            <a:off x="9669707" y="1920574"/>
            <a:ext cx="967627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dirty="0"/>
              <a:t>Cloud watch</a:t>
            </a:r>
          </a:p>
        </p:txBody>
      </p:sp>
      <p:sp>
        <p:nvSpPr>
          <p:cNvPr id="40" name="TextBox 15">
            <a:extLst>
              <a:ext uri="{FF2B5EF4-FFF2-40B4-BE49-F238E27FC236}">
                <a16:creationId xmlns:a16="http://schemas.microsoft.com/office/drawing/2014/main" id="{BC8A5215-C23E-B105-3732-DCF58FB6A1F6}"/>
              </a:ext>
            </a:extLst>
          </p:cNvPr>
          <p:cNvSpPr txBox="1"/>
          <p:nvPr/>
        </p:nvSpPr>
        <p:spPr>
          <a:xfrm>
            <a:off x="8748299" y="1903359"/>
            <a:ext cx="1128428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dirty="0"/>
              <a:t>Cloud Trail</a:t>
            </a:r>
          </a:p>
        </p:txBody>
      </p:sp>
      <p:sp>
        <p:nvSpPr>
          <p:cNvPr id="41" name="TextBox 24">
            <a:extLst>
              <a:ext uri="{FF2B5EF4-FFF2-40B4-BE49-F238E27FC236}">
                <a16:creationId xmlns:a16="http://schemas.microsoft.com/office/drawing/2014/main" id="{3D86E694-B17D-2CD5-7515-F4A1933F43D2}"/>
              </a:ext>
            </a:extLst>
          </p:cNvPr>
          <p:cNvSpPr txBox="1"/>
          <p:nvPr/>
        </p:nvSpPr>
        <p:spPr>
          <a:xfrm>
            <a:off x="1754861" y="3924234"/>
            <a:ext cx="1131226" cy="77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Lambda 2</a:t>
            </a:r>
          </a:p>
          <a:p>
            <a:pPr algn="ctr"/>
            <a:r>
              <a:rPr lang="en-US" sz="900" dirty="0"/>
              <a:t>(designed to fetch and filter the data provided by the client)</a:t>
            </a:r>
            <a:endParaRPr lang="en-IN" sz="900" b="1" dirty="0"/>
          </a:p>
        </p:txBody>
      </p:sp>
      <p:pic>
        <p:nvPicPr>
          <p:cNvPr id="42" name="Graphic 24">
            <a:extLst>
              <a:ext uri="{FF2B5EF4-FFF2-40B4-BE49-F238E27FC236}">
                <a16:creationId xmlns:a16="http://schemas.microsoft.com/office/drawing/2014/main" id="{179E6975-23A4-C007-87AD-428B7D6F4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78" y="3905611"/>
            <a:ext cx="459702" cy="45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8">
            <a:extLst>
              <a:ext uri="{FF2B5EF4-FFF2-40B4-BE49-F238E27FC236}">
                <a16:creationId xmlns:a16="http://schemas.microsoft.com/office/drawing/2014/main" id="{4F07E85F-232C-7F27-3077-AA7598AC1F5A}"/>
              </a:ext>
            </a:extLst>
          </p:cNvPr>
          <p:cNvSpPr txBox="1"/>
          <p:nvPr/>
        </p:nvSpPr>
        <p:spPr>
          <a:xfrm>
            <a:off x="-158919" y="4354360"/>
            <a:ext cx="1137866" cy="77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SNS</a:t>
            </a:r>
            <a:r>
              <a:rPr lang="en-US" sz="900" dirty="0"/>
              <a:t> </a:t>
            </a:r>
          </a:p>
          <a:p>
            <a:pPr algn="ctr"/>
            <a:r>
              <a:rPr lang="en-US" sz="900" dirty="0"/>
              <a:t>(A notification will be triggered if the specified drug name is not available)</a:t>
            </a:r>
            <a:endParaRPr lang="en-IN" sz="900" dirty="0"/>
          </a:p>
        </p:txBody>
      </p:sp>
      <p:sp>
        <p:nvSpPr>
          <p:cNvPr id="44" name="TextBox 147">
            <a:extLst>
              <a:ext uri="{FF2B5EF4-FFF2-40B4-BE49-F238E27FC236}">
                <a16:creationId xmlns:a16="http://schemas.microsoft.com/office/drawing/2014/main" id="{79935A5D-3104-8633-F3CC-621BE0953A02}"/>
              </a:ext>
            </a:extLst>
          </p:cNvPr>
          <p:cNvSpPr txBox="1"/>
          <p:nvPr/>
        </p:nvSpPr>
        <p:spPr>
          <a:xfrm>
            <a:off x="11525693" y="2387945"/>
            <a:ext cx="911801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Client Mail</a:t>
            </a:r>
          </a:p>
        </p:txBody>
      </p:sp>
      <p:cxnSp>
        <p:nvCxnSpPr>
          <p:cNvPr id="47" name="Straight Arrow Connector 97">
            <a:extLst>
              <a:ext uri="{FF2B5EF4-FFF2-40B4-BE49-F238E27FC236}">
                <a16:creationId xmlns:a16="http://schemas.microsoft.com/office/drawing/2014/main" id="{309B93CF-B027-E422-B6B6-D5EB711CB81E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2854222" y="3098742"/>
            <a:ext cx="868493" cy="30856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" descr="Zip file - Free interface icons">
            <a:extLst>
              <a:ext uri="{FF2B5EF4-FFF2-40B4-BE49-F238E27FC236}">
                <a16:creationId xmlns:a16="http://schemas.microsoft.com/office/drawing/2014/main" id="{1D54E474-3A84-73F5-C47E-6FCAA0AD9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9" y="2279269"/>
            <a:ext cx="461882" cy="46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119">
            <a:extLst>
              <a:ext uri="{FF2B5EF4-FFF2-40B4-BE49-F238E27FC236}">
                <a16:creationId xmlns:a16="http://schemas.microsoft.com/office/drawing/2014/main" id="{6C0E320E-DF8F-1CFF-DF57-9B75374E11CA}"/>
              </a:ext>
            </a:extLst>
          </p:cNvPr>
          <p:cNvSpPr txBox="1"/>
          <p:nvPr/>
        </p:nvSpPr>
        <p:spPr>
          <a:xfrm>
            <a:off x="-13241" y="2719694"/>
            <a:ext cx="1159371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Source data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3FFD4BC-C49A-5B86-CF8A-6D4207F4DFA5}"/>
              </a:ext>
            </a:extLst>
          </p:cNvPr>
          <p:cNvCxnSpPr>
            <a:cxnSpLocks/>
            <a:stCxn id="50" idx="3"/>
            <a:endCxn id="19" idx="1"/>
          </p:cNvCxnSpPr>
          <p:nvPr/>
        </p:nvCxnSpPr>
        <p:spPr>
          <a:xfrm>
            <a:off x="535651" y="2510210"/>
            <a:ext cx="25985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8">
            <a:extLst>
              <a:ext uri="{FF2B5EF4-FFF2-40B4-BE49-F238E27FC236}">
                <a16:creationId xmlns:a16="http://schemas.microsoft.com/office/drawing/2014/main" id="{2A7BEB64-8DA9-A5B3-8B64-5AFCB054C60D}"/>
              </a:ext>
            </a:extLst>
          </p:cNvPr>
          <p:cNvCxnSpPr>
            <a:cxnSpLocks/>
            <a:stCxn id="25" idx="3"/>
            <a:endCxn id="28" idx="2"/>
          </p:cNvCxnSpPr>
          <p:nvPr/>
        </p:nvCxnSpPr>
        <p:spPr>
          <a:xfrm flipV="1">
            <a:off x="9664620" y="3087432"/>
            <a:ext cx="2167262" cy="20127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10">
            <a:extLst>
              <a:ext uri="{FF2B5EF4-FFF2-40B4-BE49-F238E27FC236}">
                <a16:creationId xmlns:a16="http://schemas.microsoft.com/office/drawing/2014/main" id="{9DBA5247-CDA3-BF62-39A2-59315171D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831" y="2930415"/>
            <a:ext cx="757940" cy="74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Graphic 13">
            <a:extLst>
              <a:ext uri="{FF2B5EF4-FFF2-40B4-BE49-F238E27FC236}">
                <a16:creationId xmlns:a16="http://schemas.microsoft.com/office/drawing/2014/main" id="{5C1BBE31-B506-2EDE-347A-F3079877A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957" y="4780776"/>
            <a:ext cx="639913" cy="6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24">
            <a:extLst>
              <a:ext uri="{FF2B5EF4-FFF2-40B4-BE49-F238E27FC236}">
                <a16:creationId xmlns:a16="http://schemas.microsoft.com/office/drawing/2014/main" id="{EFB44871-BE64-FA3D-287C-1283053D93E2}"/>
              </a:ext>
            </a:extLst>
          </p:cNvPr>
          <p:cNvSpPr txBox="1"/>
          <p:nvPr/>
        </p:nvSpPr>
        <p:spPr>
          <a:xfrm>
            <a:off x="1692463" y="4770905"/>
            <a:ext cx="1131226" cy="77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Lambda 3</a:t>
            </a:r>
          </a:p>
          <a:p>
            <a:pPr algn="ctr"/>
            <a:r>
              <a:rPr lang="en-US" sz="900" dirty="0"/>
              <a:t>(Designed to transform the output data to an aligned format)</a:t>
            </a:r>
            <a:endParaRPr lang="en-IN" sz="900" b="1" dirty="0"/>
          </a:p>
        </p:txBody>
      </p:sp>
      <p:cxnSp>
        <p:nvCxnSpPr>
          <p:cNvPr id="96" name="Straight Arrow Connector 75">
            <a:extLst>
              <a:ext uri="{FF2B5EF4-FFF2-40B4-BE49-F238E27FC236}">
                <a16:creationId xmlns:a16="http://schemas.microsoft.com/office/drawing/2014/main" id="{DD84E822-5A6F-C4D3-0310-DEE8B5CE1ADC}"/>
              </a:ext>
            </a:extLst>
          </p:cNvPr>
          <p:cNvCxnSpPr>
            <a:cxnSpLocks/>
            <a:stCxn id="54" idx="0"/>
            <a:endCxn id="73" idx="1"/>
          </p:cNvCxnSpPr>
          <p:nvPr/>
        </p:nvCxnSpPr>
        <p:spPr>
          <a:xfrm rot="5400000" flipH="1" flipV="1">
            <a:off x="6436821" y="2756117"/>
            <a:ext cx="340369" cy="14336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140">
            <a:extLst>
              <a:ext uri="{FF2B5EF4-FFF2-40B4-BE49-F238E27FC236}">
                <a16:creationId xmlns:a16="http://schemas.microsoft.com/office/drawing/2014/main" id="{56BE7AFE-A115-7460-D8EB-C17569CA2658}"/>
              </a:ext>
            </a:extLst>
          </p:cNvPr>
          <p:cNvSpPr txBox="1"/>
          <p:nvPr/>
        </p:nvSpPr>
        <p:spPr>
          <a:xfrm>
            <a:off x="6936887" y="3559163"/>
            <a:ext cx="137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Lambda 4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(Lambda function to trigger an PDF creation and store it in s3)</a:t>
            </a:r>
          </a:p>
        </p:txBody>
      </p:sp>
      <p:pic>
        <p:nvPicPr>
          <p:cNvPr id="100" name="Graphic 63">
            <a:extLst>
              <a:ext uri="{FF2B5EF4-FFF2-40B4-BE49-F238E27FC236}">
                <a16:creationId xmlns:a16="http://schemas.microsoft.com/office/drawing/2014/main" id="{D675CC90-BCC9-52D6-9729-4AE1FE2CE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346" y="2959834"/>
            <a:ext cx="667820" cy="69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37">
            <a:extLst>
              <a:ext uri="{FF2B5EF4-FFF2-40B4-BE49-F238E27FC236}">
                <a16:creationId xmlns:a16="http://schemas.microsoft.com/office/drawing/2014/main" id="{9B984CD8-87E1-FE3C-DAD8-52A35F20B75A}"/>
              </a:ext>
            </a:extLst>
          </p:cNvPr>
          <p:cNvSpPr txBox="1"/>
          <p:nvPr/>
        </p:nvSpPr>
        <p:spPr>
          <a:xfrm>
            <a:off x="8691792" y="3593485"/>
            <a:ext cx="1372017" cy="50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Output bucket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(Storing the filtered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data in S3)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A1E11FF-D169-D16F-2B5F-C9664F5D9C9D}"/>
              </a:ext>
            </a:extLst>
          </p:cNvPr>
          <p:cNvCxnSpPr>
            <a:cxnSpLocks/>
            <a:stCxn id="73" idx="3"/>
            <a:endCxn id="100" idx="1"/>
          </p:cNvCxnSpPr>
          <p:nvPr/>
        </p:nvCxnSpPr>
        <p:spPr>
          <a:xfrm>
            <a:off x="8081771" y="3302758"/>
            <a:ext cx="959575" cy="4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63">
            <a:extLst>
              <a:ext uri="{FF2B5EF4-FFF2-40B4-BE49-F238E27FC236}">
                <a16:creationId xmlns:a16="http://schemas.microsoft.com/office/drawing/2014/main" id="{1C62DEDE-4311-AB32-12C4-C0362CB26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69" y="3643127"/>
            <a:ext cx="667820" cy="69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137">
            <a:extLst>
              <a:ext uri="{FF2B5EF4-FFF2-40B4-BE49-F238E27FC236}">
                <a16:creationId xmlns:a16="http://schemas.microsoft.com/office/drawing/2014/main" id="{513F554A-B222-E1A5-8DCD-C6CE7E609E41}"/>
              </a:ext>
            </a:extLst>
          </p:cNvPr>
          <p:cNvSpPr txBox="1"/>
          <p:nvPr/>
        </p:nvSpPr>
        <p:spPr>
          <a:xfrm>
            <a:off x="5169732" y="2522544"/>
            <a:ext cx="1372017" cy="50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Output bucket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(Storing the filtered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data in S3)</a:t>
            </a:r>
          </a:p>
        </p:txBody>
      </p:sp>
      <p:cxnSp>
        <p:nvCxnSpPr>
          <p:cNvPr id="56" name="Connector: Elbow 195">
            <a:extLst>
              <a:ext uri="{FF2B5EF4-FFF2-40B4-BE49-F238E27FC236}">
                <a16:creationId xmlns:a16="http://schemas.microsoft.com/office/drawing/2014/main" id="{392BDF1B-1FA2-A67E-021D-BD5A642736FC}"/>
              </a:ext>
            </a:extLst>
          </p:cNvPr>
          <p:cNvCxnSpPr>
            <a:cxnSpLocks/>
            <a:stCxn id="18" idx="3"/>
            <a:endCxn id="54" idx="1"/>
          </p:cNvCxnSpPr>
          <p:nvPr/>
        </p:nvCxnSpPr>
        <p:spPr>
          <a:xfrm flipV="1">
            <a:off x="3337502" y="3990737"/>
            <a:ext cx="2218767" cy="28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7B5FB53-8D50-8154-EBF0-6A9F60B213F5}"/>
              </a:ext>
            </a:extLst>
          </p:cNvPr>
          <p:cNvCxnSpPr>
            <a:cxnSpLocks/>
            <a:stCxn id="84" idx="3"/>
          </p:cNvCxnSpPr>
          <p:nvPr/>
        </p:nvCxnSpPr>
        <p:spPr>
          <a:xfrm flipV="1">
            <a:off x="3338870" y="4338347"/>
            <a:ext cx="2462409" cy="762386"/>
          </a:xfrm>
          <a:prstGeom prst="bentConnector3">
            <a:avLst>
              <a:gd name="adj1" fmla="val 9951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40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81F6298A-6AF6-2C41-4F07-01582A9FD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CFED6AC6-51C8-C412-05ED-A154C5916849}"/>
              </a:ext>
            </a:extLst>
          </p:cNvPr>
          <p:cNvSpPr txBox="1">
            <a:spLocks/>
          </p:cNvSpPr>
          <p:nvPr/>
        </p:nvSpPr>
        <p:spPr>
          <a:xfrm>
            <a:off x="8428385" y="0"/>
            <a:ext cx="3182551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Implementation Plan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DAA66E9-CE31-3843-2C68-99C84262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BEFB350-9EBB-3340-DDC3-9DEA889C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99D8161-0A09-2ECB-6E3D-D4C428D8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6</a:t>
            </a:fld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58D1DEB-966D-2331-E9E7-5A75F74B2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737572"/>
              </p:ext>
            </p:extLst>
          </p:nvPr>
        </p:nvGraphicFramePr>
        <p:xfrm>
          <a:off x="838200" y="2278407"/>
          <a:ext cx="10538791" cy="2301185"/>
        </p:xfrm>
        <a:graphic>
          <a:graphicData uri="http://schemas.openxmlformats.org/drawingml/2006/table">
            <a:tbl>
              <a:tblPr/>
              <a:tblGrid>
                <a:gridCol w="592691">
                  <a:extLst>
                    <a:ext uri="{9D8B030D-6E8A-4147-A177-3AD203B41FA5}">
                      <a16:colId xmlns:a16="http://schemas.microsoft.com/office/drawing/2014/main" val="3843601656"/>
                    </a:ext>
                  </a:extLst>
                </a:gridCol>
                <a:gridCol w="7297511">
                  <a:extLst>
                    <a:ext uri="{9D8B030D-6E8A-4147-A177-3AD203B41FA5}">
                      <a16:colId xmlns:a16="http://schemas.microsoft.com/office/drawing/2014/main" val="2856231456"/>
                    </a:ext>
                  </a:extLst>
                </a:gridCol>
                <a:gridCol w="1259469">
                  <a:extLst>
                    <a:ext uri="{9D8B030D-6E8A-4147-A177-3AD203B41FA5}">
                      <a16:colId xmlns:a16="http://schemas.microsoft.com/office/drawing/2014/main" val="783209626"/>
                    </a:ext>
                  </a:extLst>
                </a:gridCol>
                <a:gridCol w="1389120">
                  <a:extLst>
                    <a:ext uri="{9D8B030D-6E8A-4147-A177-3AD203B41FA5}">
                      <a16:colId xmlns:a16="http://schemas.microsoft.com/office/drawing/2014/main" val="721848559"/>
                    </a:ext>
                  </a:extLst>
                </a:gridCol>
              </a:tblGrid>
              <a:tr h="571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Sl. No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Activities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Wk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Wk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376696"/>
                  </a:ext>
                </a:extLst>
              </a:tr>
              <a:tr h="5688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Requirements gathering, Architecture design and API exploration.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05929"/>
                  </a:ext>
                </a:extLst>
              </a:tr>
              <a:tr h="1160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Develop AWS resources as per architecture, and deploy and test the pipeline used for periodic screening of the database.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589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76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DC8D0-9A38-470C-27EC-5EF987453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5EE62826-19C0-FF5E-57C0-EC421C81FF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E82FE9E7-C980-B275-8D6A-3AB7F8FECE07}"/>
              </a:ext>
            </a:extLst>
          </p:cNvPr>
          <p:cNvSpPr txBox="1">
            <a:spLocks/>
          </p:cNvSpPr>
          <p:nvPr/>
        </p:nvSpPr>
        <p:spPr>
          <a:xfrm>
            <a:off x="9293087" y="0"/>
            <a:ext cx="3182551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In Scope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E2E475E-0FA3-1E7B-ADCF-C0F04A80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5486227-5A2F-5D51-FCCD-FC23F131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340D16F-59AB-A1F8-2ED0-131983C8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1E92BD-D9F9-881E-180C-E71A6754A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053" y="1183914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E-Mail notifications containing the below-discussed details: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Adverse Reaction Report Number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 Authorization Holder AER Number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 Received Date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Suspected Product Brand Name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Adverse Reaction Terms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brand name-based filtering of extracted data from API using a preconfigured set of product names provided (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 file or .txt).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Duplication of source drug names will be ignored.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Customizable email content that includes the above-mentioned details.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and processing of accessible APIs to fetch the required data.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Logging and monitoring through integration with CloudWatch and CloudTrail.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Secure access control using AWS IAM policies for restricted and secure AWS resource access</a:t>
            </a: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549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B2B05-E34E-AC06-6B9B-5E18C258F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8F08F720-313C-8631-1507-E5E14A0D7E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C2A086AB-B85F-C49A-62BD-C69E5B1F58C2}"/>
              </a:ext>
            </a:extLst>
          </p:cNvPr>
          <p:cNvSpPr txBox="1">
            <a:spLocks/>
          </p:cNvSpPr>
          <p:nvPr/>
        </p:nvSpPr>
        <p:spPr>
          <a:xfrm>
            <a:off x="8984972" y="0"/>
            <a:ext cx="3182551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Out of Scope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AA8E458-40E3-1DAA-374D-369FF3E5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58B4A05-459F-3572-706E-8F1537E4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4E818A8-DDBD-5501-E675-9C49EF70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A0AED6-8F32-4863-5AA9-64AB51FA7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54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with third-party platforms for additional data retrieval or processing.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 data transformations beyond Product brand name-based filtering.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and processing of any other source apart from the provided API.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or working with Real-time data or Live data is out of scope.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of a User Interface for the Product brand name-based filtering is out of scope.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of non-working APIs.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 email templates per individual recipient (uniform email template for all recipients).</a:t>
            </a:r>
          </a:p>
        </p:txBody>
      </p:sp>
    </p:spTree>
    <p:extLst>
      <p:ext uri="{BB962C8B-B14F-4D97-AF65-F5344CB8AC3E}">
        <p14:creationId xmlns:p14="http://schemas.microsoft.com/office/powerpoint/2010/main" val="392594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B9D9E-3351-F71C-9A99-7F018AECC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CA0A332A-39E8-246A-EAA0-7E3761E9F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19144916-B1DE-23FD-1E76-556A1D3794DB}"/>
              </a:ext>
            </a:extLst>
          </p:cNvPr>
          <p:cNvSpPr txBox="1">
            <a:spLocks/>
          </p:cNvSpPr>
          <p:nvPr/>
        </p:nvSpPr>
        <p:spPr>
          <a:xfrm>
            <a:off x="8428385" y="0"/>
            <a:ext cx="3182551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Limitations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04BB075-17BA-0C8E-5B14-D414325F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000B194-A10A-1D49-FA6D-AAF5EF2D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5CC767D-F43D-14FB-A5DD-6ABF1ECF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3A87B-A8F7-839E-5A22-1978F2237A28}"/>
              </a:ext>
            </a:extLst>
          </p:cNvPr>
          <p:cNvSpPr txBox="1"/>
          <p:nvPr/>
        </p:nvSpPr>
        <p:spPr>
          <a:xfrm>
            <a:off x="838199" y="1639956"/>
            <a:ext cx="10621617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input file must follow the correct naming conventions for successful processing.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drug names in the source text file need to be spelled correctly, with proper case and spacing, to ensure accurate data retrieval</a:t>
            </a:r>
            <a:r>
              <a:rPr lang="en-US" i="0" dirty="0">
                <a:effectLst/>
                <a:latin typeface="Calibri (Body)"/>
              </a:rPr>
              <a:t>. Note that the matching is not case-sensitive.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 (Body)"/>
              </a:rPr>
              <a:t>Files should be placed in the input folder in S3 to maintain the proper flow of the pipeline.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 (Body)"/>
              </a:rPr>
              <a:t>API availability is essential for the pipeline to function smoothly, and if the API is under maintenance, it may affect the process.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 (Body)"/>
              </a:rPr>
              <a:t>Drug names list should be uploaded as a text file by the client.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 (Body)"/>
              </a:rPr>
              <a:t>Currently, data filtering (final output) is based on drug names.</a:t>
            </a:r>
            <a:endParaRPr lang="en-GB" i="0" dirty="0"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9285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942</Words>
  <Application>Microsoft Office PowerPoint</Application>
  <PresentationFormat>Widescreen</PresentationFormat>
  <Paragraphs>131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(Body)</vt:lpstr>
      <vt:lpstr>Calibri Light</vt:lpstr>
      <vt:lpstr>Cambria</vt:lpstr>
      <vt:lpstr>ModernBlck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Deeptanshu S</dc:creator>
  <cp:lastModifiedBy>CJP</cp:lastModifiedBy>
  <cp:revision>34</cp:revision>
  <dcterms:created xsi:type="dcterms:W3CDTF">2024-05-20T10:37:04Z</dcterms:created>
  <dcterms:modified xsi:type="dcterms:W3CDTF">2024-12-20T14:06:56Z</dcterms:modified>
</cp:coreProperties>
</file>