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6" r:id="rId6"/>
    <p:sldId id="267" r:id="rId7"/>
    <p:sldId id="261" r:id="rId8"/>
    <p:sldId id="263" r:id="rId9"/>
    <p:sldId id="264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0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E26899-8B52-F808-CBB6-FB570B4F08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46968-CB12-1298-863B-67847E56F8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F17FC-9D04-4C52-A304-CD8A5276E599}" type="datetimeFigureOut">
              <a:rPr lang="en-IN" smtClean="0"/>
              <a:pPr/>
              <a:t>10-01-2025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E45D1-5D16-7264-C491-ACD28C6594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810E7-2AB2-B819-D92A-7A2DBDC145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32F0A-3BF2-4D0A-9D27-B30A27E181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836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A6B1D-1CE5-4BCC-9FB1-614A63B28755}" type="datetimeFigureOut">
              <a:rPr lang="en-IN" smtClean="0"/>
              <a:pPr/>
              <a:t>10-01-2025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41461-1EAC-4B6F-8C70-C9B3D62237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0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B2DE-9ED9-3C79-BE52-FFB4AF44D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EC5DB-9DB3-77CA-D1D4-EDB5D2336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3726E-14C3-9E9F-7AAA-346FA188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22659-8820-F2EF-D8F4-D8A4B029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B0716-C461-6703-CB20-BEDB1B3A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9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5DCE-FD01-560A-6C08-E3A37EC7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9CD16-FABC-36F7-C94D-C3CE2DD51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94A5F-58B1-BF33-79A1-F2793A2B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7027B-AF4A-CD5B-DD68-D3D08C73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D77AC-9815-707D-580D-70C02AE3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94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C40FA7-BBB4-5606-704D-4AF39272D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0B841-FCE8-1EAC-9B42-D0C481C8B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CD0D9-D23E-DE67-21C2-A54CFFBC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7DEAC-BF61-F78E-1D64-4C85A6D2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9164A-6665-3B62-7D6C-D1C06330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66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6FEF-F9B2-8B2B-9D34-27D6B1F1A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D69FC-B11A-AAB5-9A75-D369E179B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73A84-A000-293E-89A5-33DE8CF1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A8CB6-B0C0-BB34-C688-D6942B3D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6B27E-5E68-69B0-D66F-37F8B0AE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97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425FF-C08C-AC70-977D-A09CEC3C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4A116-58D3-C3BF-079F-C71813B3C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6A477-79FD-C003-19C5-8CBA1D12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BEC26-9F04-E19C-8A7E-98A8C7BF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A03DF-2315-0BC7-F5F8-B8AABA0B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91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DD63-3592-BB8E-42CE-7DC6F4BF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03B59-210C-348B-6D3F-2909E9B9C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64738-B6F6-1E95-5879-17707E73A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BC10F-8190-922F-9389-B1FC3DEC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9C3D3-A482-7F9A-9C12-FCF5D816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E9C04-7F96-2F80-549F-A8CFB291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14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27B3-CCC5-7434-FE62-2FB22EF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AEC0E-47A5-45C6-D7C0-7A9B901C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AAF45-A7A0-ABDB-4E82-8815C4732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8C3A2-5315-3FD8-4F7A-6380473C1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6D4EA7-69F0-6C42-6CA2-923D82C9C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3311EE-96BE-590C-F2E5-B704C64A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9756D4-3572-4705-037C-7E87CA94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B1F939-9FCF-9189-42EC-B7C37808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57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58AE-32DD-1080-6EE8-CD0821CD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64917-FC52-2C20-B3C1-C94B6A7D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FA479-F698-FA02-4673-53A2A383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85318-502B-A47B-758D-559A96EA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52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C1C22-9599-F783-6BFB-1DD4C4CC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A61E6-9373-70C4-9DBE-061B74444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31D80-EA29-81A0-F1EF-E7C46F31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30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AA6D-8410-81D0-5939-8D78224C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DA8BE-78A0-8599-CB82-1EC448D21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823DC-3EF0-E2A1-E79A-0E4B73C55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A09DF-BABB-B238-56BF-9ECA88B9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8A43D-0742-AFD3-F3A9-EDDC373B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15841-02BC-C663-D4E5-BAF7D43F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89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A9C2-0E26-2F2F-A450-4A0F6522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72B74-71D3-59A2-6EF6-46452081B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51BD1-91A7-EFD9-913A-02DACE56B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467EF-8625-A3E5-94FE-D379A9EE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FB882-84F2-2643-8394-CC813D5B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30BB5-F0EA-52A6-C1C0-8432262E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23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99EB16-F37B-8819-42B9-EC8C2C2A2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8150A-B7CC-7485-AF87-9E756481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CFC36-C4BC-CAA7-EA8C-2699B420B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6CD09-8EC5-0D4C-41FA-AC839B977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62429-5591-B751-9973-076776557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09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loudjournee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://www.cloudjournee.com/" TargetMode="External"/><Relationship Id="rId7" Type="http://schemas.openxmlformats.org/officeDocument/2006/relationships/hyperlink" Target="https://twitter.com/CloudJourne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11" Type="http://schemas.openxmlformats.org/officeDocument/2006/relationships/image" Target="../media/image19.png"/><Relationship Id="rId5" Type="http://schemas.openxmlformats.org/officeDocument/2006/relationships/hyperlink" Target="https://www.facebook.com/CloudJournee-1598511767111591/" TargetMode="External"/><Relationship Id="rId10" Type="http://schemas.openxmlformats.org/officeDocument/2006/relationships/hyperlink" Target="https://www.linkedin.com/company/cloudjournee" TargetMode="External"/><Relationship Id="rId4" Type="http://schemas.openxmlformats.org/officeDocument/2006/relationships/hyperlink" Target="mailto:americasales@cignex.com" TargetMode="External"/><Relationship Id="rId9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84F2B1-E794-FEB3-68FB-179B62889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946" y="398569"/>
            <a:ext cx="2217258" cy="1112926"/>
          </a:xfrm>
          <a:prstGeom prst="rect">
            <a:avLst/>
          </a:prstGeom>
        </p:spPr>
      </p:pic>
      <p:pic>
        <p:nvPicPr>
          <p:cNvPr id="5" name="Picture 2" descr="D:\Users\Lean\Desktop\bg.jpg">
            <a:extLst>
              <a:ext uri="{FF2B5EF4-FFF2-40B4-BE49-F238E27FC236}">
                <a16:creationId xmlns:a16="http://schemas.microsoft.com/office/drawing/2014/main" id="{407F8ABA-D10F-E6E2-0B9F-BC0E09D560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17"/>
          <a:stretch/>
        </p:blipFill>
        <p:spPr bwMode="auto">
          <a:xfrm>
            <a:off x="0" y="5166777"/>
            <a:ext cx="12191999" cy="170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B8D566F0-2D6D-00EC-CEF1-79B9B4C30030}"/>
              </a:ext>
            </a:extLst>
          </p:cNvPr>
          <p:cNvSpPr txBox="1">
            <a:spLocks/>
          </p:cNvSpPr>
          <p:nvPr/>
        </p:nvSpPr>
        <p:spPr>
          <a:xfrm>
            <a:off x="1670565" y="2086333"/>
            <a:ext cx="8850869" cy="16359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rgbClr val="0070C0"/>
                </a:solidFill>
                <a:latin typeface="Cambria" pitchFamily="18" charset="0"/>
                <a:ea typeface="+mn-ea"/>
                <a:cs typeface="+mn-cs"/>
              </a:defRPr>
            </a:lvl1pPr>
            <a:lvl2pPr marL="4874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solidFill>
                  <a:srgbClr val="002D86"/>
                </a:solidFill>
                <a:latin typeface="ModernBlck" pitchFamily="34" charset="0"/>
                <a:ea typeface="Lato" pitchFamily="34" charset="0"/>
                <a:cs typeface="Lato" pitchFamily="34" charset="0"/>
              </a:rPr>
              <a:t>Canada Vigilance Project (CVP)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1A90C9C6-E2D4-E688-FFF0-017420484C7C}"/>
              </a:ext>
            </a:extLst>
          </p:cNvPr>
          <p:cNvSpPr txBox="1">
            <a:spLocks/>
          </p:cNvSpPr>
          <p:nvPr/>
        </p:nvSpPr>
        <p:spPr>
          <a:xfrm>
            <a:off x="3665999" y="5913476"/>
            <a:ext cx="4860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hlinkClick r:id="rId4"/>
              </a:rPr>
              <a:t>www.cloudjournee.com</a:t>
            </a:r>
            <a:r>
              <a:rPr lang="en-I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A493DA5-CE6C-3ECF-3284-D743FC55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CloudJournee Confidential</a:t>
            </a:r>
            <a:endParaRPr lang="en-IN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E264D27-B349-3E50-90F4-5E5EE731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/>
              <a:t>www.cloudjournee.com</a:t>
            </a:r>
          </a:p>
        </p:txBody>
      </p:sp>
    </p:spTree>
    <p:extLst>
      <p:ext uri="{BB962C8B-B14F-4D97-AF65-F5344CB8AC3E}">
        <p14:creationId xmlns:p14="http://schemas.microsoft.com/office/powerpoint/2010/main" val="4238481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B9D9E-3351-F71C-9A99-7F018AECC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CA0A332A-39E8-246A-EAA0-7E3761E9FE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19144916-B1DE-23FD-1E76-556A1D3794DB}"/>
              </a:ext>
            </a:extLst>
          </p:cNvPr>
          <p:cNvSpPr txBox="1">
            <a:spLocks/>
          </p:cNvSpPr>
          <p:nvPr/>
        </p:nvSpPr>
        <p:spPr>
          <a:xfrm>
            <a:off x="8428385" y="0"/>
            <a:ext cx="3182551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Limitations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04BB075-17BA-0C8E-5B14-D414325F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000B194-A10A-1D49-FA6D-AAF5EF2D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5CC767D-F43D-14FB-A5DD-6ABF1ECF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3A87B-A8F7-839E-5A22-1978F2237A28}"/>
              </a:ext>
            </a:extLst>
          </p:cNvPr>
          <p:cNvSpPr txBox="1"/>
          <p:nvPr/>
        </p:nvSpPr>
        <p:spPr>
          <a:xfrm>
            <a:off x="838199" y="1639956"/>
            <a:ext cx="10621617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input file must follow the correct naming conventions for successful processing.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drug names in the source text file need to be spelled correctly, with proper case and spacing, to ensure accurate data retrieval</a:t>
            </a:r>
            <a:r>
              <a:rPr lang="en-US" i="0" dirty="0">
                <a:effectLst/>
                <a:latin typeface="Calibri (Body)"/>
              </a:rPr>
              <a:t>. Note that the matching is not case-sensitive.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 (Body)"/>
              </a:rPr>
              <a:t>Files should be placed in the input folder in S3 to maintain the proper flow of the pipeline.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 (Body)"/>
              </a:rPr>
              <a:t>API availability is essential for the pipeline to function smoothly, and if the API is under maintenance, it may affect the process.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 (Body)"/>
              </a:rPr>
              <a:t>Drug names list should be uploaded as a text file by the client.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 (Body)"/>
              </a:rPr>
              <a:t>Currently, data filtering (final output) is based on drug names.</a:t>
            </a:r>
            <a:endParaRPr lang="en-GB" i="0" dirty="0"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19285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ers\Lean\Desktop\bg.jpg">
            <a:extLst>
              <a:ext uri="{FF2B5EF4-FFF2-40B4-BE49-F238E27FC236}">
                <a16:creationId xmlns:a16="http://schemas.microsoft.com/office/drawing/2014/main" id="{DD30CF88-42B3-54B0-332D-8F35D1B262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17"/>
          <a:stretch/>
        </p:blipFill>
        <p:spPr bwMode="auto">
          <a:xfrm>
            <a:off x="0" y="5148428"/>
            <a:ext cx="12191999" cy="170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FB40F9-39C9-0034-BCA3-375AE4574949}"/>
              </a:ext>
            </a:extLst>
          </p:cNvPr>
          <p:cNvSpPr txBox="1"/>
          <p:nvPr/>
        </p:nvSpPr>
        <p:spPr>
          <a:xfrm>
            <a:off x="3288558" y="2100872"/>
            <a:ext cx="525013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74887"/>
            <a:r>
              <a:rPr lang="en-US" sz="2300" u="sng" dirty="0">
                <a:solidFill>
                  <a:prstClr val="black"/>
                </a:solidFill>
                <a:latin typeface="Cambria" pitchFamily="18" charset="0"/>
                <a:hlinkClick r:id="rId3"/>
              </a:rPr>
              <a:t>w</a:t>
            </a:r>
            <a:r>
              <a:rPr lang="en-US" sz="2300" u="sng" dirty="0">
                <a:solidFill>
                  <a:schemeClr val="accent2"/>
                </a:solidFill>
                <a:latin typeface="Cambria" pitchFamily="18" charset="0"/>
                <a:hlinkClick r:id="rId3"/>
              </a:rPr>
              <a:t>ww.cloudjo</a:t>
            </a:r>
            <a:r>
              <a:rPr lang="en-US" sz="2300" u="sng" dirty="0">
                <a:solidFill>
                  <a:prstClr val="black"/>
                </a:solidFill>
                <a:latin typeface="Cambria" pitchFamily="18" charset="0"/>
                <a:hlinkClick r:id="rId3"/>
              </a:rPr>
              <a:t>urnee.com</a:t>
            </a:r>
            <a:r>
              <a:rPr lang="en-US" sz="2300" u="sng" dirty="0">
                <a:solidFill>
                  <a:prstClr val="black"/>
                </a:solidFill>
                <a:latin typeface="Cambria" pitchFamily="18" charset="0"/>
              </a:rPr>
              <a:t> </a:t>
            </a:r>
            <a:endParaRPr lang="en-IN" sz="2300" u="sng" dirty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030C1-CA98-5263-4103-FBC36E679E2E}"/>
              </a:ext>
            </a:extLst>
          </p:cNvPr>
          <p:cNvSpPr txBox="1"/>
          <p:nvPr/>
        </p:nvSpPr>
        <p:spPr>
          <a:xfrm>
            <a:off x="759855" y="2856167"/>
            <a:ext cx="10230852" cy="10464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74887"/>
            <a:r>
              <a:rPr 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ModernBlck" pitchFamily="34" charset="0"/>
              </a:rPr>
              <a:t>Contact Us</a:t>
            </a:r>
          </a:p>
          <a:p>
            <a:pPr algn="ctr" defTabSz="974887"/>
            <a:endParaRPr 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Cambria" pitchFamily="18" charset="0"/>
            </a:endParaRPr>
          </a:p>
          <a:p>
            <a:pPr algn="ctr" defTabSz="974887"/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Cambria" pitchFamily="18" charset="0"/>
              </a:rPr>
              <a:t>Sales &amp; Others: </a:t>
            </a: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Cambria" pitchFamily="18" charset="0"/>
                <a:hlinkClick r:id="rId4"/>
              </a:rPr>
              <a:t>info@cloudjournee.com</a:t>
            </a:r>
            <a:endParaRPr lang="en-IN" sz="2400" dirty="0">
              <a:solidFill>
                <a:prstClr val="black"/>
              </a:solidFill>
              <a:latin typeface="Cambria" pitchFamily="18" charset="0"/>
            </a:endParaRPr>
          </a:p>
        </p:txBody>
      </p:sp>
      <p:pic>
        <p:nvPicPr>
          <p:cNvPr id="8" name="Picture 2">
            <a:hlinkClick r:id="rId5"/>
            <a:extLst>
              <a:ext uri="{FF2B5EF4-FFF2-40B4-BE49-F238E27FC236}">
                <a16:creationId xmlns:a16="http://schemas.microsoft.com/office/drawing/2014/main" id="{26C2F652-FE5C-096A-952E-06BFD149F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417" y="4216832"/>
            <a:ext cx="307459" cy="307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>
            <a:hlinkClick r:id="rId7"/>
            <a:extLst>
              <a:ext uri="{FF2B5EF4-FFF2-40B4-BE49-F238E27FC236}">
                <a16:creationId xmlns:a16="http://schemas.microsoft.com/office/drawing/2014/main" id="{8244790C-4301-0AC9-1567-F3B33F2BE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5807793" y="4216832"/>
            <a:ext cx="324000" cy="3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 descr="LinkedIn">
            <a:hlinkClick r:id="rId10"/>
            <a:extLst>
              <a:ext uri="{FF2B5EF4-FFF2-40B4-BE49-F238E27FC236}">
                <a16:creationId xmlns:a16="http://schemas.microsoft.com/office/drawing/2014/main" id="{EB7CB92E-2E46-9BE0-F604-9B1FFE5BE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756" y="4200291"/>
            <a:ext cx="323999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149E4B3F-8F9D-7453-A804-A981176AF189}"/>
              </a:ext>
            </a:extLst>
          </p:cNvPr>
          <p:cNvSpPr txBox="1">
            <a:spLocks/>
          </p:cNvSpPr>
          <p:nvPr/>
        </p:nvSpPr>
        <p:spPr>
          <a:xfrm>
            <a:off x="724628" y="1399125"/>
            <a:ext cx="10174691" cy="61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rgbClr val="0070C0"/>
                </a:solidFill>
                <a:latin typeface="Cambria" pitchFamily="18" charset="0"/>
                <a:ea typeface="+mn-ea"/>
                <a:cs typeface="+mn-cs"/>
              </a:defRPr>
            </a:lvl1pPr>
            <a:lvl2pPr marL="4874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ModernBlck"/>
                <a:ea typeface="Lato" pitchFamily="34" charset="0"/>
                <a:cs typeface="Lato" pitchFamily="34" charset="0"/>
              </a:rPr>
              <a:t>Thank </a:t>
            </a:r>
            <a:r>
              <a:rPr lang="en-US" b="1" dirty="0">
                <a:solidFill>
                  <a:srgbClr val="4A9D45"/>
                </a:solidFill>
                <a:latin typeface="ModernBlck"/>
                <a:ea typeface="Lato" pitchFamily="34" charset="0"/>
                <a:cs typeface="Lato" pitchFamily="34" charset="0"/>
              </a:rPr>
              <a:t>You</a:t>
            </a:r>
            <a:r>
              <a:rPr lang="en-US" b="1" dirty="0">
                <a:latin typeface="ModernBlck"/>
                <a:ea typeface="Lato" pitchFamily="34" charset="0"/>
                <a:cs typeface="Lato" pitchFamily="34" charset="0"/>
              </a:rPr>
              <a:t> </a:t>
            </a:r>
          </a:p>
          <a:p>
            <a:pPr lvl="0" algn="ctr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EB4"/>
              </a:buClr>
              <a:defRPr/>
            </a:pPr>
            <a:endParaRPr lang="en-IN" sz="2800" dirty="0">
              <a:solidFill>
                <a:sysClr val="windowText" lastClr="000000">
                  <a:lumMod val="65000"/>
                  <a:lumOff val="35000"/>
                </a:sysClr>
              </a:solidFill>
              <a:cs typeface="Arial" pitchFamily="34" charset="0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80CB39-53DB-E643-D6E9-B3B79C0F1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30B471B-2C34-11CA-D7F6-8BAE773C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873291A-2833-066A-284F-40932184A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71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Users\Lean\Desktop\bordb.png">
            <a:extLst>
              <a:ext uri="{FF2B5EF4-FFF2-40B4-BE49-F238E27FC236}">
                <a16:creationId xmlns:a16="http://schemas.microsoft.com/office/drawing/2014/main" id="{4DEA60B6-F87B-A9DF-798A-A696CFA43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9044"/>
            <a:ext cx="12192000" cy="711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8ECB89BE-980F-1ACD-F0C3-851E25B61DC7}"/>
              </a:ext>
            </a:extLst>
          </p:cNvPr>
          <p:cNvSpPr txBox="1">
            <a:spLocks/>
          </p:cNvSpPr>
          <p:nvPr/>
        </p:nvSpPr>
        <p:spPr>
          <a:xfrm>
            <a:off x="9466591" y="121391"/>
            <a:ext cx="1916756" cy="46255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3600" b="1" dirty="0">
                <a:solidFill>
                  <a:srgbClr val="4A9D45"/>
                </a:solidFill>
                <a:latin typeface="ModernBlck" pitchFamily="34" charset="0"/>
              </a:rPr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6CBF57-5103-98FE-A919-79DD2548A287}"/>
              </a:ext>
            </a:extLst>
          </p:cNvPr>
          <p:cNvSpPr txBox="1"/>
          <p:nvPr/>
        </p:nvSpPr>
        <p:spPr>
          <a:xfrm>
            <a:off x="416978" y="2179965"/>
            <a:ext cx="113462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Problem Statement</a:t>
            </a:r>
            <a:endParaRPr lang="en-IN" sz="28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Proposed Solution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Proposed Architecture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Implementation Plan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In Scope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Out of Scope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B7687C-9ABE-900A-3337-4AA74EFF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CloudJournee Confidential</a:t>
            </a:r>
            <a:endParaRPr lang="en-IN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12D2C1D-E86C-D26A-2410-0F0EB70E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862C770-A6F7-D91F-E52A-89D8EF73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90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B43E9AC4-7373-5721-2B67-4D29182E17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8394EF95-E94B-2242-F82F-15714607027D}"/>
              </a:ext>
            </a:extLst>
          </p:cNvPr>
          <p:cNvSpPr txBox="1">
            <a:spLocks/>
          </p:cNvSpPr>
          <p:nvPr/>
        </p:nvSpPr>
        <p:spPr>
          <a:xfrm>
            <a:off x="8470864" y="0"/>
            <a:ext cx="2837840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Problem Statement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3D47D26-AEE1-93C3-62BD-B5EDDF49F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Manually searching the Canada Vigilance Database for numerous drug products is time-consuming and prone to errors, hindering efficient decision-making.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client currently does not have an automated solution for screening drug products, resulting in slower access to crucial data needed for timely decision-making.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Ensuring the accuracy and timeliness of retrieved data is challenging, increasing the risk of missing important updates.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manual approach does not scale well with the growing volume of drug products needing monitoring, leading to operational inefficiencies.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client requires an automated solution to periodically screen the Canada Vigilance Database for specific products on the Health Canada website, streamlining the monitoring process and enhancing overall efficiency.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5D66D03-7AC8-C260-6DBA-A1EF79D5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15A8674-6586-8EE7-229D-C8A3B494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6143CE5-166E-8481-737A-A813E016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05516B-1523-49EF-A656-1CF7DFC0298D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06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6CABCA7B-438D-A440-C295-8950EBAF72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506F22A1-AA11-F32E-E38B-649A859D1971}"/>
              </a:ext>
            </a:extLst>
          </p:cNvPr>
          <p:cNvSpPr txBox="1">
            <a:spLocks/>
          </p:cNvSpPr>
          <p:nvPr/>
        </p:nvSpPr>
        <p:spPr>
          <a:xfrm>
            <a:off x="8458205" y="0"/>
            <a:ext cx="2347664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Proposed Solution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F28179-2B1D-94C0-490C-15BC73F21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effectLst/>
              </a:rPr>
              <a:t>Develop an automated system to retrieve adverse reaction reports from the Canada Vigilance Database based on drug names provided by the client.</a:t>
            </a:r>
            <a:endParaRPr lang="en-US" sz="1800" dirty="0"/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effectLst/>
              </a:rPr>
              <a:t>Fetch drug names listed in a Text file (.txt) provided by the client (stored in a standard storage system like S3) to fetch the Adverse Drug Reaction report.</a:t>
            </a:r>
            <a:endParaRPr lang="en-US" sz="1800" dirty="0"/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effectLst/>
              </a:rPr>
              <a:t>Automatically collect and organize relevant adverse reaction reports associated with the specified drugs to ensure timely client notifications via email.</a:t>
            </a:r>
            <a:endParaRPr lang="en-US" sz="1800" dirty="0"/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effectLst/>
              </a:rPr>
              <a:t>Send email notifications periodically to the client with the adverse reaction reports for the drugs being monitored.</a:t>
            </a:r>
            <a:endParaRPr lang="en-US" sz="1800" dirty="0"/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effectLst/>
              </a:rPr>
              <a:t>Create a PDF file consisting of detailed report of the data fetched from the automated system (Each row of the adverse reaction report generates one page of PDF report).</a:t>
            </a:r>
            <a:endParaRPr lang="en-US" sz="1800" dirty="0"/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effectLst/>
              </a:rPr>
              <a:t>Store this periodically generated PDF file in a standard storage system like S3</a:t>
            </a:r>
            <a:br>
              <a:rPr lang="en-US" sz="1800" dirty="0"/>
            </a:br>
            <a:r>
              <a:rPr lang="en-US" sz="1800" b="0" i="0" dirty="0">
                <a:effectLst/>
              </a:rPr>
              <a:t>Ensure that only new data is stored in PDF formats and sent in the notifications to prevent duplication, enhancing responsiveness and decision-making.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4D462C5-80E5-F92E-5A32-3C3044C0A1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ED09CE1-8D87-66C4-B891-8EA80570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9B48EF8-A215-F24F-79F4-358E1491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05516B-1523-49EF-A656-1CF7DFC0298D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75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34D72-D795-F58D-79F1-D96B518BE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FA019259-9017-8AB6-A99D-01770D955A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B03F2D0A-5324-ED83-F1B7-4BA10BF30FAB}"/>
              </a:ext>
            </a:extLst>
          </p:cNvPr>
          <p:cNvSpPr txBox="1">
            <a:spLocks/>
          </p:cNvSpPr>
          <p:nvPr/>
        </p:nvSpPr>
        <p:spPr>
          <a:xfrm>
            <a:off x="8478076" y="0"/>
            <a:ext cx="3361456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Proposed Architecture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80BE20A2-8D8D-6EB1-9067-5C5B5BD78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CloudJournee</a:t>
            </a:r>
            <a:r>
              <a:rPr lang="en-US" dirty="0"/>
              <a:t> Confidential</a:t>
            </a:r>
            <a:endParaRPr lang="en-IN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231A221-896D-E62D-AA0C-7B5CEBEF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FB7D1C1-0099-4963-EBFD-2431CDC8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6EBCEB-FF40-55A4-8714-3D00FBB1F62B}"/>
              </a:ext>
            </a:extLst>
          </p:cNvPr>
          <p:cNvSpPr/>
          <p:nvPr/>
        </p:nvSpPr>
        <p:spPr>
          <a:xfrm>
            <a:off x="6302416" y="2170800"/>
            <a:ext cx="4795370" cy="4185549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99C252-7182-339C-99EA-E2C67E2D99E4}"/>
              </a:ext>
            </a:extLst>
          </p:cNvPr>
          <p:cNvSpPr/>
          <p:nvPr/>
        </p:nvSpPr>
        <p:spPr>
          <a:xfrm>
            <a:off x="1191738" y="1877406"/>
            <a:ext cx="4795370" cy="3948962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BE9084-053A-6912-C124-6C81EC39C16B}"/>
              </a:ext>
            </a:extLst>
          </p:cNvPr>
          <p:cNvSpPr/>
          <p:nvPr/>
        </p:nvSpPr>
        <p:spPr>
          <a:xfrm>
            <a:off x="1049287" y="1308420"/>
            <a:ext cx="10350707" cy="51328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0" name="Graphic 33">
            <a:extLst>
              <a:ext uri="{FF2B5EF4-FFF2-40B4-BE49-F238E27FC236}">
                <a16:creationId xmlns:a16="http://schemas.microsoft.com/office/drawing/2014/main" id="{26C48C59-5464-E5EF-B160-490CBBCF9D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/>
        </p:blipFill>
        <p:spPr>
          <a:xfrm>
            <a:off x="1073682" y="1316738"/>
            <a:ext cx="380614" cy="368547"/>
          </a:xfrm>
          <a:prstGeom prst="rect">
            <a:avLst/>
          </a:prstGeom>
        </p:spPr>
      </p:pic>
      <p:pic>
        <p:nvPicPr>
          <p:cNvPr id="16" name="Graphic 13">
            <a:extLst>
              <a:ext uri="{FF2B5EF4-FFF2-40B4-BE49-F238E27FC236}">
                <a16:creationId xmlns:a16="http://schemas.microsoft.com/office/drawing/2014/main" id="{CC04A68F-6CA6-66DB-F90A-4F7B88514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754" y="2224925"/>
            <a:ext cx="639913" cy="6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19">
            <a:extLst>
              <a:ext uri="{FF2B5EF4-FFF2-40B4-BE49-F238E27FC236}">
                <a16:creationId xmlns:a16="http://schemas.microsoft.com/office/drawing/2014/main" id="{58888B2C-D06B-BF6B-0DBC-150305F18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464" y="1422876"/>
            <a:ext cx="505958" cy="48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17">
            <a:extLst>
              <a:ext uri="{FF2B5EF4-FFF2-40B4-BE49-F238E27FC236}">
                <a16:creationId xmlns:a16="http://schemas.microsoft.com/office/drawing/2014/main" id="{E657E4ED-2386-3B69-C489-6542A0272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339" y="1422876"/>
            <a:ext cx="505958" cy="48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23">
            <a:extLst>
              <a:ext uri="{FF2B5EF4-FFF2-40B4-BE49-F238E27FC236}">
                <a16:creationId xmlns:a16="http://schemas.microsoft.com/office/drawing/2014/main" id="{BE3931D8-5CB5-ABE2-4F13-2168DB23F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946" y="1381593"/>
            <a:ext cx="517815" cy="4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0">
            <a:extLst>
              <a:ext uri="{FF2B5EF4-FFF2-40B4-BE49-F238E27FC236}">
                <a16:creationId xmlns:a16="http://schemas.microsoft.com/office/drawing/2014/main" id="{7F2EA475-832D-E8B0-ECE1-F879DE341EF9}"/>
              </a:ext>
            </a:extLst>
          </p:cNvPr>
          <p:cNvSpPr txBox="1"/>
          <p:nvPr/>
        </p:nvSpPr>
        <p:spPr>
          <a:xfrm>
            <a:off x="10712956" y="1923252"/>
            <a:ext cx="578776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dirty="0"/>
              <a:t>IAM</a:t>
            </a:r>
          </a:p>
        </p:txBody>
      </p:sp>
      <p:sp>
        <p:nvSpPr>
          <p:cNvPr id="46" name="TextBox 13">
            <a:extLst>
              <a:ext uri="{FF2B5EF4-FFF2-40B4-BE49-F238E27FC236}">
                <a16:creationId xmlns:a16="http://schemas.microsoft.com/office/drawing/2014/main" id="{003F3DE1-07C2-1710-9ACE-89A0BFDE4668}"/>
              </a:ext>
            </a:extLst>
          </p:cNvPr>
          <p:cNvSpPr txBox="1"/>
          <p:nvPr/>
        </p:nvSpPr>
        <p:spPr>
          <a:xfrm>
            <a:off x="9740047" y="1920574"/>
            <a:ext cx="967627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dirty="0"/>
              <a:t>Cloud watch</a:t>
            </a:r>
          </a:p>
        </p:txBody>
      </p:sp>
      <p:sp>
        <p:nvSpPr>
          <p:cNvPr id="48" name="TextBox 15">
            <a:extLst>
              <a:ext uri="{FF2B5EF4-FFF2-40B4-BE49-F238E27FC236}">
                <a16:creationId xmlns:a16="http://schemas.microsoft.com/office/drawing/2014/main" id="{2211DAD8-894C-EBD1-3E50-7AC2E94FBD9C}"/>
              </a:ext>
            </a:extLst>
          </p:cNvPr>
          <p:cNvSpPr txBox="1"/>
          <p:nvPr/>
        </p:nvSpPr>
        <p:spPr>
          <a:xfrm>
            <a:off x="8818639" y="1903359"/>
            <a:ext cx="1128428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dirty="0"/>
              <a:t>Cloud Trail</a:t>
            </a:r>
          </a:p>
        </p:txBody>
      </p:sp>
      <p:pic>
        <p:nvPicPr>
          <p:cNvPr id="49" name="Graphic 24">
            <a:extLst>
              <a:ext uri="{FF2B5EF4-FFF2-40B4-BE49-F238E27FC236}">
                <a16:creationId xmlns:a16="http://schemas.microsoft.com/office/drawing/2014/main" id="{34D1719F-4633-EA06-157E-0B4EA6B37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335" y="2033088"/>
            <a:ext cx="459702" cy="45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48">
            <a:extLst>
              <a:ext uri="{FF2B5EF4-FFF2-40B4-BE49-F238E27FC236}">
                <a16:creationId xmlns:a16="http://schemas.microsoft.com/office/drawing/2014/main" id="{AFBA17F1-079D-BAC9-2916-A11AC5449E9A}"/>
              </a:ext>
            </a:extLst>
          </p:cNvPr>
          <p:cNvSpPr txBox="1"/>
          <p:nvPr/>
        </p:nvSpPr>
        <p:spPr>
          <a:xfrm>
            <a:off x="1191738" y="2481837"/>
            <a:ext cx="1137866" cy="77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/>
              <a:t>SNS</a:t>
            </a:r>
            <a:r>
              <a:rPr lang="en-US" sz="900" dirty="0"/>
              <a:t> </a:t>
            </a:r>
          </a:p>
          <a:p>
            <a:pPr algn="ctr"/>
            <a:r>
              <a:rPr lang="en-US" sz="900" dirty="0"/>
              <a:t>(A notification will be triggered if the specified drug name is not available)</a:t>
            </a:r>
            <a:endParaRPr lang="en-IN" sz="900" dirty="0"/>
          </a:p>
        </p:txBody>
      </p:sp>
      <p:pic>
        <p:nvPicPr>
          <p:cNvPr id="59" name="Graphic 13">
            <a:extLst>
              <a:ext uri="{FF2B5EF4-FFF2-40B4-BE49-F238E27FC236}">
                <a16:creationId xmlns:a16="http://schemas.microsoft.com/office/drawing/2014/main" id="{052916FB-FF48-5645-5C3A-B4FF3D095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474" y="5229623"/>
            <a:ext cx="639913" cy="6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Graphic 13">
            <a:extLst>
              <a:ext uri="{FF2B5EF4-FFF2-40B4-BE49-F238E27FC236}">
                <a16:creationId xmlns:a16="http://schemas.microsoft.com/office/drawing/2014/main" id="{322A6B1C-DF04-0544-ABE7-DC1AF8645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122" y="2435942"/>
            <a:ext cx="639913" cy="6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63">
            <a:extLst>
              <a:ext uri="{FF2B5EF4-FFF2-40B4-BE49-F238E27FC236}">
                <a16:creationId xmlns:a16="http://schemas.microsoft.com/office/drawing/2014/main" id="{D1262B4F-80D5-C186-9921-B3B219925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276" y="3991300"/>
            <a:ext cx="617141" cy="617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63">
            <a:extLst>
              <a:ext uri="{FF2B5EF4-FFF2-40B4-BE49-F238E27FC236}">
                <a16:creationId xmlns:a16="http://schemas.microsoft.com/office/drawing/2014/main" id="{A4B36F36-EB1C-EC6E-E8EE-290982F1F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100" y="3993123"/>
            <a:ext cx="617141" cy="617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3" name="Straight Arrow Connector 13">
            <a:extLst>
              <a:ext uri="{FF2B5EF4-FFF2-40B4-BE49-F238E27FC236}">
                <a16:creationId xmlns:a16="http://schemas.microsoft.com/office/drawing/2014/main" id="{6DCB6ADE-CCBF-B4D6-93F1-32C4ABE8810C}"/>
              </a:ext>
            </a:extLst>
          </p:cNvPr>
          <p:cNvCxnSpPr>
            <a:cxnSpLocks/>
            <a:stCxn id="16" idx="1"/>
            <a:endCxn id="61" idx="0"/>
          </p:cNvCxnSpPr>
          <p:nvPr/>
        </p:nvCxnSpPr>
        <p:spPr>
          <a:xfrm rot="10800000" flipV="1">
            <a:off x="2291848" y="2544882"/>
            <a:ext cx="2073907" cy="14464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6">
            <a:extLst>
              <a:ext uri="{FF2B5EF4-FFF2-40B4-BE49-F238E27FC236}">
                <a16:creationId xmlns:a16="http://schemas.microsoft.com/office/drawing/2014/main" id="{BF6F0841-7192-8BF7-E950-E331D46566FA}"/>
              </a:ext>
            </a:extLst>
          </p:cNvPr>
          <p:cNvCxnSpPr>
            <a:cxnSpLocks/>
            <a:stCxn id="8" idx="3"/>
            <a:endCxn id="59" idx="1"/>
          </p:cNvCxnSpPr>
          <p:nvPr/>
        </p:nvCxnSpPr>
        <p:spPr>
          <a:xfrm flipV="1">
            <a:off x="7620385" y="5549580"/>
            <a:ext cx="2298089" cy="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92C64C2-2717-417E-A55C-F8E9DF6A30C7}"/>
              </a:ext>
            </a:extLst>
          </p:cNvPr>
          <p:cNvCxnSpPr>
            <a:cxnSpLocks/>
            <a:stCxn id="61" idx="3"/>
            <a:endCxn id="58" idx="1"/>
          </p:cNvCxnSpPr>
          <p:nvPr/>
        </p:nvCxnSpPr>
        <p:spPr>
          <a:xfrm>
            <a:off x="2600417" y="4299871"/>
            <a:ext cx="2046697" cy="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24">
            <a:extLst>
              <a:ext uri="{FF2B5EF4-FFF2-40B4-BE49-F238E27FC236}">
                <a16:creationId xmlns:a16="http://schemas.microsoft.com/office/drawing/2014/main" id="{4DA3AEE6-EE39-BD93-D366-A471DAE428DE}"/>
              </a:ext>
            </a:extLst>
          </p:cNvPr>
          <p:cNvCxnSpPr>
            <a:cxnSpLocks/>
            <a:stCxn id="16" idx="3"/>
            <a:endCxn id="60" idx="1"/>
          </p:cNvCxnSpPr>
          <p:nvPr/>
        </p:nvCxnSpPr>
        <p:spPr>
          <a:xfrm>
            <a:off x="5005667" y="2544882"/>
            <a:ext cx="2726455" cy="211017"/>
          </a:xfrm>
          <a:prstGeom prst="bentConnector3">
            <a:avLst>
              <a:gd name="adj1" fmla="val 569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146732D-EA78-67A4-5623-C36475CE07F6}"/>
              </a:ext>
            </a:extLst>
          </p:cNvPr>
          <p:cNvCxnSpPr>
            <a:cxnSpLocks/>
            <a:stCxn id="59" idx="0"/>
            <a:endCxn id="62" idx="3"/>
          </p:cNvCxnSpPr>
          <p:nvPr/>
        </p:nvCxnSpPr>
        <p:spPr>
          <a:xfrm rot="16200000" flipV="1">
            <a:off x="8473372" y="3464564"/>
            <a:ext cx="927929" cy="26021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EA70403-2C6A-C64E-C513-3D505EA6C711}"/>
              </a:ext>
            </a:extLst>
          </p:cNvPr>
          <p:cNvCxnSpPr>
            <a:cxnSpLocks/>
            <a:stCxn id="58" idx="3"/>
            <a:endCxn id="62" idx="1"/>
          </p:cNvCxnSpPr>
          <p:nvPr/>
        </p:nvCxnSpPr>
        <p:spPr>
          <a:xfrm flipV="1">
            <a:off x="5287027" y="4301694"/>
            <a:ext cx="173207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35">
            <a:extLst>
              <a:ext uri="{FF2B5EF4-FFF2-40B4-BE49-F238E27FC236}">
                <a16:creationId xmlns:a16="http://schemas.microsoft.com/office/drawing/2014/main" id="{3C073EAA-35EF-03C9-F256-4FC73F3011A1}"/>
              </a:ext>
            </a:extLst>
          </p:cNvPr>
          <p:cNvCxnSpPr>
            <a:cxnSpLocks/>
            <a:stCxn id="62" idx="0"/>
            <a:endCxn id="76" idx="2"/>
          </p:cNvCxnSpPr>
          <p:nvPr/>
        </p:nvCxnSpPr>
        <p:spPr>
          <a:xfrm rot="16200000" flipV="1">
            <a:off x="5683728" y="2349179"/>
            <a:ext cx="659471" cy="26284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6">
            <a:extLst>
              <a:ext uri="{FF2B5EF4-FFF2-40B4-BE49-F238E27FC236}">
                <a16:creationId xmlns:a16="http://schemas.microsoft.com/office/drawing/2014/main" id="{0DCB14ED-CD8C-4342-A195-0B8C31F9A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/>
        </p:blipFill>
        <p:spPr bwMode="auto">
          <a:xfrm>
            <a:off x="11574682" y="2485694"/>
            <a:ext cx="557836" cy="557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147">
            <a:extLst>
              <a:ext uri="{FF2B5EF4-FFF2-40B4-BE49-F238E27FC236}">
                <a16:creationId xmlns:a16="http://schemas.microsoft.com/office/drawing/2014/main" id="{876D2A84-493A-8884-A649-5A0D52CF304F}"/>
              </a:ext>
            </a:extLst>
          </p:cNvPr>
          <p:cNvSpPr txBox="1"/>
          <p:nvPr/>
        </p:nvSpPr>
        <p:spPr>
          <a:xfrm>
            <a:off x="11491139" y="2231499"/>
            <a:ext cx="911801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Client Mail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37AAC7-8A15-C847-2485-BDB221C99BD0}"/>
              </a:ext>
            </a:extLst>
          </p:cNvPr>
          <p:cNvCxnSpPr>
            <a:cxnSpLocks/>
            <a:stCxn id="60" idx="3"/>
            <a:endCxn id="86" idx="1"/>
          </p:cNvCxnSpPr>
          <p:nvPr/>
        </p:nvCxnSpPr>
        <p:spPr>
          <a:xfrm>
            <a:off x="8372035" y="2755899"/>
            <a:ext cx="1568332" cy="13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13">
            <a:extLst>
              <a:ext uri="{FF2B5EF4-FFF2-40B4-BE49-F238E27FC236}">
                <a16:creationId xmlns:a16="http://schemas.microsoft.com/office/drawing/2014/main" id="{7472E0CF-C46A-ABD7-E78B-6D4548030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114" y="3981740"/>
            <a:ext cx="639913" cy="6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24">
            <a:extLst>
              <a:ext uri="{FF2B5EF4-FFF2-40B4-BE49-F238E27FC236}">
                <a16:creationId xmlns:a16="http://schemas.microsoft.com/office/drawing/2014/main" id="{9ED2F11D-761C-A4FA-ED8C-0FC73B04968D}"/>
              </a:ext>
            </a:extLst>
          </p:cNvPr>
          <p:cNvSpPr txBox="1"/>
          <p:nvPr/>
        </p:nvSpPr>
        <p:spPr>
          <a:xfrm>
            <a:off x="4037763" y="4601757"/>
            <a:ext cx="19024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/>
              <a:t>Lambda 1</a:t>
            </a:r>
          </a:p>
          <a:p>
            <a:pPr algn="ctr"/>
            <a:r>
              <a:rPr lang="en-US" sz="900" dirty="0"/>
              <a:t>(designed to fetch and filter the data provided by the client)</a:t>
            </a:r>
            <a:endParaRPr lang="en-IN" sz="900" b="1" dirty="0"/>
          </a:p>
        </p:txBody>
      </p:sp>
      <p:sp>
        <p:nvSpPr>
          <p:cNvPr id="76" name="TextBox 24">
            <a:extLst>
              <a:ext uri="{FF2B5EF4-FFF2-40B4-BE49-F238E27FC236}">
                <a16:creationId xmlns:a16="http://schemas.microsoft.com/office/drawing/2014/main" id="{03B365E3-3899-6CF1-F507-70F9E3D6E8A4}"/>
              </a:ext>
            </a:extLst>
          </p:cNvPr>
          <p:cNvSpPr txBox="1"/>
          <p:nvPr/>
        </p:nvSpPr>
        <p:spPr>
          <a:xfrm>
            <a:off x="3621988" y="2825821"/>
            <a:ext cx="21545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/>
              <a:t>Lambda 2</a:t>
            </a:r>
          </a:p>
          <a:p>
            <a:pPr algn="ctr"/>
            <a:r>
              <a:rPr lang="en-US" sz="900" dirty="0"/>
              <a:t>(Designed to convert the output data(.</a:t>
            </a:r>
            <a:r>
              <a:rPr lang="en-US" sz="900" dirty="0" err="1"/>
              <a:t>json</a:t>
            </a:r>
            <a:r>
              <a:rPr lang="en-US" sz="900" dirty="0"/>
              <a:t>) into .html file.)</a:t>
            </a:r>
            <a:endParaRPr lang="en-IN" sz="900" b="1" dirty="0"/>
          </a:p>
        </p:txBody>
      </p:sp>
      <p:sp>
        <p:nvSpPr>
          <p:cNvPr id="77" name="TextBox 140">
            <a:extLst>
              <a:ext uri="{FF2B5EF4-FFF2-40B4-BE49-F238E27FC236}">
                <a16:creationId xmlns:a16="http://schemas.microsoft.com/office/drawing/2014/main" id="{D5B01388-C148-D672-263E-77E4CE0B1678}"/>
              </a:ext>
            </a:extLst>
          </p:cNvPr>
          <p:cNvSpPr txBox="1"/>
          <p:nvPr/>
        </p:nvSpPr>
        <p:spPr>
          <a:xfrm>
            <a:off x="9159507" y="5807547"/>
            <a:ext cx="21832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Lambda 4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(Lambda function to trigger an PDF creation and store it in s3)</a:t>
            </a:r>
          </a:p>
        </p:txBody>
      </p:sp>
      <p:sp>
        <p:nvSpPr>
          <p:cNvPr id="78" name="TextBox 140">
            <a:extLst>
              <a:ext uri="{FF2B5EF4-FFF2-40B4-BE49-F238E27FC236}">
                <a16:creationId xmlns:a16="http://schemas.microsoft.com/office/drawing/2014/main" id="{D9DD5EC2-4628-6742-5A88-57AD875AA2C2}"/>
              </a:ext>
            </a:extLst>
          </p:cNvPr>
          <p:cNvSpPr txBox="1"/>
          <p:nvPr/>
        </p:nvSpPr>
        <p:spPr>
          <a:xfrm>
            <a:off x="7126065" y="3020153"/>
            <a:ext cx="1950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Lambda 3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(Lambda function to trigger an Email notification alert to Send mail to Client)</a:t>
            </a:r>
          </a:p>
        </p:txBody>
      </p:sp>
      <p:sp>
        <p:nvSpPr>
          <p:cNvPr id="79" name="TextBox 134">
            <a:extLst>
              <a:ext uri="{FF2B5EF4-FFF2-40B4-BE49-F238E27FC236}">
                <a16:creationId xmlns:a16="http://schemas.microsoft.com/office/drawing/2014/main" id="{194F362D-814D-80C1-4E8E-E6BA150EFF63}"/>
              </a:ext>
            </a:extLst>
          </p:cNvPr>
          <p:cNvSpPr txBox="1"/>
          <p:nvPr/>
        </p:nvSpPr>
        <p:spPr>
          <a:xfrm>
            <a:off x="1360831" y="4558090"/>
            <a:ext cx="19403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/>
              <a:t>Input</a:t>
            </a:r>
            <a:r>
              <a:rPr lang="en-US" sz="900" dirty="0"/>
              <a:t> </a:t>
            </a:r>
            <a:r>
              <a:rPr lang="en-US" sz="900" b="1" dirty="0"/>
              <a:t>bucket</a:t>
            </a:r>
            <a:r>
              <a:rPr lang="en-US" sz="900" dirty="0"/>
              <a:t> </a:t>
            </a:r>
          </a:p>
          <a:p>
            <a:pPr algn="ctr"/>
            <a:r>
              <a:rPr lang="en-US" sz="900" dirty="0"/>
              <a:t>(The S3 bucket stores drug names, Canada Vigilance adverse reaction data (.txt files), and the `input.html` file generated by Lambda 2)</a:t>
            </a:r>
            <a:endParaRPr lang="en-IN" sz="9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TextBox 137">
            <a:extLst>
              <a:ext uri="{FF2B5EF4-FFF2-40B4-BE49-F238E27FC236}">
                <a16:creationId xmlns:a16="http://schemas.microsoft.com/office/drawing/2014/main" id="{657B05EB-A636-DDF9-1040-131A1E33DF8B}"/>
              </a:ext>
            </a:extLst>
          </p:cNvPr>
          <p:cNvSpPr txBox="1"/>
          <p:nvPr/>
        </p:nvSpPr>
        <p:spPr>
          <a:xfrm>
            <a:off x="6412329" y="4544956"/>
            <a:ext cx="18615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Output bucket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(Storing the filtered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Data and PDF report in S3)</a:t>
            </a:r>
          </a:p>
        </p:txBody>
      </p:sp>
      <p:pic>
        <p:nvPicPr>
          <p:cNvPr id="81" name="Graphic 19">
            <a:extLst>
              <a:ext uri="{FF2B5EF4-FFF2-40B4-BE49-F238E27FC236}">
                <a16:creationId xmlns:a16="http://schemas.microsoft.com/office/drawing/2014/main" id="{1F6B9F43-1336-616B-F655-1F3189049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/>
        </p:blipFill>
        <p:spPr bwMode="auto">
          <a:xfrm>
            <a:off x="3085890" y="3088249"/>
            <a:ext cx="456888" cy="45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161">
            <a:extLst>
              <a:ext uri="{FF2B5EF4-FFF2-40B4-BE49-F238E27FC236}">
                <a16:creationId xmlns:a16="http://schemas.microsoft.com/office/drawing/2014/main" id="{6128B816-0252-3EA6-AF8E-0D2C9AB8FB25}"/>
              </a:ext>
            </a:extLst>
          </p:cNvPr>
          <p:cNvSpPr txBox="1"/>
          <p:nvPr/>
        </p:nvSpPr>
        <p:spPr>
          <a:xfrm>
            <a:off x="2786577" y="3511739"/>
            <a:ext cx="1027513" cy="64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/>
              <a:t>Event bridge</a:t>
            </a:r>
          </a:p>
          <a:p>
            <a:pPr algn="ctr"/>
            <a:r>
              <a:rPr lang="en-IN" sz="900" dirty="0"/>
              <a:t>(To trigger the scheduled lambda ) </a:t>
            </a:r>
          </a:p>
        </p:txBody>
      </p:sp>
      <p:pic>
        <p:nvPicPr>
          <p:cNvPr id="86" name="Graphic 18">
            <a:extLst>
              <a:ext uri="{FF2B5EF4-FFF2-40B4-BE49-F238E27FC236}">
                <a16:creationId xmlns:a16="http://schemas.microsoft.com/office/drawing/2014/main" id="{8035D09D-64C0-EA05-3DC0-0EB009594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/>
        </p:blipFill>
        <p:spPr bwMode="auto">
          <a:xfrm>
            <a:off x="9940367" y="2449390"/>
            <a:ext cx="639913" cy="6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144">
            <a:extLst>
              <a:ext uri="{FF2B5EF4-FFF2-40B4-BE49-F238E27FC236}">
                <a16:creationId xmlns:a16="http://schemas.microsoft.com/office/drawing/2014/main" id="{33376DF2-BDDD-5A78-A4D1-F08D6C330193}"/>
              </a:ext>
            </a:extLst>
          </p:cNvPr>
          <p:cNvSpPr txBox="1"/>
          <p:nvPr/>
        </p:nvSpPr>
        <p:spPr>
          <a:xfrm>
            <a:off x="9665936" y="3071421"/>
            <a:ext cx="1193897" cy="50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SES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     (To send mail to Client)</a:t>
            </a:r>
          </a:p>
        </p:txBody>
      </p:sp>
      <p:pic>
        <p:nvPicPr>
          <p:cNvPr id="89" name="Picture 2" descr="Zip file - Free interface icons">
            <a:extLst>
              <a:ext uri="{FF2B5EF4-FFF2-40B4-BE49-F238E27FC236}">
                <a16:creationId xmlns:a16="http://schemas.microsoft.com/office/drawing/2014/main" id="{5C6FF360-2E21-4AFC-6B40-9228C6634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66" y="4067358"/>
            <a:ext cx="461882" cy="46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119">
            <a:extLst>
              <a:ext uri="{FF2B5EF4-FFF2-40B4-BE49-F238E27FC236}">
                <a16:creationId xmlns:a16="http://schemas.microsoft.com/office/drawing/2014/main" id="{D0A3860C-9280-B300-3733-C278CDC8A5EB}"/>
              </a:ext>
            </a:extLst>
          </p:cNvPr>
          <p:cNvSpPr txBox="1"/>
          <p:nvPr/>
        </p:nvSpPr>
        <p:spPr>
          <a:xfrm>
            <a:off x="113956" y="4507783"/>
            <a:ext cx="1159371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Source data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9B1707C-B914-14A0-8DCD-74521A7A439E}"/>
              </a:ext>
            </a:extLst>
          </p:cNvPr>
          <p:cNvCxnSpPr>
            <a:cxnSpLocks/>
            <a:stCxn id="89" idx="3"/>
            <a:endCxn id="61" idx="1"/>
          </p:cNvCxnSpPr>
          <p:nvPr/>
        </p:nvCxnSpPr>
        <p:spPr>
          <a:xfrm>
            <a:off x="662848" y="4298299"/>
            <a:ext cx="1320428" cy="1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3CD7552-47E4-21F1-DE74-6C00E835E7E8}"/>
              </a:ext>
            </a:extLst>
          </p:cNvPr>
          <p:cNvCxnSpPr>
            <a:cxnSpLocks/>
            <a:stCxn id="86" idx="3"/>
            <a:endCxn id="71" idx="1"/>
          </p:cNvCxnSpPr>
          <p:nvPr/>
        </p:nvCxnSpPr>
        <p:spPr>
          <a:xfrm flipV="1">
            <a:off x="10580280" y="2764612"/>
            <a:ext cx="994402" cy="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208">
            <a:extLst>
              <a:ext uri="{FF2B5EF4-FFF2-40B4-BE49-F238E27FC236}">
                <a16:creationId xmlns:a16="http://schemas.microsoft.com/office/drawing/2014/main" id="{08EE6111-8096-04EB-19DA-372A2E28BF6B}"/>
              </a:ext>
            </a:extLst>
          </p:cNvPr>
          <p:cNvSpPr txBox="1"/>
          <p:nvPr/>
        </p:nvSpPr>
        <p:spPr>
          <a:xfrm>
            <a:off x="3030792" y="1924494"/>
            <a:ext cx="1544857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900" b="1" dirty="0"/>
              <a:t>FETCHING &amp; FILTERING</a:t>
            </a:r>
          </a:p>
        </p:txBody>
      </p:sp>
      <p:sp>
        <p:nvSpPr>
          <p:cNvPr id="95" name="TextBox 208">
            <a:extLst>
              <a:ext uri="{FF2B5EF4-FFF2-40B4-BE49-F238E27FC236}">
                <a16:creationId xmlns:a16="http://schemas.microsoft.com/office/drawing/2014/main" id="{4B945DE9-C97A-9C62-5150-499FF8950982}"/>
              </a:ext>
            </a:extLst>
          </p:cNvPr>
          <p:cNvSpPr txBox="1"/>
          <p:nvPr/>
        </p:nvSpPr>
        <p:spPr>
          <a:xfrm>
            <a:off x="7955679" y="2160655"/>
            <a:ext cx="17790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900" b="1" dirty="0"/>
              <a:t>MAIL SERVICE &amp; PDF GENRATION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255C29-75AA-D63E-B4D3-1994BAF446E8}"/>
              </a:ext>
            </a:extLst>
          </p:cNvPr>
          <p:cNvCxnSpPr>
            <a:cxnSpLocks/>
            <a:stCxn id="81" idx="3"/>
          </p:cNvCxnSpPr>
          <p:nvPr/>
        </p:nvCxnSpPr>
        <p:spPr>
          <a:xfrm>
            <a:off x="3542778" y="3316693"/>
            <a:ext cx="1149670" cy="771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9B1A5E2-84E4-AF2B-8282-436EB1993A19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7516677" y="3666484"/>
            <a:ext cx="584626" cy="4741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63">
            <a:extLst>
              <a:ext uri="{FF2B5EF4-FFF2-40B4-BE49-F238E27FC236}">
                <a16:creationId xmlns:a16="http://schemas.microsoft.com/office/drawing/2014/main" id="{4E680A51-7C83-49D1-2DE9-C7F1E2F2B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244" y="5241730"/>
            <a:ext cx="617141" cy="617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34">
            <a:extLst>
              <a:ext uri="{FF2B5EF4-FFF2-40B4-BE49-F238E27FC236}">
                <a16:creationId xmlns:a16="http://schemas.microsoft.com/office/drawing/2014/main" id="{1AF8ED74-C8E1-D5B7-1CA2-A8EE27166A24}"/>
              </a:ext>
            </a:extLst>
          </p:cNvPr>
          <p:cNvSpPr txBox="1"/>
          <p:nvPr/>
        </p:nvSpPr>
        <p:spPr>
          <a:xfrm>
            <a:off x="6380799" y="5808520"/>
            <a:ext cx="19403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/>
              <a:t>Input</a:t>
            </a:r>
            <a:r>
              <a:rPr lang="en-US" sz="900" dirty="0"/>
              <a:t> </a:t>
            </a:r>
            <a:r>
              <a:rPr lang="en-US" sz="900" b="1" dirty="0"/>
              <a:t>bucket</a:t>
            </a:r>
            <a:r>
              <a:rPr lang="en-US" sz="900" dirty="0"/>
              <a:t> </a:t>
            </a:r>
          </a:p>
          <a:p>
            <a:pPr algn="ctr"/>
            <a:r>
              <a:rPr lang="en-US" sz="900" dirty="0"/>
              <a:t>(The S3 bucket stores `input.html` file generated by Lambda 2)</a:t>
            </a:r>
            <a:endParaRPr lang="en-IN" sz="9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40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0B92B-AC91-3911-912A-78A1B9306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1CA5211A-76BB-0FB4-E377-FEA8627A763C}"/>
              </a:ext>
            </a:extLst>
          </p:cNvPr>
          <p:cNvSpPr/>
          <p:nvPr/>
        </p:nvSpPr>
        <p:spPr>
          <a:xfrm>
            <a:off x="6731976" y="2885362"/>
            <a:ext cx="4130910" cy="3076826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EFBBBD4-8693-2632-EF81-ED7CC09F7099}"/>
              </a:ext>
            </a:extLst>
          </p:cNvPr>
          <p:cNvCxnSpPr>
            <a:cxnSpLocks/>
            <a:stCxn id="96" idx="3"/>
            <a:endCxn id="83" idx="1"/>
          </p:cNvCxnSpPr>
          <p:nvPr/>
        </p:nvCxnSpPr>
        <p:spPr>
          <a:xfrm>
            <a:off x="10179161" y="3605181"/>
            <a:ext cx="1348761" cy="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458685EE-9182-CF8F-21DC-A5FCFE5951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C5C9AB56-17D8-E82C-7608-65B613DCD5AB}"/>
              </a:ext>
            </a:extLst>
          </p:cNvPr>
          <p:cNvSpPr txBox="1">
            <a:spLocks/>
          </p:cNvSpPr>
          <p:nvPr/>
        </p:nvSpPr>
        <p:spPr>
          <a:xfrm>
            <a:off x="8478076" y="0"/>
            <a:ext cx="3361456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Proposed Architecture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0C6A65B-6940-C354-390E-E91145D72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CloudJournee</a:t>
            </a:r>
            <a:r>
              <a:rPr lang="en-US" dirty="0"/>
              <a:t> Confidential</a:t>
            </a:r>
            <a:endParaRPr lang="en-IN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E331682-B7EA-FEED-C0F0-D453A53E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CF16C82-9666-B139-94A1-C367EF36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837DB0-8B4F-DE37-E574-232314B38F33}"/>
              </a:ext>
            </a:extLst>
          </p:cNvPr>
          <p:cNvSpPr/>
          <p:nvPr/>
        </p:nvSpPr>
        <p:spPr>
          <a:xfrm>
            <a:off x="936743" y="1266216"/>
            <a:ext cx="10350707" cy="51328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0" name="Graphic 33">
            <a:extLst>
              <a:ext uri="{FF2B5EF4-FFF2-40B4-BE49-F238E27FC236}">
                <a16:creationId xmlns:a16="http://schemas.microsoft.com/office/drawing/2014/main" id="{125469EB-0B77-F9E3-E34C-7498AE7B447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/>
        </p:blipFill>
        <p:spPr>
          <a:xfrm>
            <a:off x="948438" y="1274534"/>
            <a:ext cx="380614" cy="368547"/>
          </a:xfrm>
          <a:prstGeom prst="rect">
            <a:avLst/>
          </a:prstGeom>
        </p:spPr>
      </p:pic>
      <p:pic>
        <p:nvPicPr>
          <p:cNvPr id="21" name="Graphic 19">
            <a:extLst>
              <a:ext uri="{FF2B5EF4-FFF2-40B4-BE49-F238E27FC236}">
                <a16:creationId xmlns:a16="http://schemas.microsoft.com/office/drawing/2014/main" id="{BE5FB851-DE92-F05F-0220-3B6E53F70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674" y="1422875"/>
            <a:ext cx="510408" cy="48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17">
            <a:extLst>
              <a:ext uri="{FF2B5EF4-FFF2-40B4-BE49-F238E27FC236}">
                <a16:creationId xmlns:a16="http://schemas.microsoft.com/office/drawing/2014/main" id="{006686BF-CFCA-ABDF-DFFD-86E9ABB9B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339" y="1422876"/>
            <a:ext cx="505958" cy="48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23">
            <a:extLst>
              <a:ext uri="{FF2B5EF4-FFF2-40B4-BE49-F238E27FC236}">
                <a16:creationId xmlns:a16="http://schemas.microsoft.com/office/drawing/2014/main" id="{84D07A4A-09DC-9388-7C8A-93CB27D91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990" y="1422876"/>
            <a:ext cx="517815" cy="4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E83BBF9-3D3F-0E11-7ADF-A7B23E422116}"/>
              </a:ext>
            </a:extLst>
          </p:cNvPr>
          <p:cNvSpPr/>
          <p:nvPr/>
        </p:nvSpPr>
        <p:spPr>
          <a:xfrm>
            <a:off x="1381312" y="1629499"/>
            <a:ext cx="4912974" cy="3076826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Graphic 13">
            <a:extLst>
              <a:ext uri="{FF2B5EF4-FFF2-40B4-BE49-F238E27FC236}">
                <a16:creationId xmlns:a16="http://schemas.microsoft.com/office/drawing/2014/main" id="{CA3D26B2-A369-8799-CFCC-5DE086A98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542" y="1835837"/>
            <a:ext cx="563880" cy="56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Graphic 24">
            <a:extLst>
              <a:ext uri="{FF2B5EF4-FFF2-40B4-BE49-F238E27FC236}">
                <a16:creationId xmlns:a16="http://schemas.microsoft.com/office/drawing/2014/main" id="{C2315115-2D74-EBD4-2863-4E40C2CCE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537" y="1766208"/>
            <a:ext cx="405081" cy="4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48">
            <a:extLst>
              <a:ext uri="{FF2B5EF4-FFF2-40B4-BE49-F238E27FC236}">
                <a16:creationId xmlns:a16="http://schemas.microsoft.com/office/drawing/2014/main" id="{EB1263D6-98FE-5729-767E-45038430ABC8}"/>
              </a:ext>
            </a:extLst>
          </p:cNvPr>
          <p:cNvSpPr txBox="1"/>
          <p:nvPr/>
        </p:nvSpPr>
        <p:spPr>
          <a:xfrm>
            <a:off x="1420983" y="2160265"/>
            <a:ext cx="1002667" cy="683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/>
              <a:t>SNS</a:t>
            </a:r>
            <a:r>
              <a:rPr lang="en-US" sz="900" dirty="0"/>
              <a:t> </a:t>
            </a:r>
          </a:p>
          <a:p>
            <a:pPr algn="ctr"/>
            <a:r>
              <a:rPr lang="en-US" sz="900" dirty="0"/>
              <a:t>(A notification will be triggered if the specified drug name is not available)</a:t>
            </a:r>
            <a:endParaRPr lang="en-IN" sz="900" dirty="0"/>
          </a:p>
        </p:txBody>
      </p:sp>
      <p:pic>
        <p:nvPicPr>
          <p:cNvPr id="61" name="Graphic 63">
            <a:extLst>
              <a:ext uri="{FF2B5EF4-FFF2-40B4-BE49-F238E27FC236}">
                <a16:creationId xmlns:a16="http://schemas.microsoft.com/office/drawing/2014/main" id="{DC96A920-0445-1111-C1F7-AC8915F49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868" y="3349871"/>
            <a:ext cx="543813" cy="541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3" name="Straight Arrow Connector 13">
            <a:extLst>
              <a:ext uri="{FF2B5EF4-FFF2-40B4-BE49-F238E27FC236}">
                <a16:creationId xmlns:a16="http://schemas.microsoft.com/office/drawing/2014/main" id="{11A59990-5604-6A6D-B2D3-598B6EDB4AE2}"/>
              </a:ext>
            </a:extLst>
          </p:cNvPr>
          <p:cNvCxnSpPr>
            <a:cxnSpLocks/>
            <a:stCxn id="16" idx="1"/>
            <a:endCxn id="61" idx="0"/>
          </p:cNvCxnSpPr>
          <p:nvPr/>
        </p:nvCxnSpPr>
        <p:spPr>
          <a:xfrm rot="10800000" flipV="1">
            <a:off x="2402776" y="2116799"/>
            <a:ext cx="1554767" cy="12330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AB79955-4823-A5CC-EC74-1E0963AF8E08}"/>
              </a:ext>
            </a:extLst>
          </p:cNvPr>
          <p:cNvCxnSpPr>
            <a:cxnSpLocks/>
            <a:stCxn id="61" idx="3"/>
            <a:endCxn id="58" idx="1"/>
          </p:cNvCxnSpPr>
          <p:nvPr/>
        </p:nvCxnSpPr>
        <p:spPr>
          <a:xfrm>
            <a:off x="2674682" y="3620835"/>
            <a:ext cx="1307658" cy="1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00CF601-472F-8787-F4DC-7E893EB2C873}"/>
              </a:ext>
            </a:extLst>
          </p:cNvPr>
          <p:cNvCxnSpPr>
            <a:cxnSpLocks/>
            <a:stCxn id="58" idx="3"/>
            <a:endCxn id="7" idx="1"/>
          </p:cNvCxnSpPr>
          <p:nvPr/>
        </p:nvCxnSpPr>
        <p:spPr>
          <a:xfrm flipV="1">
            <a:off x="4546219" y="3620990"/>
            <a:ext cx="784719" cy="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35">
            <a:extLst>
              <a:ext uri="{FF2B5EF4-FFF2-40B4-BE49-F238E27FC236}">
                <a16:creationId xmlns:a16="http://schemas.microsoft.com/office/drawing/2014/main" id="{85DDED72-0A54-C6A6-43CD-A32C07070292}"/>
              </a:ext>
            </a:extLst>
          </p:cNvPr>
          <p:cNvCxnSpPr>
            <a:cxnSpLocks/>
            <a:stCxn id="7" idx="0"/>
            <a:endCxn id="16" idx="3"/>
          </p:cNvCxnSpPr>
          <p:nvPr/>
        </p:nvCxnSpPr>
        <p:spPr>
          <a:xfrm rot="16200000" flipV="1">
            <a:off x="4445520" y="2192701"/>
            <a:ext cx="1233228" cy="10814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13">
            <a:extLst>
              <a:ext uri="{FF2B5EF4-FFF2-40B4-BE49-F238E27FC236}">
                <a16:creationId xmlns:a16="http://schemas.microsoft.com/office/drawing/2014/main" id="{5DC3B3E8-0B30-AD85-B8DE-8B6C43038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340" y="3341478"/>
            <a:ext cx="563880" cy="56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24">
            <a:extLst>
              <a:ext uri="{FF2B5EF4-FFF2-40B4-BE49-F238E27FC236}">
                <a16:creationId xmlns:a16="http://schemas.microsoft.com/office/drawing/2014/main" id="{79A64F31-F138-F449-40E7-CCB43B551334}"/>
              </a:ext>
            </a:extLst>
          </p:cNvPr>
          <p:cNvSpPr txBox="1"/>
          <p:nvPr/>
        </p:nvSpPr>
        <p:spPr>
          <a:xfrm>
            <a:off x="3426081" y="3863035"/>
            <a:ext cx="1676394" cy="445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/>
              <a:t>Lambda 1</a:t>
            </a:r>
          </a:p>
          <a:p>
            <a:pPr algn="ctr"/>
            <a:r>
              <a:rPr lang="en-US" sz="900" dirty="0"/>
              <a:t>(designed to fetch and filter the data provided by the client)</a:t>
            </a:r>
            <a:endParaRPr lang="en-IN" sz="900" b="1" dirty="0"/>
          </a:p>
        </p:txBody>
      </p:sp>
      <p:sp>
        <p:nvSpPr>
          <p:cNvPr id="76" name="TextBox 24">
            <a:extLst>
              <a:ext uri="{FF2B5EF4-FFF2-40B4-BE49-F238E27FC236}">
                <a16:creationId xmlns:a16="http://schemas.microsoft.com/office/drawing/2014/main" id="{639D85A1-01F9-FD07-45DA-78716C42B1BD}"/>
              </a:ext>
            </a:extLst>
          </p:cNvPr>
          <p:cNvSpPr txBox="1"/>
          <p:nvPr/>
        </p:nvSpPr>
        <p:spPr>
          <a:xfrm>
            <a:off x="3302149" y="2363498"/>
            <a:ext cx="1898534" cy="445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/>
              <a:t>Lambda 2</a:t>
            </a:r>
          </a:p>
          <a:p>
            <a:pPr algn="ctr"/>
            <a:r>
              <a:rPr lang="en-US" sz="900" dirty="0"/>
              <a:t>(Designed to convert the output data(.</a:t>
            </a:r>
            <a:r>
              <a:rPr lang="en-US" sz="900" dirty="0" err="1"/>
              <a:t>json</a:t>
            </a:r>
            <a:r>
              <a:rPr lang="en-US" sz="900" dirty="0"/>
              <a:t>) into .html file.)</a:t>
            </a:r>
            <a:endParaRPr lang="en-IN" sz="900" b="1" dirty="0"/>
          </a:p>
        </p:txBody>
      </p:sp>
      <p:sp>
        <p:nvSpPr>
          <p:cNvPr id="79" name="TextBox 134">
            <a:extLst>
              <a:ext uri="{FF2B5EF4-FFF2-40B4-BE49-F238E27FC236}">
                <a16:creationId xmlns:a16="http://schemas.microsoft.com/office/drawing/2014/main" id="{36C9D9EB-B1D2-0917-5157-3B6677CE0914}"/>
              </a:ext>
            </a:extLst>
          </p:cNvPr>
          <p:cNvSpPr txBox="1"/>
          <p:nvPr/>
        </p:nvSpPr>
        <p:spPr>
          <a:xfrm>
            <a:off x="1346604" y="3849023"/>
            <a:ext cx="2161767" cy="56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/>
              <a:t>Input</a:t>
            </a:r>
            <a:r>
              <a:rPr lang="en-US" sz="900" dirty="0"/>
              <a:t> </a:t>
            </a:r>
            <a:r>
              <a:rPr lang="en-US" sz="900" b="1" dirty="0"/>
              <a:t>bucket</a:t>
            </a:r>
            <a:r>
              <a:rPr lang="en-US" sz="900" dirty="0"/>
              <a:t> </a:t>
            </a:r>
          </a:p>
          <a:p>
            <a:pPr algn="ctr"/>
            <a:r>
              <a:rPr lang="en-US" sz="900" dirty="0"/>
              <a:t>(The S3 bucket stores drug names, Canada Vigilance adverse reaction data (.txt files), and the `input.html` file generated by Lambda 2)</a:t>
            </a:r>
            <a:endParaRPr lang="en-IN" sz="9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1" name="Graphic 19">
            <a:extLst>
              <a:ext uri="{FF2B5EF4-FFF2-40B4-BE49-F238E27FC236}">
                <a16:creationId xmlns:a16="http://schemas.microsoft.com/office/drawing/2014/main" id="{E2FEC0D1-58B2-F387-25B3-C64AC47C8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/>
        </p:blipFill>
        <p:spPr bwMode="auto">
          <a:xfrm>
            <a:off x="2846185" y="2556881"/>
            <a:ext cx="402601" cy="401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161">
            <a:extLst>
              <a:ext uri="{FF2B5EF4-FFF2-40B4-BE49-F238E27FC236}">
                <a16:creationId xmlns:a16="http://schemas.microsoft.com/office/drawing/2014/main" id="{129774B7-7A90-8007-7762-65A9569836BF}"/>
              </a:ext>
            </a:extLst>
          </p:cNvPr>
          <p:cNvSpPr txBox="1"/>
          <p:nvPr/>
        </p:nvSpPr>
        <p:spPr>
          <a:xfrm>
            <a:off x="2582436" y="2928758"/>
            <a:ext cx="905426" cy="56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/>
              <a:t>Event bridge</a:t>
            </a:r>
          </a:p>
          <a:p>
            <a:pPr algn="ctr"/>
            <a:r>
              <a:rPr lang="en-IN" sz="900" dirty="0"/>
              <a:t>(To trigger the scheduled lambda ) </a:t>
            </a:r>
          </a:p>
        </p:txBody>
      </p:sp>
      <p:pic>
        <p:nvPicPr>
          <p:cNvPr id="89" name="Picture 2" descr="Zip file - Free interface icons">
            <a:extLst>
              <a:ext uri="{FF2B5EF4-FFF2-40B4-BE49-F238E27FC236}">
                <a16:creationId xmlns:a16="http://schemas.microsoft.com/office/drawing/2014/main" id="{6FCD7E89-67D5-28E5-2B90-7FCBD6CED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67" y="3416660"/>
            <a:ext cx="407002" cy="40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119">
            <a:extLst>
              <a:ext uri="{FF2B5EF4-FFF2-40B4-BE49-F238E27FC236}">
                <a16:creationId xmlns:a16="http://schemas.microsoft.com/office/drawing/2014/main" id="{3B336810-12A2-F7AE-55EB-4476CB667410}"/>
              </a:ext>
            </a:extLst>
          </p:cNvPr>
          <p:cNvSpPr txBox="1"/>
          <p:nvPr/>
        </p:nvSpPr>
        <p:spPr>
          <a:xfrm>
            <a:off x="181895" y="3803407"/>
            <a:ext cx="1021617" cy="2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Source data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BD2FE40-6E34-88D3-A17E-CCF27F81789C}"/>
              </a:ext>
            </a:extLst>
          </p:cNvPr>
          <p:cNvCxnSpPr>
            <a:cxnSpLocks/>
            <a:stCxn id="89" idx="3"/>
            <a:endCxn id="61" idx="1"/>
          </p:cNvCxnSpPr>
          <p:nvPr/>
        </p:nvCxnSpPr>
        <p:spPr>
          <a:xfrm>
            <a:off x="754469" y="3619455"/>
            <a:ext cx="1376399" cy="1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208">
            <a:extLst>
              <a:ext uri="{FF2B5EF4-FFF2-40B4-BE49-F238E27FC236}">
                <a16:creationId xmlns:a16="http://schemas.microsoft.com/office/drawing/2014/main" id="{B3AF6AF9-DFBA-7D3A-2730-0E5D9F55A8D9}"/>
              </a:ext>
            </a:extLst>
          </p:cNvPr>
          <p:cNvSpPr txBox="1"/>
          <p:nvPr/>
        </p:nvSpPr>
        <p:spPr>
          <a:xfrm>
            <a:off x="3041524" y="1670849"/>
            <a:ext cx="1361300" cy="2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900" b="1" dirty="0"/>
              <a:t>FETCHING &amp; FILTERING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35F533-E5EC-8B0D-F507-D813A8A86D13}"/>
              </a:ext>
            </a:extLst>
          </p:cNvPr>
          <p:cNvCxnSpPr>
            <a:cxnSpLocks/>
          </p:cNvCxnSpPr>
          <p:nvPr/>
        </p:nvCxnSpPr>
        <p:spPr>
          <a:xfrm>
            <a:off x="3288224" y="2837867"/>
            <a:ext cx="692512" cy="6162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3">
            <a:extLst>
              <a:ext uri="{FF2B5EF4-FFF2-40B4-BE49-F238E27FC236}">
                <a16:creationId xmlns:a16="http://schemas.microsoft.com/office/drawing/2014/main" id="{4B94208B-F09D-656B-7CF6-8E8FA4799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938" y="3350027"/>
            <a:ext cx="543813" cy="541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7">
            <a:extLst>
              <a:ext uri="{FF2B5EF4-FFF2-40B4-BE49-F238E27FC236}">
                <a16:creationId xmlns:a16="http://schemas.microsoft.com/office/drawing/2014/main" id="{471320A3-BE29-EB10-3486-180D06351DF9}"/>
              </a:ext>
            </a:extLst>
          </p:cNvPr>
          <p:cNvSpPr txBox="1"/>
          <p:nvPr/>
        </p:nvSpPr>
        <p:spPr>
          <a:xfrm>
            <a:off x="4796262" y="3834604"/>
            <a:ext cx="1640381" cy="445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Output bucket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(Storing the filtered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Data and PDF report in S3)</a:t>
            </a:r>
          </a:p>
        </p:txBody>
      </p:sp>
      <p:pic>
        <p:nvPicPr>
          <p:cNvPr id="83" name="Graphic 6">
            <a:extLst>
              <a:ext uri="{FF2B5EF4-FFF2-40B4-BE49-F238E27FC236}">
                <a16:creationId xmlns:a16="http://schemas.microsoft.com/office/drawing/2014/main" id="{81277292-EC2C-CE44-6012-661FD9805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/>
        </p:blipFill>
        <p:spPr bwMode="auto">
          <a:xfrm>
            <a:off x="11527922" y="3326385"/>
            <a:ext cx="557836" cy="557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1E6C260-9EC9-5B29-C827-61C06D73E4AC}"/>
              </a:ext>
            </a:extLst>
          </p:cNvPr>
          <p:cNvCxnSpPr>
            <a:cxnSpLocks/>
            <a:stCxn id="55" idx="3"/>
            <a:endCxn id="96" idx="1"/>
          </p:cNvCxnSpPr>
          <p:nvPr/>
        </p:nvCxnSpPr>
        <p:spPr>
          <a:xfrm>
            <a:off x="7875362" y="3601910"/>
            <a:ext cx="1697624" cy="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B5E1081-D8E0-F77A-3B69-C594825F51E9}"/>
              </a:ext>
            </a:extLst>
          </p:cNvPr>
          <p:cNvGrpSpPr/>
          <p:nvPr/>
        </p:nvGrpSpPr>
        <p:grpSpPr>
          <a:xfrm>
            <a:off x="6579986" y="4833971"/>
            <a:ext cx="2068138" cy="1011288"/>
            <a:chOff x="9782156" y="3179248"/>
            <a:chExt cx="2183245" cy="1085755"/>
          </a:xfrm>
        </p:grpSpPr>
        <p:pic>
          <p:nvPicPr>
            <p:cNvPr id="54" name="Graphic 13">
              <a:extLst>
                <a:ext uri="{FF2B5EF4-FFF2-40B4-BE49-F238E27FC236}">
                  <a16:creationId xmlns:a16="http://schemas.microsoft.com/office/drawing/2014/main" id="{822B7E59-6BDB-839F-4537-A06237679F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41123" y="3179248"/>
              <a:ext cx="639913" cy="639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TextBox 140">
              <a:extLst>
                <a:ext uri="{FF2B5EF4-FFF2-40B4-BE49-F238E27FC236}">
                  <a16:creationId xmlns:a16="http://schemas.microsoft.com/office/drawing/2014/main" id="{7AEB4E24-C7E8-8B16-3E8B-8E23C5C84095}"/>
                </a:ext>
              </a:extLst>
            </p:cNvPr>
            <p:cNvSpPr txBox="1"/>
            <p:nvPr/>
          </p:nvSpPr>
          <p:spPr>
            <a:xfrm>
              <a:off x="9782156" y="3757172"/>
              <a:ext cx="218324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900" b="1" dirty="0">
                  <a:ea typeface="Calibri" panose="020F0502020204030204" pitchFamily="34" charset="0"/>
                  <a:cs typeface="Calibri" panose="020F0502020204030204" pitchFamily="34" charset="0"/>
                </a:rPr>
                <a:t>Lambda 4</a:t>
              </a:r>
            </a:p>
            <a:p>
              <a:pPr algn="ctr"/>
              <a:r>
                <a:rPr lang="en-IN" sz="900" dirty="0">
                  <a:ea typeface="Calibri" panose="020F0502020204030204" pitchFamily="34" charset="0"/>
                  <a:cs typeface="Calibri" panose="020F0502020204030204" pitchFamily="34" charset="0"/>
                </a:rPr>
                <a:t>(Lambda function to trigger an PDF creation and store it in s3)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03DB539-B9EE-5F69-C8DF-9F3D586C9B2C}"/>
              </a:ext>
            </a:extLst>
          </p:cNvPr>
          <p:cNvGrpSpPr/>
          <p:nvPr/>
        </p:nvGrpSpPr>
        <p:grpSpPr>
          <a:xfrm>
            <a:off x="6695084" y="3303898"/>
            <a:ext cx="1847641" cy="1146144"/>
            <a:chOff x="7126065" y="2366754"/>
            <a:chExt cx="1950475" cy="1230542"/>
          </a:xfrm>
        </p:grpSpPr>
        <p:pic>
          <p:nvPicPr>
            <p:cNvPr id="55" name="Graphic 13">
              <a:extLst>
                <a:ext uri="{FF2B5EF4-FFF2-40B4-BE49-F238E27FC236}">
                  <a16:creationId xmlns:a16="http://schemas.microsoft.com/office/drawing/2014/main" id="{5A62925A-0816-E935-1553-CA306A9572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2122" y="2366754"/>
              <a:ext cx="639913" cy="63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TextBox 140">
              <a:extLst>
                <a:ext uri="{FF2B5EF4-FFF2-40B4-BE49-F238E27FC236}">
                  <a16:creationId xmlns:a16="http://schemas.microsoft.com/office/drawing/2014/main" id="{F770EA29-1209-D6F4-0ED4-CE7EDB1B49FC}"/>
                </a:ext>
              </a:extLst>
            </p:cNvPr>
            <p:cNvSpPr txBox="1"/>
            <p:nvPr/>
          </p:nvSpPr>
          <p:spPr>
            <a:xfrm>
              <a:off x="7126065" y="2950965"/>
              <a:ext cx="1950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900" b="1" dirty="0">
                  <a:ea typeface="Calibri" panose="020F0502020204030204" pitchFamily="34" charset="0"/>
                  <a:cs typeface="Calibri" panose="020F0502020204030204" pitchFamily="34" charset="0"/>
                </a:rPr>
                <a:t>Lambda 3</a:t>
              </a:r>
            </a:p>
            <a:p>
              <a:pPr algn="ctr"/>
              <a:r>
                <a:rPr lang="en-IN" sz="900" dirty="0">
                  <a:ea typeface="Calibri" panose="020F0502020204030204" pitchFamily="34" charset="0"/>
                  <a:cs typeface="Calibri" panose="020F0502020204030204" pitchFamily="34" charset="0"/>
                </a:rPr>
                <a:t>(Lambda function to trigger an Email notification alert to Send mail to Client)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61E1173-771D-251A-7354-F819D9A47136}"/>
              </a:ext>
            </a:extLst>
          </p:cNvPr>
          <p:cNvGrpSpPr/>
          <p:nvPr/>
        </p:nvGrpSpPr>
        <p:grpSpPr>
          <a:xfrm>
            <a:off x="9313024" y="3307169"/>
            <a:ext cx="1130952" cy="1068481"/>
            <a:chOff x="9665936" y="2380202"/>
            <a:chExt cx="1193897" cy="1147160"/>
          </a:xfrm>
        </p:grpSpPr>
        <p:pic>
          <p:nvPicPr>
            <p:cNvPr id="96" name="Graphic 18">
              <a:extLst>
                <a:ext uri="{FF2B5EF4-FFF2-40B4-BE49-F238E27FC236}">
                  <a16:creationId xmlns:a16="http://schemas.microsoft.com/office/drawing/2014/main" id="{5BF05C8F-AE28-8D02-18AA-E05C70F55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/>
          </p:blipFill>
          <p:spPr bwMode="auto">
            <a:xfrm>
              <a:off x="9940367" y="2380202"/>
              <a:ext cx="639913" cy="63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" name="TextBox 144">
              <a:extLst>
                <a:ext uri="{FF2B5EF4-FFF2-40B4-BE49-F238E27FC236}">
                  <a16:creationId xmlns:a16="http://schemas.microsoft.com/office/drawing/2014/main" id="{93FFA648-2F2E-E16B-15F5-6639DF9F08BF}"/>
                </a:ext>
              </a:extLst>
            </p:cNvPr>
            <p:cNvSpPr txBox="1"/>
            <p:nvPr/>
          </p:nvSpPr>
          <p:spPr>
            <a:xfrm>
              <a:off x="9665936" y="3019530"/>
              <a:ext cx="1193897" cy="507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900" b="1" dirty="0">
                  <a:ea typeface="Calibri" panose="020F0502020204030204" pitchFamily="34" charset="0"/>
                  <a:cs typeface="Calibri" panose="020F0502020204030204" pitchFamily="34" charset="0"/>
                </a:rPr>
                <a:t>SES</a:t>
              </a:r>
            </a:p>
            <a:p>
              <a:pPr algn="ctr"/>
              <a:r>
                <a:rPr lang="en-IN" sz="900" dirty="0">
                  <a:ea typeface="Calibri" panose="020F0502020204030204" pitchFamily="34" charset="0"/>
                  <a:cs typeface="Calibri" panose="020F0502020204030204" pitchFamily="34" charset="0"/>
                </a:rPr>
                <a:t>     (To send mail to Client)</a:t>
              </a:r>
            </a:p>
          </p:txBody>
        </p:sp>
      </p:grpSp>
      <p:sp>
        <p:nvSpPr>
          <p:cNvPr id="99" name="TextBox 208">
            <a:extLst>
              <a:ext uri="{FF2B5EF4-FFF2-40B4-BE49-F238E27FC236}">
                <a16:creationId xmlns:a16="http://schemas.microsoft.com/office/drawing/2014/main" id="{4AA282EC-E598-9CD9-FFC1-DF7546B6E87E}"/>
              </a:ext>
            </a:extLst>
          </p:cNvPr>
          <p:cNvSpPr txBox="1"/>
          <p:nvPr/>
        </p:nvSpPr>
        <p:spPr>
          <a:xfrm>
            <a:off x="7577988" y="2913908"/>
            <a:ext cx="19939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900" b="1" dirty="0"/>
              <a:t>MAIL SERVICE &amp; PDF GENRATION</a:t>
            </a:r>
          </a:p>
        </p:txBody>
      </p:sp>
      <p:sp>
        <p:nvSpPr>
          <p:cNvPr id="17" name="TextBox 147">
            <a:extLst>
              <a:ext uri="{FF2B5EF4-FFF2-40B4-BE49-F238E27FC236}">
                <a16:creationId xmlns:a16="http://schemas.microsoft.com/office/drawing/2014/main" id="{04A427D0-4FB5-0C23-DBF0-E87850507E1C}"/>
              </a:ext>
            </a:extLst>
          </p:cNvPr>
          <p:cNvSpPr txBox="1"/>
          <p:nvPr/>
        </p:nvSpPr>
        <p:spPr>
          <a:xfrm>
            <a:off x="11406485" y="3067513"/>
            <a:ext cx="911801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Client Mail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4F3338-B90F-090E-7537-3AD7C8413A00}"/>
              </a:ext>
            </a:extLst>
          </p:cNvPr>
          <p:cNvCxnSpPr>
            <a:cxnSpLocks/>
          </p:cNvCxnSpPr>
          <p:nvPr/>
        </p:nvCxnSpPr>
        <p:spPr>
          <a:xfrm>
            <a:off x="2402774" y="4639201"/>
            <a:ext cx="4829814" cy="616128"/>
          </a:xfrm>
          <a:prstGeom prst="bentConnector3">
            <a:avLst>
              <a:gd name="adj1" fmla="val 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BFCD788-590B-624A-0E0B-66CD761559BE}"/>
              </a:ext>
            </a:extLst>
          </p:cNvPr>
          <p:cNvCxnSpPr>
            <a:cxnSpLocks/>
          </p:cNvCxnSpPr>
          <p:nvPr/>
        </p:nvCxnSpPr>
        <p:spPr>
          <a:xfrm rot="10800000">
            <a:off x="5639836" y="4352998"/>
            <a:ext cx="1595486" cy="693728"/>
          </a:xfrm>
          <a:prstGeom prst="bentConnector3">
            <a:avLst>
              <a:gd name="adj1" fmla="val 1001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0">
            <a:extLst>
              <a:ext uri="{FF2B5EF4-FFF2-40B4-BE49-F238E27FC236}">
                <a16:creationId xmlns:a16="http://schemas.microsoft.com/office/drawing/2014/main" id="{649011F7-C948-D810-A159-C97A60A42C3E}"/>
              </a:ext>
            </a:extLst>
          </p:cNvPr>
          <p:cNvSpPr txBox="1"/>
          <p:nvPr/>
        </p:nvSpPr>
        <p:spPr>
          <a:xfrm>
            <a:off x="10673490" y="1921397"/>
            <a:ext cx="578776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dirty="0"/>
              <a:t>IAM</a:t>
            </a:r>
          </a:p>
        </p:txBody>
      </p:sp>
      <p:sp>
        <p:nvSpPr>
          <p:cNvPr id="50" name="TextBox 13">
            <a:extLst>
              <a:ext uri="{FF2B5EF4-FFF2-40B4-BE49-F238E27FC236}">
                <a16:creationId xmlns:a16="http://schemas.microsoft.com/office/drawing/2014/main" id="{47D6D958-0714-1061-E44B-858ACAE7015D}"/>
              </a:ext>
            </a:extLst>
          </p:cNvPr>
          <p:cNvSpPr txBox="1"/>
          <p:nvPr/>
        </p:nvSpPr>
        <p:spPr>
          <a:xfrm>
            <a:off x="9740047" y="1920574"/>
            <a:ext cx="967627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dirty="0"/>
              <a:t>Cloud watch</a:t>
            </a:r>
          </a:p>
        </p:txBody>
      </p:sp>
      <p:sp>
        <p:nvSpPr>
          <p:cNvPr id="51" name="TextBox 15">
            <a:extLst>
              <a:ext uri="{FF2B5EF4-FFF2-40B4-BE49-F238E27FC236}">
                <a16:creationId xmlns:a16="http://schemas.microsoft.com/office/drawing/2014/main" id="{AA280145-CEDF-DB49-BC68-332DF87E26B8}"/>
              </a:ext>
            </a:extLst>
          </p:cNvPr>
          <p:cNvSpPr txBox="1"/>
          <p:nvPr/>
        </p:nvSpPr>
        <p:spPr>
          <a:xfrm>
            <a:off x="8884683" y="1944642"/>
            <a:ext cx="1128428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dirty="0"/>
              <a:t>Cloud Trail</a:t>
            </a:r>
          </a:p>
        </p:txBody>
      </p:sp>
    </p:spTree>
    <p:extLst>
      <p:ext uri="{BB962C8B-B14F-4D97-AF65-F5344CB8AC3E}">
        <p14:creationId xmlns:p14="http://schemas.microsoft.com/office/powerpoint/2010/main" val="44833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81F6298A-6AF6-2C41-4F07-01582A9FD6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CFED6AC6-51C8-C412-05ED-A154C5916849}"/>
              </a:ext>
            </a:extLst>
          </p:cNvPr>
          <p:cNvSpPr txBox="1">
            <a:spLocks/>
          </p:cNvSpPr>
          <p:nvPr/>
        </p:nvSpPr>
        <p:spPr>
          <a:xfrm>
            <a:off x="8428385" y="0"/>
            <a:ext cx="3182551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Implementation Plan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DAA66E9-CE31-3843-2C68-99C84262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BEFB350-9EBB-3340-DDC3-9DEA889C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99D8161-0A09-2ECB-6E3D-D4C428D8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7</a:t>
            </a:fld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58D1DEB-966D-2331-E9E7-5A75F74B2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737572"/>
              </p:ext>
            </p:extLst>
          </p:nvPr>
        </p:nvGraphicFramePr>
        <p:xfrm>
          <a:off x="838200" y="2278407"/>
          <a:ext cx="10538791" cy="2301185"/>
        </p:xfrm>
        <a:graphic>
          <a:graphicData uri="http://schemas.openxmlformats.org/drawingml/2006/table">
            <a:tbl>
              <a:tblPr/>
              <a:tblGrid>
                <a:gridCol w="592691">
                  <a:extLst>
                    <a:ext uri="{9D8B030D-6E8A-4147-A177-3AD203B41FA5}">
                      <a16:colId xmlns:a16="http://schemas.microsoft.com/office/drawing/2014/main" val="3843601656"/>
                    </a:ext>
                  </a:extLst>
                </a:gridCol>
                <a:gridCol w="7297511">
                  <a:extLst>
                    <a:ext uri="{9D8B030D-6E8A-4147-A177-3AD203B41FA5}">
                      <a16:colId xmlns:a16="http://schemas.microsoft.com/office/drawing/2014/main" val="2856231456"/>
                    </a:ext>
                  </a:extLst>
                </a:gridCol>
                <a:gridCol w="1259469">
                  <a:extLst>
                    <a:ext uri="{9D8B030D-6E8A-4147-A177-3AD203B41FA5}">
                      <a16:colId xmlns:a16="http://schemas.microsoft.com/office/drawing/2014/main" val="783209626"/>
                    </a:ext>
                  </a:extLst>
                </a:gridCol>
                <a:gridCol w="1389120">
                  <a:extLst>
                    <a:ext uri="{9D8B030D-6E8A-4147-A177-3AD203B41FA5}">
                      <a16:colId xmlns:a16="http://schemas.microsoft.com/office/drawing/2014/main" val="721848559"/>
                    </a:ext>
                  </a:extLst>
                </a:gridCol>
              </a:tblGrid>
              <a:tr h="571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Sl. No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Activities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Wk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Wk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376696"/>
                  </a:ext>
                </a:extLst>
              </a:tr>
              <a:tr h="5688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Requirements gathering, Architecture design and API exploration.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05929"/>
                  </a:ext>
                </a:extLst>
              </a:tr>
              <a:tr h="1160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Develop AWS resources as per architecture, and deploy and test the pipeline used for periodic screening of the database.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589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763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DC8D0-9A38-470C-27EC-5EF987453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5EE62826-19C0-FF5E-57C0-EC421C81FF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E82FE9E7-C980-B275-8D6A-3AB7F8FECE07}"/>
              </a:ext>
            </a:extLst>
          </p:cNvPr>
          <p:cNvSpPr txBox="1">
            <a:spLocks/>
          </p:cNvSpPr>
          <p:nvPr/>
        </p:nvSpPr>
        <p:spPr>
          <a:xfrm>
            <a:off x="9293087" y="0"/>
            <a:ext cx="3182551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In Scope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E2E475E-0FA3-1E7B-ADCF-C0F04A80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5486227-5A2F-5D51-FCCD-FC23F131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340D16F-59AB-A1F8-2ED0-131983C8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1E92BD-D9F9-881E-180C-E71A6754A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053" y="1183914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E-Mail notifications containing the below-discussed details: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Adverse Reaction Report Number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 Authorization Holder AER Number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 Received Date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Suspected Product Brand Name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Adverse Reaction Terms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brand name-based filtering of extracted data from API using a preconfigured set of product names provided (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 file or .txt).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Duplication of source drug names will be ignored.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Customizable email content that includes the above-mentioned details.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and processing of accessible APIs to fetch the required data.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Logging and monitoring through integration with CloudWatch and CloudTrail.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Secure access control using AWS IAM policies for restricted and secure AWS resource access</a:t>
            </a: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549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B2B05-E34E-AC06-6B9B-5E18C258F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8F08F720-313C-8631-1507-E5E14A0D7E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C2A086AB-B85F-C49A-62BD-C69E5B1F58C2}"/>
              </a:ext>
            </a:extLst>
          </p:cNvPr>
          <p:cNvSpPr txBox="1">
            <a:spLocks/>
          </p:cNvSpPr>
          <p:nvPr/>
        </p:nvSpPr>
        <p:spPr>
          <a:xfrm>
            <a:off x="8984972" y="0"/>
            <a:ext cx="3182551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Out of Scope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AA8E458-40E3-1DAA-374D-369FF3E5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58B4A05-459F-3572-706E-8F1537E4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4E818A8-DDBD-5501-E675-9C49EF70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A0AED6-8F32-4863-5AA9-64AB51FA7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54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with third-party platforms for additional data retrieval or processing.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 data transformations beyond Product brand name-based filtering.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and processing of any other source apart from the provided API.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or working with Real-time data or Live data is out of scope.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of a User Interface for the Product brand name-based filtering is out of scope.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of non-working APIs.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 email templates per individual recipient (uniform email template for all recipients).</a:t>
            </a:r>
          </a:p>
        </p:txBody>
      </p:sp>
    </p:spTree>
    <p:extLst>
      <p:ext uri="{BB962C8B-B14F-4D97-AF65-F5344CB8AC3E}">
        <p14:creationId xmlns:p14="http://schemas.microsoft.com/office/powerpoint/2010/main" val="3925947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</TotalTime>
  <Words>1127</Words>
  <Application>Microsoft Office PowerPoint</Application>
  <PresentationFormat>Widescreen</PresentationFormat>
  <Paragraphs>161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(Body)</vt:lpstr>
      <vt:lpstr>Calibri Light</vt:lpstr>
      <vt:lpstr>Cambria</vt:lpstr>
      <vt:lpstr>ModernBlck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Deeptanshu S</dc:creator>
  <cp:lastModifiedBy>CJP</cp:lastModifiedBy>
  <cp:revision>41</cp:revision>
  <dcterms:created xsi:type="dcterms:W3CDTF">2024-05-20T10:37:04Z</dcterms:created>
  <dcterms:modified xsi:type="dcterms:W3CDTF">2025-01-10T09:23:39Z</dcterms:modified>
</cp:coreProperties>
</file>