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automated system to retrieve adverse reaction reports from the Canada Vigilance Database based on drug names provided by the client.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drug names listed in a Text file (.txt) provided by the client (stored in a standard storage system like S3) to fetch the Adverse Drug Reaction report.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collect and organize relevant adverse reaction reports associated with the specified drugs to ensure timely client notifications via email.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email notifications periodically to the client with the adverse reaction reports for the drugs being monitored.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Ensure that only new data is sent in the notifications to prevent duplication, enhancing responsiveness and decision-making.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3DA786-DE53-08B3-B041-E4F5A022400E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5" name="Graphic 33">
            <a:extLst>
              <a:ext uri="{FF2B5EF4-FFF2-40B4-BE49-F238E27FC236}">
                <a16:creationId xmlns:a16="http://schemas.microsoft.com/office/drawing/2014/main" id="{AA66C564-CF30-287C-FDA8-53679BDC5E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pic>
        <p:nvPicPr>
          <p:cNvPr id="56" name="Picture 55" descr="Api ">
            <a:extLst>
              <a:ext uri="{FF2B5EF4-FFF2-40B4-BE49-F238E27FC236}">
                <a16:creationId xmlns:a16="http://schemas.microsoft.com/office/drawing/2014/main" id="{E11E4797-793D-2A97-A6F0-D2F05201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4" y="4133475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19">
            <a:extLst>
              <a:ext uri="{FF2B5EF4-FFF2-40B4-BE49-F238E27FC236}">
                <a16:creationId xmlns:a16="http://schemas.microsoft.com/office/drawing/2014/main" id="{DC6D93D5-0006-E7B3-45D7-34822E9D1001}"/>
              </a:ext>
            </a:extLst>
          </p:cNvPr>
          <p:cNvSpPr txBox="1"/>
          <p:nvPr/>
        </p:nvSpPr>
        <p:spPr>
          <a:xfrm>
            <a:off x="494500" y="4654403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7AECA9-9DD3-1016-7B1D-D59DE1BC51C0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59" name="Graphic 3">
            <a:extLst>
              <a:ext uri="{FF2B5EF4-FFF2-40B4-BE49-F238E27FC236}">
                <a16:creationId xmlns:a16="http://schemas.microsoft.com/office/drawing/2014/main" id="{BF73B4BE-7E06-CCE1-E6F1-4BD184E93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60" name="TextBox 122">
            <a:extLst>
              <a:ext uri="{FF2B5EF4-FFF2-40B4-BE49-F238E27FC236}">
                <a16:creationId xmlns:a16="http://schemas.microsoft.com/office/drawing/2014/main" id="{5CFD826B-A45D-9853-5B54-EBF0C6621140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58A8C1E2-C219-8F13-E0D8-90F07465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3">
            <a:extLst>
              <a:ext uri="{FF2B5EF4-FFF2-40B4-BE49-F238E27FC236}">
                <a16:creationId xmlns:a16="http://schemas.microsoft.com/office/drawing/2014/main" id="{746C8A00-1390-E930-3AB6-A751F592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34">
            <a:extLst>
              <a:ext uri="{FF2B5EF4-FFF2-40B4-BE49-F238E27FC236}">
                <a16:creationId xmlns:a16="http://schemas.microsoft.com/office/drawing/2014/main" id="{83FFA58C-190D-7279-5699-6C55C7655734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F7DB2F-3985-A609-FDBD-AC21A6E892F7}"/>
              </a:ext>
            </a:extLst>
          </p:cNvPr>
          <p:cNvSpPr/>
          <p:nvPr/>
        </p:nvSpPr>
        <p:spPr>
          <a:xfrm>
            <a:off x="6956508" y="3399260"/>
            <a:ext cx="4068353" cy="2735519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65" name="Graphic 63">
            <a:extLst>
              <a:ext uri="{FF2B5EF4-FFF2-40B4-BE49-F238E27FC236}">
                <a16:creationId xmlns:a16="http://schemas.microsoft.com/office/drawing/2014/main" id="{4ED52F31-BB4B-2520-2CD3-4488E2EA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37">
            <a:extLst>
              <a:ext uri="{FF2B5EF4-FFF2-40B4-BE49-F238E27FC236}">
                <a16:creationId xmlns:a16="http://schemas.microsoft.com/office/drawing/2014/main" id="{DFAA8DD7-466D-3C0B-272F-12796357DF03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C9E7918B-0677-DA6E-7E09-902814A3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40">
            <a:extLst>
              <a:ext uri="{FF2B5EF4-FFF2-40B4-BE49-F238E27FC236}">
                <a16:creationId xmlns:a16="http://schemas.microsoft.com/office/drawing/2014/main" id="{FAD8F4EA-C6FF-85F1-82A7-B78B28082E3E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69" name="Graphic 3">
            <a:extLst>
              <a:ext uri="{FF2B5EF4-FFF2-40B4-BE49-F238E27FC236}">
                <a16:creationId xmlns:a16="http://schemas.microsoft.com/office/drawing/2014/main" id="{C57AE8B2-0B33-A691-1E10-F99F2F1D5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317109" y="3480011"/>
            <a:ext cx="552925" cy="552925"/>
          </a:xfrm>
          <a:prstGeom prst="rect">
            <a:avLst/>
          </a:prstGeom>
        </p:spPr>
      </p:pic>
      <p:pic>
        <p:nvPicPr>
          <p:cNvPr id="70" name="Graphic 18">
            <a:extLst>
              <a:ext uri="{FF2B5EF4-FFF2-40B4-BE49-F238E27FC236}">
                <a16:creationId xmlns:a16="http://schemas.microsoft.com/office/drawing/2014/main" id="{2F8EB15D-DB98-0D4C-7BE1-5F607F6A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D98584-DC0F-A210-0ACB-F3182FC84AF8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144">
            <a:extLst>
              <a:ext uri="{FF2B5EF4-FFF2-40B4-BE49-F238E27FC236}">
                <a16:creationId xmlns:a16="http://schemas.microsoft.com/office/drawing/2014/main" id="{E3F2402E-AF36-4B64-46A0-7C1EE76061CA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74" name="Graphic 6">
            <a:extLst>
              <a:ext uri="{FF2B5EF4-FFF2-40B4-BE49-F238E27FC236}">
                <a16:creationId xmlns:a16="http://schemas.microsoft.com/office/drawing/2014/main" id="{31CEE4AC-6D1A-0DFC-E0C7-89017AB7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1413695" y="3257875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48">
            <a:extLst>
              <a:ext uri="{FF2B5EF4-FFF2-40B4-BE49-F238E27FC236}">
                <a16:creationId xmlns:a16="http://schemas.microsoft.com/office/drawing/2014/main" id="{BC3D4080-0F6C-D260-2A47-8606B6638DB2}"/>
              </a:ext>
            </a:extLst>
          </p:cNvPr>
          <p:cNvSpPr txBox="1"/>
          <p:nvPr/>
        </p:nvSpPr>
        <p:spPr>
          <a:xfrm>
            <a:off x="9927437" y="4000315"/>
            <a:ext cx="11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to access S3 and SES</a:t>
            </a:r>
          </a:p>
        </p:txBody>
      </p:sp>
      <p:sp>
        <p:nvSpPr>
          <p:cNvPr id="76" name="TextBox 151">
            <a:extLst>
              <a:ext uri="{FF2B5EF4-FFF2-40B4-BE49-F238E27FC236}">
                <a16:creationId xmlns:a16="http://schemas.microsoft.com/office/drawing/2014/main" id="{6E5FF956-F31B-3575-7B03-D492B0C8EF9E}"/>
              </a:ext>
            </a:extLst>
          </p:cNvPr>
          <p:cNvSpPr txBox="1"/>
          <p:nvPr/>
        </p:nvSpPr>
        <p:spPr>
          <a:xfrm>
            <a:off x="8427503" y="3418303"/>
            <a:ext cx="1684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MAIL SERVICE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487982FB-91C7-F861-DA5C-0E82605E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9">
            <a:extLst>
              <a:ext uri="{FF2B5EF4-FFF2-40B4-BE49-F238E27FC236}">
                <a16:creationId xmlns:a16="http://schemas.microsoft.com/office/drawing/2014/main" id="{94F255E5-F6C7-2E34-EEBD-CD48F302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1">
            <a:extLst>
              <a:ext uri="{FF2B5EF4-FFF2-40B4-BE49-F238E27FC236}">
                <a16:creationId xmlns:a16="http://schemas.microsoft.com/office/drawing/2014/main" id="{DF23B01B-FD16-D2FB-42A3-27D6B41A1A93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80" name="Connector: Elbow 195">
            <a:extLst>
              <a:ext uri="{FF2B5EF4-FFF2-40B4-BE49-F238E27FC236}">
                <a16:creationId xmlns:a16="http://schemas.microsoft.com/office/drawing/2014/main" id="{66FFD304-38C7-0A8B-14BA-1015C9E4A0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201">
            <a:extLst>
              <a:ext uri="{FF2B5EF4-FFF2-40B4-BE49-F238E27FC236}">
                <a16:creationId xmlns:a16="http://schemas.microsoft.com/office/drawing/2014/main" id="{E421B8B2-396B-7643-27D9-B8965F66B94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208">
            <a:extLst>
              <a:ext uri="{FF2B5EF4-FFF2-40B4-BE49-F238E27FC236}">
                <a16:creationId xmlns:a16="http://schemas.microsoft.com/office/drawing/2014/main" id="{5BB77E8F-20D1-DB82-4A64-075A9A007CD8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7A3D1E-5EBA-38D4-2038-D601193198FE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069314" y="4380019"/>
            <a:ext cx="1852670" cy="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5DBB034-F9B2-BCB7-5188-DB506DED9C2E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3">
            <a:extLst>
              <a:ext uri="{FF2B5EF4-FFF2-40B4-BE49-F238E27FC236}">
                <a16:creationId xmlns:a16="http://schemas.microsoft.com/office/drawing/2014/main" id="{C80A5198-9D63-E04B-8307-869015F4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F97BC264-6CB3-A26C-9BAE-ADF4763BEA33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89" name="TextBox 13">
            <a:extLst>
              <a:ext uri="{FF2B5EF4-FFF2-40B4-BE49-F238E27FC236}">
                <a16:creationId xmlns:a16="http://schemas.microsoft.com/office/drawing/2014/main" id="{89279348-CE1B-D51C-3489-85374577738B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90" name="TextBox 15">
            <a:extLst>
              <a:ext uri="{FF2B5EF4-FFF2-40B4-BE49-F238E27FC236}">
                <a16:creationId xmlns:a16="http://schemas.microsoft.com/office/drawing/2014/main" id="{BA2B2BBC-5559-B971-8627-F081C648767C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91" name="TextBox 24">
            <a:extLst>
              <a:ext uri="{FF2B5EF4-FFF2-40B4-BE49-F238E27FC236}">
                <a16:creationId xmlns:a16="http://schemas.microsoft.com/office/drawing/2014/main" id="{44889EB6-7522-F700-C3D8-00024835B687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48">
            <a:extLst>
              <a:ext uri="{FF2B5EF4-FFF2-40B4-BE49-F238E27FC236}">
                <a16:creationId xmlns:a16="http://schemas.microsoft.com/office/drawing/2014/main" id="{953CF37E-8288-43B7-1CF5-5297C20F90C5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97" name="TextBox 147">
            <a:extLst>
              <a:ext uri="{FF2B5EF4-FFF2-40B4-BE49-F238E27FC236}">
                <a16:creationId xmlns:a16="http://schemas.microsoft.com/office/drawing/2014/main" id="{FCE0CFD2-DA13-9B7D-27B1-BEB70FCD80EB}"/>
              </a:ext>
            </a:extLst>
          </p:cNvPr>
          <p:cNvSpPr txBox="1"/>
          <p:nvPr/>
        </p:nvSpPr>
        <p:spPr>
          <a:xfrm>
            <a:off x="11404835" y="3116709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10" name="Graphic 13">
            <a:extLst>
              <a:ext uri="{FF2B5EF4-FFF2-40B4-BE49-F238E27FC236}">
                <a16:creationId xmlns:a16="http://schemas.microsoft.com/office/drawing/2014/main" id="{1D6C23F7-BC72-7007-D2E0-444F1360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CC779E-D5E5-E0CE-EAFD-2112CDE1C240}"/>
              </a:ext>
            </a:extLst>
          </p:cNvPr>
          <p:cNvCxnSpPr>
            <a:cxnSpLocks/>
            <a:stCxn id="10" idx="3"/>
            <a:endCxn id="62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CBDD73-6EE2-BE59-5751-9BCB1D65671B}"/>
              </a:ext>
            </a:extLst>
          </p:cNvPr>
          <p:cNvCxnSpPr>
            <a:cxnSpLocks/>
            <a:stCxn id="62" idx="2"/>
            <a:endCxn id="61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0A5955-8B5E-2B07-B956-71610F8CAD4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54AC785-73E1-12D6-E583-3090801F6949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 flipV="1">
            <a:off x="10633244" y="3865274"/>
            <a:ext cx="1084151" cy="879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1BD2DF-3F28-65B1-7C5B-C250527D3798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1026" name="Picture 2" descr="Zip file - Free interface icons">
            <a:extLst>
              <a:ext uri="{FF2B5EF4-FFF2-40B4-BE49-F238E27FC236}">
                <a16:creationId xmlns:a16="http://schemas.microsoft.com/office/drawing/2014/main" id="{6DE754D0-544D-A199-7522-5AE386EC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19">
            <a:extLst>
              <a:ext uri="{FF2B5EF4-FFF2-40B4-BE49-F238E27FC236}">
                <a16:creationId xmlns:a16="http://schemas.microsoft.com/office/drawing/2014/main" id="{16B3B480-A24E-7C11-90DB-35A104F9C661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58FF2-805B-6DC0-029E-5819D081758A}"/>
              </a:ext>
            </a:extLst>
          </p:cNvPr>
          <p:cNvCxnSpPr>
            <a:cxnSpLocks/>
            <a:stCxn id="1026" idx="3"/>
            <a:endCxn id="10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880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31</cp:revision>
  <dcterms:created xsi:type="dcterms:W3CDTF">2024-05-20T10:37:04Z</dcterms:created>
  <dcterms:modified xsi:type="dcterms:W3CDTF">2024-10-28T09:33:37Z</dcterms:modified>
</cp:coreProperties>
</file>