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7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E26899-8B52-F808-CBB6-FB570B4F0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46968-CB12-1298-863B-67847E56F8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F17FC-9D04-4C52-A304-CD8A5276E599}" type="datetimeFigureOut">
              <a:rPr lang="en-IN" smtClean="0"/>
              <a:pPr/>
              <a:t>16-01-2025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E45D1-5D16-7264-C491-ACD28C6594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10E7-2AB2-B819-D92A-7A2DBDC145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32F0A-3BF2-4D0A-9D27-B30A27E181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836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A6B1D-1CE5-4BCC-9FB1-614A63B28755}" type="datetimeFigureOut">
              <a:rPr lang="en-IN" smtClean="0"/>
              <a:pPr/>
              <a:t>16-01-2025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41461-1EAC-4B6F-8C70-C9B3D6223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B2DE-9ED9-3C79-BE52-FFB4AF44D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EC5DB-9DB3-77CA-D1D4-EDB5D2336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726E-14C3-9E9F-7AAA-346FA188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2659-8820-F2EF-D8F4-D8A4B029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0716-C461-6703-CB20-BEDB1B3A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5DCE-FD01-560A-6C08-E3A37EC7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9CD16-FABC-36F7-C94D-C3CE2DD51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4A5F-58B1-BF33-79A1-F2793A2B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027B-AF4A-CD5B-DD68-D3D08C73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77AC-9815-707D-580D-70C02AE3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4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40FA7-BBB4-5606-704D-4AF39272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0B841-FCE8-1EAC-9B42-D0C481C8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CD0D9-D23E-DE67-21C2-A54CFFBC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DEAC-BF61-F78E-1D64-4C85A6D2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164A-6665-3B62-7D6C-D1C06330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6FEF-F9B2-8B2B-9D34-27D6B1F1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69FC-B11A-AAB5-9A75-D369E179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3A84-A000-293E-89A5-33DE8CF1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8CB6-B0C0-BB34-C688-D6942B3D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B27E-5E68-69B0-D66F-37F8B0A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25FF-C08C-AC70-977D-A09CEC3C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A116-58D3-C3BF-079F-C71813B3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A477-79FD-C003-19C5-8CBA1D12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EC26-9F04-E19C-8A7E-98A8C7BF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03DF-2315-0BC7-F5F8-B8AABA0B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1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DD63-3592-BB8E-42CE-7DC6F4BF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3B59-210C-348B-6D3F-2909E9B9C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64738-B6F6-1E95-5879-17707E73A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C10F-8190-922F-9389-B1FC3DEC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9C3D3-A482-7F9A-9C12-FCF5D816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9C04-7F96-2F80-549F-A8CFB291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B3-CCC5-7434-FE62-2FB22EF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AEC0E-47A5-45C6-D7C0-7A9B901C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AAF45-A7A0-ABDB-4E82-8815C473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8C3A2-5315-3FD8-4F7A-6380473C1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D4EA7-69F0-6C42-6CA2-923D82C9C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311EE-96BE-590C-F2E5-B704C64A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756D4-3572-4705-037C-7E87CA94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1F939-9FCF-9189-42EC-B7C37808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58AE-32DD-1080-6EE8-CD0821CD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64917-FC52-2C20-B3C1-C94B6A7D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FA479-F698-FA02-4673-53A2A38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85318-502B-A47B-758D-559A96E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2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C1C22-9599-F783-6BFB-1DD4C4CC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A61E6-9373-70C4-9DBE-061B7444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31D80-EA29-81A0-F1EF-E7C46F31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0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AA6D-8410-81D0-5939-8D78224C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A8BE-78A0-8599-CB82-1EC448D21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823DC-3EF0-E2A1-E79A-0E4B73C55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A09DF-BABB-B238-56BF-9ECA88B9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A43D-0742-AFD3-F3A9-EDDC373B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5841-02BC-C663-D4E5-BAF7D43F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A9C2-0E26-2F2F-A450-4A0F652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72B74-71D3-59A2-6EF6-46452081B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1BD1-91A7-EFD9-913A-02DACE56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467EF-8625-A3E5-94FE-D379A9EE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FB882-84F2-2643-8394-CC813D5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30BB5-F0EA-52A6-C1C0-8432262E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3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9EB16-F37B-8819-42B9-EC8C2C2A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150A-B7CC-7485-AF87-9E756481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FC36-C4BC-CAA7-EA8C-2699B420B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CD09-8EC5-0D4C-41FA-AC839B977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2429-5591-B751-9973-076776557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loudjournee.com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www.cloudjournee.com/" TargetMode="External"/><Relationship Id="rId7" Type="http://schemas.openxmlformats.org/officeDocument/2006/relationships/hyperlink" Target="https://twitter.com/CloudJourne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19.png"/><Relationship Id="rId5" Type="http://schemas.openxmlformats.org/officeDocument/2006/relationships/hyperlink" Target="https://www.facebook.com/CloudJournee-1598511767111591/" TargetMode="External"/><Relationship Id="rId10" Type="http://schemas.openxmlformats.org/officeDocument/2006/relationships/hyperlink" Target="https://www.linkedin.com/company/cloudjournee" TargetMode="External"/><Relationship Id="rId4" Type="http://schemas.openxmlformats.org/officeDocument/2006/relationships/hyperlink" Target="mailto:americasales@cignex.com" TargetMode="External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4F2B1-E794-FEB3-68FB-179B6288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946" y="398569"/>
            <a:ext cx="2217258" cy="1112926"/>
          </a:xfrm>
          <a:prstGeom prst="rect">
            <a:avLst/>
          </a:prstGeom>
        </p:spPr>
      </p:pic>
      <p:pic>
        <p:nvPicPr>
          <p:cNvPr id="5" name="Picture 2" descr="D:\Users\Lean\Desktop\bg.jpg">
            <a:extLst>
              <a:ext uri="{FF2B5EF4-FFF2-40B4-BE49-F238E27FC236}">
                <a16:creationId xmlns:a16="http://schemas.microsoft.com/office/drawing/2014/main" id="{407F8ABA-D10F-E6E2-0B9F-BC0E09D56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7"/>
          <a:stretch/>
        </p:blipFill>
        <p:spPr bwMode="auto">
          <a:xfrm>
            <a:off x="0" y="5166777"/>
            <a:ext cx="12191999" cy="17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8D566F0-2D6D-00EC-CEF1-79B9B4C30030}"/>
              </a:ext>
            </a:extLst>
          </p:cNvPr>
          <p:cNvSpPr txBox="1">
            <a:spLocks/>
          </p:cNvSpPr>
          <p:nvPr/>
        </p:nvSpPr>
        <p:spPr>
          <a:xfrm>
            <a:off x="1670565" y="2086333"/>
            <a:ext cx="8850869" cy="16359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marL="4874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rgbClr val="002D86"/>
                </a:solidFill>
                <a:latin typeface="ModernBlck" pitchFamily="34" charset="0"/>
                <a:ea typeface="Lato" pitchFamily="34" charset="0"/>
                <a:cs typeface="Lato" pitchFamily="34" charset="0"/>
              </a:rPr>
              <a:t>Canada Vigilance Project (CVP)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A90C9C6-E2D4-E688-FFF0-017420484C7C}"/>
              </a:ext>
            </a:extLst>
          </p:cNvPr>
          <p:cNvSpPr txBox="1">
            <a:spLocks/>
          </p:cNvSpPr>
          <p:nvPr/>
        </p:nvSpPr>
        <p:spPr>
          <a:xfrm>
            <a:off x="3665999" y="5913476"/>
            <a:ext cx="486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hlinkClick r:id="rId4"/>
              </a:rPr>
              <a:t>www.cloudjournee.com</a:t>
            </a:r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A493DA5-CE6C-3ECF-3284-D743FC55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CloudJournee Confidential</a:t>
            </a:r>
            <a:endParaRPr lang="en-IN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E264D27-B349-3E50-90F4-5E5EE731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</p:spTree>
    <p:extLst>
      <p:ext uri="{BB962C8B-B14F-4D97-AF65-F5344CB8AC3E}">
        <p14:creationId xmlns:p14="http://schemas.microsoft.com/office/powerpoint/2010/main" val="423848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Lean\Desktop\bg.jpg">
            <a:extLst>
              <a:ext uri="{FF2B5EF4-FFF2-40B4-BE49-F238E27FC236}">
                <a16:creationId xmlns:a16="http://schemas.microsoft.com/office/drawing/2014/main" id="{DD30CF88-42B3-54B0-332D-8F35D1B26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7"/>
          <a:stretch/>
        </p:blipFill>
        <p:spPr bwMode="auto">
          <a:xfrm>
            <a:off x="0" y="5148428"/>
            <a:ext cx="12191999" cy="17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B40F9-39C9-0034-BCA3-375AE4574949}"/>
              </a:ext>
            </a:extLst>
          </p:cNvPr>
          <p:cNvSpPr txBox="1"/>
          <p:nvPr/>
        </p:nvSpPr>
        <p:spPr>
          <a:xfrm>
            <a:off x="3288558" y="2100872"/>
            <a:ext cx="52501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4887"/>
            <a:r>
              <a:rPr lang="en-US" sz="2300" u="sng" dirty="0">
                <a:solidFill>
                  <a:prstClr val="black"/>
                </a:solidFill>
                <a:latin typeface="Cambria" pitchFamily="18" charset="0"/>
                <a:hlinkClick r:id="rId3"/>
              </a:rPr>
              <a:t>w</a:t>
            </a:r>
            <a:r>
              <a:rPr lang="en-US" sz="2300" u="sng" dirty="0">
                <a:solidFill>
                  <a:schemeClr val="accent2"/>
                </a:solidFill>
                <a:latin typeface="Cambria" pitchFamily="18" charset="0"/>
                <a:hlinkClick r:id="rId3"/>
              </a:rPr>
              <a:t>ww.cloudjo</a:t>
            </a:r>
            <a:r>
              <a:rPr lang="en-US" sz="2300" u="sng" dirty="0">
                <a:solidFill>
                  <a:prstClr val="black"/>
                </a:solidFill>
                <a:latin typeface="Cambria" pitchFamily="18" charset="0"/>
                <a:hlinkClick r:id="rId3"/>
              </a:rPr>
              <a:t>urnee.com</a:t>
            </a:r>
            <a:r>
              <a:rPr lang="en-US" sz="2300" u="sng" dirty="0">
                <a:solidFill>
                  <a:prstClr val="black"/>
                </a:solidFill>
                <a:latin typeface="Cambria" pitchFamily="18" charset="0"/>
              </a:rPr>
              <a:t> </a:t>
            </a:r>
            <a:endParaRPr lang="en-IN" sz="2300" u="sng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030C1-CA98-5263-4103-FBC36E679E2E}"/>
              </a:ext>
            </a:extLst>
          </p:cNvPr>
          <p:cNvSpPr txBox="1"/>
          <p:nvPr/>
        </p:nvSpPr>
        <p:spPr>
          <a:xfrm>
            <a:off x="759855" y="2856167"/>
            <a:ext cx="10230852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74887"/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odernBlck" pitchFamily="34" charset="0"/>
              </a:rPr>
              <a:t>Contact Us</a:t>
            </a:r>
          </a:p>
          <a:p>
            <a:pPr algn="ctr" defTabSz="974887"/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Cambria" pitchFamily="18" charset="0"/>
            </a:endParaRPr>
          </a:p>
          <a:p>
            <a:pPr algn="ctr" defTabSz="974887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mbria" pitchFamily="18" charset="0"/>
              </a:rPr>
              <a:t>Sales &amp; Others: 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mbria" pitchFamily="18" charset="0"/>
                <a:hlinkClick r:id="rId4"/>
              </a:rPr>
              <a:t>info@cloudjournee.com</a:t>
            </a:r>
            <a:endParaRPr lang="en-IN" sz="2400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8" name="Picture 2">
            <a:hlinkClick r:id="rId5"/>
            <a:extLst>
              <a:ext uri="{FF2B5EF4-FFF2-40B4-BE49-F238E27FC236}">
                <a16:creationId xmlns:a16="http://schemas.microsoft.com/office/drawing/2014/main" id="{26C2F652-FE5C-096A-952E-06BFD149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17" y="4216832"/>
            <a:ext cx="307459" cy="30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hlinkClick r:id="rId7"/>
            <a:extLst>
              <a:ext uri="{FF2B5EF4-FFF2-40B4-BE49-F238E27FC236}">
                <a16:creationId xmlns:a16="http://schemas.microsoft.com/office/drawing/2014/main" id="{8244790C-4301-0AC9-1567-F3B33F2B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807793" y="4216832"/>
            <a:ext cx="3240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LinkedIn">
            <a:hlinkClick r:id="rId10"/>
            <a:extLst>
              <a:ext uri="{FF2B5EF4-FFF2-40B4-BE49-F238E27FC236}">
                <a16:creationId xmlns:a16="http://schemas.microsoft.com/office/drawing/2014/main" id="{EB7CB92E-2E46-9BE0-F604-9B1FFE5B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56" y="4200291"/>
            <a:ext cx="323999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49E4B3F-8F9D-7453-A804-A981176AF189}"/>
              </a:ext>
            </a:extLst>
          </p:cNvPr>
          <p:cNvSpPr txBox="1">
            <a:spLocks/>
          </p:cNvSpPr>
          <p:nvPr/>
        </p:nvSpPr>
        <p:spPr>
          <a:xfrm>
            <a:off x="724628" y="1399125"/>
            <a:ext cx="10174691" cy="61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marL="4874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ModernBlck"/>
                <a:ea typeface="Lato" pitchFamily="34" charset="0"/>
                <a:cs typeface="Lato" pitchFamily="34" charset="0"/>
              </a:rPr>
              <a:t>Thank </a:t>
            </a:r>
            <a:r>
              <a:rPr lang="en-US" b="1" dirty="0">
                <a:solidFill>
                  <a:srgbClr val="4A9D45"/>
                </a:solidFill>
                <a:latin typeface="ModernBlck"/>
                <a:ea typeface="Lato" pitchFamily="34" charset="0"/>
                <a:cs typeface="Lato" pitchFamily="34" charset="0"/>
              </a:rPr>
              <a:t>You</a:t>
            </a:r>
            <a:r>
              <a:rPr lang="en-US" b="1" dirty="0">
                <a:latin typeface="ModernBlck"/>
                <a:ea typeface="Lato" pitchFamily="34" charset="0"/>
                <a:cs typeface="Lato" pitchFamily="34" charset="0"/>
              </a:rPr>
              <a:t> </a:t>
            </a:r>
          </a:p>
          <a:p>
            <a:pPr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EB4"/>
              </a:buClr>
              <a:defRPr/>
            </a:pPr>
            <a:endParaRPr lang="en-IN" sz="2800" dirty="0">
              <a:solidFill>
                <a:sysClr val="windowText" lastClr="000000">
                  <a:lumMod val="65000"/>
                  <a:lumOff val="35000"/>
                </a:sysClr>
              </a:solidFill>
              <a:cs typeface="Arial" pitchFamily="34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80CB39-53DB-E643-D6E9-B3B79C0F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30B471B-2C34-11CA-D7F6-8BAE773C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873291A-2833-066A-284F-40932184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Users\Lean\Desktop\bordb.png">
            <a:extLst>
              <a:ext uri="{FF2B5EF4-FFF2-40B4-BE49-F238E27FC236}">
                <a16:creationId xmlns:a16="http://schemas.microsoft.com/office/drawing/2014/main" id="{4DEA60B6-F87B-A9DF-798A-A696CFA4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9044"/>
            <a:ext cx="12192000" cy="711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ECB89BE-980F-1ACD-F0C3-851E25B61DC7}"/>
              </a:ext>
            </a:extLst>
          </p:cNvPr>
          <p:cNvSpPr txBox="1">
            <a:spLocks/>
          </p:cNvSpPr>
          <p:nvPr/>
        </p:nvSpPr>
        <p:spPr>
          <a:xfrm>
            <a:off x="9466591" y="121391"/>
            <a:ext cx="1916756" cy="4625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600" b="1" dirty="0">
                <a:solidFill>
                  <a:srgbClr val="4A9D45"/>
                </a:solidFill>
                <a:latin typeface="ModernBlck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CBF57-5103-98FE-A919-79DD2548A287}"/>
              </a:ext>
            </a:extLst>
          </p:cNvPr>
          <p:cNvSpPr txBox="1"/>
          <p:nvPr/>
        </p:nvSpPr>
        <p:spPr>
          <a:xfrm>
            <a:off x="416978" y="2179965"/>
            <a:ext cx="113462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Problem Statement</a:t>
            </a: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Proposed 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Proposed Architecture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Implementation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In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Out of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B7687C-9ABE-900A-3337-4AA74EFF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CloudJournee Confidential</a:t>
            </a:r>
            <a:endParaRPr lang="en-IN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12D2C1D-E86C-D26A-2410-0F0EB70E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862C770-A6F7-D91F-E52A-89D8EF73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0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B43E9AC4-7373-5721-2B67-4D29182E1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394EF95-E94B-2242-F82F-15714607027D}"/>
              </a:ext>
            </a:extLst>
          </p:cNvPr>
          <p:cNvSpPr txBox="1">
            <a:spLocks/>
          </p:cNvSpPr>
          <p:nvPr/>
        </p:nvSpPr>
        <p:spPr>
          <a:xfrm>
            <a:off x="8470864" y="0"/>
            <a:ext cx="2837840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3D47D26-AEE1-93C3-62BD-B5EDDF49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Manually searching the Canada Vigilance Database for numerous drug products is time-consuming and prone to errors, hindering efficient decision-making.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currently does not have an automated solution for screening drug products, resulting in slower access to crucial data needed for timely decision-making.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Ensuring the accuracy and timeliness of retrieved data is challenging, increasing the risk of missing important updates.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manual approach does not scale well with the growing volume of drug products needing monitoring, leading to operational inefficiencies.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requires an automated solution to periodically screen the Canada Vigilance Database for specific products on the Health Canada website, streamlining the monitoring process and enhancing overall efficiency.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5D66D03-7AC8-C260-6DBA-A1EF79D5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15A8674-6586-8EE7-229D-C8A3B494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143CE5-166E-8481-737A-A813E016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6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6CABCA7B-438D-A440-C295-8950EBAF7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06F22A1-AA11-F32E-E38B-649A859D1971}"/>
              </a:ext>
            </a:extLst>
          </p:cNvPr>
          <p:cNvSpPr txBox="1">
            <a:spLocks/>
          </p:cNvSpPr>
          <p:nvPr/>
        </p:nvSpPr>
        <p:spPr>
          <a:xfrm>
            <a:off x="8458205" y="0"/>
            <a:ext cx="2347664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F28179-2B1D-94C0-490C-15BC73F2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Develop an automated system to retrieve adverse reaction reports from the Canada Vigilance Database based on drug names provided by the client.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Fetch drug names listed in a Text file (.txt) provided by the client (stored in a standard storage system like S3) to fetch the Adverse Drug Reaction report.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Automatically collect and organize relevant adverse reaction reports associated with the specified drugs to ensure timely client notifications via email.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Send email notifications periodically to the client with the adverse reaction reports for the drugs being monitored.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Create a PDF file consisting of detailed report of the data fetched from the automated system (Each row of the adverse reaction report generates one page of PDF report).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Store this periodically generated PDF file in a standard storage system like S3. Ensuring that only new data is stored in PDF formats and sent in the notifications to prevent duplication, enhancing responsiveness and decision-making.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4D462C5-80E5-F92E-5A32-3C3044C0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ED09CE1-8D87-66C4-B891-8EA80570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B48EF8-A215-F24F-79F4-358E1491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5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0B92B-AC91-3911-912A-78A1B9306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458685EE-9182-CF8F-21DC-A5FCFE595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5C9AB56-17D8-E82C-7608-65B613DCD5AB}"/>
              </a:ext>
            </a:extLst>
          </p:cNvPr>
          <p:cNvSpPr txBox="1">
            <a:spLocks/>
          </p:cNvSpPr>
          <p:nvPr/>
        </p:nvSpPr>
        <p:spPr>
          <a:xfrm>
            <a:off x="8478076" y="0"/>
            <a:ext cx="3361456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Architecture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0C6A65B-6940-C354-390E-E91145D7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CloudJournee</a:t>
            </a:r>
            <a:r>
              <a:rPr lang="en-US" dirty="0"/>
              <a:t> Confidential</a:t>
            </a:r>
            <a:endParaRPr lang="en-IN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E331682-B7EA-FEED-C0F0-D453A53E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CF16C82-9666-B139-94A1-C367EF36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8BFE8-4F2A-6FC0-2DA8-06725C553732}"/>
              </a:ext>
            </a:extLst>
          </p:cNvPr>
          <p:cNvSpPr/>
          <p:nvPr/>
        </p:nvSpPr>
        <p:spPr>
          <a:xfrm>
            <a:off x="7435038" y="3493612"/>
            <a:ext cx="3610731" cy="2792139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8" name="TextBox 208">
            <a:extLst>
              <a:ext uri="{FF2B5EF4-FFF2-40B4-BE49-F238E27FC236}">
                <a16:creationId xmlns:a16="http://schemas.microsoft.com/office/drawing/2014/main" id="{334EA7AC-1AA3-EEB6-FB56-81E02E2B3DEB}"/>
              </a:ext>
            </a:extLst>
          </p:cNvPr>
          <p:cNvSpPr txBox="1"/>
          <p:nvPr/>
        </p:nvSpPr>
        <p:spPr>
          <a:xfrm>
            <a:off x="8417352" y="3518253"/>
            <a:ext cx="1993959" cy="20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MAIL SERVICE &amp; PDF GENRATION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7F4E2-390F-AFB3-9954-F369A124DC6F}"/>
              </a:ext>
            </a:extLst>
          </p:cNvPr>
          <p:cNvSpPr/>
          <p:nvPr/>
        </p:nvSpPr>
        <p:spPr>
          <a:xfrm>
            <a:off x="936743" y="1266216"/>
            <a:ext cx="10350707" cy="51328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8" name="Graphic 33">
            <a:extLst>
              <a:ext uri="{FF2B5EF4-FFF2-40B4-BE49-F238E27FC236}">
                <a16:creationId xmlns:a16="http://schemas.microsoft.com/office/drawing/2014/main" id="{D31B9025-E55C-3758-7758-E660A0636F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934370" y="1274534"/>
            <a:ext cx="380614" cy="36854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05D4B49-F817-CB47-DBCD-370DFE5FD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674" y="1422875"/>
            <a:ext cx="510408" cy="48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17">
            <a:extLst>
              <a:ext uri="{FF2B5EF4-FFF2-40B4-BE49-F238E27FC236}">
                <a16:creationId xmlns:a16="http://schemas.microsoft.com/office/drawing/2014/main" id="{375C30B8-F864-DA08-639A-FBC758CD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339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99165DBE-E0B8-3788-65C0-0E35F2A8C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90" y="1422876"/>
            <a:ext cx="517815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4F80786-C7F2-83A5-22BC-559FB30AF621}"/>
              </a:ext>
            </a:extLst>
          </p:cNvPr>
          <p:cNvSpPr/>
          <p:nvPr/>
        </p:nvSpPr>
        <p:spPr>
          <a:xfrm>
            <a:off x="1381311" y="1629499"/>
            <a:ext cx="5405685" cy="4043001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Graphic 13">
            <a:extLst>
              <a:ext uri="{FF2B5EF4-FFF2-40B4-BE49-F238E27FC236}">
                <a16:creationId xmlns:a16="http://schemas.microsoft.com/office/drawing/2014/main" id="{AB64494D-0A66-E25A-A274-67616B54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94" y="2000937"/>
            <a:ext cx="563880" cy="56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24">
            <a:extLst>
              <a:ext uri="{FF2B5EF4-FFF2-40B4-BE49-F238E27FC236}">
                <a16:creationId xmlns:a16="http://schemas.microsoft.com/office/drawing/2014/main" id="{34982431-81CF-79BC-3331-881E02E65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39" y="1690506"/>
            <a:ext cx="405081" cy="4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48">
            <a:extLst>
              <a:ext uri="{FF2B5EF4-FFF2-40B4-BE49-F238E27FC236}">
                <a16:creationId xmlns:a16="http://schemas.microsoft.com/office/drawing/2014/main" id="{FFA01A58-CBDC-4AD4-8D60-55AE12F8783C}"/>
              </a:ext>
            </a:extLst>
          </p:cNvPr>
          <p:cNvSpPr txBox="1"/>
          <p:nvPr/>
        </p:nvSpPr>
        <p:spPr>
          <a:xfrm>
            <a:off x="1282907" y="2085428"/>
            <a:ext cx="13097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SNS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(A notification will be triggered if the specified drug name is not available)</a:t>
            </a:r>
            <a:endParaRPr lang="en-IN" sz="900" dirty="0"/>
          </a:p>
        </p:txBody>
      </p:sp>
      <p:pic>
        <p:nvPicPr>
          <p:cNvPr id="29" name="Graphic 63">
            <a:extLst>
              <a:ext uri="{FF2B5EF4-FFF2-40B4-BE49-F238E27FC236}">
                <a16:creationId xmlns:a16="http://schemas.microsoft.com/office/drawing/2014/main" id="{45C00DB3-1A2B-A4EC-6E42-2229B7294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4" y="3926658"/>
            <a:ext cx="543813" cy="54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953B2653-5750-DA88-69DD-E0027A92EB0F}"/>
              </a:ext>
            </a:extLst>
          </p:cNvPr>
          <p:cNvCxnSpPr>
            <a:cxnSpLocks/>
            <a:stCxn id="26" idx="1"/>
            <a:endCxn id="29" idx="0"/>
          </p:cNvCxnSpPr>
          <p:nvPr/>
        </p:nvCxnSpPr>
        <p:spPr>
          <a:xfrm rot="10800000" flipV="1">
            <a:off x="2494412" y="2281898"/>
            <a:ext cx="1621983" cy="1644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5">
            <a:extLst>
              <a:ext uri="{FF2B5EF4-FFF2-40B4-BE49-F238E27FC236}">
                <a16:creationId xmlns:a16="http://schemas.microsoft.com/office/drawing/2014/main" id="{D764E9C3-F0A4-9241-C293-7B2C9CAB3265}"/>
              </a:ext>
            </a:extLst>
          </p:cNvPr>
          <p:cNvCxnSpPr>
            <a:cxnSpLocks/>
            <a:stCxn id="40" idx="0"/>
            <a:endCxn id="26" idx="3"/>
          </p:cNvCxnSpPr>
          <p:nvPr/>
        </p:nvCxnSpPr>
        <p:spPr>
          <a:xfrm rot="16200000" flipV="1">
            <a:off x="4561872" y="2400300"/>
            <a:ext cx="1644916" cy="1408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24">
            <a:extLst>
              <a:ext uri="{FF2B5EF4-FFF2-40B4-BE49-F238E27FC236}">
                <a16:creationId xmlns:a16="http://schemas.microsoft.com/office/drawing/2014/main" id="{8D009401-49DB-54C3-630B-DB09924EDBB0}"/>
              </a:ext>
            </a:extLst>
          </p:cNvPr>
          <p:cNvSpPr txBox="1"/>
          <p:nvPr/>
        </p:nvSpPr>
        <p:spPr>
          <a:xfrm>
            <a:off x="3461001" y="2528598"/>
            <a:ext cx="1898534" cy="44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2</a:t>
            </a:r>
          </a:p>
          <a:p>
            <a:pPr algn="ctr"/>
            <a:r>
              <a:rPr lang="en-US" sz="900" dirty="0"/>
              <a:t>(Designed to convert the output data(.</a:t>
            </a:r>
            <a:r>
              <a:rPr lang="en-US" sz="900" dirty="0" err="1"/>
              <a:t>json</a:t>
            </a:r>
            <a:r>
              <a:rPr lang="en-US" sz="900" dirty="0"/>
              <a:t>) into .html file.)</a:t>
            </a:r>
            <a:endParaRPr lang="en-IN" sz="900" b="1" dirty="0"/>
          </a:p>
        </p:txBody>
      </p:sp>
      <p:sp>
        <p:nvSpPr>
          <p:cNvPr id="34" name="TextBox 134">
            <a:extLst>
              <a:ext uri="{FF2B5EF4-FFF2-40B4-BE49-F238E27FC236}">
                <a16:creationId xmlns:a16="http://schemas.microsoft.com/office/drawing/2014/main" id="{0B51FE11-F61A-5235-075E-C7CC47BA8302}"/>
              </a:ext>
            </a:extLst>
          </p:cNvPr>
          <p:cNvSpPr txBox="1"/>
          <p:nvPr/>
        </p:nvSpPr>
        <p:spPr>
          <a:xfrm>
            <a:off x="1437290" y="4468627"/>
            <a:ext cx="20879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Input</a:t>
            </a:r>
            <a:r>
              <a:rPr lang="en-US" sz="900" dirty="0"/>
              <a:t> </a:t>
            </a:r>
            <a:r>
              <a:rPr lang="en-US" sz="900" b="1" dirty="0"/>
              <a:t>bucket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(The S3 bucket stores drug names, Canada Vigilance adverse reaction data (.txt files), and the `input.html` file generated by Lambda 2)</a:t>
            </a:r>
            <a:endParaRPr lang="en-IN" sz="9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2" descr="Zip file - Free interface icons">
            <a:extLst>
              <a:ext uri="{FF2B5EF4-FFF2-40B4-BE49-F238E27FC236}">
                <a16:creationId xmlns:a16="http://schemas.microsoft.com/office/drawing/2014/main" id="{C7208052-1FBA-CABE-9381-7967AA2D5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67" y="3993447"/>
            <a:ext cx="407002" cy="40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119">
            <a:extLst>
              <a:ext uri="{FF2B5EF4-FFF2-40B4-BE49-F238E27FC236}">
                <a16:creationId xmlns:a16="http://schemas.microsoft.com/office/drawing/2014/main" id="{4897C8E9-6C45-AFC1-B222-4617DBA716FD}"/>
              </a:ext>
            </a:extLst>
          </p:cNvPr>
          <p:cNvSpPr txBox="1"/>
          <p:nvPr/>
        </p:nvSpPr>
        <p:spPr>
          <a:xfrm>
            <a:off x="181895" y="4380194"/>
            <a:ext cx="1021617" cy="2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B50031-F588-CF0B-B5CF-BBC5BC248B4D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17969" y="4196242"/>
            <a:ext cx="1404535" cy="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08">
            <a:extLst>
              <a:ext uri="{FF2B5EF4-FFF2-40B4-BE49-F238E27FC236}">
                <a16:creationId xmlns:a16="http://schemas.microsoft.com/office/drawing/2014/main" id="{0232DCD6-78C3-ACB3-FE15-79C44A6DF03E}"/>
              </a:ext>
            </a:extLst>
          </p:cNvPr>
          <p:cNvSpPr txBox="1"/>
          <p:nvPr/>
        </p:nvSpPr>
        <p:spPr>
          <a:xfrm>
            <a:off x="3292703" y="1631441"/>
            <a:ext cx="1361300" cy="2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FETCHING &amp; FILTERING</a:t>
            </a:r>
          </a:p>
        </p:txBody>
      </p:sp>
      <p:pic>
        <p:nvPicPr>
          <p:cNvPr id="40" name="Graphic 63">
            <a:extLst>
              <a:ext uri="{FF2B5EF4-FFF2-40B4-BE49-F238E27FC236}">
                <a16:creationId xmlns:a16="http://schemas.microsoft.com/office/drawing/2014/main" id="{1B7B62C7-2C3B-9F64-3715-1FAF812D7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78" y="3926814"/>
            <a:ext cx="543813" cy="54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37">
            <a:extLst>
              <a:ext uri="{FF2B5EF4-FFF2-40B4-BE49-F238E27FC236}">
                <a16:creationId xmlns:a16="http://schemas.microsoft.com/office/drawing/2014/main" id="{0207AA8F-6E9A-A6B0-DC5B-0AC1DE9B5059}"/>
              </a:ext>
            </a:extLst>
          </p:cNvPr>
          <p:cNvSpPr txBox="1"/>
          <p:nvPr/>
        </p:nvSpPr>
        <p:spPr>
          <a:xfrm>
            <a:off x="5281802" y="4411391"/>
            <a:ext cx="1640381" cy="44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Data and PDF report in S3)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54170DB-8586-1180-E591-035D9500262E}"/>
              </a:ext>
            </a:extLst>
          </p:cNvPr>
          <p:cNvCxnSpPr>
            <a:cxnSpLocks/>
            <a:stCxn id="62" idx="3"/>
            <a:endCxn id="43" idx="1"/>
          </p:cNvCxnSpPr>
          <p:nvPr/>
        </p:nvCxnSpPr>
        <p:spPr>
          <a:xfrm>
            <a:off x="10719927" y="5377759"/>
            <a:ext cx="842316" cy="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6">
            <a:extLst>
              <a:ext uri="{FF2B5EF4-FFF2-40B4-BE49-F238E27FC236}">
                <a16:creationId xmlns:a16="http://schemas.microsoft.com/office/drawing/2014/main" id="{28BD3734-C0D9-9FAD-5176-5FD5AF42D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11562243" y="5098963"/>
            <a:ext cx="557836" cy="55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829AD3-0C76-0906-C2DF-892CD8AB80B5}"/>
              </a:ext>
            </a:extLst>
          </p:cNvPr>
          <p:cNvCxnSpPr>
            <a:cxnSpLocks/>
            <a:stCxn id="56" idx="3"/>
            <a:endCxn id="62" idx="1"/>
          </p:cNvCxnSpPr>
          <p:nvPr/>
        </p:nvCxnSpPr>
        <p:spPr>
          <a:xfrm>
            <a:off x="8627133" y="5374488"/>
            <a:ext cx="1486619" cy="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EAD74E-569D-A728-DFCB-7B2C6756A3BD}"/>
              </a:ext>
            </a:extLst>
          </p:cNvPr>
          <p:cNvGrpSpPr/>
          <p:nvPr/>
        </p:nvGrpSpPr>
        <p:grpSpPr>
          <a:xfrm>
            <a:off x="8192024" y="3898607"/>
            <a:ext cx="2068138" cy="1011288"/>
            <a:chOff x="9782156" y="3179248"/>
            <a:chExt cx="2183245" cy="1085755"/>
          </a:xfrm>
        </p:grpSpPr>
        <p:pic>
          <p:nvPicPr>
            <p:cNvPr id="46" name="Graphic 13">
              <a:extLst>
                <a:ext uri="{FF2B5EF4-FFF2-40B4-BE49-F238E27FC236}">
                  <a16:creationId xmlns:a16="http://schemas.microsoft.com/office/drawing/2014/main" id="{992916D7-D167-B6ED-E1D6-8EB98D926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1123" y="3179248"/>
              <a:ext cx="639913" cy="639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140">
              <a:extLst>
                <a:ext uri="{FF2B5EF4-FFF2-40B4-BE49-F238E27FC236}">
                  <a16:creationId xmlns:a16="http://schemas.microsoft.com/office/drawing/2014/main" id="{9B618CB4-F22B-5CBF-51E7-53453511FE9D}"/>
                </a:ext>
              </a:extLst>
            </p:cNvPr>
            <p:cNvSpPr txBox="1"/>
            <p:nvPr/>
          </p:nvSpPr>
          <p:spPr>
            <a:xfrm>
              <a:off x="9782156" y="3757172"/>
              <a:ext cx="218324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900" b="1" dirty="0">
                  <a:ea typeface="Calibri" panose="020F0502020204030204" pitchFamily="34" charset="0"/>
                  <a:cs typeface="Calibri" panose="020F0502020204030204" pitchFamily="34" charset="0"/>
                </a:rPr>
                <a:t>Lambda 4</a:t>
              </a:r>
            </a:p>
            <a:p>
              <a:pPr algn="ctr"/>
              <a:r>
                <a:rPr lang="en-IN" sz="900" dirty="0">
                  <a:ea typeface="Calibri" panose="020F0502020204030204" pitchFamily="34" charset="0"/>
                  <a:cs typeface="Calibri" panose="020F0502020204030204" pitchFamily="34" charset="0"/>
                </a:rPr>
                <a:t>(Lambda function to trigger an PDF creation and store it in s3)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BA4ED7-411E-E0AC-B85D-743451E26416}"/>
              </a:ext>
            </a:extLst>
          </p:cNvPr>
          <p:cNvGrpSpPr/>
          <p:nvPr/>
        </p:nvGrpSpPr>
        <p:grpSpPr>
          <a:xfrm>
            <a:off x="7446854" y="5076476"/>
            <a:ext cx="1847641" cy="1146144"/>
            <a:chOff x="7126065" y="2366754"/>
            <a:chExt cx="1950475" cy="1230542"/>
          </a:xfrm>
        </p:grpSpPr>
        <p:pic>
          <p:nvPicPr>
            <p:cNvPr id="56" name="Graphic 13">
              <a:extLst>
                <a:ext uri="{FF2B5EF4-FFF2-40B4-BE49-F238E27FC236}">
                  <a16:creationId xmlns:a16="http://schemas.microsoft.com/office/drawing/2014/main" id="{7FBBE5FA-2BB4-2214-1014-6682726C7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122" y="2366754"/>
              <a:ext cx="639913" cy="63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140">
              <a:extLst>
                <a:ext uri="{FF2B5EF4-FFF2-40B4-BE49-F238E27FC236}">
                  <a16:creationId xmlns:a16="http://schemas.microsoft.com/office/drawing/2014/main" id="{EEA18563-259C-143D-4B55-584FAF96C433}"/>
                </a:ext>
              </a:extLst>
            </p:cNvPr>
            <p:cNvSpPr txBox="1"/>
            <p:nvPr/>
          </p:nvSpPr>
          <p:spPr>
            <a:xfrm>
              <a:off x="7126065" y="2950965"/>
              <a:ext cx="1950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900" b="1" dirty="0">
                  <a:ea typeface="Calibri" panose="020F0502020204030204" pitchFamily="34" charset="0"/>
                  <a:cs typeface="Calibri" panose="020F0502020204030204" pitchFamily="34" charset="0"/>
                </a:rPr>
                <a:t>Lambda 3</a:t>
              </a:r>
            </a:p>
            <a:p>
              <a:pPr algn="ctr"/>
              <a:r>
                <a:rPr lang="en-IN" sz="900" dirty="0">
                  <a:ea typeface="Calibri" panose="020F0502020204030204" pitchFamily="34" charset="0"/>
                  <a:cs typeface="Calibri" panose="020F0502020204030204" pitchFamily="34" charset="0"/>
                </a:rPr>
                <a:t>(Lambda function to trigger an Email notification alert to Send mail to Client)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D4D23A-6DA3-0B95-028F-DDB4B037E3D5}"/>
              </a:ext>
            </a:extLst>
          </p:cNvPr>
          <p:cNvGrpSpPr/>
          <p:nvPr/>
        </p:nvGrpSpPr>
        <p:grpSpPr>
          <a:xfrm>
            <a:off x="9853790" y="5079747"/>
            <a:ext cx="1130952" cy="1068481"/>
            <a:chOff x="9665936" y="2380202"/>
            <a:chExt cx="1193897" cy="1147160"/>
          </a:xfrm>
        </p:grpSpPr>
        <p:pic>
          <p:nvPicPr>
            <p:cNvPr id="62" name="Graphic 18">
              <a:extLst>
                <a:ext uri="{FF2B5EF4-FFF2-40B4-BE49-F238E27FC236}">
                  <a16:creationId xmlns:a16="http://schemas.microsoft.com/office/drawing/2014/main" id="{EEA454AF-379A-BB64-BDAF-C6959F4FC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/>
          </p:blipFill>
          <p:spPr bwMode="auto">
            <a:xfrm>
              <a:off x="9940367" y="2380202"/>
              <a:ext cx="639913" cy="63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TextBox 144">
              <a:extLst>
                <a:ext uri="{FF2B5EF4-FFF2-40B4-BE49-F238E27FC236}">
                  <a16:creationId xmlns:a16="http://schemas.microsoft.com/office/drawing/2014/main" id="{48A72830-D5ED-E196-2BB4-1A7575A955B2}"/>
                </a:ext>
              </a:extLst>
            </p:cNvPr>
            <p:cNvSpPr txBox="1"/>
            <p:nvPr/>
          </p:nvSpPr>
          <p:spPr>
            <a:xfrm>
              <a:off x="9665936" y="3019530"/>
              <a:ext cx="1193897" cy="50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900" b="1" dirty="0">
                  <a:ea typeface="Calibri" panose="020F0502020204030204" pitchFamily="34" charset="0"/>
                  <a:cs typeface="Calibri" panose="020F0502020204030204" pitchFamily="34" charset="0"/>
                </a:rPr>
                <a:t>SES</a:t>
              </a:r>
            </a:p>
            <a:p>
              <a:pPr algn="ctr"/>
              <a:r>
                <a:rPr lang="en-IN" sz="900" dirty="0">
                  <a:ea typeface="Calibri" panose="020F0502020204030204" pitchFamily="34" charset="0"/>
                  <a:cs typeface="Calibri" panose="020F0502020204030204" pitchFamily="34" charset="0"/>
                </a:rPr>
                <a:t>     (To send mail to Client)</a:t>
              </a:r>
            </a:p>
          </p:txBody>
        </p:sp>
      </p:grpSp>
      <p:sp>
        <p:nvSpPr>
          <p:cNvPr id="66" name="TextBox 147">
            <a:extLst>
              <a:ext uri="{FF2B5EF4-FFF2-40B4-BE49-F238E27FC236}">
                <a16:creationId xmlns:a16="http://schemas.microsoft.com/office/drawing/2014/main" id="{E021F2A0-0572-235E-9F7F-2A8E4B683FFE}"/>
              </a:ext>
            </a:extLst>
          </p:cNvPr>
          <p:cNvSpPr txBox="1"/>
          <p:nvPr/>
        </p:nvSpPr>
        <p:spPr>
          <a:xfrm>
            <a:off x="11485222" y="5635613"/>
            <a:ext cx="91180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cxnSp>
        <p:nvCxnSpPr>
          <p:cNvPr id="67" name="Straight Arrow Connector 18">
            <a:extLst>
              <a:ext uri="{FF2B5EF4-FFF2-40B4-BE49-F238E27FC236}">
                <a16:creationId xmlns:a16="http://schemas.microsoft.com/office/drawing/2014/main" id="{F84B23A0-AEA1-0442-AE53-AC1723461FD0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 flipH="1" flipV="1">
            <a:off x="5242821" y="1585303"/>
            <a:ext cx="906619" cy="6429690"/>
          </a:xfrm>
          <a:prstGeom prst="bentConnector4">
            <a:avLst>
              <a:gd name="adj1" fmla="val -25215"/>
              <a:gd name="adj2" fmla="val 71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8">
            <a:extLst>
              <a:ext uri="{FF2B5EF4-FFF2-40B4-BE49-F238E27FC236}">
                <a16:creationId xmlns:a16="http://schemas.microsoft.com/office/drawing/2014/main" id="{A5EC123E-DC55-68CA-0DA3-8A51EACBF17E}"/>
              </a:ext>
            </a:extLst>
          </p:cNvPr>
          <p:cNvCxnSpPr>
            <a:cxnSpLocks/>
            <a:stCxn id="46" idx="1"/>
            <a:endCxn id="40" idx="3"/>
          </p:cNvCxnSpPr>
          <p:nvPr/>
        </p:nvCxnSpPr>
        <p:spPr>
          <a:xfrm rot="10800000" flipV="1">
            <a:off x="6360292" y="4196619"/>
            <a:ext cx="2550685" cy="1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0">
            <a:extLst>
              <a:ext uri="{FF2B5EF4-FFF2-40B4-BE49-F238E27FC236}">
                <a16:creationId xmlns:a16="http://schemas.microsoft.com/office/drawing/2014/main" id="{7B3DB835-7A52-9A45-8DF7-FD67BC12F376}"/>
              </a:ext>
            </a:extLst>
          </p:cNvPr>
          <p:cNvSpPr txBox="1"/>
          <p:nvPr/>
        </p:nvSpPr>
        <p:spPr>
          <a:xfrm>
            <a:off x="10673490" y="1921397"/>
            <a:ext cx="578776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IAM</a:t>
            </a:r>
          </a:p>
        </p:txBody>
      </p:sp>
      <p:sp>
        <p:nvSpPr>
          <p:cNvPr id="72" name="TextBox 13">
            <a:extLst>
              <a:ext uri="{FF2B5EF4-FFF2-40B4-BE49-F238E27FC236}">
                <a16:creationId xmlns:a16="http://schemas.microsoft.com/office/drawing/2014/main" id="{EDCCD90B-1E28-805C-BD96-B481DFE3DC3D}"/>
              </a:ext>
            </a:extLst>
          </p:cNvPr>
          <p:cNvSpPr txBox="1"/>
          <p:nvPr/>
        </p:nvSpPr>
        <p:spPr>
          <a:xfrm>
            <a:off x="9740047" y="1920574"/>
            <a:ext cx="96762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watch</a:t>
            </a:r>
          </a:p>
        </p:txBody>
      </p:sp>
      <p:sp>
        <p:nvSpPr>
          <p:cNvPr id="73" name="TextBox 15">
            <a:extLst>
              <a:ext uri="{FF2B5EF4-FFF2-40B4-BE49-F238E27FC236}">
                <a16:creationId xmlns:a16="http://schemas.microsoft.com/office/drawing/2014/main" id="{66ED90F2-623E-8C8B-6D7E-F200032D8C06}"/>
              </a:ext>
            </a:extLst>
          </p:cNvPr>
          <p:cNvSpPr txBox="1"/>
          <p:nvPr/>
        </p:nvSpPr>
        <p:spPr>
          <a:xfrm>
            <a:off x="8884683" y="1944642"/>
            <a:ext cx="1128428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Trail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0C552D2-D8F2-1187-E135-76FDC3750146}"/>
              </a:ext>
            </a:extLst>
          </p:cNvPr>
          <p:cNvSpPr/>
          <p:nvPr/>
        </p:nvSpPr>
        <p:spPr>
          <a:xfrm>
            <a:off x="3478983" y="3443068"/>
            <a:ext cx="1898533" cy="1483705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7" name="Graphic 19">
            <a:extLst>
              <a:ext uri="{FF2B5EF4-FFF2-40B4-BE49-F238E27FC236}">
                <a16:creationId xmlns:a16="http://schemas.microsoft.com/office/drawing/2014/main" id="{143935D5-A5A1-56CE-6385-29AA2BA0D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/>
        </p:blipFill>
        <p:spPr bwMode="auto">
          <a:xfrm>
            <a:off x="4850744" y="3491634"/>
            <a:ext cx="402601" cy="40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3">
            <a:extLst>
              <a:ext uri="{FF2B5EF4-FFF2-40B4-BE49-F238E27FC236}">
                <a16:creationId xmlns:a16="http://schemas.microsoft.com/office/drawing/2014/main" id="{D8D815AB-0AFA-17F1-9E3A-1B5584F71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52" y="3913792"/>
            <a:ext cx="563880" cy="56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24">
            <a:extLst>
              <a:ext uri="{FF2B5EF4-FFF2-40B4-BE49-F238E27FC236}">
                <a16:creationId xmlns:a16="http://schemas.microsoft.com/office/drawing/2014/main" id="{BEC522C3-CC6A-21B1-B4FE-D906CEAD63A7}"/>
              </a:ext>
            </a:extLst>
          </p:cNvPr>
          <p:cNvSpPr txBox="1"/>
          <p:nvPr/>
        </p:nvSpPr>
        <p:spPr>
          <a:xfrm>
            <a:off x="3555693" y="4435349"/>
            <a:ext cx="16763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1</a:t>
            </a:r>
          </a:p>
          <a:p>
            <a:pPr algn="ctr"/>
            <a:r>
              <a:rPr lang="en-US" sz="900" dirty="0"/>
              <a:t>(Designed to fetch and filter the data provided by the client)</a:t>
            </a:r>
            <a:endParaRPr lang="en-IN" sz="900" b="1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EB1D248-3369-5912-A1A9-26BF7C3C472A}"/>
              </a:ext>
            </a:extLst>
          </p:cNvPr>
          <p:cNvCxnSpPr>
            <a:cxnSpLocks/>
            <a:stCxn id="29" idx="3"/>
            <a:endCxn id="78" idx="1"/>
          </p:cNvCxnSpPr>
          <p:nvPr/>
        </p:nvCxnSpPr>
        <p:spPr>
          <a:xfrm flipV="1">
            <a:off x="2766317" y="4194753"/>
            <a:ext cx="1345635" cy="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18BE768-F33E-A607-8511-98DE0BE73A0A}"/>
              </a:ext>
            </a:extLst>
          </p:cNvPr>
          <p:cNvCxnSpPr>
            <a:cxnSpLocks/>
            <a:stCxn id="78" idx="3"/>
            <a:endCxn id="40" idx="1"/>
          </p:cNvCxnSpPr>
          <p:nvPr/>
        </p:nvCxnSpPr>
        <p:spPr>
          <a:xfrm>
            <a:off x="4675832" y="4194753"/>
            <a:ext cx="1140646" cy="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B2A496-C136-4992-2050-AB55CFCC464D}"/>
              </a:ext>
            </a:extLst>
          </p:cNvPr>
          <p:cNvSpPr txBox="1"/>
          <p:nvPr/>
        </p:nvSpPr>
        <p:spPr>
          <a:xfrm>
            <a:off x="4609154" y="3906966"/>
            <a:ext cx="87904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00" b="1" dirty="0"/>
              <a:t>Event bridge</a:t>
            </a:r>
          </a:p>
        </p:txBody>
      </p:sp>
    </p:spTree>
    <p:extLst>
      <p:ext uri="{BB962C8B-B14F-4D97-AF65-F5344CB8AC3E}">
        <p14:creationId xmlns:p14="http://schemas.microsoft.com/office/powerpoint/2010/main" val="44833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1F6298A-6AF6-2C41-4F07-01582A9FD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FED6AC6-51C8-C412-05ED-A154C5916849}"/>
              </a:ext>
            </a:extLst>
          </p:cNvPr>
          <p:cNvSpPr txBox="1">
            <a:spLocks/>
          </p:cNvSpPr>
          <p:nvPr/>
        </p:nvSpPr>
        <p:spPr>
          <a:xfrm>
            <a:off x="8428385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Implementation Plan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DAA66E9-CE31-3843-2C68-99C84262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BEFB350-9EBB-3340-DDC3-9DEA889C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9D8161-0A09-2ECB-6E3D-D4C428D8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6</a:t>
            </a:fld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3D9A4E-0BD7-00D4-D857-FD3679A0B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52756"/>
              </p:ext>
            </p:extLst>
          </p:nvPr>
        </p:nvGraphicFramePr>
        <p:xfrm>
          <a:off x="1110274" y="1704529"/>
          <a:ext cx="9971452" cy="3998897"/>
        </p:xfrm>
        <a:graphic>
          <a:graphicData uri="http://schemas.openxmlformats.org/drawingml/2006/table">
            <a:tbl>
              <a:tblPr/>
              <a:tblGrid>
                <a:gridCol w="4349098">
                  <a:extLst>
                    <a:ext uri="{9D8B030D-6E8A-4147-A177-3AD203B41FA5}">
                      <a16:colId xmlns:a16="http://schemas.microsoft.com/office/drawing/2014/main" val="1747990681"/>
                    </a:ext>
                  </a:extLst>
                </a:gridCol>
                <a:gridCol w="965671">
                  <a:extLst>
                    <a:ext uri="{9D8B030D-6E8A-4147-A177-3AD203B41FA5}">
                      <a16:colId xmlns:a16="http://schemas.microsoft.com/office/drawing/2014/main" val="1028404140"/>
                    </a:ext>
                  </a:extLst>
                </a:gridCol>
                <a:gridCol w="1105158">
                  <a:extLst>
                    <a:ext uri="{9D8B030D-6E8A-4147-A177-3AD203B41FA5}">
                      <a16:colId xmlns:a16="http://schemas.microsoft.com/office/drawing/2014/main" val="2159174140"/>
                    </a:ext>
                  </a:extLst>
                </a:gridCol>
                <a:gridCol w="1094427">
                  <a:extLst>
                    <a:ext uri="{9D8B030D-6E8A-4147-A177-3AD203B41FA5}">
                      <a16:colId xmlns:a16="http://schemas.microsoft.com/office/drawing/2014/main" val="1825849281"/>
                    </a:ext>
                  </a:extLst>
                </a:gridCol>
                <a:gridCol w="826186">
                  <a:extLst>
                    <a:ext uri="{9D8B030D-6E8A-4147-A177-3AD203B41FA5}">
                      <a16:colId xmlns:a16="http://schemas.microsoft.com/office/drawing/2014/main" val="789297493"/>
                    </a:ext>
                  </a:extLst>
                </a:gridCol>
                <a:gridCol w="815456">
                  <a:extLst>
                    <a:ext uri="{9D8B030D-6E8A-4147-A177-3AD203B41FA5}">
                      <a16:colId xmlns:a16="http://schemas.microsoft.com/office/drawing/2014/main" val="790560295"/>
                    </a:ext>
                  </a:extLst>
                </a:gridCol>
                <a:gridCol w="815456">
                  <a:extLst>
                    <a:ext uri="{9D8B030D-6E8A-4147-A177-3AD203B41FA5}">
                      <a16:colId xmlns:a16="http://schemas.microsoft.com/office/drawing/2014/main" val="2423035582"/>
                    </a:ext>
                  </a:extLst>
                </a:gridCol>
              </a:tblGrid>
              <a:tr h="28283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SCHEDULE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89227"/>
                  </a:ext>
                </a:extLst>
              </a:tr>
              <a:tr h="2940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4041"/>
                  </a:ext>
                </a:extLst>
              </a:tr>
              <a:tr h="58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Requirements gathering, Data Exploration and Architecture design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090560"/>
                  </a:ext>
                </a:extLst>
              </a:tr>
              <a:tr h="58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Set-Up AWS resources as per Architecture - Data Extraction and JSON Conversion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158428"/>
                  </a:ext>
                </a:extLst>
              </a:tr>
              <a:tr h="5516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Set-Up AWS resources as per Architecture - Template Design and JSON to HTML Conversion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412474"/>
                  </a:ext>
                </a:extLst>
              </a:tr>
              <a:tr h="532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Set-Up AWS resources as per Architecture - Email Generation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355834"/>
                  </a:ext>
                </a:extLst>
              </a:tr>
              <a:tr h="58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Set-Up AWS resources as per Architecture - PDF Conversion Setup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24003"/>
                  </a:ext>
                </a:extLst>
              </a:tr>
              <a:tr h="574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the End to End flow - Modifications and Updations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504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6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DC8D0-9A38-470C-27EC-5EF987453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5EE62826-19C0-FF5E-57C0-EC421C81F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82FE9E7-C980-B275-8D6A-3AB7F8FECE07}"/>
              </a:ext>
            </a:extLst>
          </p:cNvPr>
          <p:cNvSpPr txBox="1">
            <a:spLocks/>
          </p:cNvSpPr>
          <p:nvPr/>
        </p:nvSpPr>
        <p:spPr>
          <a:xfrm>
            <a:off x="9293087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In Scope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E475E-0FA3-1E7B-ADCF-C0F04A80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5486227-5A2F-5D51-FCCD-FC23F131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340D16F-59AB-A1F8-2ED0-131983C8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1E92BD-D9F9-881E-180C-E71A6754A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53" y="118391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E-Mail notifications containing the below-discussed details: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Reaction Report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Authorization Holder AER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Received Date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of Report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Suspected Product Brand Name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Reaction Terms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adverse reaction data will be extracted from the Canada Vigilance ZIP files available on the website.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will be filtered using a list of product names provided in a text file (.txt).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drug names will be removed to ensure unique records.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PDF reports will be generated for each entry and stored in Amazon S3, with only new data being saved.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alerts will be sent to stakeholders when new reports are available.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will be controlled using AWS IAM policies, and activities will be monitored with CloudWatch and CloudTrail.</a:t>
            </a: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9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B2B05-E34E-AC06-6B9B-5E18C258F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F08F720-313C-8631-1507-E5E14A0D7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2A086AB-B85F-C49A-62BD-C69E5B1F58C2}"/>
              </a:ext>
            </a:extLst>
          </p:cNvPr>
          <p:cNvSpPr txBox="1">
            <a:spLocks/>
          </p:cNvSpPr>
          <p:nvPr/>
        </p:nvSpPr>
        <p:spPr>
          <a:xfrm>
            <a:off x="8984972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Out of Scope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AA8E458-40E3-1DAA-374D-369FF3E5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8B4A05-459F-3572-706E-8F1537E4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E818A8-DDBD-5501-E675-9C49EF70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0AED6-8F32-4863-5AA9-64AB51FA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5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third-party platforms for additional data retrieval or processing is out of scope. 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data transformations beyond product brand name-based filtering are out of scope. 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and processing of any other data sources apart from the provided ZIP files is out of scope. 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with real-time or live data is out of scope. 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a user interface for product brand name-based filtering is out of scope. 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of non-functional or inaccessible ZIP files is out of scope. 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 email templates for individual recipients (a uniform email template will be used for all recipients) is out of scope.</a:t>
            </a:r>
          </a:p>
        </p:txBody>
      </p:sp>
    </p:spTree>
    <p:extLst>
      <p:ext uri="{BB962C8B-B14F-4D97-AF65-F5344CB8AC3E}">
        <p14:creationId xmlns:p14="http://schemas.microsoft.com/office/powerpoint/2010/main" val="392594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9D9E-3351-F71C-9A99-7F018AECC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CA0A332A-39E8-246A-EAA0-7E3761E9F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9144916-B1DE-23FD-1E76-556A1D3794DB}"/>
              </a:ext>
            </a:extLst>
          </p:cNvPr>
          <p:cNvSpPr txBox="1">
            <a:spLocks/>
          </p:cNvSpPr>
          <p:nvPr/>
        </p:nvSpPr>
        <p:spPr>
          <a:xfrm>
            <a:off x="8428385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Limitations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04BB075-17BA-0C8E-5B14-D414325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00B194-A10A-1D49-FA6D-AAF5EF2D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5CC767D-F43D-14FB-A5DD-6ABF1ECF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3A87B-A8F7-839E-5A22-1978F2237A28}"/>
              </a:ext>
            </a:extLst>
          </p:cNvPr>
          <p:cNvSpPr txBox="1"/>
          <p:nvPr/>
        </p:nvSpPr>
        <p:spPr>
          <a:xfrm>
            <a:off x="838199" y="1639956"/>
            <a:ext cx="10621617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input file must follow the correct naming conventions for successful processing.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drug names in the source text file need to be spelled correctly, with proper case and spacing, to ensure accurate data retrieval</a:t>
            </a:r>
            <a:r>
              <a:rPr lang="en-US" i="0" dirty="0">
                <a:effectLst/>
                <a:latin typeface="Calibri (Body)"/>
              </a:rPr>
              <a:t>. Note that the matching is not case-sensitive.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Files should be placed in the input folder in S3 to maintain the proper flow of the pipeline.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Timely access to the ZIP file’s contents is essential; any issues with availability may cause delays in the process.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Drug names list should be uploaded as a text file by the client.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Currently, the data filtering and final output are based on drug names and report sources. Any further complex transformations or analysis are not part of the scope.</a:t>
            </a:r>
            <a:endParaRPr lang="en-GB" i="0" dirty="0"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9285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1062</Words>
  <Application>Microsoft Office PowerPoint</Application>
  <PresentationFormat>Widescreen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Cambria</vt:lpstr>
      <vt:lpstr>ModernBlck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Deeptanshu S</dc:creator>
  <cp:lastModifiedBy>CJP</cp:lastModifiedBy>
  <cp:revision>45</cp:revision>
  <dcterms:created xsi:type="dcterms:W3CDTF">2024-05-20T10:37:04Z</dcterms:created>
  <dcterms:modified xsi:type="dcterms:W3CDTF">2025-01-16T13:47:04Z</dcterms:modified>
</cp:coreProperties>
</file>