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9E09-7ACD-8622-AAAB-A774020DF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1F61F-CB25-EDB1-2FC2-901713774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879F6-C6CB-DDE5-2E35-83F9BAA1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1ACC8-BAE4-69B3-5CFA-FF50026F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6D6F5-1B3F-967A-3CEE-EFDAF128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33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D292-DBB9-6085-1232-38047DD3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EE86C-5EF1-6193-8EBF-575ED0F7B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865F9-F813-16F4-321C-970B7123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7627C-538D-3421-4FBF-7BB24232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88264-CDBA-5333-2A74-1D22A62D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86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C9A56-A592-BE72-E974-804D66CD7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0768A-366E-A1F2-9C73-92C3BA8F6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9A072-3473-69F7-DBCA-702FC84A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3988-62DD-0D1F-C676-CBB08A07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893B-48A6-5393-0937-22C027A6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2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3A44-B1E2-41C5-45BF-229C372D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E2D6-9372-6116-EF1B-3019C3E8B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000E-8F41-7FF4-D384-9A2DFAF3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C1583-B9DE-3B94-4B35-D6C9D41C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B079-4F54-24E9-6626-D816884E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0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D87B-B51B-9FCF-B5E3-193FCE53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2AAF9-331D-444D-A8F2-C5D9653EF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8BB5E-24BB-094C-6200-A52F20D4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10DB1-0E21-8637-61E9-46558660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2994C-AE83-CB05-F926-0B44966B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35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6CC5-E3A9-BF54-D7E0-12871052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3AB0D-741A-6C0C-F62F-6C2274233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41D1F-32A2-B04B-881A-33F58A9E9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28FE4-28B0-1F74-B631-6AC10D74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064E9-1F79-83FD-28DD-DE210AA0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98CDC-4856-1A54-F8A1-20BB7C01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23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37BD-C90D-2E3E-8686-9E8542A5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5F301-A71C-5D8D-4BF0-BC69CDE54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188DD-0F8B-1F53-21F6-2DAE08515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5B332-21B7-C02A-27E2-606B213BC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0B970-F55B-2D10-0B59-65D776084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CCC75-6E7D-D076-CAA5-896E05F9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BC5DE-B5CA-D4AF-A4EF-1F7ED35C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C8908-7D19-A792-0527-2FAEBC58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68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4245-A453-12FC-D0E3-DE01B133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AD9B6-F46B-88C9-A318-D83EFD8F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4A32C-9CA5-A851-BDAD-A881FDAF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7A48E-BFA1-CD55-F004-519B0253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4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34A5E-52C1-9258-5D15-18D6E906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EE8CE-D6E9-2E9A-617C-5DCCF221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73051-F6F7-F0CB-B733-6AD79D9F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41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E905-BF7C-5864-C7E0-902BAACB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F032-FD1C-C9D7-7244-421DF5DA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11F08-C773-FE33-2D2F-B0F5363B4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1A406-0C74-37FD-A853-FD15ADAC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B305C-EC39-4B3A-D4D0-DD3193D2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FD427-6C24-6090-A6A1-C747CA91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28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0874-8385-4D68-DB1B-87A2AD7C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97DAD-CD9F-3AFE-C4CE-0872D59C0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7FEC5-9C5B-A661-A07F-B93F5B0FF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A6A5D-1F99-18F7-628B-4BC4FE12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F5E5A-B59A-7C7B-F8BB-525C09EB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BF65-46DC-714B-3388-01C0E5CE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69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099D6-84FE-4077-91E0-FEE8BAA0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1A10A-F517-F65C-3BD3-46C047FD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73F91-9F09-21D3-B2A6-05A675082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1A1C7-F509-43EB-85EF-9DD8750C7471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258A-176F-226B-21A9-2118825AA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72BEA-424A-34E0-557F-5C800B16D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78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458A2D38-30B9-A229-6C76-840B10C66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6CEAE241-3EF7-22DA-C8CF-6A9EE98B4D25}"/>
              </a:ext>
            </a:extLst>
          </p:cNvPr>
          <p:cNvSpPr txBox="1">
            <a:spLocks/>
          </p:cNvSpPr>
          <p:nvPr/>
        </p:nvSpPr>
        <p:spPr>
          <a:xfrm>
            <a:off x="8478076" y="0"/>
            <a:ext cx="3361456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Rough Architecture 1</a:t>
            </a:r>
          </a:p>
        </p:txBody>
      </p:sp>
      <p:sp>
        <p:nvSpPr>
          <p:cNvPr id="6" name="Date Placeholder 11">
            <a:extLst>
              <a:ext uri="{FF2B5EF4-FFF2-40B4-BE49-F238E27FC236}">
                <a16:creationId xmlns:a16="http://schemas.microsoft.com/office/drawing/2014/main" id="{E0750BD4-9066-8BD7-2DF8-2827D742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02D8F39D-BB33-0C4F-5855-1A8E661C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8" name="Slide Number Placeholder 14">
            <a:extLst>
              <a:ext uri="{FF2B5EF4-FFF2-40B4-BE49-F238E27FC236}">
                <a16:creationId xmlns:a16="http://schemas.microsoft.com/office/drawing/2014/main" id="{BFADC671-39A1-5FBA-BECC-FC73AAEA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05516B-1523-49EF-A656-1CF7DFC0298D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3DE6C-06FD-016A-F14A-8C328076D43D}"/>
              </a:ext>
            </a:extLst>
          </p:cNvPr>
          <p:cNvSpPr/>
          <p:nvPr/>
        </p:nvSpPr>
        <p:spPr>
          <a:xfrm>
            <a:off x="1660438" y="1255472"/>
            <a:ext cx="9530767" cy="51308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" name="Graphic 33">
            <a:extLst>
              <a:ext uri="{FF2B5EF4-FFF2-40B4-BE49-F238E27FC236}">
                <a16:creationId xmlns:a16="http://schemas.microsoft.com/office/drawing/2014/main" id="{A74EFDC9-4B8E-55D6-E4CF-2FAADF6D75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/>
        </p:blipFill>
        <p:spPr>
          <a:xfrm>
            <a:off x="1660438" y="1259938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577CF96-3C6B-2718-7B9A-75575DAE5984}"/>
              </a:ext>
            </a:extLst>
          </p:cNvPr>
          <p:cNvSpPr/>
          <p:nvPr/>
        </p:nvSpPr>
        <p:spPr>
          <a:xfrm>
            <a:off x="1874069" y="1853165"/>
            <a:ext cx="4700584" cy="3833260"/>
          </a:xfrm>
          <a:prstGeom prst="rect">
            <a:avLst/>
          </a:prstGeom>
          <a:ln w="38100">
            <a:gradFill>
              <a:gsLst>
                <a:gs pos="0">
                  <a:schemeClr val="tx2">
                    <a:lumMod val="50000"/>
                    <a:lumOff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800" dirty="0"/>
          </a:p>
        </p:txBody>
      </p:sp>
      <p:pic>
        <p:nvPicPr>
          <p:cNvPr id="14" name="Graphic 3">
            <a:extLst>
              <a:ext uri="{FF2B5EF4-FFF2-40B4-BE49-F238E27FC236}">
                <a16:creationId xmlns:a16="http://schemas.microsoft.com/office/drawing/2014/main" id="{3745B89A-B8E4-89BE-4D8E-58BB323ED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926476" y="1943481"/>
            <a:ext cx="552925" cy="552925"/>
          </a:xfrm>
          <a:prstGeom prst="rect">
            <a:avLst/>
          </a:prstGeom>
        </p:spPr>
      </p:pic>
      <p:sp>
        <p:nvSpPr>
          <p:cNvPr id="15" name="TextBox 122">
            <a:extLst>
              <a:ext uri="{FF2B5EF4-FFF2-40B4-BE49-F238E27FC236}">
                <a16:creationId xmlns:a16="http://schemas.microsoft.com/office/drawing/2014/main" id="{301415CF-4DD2-8405-4C3A-955EC71968FD}"/>
              </a:ext>
            </a:extLst>
          </p:cNvPr>
          <p:cNvSpPr txBox="1"/>
          <p:nvPr/>
        </p:nvSpPr>
        <p:spPr>
          <a:xfrm>
            <a:off x="5604301" y="2474571"/>
            <a:ext cx="1065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IAM role </a:t>
            </a:r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with S3 read write access and access to SNS</a:t>
            </a: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5E0C9C6-0282-62E9-AFF6-22DA38D4A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84" y="3996796"/>
            <a:ext cx="766445" cy="76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63">
            <a:extLst>
              <a:ext uri="{FF2B5EF4-FFF2-40B4-BE49-F238E27FC236}">
                <a16:creationId xmlns:a16="http://schemas.microsoft.com/office/drawing/2014/main" id="{177A0912-A259-61C5-3A5C-97C87694B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55" y="2624529"/>
            <a:ext cx="739170" cy="73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34">
            <a:extLst>
              <a:ext uri="{FF2B5EF4-FFF2-40B4-BE49-F238E27FC236}">
                <a16:creationId xmlns:a16="http://schemas.microsoft.com/office/drawing/2014/main" id="{DD6962E6-4B9C-9E5F-5A87-30D6F5205DE6}"/>
              </a:ext>
            </a:extLst>
          </p:cNvPr>
          <p:cNvSpPr txBox="1"/>
          <p:nvPr/>
        </p:nvSpPr>
        <p:spPr>
          <a:xfrm>
            <a:off x="4676064" y="3240515"/>
            <a:ext cx="1298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/>
              <a:t>Input</a:t>
            </a:r>
            <a:r>
              <a:rPr lang="en-US" sz="800" dirty="0"/>
              <a:t> </a:t>
            </a:r>
            <a:r>
              <a:rPr lang="en-US" sz="800" b="1" dirty="0"/>
              <a:t>bucket</a:t>
            </a:r>
            <a:r>
              <a:rPr lang="en-US" sz="800" dirty="0"/>
              <a:t> </a:t>
            </a:r>
          </a:p>
          <a:p>
            <a:pPr algn="ctr"/>
            <a:r>
              <a:rPr lang="en-US" sz="800" dirty="0"/>
              <a:t>(The S3 bucket contains the drug name and report drug in a .txt file as input)</a:t>
            </a:r>
            <a:endParaRPr lang="en-IN" sz="8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9A1186-5759-0B54-58F6-5E4878B998A7}"/>
              </a:ext>
            </a:extLst>
          </p:cNvPr>
          <p:cNvSpPr/>
          <p:nvPr/>
        </p:nvSpPr>
        <p:spPr>
          <a:xfrm>
            <a:off x="6956508" y="2433468"/>
            <a:ext cx="4068353" cy="3701311"/>
          </a:xfrm>
          <a:prstGeom prst="rect">
            <a:avLst/>
          </a:prstGeom>
          <a:ln w="38100">
            <a:gradFill>
              <a:gsLst>
                <a:gs pos="0">
                  <a:schemeClr val="tx2">
                    <a:lumMod val="50000"/>
                    <a:lumOff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800" dirty="0"/>
          </a:p>
        </p:txBody>
      </p:sp>
      <p:pic>
        <p:nvPicPr>
          <p:cNvPr id="20" name="Graphic 63">
            <a:extLst>
              <a:ext uri="{FF2B5EF4-FFF2-40B4-BE49-F238E27FC236}">
                <a16:creationId xmlns:a16="http://schemas.microsoft.com/office/drawing/2014/main" id="{F8F7DAFF-75D5-6B0E-C66D-5D8A7AA59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912" y="4364336"/>
            <a:ext cx="727155" cy="75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37">
            <a:extLst>
              <a:ext uri="{FF2B5EF4-FFF2-40B4-BE49-F238E27FC236}">
                <a16:creationId xmlns:a16="http://schemas.microsoft.com/office/drawing/2014/main" id="{A3F0C167-58EC-81A1-CA9A-E5DE12BEB116}"/>
              </a:ext>
            </a:extLst>
          </p:cNvPr>
          <p:cNvSpPr txBox="1"/>
          <p:nvPr/>
        </p:nvSpPr>
        <p:spPr>
          <a:xfrm>
            <a:off x="6878351" y="5099729"/>
            <a:ext cx="149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Output bucket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(Storing the filtered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data in S3)</a:t>
            </a:r>
          </a:p>
        </p:txBody>
      </p:sp>
      <p:pic>
        <p:nvPicPr>
          <p:cNvPr id="22" name="Graphic 13">
            <a:extLst>
              <a:ext uri="{FF2B5EF4-FFF2-40B4-BE49-F238E27FC236}">
                <a16:creationId xmlns:a16="http://schemas.microsoft.com/office/drawing/2014/main" id="{7917199A-7144-5343-5DAB-CCC347775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551" y="4357919"/>
            <a:ext cx="753067" cy="76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40">
            <a:extLst>
              <a:ext uri="{FF2B5EF4-FFF2-40B4-BE49-F238E27FC236}">
                <a16:creationId xmlns:a16="http://schemas.microsoft.com/office/drawing/2014/main" id="{8597DB0E-1B91-6E07-7118-673D65DAF28C}"/>
              </a:ext>
            </a:extLst>
          </p:cNvPr>
          <p:cNvSpPr txBox="1"/>
          <p:nvPr/>
        </p:nvSpPr>
        <p:spPr>
          <a:xfrm>
            <a:off x="8269827" y="5073665"/>
            <a:ext cx="1334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Lambda 3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Email notification alert to Send mail to Client)</a:t>
            </a:r>
          </a:p>
        </p:txBody>
      </p:sp>
      <p:pic>
        <p:nvPicPr>
          <p:cNvPr id="25" name="Graphic 18">
            <a:extLst>
              <a:ext uri="{FF2B5EF4-FFF2-40B4-BE49-F238E27FC236}">
                <a16:creationId xmlns:a16="http://schemas.microsoft.com/office/drawing/2014/main" id="{2BF933C5-A3D3-69AF-68DB-951769EEB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/>
        </p:blipFill>
        <p:spPr bwMode="auto">
          <a:xfrm>
            <a:off x="9971574" y="4413510"/>
            <a:ext cx="661670" cy="6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50F061-4EE7-C7BD-084D-EDF329E3C23D}"/>
              </a:ext>
            </a:extLst>
          </p:cNvPr>
          <p:cNvCxnSpPr/>
          <p:nvPr/>
        </p:nvCxnSpPr>
        <p:spPr>
          <a:xfrm>
            <a:off x="9269618" y="4742830"/>
            <a:ext cx="701956" cy="1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144">
            <a:extLst>
              <a:ext uri="{FF2B5EF4-FFF2-40B4-BE49-F238E27FC236}">
                <a16:creationId xmlns:a16="http://schemas.microsoft.com/office/drawing/2014/main" id="{EB3B3827-56C6-E073-1DA9-22F571357F56}"/>
              </a:ext>
            </a:extLst>
          </p:cNvPr>
          <p:cNvSpPr txBox="1"/>
          <p:nvPr/>
        </p:nvSpPr>
        <p:spPr>
          <a:xfrm>
            <a:off x="9671485" y="5076475"/>
            <a:ext cx="1299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SES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     (To send mail to Client)</a:t>
            </a:r>
          </a:p>
        </p:txBody>
      </p:sp>
      <p:pic>
        <p:nvPicPr>
          <p:cNvPr id="28" name="Graphic 6">
            <a:extLst>
              <a:ext uri="{FF2B5EF4-FFF2-40B4-BE49-F238E27FC236}">
                <a16:creationId xmlns:a16="http://schemas.microsoft.com/office/drawing/2014/main" id="{F5F63EC3-4B4F-AAD6-8B3E-7E49762DA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/>
        </p:blipFill>
        <p:spPr bwMode="auto">
          <a:xfrm>
            <a:off x="11503097" y="4459541"/>
            <a:ext cx="607399" cy="60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19">
            <a:extLst>
              <a:ext uri="{FF2B5EF4-FFF2-40B4-BE49-F238E27FC236}">
                <a16:creationId xmlns:a16="http://schemas.microsoft.com/office/drawing/2014/main" id="{7BCF5B66-8B37-8778-4819-B1807E0DF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/>
        </p:blipFill>
        <p:spPr bwMode="auto">
          <a:xfrm>
            <a:off x="2045323" y="3236268"/>
            <a:ext cx="552925" cy="5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19">
            <a:extLst>
              <a:ext uri="{FF2B5EF4-FFF2-40B4-BE49-F238E27FC236}">
                <a16:creationId xmlns:a16="http://schemas.microsoft.com/office/drawing/2014/main" id="{0098D50A-6F24-EFD0-8647-F69D857AB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589" y="1334212"/>
            <a:ext cx="550912" cy="5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61">
            <a:extLst>
              <a:ext uri="{FF2B5EF4-FFF2-40B4-BE49-F238E27FC236}">
                <a16:creationId xmlns:a16="http://schemas.microsoft.com/office/drawing/2014/main" id="{D1374864-4A8C-23B4-F690-92B0B7B9E24B}"/>
              </a:ext>
            </a:extLst>
          </p:cNvPr>
          <p:cNvSpPr txBox="1"/>
          <p:nvPr/>
        </p:nvSpPr>
        <p:spPr>
          <a:xfrm>
            <a:off x="1824918" y="3752391"/>
            <a:ext cx="104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Event bridge</a:t>
            </a:r>
          </a:p>
          <a:p>
            <a:pPr algn="ctr"/>
            <a:r>
              <a:rPr lang="en-IN" sz="800" dirty="0"/>
              <a:t>(To trigger the scheduled lambda ) </a:t>
            </a:r>
          </a:p>
        </p:txBody>
      </p:sp>
      <p:cxnSp>
        <p:nvCxnSpPr>
          <p:cNvPr id="34" name="Connector: Elbow 195">
            <a:extLst>
              <a:ext uri="{FF2B5EF4-FFF2-40B4-BE49-F238E27FC236}">
                <a16:creationId xmlns:a16="http://schemas.microsoft.com/office/drawing/2014/main" id="{8193D6B9-0DDB-3B12-1664-8A66337B4AB5}"/>
              </a:ext>
            </a:extLst>
          </p:cNvPr>
          <p:cNvCxnSpPr>
            <a:cxnSpLocks/>
            <a:stCxn id="16" idx="2"/>
            <a:endCxn id="20" idx="1"/>
          </p:cNvCxnSpPr>
          <p:nvPr/>
        </p:nvCxnSpPr>
        <p:spPr>
          <a:xfrm rot="5400000" flipH="1" flipV="1">
            <a:off x="5253354" y="2794683"/>
            <a:ext cx="20410" cy="3916705"/>
          </a:xfrm>
          <a:prstGeom prst="bentConnector4">
            <a:avLst>
              <a:gd name="adj1" fmla="val -3640137"/>
              <a:gd name="adj2" fmla="val 87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201">
            <a:extLst>
              <a:ext uri="{FF2B5EF4-FFF2-40B4-BE49-F238E27FC236}">
                <a16:creationId xmlns:a16="http://schemas.microsoft.com/office/drawing/2014/main" id="{096C199E-3BDF-6A77-6BFF-F2D51662F71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598248" y="3633747"/>
            <a:ext cx="706959" cy="363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08">
            <a:extLst>
              <a:ext uri="{FF2B5EF4-FFF2-40B4-BE49-F238E27FC236}">
                <a16:creationId xmlns:a16="http://schemas.microsoft.com/office/drawing/2014/main" id="{374655A5-C209-BF2F-E6EB-779D3C3A419B}"/>
              </a:ext>
            </a:extLst>
          </p:cNvPr>
          <p:cNvSpPr txBox="1"/>
          <p:nvPr/>
        </p:nvSpPr>
        <p:spPr>
          <a:xfrm>
            <a:off x="3668264" y="1853165"/>
            <a:ext cx="1682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b="1" dirty="0"/>
              <a:t>FETCHING &amp; FILTERING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8F3D86-31BE-C5AD-8C9F-5BAA906172A8}"/>
              </a:ext>
            </a:extLst>
          </p:cNvPr>
          <p:cNvCxnSpPr/>
          <p:nvPr/>
        </p:nvCxnSpPr>
        <p:spPr>
          <a:xfrm flipV="1">
            <a:off x="7949067" y="4742830"/>
            <a:ext cx="56748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17">
            <a:extLst>
              <a:ext uri="{FF2B5EF4-FFF2-40B4-BE49-F238E27FC236}">
                <a16:creationId xmlns:a16="http://schemas.microsoft.com/office/drawing/2014/main" id="{A286B210-021B-E55B-54FB-470C1A227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292" y="1334212"/>
            <a:ext cx="550912" cy="5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23">
            <a:extLst>
              <a:ext uri="{FF2B5EF4-FFF2-40B4-BE49-F238E27FC236}">
                <a16:creationId xmlns:a16="http://schemas.microsoft.com/office/drawing/2014/main" id="{84DAD565-928F-929D-D590-717DA8003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766" y="1327757"/>
            <a:ext cx="563822" cy="56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0">
            <a:extLst>
              <a:ext uri="{FF2B5EF4-FFF2-40B4-BE49-F238E27FC236}">
                <a16:creationId xmlns:a16="http://schemas.microsoft.com/office/drawing/2014/main" id="{59BA3C1D-3563-CE9F-892C-A7A5096096DA}"/>
              </a:ext>
            </a:extLst>
          </p:cNvPr>
          <p:cNvSpPr txBox="1"/>
          <p:nvPr/>
        </p:nvSpPr>
        <p:spPr>
          <a:xfrm>
            <a:off x="10470593" y="1876101"/>
            <a:ext cx="63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dirty="0"/>
              <a:t>IAM</a:t>
            </a: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E1214B38-35BD-4CF4-5FB2-CD76498ED8DD}"/>
              </a:ext>
            </a:extLst>
          </p:cNvPr>
          <p:cNvSpPr txBox="1"/>
          <p:nvPr/>
        </p:nvSpPr>
        <p:spPr>
          <a:xfrm>
            <a:off x="9423788" y="1869145"/>
            <a:ext cx="1053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dirty="0"/>
              <a:t>Cloud watch</a:t>
            </a:r>
          </a:p>
        </p:txBody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6D142666-3DCD-36A0-1DA8-FC32956FA487}"/>
              </a:ext>
            </a:extLst>
          </p:cNvPr>
          <p:cNvSpPr txBox="1"/>
          <p:nvPr/>
        </p:nvSpPr>
        <p:spPr>
          <a:xfrm>
            <a:off x="8516551" y="1853165"/>
            <a:ext cx="1228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dirty="0"/>
              <a:t>Cloud Trail</a:t>
            </a:r>
          </a:p>
        </p:txBody>
      </p:sp>
      <p:sp>
        <p:nvSpPr>
          <p:cNvPr id="44" name="TextBox 24">
            <a:extLst>
              <a:ext uri="{FF2B5EF4-FFF2-40B4-BE49-F238E27FC236}">
                <a16:creationId xmlns:a16="http://schemas.microsoft.com/office/drawing/2014/main" id="{1BDDE1BD-322D-BFC3-F79C-0332A083F71B}"/>
              </a:ext>
            </a:extLst>
          </p:cNvPr>
          <p:cNvSpPr txBox="1"/>
          <p:nvPr/>
        </p:nvSpPr>
        <p:spPr>
          <a:xfrm>
            <a:off x="2142443" y="4617168"/>
            <a:ext cx="1231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/>
              <a:t>Lambda 2</a:t>
            </a:r>
          </a:p>
          <a:p>
            <a:pPr algn="ctr"/>
            <a:r>
              <a:rPr lang="en-US" sz="800" dirty="0"/>
              <a:t>(designed to fetch and filter the data provided by the client)</a:t>
            </a:r>
            <a:endParaRPr lang="en-IN" sz="800" b="1" dirty="0"/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8BFC3042-C9C1-939C-310C-577920912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515" y="4291836"/>
            <a:ext cx="550600" cy="55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8">
            <a:extLst>
              <a:ext uri="{FF2B5EF4-FFF2-40B4-BE49-F238E27FC236}">
                <a16:creationId xmlns:a16="http://schemas.microsoft.com/office/drawing/2014/main" id="{18317523-17AD-93A0-673D-281CF76C10B0}"/>
              </a:ext>
            </a:extLst>
          </p:cNvPr>
          <p:cNvSpPr txBox="1"/>
          <p:nvPr/>
        </p:nvSpPr>
        <p:spPr>
          <a:xfrm>
            <a:off x="4895505" y="4802762"/>
            <a:ext cx="106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/>
              <a:t>SNS</a:t>
            </a:r>
            <a:r>
              <a:rPr lang="en-US" sz="800" dirty="0"/>
              <a:t> </a:t>
            </a:r>
          </a:p>
          <a:p>
            <a:pPr algn="ctr"/>
            <a:r>
              <a:rPr lang="en-US" sz="800" dirty="0"/>
              <a:t>(A notification will be triggered if the specified drug name is not available)</a:t>
            </a:r>
            <a:endParaRPr lang="en-IN" sz="800" dirty="0"/>
          </a:p>
        </p:txBody>
      </p:sp>
      <p:sp>
        <p:nvSpPr>
          <p:cNvPr id="47" name="TextBox 147">
            <a:extLst>
              <a:ext uri="{FF2B5EF4-FFF2-40B4-BE49-F238E27FC236}">
                <a16:creationId xmlns:a16="http://schemas.microsoft.com/office/drawing/2014/main" id="{EFFC2EE8-7798-9ED9-F886-991970474697}"/>
              </a:ext>
            </a:extLst>
          </p:cNvPr>
          <p:cNvSpPr txBox="1"/>
          <p:nvPr/>
        </p:nvSpPr>
        <p:spPr>
          <a:xfrm>
            <a:off x="11517036" y="5048983"/>
            <a:ext cx="992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Client Mail</a:t>
            </a:r>
          </a:p>
        </p:txBody>
      </p:sp>
      <p:pic>
        <p:nvPicPr>
          <p:cNvPr id="48" name="Graphic 13">
            <a:extLst>
              <a:ext uri="{FF2B5EF4-FFF2-40B4-BE49-F238E27FC236}">
                <a16:creationId xmlns:a16="http://schemas.microsoft.com/office/drawing/2014/main" id="{7183F40D-42C3-0428-6782-5951F355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379" y="2075930"/>
            <a:ext cx="766445" cy="76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Arrow Connector 15">
            <a:extLst>
              <a:ext uri="{FF2B5EF4-FFF2-40B4-BE49-F238E27FC236}">
                <a16:creationId xmlns:a16="http://schemas.microsoft.com/office/drawing/2014/main" id="{EA073482-2BF0-A146-7034-D902D0F1BD67}"/>
              </a:ext>
            </a:extLst>
          </p:cNvPr>
          <p:cNvCxnSpPr>
            <a:cxnSpLocks/>
            <a:stCxn id="48" idx="3"/>
            <a:endCxn id="17" idx="0"/>
          </p:cNvCxnSpPr>
          <p:nvPr/>
        </p:nvCxnSpPr>
        <p:spPr>
          <a:xfrm>
            <a:off x="3621824" y="2459153"/>
            <a:ext cx="1098316" cy="165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97">
            <a:extLst>
              <a:ext uri="{FF2B5EF4-FFF2-40B4-BE49-F238E27FC236}">
                <a16:creationId xmlns:a16="http://schemas.microsoft.com/office/drawing/2014/main" id="{65A28AC6-A5C3-9A4A-0C2E-BA98B7F47A5D}"/>
              </a:ext>
            </a:extLst>
          </p:cNvPr>
          <p:cNvCxnSpPr>
            <a:cxnSpLocks/>
            <a:stCxn id="17" idx="2"/>
            <a:endCxn id="16" idx="3"/>
          </p:cNvCxnSpPr>
          <p:nvPr/>
        </p:nvCxnSpPr>
        <p:spPr>
          <a:xfrm rot="5400000">
            <a:off x="3696125" y="3356004"/>
            <a:ext cx="1016320" cy="103171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2A06280-D366-D0F2-CC3E-D4058E9AFBB6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668264" y="4567136"/>
            <a:ext cx="1445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6B04A09-83A6-AA6C-7C1E-969766C737EA}"/>
              </a:ext>
            </a:extLst>
          </p:cNvPr>
          <p:cNvSpPr txBox="1"/>
          <p:nvPr/>
        </p:nvSpPr>
        <p:spPr>
          <a:xfrm>
            <a:off x="2537192" y="2776834"/>
            <a:ext cx="1434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Lambda</a:t>
            </a:r>
            <a:r>
              <a:rPr lang="en-US" sz="800" dirty="0"/>
              <a:t> </a:t>
            </a:r>
            <a:r>
              <a:rPr lang="en-US" sz="800" b="1" dirty="0"/>
              <a:t>1</a:t>
            </a:r>
            <a:br>
              <a:rPr lang="en-US" sz="800" dirty="0"/>
            </a:br>
            <a:r>
              <a:rPr lang="en-US" sz="800" dirty="0"/>
              <a:t>(Retrieves and extracts only the essential data from the Canadian Vigilance Product zip file, storing it in S3.)</a:t>
            </a:r>
            <a:endParaRPr lang="en-IN" sz="800" dirty="0"/>
          </a:p>
        </p:txBody>
      </p:sp>
      <p:pic>
        <p:nvPicPr>
          <p:cNvPr id="54" name="Picture 2" descr="Zip file - Free interface icons">
            <a:extLst>
              <a:ext uri="{FF2B5EF4-FFF2-40B4-BE49-F238E27FC236}">
                <a16:creationId xmlns:a16="http://schemas.microsoft.com/office/drawing/2014/main" id="{4223643A-A91E-9957-571E-90878ED3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73" y="2213821"/>
            <a:ext cx="5029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119">
            <a:extLst>
              <a:ext uri="{FF2B5EF4-FFF2-40B4-BE49-F238E27FC236}">
                <a16:creationId xmlns:a16="http://schemas.microsoft.com/office/drawing/2014/main" id="{B62093ED-BF55-3A9B-FC2D-157142AB6C5C}"/>
              </a:ext>
            </a:extLst>
          </p:cNvPr>
          <p:cNvSpPr txBox="1"/>
          <p:nvPr/>
        </p:nvSpPr>
        <p:spPr>
          <a:xfrm>
            <a:off x="522789" y="2724027"/>
            <a:ext cx="1262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Source 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42FAAD-B8D5-6584-A4CA-A140C94E1EA4}"/>
              </a:ext>
            </a:extLst>
          </p:cNvPr>
          <p:cNvCxnSpPr>
            <a:cxnSpLocks/>
            <a:stCxn id="54" idx="3"/>
            <a:endCxn id="48" idx="1"/>
          </p:cNvCxnSpPr>
          <p:nvPr/>
        </p:nvCxnSpPr>
        <p:spPr>
          <a:xfrm flipV="1">
            <a:off x="1105693" y="2459153"/>
            <a:ext cx="1749686" cy="6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17238B-1175-DADE-78CF-C825C57024AE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>
            <a:off x="10633244" y="4744345"/>
            <a:ext cx="869853" cy="1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8">
            <a:extLst>
              <a:ext uri="{FF2B5EF4-FFF2-40B4-BE49-F238E27FC236}">
                <a16:creationId xmlns:a16="http://schemas.microsoft.com/office/drawing/2014/main" id="{2C710BA5-AF71-FBD3-D05E-D2F0F9668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518" y="2998270"/>
            <a:ext cx="7715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>
            <a:extLst>
              <a:ext uri="{FF2B5EF4-FFF2-40B4-BE49-F238E27FC236}">
                <a16:creationId xmlns:a16="http://schemas.microsoft.com/office/drawing/2014/main" id="{22844F48-37A0-4848-5F12-1356E2DF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948" y="2973845"/>
            <a:ext cx="825282" cy="81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F21B35B-6FF9-E21B-F370-632DEF24FDDB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 flipV="1">
            <a:off x="7976043" y="3379270"/>
            <a:ext cx="577905" cy="47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40">
            <a:extLst>
              <a:ext uri="{FF2B5EF4-FFF2-40B4-BE49-F238E27FC236}">
                <a16:creationId xmlns:a16="http://schemas.microsoft.com/office/drawing/2014/main" id="{6FFB4602-08DA-C3C9-25A1-A24DEC329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489" y="3576838"/>
            <a:ext cx="7715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2">
            <a:extLst>
              <a:ext uri="{FF2B5EF4-FFF2-40B4-BE49-F238E27FC236}">
                <a16:creationId xmlns:a16="http://schemas.microsoft.com/office/drawing/2014/main" id="{8F324052-0423-757F-28B4-8A4CB25BA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976" y="3554744"/>
            <a:ext cx="7715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4">
            <a:extLst>
              <a:ext uri="{FF2B5EF4-FFF2-40B4-BE49-F238E27FC236}">
                <a16:creationId xmlns:a16="http://schemas.microsoft.com/office/drawing/2014/main" id="{5C3ED9F3-F67A-B168-136E-60F986EE0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790" y="2988745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36AE980-66D8-244C-BC68-8FD13EAB12A3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9379230" y="3379270"/>
            <a:ext cx="5955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46">
            <a:extLst>
              <a:ext uri="{FF2B5EF4-FFF2-40B4-BE49-F238E27FC236}">
                <a16:creationId xmlns:a16="http://schemas.microsoft.com/office/drawing/2014/main" id="{55A59041-5265-2224-B772-0A2E60BCF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609" y="3607739"/>
            <a:ext cx="850006" cy="5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B174530-A4BE-EEA6-3A43-E22501D8B0DC}"/>
              </a:ext>
            </a:extLst>
          </p:cNvPr>
          <p:cNvCxnSpPr>
            <a:endCxn id="64" idx="2"/>
          </p:cNvCxnSpPr>
          <p:nvPr/>
        </p:nvCxnSpPr>
        <p:spPr>
          <a:xfrm flipV="1">
            <a:off x="7608157" y="4072138"/>
            <a:ext cx="26095" cy="28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58">
            <a:extLst>
              <a:ext uri="{FF2B5EF4-FFF2-40B4-BE49-F238E27FC236}">
                <a16:creationId xmlns:a16="http://schemas.microsoft.com/office/drawing/2014/main" id="{0C3A26B1-D0C7-0285-5CF7-507C04E2F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134" y="3015155"/>
            <a:ext cx="723010" cy="72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6E21F2AD-F38E-19E3-793B-632F02815DB4}"/>
              </a:ext>
            </a:extLst>
          </p:cNvPr>
          <p:cNvSpPr txBox="1"/>
          <p:nvPr/>
        </p:nvSpPr>
        <p:spPr>
          <a:xfrm>
            <a:off x="11336446" y="3594507"/>
            <a:ext cx="819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Salesforce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0DB381C-7AD0-F490-BA5C-5A56EB247CA4}"/>
              </a:ext>
            </a:extLst>
          </p:cNvPr>
          <p:cNvCxnSpPr>
            <a:stCxn id="66" idx="3"/>
            <a:endCxn id="78" idx="1"/>
          </p:cNvCxnSpPr>
          <p:nvPr/>
        </p:nvCxnSpPr>
        <p:spPr>
          <a:xfrm flipV="1">
            <a:off x="10755840" y="3376660"/>
            <a:ext cx="597294" cy="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2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CD627-7906-ED40-0D26-E295F85AB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696AB1F-E1BD-D5A9-F7DA-5A1927D1E886}"/>
              </a:ext>
            </a:extLst>
          </p:cNvPr>
          <p:cNvSpPr/>
          <p:nvPr/>
        </p:nvSpPr>
        <p:spPr>
          <a:xfrm>
            <a:off x="6194761" y="2357678"/>
            <a:ext cx="4655695" cy="3815228"/>
          </a:xfrm>
          <a:prstGeom prst="rect">
            <a:avLst/>
          </a:prstGeom>
          <a:ln w="38100">
            <a:gradFill>
              <a:gsLst>
                <a:gs pos="0">
                  <a:schemeClr val="tx2">
                    <a:lumMod val="50000"/>
                    <a:lumOff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8927F9-08C3-28B0-81E2-73F36A9E4FDD}"/>
              </a:ext>
            </a:extLst>
          </p:cNvPr>
          <p:cNvSpPr/>
          <p:nvPr/>
        </p:nvSpPr>
        <p:spPr>
          <a:xfrm>
            <a:off x="862345" y="1080646"/>
            <a:ext cx="10467309" cy="53606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" name="Graphic 33">
            <a:extLst>
              <a:ext uri="{FF2B5EF4-FFF2-40B4-BE49-F238E27FC236}">
                <a16:creationId xmlns:a16="http://schemas.microsoft.com/office/drawing/2014/main" id="{C4297B95-4028-5396-31B0-1CB96F54B17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862345" y="1084328"/>
            <a:ext cx="384902" cy="3849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48C45AE-5A3B-CDF3-706B-8C9518EE63FE}"/>
              </a:ext>
            </a:extLst>
          </p:cNvPr>
          <p:cNvSpPr/>
          <p:nvPr/>
        </p:nvSpPr>
        <p:spPr>
          <a:xfrm>
            <a:off x="1157973" y="1800046"/>
            <a:ext cx="4755769" cy="3812061"/>
          </a:xfrm>
          <a:prstGeom prst="rect">
            <a:avLst/>
          </a:prstGeom>
          <a:ln w="38100">
            <a:gradFill>
              <a:gsLst>
                <a:gs pos="0">
                  <a:schemeClr val="tx2">
                    <a:lumMod val="50000"/>
                    <a:lumOff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900" dirty="0"/>
          </a:p>
        </p:txBody>
      </p:sp>
      <p:pic>
        <p:nvPicPr>
          <p:cNvPr id="14" name="Graphic 3">
            <a:extLst>
              <a:ext uri="{FF2B5EF4-FFF2-40B4-BE49-F238E27FC236}">
                <a16:creationId xmlns:a16="http://schemas.microsoft.com/office/drawing/2014/main" id="{0D409DDD-E76F-B173-03ED-16E998D7F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91110" y="2478703"/>
            <a:ext cx="507807" cy="507807"/>
          </a:xfrm>
          <a:prstGeom prst="rect">
            <a:avLst/>
          </a:prstGeom>
        </p:spPr>
      </p:pic>
      <p:sp>
        <p:nvSpPr>
          <p:cNvPr id="15" name="TextBox 122">
            <a:extLst>
              <a:ext uri="{FF2B5EF4-FFF2-40B4-BE49-F238E27FC236}">
                <a16:creationId xmlns:a16="http://schemas.microsoft.com/office/drawing/2014/main" id="{30A12353-7E6D-C7A1-10AB-361CA0597BDE}"/>
              </a:ext>
            </a:extLst>
          </p:cNvPr>
          <p:cNvSpPr txBox="1"/>
          <p:nvPr/>
        </p:nvSpPr>
        <p:spPr>
          <a:xfrm>
            <a:off x="9932106" y="2992970"/>
            <a:ext cx="978166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IAM role </a:t>
            </a:r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with S3 read write access and access to SNS</a:t>
            </a: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26AA1FF9-100D-8BA9-F377-791518BDD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589" y="3673660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63">
            <a:extLst>
              <a:ext uri="{FF2B5EF4-FFF2-40B4-BE49-F238E27FC236}">
                <a16:creationId xmlns:a16="http://schemas.microsoft.com/office/drawing/2014/main" id="{EADD39BB-1055-5812-AE75-3C8AB3CB1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181" y="2506439"/>
            <a:ext cx="617141" cy="61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34">
            <a:extLst>
              <a:ext uri="{FF2B5EF4-FFF2-40B4-BE49-F238E27FC236}">
                <a16:creationId xmlns:a16="http://schemas.microsoft.com/office/drawing/2014/main" id="{B5018C1C-D319-DD6E-AE8B-FA8E0DB44291}"/>
              </a:ext>
            </a:extLst>
          </p:cNvPr>
          <p:cNvSpPr txBox="1"/>
          <p:nvPr/>
        </p:nvSpPr>
        <p:spPr>
          <a:xfrm>
            <a:off x="4539608" y="2734670"/>
            <a:ext cx="119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Input</a:t>
            </a:r>
            <a:r>
              <a:rPr lang="en-US" sz="900" dirty="0"/>
              <a:t> </a:t>
            </a:r>
            <a:r>
              <a:rPr lang="en-US" sz="900" b="1" dirty="0"/>
              <a:t>bucket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(The S3 bucket contains the drug name and report drug in a .txt file as input)</a:t>
            </a:r>
            <a:endParaRPr lang="en-IN" sz="9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Graphic 63">
            <a:extLst>
              <a:ext uri="{FF2B5EF4-FFF2-40B4-BE49-F238E27FC236}">
                <a16:creationId xmlns:a16="http://schemas.microsoft.com/office/drawing/2014/main" id="{0F0D79E3-F391-A9FF-3DBF-30181A188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787" y="4760563"/>
            <a:ext cx="667820" cy="69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37">
            <a:extLst>
              <a:ext uri="{FF2B5EF4-FFF2-40B4-BE49-F238E27FC236}">
                <a16:creationId xmlns:a16="http://schemas.microsoft.com/office/drawing/2014/main" id="{6D9E0D68-1D01-75EE-1601-CB1FA272735F}"/>
              </a:ext>
            </a:extLst>
          </p:cNvPr>
          <p:cNvSpPr txBox="1"/>
          <p:nvPr/>
        </p:nvSpPr>
        <p:spPr>
          <a:xfrm>
            <a:off x="6271413" y="5390025"/>
            <a:ext cx="137201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Output bucket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(Storing the filtered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data in S3)</a:t>
            </a:r>
          </a:p>
        </p:txBody>
      </p:sp>
      <p:pic>
        <p:nvPicPr>
          <p:cNvPr id="22" name="Graphic 13">
            <a:extLst>
              <a:ext uri="{FF2B5EF4-FFF2-40B4-BE49-F238E27FC236}">
                <a16:creationId xmlns:a16="http://schemas.microsoft.com/office/drawing/2014/main" id="{F05F91DB-57EA-250D-CFE2-8187E48BF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022" y="4755730"/>
            <a:ext cx="691618" cy="70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40">
            <a:extLst>
              <a:ext uri="{FF2B5EF4-FFF2-40B4-BE49-F238E27FC236}">
                <a16:creationId xmlns:a16="http://schemas.microsoft.com/office/drawing/2014/main" id="{9F1B19DE-5062-88F3-6AAA-A3954DE2FBD1}"/>
              </a:ext>
            </a:extLst>
          </p:cNvPr>
          <p:cNvSpPr txBox="1"/>
          <p:nvPr/>
        </p:nvSpPr>
        <p:spPr>
          <a:xfrm>
            <a:off x="7912756" y="5341046"/>
            <a:ext cx="1225162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Lambda 3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Email notification alert to Send mail to Client)</a:t>
            </a:r>
          </a:p>
        </p:txBody>
      </p:sp>
      <p:pic>
        <p:nvPicPr>
          <p:cNvPr id="25" name="Graphic 18">
            <a:extLst>
              <a:ext uri="{FF2B5EF4-FFF2-40B4-BE49-F238E27FC236}">
                <a16:creationId xmlns:a16="http://schemas.microsoft.com/office/drawing/2014/main" id="{CCEBAA51-D3E5-3396-5BAE-FC29B6318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/>
        </p:blipFill>
        <p:spPr bwMode="auto">
          <a:xfrm>
            <a:off x="9657016" y="4815381"/>
            <a:ext cx="607679" cy="60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E829D5-AE5D-3291-5487-9606195C8162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8855640" y="5109233"/>
            <a:ext cx="801376" cy="9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144">
            <a:extLst>
              <a:ext uri="{FF2B5EF4-FFF2-40B4-BE49-F238E27FC236}">
                <a16:creationId xmlns:a16="http://schemas.microsoft.com/office/drawing/2014/main" id="{A5E3EF48-A806-676C-D605-CA8BEE77BBF8}"/>
              </a:ext>
            </a:extLst>
          </p:cNvPr>
          <p:cNvSpPr txBox="1"/>
          <p:nvPr/>
        </p:nvSpPr>
        <p:spPr>
          <a:xfrm>
            <a:off x="9394097" y="5395515"/>
            <a:ext cx="119389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SES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     (To send mail to Client)</a:t>
            </a:r>
          </a:p>
        </p:txBody>
      </p:sp>
      <p:pic>
        <p:nvPicPr>
          <p:cNvPr id="28" name="Graphic 6">
            <a:extLst>
              <a:ext uri="{FF2B5EF4-FFF2-40B4-BE49-F238E27FC236}">
                <a16:creationId xmlns:a16="http://schemas.microsoft.com/office/drawing/2014/main" id="{0A8A1A67-6852-9F44-1A1E-8DA8834F4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/>
        </p:blipFill>
        <p:spPr bwMode="auto">
          <a:xfrm>
            <a:off x="11552964" y="2529596"/>
            <a:ext cx="557836" cy="55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19">
            <a:extLst>
              <a:ext uri="{FF2B5EF4-FFF2-40B4-BE49-F238E27FC236}">
                <a16:creationId xmlns:a16="http://schemas.microsoft.com/office/drawing/2014/main" id="{589E79F9-2E82-034F-8C36-D5CCD1370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/>
        </p:blipFill>
        <p:spPr bwMode="auto">
          <a:xfrm>
            <a:off x="1395153" y="3087432"/>
            <a:ext cx="461643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19">
            <a:extLst>
              <a:ext uri="{FF2B5EF4-FFF2-40B4-BE49-F238E27FC236}">
                <a16:creationId xmlns:a16="http://schemas.microsoft.com/office/drawing/2014/main" id="{67464141-9385-9EB3-41F7-E715C163B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056" y="1190360"/>
            <a:ext cx="505958" cy="50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61">
            <a:extLst>
              <a:ext uri="{FF2B5EF4-FFF2-40B4-BE49-F238E27FC236}">
                <a16:creationId xmlns:a16="http://schemas.microsoft.com/office/drawing/2014/main" id="{B73B6A83-1446-1920-23E6-A98589B90630}"/>
              </a:ext>
            </a:extLst>
          </p:cNvPr>
          <p:cNvSpPr txBox="1"/>
          <p:nvPr/>
        </p:nvSpPr>
        <p:spPr>
          <a:xfrm>
            <a:off x="1102488" y="3512551"/>
            <a:ext cx="1027513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/>
              <a:t>Event bridge</a:t>
            </a:r>
          </a:p>
          <a:p>
            <a:pPr algn="ctr"/>
            <a:r>
              <a:rPr lang="en-IN" sz="900" dirty="0"/>
              <a:t>(To trigger the scheduled lambda ) </a:t>
            </a:r>
          </a:p>
        </p:txBody>
      </p:sp>
      <p:cxnSp>
        <p:nvCxnSpPr>
          <p:cNvPr id="34" name="Connector: Elbow 195">
            <a:extLst>
              <a:ext uri="{FF2B5EF4-FFF2-40B4-BE49-F238E27FC236}">
                <a16:creationId xmlns:a16="http://schemas.microsoft.com/office/drawing/2014/main" id="{CD4D86BD-146A-4A37-DFEE-CA0FBE3F1C14}"/>
              </a:ext>
            </a:extLst>
          </p:cNvPr>
          <p:cNvCxnSpPr>
            <a:cxnSpLocks/>
            <a:stCxn id="16" idx="2"/>
            <a:endCxn id="30" idx="0"/>
          </p:cNvCxnSpPr>
          <p:nvPr/>
        </p:nvCxnSpPr>
        <p:spPr>
          <a:xfrm rot="16200000" flipH="1">
            <a:off x="2784629" y="4546490"/>
            <a:ext cx="467203" cy="1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201">
            <a:extLst>
              <a:ext uri="{FF2B5EF4-FFF2-40B4-BE49-F238E27FC236}">
                <a16:creationId xmlns:a16="http://schemas.microsoft.com/office/drawing/2014/main" id="{1528CD87-95EF-A805-E7D8-7F2D39BFC8BA}"/>
              </a:ext>
            </a:extLst>
          </p:cNvPr>
          <p:cNvCxnSpPr>
            <a:cxnSpLocks/>
            <a:stCxn id="31" idx="3"/>
            <a:endCxn id="16" idx="0"/>
          </p:cNvCxnSpPr>
          <p:nvPr/>
        </p:nvCxnSpPr>
        <p:spPr>
          <a:xfrm>
            <a:off x="1856796" y="3318254"/>
            <a:ext cx="1160750" cy="355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08">
            <a:extLst>
              <a:ext uri="{FF2B5EF4-FFF2-40B4-BE49-F238E27FC236}">
                <a16:creationId xmlns:a16="http://schemas.microsoft.com/office/drawing/2014/main" id="{286D8EFC-B4AF-0537-8831-3D7F68FAD6CE}"/>
              </a:ext>
            </a:extLst>
          </p:cNvPr>
          <p:cNvSpPr txBox="1"/>
          <p:nvPr/>
        </p:nvSpPr>
        <p:spPr>
          <a:xfrm>
            <a:off x="2921717" y="1795854"/>
            <a:ext cx="154485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b="1" dirty="0"/>
              <a:t>FETCHING &amp; FILTERING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D3CA19-9E2C-79B1-D1ED-DCF4475034AA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254607" y="5108173"/>
            <a:ext cx="909415" cy="1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17">
            <a:extLst>
              <a:ext uri="{FF2B5EF4-FFF2-40B4-BE49-F238E27FC236}">
                <a16:creationId xmlns:a16="http://schemas.microsoft.com/office/drawing/2014/main" id="{DA567337-9FAC-9CF8-40AF-9A04E475B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31" y="1190360"/>
            <a:ext cx="505958" cy="50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23">
            <a:extLst>
              <a:ext uri="{FF2B5EF4-FFF2-40B4-BE49-F238E27FC236}">
                <a16:creationId xmlns:a16="http://schemas.microsoft.com/office/drawing/2014/main" id="{270BBABC-74D0-A77F-4FF3-E157C3BA0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538" y="1148573"/>
            <a:ext cx="517815" cy="51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0">
            <a:extLst>
              <a:ext uri="{FF2B5EF4-FFF2-40B4-BE49-F238E27FC236}">
                <a16:creationId xmlns:a16="http://schemas.microsoft.com/office/drawing/2014/main" id="{C0DA3EE9-D9AE-F504-C69C-8B6C95A616C6}"/>
              </a:ext>
            </a:extLst>
          </p:cNvPr>
          <p:cNvSpPr txBox="1"/>
          <p:nvPr/>
        </p:nvSpPr>
        <p:spPr>
          <a:xfrm>
            <a:off x="10628548" y="1712234"/>
            <a:ext cx="578776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IAM</a:t>
            </a: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8E990513-90B7-54B9-4DB6-198BE50E6222}"/>
              </a:ext>
            </a:extLst>
          </p:cNvPr>
          <p:cNvSpPr txBox="1"/>
          <p:nvPr/>
        </p:nvSpPr>
        <p:spPr>
          <a:xfrm>
            <a:off x="9655639" y="1709556"/>
            <a:ext cx="96762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Cloud watch</a:t>
            </a:r>
          </a:p>
        </p:txBody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609892F4-D0F0-789A-3168-9219CA9FD6C5}"/>
              </a:ext>
            </a:extLst>
          </p:cNvPr>
          <p:cNvSpPr txBox="1"/>
          <p:nvPr/>
        </p:nvSpPr>
        <p:spPr>
          <a:xfrm>
            <a:off x="8734231" y="1692341"/>
            <a:ext cx="1128428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Cloud Trail</a:t>
            </a:r>
          </a:p>
        </p:txBody>
      </p:sp>
      <p:sp>
        <p:nvSpPr>
          <p:cNvPr id="44" name="TextBox 24">
            <a:extLst>
              <a:ext uri="{FF2B5EF4-FFF2-40B4-BE49-F238E27FC236}">
                <a16:creationId xmlns:a16="http://schemas.microsoft.com/office/drawing/2014/main" id="{7F337227-DE10-6A9E-23F1-992478FF0A91}"/>
              </a:ext>
            </a:extLst>
          </p:cNvPr>
          <p:cNvSpPr txBox="1"/>
          <p:nvPr/>
        </p:nvSpPr>
        <p:spPr>
          <a:xfrm>
            <a:off x="1754861" y="3924234"/>
            <a:ext cx="1131226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Lambda 2</a:t>
            </a:r>
          </a:p>
          <a:p>
            <a:pPr algn="ctr"/>
            <a:r>
              <a:rPr lang="en-US" sz="900" dirty="0"/>
              <a:t>(designed to fetch and filter the data provided by the client)</a:t>
            </a:r>
            <a:endParaRPr lang="en-IN" sz="900" b="1" dirty="0"/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6A42CF54-1F27-97FD-E4CA-F653D95B3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86" y="3771141"/>
            <a:ext cx="459702" cy="45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8">
            <a:extLst>
              <a:ext uri="{FF2B5EF4-FFF2-40B4-BE49-F238E27FC236}">
                <a16:creationId xmlns:a16="http://schemas.microsoft.com/office/drawing/2014/main" id="{3E1753B2-7556-8E43-DCD7-27887ABD64CA}"/>
              </a:ext>
            </a:extLst>
          </p:cNvPr>
          <p:cNvSpPr txBox="1"/>
          <p:nvPr/>
        </p:nvSpPr>
        <p:spPr>
          <a:xfrm>
            <a:off x="4537589" y="4219890"/>
            <a:ext cx="1137866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SNS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(A notification will be triggered if the specified drug name is not available)</a:t>
            </a:r>
            <a:endParaRPr lang="en-IN" sz="900" dirty="0"/>
          </a:p>
        </p:txBody>
      </p:sp>
      <p:sp>
        <p:nvSpPr>
          <p:cNvPr id="47" name="TextBox 147">
            <a:extLst>
              <a:ext uri="{FF2B5EF4-FFF2-40B4-BE49-F238E27FC236}">
                <a16:creationId xmlns:a16="http://schemas.microsoft.com/office/drawing/2014/main" id="{5A4BBE46-F9EC-E73D-35DE-182BF1020386}"/>
              </a:ext>
            </a:extLst>
          </p:cNvPr>
          <p:cNvSpPr txBox="1"/>
          <p:nvPr/>
        </p:nvSpPr>
        <p:spPr>
          <a:xfrm>
            <a:off x="11525693" y="2387945"/>
            <a:ext cx="911801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Client Mail</a:t>
            </a:r>
          </a:p>
        </p:txBody>
      </p:sp>
      <p:pic>
        <p:nvPicPr>
          <p:cNvPr id="48" name="Graphic 13">
            <a:extLst>
              <a:ext uri="{FF2B5EF4-FFF2-40B4-BE49-F238E27FC236}">
                <a16:creationId xmlns:a16="http://schemas.microsoft.com/office/drawing/2014/main" id="{0A265021-8C6F-7D0C-51AB-6ECA5C91F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966" y="1962848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Arrow Connector 15">
            <a:extLst>
              <a:ext uri="{FF2B5EF4-FFF2-40B4-BE49-F238E27FC236}">
                <a16:creationId xmlns:a16="http://schemas.microsoft.com/office/drawing/2014/main" id="{D378521D-2915-074C-4DA5-C50E8189382B}"/>
              </a:ext>
            </a:extLst>
          </p:cNvPr>
          <p:cNvCxnSpPr>
            <a:cxnSpLocks/>
            <a:stCxn id="48" idx="3"/>
            <a:endCxn id="17" idx="0"/>
          </p:cNvCxnSpPr>
          <p:nvPr/>
        </p:nvCxnSpPr>
        <p:spPr>
          <a:xfrm>
            <a:off x="2756879" y="2282805"/>
            <a:ext cx="1574873" cy="223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97">
            <a:extLst>
              <a:ext uri="{FF2B5EF4-FFF2-40B4-BE49-F238E27FC236}">
                <a16:creationId xmlns:a16="http://schemas.microsoft.com/office/drawing/2014/main" id="{D7322C6E-D905-FC64-D2D1-30FE40FE1693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3481431" y="2979651"/>
            <a:ext cx="706393" cy="99425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497CB7-5F46-D130-B5FC-05C647BCBEFF}"/>
              </a:ext>
            </a:extLst>
          </p:cNvPr>
          <p:cNvCxnSpPr>
            <a:cxnSpLocks/>
            <a:stCxn id="16" idx="3"/>
            <a:endCxn id="45" idx="1"/>
          </p:cNvCxnSpPr>
          <p:nvPr/>
        </p:nvCxnSpPr>
        <p:spPr>
          <a:xfrm>
            <a:off x="3337502" y="3993617"/>
            <a:ext cx="1528684" cy="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6ABE03C-3A22-0AE5-E14C-CEB7B89773A8}"/>
              </a:ext>
            </a:extLst>
          </p:cNvPr>
          <p:cNvSpPr txBox="1"/>
          <p:nvPr/>
        </p:nvSpPr>
        <p:spPr>
          <a:xfrm>
            <a:off x="2210761" y="2433589"/>
            <a:ext cx="1317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Lambda</a:t>
            </a:r>
            <a:r>
              <a:rPr lang="en-US" sz="900" dirty="0"/>
              <a:t> </a:t>
            </a:r>
            <a:r>
              <a:rPr lang="en-US" sz="900" b="1" dirty="0"/>
              <a:t>1</a:t>
            </a:r>
            <a:br>
              <a:rPr lang="en-US" sz="900" dirty="0"/>
            </a:br>
            <a:r>
              <a:rPr lang="en-US" sz="900" dirty="0"/>
              <a:t>(Retrieves and extracts only the essential data from the Canadian Vigilance Product zip file, storing it in S3.)</a:t>
            </a:r>
            <a:endParaRPr lang="en-IN" sz="900" dirty="0"/>
          </a:p>
        </p:txBody>
      </p:sp>
      <p:pic>
        <p:nvPicPr>
          <p:cNvPr id="54" name="Picture 2" descr="Zip file - Free interface icons">
            <a:extLst>
              <a:ext uri="{FF2B5EF4-FFF2-40B4-BE49-F238E27FC236}">
                <a16:creationId xmlns:a16="http://schemas.microsoft.com/office/drawing/2014/main" id="{BF74877A-45C5-3CC6-7A07-6CD07025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6" y="2056054"/>
            <a:ext cx="461882" cy="46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119">
            <a:extLst>
              <a:ext uri="{FF2B5EF4-FFF2-40B4-BE49-F238E27FC236}">
                <a16:creationId xmlns:a16="http://schemas.microsoft.com/office/drawing/2014/main" id="{73AAE953-E7F7-C458-7686-EB6C10DFB233}"/>
              </a:ext>
            </a:extLst>
          </p:cNvPr>
          <p:cNvSpPr txBox="1"/>
          <p:nvPr/>
        </p:nvSpPr>
        <p:spPr>
          <a:xfrm>
            <a:off x="-13454" y="2496479"/>
            <a:ext cx="1159371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Source 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0E20874-32FB-88DC-9E6C-E4574E90CA1E}"/>
              </a:ext>
            </a:extLst>
          </p:cNvPr>
          <p:cNvCxnSpPr>
            <a:cxnSpLocks/>
            <a:stCxn id="54" idx="3"/>
            <a:endCxn id="48" idx="1"/>
          </p:cNvCxnSpPr>
          <p:nvPr/>
        </p:nvCxnSpPr>
        <p:spPr>
          <a:xfrm flipV="1">
            <a:off x="535438" y="2282805"/>
            <a:ext cx="1581528" cy="4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9EB801-00EC-5DFA-BBFA-C09881AA00ED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10264695" y="3087432"/>
            <a:ext cx="1567187" cy="2031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10">
            <a:extLst>
              <a:ext uri="{FF2B5EF4-FFF2-40B4-BE49-F238E27FC236}">
                <a16:creationId xmlns:a16="http://schemas.microsoft.com/office/drawing/2014/main" id="{60D7E6C4-7862-106F-91A1-67784044E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920" y="2817689"/>
            <a:ext cx="757940" cy="74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phic 13">
            <a:extLst>
              <a:ext uri="{FF2B5EF4-FFF2-40B4-BE49-F238E27FC236}">
                <a16:creationId xmlns:a16="http://schemas.microsoft.com/office/drawing/2014/main" id="{CD6BD617-C6B0-9D5E-7C09-9E8F356F6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957" y="4780776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24">
            <a:extLst>
              <a:ext uri="{FF2B5EF4-FFF2-40B4-BE49-F238E27FC236}">
                <a16:creationId xmlns:a16="http://schemas.microsoft.com/office/drawing/2014/main" id="{69BBC03A-BE3C-04D7-99B2-07547BAF9BDC}"/>
              </a:ext>
            </a:extLst>
          </p:cNvPr>
          <p:cNvSpPr txBox="1"/>
          <p:nvPr/>
        </p:nvSpPr>
        <p:spPr>
          <a:xfrm>
            <a:off x="1692463" y="4770905"/>
            <a:ext cx="1131226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Lambda 3</a:t>
            </a:r>
          </a:p>
          <a:p>
            <a:pPr algn="ctr"/>
            <a:r>
              <a:rPr lang="en-US" sz="900" dirty="0"/>
              <a:t>(Designed to transform the output data to an aligned format)</a:t>
            </a:r>
            <a:endParaRPr lang="en-IN" sz="9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6A932E0-2520-1BCE-9B05-53BDB89544D3}"/>
              </a:ext>
            </a:extLst>
          </p:cNvPr>
          <p:cNvCxnSpPr>
            <a:cxnSpLocks/>
            <a:stCxn id="30" idx="3"/>
            <a:endCxn id="20" idx="1"/>
          </p:cNvCxnSpPr>
          <p:nvPr/>
        </p:nvCxnSpPr>
        <p:spPr>
          <a:xfrm>
            <a:off x="3338870" y="5100733"/>
            <a:ext cx="3247917" cy="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762A1B-84FA-E38D-D9CB-3D1DCCE8B4FF}"/>
              </a:ext>
            </a:extLst>
          </p:cNvPr>
          <p:cNvCxnSpPr>
            <a:cxnSpLocks/>
            <a:stCxn id="20" idx="0"/>
            <a:endCxn id="62" idx="1"/>
          </p:cNvCxnSpPr>
          <p:nvPr/>
        </p:nvCxnSpPr>
        <p:spPr>
          <a:xfrm rot="5400000" flipH="1" flipV="1">
            <a:off x="6388543" y="3722187"/>
            <a:ext cx="1570531" cy="506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140">
            <a:extLst>
              <a:ext uri="{FF2B5EF4-FFF2-40B4-BE49-F238E27FC236}">
                <a16:creationId xmlns:a16="http://schemas.microsoft.com/office/drawing/2014/main" id="{4B8B3BDB-17CE-47D2-C3E0-828B3137F7CB}"/>
              </a:ext>
            </a:extLst>
          </p:cNvPr>
          <p:cNvSpPr txBox="1"/>
          <p:nvPr/>
        </p:nvSpPr>
        <p:spPr>
          <a:xfrm>
            <a:off x="7039976" y="3446437"/>
            <a:ext cx="137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Lambda 4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PDF creation and store it in s3)</a:t>
            </a:r>
          </a:p>
        </p:txBody>
      </p:sp>
      <p:pic>
        <p:nvPicPr>
          <p:cNvPr id="81" name="Graphic 63">
            <a:extLst>
              <a:ext uri="{FF2B5EF4-FFF2-40B4-BE49-F238E27FC236}">
                <a16:creationId xmlns:a16="http://schemas.microsoft.com/office/drawing/2014/main" id="{DA962429-2000-9E38-88D6-E1BA568DF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35" y="2847108"/>
            <a:ext cx="667820" cy="69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37">
            <a:extLst>
              <a:ext uri="{FF2B5EF4-FFF2-40B4-BE49-F238E27FC236}">
                <a16:creationId xmlns:a16="http://schemas.microsoft.com/office/drawing/2014/main" id="{F2E59EBE-DB64-447C-7658-F456B88E7365}"/>
              </a:ext>
            </a:extLst>
          </p:cNvPr>
          <p:cNvSpPr txBox="1"/>
          <p:nvPr/>
        </p:nvSpPr>
        <p:spPr>
          <a:xfrm>
            <a:off x="8451981" y="3480759"/>
            <a:ext cx="137201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Output bucket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(Storing the filtered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data in S3)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587334-3046-1D5C-A1CD-953F3E3E246D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8184860" y="3190032"/>
            <a:ext cx="616675" cy="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61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344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Deeptanshu S</dc:creator>
  <cp:lastModifiedBy>CJP</cp:lastModifiedBy>
  <cp:revision>10</cp:revision>
  <dcterms:created xsi:type="dcterms:W3CDTF">2024-12-03T04:42:54Z</dcterms:created>
  <dcterms:modified xsi:type="dcterms:W3CDTF">2024-12-19T14:09:49Z</dcterms:modified>
</cp:coreProperties>
</file>