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2" r:id="rId6"/>
    <p:sldId id="264" r:id="rId7"/>
    <p:sldId id="260" r:id="rId8"/>
    <p:sldId id="265" r:id="rId9"/>
    <p:sldId id="261" r:id="rId10"/>
    <p:sldId id="280" r:id="rId11"/>
    <p:sldId id="267" r:id="rId12"/>
    <p:sldId id="272" r:id="rId13"/>
    <p:sldId id="278" r:id="rId14"/>
    <p:sldId id="273" r:id="rId15"/>
    <p:sldId id="268" r:id="rId16"/>
    <p:sldId id="274" r:id="rId17"/>
    <p:sldId id="269" r:id="rId18"/>
    <p:sldId id="275" r:id="rId19"/>
    <p:sldId id="270" r:id="rId20"/>
    <p:sldId id="277" r:id="rId21"/>
    <p:sldId id="279" r:id="rId22"/>
    <p:sldId id="276" r:id="rId23"/>
    <p:sldId id="271"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53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B7CDE-D773-41EA-96D9-2AAD7536F6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5E0B45E-6A0F-4743-8A68-D7B7042926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B8C76F7-403D-41CF-9310-2FA98610DCE7}"/>
              </a:ext>
            </a:extLst>
          </p:cNvPr>
          <p:cNvSpPr>
            <a:spLocks noGrp="1"/>
          </p:cNvSpPr>
          <p:nvPr>
            <p:ph type="dt" sz="half" idx="10"/>
          </p:nvPr>
        </p:nvSpPr>
        <p:spPr/>
        <p:txBody>
          <a:bodyPr/>
          <a:lstStyle/>
          <a:p>
            <a:fld id="{A9E7199A-9DAF-40D1-A5F6-340312B5974C}" type="datetimeFigureOut">
              <a:rPr lang="en-IN" smtClean="0"/>
              <a:t>25-08-2021</a:t>
            </a:fld>
            <a:endParaRPr lang="en-IN"/>
          </a:p>
        </p:txBody>
      </p:sp>
      <p:sp>
        <p:nvSpPr>
          <p:cNvPr id="5" name="Footer Placeholder 4">
            <a:extLst>
              <a:ext uri="{FF2B5EF4-FFF2-40B4-BE49-F238E27FC236}">
                <a16:creationId xmlns:a16="http://schemas.microsoft.com/office/drawing/2014/main" id="{7B3299D3-D20D-4BBD-AB8D-7D519FCCE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3491E7-2CD9-45AA-A333-4162F7C9E682}"/>
              </a:ext>
            </a:extLst>
          </p:cNvPr>
          <p:cNvSpPr>
            <a:spLocks noGrp="1"/>
          </p:cNvSpPr>
          <p:nvPr>
            <p:ph type="sldNum" sz="quarter" idx="12"/>
          </p:nvPr>
        </p:nvSpPr>
        <p:spPr/>
        <p:txBody>
          <a:bodyPr/>
          <a:lstStyle/>
          <a:p>
            <a:fld id="{86DD7668-8584-47D6-80B7-9FF3C31112D5}" type="slidenum">
              <a:rPr lang="en-IN" smtClean="0"/>
              <a:t>‹#›</a:t>
            </a:fld>
            <a:endParaRPr lang="en-IN"/>
          </a:p>
        </p:txBody>
      </p:sp>
    </p:spTree>
    <p:extLst>
      <p:ext uri="{BB962C8B-B14F-4D97-AF65-F5344CB8AC3E}">
        <p14:creationId xmlns:p14="http://schemas.microsoft.com/office/powerpoint/2010/main" val="3200329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7A107-599A-46BC-8486-64040F5B06F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8A25B6D-73E6-4991-915A-A022E5D7D0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3EF3A6-7296-49EC-B432-B5A2B028A067}"/>
              </a:ext>
            </a:extLst>
          </p:cNvPr>
          <p:cNvSpPr>
            <a:spLocks noGrp="1"/>
          </p:cNvSpPr>
          <p:nvPr>
            <p:ph type="dt" sz="half" idx="10"/>
          </p:nvPr>
        </p:nvSpPr>
        <p:spPr/>
        <p:txBody>
          <a:bodyPr/>
          <a:lstStyle/>
          <a:p>
            <a:fld id="{A9E7199A-9DAF-40D1-A5F6-340312B5974C}" type="datetimeFigureOut">
              <a:rPr lang="en-IN" smtClean="0"/>
              <a:t>25-08-2021</a:t>
            </a:fld>
            <a:endParaRPr lang="en-IN"/>
          </a:p>
        </p:txBody>
      </p:sp>
      <p:sp>
        <p:nvSpPr>
          <p:cNvPr id="5" name="Footer Placeholder 4">
            <a:extLst>
              <a:ext uri="{FF2B5EF4-FFF2-40B4-BE49-F238E27FC236}">
                <a16:creationId xmlns:a16="http://schemas.microsoft.com/office/drawing/2014/main" id="{6E7C707D-9CF8-48B2-ABB3-DA5E11EF0A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2ABC3D-26FA-432B-8F22-C42F6E42B7B5}"/>
              </a:ext>
            </a:extLst>
          </p:cNvPr>
          <p:cNvSpPr>
            <a:spLocks noGrp="1"/>
          </p:cNvSpPr>
          <p:nvPr>
            <p:ph type="sldNum" sz="quarter" idx="12"/>
          </p:nvPr>
        </p:nvSpPr>
        <p:spPr/>
        <p:txBody>
          <a:bodyPr/>
          <a:lstStyle/>
          <a:p>
            <a:fld id="{86DD7668-8584-47D6-80B7-9FF3C31112D5}" type="slidenum">
              <a:rPr lang="en-IN" smtClean="0"/>
              <a:t>‹#›</a:t>
            </a:fld>
            <a:endParaRPr lang="en-IN"/>
          </a:p>
        </p:txBody>
      </p:sp>
    </p:spTree>
    <p:extLst>
      <p:ext uri="{BB962C8B-B14F-4D97-AF65-F5344CB8AC3E}">
        <p14:creationId xmlns:p14="http://schemas.microsoft.com/office/powerpoint/2010/main" val="4196354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BC5E65-5DD1-47F0-BF05-9999B9B46F4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57A25C-9C14-4FE4-9D99-CCA0AE28DF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55FE16-9193-4E6D-8FD5-66397175AE16}"/>
              </a:ext>
            </a:extLst>
          </p:cNvPr>
          <p:cNvSpPr>
            <a:spLocks noGrp="1"/>
          </p:cNvSpPr>
          <p:nvPr>
            <p:ph type="dt" sz="half" idx="10"/>
          </p:nvPr>
        </p:nvSpPr>
        <p:spPr/>
        <p:txBody>
          <a:bodyPr/>
          <a:lstStyle/>
          <a:p>
            <a:fld id="{A9E7199A-9DAF-40D1-A5F6-340312B5974C}" type="datetimeFigureOut">
              <a:rPr lang="en-IN" smtClean="0"/>
              <a:t>25-08-2021</a:t>
            </a:fld>
            <a:endParaRPr lang="en-IN"/>
          </a:p>
        </p:txBody>
      </p:sp>
      <p:sp>
        <p:nvSpPr>
          <p:cNvPr id="5" name="Footer Placeholder 4">
            <a:extLst>
              <a:ext uri="{FF2B5EF4-FFF2-40B4-BE49-F238E27FC236}">
                <a16:creationId xmlns:a16="http://schemas.microsoft.com/office/drawing/2014/main" id="{547E6D79-02C1-4FD1-89F7-552F5F1815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89BFF3-35E1-474C-939A-6E088BC69258}"/>
              </a:ext>
            </a:extLst>
          </p:cNvPr>
          <p:cNvSpPr>
            <a:spLocks noGrp="1"/>
          </p:cNvSpPr>
          <p:nvPr>
            <p:ph type="sldNum" sz="quarter" idx="12"/>
          </p:nvPr>
        </p:nvSpPr>
        <p:spPr/>
        <p:txBody>
          <a:bodyPr/>
          <a:lstStyle/>
          <a:p>
            <a:fld id="{86DD7668-8584-47D6-80B7-9FF3C31112D5}" type="slidenum">
              <a:rPr lang="en-IN" smtClean="0"/>
              <a:t>‹#›</a:t>
            </a:fld>
            <a:endParaRPr lang="en-IN"/>
          </a:p>
        </p:txBody>
      </p:sp>
    </p:spTree>
    <p:extLst>
      <p:ext uri="{BB962C8B-B14F-4D97-AF65-F5344CB8AC3E}">
        <p14:creationId xmlns:p14="http://schemas.microsoft.com/office/powerpoint/2010/main" val="49514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13B0F-6E7D-4650-BF88-45D5815A98C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ABC6971-5ACC-4DE8-ACF6-2220D3DE52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929E74-CA14-4C80-A968-FF27C9910D67}"/>
              </a:ext>
            </a:extLst>
          </p:cNvPr>
          <p:cNvSpPr>
            <a:spLocks noGrp="1"/>
          </p:cNvSpPr>
          <p:nvPr>
            <p:ph type="dt" sz="half" idx="10"/>
          </p:nvPr>
        </p:nvSpPr>
        <p:spPr/>
        <p:txBody>
          <a:bodyPr/>
          <a:lstStyle/>
          <a:p>
            <a:fld id="{A9E7199A-9DAF-40D1-A5F6-340312B5974C}" type="datetimeFigureOut">
              <a:rPr lang="en-IN" smtClean="0"/>
              <a:t>25-08-2021</a:t>
            </a:fld>
            <a:endParaRPr lang="en-IN"/>
          </a:p>
        </p:txBody>
      </p:sp>
      <p:sp>
        <p:nvSpPr>
          <p:cNvPr id="5" name="Footer Placeholder 4">
            <a:extLst>
              <a:ext uri="{FF2B5EF4-FFF2-40B4-BE49-F238E27FC236}">
                <a16:creationId xmlns:a16="http://schemas.microsoft.com/office/drawing/2014/main" id="{E66CE0EE-CDDB-4ADF-898F-8A9BB60242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6D15B1-F07B-4A25-AC0F-67D8D7237F62}"/>
              </a:ext>
            </a:extLst>
          </p:cNvPr>
          <p:cNvSpPr>
            <a:spLocks noGrp="1"/>
          </p:cNvSpPr>
          <p:nvPr>
            <p:ph type="sldNum" sz="quarter" idx="12"/>
          </p:nvPr>
        </p:nvSpPr>
        <p:spPr/>
        <p:txBody>
          <a:bodyPr/>
          <a:lstStyle/>
          <a:p>
            <a:fld id="{86DD7668-8584-47D6-80B7-9FF3C31112D5}" type="slidenum">
              <a:rPr lang="en-IN" smtClean="0"/>
              <a:t>‹#›</a:t>
            </a:fld>
            <a:endParaRPr lang="en-IN"/>
          </a:p>
        </p:txBody>
      </p:sp>
    </p:spTree>
    <p:extLst>
      <p:ext uri="{BB962C8B-B14F-4D97-AF65-F5344CB8AC3E}">
        <p14:creationId xmlns:p14="http://schemas.microsoft.com/office/powerpoint/2010/main" val="1733487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A30C0-BB09-48F2-8662-26D41673D0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D9E0A1A-3655-4E76-87F6-0AA91B19C1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067F62-328A-4E92-9BA3-0AC8DF0B93E9}"/>
              </a:ext>
            </a:extLst>
          </p:cNvPr>
          <p:cNvSpPr>
            <a:spLocks noGrp="1"/>
          </p:cNvSpPr>
          <p:nvPr>
            <p:ph type="dt" sz="half" idx="10"/>
          </p:nvPr>
        </p:nvSpPr>
        <p:spPr/>
        <p:txBody>
          <a:bodyPr/>
          <a:lstStyle/>
          <a:p>
            <a:fld id="{A9E7199A-9DAF-40D1-A5F6-340312B5974C}" type="datetimeFigureOut">
              <a:rPr lang="en-IN" smtClean="0"/>
              <a:t>25-08-2021</a:t>
            </a:fld>
            <a:endParaRPr lang="en-IN"/>
          </a:p>
        </p:txBody>
      </p:sp>
      <p:sp>
        <p:nvSpPr>
          <p:cNvPr id="5" name="Footer Placeholder 4">
            <a:extLst>
              <a:ext uri="{FF2B5EF4-FFF2-40B4-BE49-F238E27FC236}">
                <a16:creationId xmlns:a16="http://schemas.microsoft.com/office/drawing/2014/main" id="{2659BBEB-6143-47EB-ADC5-F163369F44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0095E8-87B8-4DFE-9AE7-C79E90F07209}"/>
              </a:ext>
            </a:extLst>
          </p:cNvPr>
          <p:cNvSpPr>
            <a:spLocks noGrp="1"/>
          </p:cNvSpPr>
          <p:nvPr>
            <p:ph type="sldNum" sz="quarter" idx="12"/>
          </p:nvPr>
        </p:nvSpPr>
        <p:spPr/>
        <p:txBody>
          <a:bodyPr/>
          <a:lstStyle/>
          <a:p>
            <a:fld id="{86DD7668-8584-47D6-80B7-9FF3C31112D5}" type="slidenum">
              <a:rPr lang="en-IN" smtClean="0"/>
              <a:t>‹#›</a:t>
            </a:fld>
            <a:endParaRPr lang="en-IN"/>
          </a:p>
        </p:txBody>
      </p:sp>
    </p:spTree>
    <p:extLst>
      <p:ext uri="{BB962C8B-B14F-4D97-AF65-F5344CB8AC3E}">
        <p14:creationId xmlns:p14="http://schemas.microsoft.com/office/powerpoint/2010/main" val="854969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C87B0-81FC-4357-9246-174706C9EAD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9111F14-CE37-4930-8D0B-11EE19CE3E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E53D033-FC53-4A94-AE6E-C2D638D45E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C87F9E5-24A2-4049-B11A-8FA8590920AA}"/>
              </a:ext>
            </a:extLst>
          </p:cNvPr>
          <p:cNvSpPr>
            <a:spLocks noGrp="1"/>
          </p:cNvSpPr>
          <p:nvPr>
            <p:ph type="dt" sz="half" idx="10"/>
          </p:nvPr>
        </p:nvSpPr>
        <p:spPr/>
        <p:txBody>
          <a:bodyPr/>
          <a:lstStyle/>
          <a:p>
            <a:fld id="{A9E7199A-9DAF-40D1-A5F6-340312B5974C}" type="datetimeFigureOut">
              <a:rPr lang="en-IN" smtClean="0"/>
              <a:t>25-08-2021</a:t>
            </a:fld>
            <a:endParaRPr lang="en-IN"/>
          </a:p>
        </p:txBody>
      </p:sp>
      <p:sp>
        <p:nvSpPr>
          <p:cNvPr id="6" name="Footer Placeholder 5">
            <a:extLst>
              <a:ext uri="{FF2B5EF4-FFF2-40B4-BE49-F238E27FC236}">
                <a16:creationId xmlns:a16="http://schemas.microsoft.com/office/drawing/2014/main" id="{B3A4F24E-89ED-410E-8AC1-9717230FC3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179B8A-3324-4D78-92B1-61BF9EBD54AF}"/>
              </a:ext>
            </a:extLst>
          </p:cNvPr>
          <p:cNvSpPr>
            <a:spLocks noGrp="1"/>
          </p:cNvSpPr>
          <p:nvPr>
            <p:ph type="sldNum" sz="quarter" idx="12"/>
          </p:nvPr>
        </p:nvSpPr>
        <p:spPr/>
        <p:txBody>
          <a:bodyPr/>
          <a:lstStyle/>
          <a:p>
            <a:fld id="{86DD7668-8584-47D6-80B7-9FF3C31112D5}" type="slidenum">
              <a:rPr lang="en-IN" smtClean="0"/>
              <a:t>‹#›</a:t>
            </a:fld>
            <a:endParaRPr lang="en-IN"/>
          </a:p>
        </p:txBody>
      </p:sp>
    </p:spTree>
    <p:extLst>
      <p:ext uri="{BB962C8B-B14F-4D97-AF65-F5344CB8AC3E}">
        <p14:creationId xmlns:p14="http://schemas.microsoft.com/office/powerpoint/2010/main" val="2514245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EF951-AC09-4F87-9606-0BFA263C76A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82C87B-E743-4843-8092-B7D55C987C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013BD5-66F7-47F4-8844-58E8DA1AE8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E974C4C-AF10-4E98-B650-AD783CD001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0EB9ED-FAB3-4161-B5E7-71866C080A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6EC3DE5-B0BB-44E4-9DF4-20F3D579DFFA}"/>
              </a:ext>
            </a:extLst>
          </p:cNvPr>
          <p:cNvSpPr>
            <a:spLocks noGrp="1"/>
          </p:cNvSpPr>
          <p:nvPr>
            <p:ph type="dt" sz="half" idx="10"/>
          </p:nvPr>
        </p:nvSpPr>
        <p:spPr/>
        <p:txBody>
          <a:bodyPr/>
          <a:lstStyle/>
          <a:p>
            <a:fld id="{A9E7199A-9DAF-40D1-A5F6-340312B5974C}" type="datetimeFigureOut">
              <a:rPr lang="en-IN" smtClean="0"/>
              <a:t>25-08-2021</a:t>
            </a:fld>
            <a:endParaRPr lang="en-IN"/>
          </a:p>
        </p:txBody>
      </p:sp>
      <p:sp>
        <p:nvSpPr>
          <p:cNvPr id="8" name="Footer Placeholder 7">
            <a:extLst>
              <a:ext uri="{FF2B5EF4-FFF2-40B4-BE49-F238E27FC236}">
                <a16:creationId xmlns:a16="http://schemas.microsoft.com/office/drawing/2014/main" id="{A0B752D3-9C70-4BB3-8148-FE36DA40453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82D662E-710F-4452-807B-8F2660407906}"/>
              </a:ext>
            </a:extLst>
          </p:cNvPr>
          <p:cNvSpPr>
            <a:spLocks noGrp="1"/>
          </p:cNvSpPr>
          <p:nvPr>
            <p:ph type="sldNum" sz="quarter" idx="12"/>
          </p:nvPr>
        </p:nvSpPr>
        <p:spPr/>
        <p:txBody>
          <a:bodyPr/>
          <a:lstStyle/>
          <a:p>
            <a:fld id="{86DD7668-8584-47D6-80B7-9FF3C31112D5}" type="slidenum">
              <a:rPr lang="en-IN" smtClean="0"/>
              <a:t>‹#›</a:t>
            </a:fld>
            <a:endParaRPr lang="en-IN"/>
          </a:p>
        </p:txBody>
      </p:sp>
    </p:spTree>
    <p:extLst>
      <p:ext uri="{BB962C8B-B14F-4D97-AF65-F5344CB8AC3E}">
        <p14:creationId xmlns:p14="http://schemas.microsoft.com/office/powerpoint/2010/main" val="1675016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628D0-05C5-4FB8-A195-AFDBF07DCA3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2D7F4A7-F834-46FF-8769-1046FC89D15E}"/>
              </a:ext>
            </a:extLst>
          </p:cNvPr>
          <p:cNvSpPr>
            <a:spLocks noGrp="1"/>
          </p:cNvSpPr>
          <p:nvPr>
            <p:ph type="dt" sz="half" idx="10"/>
          </p:nvPr>
        </p:nvSpPr>
        <p:spPr/>
        <p:txBody>
          <a:bodyPr/>
          <a:lstStyle/>
          <a:p>
            <a:fld id="{A9E7199A-9DAF-40D1-A5F6-340312B5974C}" type="datetimeFigureOut">
              <a:rPr lang="en-IN" smtClean="0"/>
              <a:t>25-08-2021</a:t>
            </a:fld>
            <a:endParaRPr lang="en-IN"/>
          </a:p>
        </p:txBody>
      </p:sp>
      <p:sp>
        <p:nvSpPr>
          <p:cNvPr id="4" name="Footer Placeholder 3">
            <a:extLst>
              <a:ext uri="{FF2B5EF4-FFF2-40B4-BE49-F238E27FC236}">
                <a16:creationId xmlns:a16="http://schemas.microsoft.com/office/drawing/2014/main" id="{15024597-0985-46C7-AA2C-112F1D3872E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60C7456-4CCD-4B84-B0C0-B79F85719FAF}"/>
              </a:ext>
            </a:extLst>
          </p:cNvPr>
          <p:cNvSpPr>
            <a:spLocks noGrp="1"/>
          </p:cNvSpPr>
          <p:nvPr>
            <p:ph type="sldNum" sz="quarter" idx="12"/>
          </p:nvPr>
        </p:nvSpPr>
        <p:spPr/>
        <p:txBody>
          <a:bodyPr/>
          <a:lstStyle/>
          <a:p>
            <a:fld id="{86DD7668-8584-47D6-80B7-9FF3C31112D5}" type="slidenum">
              <a:rPr lang="en-IN" smtClean="0"/>
              <a:t>‹#›</a:t>
            </a:fld>
            <a:endParaRPr lang="en-IN"/>
          </a:p>
        </p:txBody>
      </p:sp>
    </p:spTree>
    <p:extLst>
      <p:ext uri="{BB962C8B-B14F-4D97-AF65-F5344CB8AC3E}">
        <p14:creationId xmlns:p14="http://schemas.microsoft.com/office/powerpoint/2010/main" val="1782589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FCDF8D-189D-4111-94E7-AEB292D21A12}"/>
              </a:ext>
            </a:extLst>
          </p:cNvPr>
          <p:cNvSpPr>
            <a:spLocks noGrp="1"/>
          </p:cNvSpPr>
          <p:nvPr>
            <p:ph type="dt" sz="half" idx="10"/>
          </p:nvPr>
        </p:nvSpPr>
        <p:spPr/>
        <p:txBody>
          <a:bodyPr/>
          <a:lstStyle/>
          <a:p>
            <a:fld id="{A9E7199A-9DAF-40D1-A5F6-340312B5974C}" type="datetimeFigureOut">
              <a:rPr lang="en-IN" smtClean="0"/>
              <a:t>25-08-2021</a:t>
            </a:fld>
            <a:endParaRPr lang="en-IN"/>
          </a:p>
        </p:txBody>
      </p:sp>
      <p:sp>
        <p:nvSpPr>
          <p:cNvPr id="3" name="Footer Placeholder 2">
            <a:extLst>
              <a:ext uri="{FF2B5EF4-FFF2-40B4-BE49-F238E27FC236}">
                <a16:creationId xmlns:a16="http://schemas.microsoft.com/office/drawing/2014/main" id="{4D44431D-2463-451E-ADDB-B340B9FA546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7345E01-2C99-4D6C-BE56-81F7723FAE86}"/>
              </a:ext>
            </a:extLst>
          </p:cNvPr>
          <p:cNvSpPr>
            <a:spLocks noGrp="1"/>
          </p:cNvSpPr>
          <p:nvPr>
            <p:ph type="sldNum" sz="quarter" idx="12"/>
          </p:nvPr>
        </p:nvSpPr>
        <p:spPr/>
        <p:txBody>
          <a:bodyPr/>
          <a:lstStyle/>
          <a:p>
            <a:fld id="{86DD7668-8584-47D6-80B7-9FF3C31112D5}" type="slidenum">
              <a:rPr lang="en-IN" smtClean="0"/>
              <a:t>‹#›</a:t>
            </a:fld>
            <a:endParaRPr lang="en-IN"/>
          </a:p>
        </p:txBody>
      </p:sp>
    </p:spTree>
    <p:extLst>
      <p:ext uri="{BB962C8B-B14F-4D97-AF65-F5344CB8AC3E}">
        <p14:creationId xmlns:p14="http://schemas.microsoft.com/office/powerpoint/2010/main" val="2943998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830D5-AAEF-47D8-994D-8B49364926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02CE8ED-FEE8-4BDC-92A9-144E9E7292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76CB5F9-6F7A-4FC4-B864-14F9355039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C542AF-FAF1-43E6-B2A8-9ED0B61C95EA}"/>
              </a:ext>
            </a:extLst>
          </p:cNvPr>
          <p:cNvSpPr>
            <a:spLocks noGrp="1"/>
          </p:cNvSpPr>
          <p:nvPr>
            <p:ph type="dt" sz="half" idx="10"/>
          </p:nvPr>
        </p:nvSpPr>
        <p:spPr/>
        <p:txBody>
          <a:bodyPr/>
          <a:lstStyle/>
          <a:p>
            <a:fld id="{A9E7199A-9DAF-40D1-A5F6-340312B5974C}" type="datetimeFigureOut">
              <a:rPr lang="en-IN" smtClean="0"/>
              <a:t>25-08-2021</a:t>
            </a:fld>
            <a:endParaRPr lang="en-IN"/>
          </a:p>
        </p:txBody>
      </p:sp>
      <p:sp>
        <p:nvSpPr>
          <p:cNvPr id="6" name="Footer Placeholder 5">
            <a:extLst>
              <a:ext uri="{FF2B5EF4-FFF2-40B4-BE49-F238E27FC236}">
                <a16:creationId xmlns:a16="http://schemas.microsoft.com/office/drawing/2014/main" id="{657DE4DA-83C6-47A1-8E59-2DC8F1F935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B0B929-D634-4D50-847F-63B7BE39EC87}"/>
              </a:ext>
            </a:extLst>
          </p:cNvPr>
          <p:cNvSpPr>
            <a:spLocks noGrp="1"/>
          </p:cNvSpPr>
          <p:nvPr>
            <p:ph type="sldNum" sz="quarter" idx="12"/>
          </p:nvPr>
        </p:nvSpPr>
        <p:spPr/>
        <p:txBody>
          <a:bodyPr/>
          <a:lstStyle/>
          <a:p>
            <a:fld id="{86DD7668-8584-47D6-80B7-9FF3C31112D5}" type="slidenum">
              <a:rPr lang="en-IN" smtClean="0"/>
              <a:t>‹#›</a:t>
            </a:fld>
            <a:endParaRPr lang="en-IN"/>
          </a:p>
        </p:txBody>
      </p:sp>
    </p:spTree>
    <p:extLst>
      <p:ext uri="{BB962C8B-B14F-4D97-AF65-F5344CB8AC3E}">
        <p14:creationId xmlns:p14="http://schemas.microsoft.com/office/powerpoint/2010/main" val="764625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DDE3D-061E-41F7-985D-E152A2C128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1FD6177-D549-4340-BD26-E781F6539E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9CB2BFF-7CBD-414B-A499-892FE2420B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8B0F97-DDA6-4E0D-BAD6-BF50FC9B993B}"/>
              </a:ext>
            </a:extLst>
          </p:cNvPr>
          <p:cNvSpPr>
            <a:spLocks noGrp="1"/>
          </p:cNvSpPr>
          <p:nvPr>
            <p:ph type="dt" sz="half" idx="10"/>
          </p:nvPr>
        </p:nvSpPr>
        <p:spPr/>
        <p:txBody>
          <a:bodyPr/>
          <a:lstStyle/>
          <a:p>
            <a:fld id="{A9E7199A-9DAF-40D1-A5F6-340312B5974C}" type="datetimeFigureOut">
              <a:rPr lang="en-IN" smtClean="0"/>
              <a:t>25-08-2021</a:t>
            </a:fld>
            <a:endParaRPr lang="en-IN"/>
          </a:p>
        </p:txBody>
      </p:sp>
      <p:sp>
        <p:nvSpPr>
          <p:cNvPr id="6" name="Footer Placeholder 5">
            <a:extLst>
              <a:ext uri="{FF2B5EF4-FFF2-40B4-BE49-F238E27FC236}">
                <a16:creationId xmlns:a16="http://schemas.microsoft.com/office/drawing/2014/main" id="{4A7CA4EE-BEF2-4963-8394-E8981DB20D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BCED2B-0C97-4B4C-A549-D05FA299C96A}"/>
              </a:ext>
            </a:extLst>
          </p:cNvPr>
          <p:cNvSpPr>
            <a:spLocks noGrp="1"/>
          </p:cNvSpPr>
          <p:nvPr>
            <p:ph type="sldNum" sz="quarter" idx="12"/>
          </p:nvPr>
        </p:nvSpPr>
        <p:spPr/>
        <p:txBody>
          <a:bodyPr/>
          <a:lstStyle/>
          <a:p>
            <a:fld id="{86DD7668-8584-47D6-80B7-9FF3C31112D5}" type="slidenum">
              <a:rPr lang="en-IN" smtClean="0"/>
              <a:t>‹#›</a:t>
            </a:fld>
            <a:endParaRPr lang="en-IN"/>
          </a:p>
        </p:txBody>
      </p:sp>
    </p:spTree>
    <p:extLst>
      <p:ext uri="{BB962C8B-B14F-4D97-AF65-F5344CB8AC3E}">
        <p14:creationId xmlns:p14="http://schemas.microsoft.com/office/powerpoint/2010/main" val="2132575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EE8DCE-9E7F-48E9-8028-735D71D015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853F212-CC84-4E08-B10C-61B60FE490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3892E7-16EE-4683-900B-DAE5903C42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E7199A-9DAF-40D1-A5F6-340312B5974C}" type="datetimeFigureOut">
              <a:rPr lang="en-IN" smtClean="0"/>
              <a:t>25-08-2021</a:t>
            </a:fld>
            <a:endParaRPr lang="en-IN"/>
          </a:p>
        </p:txBody>
      </p:sp>
      <p:sp>
        <p:nvSpPr>
          <p:cNvPr id="5" name="Footer Placeholder 4">
            <a:extLst>
              <a:ext uri="{FF2B5EF4-FFF2-40B4-BE49-F238E27FC236}">
                <a16:creationId xmlns:a16="http://schemas.microsoft.com/office/drawing/2014/main" id="{4EDDB1B8-6F83-4DED-BF7C-966600F33C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3A6F138-63DE-4710-BFD8-0E72ADC556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DD7668-8584-47D6-80B7-9FF3C31112D5}" type="slidenum">
              <a:rPr lang="en-IN" smtClean="0"/>
              <a:t>‹#›</a:t>
            </a:fld>
            <a:endParaRPr lang="en-IN"/>
          </a:p>
        </p:txBody>
      </p:sp>
    </p:spTree>
    <p:extLst>
      <p:ext uri="{BB962C8B-B14F-4D97-AF65-F5344CB8AC3E}">
        <p14:creationId xmlns:p14="http://schemas.microsoft.com/office/powerpoint/2010/main" val="631515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f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drive.google.com/drive/folders/1rdITrWheWcLwvJIWOWz3BYJM3VGot9NR?usp=sharing" TargetMode="External"/><Relationship Id="rId2" Type="http://schemas.openxmlformats.org/officeDocument/2006/relationships/hyperlink" Target="https://drive.google.com/file/d/1uqqLzBcxPwK2CwVq78ZAW1cuRHniqmw9/view?usp=sharing" TargetMode="Externa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2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48124-4B7B-4CCF-8979-CB8818BE89AE}"/>
              </a:ext>
            </a:extLst>
          </p:cNvPr>
          <p:cNvSpPr>
            <a:spLocks noGrp="1"/>
          </p:cNvSpPr>
          <p:nvPr>
            <p:ph type="ctrTitle"/>
          </p:nvPr>
        </p:nvSpPr>
        <p:spPr>
          <a:xfrm>
            <a:off x="1436451" y="91231"/>
            <a:ext cx="9144000" cy="2387600"/>
          </a:xfrm>
        </p:spPr>
        <p:txBody>
          <a:bodyPr/>
          <a:lstStyle/>
          <a:p>
            <a:r>
              <a:rPr lang="en-US" dirty="0"/>
              <a:t>AES Algorithm</a:t>
            </a:r>
            <a:endParaRPr lang="en-IN" dirty="0"/>
          </a:p>
        </p:txBody>
      </p:sp>
      <p:sp>
        <p:nvSpPr>
          <p:cNvPr id="3" name="Subtitle 2">
            <a:extLst>
              <a:ext uri="{FF2B5EF4-FFF2-40B4-BE49-F238E27FC236}">
                <a16:creationId xmlns:a16="http://schemas.microsoft.com/office/drawing/2014/main" id="{D701CD22-DC51-4279-B91F-DCE73CC23922}"/>
              </a:ext>
            </a:extLst>
          </p:cNvPr>
          <p:cNvSpPr>
            <a:spLocks noGrp="1"/>
          </p:cNvSpPr>
          <p:nvPr>
            <p:ph type="subTitle" idx="1"/>
          </p:nvPr>
        </p:nvSpPr>
        <p:spPr>
          <a:xfrm>
            <a:off x="1524000" y="2478831"/>
            <a:ext cx="9144000" cy="1655762"/>
          </a:xfrm>
        </p:spPr>
        <p:txBody>
          <a:bodyPr/>
          <a:lstStyle/>
          <a:p>
            <a:pPr algn="r"/>
            <a:r>
              <a:rPr lang="en-US" dirty="0"/>
              <a:t>An encryption algorithm by Rijndael</a:t>
            </a:r>
            <a:endParaRPr lang="en-IN" dirty="0"/>
          </a:p>
        </p:txBody>
      </p:sp>
      <p:pic>
        <p:nvPicPr>
          <p:cNvPr id="5" name="Picture 4" descr="Diagram, schematic&#10;&#10;Description automatically generated">
            <a:extLst>
              <a:ext uri="{FF2B5EF4-FFF2-40B4-BE49-F238E27FC236}">
                <a16:creationId xmlns:a16="http://schemas.microsoft.com/office/drawing/2014/main" id="{2B17FE40-87AD-4FF2-BF24-94B978E9C2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051" y="3338496"/>
            <a:ext cx="7297168" cy="3172268"/>
          </a:xfrm>
          <a:prstGeom prst="rect">
            <a:avLst/>
          </a:prstGeom>
        </p:spPr>
      </p:pic>
    </p:spTree>
    <p:extLst>
      <p:ext uri="{BB962C8B-B14F-4D97-AF65-F5344CB8AC3E}">
        <p14:creationId xmlns:p14="http://schemas.microsoft.com/office/powerpoint/2010/main" val="792331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47">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59" name="Group 49">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51" name="Freeform: Shape 50">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Shape 51">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Shape 52">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Shape 53">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A11D4C4-97FD-4FF1-B744-25543279DB83}"/>
              </a:ext>
            </a:extLst>
          </p:cNvPr>
          <p:cNvSpPr>
            <a:spLocks noGrp="1"/>
          </p:cNvSpPr>
          <p:nvPr>
            <p:ph type="title"/>
          </p:nvPr>
        </p:nvSpPr>
        <p:spPr>
          <a:xfrm>
            <a:off x="640080" y="1243013"/>
            <a:ext cx="3855720" cy="4371974"/>
          </a:xfrm>
        </p:spPr>
        <p:txBody>
          <a:bodyPr>
            <a:normAutofit/>
          </a:bodyPr>
          <a:lstStyle/>
          <a:p>
            <a:pPr algn="ctr"/>
            <a:r>
              <a:rPr lang="en-US" dirty="0">
                <a:solidFill>
                  <a:schemeClr val="tx1">
                    <a:lumMod val="95000"/>
                    <a:lumOff val="5000"/>
                  </a:schemeClr>
                </a:solidFill>
              </a:rPr>
              <a:t>Key expansion in AES</a:t>
            </a:r>
            <a:endParaRPr lang="en-IN" dirty="0">
              <a:solidFill>
                <a:schemeClr val="tx1">
                  <a:lumMod val="95000"/>
                  <a:lumOff val="5000"/>
                </a:schemeClr>
              </a:solidFill>
            </a:endParaRPr>
          </a:p>
        </p:txBody>
      </p:sp>
      <p:sp>
        <p:nvSpPr>
          <p:cNvPr id="68" name="Oval 67">
            <a:extLst>
              <a:ext uri="{FF2B5EF4-FFF2-40B4-BE49-F238E27FC236}">
                <a16:creationId xmlns:a16="http://schemas.microsoft.com/office/drawing/2014/main" id="{434A4068-837E-497C-905C-9BF919B150D2}"/>
              </a:ext>
            </a:extLst>
          </p:cNvPr>
          <p:cNvSpPr/>
          <p:nvPr/>
        </p:nvSpPr>
        <p:spPr>
          <a:xfrm>
            <a:off x="1396315" y="3911600"/>
            <a:ext cx="618066" cy="5757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Oval 68">
            <a:extLst>
              <a:ext uri="{FF2B5EF4-FFF2-40B4-BE49-F238E27FC236}">
                <a16:creationId xmlns:a16="http://schemas.microsoft.com/office/drawing/2014/main" id="{409487EB-1D75-4765-BB3B-1CE00C5AE14A}"/>
              </a:ext>
            </a:extLst>
          </p:cNvPr>
          <p:cNvSpPr/>
          <p:nvPr/>
        </p:nvSpPr>
        <p:spPr>
          <a:xfrm>
            <a:off x="289011" y="4382497"/>
            <a:ext cx="618066" cy="5757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Oval 69">
            <a:extLst>
              <a:ext uri="{FF2B5EF4-FFF2-40B4-BE49-F238E27FC236}">
                <a16:creationId xmlns:a16="http://schemas.microsoft.com/office/drawing/2014/main" id="{DB5A7C9D-7FC7-4B85-9FB3-BA48BF2AD696}"/>
              </a:ext>
            </a:extLst>
          </p:cNvPr>
          <p:cNvSpPr/>
          <p:nvPr/>
        </p:nvSpPr>
        <p:spPr>
          <a:xfrm>
            <a:off x="1396315" y="4961955"/>
            <a:ext cx="618066" cy="5757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1" name="Straight Arrow Connector 70">
            <a:extLst>
              <a:ext uri="{FF2B5EF4-FFF2-40B4-BE49-F238E27FC236}">
                <a16:creationId xmlns:a16="http://schemas.microsoft.com/office/drawing/2014/main" id="{85561E4E-9604-4F23-9AEA-581CDB88BD49}"/>
              </a:ext>
            </a:extLst>
          </p:cNvPr>
          <p:cNvCxnSpPr>
            <a:cxnSpLocks/>
            <a:stCxn id="68" idx="2"/>
            <a:endCxn id="69" idx="7"/>
          </p:cNvCxnSpPr>
          <p:nvPr/>
        </p:nvCxnSpPr>
        <p:spPr>
          <a:xfrm flipH="1">
            <a:off x="816563" y="4199467"/>
            <a:ext cx="579752" cy="26734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FFD558F6-E467-4217-B5E6-5791D0A3F7CE}"/>
              </a:ext>
            </a:extLst>
          </p:cNvPr>
          <p:cNvCxnSpPr>
            <a:cxnSpLocks/>
            <a:stCxn id="68" idx="4"/>
            <a:endCxn id="70" idx="0"/>
          </p:cNvCxnSpPr>
          <p:nvPr/>
        </p:nvCxnSpPr>
        <p:spPr>
          <a:xfrm>
            <a:off x="1705348" y="4487333"/>
            <a:ext cx="0" cy="47462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18" name="Picture 17" descr="Diagram&#10;&#10;Description automatically generated">
            <a:extLst>
              <a:ext uri="{FF2B5EF4-FFF2-40B4-BE49-F238E27FC236}">
                <a16:creationId xmlns:a16="http://schemas.microsoft.com/office/drawing/2014/main" id="{EB618226-AB12-4691-9B78-7E3E75F79B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2485" y="846667"/>
            <a:ext cx="6420504" cy="5334000"/>
          </a:xfrm>
          <a:prstGeom prst="rect">
            <a:avLst/>
          </a:prstGeom>
        </p:spPr>
      </p:pic>
    </p:spTree>
    <p:extLst>
      <p:ext uri="{BB962C8B-B14F-4D97-AF65-F5344CB8AC3E}">
        <p14:creationId xmlns:p14="http://schemas.microsoft.com/office/powerpoint/2010/main" val="1235894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04CE08A4-D402-47FD-8A64-AB30687D0914}"/>
              </a:ext>
            </a:extLst>
          </p:cNvPr>
          <p:cNvSpPr>
            <a:spLocks noGrp="1"/>
          </p:cNvSpPr>
          <p:nvPr>
            <p:ph type="title"/>
          </p:nvPr>
        </p:nvSpPr>
        <p:spPr>
          <a:xfrm>
            <a:off x="838200" y="669925"/>
            <a:ext cx="4508946" cy="1325563"/>
          </a:xfrm>
        </p:spPr>
        <p:txBody>
          <a:bodyPr anchor="b">
            <a:normAutofit/>
          </a:bodyPr>
          <a:lstStyle/>
          <a:p>
            <a:pPr algn="r"/>
            <a:r>
              <a:rPr lang="en-US">
                <a:solidFill>
                  <a:schemeClr val="bg1"/>
                </a:solidFill>
              </a:rPr>
              <a:t>G-Function </a:t>
            </a:r>
            <a:endParaRPr lang="en-IN">
              <a:solidFill>
                <a:schemeClr val="bg1"/>
              </a:solidFill>
            </a:endParaRPr>
          </a:p>
        </p:txBody>
      </p:sp>
      <p:cxnSp>
        <p:nvCxnSpPr>
          <p:cNvPr id="16"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E5FEFF13-4093-490D-80A8-03F787203110}"/>
              </a:ext>
            </a:extLst>
          </p:cNvPr>
          <p:cNvSpPr>
            <a:spLocks noGrp="1"/>
          </p:cNvSpPr>
          <p:nvPr>
            <p:ph idx="1"/>
          </p:nvPr>
        </p:nvSpPr>
        <p:spPr>
          <a:xfrm>
            <a:off x="1392667" y="2398957"/>
            <a:ext cx="9406666" cy="3526144"/>
          </a:xfrm>
        </p:spPr>
        <p:txBody>
          <a:bodyPr>
            <a:noAutofit/>
          </a:bodyPr>
          <a:lstStyle/>
          <a:p>
            <a:r>
              <a:rPr lang="en-US" sz="1800" dirty="0">
                <a:solidFill>
                  <a:schemeClr val="bg1"/>
                </a:solidFill>
              </a:rPr>
              <a:t>The G-Function in the process of key expansion has 3 steps</a:t>
            </a:r>
          </a:p>
          <a:p>
            <a:pPr marL="457200" indent="-457200">
              <a:buFont typeface="+mj-lt"/>
              <a:buAutoNum type="arabicPeriod"/>
            </a:pPr>
            <a:r>
              <a:rPr lang="en-US" sz="1800">
                <a:solidFill>
                  <a:schemeClr val="bg1"/>
                </a:solidFill>
              </a:rPr>
              <a:t>Rotation </a:t>
            </a:r>
            <a:r>
              <a:rPr lang="en-US" sz="1800" dirty="0">
                <a:solidFill>
                  <a:schemeClr val="bg1"/>
                </a:solidFill>
              </a:rPr>
              <a:t>word.</a:t>
            </a:r>
          </a:p>
          <a:p>
            <a:pPr marL="457200" indent="-457200">
              <a:buFont typeface="+mj-lt"/>
              <a:buAutoNum type="arabicPeriod"/>
            </a:pPr>
            <a:r>
              <a:rPr lang="en-US" sz="1800" dirty="0">
                <a:solidFill>
                  <a:schemeClr val="bg1"/>
                </a:solidFill>
              </a:rPr>
              <a:t>Substitution of bytes(S-box).</a:t>
            </a:r>
          </a:p>
          <a:p>
            <a:pPr marL="457200" indent="-457200">
              <a:buFont typeface="+mj-lt"/>
              <a:buAutoNum type="arabicPeriod"/>
            </a:pPr>
            <a:r>
              <a:rPr lang="en-US" sz="1800" dirty="0">
                <a:solidFill>
                  <a:schemeClr val="bg1"/>
                </a:solidFill>
              </a:rPr>
              <a:t>XOR operation with RoundConstant.</a:t>
            </a:r>
          </a:p>
          <a:p>
            <a:pPr marL="0" indent="0">
              <a:buNone/>
            </a:pPr>
            <a:endParaRPr lang="en-US" sz="1800" dirty="0">
              <a:solidFill>
                <a:schemeClr val="bg1"/>
              </a:solidFill>
            </a:endParaRPr>
          </a:p>
          <a:p>
            <a:pPr marL="457200" indent="-457200">
              <a:buFont typeface="+mj-lt"/>
              <a:buAutoNum type="arabicParenR"/>
            </a:pPr>
            <a:r>
              <a:rPr lang="en-US" sz="1800" u="sng" dirty="0">
                <a:solidFill>
                  <a:schemeClr val="bg1"/>
                </a:solidFill>
              </a:rPr>
              <a:t>Rotation word</a:t>
            </a:r>
          </a:p>
          <a:p>
            <a:pPr marL="0" indent="0">
              <a:buNone/>
            </a:pPr>
            <a:r>
              <a:rPr lang="en-US" sz="1800" dirty="0">
                <a:solidFill>
                  <a:schemeClr val="bg1"/>
                </a:solidFill>
              </a:rPr>
              <a:t>The Rot word operation is the left shift of data by each byte(or 1 element).</a:t>
            </a:r>
          </a:p>
          <a:p>
            <a:pPr marL="0" indent="0">
              <a:buNone/>
            </a:pPr>
            <a:r>
              <a:rPr lang="en-US" sz="1800" dirty="0">
                <a:solidFill>
                  <a:schemeClr val="bg1"/>
                </a:solidFill>
              </a:rPr>
              <a:t>Example:</a:t>
            </a:r>
          </a:p>
          <a:p>
            <a:pPr marL="0" indent="0">
              <a:buNone/>
            </a:pPr>
            <a:r>
              <a:rPr lang="en-US" sz="1800" dirty="0">
                <a:solidFill>
                  <a:schemeClr val="bg1"/>
                </a:solidFill>
              </a:rPr>
              <a:t>Input data : b1, b2, b3, b4</a:t>
            </a:r>
          </a:p>
          <a:p>
            <a:pPr marL="0" indent="0">
              <a:buNone/>
            </a:pPr>
            <a:r>
              <a:rPr lang="en-US" sz="1800" dirty="0">
                <a:solidFill>
                  <a:schemeClr val="bg1"/>
                </a:solidFill>
              </a:rPr>
              <a:t>Output data : b2, b3, b4, b1</a:t>
            </a:r>
            <a:endParaRPr lang="en-IN" sz="1800" dirty="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2836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04CE08A4-D402-47FD-8A64-AB30687D0914}"/>
              </a:ext>
            </a:extLst>
          </p:cNvPr>
          <p:cNvSpPr>
            <a:spLocks noGrp="1"/>
          </p:cNvSpPr>
          <p:nvPr>
            <p:ph type="title"/>
          </p:nvPr>
        </p:nvSpPr>
        <p:spPr>
          <a:xfrm>
            <a:off x="838200" y="669925"/>
            <a:ext cx="4508946" cy="1325563"/>
          </a:xfrm>
        </p:spPr>
        <p:txBody>
          <a:bodyPr anchor="b">
            <a:normAutofit/>
          </a:bodyPr>
          <a:lstStyle/>
          <a:p>
            <a:pPr algn="r"/>
            <a:r>
              <a:rPr lang="en-US" dirty="0">
                <a:solidFill>
                  <a:schemeClr val="bg1"/>
                </a:solidFill>
              </a:rPr>
              <a:t>G-Function </a:t>
            </a:r>
            <a:endParaRPr lang="en-IN" dirty="0">
              <a:solidFill>
                <a:schemeClr val="bg1"/>
              </a:solidFill>
            </a:endParaRPr>
          </a:p>
        </p:txBody>
      </p:sp>
      <p:cxnSp>
        <p:nvCxnSpPr>
          <p:cNvPr id="16"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E5FEFF13-4093-490D-80A8-03F787203110}"/>
              </a:ext>
            </a:extLst>
          </p:cNvPr>
          <p:cNvSpPr>
            <a:spLocks noGrp="1"/>
          </p:cNvSpPr>
          <p:nvPr>
            <p:ph idx="1"/>
          </p:nvPr>
        </p:nvSpPr>
        <p:spPr>
          <a:xfrm>
            <a:off x="1392667" y="2382024"/>
            <a:ext cx="9406666" cy="3526144"/>
          </a:xfrm>
        </p:spPr>
        <p:txBody>
          <a:bodyPr>
            <a:noAutofit/>
          </a:bodyPr>
          <a:lstStyle/>
          <a:p>
            <a:pPr marL="342900" indent="-342900">
              <a:buAutoNum type="arabicParenR" startAt="2"/>
            </a:pPr>
            <a:r>
              <a:rPr lang="en-US" sz="1600" u="sng" dirty="0">
                <a:solidFill>
                  <a:schemeClr val="bg1"/>
                </a:solidFill>
              </a:rPr>
              <a:t>Substitution of Bytes</a:t>
            </a:r>
          </a:p>
          <a:p>
            <a:pPr marL="0" indent="0">
              <a:buNone/>
            </a:pPr>
            <a:r>
              <a:rPr lang="en-US" sz="1600" dirty="0">
                <a:solidFill>
                  <a:schemeClr val="bg1"/>
                </a:solidFill>
              </a:rPr>
              <a:t>Each byte in the output of the Rot word is substituted with some fixed values with the help of Rijndael S-box.</a:t>
            </a:r>
            <a:r>
              <a:rPr lang="en-IN" sz="1600" dirty="0">
                <a:solidFill>
                  <a:schemeClr val="bg1"/>
                </a:solidFill>
              </a:rPr>
              <a:t> This part of substitution of bytes will be is discussed in the upcoming slides.</a:t>
            </a:r>
          </a:p>
          <a:p>
            <a:pPr marL="0" indent="0">
              <a:buNone/>
            </a:pPr>
            <a:r>
              <a:rPr lang="en-IN" sz="1600" dirty="0">
                <a:solidFill>
                  <a:schemeClr val="bg1"/>
                </a:solidFill>
              </a:rPr>
              <a:t>Example:</a:t>
            </a:r>
          </a:p>
          <a:p>
            <a:pPr marL="0" indent="0">
              <a:buNone/>
            </a:pPr>
            <a:r>
              <a:rPr lang="en-IN" sz="1600" dirty="0">
                <a:solidFill>
                  <a:schemeClr val="bg1"/>
                </a:solidFill>
              </a:rPr>
              <a:t>Input : 00 1F 0E 54</a:t>
            </a:r>
          </a:p>
          <a:p>
            <a:pPr marL="0" indent="0">
              <a:buNone/>
            </a:pPr>
            <a:r>
              <a:rPr lang="en-IN" sz="1600" dirty="0">
                <a:solidFill>
                  <a:schemeClr val="bg1"/>
                </a:solidFill>
              </a:rPr>
              <a:t>Output : 63 C0 AB 20</a:t>
            </a:r>
          </a:p>
          <a:p>
            <a:pPr marL="0" indent="0">
              <a:buNone/>
            </a:pPr>
            <a:r>
              <a:rPr lang="en-IN" sz="1600" dirty="0">
                <a:solidFill>
                  <a:schemeClr val="bg1"/>
                </a:solidFill>
              </a:rPr>
              <a:t>3)    </a:t>
            </a:r>
            <a:r>
              <a:rPr lang="en-IN" sz="1600" u="sng" dirty="0">
                <a:solidFill>
                  <a:schemeClr val="bg1"/>
                </a:solidFill>
              </a:rPr>
              <a:t>XOR operation with RoundConstant</a:t>
            </a:r>
          </a:p>
          <a:p>
            <a:pPr marL="0" indent="0">
              <a:buNone/>
            </a:pPr>
            <a:r>
              <a:rPr lang="en-IN" sz="1600" dirty="0">
                <a:solidFill>
                  <a:schemeClr val="bg1"/>
                </a:solidFill>
              </a:rPr>
              <a:t>For each round the value of the round constant pre-declared. The XOR operation is done with the round constant depending on the round and with the output of the Substitution of Bytes.</a:t>
            </a:r>
          </a:p>
          <a:p>
            <a:pPr marL="0" indent="0">
              <a:buNone/>
            </a:pPr>
            <a:r>
              <a:rPr lang="en-IN" sz="1600" dirty="0">
                <a:solidFill>
                  <a:schemeClr val="bg1"/>
                </a:solidFill>
              </a:rPr>
              <a:t>Example:</a:t>
            </a:r>
          </a:p>
          <a:p>
            <a:pPr marL="0" indent="0">
              <a:buNone/>
            </a:pPr>
            <a:r>
              <a:rPr lang="en-IN" sz="1600" dirty="0">
                <a:solidFill>
                  <a:schemeClr val="bg1"/>
                </a:solidFill>
              </a:rPr>
              <a:t>Input : 01 02 03 04</a:t>
            </a:r>
          </a:p>
          <a:p>
            <a:pPr marL="0" indent="0">
              <a:buNone/>
            </a:pPr>
            <a:r>
              <a:rPr lang="en-IN" sz="1600" dirty="0">
                <a:solidFill>
                  <a:schemeClr val="bg1"/>
                </a:solidFill>
              </a:rPr>
              <a:t>Round constant : 01 00 00 00 </a:t>
            </a:r>
          </a:p>
          <a:p>
            <a:pPr marL="0" indent="0">
              <a:buNone/>
            </a:pPr>
            <a:r>
              <a:rPr lang="en-IN" sz="1600" dirty="0">
                <a:solidFill>
                  <a:schemeClr val="bg1"/>
                </a:solidFill>
              </a:rPr>
              <a:t>Output: 00 02 03 04</a:t>
            </a:r>
          </a:p>
          <a:p>
            <a:pPr marL="0" indent="0">
              <a:buNone/>
            </a:pPr>
            <a:endParaRPr lang="en-US" sz="1600" dirty="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8364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AAB870F8-4E0F-43FF-8568-84A6A05DDE55}"/>
              </a:ext>
            </a:extLst>
          </p:cNvPr>
          <p:cNvSpPr>
            <a:spLocks noGrp="1"/>
          </p:cNvSpPr>
          <p:nvPr>
            <p:ph type="title"/>
          </p:nvPr>
        </p:nvSpPr>
        <p:spPr>
          <a:xfrm>
            <a:off x="777240" y="731519"/>
            <a:ext cx="2845191" cy="3237579"/>
          </a:xfrm>
        </p:spPr>
        <p:txBody>
          <a:bodyPr>
            <a:normAutofit/>
          </a:bodyPr>
          <a:lstStyle/>
          <a:p>
            <a:r>
              <a:rPr lang="en-US" sz="3800" dirty="0">
                <a:solidFill>
                  <a:srgbClr val="FFFFFF"/>
                </a:solidFill>
              </a:rPr>
              <a:t>Round Constants</a:t>
            </a:r>
            <a:br>
              <a:rPr lang="en-US" sz="3800" dirty="0">
                <a:solidFill>
                  <a:srgbClr val="FFFFFF"/>
                </a:solidFill>
              </a:rPr>
            </a:br>
            <a:r>
              <a:rPr lang="en-US" sz="3800" dirty="0">
                <a:solidFill>
                  <a:srgbClr val="FFFFFF"/>
                </a:solidFill>
              </a:rPr>
              <a:t>(rcon)</a:t>
            </a:r>
            <a:endParaRPr lang="en-IN" sz="3800" dirty="0">
              <a:solidFill>
                <a:srgbClr val="FFFFFF"/>
              </a:solidFill>
            </a:endParaRPr>
          </a:p>
        </p:txBody>
      </p:sp>
      <p:pic>
        <p:nvPicPr>
          <p:cNvPr id="5" name="Content Placeholder 4" descr="Table&#10;&#10;Description automatically generated">
            <a:extLst>
              <a:ext uri="{FF2B5EF4-FFF2-40B4-BE49-F238E27FC236}">
                <a16:creationId xmlns:a16="http://schemas.microsoft.com/office/drawing/2014/main" id="{4476FFD2-2F4E-4AE2-BC89-46421DCD4741}"/>
              </a:ext>
            </a:extLst>
          </p:cNvPr>
          <p:cNvPicPr>
            <a:picLocks noChangeAspect="1"/>
          </p:cNvPicPr>
          <p:nvPr/>
        </p:nvPicPr>
        <p:blipFill rotWithShape="1">
          <a:blip r:embed="rId2">
            <a:extLst>
              <a:ext uri="{28A0092B-C50C-407E-A947-70E740481C1C}">
                <a14:useLocalDpi xmlns:a14="http://schemas.microsoft.com/office/drawing/2010/main" val="0"/>
              </a:ext>
            </a:extLst>
          </a:blip>
          <a:srcRect t="2255" r="-1" b="1484"/>
          <a:stretch/>
        </p:blipFill>
        <p:spPr>
          <a:xfrm>
            <a:off x="4044603" y="448056"/>
            <a:ext cx="7680450" cy="3802932"/>
          </a:xfrm>
          <a:prstGeom prst="rect">
            <a:avLst/>
          </a:prstGeom>
        </p:spPr>
      </p:pic>
      <p:sp>
        <p:nvSpPr>
          <p:cNvPr id="14" name="Rectangle 13">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5">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6" name="Rectangle 15">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16552"/>
            <a:ext cx="7688475" cy="1984248"/>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38450E67-4685-46D7-B0CB-AAF010C4EFF5}"/>
              </a:ext>
            </a:extLst>
          </p:cNvPr>
          <p:cNvSpPr>
            <a:spLocks noGrp="1"/>
          </p:cNvSpPr>
          <p:nvPr>
            <p:ph idx="1"/>
          </p:nvPr>
        </p:nvSpPr>
        <p:spPr>
          <a:xfrm>
            <a:off x="4379709" y="4642338"/>
            <a:ext cx="7037591" cy="1564310"/>
          </a:xfrm>
        </p:spPr>
        <p:txBody>
          <a:bodyPr anchor="ctr">
            <a:normAutofit/>
          </a:bodyPr>
          <a:lstStyle/>
          <a:p>
            <a:r>
              <a:rPr lang="en-US" sz="1800" dirty="0"/>
              <a:t>As shown in the above for the process of key expansion each round has a pre-defined rconstant values.</a:t>
            </a:r>
          </a:p>
        </p:txBody>
      </p:sp>
    </p:spTree>
    <p:extLst>
      <p:ext uri="{BB962C8B-B14F-4D97-AF65-F5344CB8AC3E}">
        <p14:creationId xmlns:p14="http://schemas.microsoft.com/office/powerpoint/2010/main" val="2905861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F3D78-51FA-49F4-8447-C87CE7E938A6}"/>
              </a:ext>
            </a:extLst>
          </p:cNvPr>
          <p:cNvSpPr>
            <a:spLocks noGrp="1"/>
          </p:cNvSpPr>
          <p:nvPr>
            <p:ph type="title"/>
          </p:nvPr>
        </p:nvSpPr>
        <p:spPr>
          <a:xfrm>
            <a:off x="838200" y="365125"/>
            <a:ext cx="10515600" cy="1325563"/>
          </a:xfrm>
        </p:spPr>
        <p:txBody>
          <a:bodyPr/>
          <a:lstStyle/>
          <a:p>
            <a:pPr algn="ctr"/>
            <a:r>
              <a:rPr lang="en-US" dirty="0"/>
              <a:t>Input data Division and Conversion</a:t>
            </a:r>
            <a:endParaRPr lang="en-IN" dirty="0"/>
          </a:p>
        </p:txBody>
      </p:sp>
      <p:sp>
        <p:nvSpPr>
          <p:cNvPr id="3" name="Content Placeholder 2">
            <a:extLst>
              <a:ext uri="{FF2B5EF4-FFF2-40B4-BE49-F238E27FC236}">
                <a16:creationId xmlns:a16="http://schemas.microsoft.com/office/drawing/2014/main" id="{ACCEC5FB-2A25-4C59-86CE-3E72C238FF1B}"/>
              </a:ext>
            </a:extLst>
          </p:cNvPr>
          <p:cNvSpPr>
            <a:spLocks noGrp="1"/>
          </p:cNvSpPr>
          <p:nvPr>
            <p:ph idx="1"/>
          </p:nvPr>
        </p:nvSpPr>
        <p:spPr>
          <a:xfrm>
            <a:off x="838200" y="1825625"/>
            <a:ext cx="10515600" cy="4351338"/>
          </a:xfrm>
        </p:spPr>
        <p:txBody>
          <a:bodyPr>
            <a:normAutofit/>
          </a:bodyPr>
          <a:lstStyle/>
          <a:p>
            <a:r>
              <a:rPr lang="en-US" sz="2000" dirty="0"/>
              <a:t>The given plaintext is converted to hexa-decimal code with the help of ASCI values. This hexa-decimal code is divided into blocks as shown.</a:t>
            </a:r>
            <a:endParaRPr lang="en-IN" sz="2000" dirty="0"/>
          </a:p>
          <a:p>
            <a:r>
              <a:rPr lang="en-IN" sz="2000" dirty="0"/>
              <a:t>Input data :</a:t>
            </a:r>
          </a:p>
          <a:p>
            <a:r>
              <a:rPr lang="en-IN" sz="2000" dirty="0"/>
              <a:t>Hexa-decimal :</a:t>
            </a:r>
          </a:p>
          <a:p>
            <a:endParaRPr lang="en-IN" sz="2000" dirty="0"/>
          </a:p>
          <a:p>
            <a:r>
              <a:rPr lang="en-IN" sz="2000" dirty="0"/>
              <a:t>Division of data:</a:t>
            </a:r>
          </a:p>
          <a:p>
            <a:pPr marL="0" indent="0">
              <a:buNone/>
            </a:pPr>
            <a:r>
              <a:rPr lang="en-IN" sz="2000" dirty="0"/>
              <a:t> </a:t>
            </a:r>
            <a:endParaRPr lang="en-US" sz="2000" dirty="0"/>
          </a:p>
        </p:txBody>
      </p:sp>
      <p:graphicFrame>
        <p:nvGraphicFramePr>
          <p:cNvPr id="5" name="Table 4">
            <a:extLst>
              <a:ext uri="{FF2B5EF4-FFF2-40B4-BE49-F238E27FC236}">
                <a16:creationId xmlns:a16="http://schemas.microsoft.com/office/drawing/2014/main" id="{EE09A673-C59B-4161-BFDA-E462D7FB0B6A}"/>
              </a:ext>
            </a:extLst>
          </p:cNvPr>
          <p:cNvGraphicFramePr>
            <a:graphicFrameLocks noGrp="1"/>
          </p:cNvGraphicFramePr>
          <p:nvPr>
            <p:extLst>
              <p:ext uri="{D42A27DB-BD31-4B8C-83A1-F6EECF244321}">
                <p14:modId xmlns:p14="http://schemas.microsoft.com/office/powerpoint/2010/main" val="1064056908"/>
              </p:ext>
            </p:extLst>
          </p:nvPr>
        </p:nvGraphicFramePr>
        <p:xfrm>
          <a:off x="2891367" y="2463535"/>
          <a:ext cx="8128000" cy="370840"/>
        </p:xfrm>
        <a:graphic>
          <a:graphicData uri="http://schemas.openxmlformats.org/drawingml/2006/table">
            <a:tbl>
              <a:tblPr firstRow="1" bandRow="1">
                <a:tableStyleId>{5940675A-B579-460E-94D1-54222C63F5DA}</a:tableStyleId>
              </a:tblPr>
              <a:tblGrid>
                <a:gridCol w="508000">
                  <a:extLst>
                    <a:ext uri="{9D8B030D-6E8A-4147-A177-3AD203B41FA5}">
                      <a16:colId xmlns:a16="http://schemas.microsoft.com/office/drawing/2014/main" val="3121375683"/>
                    </a:ext>
                  </a:extLst>
                </a:gridCol>
                <a:gridCol w="508000">
                  <a:extLst>
                    <a:ext uri="{9D8B030D-6E8A-4147-A177-3AD203B41FA5}">
                      <a16:colId xmlns:a16="http://schemas.microsoft.com/office/drawing/2014/main" val="3186955840"/>
                    </a:ext>
                  </a:extLst>
                </a:gridCol>
                <a:gridCol w="508000">
                  <a:extLst>
                    <a:ext uri="{9D8B030D-6E8A-4147-A177-3AD203B41FA5}">
                      <a16:colId xmlns:a16="http://schemas.microsoft.com/office/drawing/2014/main" val="118942783"/>
                    </a:ext>
                  </a:extLst>
                </a:gridCol>
                <a:gridCol w="508000">
                  <a:extLst>
                    <a:ext uri="{9D8B030D-6E8A-4147-A177-3AD203B41FA5}">
                      <a16:colId xmlns:a16="http://schemas.microsoft.com/office/drawing/2014/main" val="4218145256"/>
                    </a:ext>
                  </a:extLst>
                </a:gridCol>
                <a:gridCol w="508000">
                  <a:extLst>
                    <a:ext uri="{9D8B030D-6E8A-4147-A177-3AD203B41FA5}">
                      <a16:colId xmlns:a16="http://schemas.microsoft.com/office/drawing/2014/main" val="1724453601"/>
                    </a:ext>
                  </a:extLst>
                </a:gridCol>
                <a:gridCol w="508000">
                  <a:extLst>
                    <a:ext uri="{9D8B030D-6E8A-4147-A177-3AD203B41FA5}">
                      <a16:colId xmlns:a16="http://schemas.microsoft.com/office/drawing/2014/main" val="362328688"/>
                    </a:ext>
                  </a:extLst>
                </a:gridCol>
                <a:gridCol w="508000">
                  <a:extLst>
                    <a:ext uri="{9D8B030D-6E8A-4147-A177-3AD203B41FA5}">
                      <a16:colId xmlns:a16="http://schemas.microsoft.com/office/drawing/2014/main" val="219525472"/>
                    </a:ext>
                  </a:extLst>
                </a:gridCol>
                <a:gridCol w="508000">
                  <a:extLst>
                    <a:ext uri="{9D8B030D-6E8A-4147-A177-3AD203B41FA5}">
                      <a16:colId xmlns:a16="http://schemas.microsoft.com/office/drawing/2014/main" val="941535151"/>
                    </a:ext>
                  </a:extLst>
                </a:gridCol>
                <a:gridCol w="508000">
                  <a:extLst>
                    <a:ext uri="{9D8B030D-6E8A-4147-A177-3AD203B41FA5}">
                      <a16:colId xmlns:a16="http://schemas.microsoft.com/office/drawing/2014/main" val="518374216"/>
                    </a:ext>
                  </a:extLst>
                </a:gridCol>
                <a:gridCol w="508000">
                  <a:extLst>
                    <a:ext uri="{9D8B030D-6E8A-4147-A177-3AD203B41FA5}">
                      <a16:colId xmlns:a16="http://schemas.microsoft.com/office/drawing/2014/main" val="246781615"/>
                    </a:ext>
                  </a:extLst>
                </a:gridCol>
                <a:gridCol w="508000">
                  <a:extLst>
                    <a:ext uri="{9D8B030D-6E8A-4147-A177-3AD203B41FA5}">
                      <a16:colId xmlns:a16="http://schemas.microsoft.com/office/drawing/2014/main" val="1314803796"/>
                    </a:ext>
                  </a:extLst>
                </a:gridCol>
                <a:gridCol w="508000">
                  <a:extLst>
                    <a:ext uri="{9D8B030D-6E8A-4147-A177-3AD203B41FA5}">
                      <a16:colId xmlns:a16="http://schemas.microsoft.com/office/drawing/2014/main" val="2881861214"/>
                    </a:ext>
                  </a:extLst>
                </a:gridCol>
                <a:gridCol w="508000">
                  <a:extLst>
                    <a:ext uri="{9D8B030D-6E8A-4147-A177-3AD203B41FA5}">
                      <a16:colId xmlns:a16="http://schemas.microsoft.com/office/drawing/2014/main" val="1792815084"/>
                    </a:ext>
                  </a:extLst>
                </a:gridCol>
                <a:gridCol w="508000">
                  <a:extLst>
                    <a:ext uri="{9D8B030D-6E8A-4147-A177-3AD203B41FA5}">
                      <a16:colId xmlns:a16="http://schemas.microsoft.com/office/drawing/2014/main" val="758840909"/>
                    </a:ext>
                  </a:extLst>
                </a:gridCol>
                <a:gridCol w="508000">
                  <a:extLst>
                    <a:ext uri="{9D8B030D-6E8A-4147-A177-3AD203B41FA5}">
                      <a16:colId xmlns:a16="http://schemas.microsoft.com/office/drawing/2014/main" val="2920434077"/>
                    </a:ext>
                  </a:extLst>
                </a:gridCol>
                <a:gridCol w="508000">
                  <a:extLst>
                    <a:ext uri="{9D8B030D-6E8A-4147-A177-3AD203B41FA5}">
                      <a16:colId xmlns:a16="http://schemas.microsoft.com/office/drawing/2014/main" val="4163840824"/>
                    </a:ext>
                  </a:extLst>
                </a:gridCol>
              </a:tblGrid>
              <a:tr h="370840">
                <a:tc>
                  <a:txBody>
                    <a:bodyPr/>
                    <a:lstStyle/>
                    <a:p>
                      <a:r>
                        <a:rPr lang="en-US" dirty="0"/>
                        <a:t>T</a:t>
                      </a:r>
                      <a:endParaRPr lang="en-IN" dirty="0"/>
                    </a:p>
                  </a:txBody>
                  <a:tcPr/>
                </a:tc>
                <a:tc>
                  <a:txBody>
                    <a:bodyPr/>
                    <a:lstStyle/>
                    <a:p>
                      <a:r>
                        <a:rPr lang="en-US" dirty="0"/>
                        <a:t>H</a:t>
                      </a:r>
                      <a:endParaRPr lang="en-IN" dirty="0"/>
                    </a:p>
                  </a:txBody>
                  <a:tcPr/>
                </a:tc>
                <a:tc>
                  <a:txBody>
                    <a:bodyPr/>
                    <a:lstStyle/>
                    <a:p>
                      <a:r>
                        <a:rPr lang="en-US" dirty="0"/>
                        <a:t>A</a:t>
                      </a:r>
                      <a:endParaRPr lang="en-IN" dirty="0"/>
                    </a:p>
                  </a:txBody>
                  <a:tcPr/>
                </a:tc>
                <a:tc>
                  <a:txBody>
                    <a:bodyPr/>
                    <a:lstStyle/>
                    <a:p>
                      <a:r>
                        <a:rPr lang="en-US" dirty="0"/>
                        <a:t>T</a:t>
                      </a:r>
                      <a:endParaRPr lang="en-IN" dirty="0"/>
                    </a:p>
                  </a:txBody>
                  <a:tcPr/>
                </a:tc>
                <a:tc>
                  <a:txBody>
                    <a:bodyPr/>
                    <a:lstStyle/>
                    <a:p>
                      <a:r>
                        <a:rPr lang="en-US" dirty="0"/>
                        <a:t>S </a:t>
                      </a:r>
                      <a:endParaRPr lang="en-IN" dirty="0"/>
                    </a:p>
                  </a:txBody>
                  <a:tcPr/>
                </a:tc>
                <a:tc>
                  <a:txBody>
                    <a:bodyPr/>
                    <a:lstStyle/>
                    <a:p>
                      <a:endParaRPr lang="en-IN" dirty="0"/>
                    </a:p>
                  </a:txBody>
                  <a:tcPr/>
                </a:tc>
                <a:tc>
                  <a:txBody>
                    <a:bodyPr/>
                    <a:lstStyle/>
                    <a:p>
                      <a:r>
                        <a:rPr lang="en-US" dirty="0"/>
                        <a:t>M</a:t>
                      </a:r>
                      <a:endParaRPr lang="en-IN" dirty="0"/>
                    </a:p>
                  </a:txBody>
                  <a:tcPr/>
                </a:tc>
                <a:tc>
                  <a:txBody>
                    <a:bodyPr/>
                    <a:lstStyle/>
                    <a:p>
                      <a:r>
                        <a:rPr lang="en-US" dirty="0"/>
                        <a:t>Y </a:t>
                      </a:r>
                      <a:endParaRPr lang="en-IN" dirty="0"/>
                    </a:p>
                  </a:txBody>
                  <a:tcPr/>
                </a:tc>
                <a:tc>
                  <a:txBody>
                    <a:bodyPr/>
                    <a:lstStyle/>
                    <a:p>
                      <a:endParaRPr lang="en-IN" dirty="0"/>
                    </a:p>
                  </a:txBody>
                  <a:tcPr/>
                </a:tc>
                <a:tc>
                  <a:txBody>
                    <a:bodyPr/>
                    <a:lstStyle/>
                    <a:p>
                      <a:r>
                        <a:rPr lang="en-US" dirty="0"/>
                        <a:t>K</a:t>
                      </a:r>
                      <a:endParaRPr lang="en-IN" dirty="0"/>
                    </a:p>
                  </a:txBody>
                  <a:tcPr/>
                </a:tc>
                <a:tc>
                  <a:txBody>
                    <a:bodyPr/>
                    <a:lstStyle/>
                    <a:p>
                      <a:r>
                        <a:rPr lang="en-US" dirty="0"/>
                        <a:t>U</a:t>
                      </a:r>
                      <a:endParaRPr lang="en-IN" dirty="0"/>
                    </a:p>
                  </a:txBody>
                  <a:tcPr/>
                </a:tc>
                <a:tc>
                  <a:txBody>
                    <a:bodyPr/>
                    <a:lstStyle/>
                    <a:p>
                      <a:r>
                        <a:rPr lang="en-US" dirty="0"/>
                        <a:t>N</a:t>
                      </a:r>
                      <a:endParaRPr lang="en-IN" dirty="0"/>
                    </a:p>
                  </a:txBody>
                  <a:tcPr/>
                </a:tc>
                <a:tc>
                  <a:txBody>
                    <a:bodyPr/>
                    <a:lstStyle/>
                    <a:p>
                      <a:r>
                        <a:rPr lang="en-US" dirty="0"/>
                        <a:t>G</a:t>
                      </a:r>
                      <a:endParaRPr lang="en-IN" dirty="0"/>
                    </a:p>
                  </a:txBody>
                  <a:tcPr/>
                </a:tc>
                <a:tc>
                  <a:txBody>
                    <a:bodyPr/>
                    <a:lstStyle/>
                    <a:p>
                      <a:endParaRPr lang="en-IN" dirty="0"/>
                    </a:p>
                  </a:txBody>
                  <a:tcPr/>
                </a:tc>
                <a:tc>
                  <a:txBody>
                    <a:bodyPr/>
                    <a:lstStyle/>
                    <a:p>
                      <a:r>
                        <a:rPr lang="en-US" dirty="0"/>
                        <a:t>F</a:t>
                      </a:r>
                      <a:endParaRPr lang="en-IN" dirty="0"/>
                    </a:p>
                  </a:txBody>
                  <a:tcPr/>
                </a:tc>
                <a:tc>
                  <a:txBody>
                    <a:bodyPr/>
                    <a:lstStyle/>
                    <a:p>
                      <a:r>
                        <a:rPr lang="en-US" dirty="0"/>
                        <a:t>U</a:t>
                      </a:r>
                      <a:endParaRPr lang="en-IN" dirty="0"/>
                    </a:p>
                  </a:txBody>
                  <a:tcPr/>
                </a:tc>
                <a:extLst>
                  <a:ext uri="{0D108BD9-81ED-4DB2-BD59-A6C34878D82A}">
                    <a16:rowId xmlns:a16="http://schemas.microsoft.com/office/drawing/2014/main" val="2277199724"/>
                  </a:ext>
                </a:extLst>
              </a:tr>
            </a:tbl>
          </a:graphicData>
        </a:graphic>
      </p:graphicFrame>
      <p:graphicFrame>
        <p:nvGraphicFramePr>
          <p:cNvPr id="6" name="Table 4">
            <a:extLst>
              <a:ext uri="{FF2B5EF4-FFF2-40B4-BE49-F238E27FC236}">
                <a16:creationId xmlns:a16="http://schemas.microsoft.com/office/drawing/2014/main" id="{D62DB823-5644-4F4F-A171-9373F10AB74C}"/>
              </a:ext>
            </a:extLst>
          </p:cNvPr>
          <p:cNvGraphicFramePr>
            <a:graphicFrameLocks noGrp="1"/>
          </p:cNvGraphicFramePr>
          <p:nvPr>
            <p:extLst>
              <p:ext uri="{D42A27DB-BD31-4B8C-83A1-F6EECF244321}">
                <p14:modId xmlns:p14="http://schemas.microsoft.com/office/powerpoint/2010/main" val="2417958072"/>
              </p:ext>
            </p:extLst>
          </p:nvPr>
        </p:nvGraphicFramePr>
        <p:xfrm>
          <a:off x="2891367" y="2991142"/>
          <a:ext cx="8128000" cy="370840"/>
        </p:xfrm>
        <a:graphic>
          <a:graphicData uri="http://schemas.openxmlformats.org/drawingml/2006/table">
            <a:tbl>
              <a:tblPr firstRow="1" bandRow="1">
                <a:tableStyleId>{5940675A-B579-460E-94D1-54222C63F5DA}</a:tableStyleId>
              </a:tblPr>
              <a:tblGrid>
                <a:gridCol w="508000">
                  <a:extLst>
                    <a:ext uri="{9D8B030D-6E8A-4147-A177-3AD203B41FA5}">
                      <a16:colId xmlns:a16="http://schemas.microsoft.com/office/drawing/2014/main" val="3121375683"/>
                    </a:ext>
                  </a:extLst>
                </a:gridCol>
                <a:gridCol w="508000">
                  <a:extLst>
                    <a:ext uri="{9D8B030D-6E8A-4147-A177-3AD203B41FA5}">
                      <a16:colId xmlns:a16="http://schemas.microsoft.com/office/drawing/2014/main" val="3186955840"/>
                    </a:ext>
                  </a:extLst>
                </a:gridCol>
                <a:gridCol w="508000">
                  <a:extLst>
                    <a:ext uri="{9D8B030D-6E8A-4147-A177-3AD203B41FA5}">
                      <a16:colId xmlns:a16="http://schemas.microsoft.com/office/drawing/2014/main" val="118942783"/>
                    </a:ext>
                  </a:extLst>
                </a:gridCol>
                <a:gridCol w="508000">
                  <a:extLst>
                    <a:ext uri="{9D8B030D-6E8A-4147-A177-3AD203B41FA5}">
                      <a16:colId xmlns:a16="http://schemas.microsoft.com/office/drawing/2014/main" val="4218145256"/>
                    </a:ext>
                  </a:extLst>
                </a:gridCol>
                <a:gridCol w="508000">
                  <a:extLst>
                    <a:ext uri="{9D8B030D-6E8A-4147-A177-3AD203B41FA5}">
                      <a16:colId xmlns:a16="http://schemas.microsoft.com/office/drawing/2014/main" val="1724453601"/>
                    </a:ext>
                  </a:extLst>
                </a:gridCol>
                <a:gridCol w="508000">
                  <a:extLst>
                    <a:ext uri="{9D8B030D-6E8A-4147-A177-3AD203B41FA5}">
                      <a16:colId xmlns:a16="http://schemas.microsoft.com/office/drawing/2014/main" val="362328688"/>
                    </a:ext>
                  </a:extLst>
                </a:gridCol>
                <a:gridCol w="508000">
                  <a:extLst>
                    <a:ext uri="{9D8B030D-6E8A-4147-A177-3AD203B41FA5}">
                      <a16:colId xmlns:a16="http://schemas.microsoft.com/office/drawing/2014/main" val="219525472"/>
                    </a:ext>
                  </a:extLst>
                </a:gridCol>
                <a:gridCol w="508000">
                  <a:extLst>
                    <a:ext uri="{9D8B030D-6E8A-4147-A177-3AD203B41FA5}">
                      <a16:colId xmlns:a16="http://schemas.microsoft.com/office/drawing/2014/main" val="941535151"/>
                    </a:ext>
                  </a:extLst>
                </a:gridCol>
                <a:gridCol w="508000">
                  <a:extLst>
                    <a:ext uri="{9D8B030D-6E8A-4147-A177-3AD203B41FA5}">
                      <a16:colId xmlns:a16="http://schemas.microsoft.com/office/drawing/2014/main" val="518374216"/>
                    </a:ext>
                  </a:extLst>
                </a:gridCol>
                <a:gridCol w="508000">
                  <a:extLst>
                    <a:ext uri="{9D8B030D-6E8A-4147-A177-3AD203B41FA5}">
                      <a16:colId xmlns:a16="http://schemas.microsoft.com/office/drawing/2014/main" val="246781615"/>
                    </a:ext>
                  </a:extLst>
                </a:gridCol>
                <a:gridCol w="508000">
                  <a:extLst>
                    <a:ext uri="{9D8B030D-6E8A-4147-A177-3AD203B41FA5}">
                      <a16:colId xmlns:a16="http://schemas.microsoft.com/office/drawing/2014/main" val="1314803796"/>
                    </a:ext>
                  </a:extLst>
                </a:gridCol>
                <a:gridCol w="508000">
                  <a:extLst>
                    <a:ext uri="{9D8B030D-6E8A-4147-A177-3AD203B41FA5}">
                      <a16:colId xmlns:a16="http://schemas.microsoft.com/office/drawing/2014/main" val="2881861214"/>
                    </a:ext>
                  </a:extLst>
                </a:gridCol>
                <a:gridCol w="508000">
                  <a:extLst>
                    <a:ext uri="{9D8B030D-6E8A-4147-A177-3AD203B41FA5}">
                      <a16:colId xmlns:a16="http://schemas.microsoft.com/office/drawing/2014/main" val="1792815084"/>
                    </a:ext>
                  </a:extLst>
                </a:gridCol>
                <a:gridCol w="508000">
                  <a:extLst>
                    <a:ext uri="{9D8B030D-6E8A-4147-A177-3AD203B41FA5}">
                      <a16:colId xmlns:a16="http://schemas.microsoft.com/office/drawing/2014/main" val="758840909"/>
                    </a:ext>
                  </a:extLst>
                </a:gridCol>
                <a:gridCol w="508000">
                  <a:extLst>
                    <a:ext uri="{9D8B030D-6E8A-4147-A177-3AD203B41FA5}">
                      <a16:colId xmlns:a16="http://schemas.microsoft.com/office/drawing/2014/main" val="2920434077"/>
                    </a:ext>
                  </a:extLst>
                </a:gridCol>
                <a:gridCol w="508000">
                  <a:extLst>
                    <a:ext uri="{9D8B030D-6E8A-4147-A177-3AD203B41FA5}">
                      <a16:colId xmlns:a16="http://schemas.microsoft.com/office/drawing/2014/main" val="4163840824"/>
                    </a:ext>
                  </a:extLst>
                </a:gridCol>
              </a:tblGrid>
              <a:tr h="370840">
                <a:tc>
                  <a:txBody>
                    <a:bodyPr/>
                    <a:lstStyle/>
                    <a:p>
                      <a:r>
                        <a:rPr lang="en-US" dirty="0"/>
                        <a:t>54</a:t>
                      </a:r>
                      <a:endParaRPr lang="en-IN" dirty="0"/>
                    </a:p>
                  </a:txBody>
                  <a:tcPr/>
                </a:tc>
                <a:tc>
                  <a:txBody>
                    <a:bodyPr/>
                    <a:lstStyle/>
                    <a:p>
                      <a:r>
                        <a:rPr lang="en-US" dirty="0"/>
                        <a:t>68</a:t>
                      </a:r>
                      <a:endParaRPr lang="en-IN" dirty="0"/>
                    </a:p>
                  </a:txBody>
                  <a:tcPr/>
                </a:tc>
                <a:tc>
                  <a:txBody>
                    <a:bodyPr/>
                    <a:lstStyle/>
                    <a:p>
                      <a:r>
                        <a:rPr lang="en-US" dirty="0"/>
                        <a:t>61</a:t>
                      </a:r>
                      <a:endParaRPr lang="en-IN" dirty="0"/>
                    </a:p>
                  </a:txBody>
                  <a:tcPr/>
                </a:tc>
                <a:tc>
                  <a:txBody>
                    <a:bodyPr/>
                    <a:lstStyle/>
                    <a:p>
                      <a:r>
                        <a:rPr lang="en-US" dirty="0"/>
                        <a:t>74</a:t>
                      </a:r>
                      <a:endParaRPr lang="en-IN" dirty="0"/>
                    </a:p>
                  </a:txBody>
                  <a:tcPr/>
                </a:tc>
                <a:tc>
                  <a:txBody>
                    <a:bodyPr/>
                    <a:lstStyle/>
                    <a:p>
                      <a:r>
                        <a:rPr lang="en-US" dirty="0"/>
                        <a:t>73 </a:t>
                      </a:r>
                      <a:endParaRPr lang="en-IN" dirty="0"/>
                    </a:p>
                  </a:txBody>
                  <a:tcPr/>
                </a:tc>
                <a:tc>
                  <a:txBody>
                    <a:bodyPr/>
                    <a:lstStyle/>
                    <a:p>
                      <a:r>
                        <a:rPr lang="en-US" dirty="0"/>
                        <a:t>20</a:t>
                      </a:r>
                      <a:endParaRPr lang="en-IN" dirty="0"/>
                    </a:p>
                  </a:txBody>
                  <a:tcPr/>
                </a:tc>
                <a:tc>
                  <a:txBody>
                    <a:bodyPr/>
                    <a:lstStyle/>
                    <a:p>
                      <a:r>
                        <a:rPr lang="en-US" dirty="0"/>
                        <a:t>6d</a:t>
                      </a:r>
                      <a:endParaRPr lang="en-IN" dirty="0"/>
                    </a:p>
                  </a:txBody>
                  <a:tcPr/>
                </a:tc>
                <a:tc>
                  <a:txBody>
                    <a:bodyPr/>
                    <a:lstStyle/>
                    <a:p>
                      <a:r>
                        <a:rPr lang="en-US" dirty="0"/>
                        <a:t>79 </a:t>
                      </a:r>
                      <a:endParaRPr lang="en-IN" dirty="0"/>
                    </a:p>
                  </a:txBody>
                  <a:tcPr/>
                </a:tc>
                <a:tc>
                  <a:txBody>
                    <a:bodyPr/>
                    <a:lstStyle/>
                    <a:p>
                      <a:r>
                        <a:rPr lang="en-US" dirty="0"/>
                        <a:t>20</a:t>
                      </a:r>
                      <a:endParaRPr lang="en-IN" dirty="0"/>
                    </a:p>
                  </a:txBody>
                  <a:tcPr/>
                </a:tc>
                <a:tc>
                  <a:txBody>
                    <a:bodyPr/>
                    <a:lstStyle/>
                    <a:p>
                      <a:r>
                        <a:rPr lang="en-US" dirty="0"/>
                        <a:t>4b</a:t>
                      </a:r>
                      <a:endParaRPr lang="en-IN" dirty="0"/>
                    </a:p>
                  </a:txBody>
                  <a:tcPr/>
                </a:tc>
                <a:tc>
                  <a:txBody>
                    <a:bodyPr/>
                    <a:lstStyle/>
                    <a:p>
                      <a:r>
                        <a:rPr lang="en-US" dirty="0"/>
                        <a:t>75</a:t>
                      </a:r>
                      <a:endParaRPr lang="en-IN" dirty="0"/>
                    </a:p>
                  </a:txBody>
                  <a:tcPr/>
                </a:tc>
                <a:tc>
                  <a:txBody>
                    <a:bodyPr/>
                    <a:lstStyle/>
                    <a:p>
                      <a:r>
                        <a:rPr lang="en-US" dirty="0"/>
                        <a:t>6e</a:t>
                      </a:r>
                      <a:endParaRPr lang="en-IN" dirty="0"/>
                    </a:p>
                  </a:txBody>
                  <a:tcPr/>
                </a:tc>
                <a:tc>
                  <a:txBody>
                    <a:bodyPr/>
                    <a:lstStyle/>
                    <a:p>
                      <a:r>
                        <a:rPr lang="en-US" dirty="0"/>
                        <a:t>67</a:t>
                      </a:r>
                      <a:endParaRPr lang="en-IN" dirty="0"/>
                    </a:p>
                  </a:txBody>
                  <a:tcPr/>
                </a:tc>
                <a:tc>
                  <a:txBody>
                    <a:bodyPr/>
                    <a:lstStyle/>
                    <a:p>
                      <a:r>
                        <a:rPr lang="en-US" dirty="0"/>
                        <a:t>20</a:t>
                      </a:r>
                      <a:endParaRPr lang="en-IN" dirty="0"/>
                    </a:p>
                  </a:txBody>
                  <a:tcPr/>
                </a:tc>
                <a:tc>
                  <a:txBody>
                    <a:bodyPr/>
                    <a:lstStyle/>
                    <a:p>
                      <a:r>
                        <a:rPr lang="en-US" dirty="0"/>
                        <a:t>46</a:t>
                      </a:r>
                      <a:endParaRPr lang="en-IN" dirty="0"/>
                    </a:p>
                  </a:txBody>
                  <a:tcPr/>
                </a:tc>
                <a:tc>
                  <a:txBody>
                    <a:bodyPr/>
                    <a:lstStyle/>
                    <a:p>
                      <a:r>
                        <a:rPr lang="en-US" dirty="0"/>
                        <a:t>75</a:t>
                      </a:r>
                      <a:endParaRPr lang="en-IN" dirty="0"/>
                    </a:p>
                  </a:txBody>
                  <a:tcPr/>
                </a:tc>
                <a:extLst>
                  <a:ext uri="{0D108BD9-81ED-4DB2-BD59-A6C34878D82A}">
                    <a16:rowId xmlns:a16="http://schemas.microsoft.com/office/drawing/2014/main" val="2277199724"/>
                  </a:ext>
                </a:extLst>
              </a:tr>
            </a:tbl>
          </a:graphicData>
        </a:graphic>
      </p:graphicFrame>
      <p:graphicFrame>
        <p:nvGraphicFramePr>
          <p:cNvPr id="8" name="Table 8">
            <a:extLst>
              <a:ext uri="{FF2B5EF4-FFF2-40B4-BE49-F238E27FC236}">
                <a16:creationId xmlns:a16="http://schemas.microsoft.com/office/drawing/2014/main" id="{A6A93B05-3301-420B-A5B1-DCEC04A08CFD}"/>
              </a:ext>
            </a:extLst>
          </p:cNvPr>
          <p:cNvGraphicFramePr>
            <a:graphicFrameLocks noGrp="1"/>
          </p:cNvGraphicFramePr>
          <p:nvPr>
            <p:extLst>
              <p:ext uri="{D42A27DB-BD31-4B8C-83A1-F6EECF244321}">
                <p14:modId xmlns:p14="http://schemas.microsoft.com/office/powerpoint/2010/main" val="4113911506"/>
              </p:ext>
            </p:extLst>
          </p:nvPr>
        </p:nvGraphicFramePr>
        <p:xfrm>
          <a:off x="3522134" y="4368799"/>
          <a:ext cx="2573866" cy="1483360"/>
        </p:xfrm>
        <a:graphic>
          <a:graphicData uri="http://schemas.openxmlformats.org/drawingml/2006/table">
            <a:tbl>
              <a:tblPr firstRow="1" bandRow="1">
                <a:tableStyleId>{5940675A-B579-460E-94D1-54222C63F5DA}</a:tableStyleId>
              </a:tblPr>
              <a:tblGrid>
                <a:gridCol w="584200">
                  <a:extLst>
                    <a:ext uri="{9D8B030D-6E8A-4147-A177-3AD203B41FA5}">
                      <a16:colId xmlns:a16="http://schemas.microsoft.com/office/drawing/2014/main" val="2186749281"/>
                    </a:ext>
                  </a:extLst>
                </a:gridCol>
                <a:gridCol w="643466">
                  <a:extLst>
                    <a:ext uri="{9D8B030D-6E8A-4147-A177-3AD203B41FA5}">
                      <a16:colId xmlns:a16="http://schemas.microsoft.com/office/drawing/2014/main" val="123968212"/>
                    </a:ext>
                  </a:extLst>
                </a:gridCol>
                <a:gridCol w="694267">
                  <a:extLst>
                    <a:ext uri="{9D8B030D-6E8A-4147-A177-3AD203B41FA5}">
                      <a16:colId xmlns:a16="http://schemas.microsoft.com/office/drawing/2014/main" val="357163041"/>
                    </a:ext>
                  </a:extLst>
                </a:gridCol>
                <a:gridCol w="651933">
                  <a:extLst>
                    <a:ext uri="{9D8B030D-6E8A-4147-A177-3AD203B41FA5}">
                      <a16:colId xmlns:a16="http://schemas.microsoft.com/office/drawing/2014/main" val="2345868788"/>
                    </a:ext>
                  </a:extLst>
                </a:gridCol>
              </a:tblGrid>
              <a:tr h="370840">
                <a:tc>
                  <a:txBody>
                    <a:bodyPr/>
                    <a:lstStyle/>
                    <a:p>
                      <a:r>
                        <a:rPr lang="en-US" dirty="0"/>
                        <a:t>54</a:t>
                      </a:r>
                      <a:endParaRPr lang="en-IN" dirty="0"/>
                    </a:p>
                  </a:txBody>
                  <a:tcPr/>
                </a:tc>
                <a:tc>
                  <a:txBody>
                    <a:bodyPr/>
                    <a:lstStyle/>
                    <a:p>
                      <a:r>
                        <a:rPr lang="en-US" dirty="0"/>
                        <a:t>73</a:t>
                      </a:r>
                      <a:endParaRPr lang="en-IN" dirty="0"/>
                    </a:p>
                  </a:txBody>
                  <a:tcPr/>
                </a:tc>
                <a:tc>
                  <a:txBody>
                    <a:bodyPr/>
                    <a:lstStyle/>
                    <a:p>
                      <a:r>
                        <a:rPr lang="en-US" dirty="0"/>
                        <a:t>20</a:t>
                      </a:r>
                      <a:endParaRPr lang="en-IN" dirty="0"/>
                    </a:p>
                  </a:txBody>
                  <a:tcPr/>
                </a:tc>
                <a:tc>
                  <a:txBody>
                    <a:bodyPr/>
                    <a:lstStyle/>
                    <a:p>
                      <a:r>
                        <a:rPr lang="en-US" dirty="0"/>
                        <a:t>67</a:t>
                      </a:r>
                      <a:endParaRPr lang="en-IN" dirty="0"/>
                    </a:p>
                  </a:txBody>
                  <a:tcPr/>
                </a:tc>
                <a:extLst>
                  <a:ext uri="{0D108BD9-81ED-4DB2-BD59-A6C34878D82A}">
                    <a16:rowId xmlns:a16="http://schemas.microsoft.com/office/drawing/2014/main" val="1148452750"/>
                  </a:ext>
                </a:extLst>
              </a:tr>
              <a:tr h="370840">
                <a:tc>
                  <a:txBody>
                    <a:bodyPr/>
                    <a:lstStyle/>
                    <a:p>
                      <a:r>
                        <a:rPr lang="en-US" dirty="0"/>
                        <a:t>68</a:t>
                      </a:r>
                      <a:endParaRPr lang="en-IN" dirty="0"/>
                    </a:p>
                  </a:txBody>
                  <a:tcPr/>
                </a:tc>
                <a:tc>
                  <a:txBody>
                    <a:bodyPr/>
                    <a:lstStyle/>
                    <a:p>
                      <a:r>
                        <a:rPr lang="en-US" dirty="0"/>
                        <a:t>20</a:t>
                      </a:r>
                      <a:endParaRPr lang="en-IN" dirty="0"/>
                    </a:p>
                  </a:txBody>
                  <a:tcPr/>
                </a:tc>
                <a:tc>
                  <a:txBody>
                    <a:bodyPr/>
                    <a:lstStyle/>
                    <a:p>
                      <a:r>
                        <a:rPr lang="en-US" dirty="0"/>
                        <a:t>4b</a:t>
                      </a:r>
                      <a:endParaRPr lang="en-IN" dirty="0"/>
                    </a:p>
                  </a:txBody>
                  <a:tcPr/>
                </a:tc>
                <a:tc>
                  <a:txBody>
                    <a:bodyPr/>
                    <a:lstStyle/>
                    <a:p>
                      <a:r>
                        <a:rPr lang="en-US" dirty="0"/>
                        <a:t>20</a:t>
                      </a:r>
                      <a:endParaRPr lang="en-IN" dirty="0"/>
                    </a:p>
                  </a:txBody>
                  <a:tcPr/>
                </a:tc>
                <a:extLst>
                  <a:ext uri="{0D108BD9-81ED-4DB2-BD59-A6C34878D82A}">
                    <a16:rowId xmlns:a16="http://schemas.microsoft.com/office/drawing/2014/main" val="1527684125"/>
                  </a:ext>
                </a:extLst>
              </a:tr>
              <a:tr h="370840">
                <a:tc>
                  <a:txBody>
                    <a:bodyPr/>
                    <a:lstStyle/>
                    <a:p>
                      <a:r>
                        <a:rPr lang="en-US" dirty="0"/>
                        <a:t>61</a:t>
                      </a:r>
                      <a:endParaRPr lang="en-IN" dirty="0"/>
                    </a:p>
                  </a:txBody>
                  <a:tcPr/>
                </a:tc>
                <a:tc>
                  <a:txBody>
                    <a:bodyPr/>
                    <a:lstStyle/>
                    <a:p>
                      <a:r>
                        <a:rPr lang="en-US" dirty="0"/>
                        <a:t>6d</a:t>
                      </a:r>
                      <a:endParaRPr lang="en-IN" dirty="0"/>
                    </a:p>
                  </a:txBody>
                  <a:tcPr/>
                </a:tc>
                <a:tc>
                  <a:txBody>
                    <a:bodyPr/>
                    <a:lstStyle/>
                    <a:p>
                      <a:r>
                        <a:rPr lang="en-US" dirty="0"/>
                        <a:t>75</a:t>
                      </a:r>
                      <a:endParaRPr lang="en-IN" dirty="0"/>
                    </a:p>
                  </a:txBody>
                  <a:tcPr/>
                </a:tc>
                <a:tc>
                  <a:txBody>
                    <a:bodyPr/>
                    <a:lstStyle/>
                    <a:p>
                      <a:r>
                        <a:rPr lang="en-US" dirty="0"/>
                        <a:t>46</a:t>
                      </a:r>
                      <a:endParaRPr lang="en-IN" dirty="0"/>
                    </a:p>
                  </a:txBody>
                  <a:tcPr/>
                </a:tc>
                <a:extLst>
                  <a:ext uri="{0D108BD9-81ED-4DB2-BD59-A6C34878D82A}">
                    <a16:rowId xmlns:a16="http://schemas.microsoft.com/office/drawing/2014/main" val="1986551839"/>
                  </a:ext>
                </a:extLst>
              </a:tr>
              <a:tr h="370840">
                <a:tc>
                  <a:txBody>
                    <a:bodyPr/>
                    <a:lstStyle/>
                    <a:p>
                      <a:r>
                        <a:rPr lang="en-US" dirty="0"/>
                        <a:t>74</a:t>
                      </a:r>
                      <a:endParaRPr lang="en-IN" dirty="0"/>
                    </a:p>
                  </a:txBody>
                  <a:tcPr/>
                </a:tc>
                <a:tc>
                  <a:txBody>
                    <a:bodyPr/>
                    <a:lstStyle/>
                    <a:p>
                      <a:r>
                        <a:rPr lang="en-US" dirty="0"/>
                        <a:t>79</a:t>
                      </a:r>
                      <a:endParaRPr lang="en-IN" dirty="0"/>
                    </a:p>
                  </a:txBody>
                  <a:tcPr/>
                </a:tc>
                <a:tc>
                  <a:txBody>
                    <a:bodyPr/>
                    <a:lstStyle/>
                    <a:p>
                      <a:r>
                        <a:rPr lang="en-US" dirty="0"/>
                        <a:t>6e</a:t>
                      </a:r>
                      <a:endParaRPr lang="en-IN" dirty="0"/>
                    </a:p>
                  </a:txBody>
                  <a:tcPr/>
                </a:tc>
                <a:tc>
                  <a:txBody>
                    <a:bodyPr/>
                    <a:lstStyle/>
                    <a:p>
                      <a:r>
                        <a:rPr lang="en-US" dirty="0"/>
                        <a:t>75</a:t>
                      </a:r>
                      <a:endParaRPr lang="en-IN" dirty="0"/>
                    </a:p>
                  </a:txBody>
                  <a:tcPr/>
                </a:tc>
                <a:extLst>
                  <a:ext uri="{0D108BD9-81ED-4DB2-BD59-A6C34878D82A}">
                    <a16:rowId xmlns:a16="http://schemas.microsoft.com/office/drawing/2014/main" val="2056983593"/>
                  </a:ext>
                </a:extLst>
              </a:tr>
            </a:tbl>
          </a:graphicData>
        </a:graphic>
      </p:graphicFrame>
    </p:spTree>
    <p:extLst>
      <p:ext uri="{BB962C8B-B14F-4D97-AF65-F5344CB8AC3E}">
        <p14:creationId xmlns:p14="http://schemas.microsoft.com/office/powerpoint/2010/main" val="196324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967BA-62B7-4AF4-87D2-228BB1DA3B89}"/>
              </a:ext>
            </a:extLst>
          </p:cNvPr>
          <p:cNvSpPr>
            <a:spLocks noGrp="1"/>
          </p:cNvSpPr>
          <p:nvPr>
            <p:ph type="title"/>
          </p:nvPr>
        </p:nvSpPr>
        <p:spPr>
          <a:xfrm>
            <a:off x="648929" y="629266"/>
            <a:ext cx="3505495" cy="1622321"/>
          </a:xfrm>
        </p:spPr>
        <p:txBody>
          <a:bodyPr>
            <a:normAutofit/>
          </a:bodyPr>
          <a:lstStyle/>
          <a:p>
            <a:pPr algn="ctr"/>
            <a:r>
              <a:rPr lang="en-US" sz="4100" dirty="0"/>
              <a:t>Substitution of bytes</a:t>
            </a:r>
            <a:endParaRPr lang="en-IN" sz="4100" dirty="0"/>
          </a:p>
        </p:txBody>
      </p:sp>
      <p:sp>
        <p:nvSpPr>
          <p:cNvPr id="3" name="Content Placeholder 2">
            <a:extLst>
              <a:ext uri="{FF2B5EF4-FFF2-40B4-BE49-F238E27FC236}">
                <a16:creationId xmlns:a16="http://schemas.microsoft.com/office/drawing/2014/main" id="{11360543-F326-457D-AD7D-7DB9D10BE725}"/>
              </a:ext>
            </a:extLst>
          </p:cNvPr>
          <p:cNvSpPr>
            <a:spLocks noGrp="1"/>
          </p:cNvSpPr>
          <p:nvPr>
            <p:ph idx="1"/>
          </p:nvPr>
        </p:nvSpPr>
        <p:spPr>
          <a:xfrm>
            <a:off x="648931" y="2438400"/>
            <a:ext cx="3505494" cy="3785419"/>
          </a:xfrm>
        </p:spPr>
        <p:txBody>
          <a:bodyPr>
            <a:normAutofit/>
          </a:bodyPr>
          <a:lstStyle/>
          <a:p>
            <a:r>
              <a:rPr lang="en-US" sz="2000" dirty="0"/>
              <a:t>Every byte of the input text is substituted with their respective values as mentioned in Rijndael S-box of encryption.</a:t>
            </a:r>
          </a:p>
          <a:p>
            <a:r>
              <a:rPr lang="en-US" sz="2000" dirty="0"/>
              <a:t>The byte “xy” is replaced with the value corresponding to it in S-box. An example of S-box operation is shown in next slide.</a:t>
            </a:r>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 crossword puzzle, receipt, battery&#10;&#10;Description automatically generated">
            <a:extLst>
              <a:ext uri="{FF2B5EF4-FFF2-40B4-BE49-F238E27FC236}">
                <a16:creationId xmlns:a16="http://schemas.microsoft.com/office/drawing/2014/main" id="{2260DDFB-2A03-456D-A5E1-A64A0B8F80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5862" y="1908381"/>
            <a:ext cx="6137207" cy="3097484"/>
          </a:xfrm>
          <a:prstGeom prst="rect">
            <a:avLst/>
          </a:prstGeom>
          <a:effectLst/>
        </p:spPr>
      </p:pic>
      <p:sp>
        <p:nvSpPr>
          <p:cNvPr id="6" name="TextBox 5">
            <a:extLst>
              <a:ext uri="{FF2B5EF4-FFF2-40B4-BE49-F238E27FC236}">
                <a16:creationId xmlns:a16="http://schemas.microsoft.com/office/drawing/2014/main" id="{B858CE7A-E164-4B90-B37E-27E9C352F4F9}"/>
              </a:ext>
            </a:extLst>
          </p:cNvPr>
          <p:cNvSpPr txBox="1"/>
          <p:nvPr/>
        </p:nvSpPr>
        <p:spPr>
          <a:xfrm>
            <a:off x="5405862" y="1198485"/>
            <a:ext cx="3915052" cy="369332"/>
          </a:xfrm>
          <a:prstGeom prst="rect">
            <a:avLst/>
          </a:prstGeom>
          <a:noFill/>
        </p:spPr>
        <p:txBody>
          <a:bodyPr wrap="square" rtlCol="0">
            <a:spAutoFit/>
          </a:bodyPr>
          <a:lstStyle/>
          <a:p>
            <a:pPr marL="285750" indent="-285750">
              <a:buFont typeface="Arial" panose="020B0604020202020204" pitchFamily="34" charset="0"/>
              <a:buChar char="•"/>
            </a:pPr>
            <a:r>
              <a:rPr lang="en-US" dirty="0"/>
              <a:t>Rijndael S-box</a:t>
            </a:r>
            <a:endParaRPr lang="en-IN" dirty="0"/>
          </a:p>
        </p:txBody>
      </p:sp>
    </p:spTree>
    <p:extLst>
      <p:ext uri="{BB962C8B-B14F-4D97-AF65-F5344CB8AC3E}">
        <p14:creationId xmlns:p14="http://schemas.microsoft.com/office/powerpoint/2010/main" val="3709421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967BA-62B7-4AF4-87D2-228BB1DA3B89}"/>
              </a:ext>
            </a:extLst>
          </p:cNvPr>
          <p:cNvSpPr>
            <a:spLocks noGrp="1"/>
          </p:cNvSpPr>
          <p:nvPr>
            <p:ph type="title"/>
          </p:nvPr>
        </p:nvSpPr>
        <p:spPr>
          <a:xfrm>
            <a:off x="648929" y="629266"/>
            <a:ext cx="3505495" cy="1622321"/>
          </a:xfrm>
        </p:spPr>
        <p:txBody>
          <a:bodyPr>
            <a:normAutofit/>
          </a:bodyPr>
          <a:lstStyle/>
          <a:p>
            <a:pPr algn="ctr"/>
            <a:r>
              <a:rPr lang="en-US" sz="4100" dirty="0"/>
              <a:t>Substitution of bytes</a:t>
            </a:r>
            <a:endParaRPr lang="en-IN" sz="4100" dirty="0"/>
          </a:p>
        </p:txBody>
      </p:sp>
      <p:graphicFrame>
        <p:nvGraphicFramePr>
          <p:cNvPr id="4" name="Table 6">
            <a:extLst>
              <a:ext uri="{FF2B5EF4-FFF2-40B4-BE49-F238E27FC236}">
                <a16:creationId xmlns:a16="http://schemas.microsoft.com/office/drawing/2014/main" id="{92E22882-E3ED-4042-8B24-4F8CF0C4A750}"/>
              </a:ext>
            </a:extLst>
          </p:cNvPr>
          <p:cNvGraphicFramePr>
            <a:graphicFrameLocks noGrp="1"/>
          </p:cNvGraphicFramePr>
          <p:nvPr>
            <p:ph idx="1"/>
            <p:extLst>
              <p:ext uri="{D42A27DB-BD31-4B8C-83A1-F6EECF244321}">
                <p14:modId xmlns:p14="http://schemas.microsoft.com/office/powerpoint/2010/main" val="3031394827"/>
              </p:ext>
            </p:extLst>
          </p:nvPr>
        </p:nvGraphicFramePr>
        <p:xfrm>
          <a:off x="521637" y="2526961"/>
          <a:ext cx="2583402" cy="1483360"/>
        </p:xfrm>
        <a:graphic>
          <a:graphicData uri="http://schemas.openxmlformats.org/drawingml/2006/table">
            <a:tbl>
              <a:tblPr firstRow="1" bandRow="1">
                <a:tableStyleId>{5940675A-B579-460E-94D1-54222C63F5DA}</a:tableStyleId>
              </a:tblPr>
              <a:tblGrid>
                <a:gridCol w="665825">
                  <a:extLst>
                    <a:ext uri="{9D8B030D-6E8A-4147-A177-3AD203B41FA5}">
                      <a16:colId xmlns:a16="http://schemas.microsoft.com/office/drawing/2014/main" val="254218782"/>
                    </a:ext>
                  </a:extLst>
                </a:gridCol>
                <a:gridCol w="706147">
                  <a:extLst>
                    <a:ext uri="{9D8B030D-6E8A-4147-A177-3AD203B41FA5}">
                      <a16:colId xmlns:a16="http://schemas.microsoft.com/office/drawing/2014/main" val="3525353862"/>
                    </a:ext>
                  </a:extLst>
                </a:gridCol>
                <a:gridCol w="643259">
                  <a:extLst>
                    <a:ext uri="{9D8B030D-6E8A-4147-A177-3AD203B41FA5}">
                      <a16:colId xmlns:a16="http://schemas.microsoft.com/office/drawing/2014/main" val="2325166519"/>
                    </a:ext>
                  </a:extLst>
                </a:gridCol>
                <a:gridCol w="568171">
                  <a:extLst>
                    <a:ext uri="{9D8B030D-6E8A-4147-A177-3AD203B41FA5}">
                      <a16:colId xmlns:a16="http://schemas.microsoft.com/office/drawing/2014/main" val="2121706780"/>
                    </a:ext>
                  </a:extLst>
                </a:gridCol>
              </a:tblGrid>
              <a:tr h="370840">
                <a:tc>
                  <a:txBody>
                    <a:bodyPr/>
                    <a:lstStyle/>
                    <a:p>
                      <a:r>
                        <a:rPr lang="en-US" dirty="0"/>
                        <a:t>54</a:t>
                      </a:r>
                      <a:endParaRPr lang="en-IN" dirty="0"/>
                    </a:p>
                  </a:txBody>
                  <a:tcPr/>
                </a:tc>
                <a:tc>
                  <a:txBody>
                    <a:bodyPr/>
                    <a:lstStyle/>
                    <a:p>
                      <a:r>
                        <a:rPr lang="en-US" dirty="0"/>
                        <a:t>73</a:t>
                      </a:r>
                      <a:endParaRPr lang="en-IN" dirty="0"/>
                    </a:p>
                  </a:txBody>
                  <a:tcPr/>
                </a:tc>
                <a:tc>
                  <a:txBody>
                    <a:bodyPr/>
                    <a:lstStyle/>
                    <a:p>
                      <a:r>
                        <a:rPr lang="en-US" dirty="0"/>
                        <a:t>20</a:t>
                      </a:r>
                      <a:endParaRPr lang="en-IN" dirty="0"/>
                    </a:p>
                  </a:txBody>
                  <a:tcPr/>
                </a:tc>
                <a:tc>
                  <a:txBody>
                    <a:bodyPr/>
                    <a:lstStyle/>
                    <a:p>
                      <a:r>
                        <a:rPr lang="en-US" dirty="0"/>
                        <a:t>67</a:t>
                      </a:r>
                      <a:endParaRPr lang="en-IN" dirty="0"/>
                    </a:p>
                  </a:txBody>
                  <a:tcPr/>
                </a:tc>
                <a:extLst>
                  <a:ext uri="{0D108BD9-81ED-4DB2-BD59-A6C34878D82A}">
                    <a16:rowId xmlns:a16="http://schemas.microsoft.com/office/drawing/2014/main" val="3848085658"/>
                  </a:ext>
                </a:extLst>
              </a:tr>
              <a:tr h="370840">
                <a:tc>
                  <a:txBody>
                    <a:bodyPr/>
                    <a:lstStyle/>
                    <a:p>
                      <a:r>
                        <a:rPr lang="en-US" dirty="0"/>
                        <a:t>68</a:t>
                      </a:r>
                      <a:endParaRPr lang="en-IN" dirty="0"/>
                    </a:p>
                  </a:txBody>
                  <a:tcPr/>
                </a:tc>
                <a:tc>
                  <a:txBody>
                    <a:bodyPr/>
                    <a:lstStyle/>
                    <a:p>
                      <a:r>
                        <a:rPr lang="en-US" dirty="0"/>
                        <a:t>20</a:t>
                      </a:r>
                      <a:endParaRPr lang="en-IN" dirty="0"/>
                    </a:p>
                  </a:txBody>
                  <a:tcPr/>
                </a:tc>
                <a:tc>
                  <a:txBody>
                    <a:bodyPr/>
                    <a:lstStyle/>
                    <a:p>
                      <a:r>
                        <a:rPr lang="en-US" dirty="0"/>
                        <a:t>4b</a:t>
                      </a:r>
                      <a:endParaRPr lang="en-IN" dirty="0"/>
                    </a:p>
                  </a:txBody>
                  <a:tcPr/>
                </a:tc>
                <a:tc>
                  <a:txBody>
                    <a:bodyPr/>
                    <a:lstStyle/>
                    <a:p>
                      <a:r>
                        <a:rPr lang="en-US" dirty="0"/>
                        <a:t>20</a:t>
                      </a:r>
                      <a:endParaRPr lang="en-IN" dirty="0"/>
                    </a:p>
                  </a:txBody>
                  <a:tcPr/>
                </a:tc>
                <a:extLst>
                  <a:ext uri="{0D108BD9-81ED-4DB2-BD59-A6C34878D82A}">
                    <a16:rowId xmlns:a16="http://schemas.microsoft.com/office/drawing/2014/main" val="2654327789"/>
                  </a:ext>
                </a:extLst>
              </a:tr>
              <a:tr h="370840">
                <a:tc>
                  <a:txBody>
                    <a:bodyPr/>
                    <a:lstStyle/>
                    <a:p>
                      <a:r>
                        <a:rPr lang="en-US" dirty="0"/>
                        <a:t>61</a:t>
                      </a:r>
                      <a:endParaRPr lang="en-IN" dirty="0"/>
                    </a:p>
                  </a:txBody>
                  <a:tcPr/>
                </a:tc>
                <a:tc>
                  <a:txBody>
                    <a:bodyPr/>
                    <a:lstStyle/>
                    <a:p>
                      <a:r>
                        <a:rPr lang="en-US" dirty="0"/>
                        <a:t>6d</a:t>
                      </a:r>
                      <a:endParaRPr lang="en-IN" dirty="0"/>
                    </a:p>
                  </a:txBody>
                  <a:tcPr/>
                </a:tc>
                <a:tc>
                  <a:txBody>
                    <a:bodyPr/>
                    <a:lstStyle/>
                    <a:p>
                      <a:r>
                        <a:rPr lang="en-US" dirty="0"/>
                        <a:t>75</a:t>
                      </a:r>
                      <a:endParaRPr lang="en-IN" dirty="0"/>
                    </a:p>
                  </a:txBody>
                  <a:tcPr/>
                </a:tc>
                <a:tc>
                  <a:txBody>
                    <a:bodyPr/>
                    <a:lstStyle/>
                    <a:p>
                      <a:r>
                        <a:rPr lang="en-US" dirty="0"/>
                        <a:t>46</a:t>
                      </a:r>
                      <a:endParaRPr lang="en-IN" dirty="0"/>
                    </a:p>
                  </a:txBody>
                  <a:tcPr/>
                </a:tc>
                <a:extLst>
                  <a:ext uri="{0D108BD9-81ED-4DB2-BD59-A6C34878D82A}">
                    <a16:rowId xmlns:a16="http://schemas.microsoft.com/office/drawing/2014/main" val="2357319410"/>
                  </a:ext>
                </a:extLst>
              </a:tr>
              <a:tr h="370840">
                <a:tc>
                  <a:txBody>
                    <a:bodyPr/>
                    <a:lstStyle/>
                    <a:p>
                      <a:r>
                        <a:rPr lang="en-US" dirty="0"/>
                        <a:t>74</a:t>
                      </a:r>
                      <a:endParaRPr lang="en-IN" dirty="0"/>
                    </a:p>
                  </a:txBody>
                  <a:tcPr/>
                </a:tc>
                <a:tc>
                  <a:txBody>
                    <a:bodyPr/>
                    <a:lstStyle/>
                    <a:p>
                      <a:r>
                        <a:rPr lang="en-US" dirty="0"/>
                        <a:t>79</a:t>
                      </a:r>
                      <a:endParaRPr lang="en-IN" dirty="0"/>
                    </a:p>
                  </a:txBody>
                  <a:tcPr/>
                </a:tc>
                <a:tc>
                  <a:txBody>
                    <a:bodyPr/>
                    <a:lstStyle/>
                    <a:p>
                      <a:r>
                        <a:rPr lang="en-US" dirty="0"/>
                        <a:t>6e</a:t>
                      </a:r>
                      <a:endParaRPr lang="en-IN" dirty="0"/>
                    </a:p>
                  </a:txBody>
                  <a:tcPr/>
                </a:tc>
                <a:tc>
                  <a:txBody>
                    <a:bodyPr/>
                    <a:lstStyle/>
                    <a:p>
                      <a:r>
                        <a:rPr lang="en-US" dirty="0"/>
                        <a:t>75</a:t>
                      </a:r>
                      <a:endParaRPr lang="en-IN" dirty="0"/>
                    </a:p>
                  </a:txBody>
                  <a:tcPr/>
                </a:tc>
                <a:extLst>
                  <a:ext uri="{0D108BD9-81ED-4DB2-BD59-A6C34878D82A}">
                    <a16:rowId xmlns:a16="http://schemas.microsoft.com/office/drawing/2014/main" val="3116325226"/>
                  </a:ext>
                </a:extLst>
              </a:tr>
            </a:tbl>
          </a:graphicData>
        </a:graphic>
      </p:graphicFrame>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 crossword puzzle, receipt, battery&#10;&#10;Description automatically generated">
            <a:extLst>
              <a:ext uri="{FF2B5EF4-FFF2-40B4-BE49-F238E27FC236}">
                <a16:creationId xmlns:a16="http://schemas.microsoft.com/office/drawing/2014/main" id="{2260DDFB-2A03-456D-A5E1-A64A0B8F80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5862" y="1908381"/>
            <a:ext cx="6137207" cy="3097484"/>
          </a:xfrm>
          <a:prstGeom prst="rect">
            <a:avLst/>
          </a:prstGeom>
          <a:effectLst/>
        </p:spPr>
      </p:pic>
      <p:sp>
        <p:nvSpPr>
          <p:cNvPr id="6" name="TextBox 5">
            <a:extLst>
              <a:ext uri="{FF2B5EF4-FFF2-40B4-BE49-F238E27FC236}">
                <a16:creationId xmlns:a16="http://schemas.microsoft.com/office/drawing/2014/main" id="{B858CE7A-E164-4B90-B37E-27E9C352F4F9}"/>
              </a:ext>
            </a:extLst>
          </p:cNvPr>
          <p:cNvSpPr txBox="1"/>
          <p:nvPr/>
        </p:nvSpPr>
        <p:spPr>
          <a:xfrm>
            <a:off x="5405862" y="1198485"/>
            <a:ext cx="3915052" cy="369332"/>
          </a:xfrm>
          <a:prstGeom prst="rect">
            <a:avLst/>
          </a:prstGeom>
          <a:noFill/>
        </p:spPr>
        <p:txBody>
          <a:bodyPr wrap="square" rtlCol="0">
            <a:spAutoFit/>
          </a:bodyPr>
          <a:lstStyle/>
          <a:p>
            <a:pPr marL="285750" indent="-285750">
              <a:buFont typeface="Arial" panose="020B0604020202020204" pitchFamily="34" charset="0"/>
              <a:buChar char="•"/>
            </a:pPr>
            <a:r>
              <a:rPr lang="en-US" dirty="0"/>
              <a:t>Rijndael S-box</a:t>
            </a:r>
            <a:endParaRPr lang="en-IN" dirty="0"/>
          </a:p>
        </p:txBody>
      </p:sp>
      <p:graphicFrame>
        <p:nvGraphicFramePr>
          <p:cNvPr id="9" name="Table 6">
            <a:extLst>
              <a:ext uri="{FF2B5EF4-FFF2-40B4-BE49-F238E27FC236}">
                <a16:creationId xmlns:a16="http://schemas.microsoft.com/office/drawing/2014/main" id="{257B65BE-9127-4C69-B97E-C9B50E5E6EFC}"/>
              </a:ext>
            </a:extLst>
          </p:cNvPr>
          <p:cNvGraphicFramePr>
            <a:graphicFrameLocks/>
          </p:cNvGraphicFramePr>
          <p:nvPr>
            <p:extLst>
              <p:ext uri="{D42A27DB-BD31-4B8C-83A1-F6EECF244321}">
                <p14:modId xmlns:p14="http://schemas.microsoft.com/office/powerpoint/2010/main" val="3884017383"/>
              </p:ext>
            </p:extLst>
          </p:nvPr>
        </p:nvGraphicFramePr>
        <p:xfrm>
          <a:off x="521637" y="4534794"/>
          <a:ext cx="2583402" cy="1483360"/>
        </p:xfrm>
        <a:graphic>
          <a:graphicData uri="http://schemas.openxmlformats.org/drawingml/2006/table">
            <a:tbl>
              <a:tblPr firstRow="1" bandRow="1">
                <a:tableStyleId>{5940675A-B579-460E-94D1-54222C63F5DA}</a:tableStyleId>
              </a:tblPr>
              <a:tblGrid>
                <a:gridCol w="665825">
                  <a:extLst>
                    <a:ext uri="{9D8B030D-6E8A-4147-A177-3AD203B41FA5}">
                      <a16:colId xmlns:a16="http://schemas.microsoft.com/office/drawing/2014/main" val="254218782"/>
                    </a:ext>
                  </a:extLst>
                </a:gridCol>
                <a:gridCol w="706147">
                  <a:extLst>
                    <a:ext uri="{9D8B030D-6E8A-4147-A177-3AD203B41FA5}">
                      <a16:colId xmlns:a16="http://schemas.microsoft.com/office/drawing/2014/main" val="3525353862"/>
                    </a:ext>
                  </a:extLst>
                </a:gridCol>
                <a:gridCol w="643259">
                  <a:extLst>
                    <a:ext uri="{9D8B030D-6E8A-4147-A177-3AD203B41FA5}">
                      <a16:colId xmlns:a16="http://schemas.microsoft.com/office/drawing/2014/main" val="2325166519"/>
                    </a:ext>
                  </a:extLst>
                </a:gridCol>
                <a:gridCol w="568171">
                  <a:extLst>
                    <a:ext uri="{9D8B030D-6E8A-4147-A177-3AD203B41FA5}">
                      <a16:colId xmlns:a16="http://schemas.microsoft.com/office/drawing/2014/main" val="2121706780"/>
                    </a:ext>
                  </a:extLst>
                </a:gridCol>
              </a:tblGrid>
              <a:tr h="370840">
                <a:tc>
                  <a:txBody>
                    <a:bodyPr/>
                    <a:lstStyle/>
                    <a:p>
                      <a:r>
                        <a:rPr lang="en-US" dirty="0"/>
                        <a:t>20</a:t>
                      </a:r>
                      <a:endParaRPr lang="en-IN" dirty="0"/>
                    </a:p>
                  </a:txBody>
                  <a:tcPr/>
                </a:tc>
                <a:tc>
                  <a:txBody>
                    <a:bodyPr/>
                    <a:lstStyle/>
                    <a:p>
                      <a:r>
                        <a:rPr lang="en-US" dirty="0"/>
                        <a:t>8f</a:t>
                      </a:r>
                      <a:endParaRPr lang="en-IN" dirty="0"/>
                    </a:p>
                  </a:txBody>
                  <a:tcPr/>
                </a:tc>
                <a:tc>
                  <a:txBody>
                    <a:bodyPr/>
                    <a:lstStyle/>
                    <a:p>
                      <a:r>
                        <a:rPr lang="en-US" dirty="0"/>
                        <a:t>b7</a:t>
                      </a:r>
                      <a:endParaRPr lang="en-IN" dirty="0"/>
                    </a:p>
                  </a:txBody>
                  <a:tcPr/>
                </a:tc>
                <a:tc>
                  <a:txBody>
                    <a:bodyPr/>
                    <a:lstStyle/>
                    <a:p>
                      <a:r>
                        <a:rPr lang="en-US" dirty="0"/>
                        <a:t>85</a:t>
                      </a:r>
                      <a:endParaRPr lang="en-IN" dirty="0"/>
                    </a:p>
                  </a:txBody>
                  <a:tcPr/>
                </a:tc>
                <a:extLst>
                  <a:ext uri="{0D108BD9-81ED-4DB2-BD59-A6C34878D82A}">
                    <a16:rowId xmlns:a16="http://schemas.microsoft.com/office/drawing/2014/main" val="3848085658"/>
                  </a:ext>
                </a:extLst>
              </a:tr>
              <a:tr h="370840">
                <a:tc>
                  <a:txBody>
                    <a:bodyPr/>
                    <a:lstStyle/>
                    <a:p>
                      <a:r>
                        <a:rPr lang="en-US" dirty="0"/>
                        <a:t>45</a:t>
                      </a:r>
                      <a:endParaRPr lang="en-IN" dirty="0"/>
                    </a:p>
                  </a:txBody>
                  <a:tcPr/>
                </a:tc>
                <a:tc>
                  <a:txBody>
                    <a:bodyPr/>
                    <a:lstStyle/>
                    <a:p>
                      <a:r>
                        <a:rPr lang="en-US" dirty="0"/>
                        <a:t>b7</a:t>
                      </a:r>
                      <a:endParaRPr lang="en-IN" dirty="0"/>
                    </a:p>
                  </a:txBody>
                  <a:tcPr/>
                </a:tc>
                <a:tc>
                  <a:txBody>
                    <a:bodyPr/>
                    <a:lstStyle/>
                    <a:p>
                      <a:r>
                        <a:rPr lang="en-US" dirty="0"/>
                        <a:t>b3</a:t>
                      </a:r>
                      <a:endParaRPr lang="en-IN" dirty="0"/>
                    </a:p>
                  </a:txBody>
                  <a:tcPr/>
                </a:tc>
                <a:tc>
                  <a:txBody>
                    <a:bodyPr/>
                    <a:lstStyle/>
                    <a:p>
                      <a:r>
                        <a:rPr lang="en-US" dirty="0"/>
                        <a:t>b7</a:t>
                      </a:r>
                      <a:endParaRPr lang="en-IN" dirty="0"/>
                    </a:p>
                  </a:txBody>
                  <a:tcPr/>
                </a:tc>
                <a:extLst>
                  <a:ext uri="{0D108BD9-81ED-4DB2-BD59-A6C34878D82A}">
                    <a16:rowId xmlns:a16="http://schemas.microsoft.com/office/drawing/2014/main" val="2654327789"/>
                  </a:ext>
                </a:extLst>
              </a:tr>
              <a:tr h="370840">
                <a:tc>
                  <a:txBody>
                    <a:bodyPr/>
                    <a:lstStyle/>
                    <a:p>
                      <a:r>
                        <a:rPr lang="en-US" dirty="0"/>
                        <a:t>ef</a:t>
                      </a:r>
                      <a:endParaRPr lang="en-IN" dirty="0"/>
                    </a:p>
                  </a:txBody>
                  <a:tcPr/>
                </a:tc>
                <a:tc>
                  <a:txBody>
                    <a:bodyPr/>
                    <a:lstStyle/>
                    <a:p>
                      <a:r>
                        <a:rPr lang="en-US" dirty="0"/>
                        <a:t>3c</a:t>
                      </a:r>
                      <a:endParaRPr lang="en-IN" dirty="0"/>
                    </a:p>
                  </a:txBody>
                  <a:tcPr/>
                </a:tc>
                <a:tc>
                  <a:txBody>
                    <a:bodyPr/>
                    <a:lstStyle/>
                    <a:p>
                      <a:r>
                        <a:rPr lang="en-US" dirty="0"/>
                        <a:t>9d</a:t>
                      </a:r>
                      <a:endParaRPr lang="en-IN" dirty="0"/>
                    </a:p>
                  </a:txBody>
                  <a:tcPr/>
                </a:tc>
                <a:tc>
                  <a:txBody>
                    <a:bodyPr/>
                    <a:lstStyle/>
                    <a:p>
                      <a:r>
                        <a:rPr lang="en-US" dirty="0"/>
                        <a:t>5a</a:t>
                      </a:r>
                      <a:endParaRPr lang="en-IN" dirty="0"/>
                    </a:p>
                  </a:txBody>
                  <a:tcPr/>
                </a:tc>
                <a:extLst>
                  <a:ext uri="{0D108BD9-81ED-4DB2-BD59-A6C34878D82A}">
                    <a16:rowId xmlns:a16="http://schemas.microsoft.com/office/drawing/2014/main" val="2357319410"/>
                  </a:ext>
                </a:extLst>
              </a:tr>
              <a:tr h="370840">
                <a:tc>
                  <a:txBody>
                    <a:bodyPr/>
                    <a:lstStyle/>
                    <a:p>
                      <a:r>
                        <a:rPr lang="en-US" dirty="0"/>
                        <a:t>92</a:t>
                      </a:r>
                      <a:endParaRPr lang="en-IN" dirty="0"/>
                    </a:p>
                  </a:txBody>
                  <a:tcPr/>
                </a:tc>
                <a:tc>
                  <a:txBody>
                    <a:bodyPr/>
                    <a:lstStyle/>
                    <a:p>
                      <a:r>
                        <a:rPr lang="en-US" dirty="0"/>
                        <a:t>b6</a:t>
                      </a:r>
                      <a:endParaRPr lang="en-IN" dirty="0"/>
                    </a:p>
                  </a:txBody>
                  <a:tcPr/>
                </a:tc>
                <a:tc>
                  <a:txBody>
                    <a:bodyPr/>
                    <a:lstStyle/>
                    <a:p>
                      <a:r>
                        <a:rPr lang="en-US" dirty="0"/>
                        <a:t>9f</a:t>
                      </a:r>
                      <a:endParaRPr lang="en-IN" dirty="0"/>
                    </a:p>
                  </a:txBody>
                  <a:tcPr/>
                </a:tc>
                <a:tc>
                  <a:txBody>
                    <a:bodyPr/>
                    <a:lstStyle/>
                    <a:p>
                      <a:r>
                        <a:rPr lang="en-US" dirty="0"/>
                        <a:t>9d</a:t>
                      </a:r>
                      <a:endParaRPr lang="en-IN" dirty="0"/>
                    </a:p>
                  </a:txBody>
                  <a:tcPr/>
                </a:tc>
                <a:extLst>
                  <a:ext uri="{0D108BD9-81ED-4DB2-BD59-A6C34878D82A}">
                    <a16:rowId xmlns:a16="http://schemas.microsoft.com/office/drawing/2014/main" val="3116325226"/>
                  </a:ext>
                </a:extLst>
              </a:tr>
            </a:tbl>
          </a:graphicData>
        </a:graphic>
      </p:graphicFrame>
      <p:sp>
        <p:nvSpPr>
          <p:cNvPr id="7" name="TextBox 6">
            <a:extLst>
              <a:ext uri="{FF2B5EF4-FFF2-40B4-BE49-F238E27FC236}">
                <a16:creationId xmlns:a16="http://schemas.microsoft.com/office/drawing/2014/main" id="{7EF57B96-587C-493B-8D31-BED62A1008EB}"/>
              </a:ext>
            </a:extLst>
          </p:cNvPr>
          <p:cNvSpPr txBox="1"/>
          <p:nvPr/>
        </p:nvSpPr>
        <p:spPr>
          <a:xfrm>
            <a:off x="521637" y="2032329"/>
            <a:ext cx="2292584" cy="369332"/>
          </a:xfrm>
          <a:prstGeom prst="rect">
            <a:avLst/>
          </a:prstGeom>
          <a:noFill/>
        </p:spPr>
        <p:txBody>
          <a:bodyPr wrap="square" rtlCol="0">
            <a:spAutoFit/>
          </a:bodyPr>
          <a:lstStyle/>
          <a:p>
            <a:r>
              <a:rPr lang="en-US" dirty="0"/>
              <a:t>Input data:</a:t>
            </a:r>
            <a:endParaRPr lang="en-IN" dirty="0"/>
          </a:p>
        </p:txBody>
      </p:sp>
      <p:sp>
        <p:nvSpPr>
          <p:cNvPr id="11" name="TextBox 10">
            <a:extLst>
              <a:ext uri="{FF2B5EF4-FFF2-40B4-BE49-F238E27FC236}">
                <a16:creationId xmlns:a16="http://schemas.microsoft.com/office/drawing/2014/main" id="{2F8D5B9B-AA85-4294-A3A5-148F619FABAD}"/>
              </a:ext>
            </a:extLst>
          </p:cNvPr>
          <p:cNvSpPr txBox="1"/>
          <p:nvPr/>
        </p:nvSpPr>
        <p:spPr>
          <a:xfrm>
            <a:off x="521637" y="4111428"/>
            <a:ext cx="2292584" cy="369332"/>
          </a:xfrm>
          <a:prstGeom prst="rect">
            <a:avLst/>
          </a:prstGeom>
          <a:noFill/>
        </p:spPr>
        <p:txBody>
          <a:bodyPr wrap="square" rtlCol="0">
            <a:spAutoFit/>
          </a:bodyPr>
          <a:lstStyle/>
          <a:p>
            <a:r>
              <a:rPr lang="en-US" dirty="0"/>
              <a:t>Output data:</a:t>
            </a:r>
            <a:endParaRPr lang="en-IN" dirty="0"/>
          </a:p>
        </p:txBody>
      </p:sp>
    </p:spTree>
    <p:extLst>
      <p:ext uri="{BB962C8B-B14F-4D97-AF65-F5344CB8AC3E}">
        <p14:creationId xmlns:p14="http://schemas.microsoft.com/office/powerpoint/2010/main" val="2716421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3BB29A-887E-4DF9-BEC5-6F234C5D5F74}"/>
              </a:ext>
            </a:extLst>
          </p:cNvPr>
          <p:cNvSpPr>
            <a:spLocks noGrp="1"/>
          </p:cNvSpPr>
          <p:nvPr>
            <p:ph type="title"/>
          </p:nvPr>
        </p:nvSpPr>
        <p:spPr>
          <a:xfrm>
            <a:off x="645064" y="525982"/>
            <a:ext cx="4282983" cy="1200361"/>
          </a:xfrm>
        </p:spPr>
        <p:txBody>
          <a:bodyPr anchor="b">
            <a:normAutofit/>
          </a:bodyPr>
          <a:lstStyle/>
          <a:p>
            <a:r>
              <a:rPr lang="en-US" sz="3600"/>
              <a:t>Shift-Rows</a:t>
            </a:r>
            <a:endParaRPr lang="en-IN" sz="3600"/>
          </a:p>
        </p:txBody>
      </p:sp>
      <p:sp>
        <p:nvSpPr>
          <p:cNvPr id="34" name="Rectangle 33">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F216941-48AF-4AED-9325-C81E696BD2B0}"/>
              </a:ext>
            </a:extLst>
          </p:cNvPr>
          <p:cNvSpPr>
            <a:spLocks noGrp="1"/>
          </p:cNvSpPr>
          <p:nvPr>
            <p:ph idx="1"/>
          </p:nvPr>
        </p:nvSpPr>
        <p:spPr>
          <a:xfrm>
            <a:off x="645066" y="2031101"/>
            <a:ext cx="4282984" cy="3511943"/>
          </a:xfrm>
        </p:spPr>
        <p:txBody>
          <a:bodyPr anchor="ctr">
            <a:normAutofit/>
          </a:bodyPr>
          <a:lstStyle/>
          <a:p>
            <a:r>
              <a:rPr lang="en-US" sz="1800"/>
              <a:t>It is one of the easiest step in the round. </a:t>
            </a:r>
          </a:p>
          <a:p>
            <a:r>
              <a:rPr lang="en-US" sz="1800"/>
              <a:t>In the  shift-row operation there is no change in 1</a:t>
            </a:r>
            <a:r>
              <a:rPr lang="en-US" sz="1800" baseline="30000"/>
              <a:t>st</a:t>
            </a:r>
            <a:r>
              <a:rPr lang="en-US" sz="1800"/>
              <a:t> row, 2</a:t>
            </a:r>
            <a:r>
              <a:rPr lang="en-US" sz="1800" baseline="30000"/>
              <a:t>nd</a:t>
            </a:r>
            <a:r>
              <a:rPr lang="en-US" sz="1800"/>
              <a:t> row is left-shifted by 1 byte, 3</a:t>
            </a:r>
            <a:r>
              <a:rPr lang="en-US" sz="1800" baseline="30000"/>
              <a:t>rd</a:t>
            </a:r>
            <a:r>
              <a:rPr lang="en-US" sz="1800"/>
              <a:t> row is left-shifted by 2 bytes and the last row is shifted by 3 bytes.</a:t>
            </a:r>
            <a:endParaRPr lang="en-IN" sz="1800"/>
          </a:p>
        </p:txBody>
      </p:sp>
      <p:sp>
        <p:nvSpPr>
          <p:cNvPr id="36" name="Rectangle 35">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10;&#10;Description automatically generated">
            <a:extLst>
              <a:ext uri="{FF2B5EF4-FFF2-40B4-BE49-F238E27FC236}">
                <a16:creationId xmlns:a16="http://schemas.microsoft.com/office/drawing/2014/main" id="{3D73D709-8A5A-480C-9A0F-8B038F56DF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7738" y="2219570"/>
            <a:ext cx="5628018" cy="2185989"/>
          </a:xfrm>
          <a:prstGeom prst="rect">
            <a:avLst/>
          </a:prstGeom>
        </p:spPr>
      </p:pic>
    </p:spTree>
    <p:extLst>
      <p:ext uri="{BB962C8B-B14F-4D97-AF65-F5344CB8AC3E}">
        <p14:creationId xmlns:p14="http://schemas.microsoft.com/office/powerpoint/2010/main" val="3395396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3BB29A-887E-4DF9-BEC5-6F234C5D5F74}"/>
              </a:ext>
            </a:extLst>
          </p:cNvPr>
          <p:cNvSpPr>
            <a:spLocks noGrp="1"/>
          </p:cNvSpPr>
          <p:nvPr>
            <p:ph type="title"/>
          </p:nvPr>
        </p:nvSpPr>
        <p:spPr>
          <a:xfrm>
            <a:off x="645064" y="525982"/>
            <a:ext cx="4282983" cy="1200361"/>
          </a:xfrm>
        </p:spPr>
        <p:txBody>
          <a:bodyPr anchor="b">
            <a:normAutofit/>
          </a:bodyPr>
          <a:lstStyle/>
          <a:p>
            <a:r>
              <a:rPr lang="en-US" sz="3600"/>
              <a:t>Shift-Rows</a:t>
            </a:r>
            <a:endParaRPr lang="en-IN" sz="3600"/>
          </a:p>
        </p:txBody>
      </p:sp>
      <p:sp>
        <p:nvSpPr>
          <p:cNvPr id="34" name="Rectangle 33">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10;&#10;Description automatically generated">
            <a:extLst>
              <a:ext uri="{FF2B5EF4-FFF2-40B4-BE49-F238E27FC236}">
                <a16:creationId xmlns:a16="http://schemas.microsoft.com/office/drawing/2014/main" id="{3D73D709-8A5A-480C-9A0F-8B038F56DF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7738" y="2219570"/>
            <a:ext cx="5628018" cy="2185989"/>
          </a:xfrm>
          <a:prstGeom prst="rect">
            <a:avLst/>
          </a:prstGeom>
        </p:spPr>
      </p:pic>
      <p:graphicFrame>
        <p:nvGraphicFramePr>
          <p:cNvPr id="14" name="Table 6">
            <a:extLst>
              <a:ext uri="{FF2B5EF4-FFF2-40B4-BE49-F238E27FC236}">
                <a16:creationId xmlns:a16="http://schemas.microsoft.com/office/drawing/2014/main" id="{A5F69F82-7A41-4B45-959A-E5D051B8B791}"/>
              </a:ext>
            </a:extLst>
          </p:cNvPr>
          <p:cNvGraphicFramePr>
            <a:graphicFrameLocks/>
          </p:cNvGraphicFramePr>
          <p:nvPr>
            <p:extLst>
              <p:ext uri="{D42A27DB-BD31-4B8C-83A1-F6EECF244321}">
                <p14:modId xmlns:p14="http://schemas.microsoft.com/office/powerpoint/2010/main" val="3163647968"/>
              </p:ext>
            </p:extLst>
          </p:nvPr>
        </p:nvGraphicFramePr>
        <p:xfrm>
          <a:off x="632614" y="2335721"/>
          <a:ext cx="2583402" cy="1483360"/>
        </p:xfrm>
        <a:graphic>
          <a:graphicData uri="http://schemas.openxmlformats.org/drawingml/2006/table">
            <a:tbl>
              <a:tblPr firstRow="1" bandRow="1">
                <a:tableStyleId>{5940675A-B579-460E-94D1-54222C63F5DA}</a:tableStyleId>
              </a:tblPr>
              <a:tblGrid>
                <a:gridCol w="665825">
                  <a:extLst>
                    <a:ext uri="{9D8B030D-6E8A-4147-A177-3AD203B41FA5}">
                      <a16:colId xmlns:a16="http://schemas.microsoft.com/office/drawing/2014/main" val="254218782"/>
                    </a:ext>
                  </a:extLst>
                </a:gridCol>
                <a:gridCol w="706147">
                  <a:extLst>
                    <a:ext uri="{9D8B030D-6E8A-4147-A177-3AD203B41FA5}">
                      <a16:colId xmlns:a16="http://schemas.microsoft.com/office/drawing/2014/main" val="3525353862"/>
                    </a:ext>
                  </a:extLst>
                </a:gridCol>
                <a:gridCol w="643259">
                  <a:extLst>
                    <a:ext uri="{9D8B030D-6E8A-4147-A177-3AD203B41FA5}">
                      <a16:colId xmlns:a16="http://schemas.microsoft.com/office/drawing/2014/main" val="2325166519"/>
                    </a:ext>
                  </a:extLst>
                </a:gridCol>
                <a:gridCol w="568171">
                  <a:extLst>
                    <a:ext uri="{9D8B030D-6E8A-4147-A177-3AD203B41FA5}">
                      <a16:colId xmlns:a16="http://schemas.microsoft.com/office/drawing/2014/main" val="2121706780"/>
                    </a:ext>
                  </a:extLst>
                </a:gridCol>
              </a:tblGrid>
              <a:tr h="370840">
                <a:tc>
                  <a:txBody>
                    <a:bodyPr/>
                    <a:lstStyle/>
                    <a:p>
                      <a:r>
                        <a:rPr lang="en-US" dirty="0"/>
                        <a:t>20</a:t>
                      </a:r>
                      <a:endParaRPr lang="en-IN" dirty="0"/>
                    </a:p>
                  </a:txBody>
                  <a:tcPr/>
                </a:tc>
                <a:tc>
                  <a:txBody>
                    <a:bodyPr/>
                    <a:lstStyle/>
                    <a:p>
                      <a:r>
                        <a:rPr lang="en-US" dirty="0"/>
                        <a:t>8f</a:t>
                      </a:r>
                      <a:endParaRPr lang="en-IN" dirty="0"/>
                    </a:p>
                  </a:txBody>
                  <a:tcPr/>
                </a:tc>
                <a:tc>
                  <a:txBody>
                    <a:bodyPr/>
                    <a:lstStyle/>
                    <a:p>
                      <a:r>
                        <a:rPr lang="en-US" dirty="0"/>
                        <a:t>b7</a:t>
                      </a:r>
                      <a:endParaRPr lang="en-IN" dirty="0"/>
                    </a:p>
                  </a:txBody>
                  <a:tcPr/>
                </a:tc>
                <a:tc>
                  <a:txBody>
                    <a:bodyPr/>
                    <a:lstStyle/>
                    <a:p>
                      <a:r>
                        <a:rPr lang="en-US" dirty="0"/>
                        <a:t>85</a:t>
                      </a:r>
                      <a:endParaRPr lang="en-IN" dirty="0"/>
                    </a:p>
                  </a:txBody>
                  <a:tcPr/>
                </a:tc>
                <a:extLst>
                  <a:ext uri="{0D108BD9-81ED-4DB2-BD59-A6C34878D82A}">
                    <a16:rowId xmlns:a16="http://schemas.microsoft.com/office/drawing/2014/main" val="3848085658"/>
                  </a:ext>
                </a:extLst>
              </a:tr>
              <a:tr h="370840">
                <a:tc>
                  <a:txBody>
                    <a:bodyPr/>
                    <a:lstStyle/>
                    <a:p>
                      <a:r>
                        <a:rPr lang="en-US" dirty="0"/>
                        <a:t>45</a:t>
                      </a:r>
                      <a:endParaRPr lang="en-IN" dirty="0"/>
                    </a:p>
                  </a:txBody>
                  <a:tcPr/>
                </a:tc>
                <a:tc>
                  <a:txBody>
                    <a:bodyPr/>
                    <a:lstStyle/>
                    <a:p>
                      <a:r>
                        <a:rPr lang="en-US" dirty="0"/>
                        <a:t>b7</a:t>
                      </a:r>
                      <a:endParaRPr lang="en-IN" dirty="0"/>
                    </a:p>
                  </a:txBody>
                  <a:tcPr/>
                </a:tc>
                <a:tc>
                  <a:txBody>
                    <a:bodyPr/>
                    <a:lstStyle/>
                    <a:p>
                      <a:r>
                        <a:rPr lang="en-US" dirty="0"/>
                        <a:t>b3</a:t>
                      </a:r>
                      <a:endParaRPr lang="en-IN" dirty="0"/>
                    </a:p>
                  </a:txBody>
                  <a:tcPr/>
                </a:tc>
                <a:tc>
                  <a:txBody>
                    <a:bodyPr/>
                    <a:lstStyle/>
                    <a:p>
                      <a:r>
                        <a:rPr lang="en-US" dirty="0"/>
                        <a:t>b7</a:t>
                      </a:r>
                      <a:endParaRPr lang="en-IN" dirty="0"/>
                    </a:p>
                  </a:txBody>
                  <a:tcPr/>
                </a:tc>
                <a:extLst>
                  <a:ext uri="{0D108BD9-81ED-4DB2-BD59-A6C34878D82A}">
                    <a16:rowId xmlns:a16="http://schemas.microsoft.com/office/drawing/2014/main" val="2654327789"/>
                  </a:ext>
                </a:extLst>
              </a:tr>
              <a:tr h="370840">
                <a:tc>
                  <a:txBody>
                    <a:bodyPr/>
                    <a:lstStyle/>
                    <a:p>
                      <a:r>
                        <a:rPr lang="en-US" dirty="0"/>
                        <a:t>ef</a:t>
                      </a:r>
                      <a:endParaRPr lang="en-IN" dirty="0"/>
                    </a:p>
                  </a:txBody>
                  <a:tcPr/>
                </a:tc>
                <a:tc>
                  <a:txBody>
                    <a:bodyPr/>
                    <a:lstStyle/>
                    <a:p>
                      <a:r>
                        <a:rPr lang="en-US" dirty="0"/>
                        <a:t>3c</a:t>
                      </a:r>
                      <a:endParaRPr lang="en-IN" dirty="0"/>
                    </a:p>
                  </a:txBody>
                  <a:tcPr/>
                </a:tc>
                <a:tc>
                  <a:txBody>
                    <a:bodyPr/>
                    <a:lstStyle/>
                    <a:p>
                      <a:r>
                        <a:rPr lang="en-US" dirty="0"/>
                        <a:t>9d</a:t>
                      </a:r>
                      <a:endParaRPr lang="en-IN" dirty="0"/>
                    </a:p>
                  </a:txBody>
                  <a:tcPr/>
                </a:tc>
                <a:tc>
                  <a:txBody>
                    <a:bodyPr/>
                    <a:lstStyle/>
                    <a:p>
                      <a:r>
                        <a:rPr lang="en-US" dirty="0"/>
                        <a:t>5a</a:t>
                      </a:r>
                      <a:endParaRPr lang="en-IN" dirty="0"/>
                    </a:p>
                  </a:txBody>
                  <a:tcPr/>
                </a:tc>
                <a:extLst>
                  <a:ext uri="{0D108BD9-81ED-4DB2-BD59-A6C34878D82A}">
                    <a16:rowId xmlns:a16="http://schemas.microsoft.com/office/drawing/2014/main" val="2357319410"/>
                  </a:ext>
                </a:extLst>
              </a:tr>
              <a:tr h="370840">
                <a:tc>
                  <a:txBody>
                    <a:bodyPr/>
                    <a:lstStyle/>
                    <a:p>
                      <a:r>
                        <a:rPr lang="en-US" dirty="0"/>
                        <a:t>92</a:t>
                      </a:r>
                      <a:endParaRPr lang="en-IN" dirty="0"/>
                    </a:p>
                  </a:txBody>
                  <a:tcPr/>
                </a:tc>
                <a:tc>
                  <a:txBody>
                    <a:bodyPr/>
                    <a:lstStyle/>
                    <a:p>
                      <a:r>
                        <a:rPr lang="en-US" dirty="0"/>
                        <a:t>b6</a:t>
                      </a:r>
                      <a:endParaRPr lang="en-IN" dirty="0"/>
                    </a:p>
                  </a:txBody>
                  <a:tcPr/>
                </a:tc>
                <a:tc>
                  <a:txBody>
                    <a:bodyPr/>
                    <a:lstStyle/>
                    <a:p>
                      <a:r>
                        <a:rPr lang="en-US" dirty="0"/>
                        <a:t>9f</a:t>
                      </a:r>
                      <a:endParaRPr lang="en-IN" dirty="0"/>
                    </a:p>
                  </a:txBody>
                  <a:tcPr/>
                </a:tc>
                <a:tc>
                  <a:txBody>
                    <a:bodyPr/>
                    <a:lstStyle/>
                    <a:p>
                      <a:r>
                        <a:rPr lang="en-US" dirty="0"/>
                        <a:t>9d</a:t>
                      </a:r>
                      <a:endParaRPr lang="en-IN" dirty="0"/>
                    </a:p>
                  </a:txBody>
                  <a:tcPr/>
                </a:tc>
                <a:extLst>
                  <a:ext uri="{0D108BD9-81ED-4DB2-BD59-A6C34878D82A}">
                    <a16:rowId xmlns:a16="http://schemas.microsoft.com/office/drawing/2014/main" val="3116325226"/>
                  </a:ext>
                </a:extLst>
              </a:tr>
            </a:tbl>
          </a:graphicData>
        </a:graphic>
      </p:graphicFrame>
      <p:graphicFrame>
        <p:nvGraphicFramePr>
          <p:cNvPr id="15" name="Table 6">
            <a:extLst>
              <a:ext uri="{FF2B5EF4-FFF2-40B4-BE49-F238E27FC236}">
                <a16:creationId xmlns:a16="http://schemas.microsoft.com/office/drawing/2014/main" id="{1E705559-36BC-4BED-9096-5301230B6986}"/>
              </a:ext>
            </a:extLst>
          </p:cNvPr>
          <p:cNvGraphicFramePr>
            <a:graphicFrameLocks/>
          </p:cNvGraphicFramePr>
          <p:nvPr>
            <p:extLst>
              <p:ext uri="{D42A27DB-BD31-4B8C-83A1-F6EECF244321}">
                <p14:modId xmlns:p14="http://schemas.microsoft.com/office/powerpoint/2010/main" val="956591204"/>
              </p:ext>
            </p:extLst>
          </p:nvPr>
        </p:nvGraphicFramePr>
        <p:xfrm>
          <a:off x="645064" y="4174167"/>
          <a:ext cx="2583402" cy="1483360"/>
        </p:xfrm>
        <a:graphic>
          <a:graphicData uri="http://schemas.openxmlformats.org/drawingml/2006/table">
            <a:tbl>
              <a:tblPr firstRow="1" bandRow="1">
                <a:tableStyleId>{5940675A-B579-460E-94D1-54222C63F5DA}</a:tableStyleId>
              </a:tblPr>
              <a:tblGrid>
                <a:gridCol w="665825">
                  <a:extLst>
                    <a:ext uri="{9D8B030D-6E8A-4147-A177-3AD203B41FA5}">
                      <a16:colId xmlns:a16="http://schemas.microsoft.com/office/drawing/2014/main" val="254218782"/>
                    </a:ext>
                  </a:extLst>
                </a:gridCol>
                <a:gridCol w="706147">
                  <a:extLst>
                    <a:ext uri="{9D8B030D-6E8A-4147-A177-3AD203B41FA5}">
                      <a16:colId xmlns:a16="http://schemas.microsoft.com/office/drawing/2014/main" val="3525353862"/>
                    </a:ext>
                  </a:extLst>
                </a:gridCol>
                <a:gridCol w="643259">
                  <a:extLst>
                    <a:ext uri="{9D8B030D-6E8A-4147-A177-3AD203B41FA5}">
                      <a16:colId xmlns:a16="http://schemas.microsoft.com/office/drawing/2014/main" val="2325166519"/>
                    </a:ext>
                  </a:extLst>
                </a:gridCol>
                <a:gridCol w="568171">
                  <a:extLst>
                    <a:ext uri="{9D8B030D-6E8A-4147-A177-3AD203B41FA5}">
                      <a16:colId xmlns:a16="http://schemas.microsoft.com/office/drawing/2014/main" val="2121706780"/>
                    </a:ext>
                  </a:extLst>
                </a:gridCol>
              </a:tblGrid>
              <a:tr h="370840">
                <a:tc>
                  <a:txBody>
                    <a:bodyPr/>
                    <a:lstStyle/>
                    <a:p>
                      <a:r>
                        <a:rPr lang="en-US" dirty="0"/>
                        <a:t>20</a:t>
                      </a:r>
                      <a:endParaRPr lang="en-IN" dirty="0"/>
                    </a:p>
                  </a:txBody>
                  <a:tcPr/>
                </a:tc>
                <a:tc>
                  <a:txBody>
                    <a:bodyPr/>
                    <a:lstStyle/>
                    <a:p>
                      <a:r>
                        <a:rPr lang="en-US" dirty="0"/>
                        <a:t>8f</a:t>
                      </a:r>
                      <a:endParaRPr lang="en-IN" dirty="0"/>
                    </a:p>
                  </a:txBody>
                  <a:tcPr/>
                </a:tc>
                <a:tc>
                  <a:txBody>
                    <a:bodyPr/>
                    <a:lstStyle/>
                    <a:p>
                      <a:r>
                        <a:rPr lang="en-US" dirty="0"/>
                        <a:t>b7</a:t>
                      </a:r>
                      <a:endParaRPr lang="en-IN" dirty="0"/>
                    </a:p>
                  </a:txBody>
                  <a:tcPr/>
                </a:tc>
                <a:tc>
                  <a:txBody>
                    <a:bodyPr/>
                    <a:lstStyle/>
                    <a:p>
                      <a:r>
                        <a:rPr lang="en-US" dirty="0"/>
                        <a:t>85</a:t>
                      </a:r>
                      <a:endParaRPr lang="en-IN" dirty="0"/>
                    </a:p>
                  </a:txBody>
                  <a:tcPr/>
                </a:tc>
                <a:extLst>
                  <a:ext uri="{0D108BD9-81ED-4DB2-BD59-A6C34878D82A}">
                    <a16:rowId xmlns:a16="http://schemas.microsoft.com/office/drawing/2014/main" val="3848085658"/>
                  </a:ext>
                </a:extLst>
              </a:tr>
              <a:tr h="370840">
                <a:tc>
                  <a:txBody>
                    <a:bodyPr/>
                    <a:lstStyle/>
                    <a:p>
                      <a:r>
                        <a:rPr lang="en-US" dirty="0"/>
                        <a:t>b7</a:t>
                      </a:r>
                      <a:endParaRPr lang="en-IN" dirty="0"/>
                    </a:p>
                  </a:txBody>
                  <a:tcPr/>
                </a:tc>
                <a:tc>
                  <a:txBody>
                    <a:bodyPr/>
                    <a:lstStyle/>
                    <a:p>
                      <a:r>
                        <a:rPr lang="en-US" dirty="0"/>
                        <a:t>45</a:t>
                      </a:r>
                      <a:endParaRPr lang="en-IN" dirty="0"/>
                    </a:p>
                  </a:txBody>
                  <a:tcPr/>
                </a:tc>
                <a:tc>
                  <a:txBody>
                    <a:bodyPr/>
                    <a:lstStyle/>
                    <a:p>
                      <a:r>
                        <a:rPr lang="en-US" dirty="0"/>
                        <a:t>b7</a:t>
                      </a:r>
                      <a:endParaRPr lang="en-IN" dirty="0"/>
                    </a:p>
                  </a:txBody>
                  <a:tcPr/>
                </a:tc>
                <a:tc>
                  <a:txBody>
                    <a:bodyPr/>
                    <a:lstStyle/>
                    <a:p>
                      <a:r>
                        <a:rPr lang="en-US" dirty="0"/>
                        <a:t>b3</a:t>
                      </a:r>
                      <a:endParaRPr lang="en-IN" dirty="0"/>
                    </a:p>
                  </a:txBody>
                  <a:tcPr/>
                </a:tc>
                <a:extLst>
                  <a:ext uri="{0D108BD9-81ED-4DB2-BD59-A6C34878D82A}">
                    <a16:rowId xmlns:a16="http://schemas.microsoft.com/office/drawing/2014/main" val="2654327789"/>
                  </a:ext>
                </a:extLst>
              </a:tr>
              <a:tr h="370840">
                <a:tc>
                  <a:txBody>
                    <a:bodyPr/>
                    <a:lstStyle/>
                    <a:p>
                      <a:r>
                        <a:rPr lang="en-US" dirty="0"/>
                        <a:t>9d</a:t>
                      </a:r>
                      <a:endParaRPr lang="en-IN" dirty="0"/>
                    </a:p>
                  </a:txBody>
                  <a:tcPr/>
                </a:tc>
                <a:tc>
                  <a:txBody>
                    <a:bodyPr/>
                    <a:lstStyle/>
                    <a:p>
                      <a:r>
                        <a:rPr lang="en-US" dirty="0"/>
                        <a:t>5a</a:t>
                      </a:r>
                      <a:endParaRPr lang="en-IN" dirty="0"/>
                    </a:p>
                  </a:txBody>
                  <a:tcPr/>
                </a:tc>
                <a:tc>
                  <a:txBody>
                    <a:bodyPr/>
                    <a:lstStyle/>
                    <a:p>
                      <a:r>
                        <a:rPr lang="en-US" dirty="0"/>
                        <a:t>ef</a:t>
                      </a:r>
                      <a:endParaRPr lang="en-IN" dirty="0"/>
                    </a:p>
                  </a:txBody>
                  <a:tcPr/>
                </a:tc>
                <a:tc>
                  <a:txBody>
                    <a:bodyPr/>
                    <a:lstStyle/>
                    <a:p>
                      <a:r>
                        <a:rPr lang="en-US" dirty="0"/>
                        <a:t>3c</a:t>
                      </a:r>
                      <a:endParaRPr lang="en-IN" dirty="0"/>
                    </a:p>
                  </a:txBody>
                  <a:tcPr/>
                </a:tc>
                <a:extLst>
                  <a:ext uri="{0D108BD9-81ED-4DB2-BD59-A6C34878D82A}">
                    <a16:rowId xmlns:a16="http://schemas.microsoft.com/office/drawing/2014/main" val="2357319410"/>
                  </a:ext>
                </a:extLst>
              </a:tr>
              <a:tr h="370840">
                <a:tc>
                  <a:txBody>
                    <a:bodyPr/>
                    <a:lstStyle/>
                    <a:p>
                      <a:r>
                        <a:rPr lang="en-US" dirty="0"/>
                        <a:t>9d</a:t>
                      </a:r>
                      <a:endParaRPr lang="en-IN" dirty="0"/>
                    </a:p>
                  </a:txBody>
                  <a:tcPr/>
                </a:tc>
                <a:tc>
                  <a:txBody>
                    <a:bodyPr/>
                    <a:lstStyle/>
                    <a:p>
                      <a:r>
                        <a:rPr lang="en-US" dirty="0"/>
                        <a:t>92</a:t>
                      </a:r>
                      <a:endParaRPr lang="en-IN" dirty="0"/>
                    </a:p>
                  </a:txBody>
                  <a:tcPr/>
                </a:tc>
                <a:tc>
                  <a:txBody>
                    <a:bodyPr/>
                    <a:lstStyle/>
                    <a:p>
                      <a:r>
                        <a:rPr lang="en-US" dirty="0"/>
                        <a:t>b6</a:t>
                      </a:r>
                      <a:endParaRPr lang="en-IN" dirty="0"/>
                    </a:p>
                  </a:txBody>
                  <a:tcPr/>
                </a:tc>
                <a:tc>
                  <a:txBody>
                    <a:bodyPr/>
                    <a:lstStyle/>
                    <a:p>
                      <a:r>
                        <a:rPr lang="en-US" dirty="0"/>
                        <a:t>9f</a:t>
                      </a:r>
                      <a:endParaRPr lang="en-IN" dirty="0"/>
                    </a:p>
                  </a:txBody>
                  <a:tcPr/>
                </a:tc>
                <a:extLst>
                  <a:ext uri="{0D108BD9-81ED-4DB2-BD59-A6C34878D82A}">
                    <a16:rowId xmlns:a16="http://schemas.microsoft.com/office/drawing/2014/main" val="3116325226"/>
                  </a:ext>
                </a:extLst>
              </a:tr>
            </a:tbl>
          </a:graphicData>
        </a:graphic>
      </p:graphicFrame>
      <p:sp>
        <p:nvSpPr>
          <p:cNvPr id="16" name="TextBox 15">
            <a:extLst>
              <a:ext uri="{FF2B5EF4-FFF2-40B4-BE49-F238E27FC236}">
                <a16:creationId xmlns:a16="http://schemas.microsoft.com/office/drawing/2014/main" id="{829FE6B8-2D75-43E6-BFCD-CDE2D9A2B884}"/>
              </a:ext>
            </a:extLst>
          </p:cNvPr>
          <p:cNvSpPr txBox="1"/>
          <p:nvPr/>
        </p:nvSpPr>
        <p:spPr>
          <a:xfrm>
            <a:off x="555813" y="1958629"/>
            <a:ext cx="2292584" cy="369332"/>
          </a:xfrm>
          <a:prstGeom prst="rect">
            <a:avLst/>
          </a:prstGeom>
          <a:noFill/>
        </p:spPr>
        <p:txBody>
          <a:bodyPr wrap="square" rtlCol="0">
            <a:spAutoFit/>
          </a:bodyPr>
          <a:lstStyle/>
          <a:p>
            <a:r>
              <a:rPr lang="en-US" dirty="0"/>
              <a:t>Input data:</a:t>
            </a:r>
            <a:endParaRPr lang="en-IN" dirty="0"/>
          </a:p>
        </p:txBody>
      </p:sp>
      <p:sp>
        <p:nvSpPr>
          <p:cNvPr id="17" name="TextBox 16">
            <a:extLst>
              <a:ext uri="{FF2B5EF4-FFF2-40B4-BE49-F238E27FC236}">
                <a16:creationId xmlns:a16="http://schemas.microsoft.com/office/drawing/2014/main" id="{E9DF120B-7E68-4455-820E-837C1F1A93F2}"/>
              </a:ext>
            </a:extLst>
          </p:cNvPr>
          <p:cNvSpPr txBox="1"/>
          <p:nvPr/>
        </p:nvSpPr>
        <p:spPr>
          <a:xfrm>
            <a:off x="550909" y="3804835"/>
            <a:ext cx="2292584" cy="369332"/>
          </a:xfrm>
          <a:prstGeom prst="rect">
            <a:avLst/>
          </a:prstGeom>
          <a:noFill/>
        </p:spPr>
        <p:txBody>
          <a:bodyPr wrap="square" rtlCol="0">
            <a:spAutoFit/>
          </a:bodyPr>
          <a:lstStyle/>
          <a:p>
            <a:r>
              <a:rPr lang="en-US" dirty="0"/>
              <a:t>Output data:</a:t>
            </a:r>
            <a:endParaRPr lang="en-IN" dirty="0"/>
          </a:p>
        </p:txBody>
      </p:sp>
    </p:spTree>
    <p:extLst>
      <p:ext uri="{BB962C8B-B14F-4D97-AF65-F5344CB8AC3E}">
        <p14:creationId xmlns:p14="http://schemas.microsoft.com/office/powerpoint/2010/main" val="27429595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040329-01F8-4993-926F-7541C1AFC1A0}"/>
              </a:ext>
            </a:extLst>
          </p:cNvPr>
          <p:cNvSpPr>
            <a:spLocks noGrp="1"/>
          </p:cNvSpPr>
          <p:nvPr>
            <p:ph type="title"/>
          </p:nvPr>
        </p:nvSpPr>
        <p:spPr>
          <a:xfrm>
            <a:off x="838200" y="365125"/>
            <a:ext cx="10515600" cy="1325563"/>
          </a:xfrm>
        </p:spPr>
        <p:txBody>
          <a:bodyPr>
            <a:normAutofit/>
          </a:bodyPr>
          <a:lstStyle/>
          <a:p>
            <a:r>
              <a:rPr lang="en-US" sz="4600">
                <a:solidFill>
                  <a:srgbClr val="FFFFFF"/>
                </a:solidFill>
              </a:rPr>
              <a:t>Mix-Column</a:t>
            </a:r>
            <a:endParaRPr lang="en-IN" sz="4600">
              <a:solidFill>
                <a:srgbClr val="FFFFFF"/>
              </a:solidFill>
            </a:endParaRPr>
          </a:p>
        </p:txBody>
      </p:sp>
      <p:sp>
        <p:nvSpPr>
          <p:cNvPr id="3" name="Content Placeholder 2">
            <a:extLst>
              <a:ext uri="{FF2B5EF4-FFF2-40B4-BE49-F238E27FC236}">
                <a16:creationId xmlns:a16="http://schemas.microsoft.com/office/drawing/2014/main" id="{8CD402C9-D285-4435-93CC-AD52EB8DDA50}"/>
              </a:ext>
            </a:extLst>
          </p:cNvPr>
          <p:cNvSpPr>
            <a:spLocks noGrp="1"/>
          </p:cNvSpPr>
          <p:nvPr>
            <p:ph idx="1"/>
          </p:nvPr>
        </p:nvSpPr>
        <p:spPr>
          <a:xfrm>
            <a:off x="838200" y="2438400"/>
            <a:ext cx="10515600" cy="3738562"/>
          </a:xfrm>
        </p:spPr>
        <p:txBody>
          <a:bodyPr>
            <a:normAutofit/>
          </a:bodyPr>
          <a:lstStyle/>
          <a:p>
            <a:r>
              <a:rPr lang="en-US" sz="2000" dirty="0"/>
              <a:t>For the process of mix-column is the multiplication of the input matrix with a pre-defined matrix.</a:t>
            </a:r>
          </a:p>
          <a:p>
            <a:r>
              <a:rPr lang="en-US" sz="2000" dirty="0"/>
              <a:t>The step multiplication of matrices involves addition and multiplication of the numbers. These addition and multiplication are done using </a:t>
            </a:r>
            <a:r>
              <a:rPr lang="en-US" sz="2000" dirty="0" err="1"/>
              <a:t>Galio’s</a:t>
            </a:r>
            <a:r>
              <a:rPr lang="en-US" sz="2000" dirty="0"/>
              <a:t>-field addition and multiplication.</a:t>
            </a:r>
          </a:p>
          <a:p>
            <a:r>
              <a:rPr lang="en-US" sz="2000" u="sng" dirty="0" err="1"/>
              <a:t>Galio’s</a:t>
            </a:r>
            <a:r>
              <a:rPr lang="en-US" sz="2000" u="sng" dirty="0"/>
              <a:t> field Addition</a:t>
            </a:r>
            <a:endParaRPr lang="en-IN" sz="2000" u="sng" dirty="0"/>
          </a:p>
          <a:p>
            <a:r>
              <a:rPr lang="en-IN" sz="2000" dirty="0" err="1"/>
              <a:t>Galio’s</a:t>
            </a:r>
            <a:r>
              <a:rPr lang="en-IN" sz="2000" dirty="0"/>
              <a:t> field addition is the XOR operation between two operands.</a:t>
            </a:r>
          </a:p>
          <a:p>
            <a:pPr marL="0" indent="0">
              <a:buNone/>
            </a:pPr>
            <a:r>
              <a:rPr lang="en-IN" sz="2000" dirty="0"/>
              <a:t>    Example:</a:t>
            </a:r>
          </a:p>
          <a:p>
            <a:pPr marL="0" indent="0">
              <a:buNone/>
            </a:pPr>
            <a:r>
              <a:rPr lang="en-IN" sz="2000" dirty="0"/>
              <a:t>	1 + 1 = 1 </a:t>
            </a:r>
            <a:r>
              <a:rPr lang="en-IN" sz="2000" dirty="0" err="1"/>
              <a:t>xor</a:t>
            </a:r>
            <a:r>
              <a:rPr lang="en-IN" sz="2000" dirty="0"/>
              <a:t> 1 = 0</a:t>
            </a:r>
          </a:p>
          <a:p>
            <a:r>
              <a:rPr lang="en-IN" sz="2000" u="sng" dirty="0" err="1"/>
              <a:t>Galio’s</a:t>
            </a:r>
            <a:r>
              <a:rPr lang="en-IN" sz="2000" u="sng" dirty="0"/>
              <a:t> field Multiplication</a:t>
            </a:r>
          </a:p>
          <a:p>
            <a:r>
              <a:rPr lang="en-IN" sz="2000" dirty="0"/>
              <a:t>The two operands are converted into a polynomial with the help their bit number (index numbers) and multiplied.</a:t>
            </a:r>
          </a:p>
          <a:p>
            <a:pPr marL="0" indent="0">
              <a:buNone/>
            </a:pPr>
            <a:endParaRPr lang="en-US" sz="2000" dirty="0"/>
          </a:p>
        </p:txBody>
      </p:sp>
    </p:spTree>
    <p:extLst>
      <p:ext uri="{BB962C8B-B14F-4D97-AF65-F5344CB8AC3E}">
        <p14:creationId xmlns:p14="http://schemas.microsoft.com/office/powerpoint/2010/main" val="581573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2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ECCD47D-06DA-4086-8CF4-13D5D5706C49}"/>
              </a:ext>
            </a:extLst>
          </p:cNvPr>
          <p:cNvSpPr>
            <a:spLocks noGrp="1"/>
          </p:cNvSpPr>
          <p:nvPr>
            <p:ph type="title"/>
          </p:nvPr>
        </p:nvSpPr>
        <p:spPr>
          <a:xfrm>
            <a:off x="643467" y="321734"/>
            <a:ext cx="10905066" cy="1135737"/>
          </a:xfrm>
        </p:spPr>
        <p:txBody>
          <a:bodyPr>
            <a:normAutofit/>
          </a:bodyPr>
          <a:lstStyle/>
          <a:p>
            <a:r>
              <a:rPr lang="en-US" sz="3600" dirty="0"/>
              <a:t>Abstract</a:t>
            </a:r>
            <a:endParaRPr lang="en-IN" sz="3600" dirty="0"/>
          </a:p>
        </p:txBody>
      </p:sp>
      <p:sp>
        <p:nvSpPr>
          <p:cNvPr id="3" name="Content Placeholder 2">
            <a:extLst>
              <a:ext uri="{FF2B5EF4-FFF2-40B4-BE49-F238E27FC236}">
                <a16:creationId xmlns:a16="http://schemas.microsoft.com/office/drawing/2014/main" id="{AA64C2AD-491A-46BD-89E7-68DCCBE6AE0C}"/>
              </a:ext>
            </a:extLst>
          </p:cNvPr>
          <p:cNvSpPr>
            <a:spLocks noGrp="1"/>
          </p:cNvSpPr>
          <p:nvPr>
            <p:ph idx="1"/>
          </p:nvPr>
        </p:nvSpPr>
        <p:spPr>
          <a:xfrm>
            <a:off x="643467" y="1782981"/>
            <a:ext cx="10905066" cy="4393982"/>
          </a:xfrm>
        </p:spPr>
        <p:txBody>
          <a:bodyPr>
            <a:normAutofit/>
          </a:bodyPr>
          <a:lstStyle/>
          <a:p>
            <a:pPr>
              <a:spcBef>
                <a:spcPts val="800"/>
              </a:spcBef>
              <a:spcAft>
                <a:spcPts val="800"/>
              </a:spcAft>
            </a:pPr>
            <a:r>
              <a:rPr lang="en-US" sz="1900" dirty="0">
                <a:effectLst/>
                <a:ea typeface="Calibri" panose="020F0502020204030204" pitchFamily="34" charset="0"/>
                <a:cs typeface="Times New Roman" panose="02020603050405020304" pitchFamily="18" charset="0"/>
              </a:rPr>
              <a:t>The Research objective is to explore the design of Advanced Encryption Standard (AES). AES is a symmetric block cipher chosen by U.S government to protect classified information. The National Institute of Standards and Technology (NIST) has initiated the process AES to develop a Federal Information Processing Standard (FIPS) with the replacement of Data Encryption Standard (DES) expired in 1998. </a:t>
            </a:r>
            <a:r>
              <a:rPr lang="en-IN" sz="1900" dirty="0">
                <a:effectLst/>
                <a:ea typeface="Calibri" panose="020F0502020204030204" pitchFamily="34" charset="0"/>
                <a:cs typeface="TimesNewRoman"/>
              </a:rPr>
              <a:t>NIST has solicited candidate algorithms for inclusion in AES, resulting in fifteen official candidate algorithms of which Rijndael was chosen as the Advanced Encryption Standard.</a:t>
            </a:r>
            <a:endParaRPr lang="en-IN" sz="1900" dirty="0">
              <a:effectLst/>
              <a:ea typeface="Calibri" panose="020F0502020204030204" pitchFamily="34" charset="0"/>
              <a:cs typeface="Times New Roman" panose="02020603050405020304" pitchFamily="18" charset="0"/>
            </a:endParaRPr>
          </a:p>
          <a:p>
            <a:pPr>
              <a:spcBef>
                <a:spcPts val="800"/>
              </a:spcBef>
              <a:spcAft>
                <a:spcPts val="800"/>
              </a:spcAft>
            </a:pPr>
            <a:r>
              <a:rPr lang="en-IN" sz="1900" dirty="0">
                <a:effectLst/>
                <a:ea typeface="Calibri" panose="020F0502020204030204" pitchFamily="34" charset="0"/>
                <a:cs typeface="TimesNewRoman"/>
              </a:rPr>
              <a:t>Advanced Encryption Standard can be programmed in a software and can be implemented on hardware. AES is a subset of However Field Programmable Gate Arrays (FPGAs) offer a quicker, more customizable solution.</a:t>
            </a:r>
            <a:endParaRPr lang="en-IN" sz="1900" dirty="0">
              <a:effectLst/>
              <a:ea typeface="Calibri" panose="020F0502020204030204" pitchFamily="34" charset="0"/>
              <a:cs typeface="Times New Roman" panose="02020603050405020304" pitchFamily="18" charset="0"/>
            </a:endParaRPr>
          </a:p>
          <a:p>
            <a:pPr>
              <a:spcBef>
                <a:spcPts val="800"/>
              </a:spcBef>
              <a:spcAft>
                <a:spcPts val="800"/>
              </a:spcAft>
            </a:pPr>
            <a:r>
              <a:rPr lang="en-IN" sz="1900" dirty="0">
                <a:effectLst/>
                <a:ea typeface="Calibri" panose="020F0502020204030204" pitchFamily="34" charset="0"/>
                <a:cs typeface="TimesNewRoman"/>
              </a:rPr>
              <a:t>This report will give you a clear explanation on how the AES encryption is done using a Hardware Descriptive language(HDL) VHDL. And the working of AES, steps involved in it.</a:t>
            </a:r>
            <a:endParaRPr lang="en-IN" sz="1900" dirty="0">
              <a:effectLst/>
              <a:ea typeface="Calibri" panose="020F0502020204030204" pitchFamily="34" charset="0"/>
              <a:cs typeface="Times New Roman" panose="02020603050405020304" pitchFamily="18" charset="0"/>
            </a:endParaRPr>
          </a:p>
          <a:p>
            <a:pPr>
              <a:spcBef>
                <a:spcPts val="800"/>
              </a:spcBef>
              <a:spcAft>
                <a:spcPts val="800"/>
              </a:spcAft>
            </a:pPr>
            <a:r>
              <a:rPr lang="en-IN" sz="1900" dirty="0">
                <a:effectLst/>
                <a:ea typeface="Calibri" panose="020F0502020204030204" pitchFamily="34" charset="0"/>
                <a:cs typeface="TimesNewRoman"/>
              </a:rPr>
              <a:t>Hardware Descriptive Language : VHDL</a:t>
            </a:r>
            <a:endParaRPr lang="en-IN" sz="1900" dirty="0">
              <a:effectLst/>
              <a:ea typeface="Calibri" panose="020F0502020204030204" pitchFamily="34" charset="0"/>
              <a:cs typeface="Times New Roman" panose="02020603050405020304" pitchFamily="18" charset="0"/>
            </a:endParaRPr>
          </a:p>
          <a:p>
            <a:pPr>
              <a:spcBef>
                <a:spcPts val="800"/>
              </a:spcBef>
              <a:spcAft>
                <a:spcPts val="800"/>
              </a:spcAft>
            </a:pPr>
            <a:r>
              <a:rPr lang="en-IN" sz="1900" dirty="0">
                <a:effectLst/>
                <a:ea typeface="Calibri" panose="020F0502020204030204" pitchFamily="34" charset="0"/>
                <a:cs typeface="TimesNewRoman"/>
              </a:rPr>
              <a:t>Software : Xilinx 14.7</a:t>
            </a:r>
            <a:endParaRPr lang="en-IN" sz="1900" dirty="0">
              <a:effectLst/>
              <a:ea typeface="Calibri" panose="020F0502020204030204" pitchFamily="34" charset="0"/>
              <a:cs typeface="Times New Roman" panose="02020603050405020304" pitchFamily="18" charset="0"/>
            </a:endParaRPr>
          </a:p>
          <a:p>
            <a:endParaRPr lang="en-IN" sz="1900" dirty="0"/>
          </a:p>
        </p:txBody>
      </p:sp>
      <p:sp>
        <p:nvSpPr>
          <p:cNvPr id="46" name="Rectangle 3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Isosceles Triangle 3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Isosceles Triangle 3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Rectangle 3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927993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040329-01F8-4993-926F-7541C1AFC1A0}"/>
              </a:ext>
            </a:extLst>
          </p:cNvPr>
          <p:cNvSpPr>
            <a:spLocks noGrp="1"/>
          </p:cNvSpPr>
          <p:nvPr>
            <p:ph type="title"/>
          </p:nvPr>
        </p:nvSpPr>
        <p:spPr>
          <a:xfrm>
            <a:off x="838200" y="365125"/>
            <a:ext cx="10515600" cy="1325563"/>
          </a:xfrm>
        </p:spPr>
        <p:txBody>
          <a:bodyPr>
            <a:normAutofit/>
          </a:bodyPr>
          <a:lstStyle/>
          <a:p>
            <a:r>
              <a:rPr lang="en-US" sz="4600">
                <a:solidFill>
                  <a:srgbClr val="FFFFFF"/>
                </a:solidFill>
              </a:rPr>
              <a:t>Mix-Column</a:t>
            </a:r>
            <a:endParaRPr lang="en-IN" sz="4600">
              <a:solidFill>
                <a:srgbClr val="FFFFFF"/>
              </a:solidFill>
            </a:endParaRPr>
          </a:p>
        </p:txBody>
      </p:sp>
      <p:sp>
        <p:nvSpPr>
          <p:cNvPr id="3" name="Content Placeholder 2">
            <a:extLst>
              <a:ext uri="{FF2B5EF4-FFF2-40B4-BE49-F238E27FC236}">
                <a16:creationId xmlns:a16="http://schemas.microsoft.com/office/drawing/2014/main" id="{8CD402C9-D285-4435-93CC-AD52EB8DDA50}"/>
              </a:ext>
            </a:extLst>
          </p:cNvPr>
          <p:cNvSpPr>
            <a:spLocks noGrp="1"/>
          </p:cNvSpPr>
          <p:nvPr>
            <p:ph idx="1"/>
          </p:nvPr>
        </p:nvSpPr>
        <p:spPr>
          <a:xfrm>
            <a:off x="838200" y="2447277"/>
            <a:ext cx="10515600" cy="3738562"/>
          </a:xfrm>
        </p:spPr>
        <p:txBody>
          <a:bodyPr>
            <a:normAutofit/>
          </a:bodyPr>
          <a:lstStyle/>
          <a:p>
            <a:pPr marL="0" indent="0">
              <a:buNone/>
            </a:pPr>
            <a:r>
              <a:rPr lang="en-US" sz="2000" dirty="0"/>
              <a:t>Example : </a:t>
            </a:r>
          </a:p>
          <a:p>
            <a:pPr marL="0" indent="0">
              <a:buNone/>
            </a:pPr>
            <a:r>
              <a:rPr lang="en-US" sz="2000" dirty="0"/>
              <a:t>21 * 3 = (00100001)*(00000011) = (x</a:t>
            </a:r>
            <a:r>
              <a:rPr lang="en-US" sz="2000" baseline="30000" dirty="0"/>
              <a:t>5</a:t>
            </a:r>
            <a:r>
              <a:rPr lang="en-US" sz="2000" dirty="0"/>
              <a:t>+1)*(x+1) = x</a:t>
            </a:r>
            <a:r>
              <a:rPr lang="en-US" sz="2000" baseline="30000" dirty="0"/>
              <a:t>6</a:t>
            </a:r>
            <a:r>
              <a:rPr lang="en-US" sz="2000" dirty="0"/>
              <a:t>+x</a:t>
            </a:r>
            <a:r>
              <a:rPr lang="en-US" sz="2000" baseline="30000" dirty="0"/>
              <a:t>5</a:t>
            </a:r>
            <a:r>
              <a:rPr lang="en-US" sz="2000" dirty="0"/>
              <a:t>+x+1 = 01100011 = 63</a:t>
            </a:r>
          </a:p>
          <a:p>
            <a:r>
              <a:rPr lang="en-US" sz="2000" u="sng" dirty="0"/>
              <a:t>Pre-defined matrix for mix-column</a:t>
            </a:r>
          </a:p>
          <a:p>
            <a:endParaRPr lang="en-US" sz="2000" dirty="0"/>
          </a:p>
        </p:txBody>
      </p:sp>
      <p:pic>
        <p:nvPicPr>
          <p:cNvPr id="5" name="Picture 4" descr="A screenshot of a computer game&#10;&#10;Description automatically generated with low confidence">
            <a:extLst>
              <a:ext uri="{FF2B5EF4-FFF2-40B4-BE49-F238E27FC236}">
                <a16:creationId xmlns:a16="http://schemas.microsoft.com/office/drawing/2014/main" id="{438CE12D-7F0B-4D8F-A412-AECDC64FA5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0588" y="3812380"/>
            <a:ext cx="8351104" cy="1790752"/>
          </a:xfrm>
          <a:prstGeom prst="rect">
            <a:avLst/>
          </a:prstGeom>
        </p:spPr>
      </p:pic>
    </p:spTree>
    <p:extLst>
      <p:ext uri="{BB962C8B-B14F-4D97-AF65-F5344CB8AC3E}">
        <p14:creationId xmlns:p14="http://schemas.microsoft.com/office/powerpoint/2010/main" val="28839324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040329-01F8-4993-926F-7541C1AFC1A0}"/>
              </a:ext>
            </a:extLst>
          </p:cNvPr>
          <p:cNvSpPr>
            <a:spLocks noGrp="1"/>
          </p:cNvSpPr>
          <p:nvPr>
            <p:ph type="title"/>
          </p:nvPr>
        </p:nvSpPr>
        <p:spPr>
          <a:xfrm>
            <a:off x="838200" y="365125"/>
            <a:ext cx="10515600" cy="1325563"/>
          </a:xfrm>
        </p:spPr>
        <p:txBody>
          <a:bodyPr>
            <a:normAutofit/>
          </a:bodyPr>
          <a:lstStyle/>
          <a:p>
            <a:r>
              <a:rPr lang="en-US" sz="4600">
                <a:solidFill>
                  <a:srgbClr val="FFFFFF"/>
                </a:solidFill>
              </a:rPr>
              <a:t>Mix-Column</a:t>
            </a:r>
            <a:endParaRPr lang="en-IN" sz="4600">
              <a:solidFill>
                <a:srgbClr val="FFFFFF"/>
              </a:solidFill>
            </a:endParaRPr>
          </a:p>
        </p:txBody>
      </p:sp>
      <p:sp>
        <p:nvSpPr>
          <p:cNvPr id="3" name="Content Placeholder 2">
            <a:extLst>
              <a:ext uri="{FF2B5EF4-FFF2-40B4-BE49-F238E27FC236}">
                <a16:creationId xmlns:a16="http://schemas.microsoft.com/office/drawing/2014/main" id="{8CD402C9-D285-4435-93CC-AD52EB8DDA50}"/>
              </a:ext>
            </a:extLst>
          </p:cNvPr>
          <p:cNvSpPr>
            <a:spLocks noGrp="1"/>
          </p:cNvSpPr>
          <p:nvPr>
            <p:ph idx="1"/>
          </p:nvPr>
        </p:nvSpPr>
        <p:spPr>
          <a:xfrm>
            <a:off x="838200" y="2438400"/>
            <a:ext cx="10515600" cy="3738562"/>
          </a:xfrm>
        </p:spPr>
        <p:txBody>
          <a:bodyPr>
            <a:normAutofit/>
          </a:bodyPr>
          <a:lstStyle/>
          <a:p>
            <a:r>
              <a:rPr lang="en-US" sz="2000" dirty="0"/>
              <a:t>An example for mix column operation:</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In the same way all other columns are multiplied with the pre-defined matrix</a:t>
            </a:r>
          </a:p>
          <a:p>
            <a:pPr marL="0" indent="0">
              <a:buNone/>
            </a:pPr>
            <a:endParaRPr lang="en-US" sz="2000" dirty="0"/>
          </a:p>
        </p:txBody>
      </p:sp>
      <p:pic>
        <p:nvPicPr>
          <p:cNvPr id="6" name="Picture 5" descr="Text&#10;&#10;Description automatically generated">
            <a:extLst>
              <a:ext uri="{FF2B5EF4-FFF2-40B4-BE49-F238E27FC236}">
                <a16:creationId xmlns:a16="http://schemas.microsoft.com/office/drawing/2014/main" id="{D16A22DF-B24C-4716-9100-32C66D3B96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5140" y="3102059"/>
            <a:ext cx="5324070" cy="2411244"/>
          </a:xfrm>
          <a:prstGeom prst="rect">
            <a:avLst/>
          </a:prstGeom>
        </p:spPr>
      </p:pic>
    </p:spTree>
    <p:extLst>
      <p:ext uri="{BB962C8B-B14F-4D97-AF65-F5344CB8AC3E}">
        <p14:creationId xmlns:p14="http://schemas.microsoft.com/office/powerpoint/2010/main" val="15669143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100" y="349250"/>
            <a:ext cx="11099800" cy="1803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040329-01F8-4993-926F-7541C1AFC1A0}"/>
              </a:ext>
            </a:extLst>
          </p:cNvPr>
          <p:cNvSpPr>
            <a:spLocks noGrp="1"/>
          </p:cNvSpPr>
          <p:nvPr>
            <p:ph type="title"/>
          </p:nvPr>
        </p:nvSpPr>
        <p:spPr>
          <a:xfrm>
            <a:off x="838200" y="588168"/>
            <a:ext cx="10515600" cy="1325563"/>
          </a:xfrm>
        </p:spPr>
        <p:txBody>
          <a:bodyPr>
            <a:normAutofit/>
          </a:bodyPr>
          <a:lstStyle/>
          <a:p>
            <a:pPr algn="ctr"/>
            <a:r>
              <a:rPr lang="en-US" sz="4600" dirty="0">
                <a:solidFill>
                  <a:srgbClr val="FFFFFF"/>
                </a:solidFill>
              </a:rPr>
              <a:t>Add Round-key</a:t>
            </a:r>
            <a:endParaRPr lang="en-IN" sz="4600" dirty="0">
              <a:solidFill>
                <a:srgbClr val="FFFFFF"/>
              </a:solidFill>
            </a:endParaRPr>
          </a:p>
        </p:txBody>
      </p:sp>
      <p:sp>
        <p:nvSpPr>
          <p:cNvPr id="3" name="Content Placeholder 2">
            <a:extLst>
              <a:ext uri="{FF2B5EF4-FFF2-40B4-BE49-F238E27FC236}">
                <a16:creationId xmlns:a16="http://schemas.microsoft.com/office/drawing/2014/main" id="{8CD402C9-D285-4435-93CC-AD52EB8DDA50}"/>
              </a:ext>
            </a:extLst>
          </p:cNvPr>
          <p:cNvSpPr>
            <a:spLocks noGrp="1"/>
          </p:cNvSpPr>
          <p:nvPr>
            <p:ph idx="1"/>
          </p:nvPr>
        </p:nvSpPr>
        <p:spPr>
          <a:xfrm>
            <a:off x="838200" y="2391568"/>
            <a:ext cx="10515600" cy="3878264"/>
          </a:xfrm>
        </p:spPr>
        <p:txBody>
          <a:bodyPr anchor="ctr">
            <a:normAutofit/>
          </a:bodyPr>
          <a:lstStyle/>
          <a:p>
            <a:r>
              <a:rPr lang="en-US" sz="2000" dirty="0"/>
              <a:t>This is the last step in the Round. It takes two inputs input text and the key respective to the round. </a:t>
            </a:r>
          </a:p>
          <a:p>
            <a:pPr algn="l"/>
            <a:r>
              <a:rPr lang="en-US" sz="2000" dirty="0"/>
              <a:t>The addition of round key is the XOR operation of round key and the input data.</a:t>
            </a:r>
            <a:r>
              <a:rPr lang="en-IN" sz="1800" b="0" i="0" u="none" strike="noStrike" baseline="0" dirty="0">
                <a:latin typeface="CMR17"/>
              </a:rPr>
              <a:t> </a:t>
            </a:r>
          </a:p>
          <a:p>
            <a:pPr algn="l"/>
            <a:r>
              <a:rPr lang="en-IN" sz="1800" dirty="0">
                <a:latin typeface="CMR17"/>
              </a:rPr>
              <a:t>Example:</a:t>
            </a:r>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p:txBody>
      </p:sp>
      <p:graphicFrame>
        <p:nvGraphicFramePr>
          <p:cNvPr id="5" name="Table 5">
            <a:extLst>
              <a:ext uri="{FF2B5EF4-FFF2-40B4-BE49-F238E27FC236}">
                <a16:creationId xmlns:a16="http://schemas.microsoft.com/office/drawing/2014/main" id="{0DE3009D-758D-4A1E-AFAC-5F2C6207982F}"/>
              </a:ext>
            </a:extLst>
          </p:cNvPr>
          <p:cNvGraphicFramePr>
            <a:graphicFrameLocks noGrp="1"/>
          </p:cNvGraphicFramePr>
          <p:nvPr>
            <p:extLst>
              <p:ext uri="{D42A27DB-BD31-4B8C-83A1-F6EECF244321}">
                <p14:modId xmlns:p14="http://schemas.microsoft.com/office/powerpoint/2010/main" val="3127723487"/>
              </p:ext>
            </p:extLst>
          </p:nvPr>
        </p:nvGraphicFramePr>
        <p:xfrm>
          <a:off x="2839868" y="4663363"/>
          <a:ext cx="8128000" cy="370840"/>
        </p:xfrm>
        <a:graphic>
          <a:graphicData uri="http://schemas.openxmlformats.org/drawingml/2006/table">
            <a:tbl>
              <a:tblPr firstRow="1" bandRow="1">
                <a:tableStyleId>{5940675A-B579-460E-94D1-54222C63F5DA}</a:tableStyleId>
              </a:tblPr>
              <a:tblGrid>
                <a:gridCol w="508000">
                  <a:extLst>
                    <a:ext uri="{9D8B030D-6E8A-4147-A177-3AD203B41FA5}">
                      <a16:colId xmlns:a16="http://schemas.microsoft.com/office/drawing/2014/main" val="3457909655"/>
                    </a:ext>
                  </a:extLst>
                </a:gridCol>
                <a:gridCol w="508000">
                  <a:extLst>
                    <a:ext uri="{9D8B030D-6E8A-4147-A177-3AD203B41FA5}">
                      <a16:colId xmlns:a16="http://schemas.microsoft.com/office/drawing/2014/main" val="1317782908"/>
                    </a:ext>
                  </a:extLst>
                </a:gridCol>
                <a:gridCol w="508000">
                  <a:extLst>
                    <a:ext uri="{9D8B030D-6E8A-4147-A177-3AD203B41FA5}">
                      <a16:colId xmlns:a16="http://schemas.microsoft.com/office/drawing/2014/main" val="2028623576"/>
                    </a:ext>
                  </a:extLst>
                </a:gridCol>
                <a:gridCol w="508000">
                  <a:extLst>
                    <a:ext uri="{9D8B030D-6E8A-4147-A177-3AD203B41FA5}">
                      <a16:colId xmlns:a16="http://schemas.microsoft.com/office/drawing/2014/main" val="4049519298"/>
                    </a:ext>
                  </a:extLst>
                </a:gridCol>
                <a:gridCol w="508000">
                  <a:extLst>
                    <a:ext uri="{9D8B030D-6E8A-4147-A177-3AD203B41FA5}">
                      <a16:colId xmlns:a16="http://schemas.microsoft.com/office/drawing/2014/main" val="4258772124"/>
                    </a:ext>
                  </a:extLst>
                </a:gridCol>
                <a:gridCol w="508000">
                  <a:extLst>
                    <a:ext uri="{9D8B030D-6E8A-4147-A177-3AD203B41FA5}">
                      <a16:colId xmlns:a16="http://schemas.microsoft.com/office/drawing/2014/main" val="2913816088"/>
                    </a:ext>
                  </a:extLst>
                </a:gridCol>
                <a:gridCol w="508000">
                  <a:extLst>
                    <a:ext uri="{9D8B030D-6E8A-4147-A177-3AD203B41FA5}">
                      <a16:colId xmlns:a16="http://schemas.microsoft.com/office/drawing/2014/main" val="3104558119"/>
                    </a:ext>
                  </a:extLst>
                </a:gridCol>
                <a:gridCol w="508000">
                  <a:extLst>
                    <a:ext uri="{9D8B030D-6E8A-4147-A177-3AD203B41FA5}">
                      <a16:colId xmlns:a16="http://schemas.microsoft.com/office/drawing/2014/main" val="298625519"/>
                    </a:ext>
                  </a:extLst>
                </a:gridCol>
                <a:gridCol w="508000">
                  <a:extLst>
                    <a:ext uri="{9D8B030D-6E8A-4147-A177-3AD203B41FA5}">
                      <a16:colId xmlns:a16="http://schemas.microsoft.com/office/drawing/2014/main" val="3582372523"/>
                    </a:ext>
                  </a:extLst>
                </a:gridCol>
                <a:gridCol w="508000">
                  <a:extLst>
                    <a:ext uri="{9D8B030D-6E8A-4147-A177-3AD203B41FA5}">
                      <a16:colId xmlns:a16="http://schemas.microsoft.com/office/drawing/2014/main" val="3974579664"/>
                    </a:ext>
                  </a:extLst>
                </a:gridCol>
                <a:gridCol w="508000">
                  <a:extLst>
                    <a:ext uri="{9D8B030D-6E8A-4147-A177-3AD203B41FA5}">
                      <a16:colId xmlns:a16="http://schemas.microsoft.com/office/drawing/2014/main" val="3231769096"/>
                    </a:ext>
                  </a:extLst>
                </a:gridCol>
                <a:gridCol w="508000">
                  <a:extLst>
                    <a:ext uri="{9D8B030D-6E8A-4147-A177-3AD203B41FA5}">
                      <a16:colId xmlns:a16="http://schemas.microsoft.com/office/drawing/2014/main" val="1632600135"/>
                    </a:ext>
                  </a:extLst>
                </a:gridCol>
                <a:gridCol w="508000">
                  <a:extLst>
                    <a:ext uri="{9D8B030D-6E8A-4147-A177-3AD203B41FA5}">
                      <a16:colId xmlns:a16="http://schemas.microsoft.com/office/drawing/2014/main" val="1086405305"/>
                    </a:ext>
                  </a:extLst>
                </a:gridCol>
                <a:gridCol w="508000">
                  <a:extLst>
                    <a:ext uri="{9D8B030D-6E8A-4147-A177-3AD203B41FA5}">
                      <a16:colId xmlns:a16="http://schemas.microsoft.com/office/drawing/2014/main" val="2275796396"/>
                    </a:ext>
                  </a:extLst>
                </a:gridCol>
                <a:gridCol w="508000">
                  <a:extLst>
                    <a:ext uri="{9D8B030D-6E8A-4147-A177-3AD203B41FA5}">
                      <a16:colId xmlns:a16="http://schemas.microsoft.com/office/drawing/2014/main" val="793943252"/>
                    </a:ext>
                  </a:extLst>
                </a:gridCol>
                <a:gridCol w="508000">
                  <a:extLst>
                    <a:ext uri="{9D8B030D-6E8A-4147-A177-3AD203B41FA5}">
                      <a16:colId xmlns:a16="http://schemas.microsoft.com/office/drawing/2014/main" val="2149417879"/>
                    </a:ext>
                  </a:extLst>
                </a:gridCol>
              </a:tblGrid>
              <a:tr h="370840">
                <a:tc>
                  <a:txBody>
                    <a:bodyPr/>
                    <a:lstStyle/>
                    <a:p>
                      <a:r>
                        <a:rPr lang="pt-BR" sz="1800" b="0" i="0" u="none" strike="noStrike" kern="1200" baseline="0" dirty="0">
                          <a:solidFill>
                            <a:schemeClr val="tx1"/>
                          </a:solidFill>
                          <a:latin typeface="+mn-lt"/>
                          <a:ea typeface="+mn-ea"/>
                          <a:cs typeface="+mn-cs"/>
                        </a:rPr>
                        <a:t>54</a:t>
                      </a:r>
                      <a:endParaRPr lang="en-IN" dirty="0"/>
                    </a:p>
                  </a:txBody>
                  <a:tcPr/>
                </a:tc>
                <a:tc>
                  <a:txBody>
                    <a:bodyPr/>
                    <a:lstStyle/>
                    <a:p>
                      <a:r>
                        <a:rPr lang="pt-BR" sz="1800" b="0" i="0" u="none" strike="noStrike" kern="1200" baseline="0" dirty="0">
                          <a:solidFill>
                            <a:schemeClr val="tx1"/>
                          </a:solidFill>
                          <a:latin typeface="+mn-lt"/>
                          <a:ea typeface="+mn-ea"/>
                          <a:cs typeface="+mn-cs"/>
                        </a:rPr>
                        <a:t>68</a:t>
                      </a:r>
                      <a:endParaRPr lang="en-IN" dirty="0"/>
                    </a:p>
                  </a:txBody>
                  <a:tcPr/>
                </a:tc>
                <a:tc>
                  <a:txBody>
                    <a:bodyPr/>
                    <a:lstStyle/>
                    <a:p>
                      <a:r>
                        <a:rPr lang="pt-BR" sz="1800" b="0" i="0" u="none" strike="noStrike" kern="1200" baseline="0" dirty="0">
                          <a:solidFill>
                            <a:schemeClr val="tx1"/>
                          </a:solidFill>
                          <a:latin typeface="+mn-lt"/>
                          <a:ea typeface="+mn-ea"/>
                          <a:cs typeface="+mn-cs"/>
                        </a:rPr>
                        <a:t>61</a:t>
                      </a:r>
                      <a:endParaRPr lang="en-IN" dirty="0"/>
                    </a:p>
                  </a:txBody>
                  <a:tcPr/>
                </a:tc>
                <a:tc>
                  <a:txBody>
                    <a:bodyPr/>
                    <a:lstStyle/>
                    <a:p>
                      <a:r>
                        <a:rPr lang="pt-BR" sz="1800" b="0" i="0" u="none" strike="noStrike" kern="1200" baseline="0" dirty="0">
                          <a:solidFill>
                            <a:schemeClr val="tx1"/>
                          </a:solidFill>
                          <a:latin typeface="+mn-lt"/>
                          <a:ea typeface="+mn-ea"/>
                          <a:cs typeface="+mn-cs"/>
                        </a:rPr>
                        <a:t>74</a:t>
                      </a:r>
                      <a:endParaRPr lang="en-IN" dirty="0"/>
                    </a:p>
                  </a:txBody>
                  <a:tcPr/>
                </a:tc>
                <a:tc>
                  <a:txBody>
                    <a:bodyPr/>
                    <a:lstStyle/>
                    <a:p>
                      <a:r>
                        <a:rPr lang="pt-BR" sz="1800" b="0" i="0" u="none" strike="noStrike" kern="1200" baseline="0" dirty="0">
                          <a:solidFill>
                            <a:schemeClr val="tx1"/>
                          </a:solidFill>
                          <a:latin typeface="+mn-lt"/>
                          <a:ea typeface="+mn-ea"/>
                          <a:cs typeface="+mn-cs"/>
                        </a:rPr>
                        <a:t>73</a:t>
                      </a:r>
                      <a:endParaRPr lang="en-IN" dirty="0"/>
                    </a:p>
                  </a:txBody>
                  <a:tcPr/>
                </a:tc>
                <a:tc>
                  <a:txBody>
                    <a:bodyPr/>
                    <a:lstStyle/>
                    <a:p>
                      <a:r>
                        <a:rPr lang="pt-BR" sz="1800" b="0" i="0" u="none" strike="noStrike" kern="1200" baseline="0" dirty="0">
                          <a:solidFill>
                            <a:schemeClr val="tx1"/>
                          </a:solidFill>
                          <a:latin typeface="+mn-lt"/>
                          <a:ea typeface="+mn-ea"/>
                          <a:cs typeface="+mn-cs"/>
                        </a:rPr>
                        <a:t>20</a:t>
                      </a:r>
                      <a:endParaRPr lang="en-IN" dirty="0"/>
                    </a:p>
                  </a:txBody>
                  <a:tcPr/>
                </a:tc>
                <a:tc>
                  <a:txBody>
                    <a:bodyPr/>
                    <a:lstStyle/>
                    <a:p>
                      <a:r>
                        <a:rPr lang="en-US" dirty="0"/>
                        <a:t>6D</a:t>
                      </a:r>
                      <a:endParaRPr lang="en-IN" dirty="0"/>
                    </a:p>
                  </a:txBody>
                  <a:tcPr/>
                </a:tc>
                <a:tc>
                  <a:txBody>
                    <a:bodyPr/>
                    <a:lstStyle/>
                    <a:p>
                      <a:r>
                        <a:rPr lang="en-US" dirty="0"/>
                        <a:t>79</a:t>
                      </a:r>
                      <a:endParaRPr lang="en-IN" dirty="0"/>
                    </a:p>
                  </a:txBody>
                  <a:tcPr/>
                </a:tc>
                <a:tc>
                  <a:txBody>
                    <a:bodyPr/>
                    <a:lstStyle/>
                    <a:p>
                      <a:r>
                        <a:rPr lang="en-US" dirty="0"/>
                        <a:t>20</a:t>
                      </a:r>
                      <a:endParaRPr lang="en-IN" dirty="0"/>
                    </a:p>
                  </a:txBody>
                  <a:tcPr/>
                </a:tc>
                <a:tc>
                  <a:txBody>
                    <a:bodyPr/>
                    <a:lstStyle/>
                    <a:p>
                      <a:r>
                        <a:rPr lang="en-US" dirty="0"/>
                        <a:t>4B</a:t>
                      </a:r>
                      <a:endParaRPr lang="en-IN" dirty="0"/>
                    </a:p>
                  </a:txBody>
                  <a:tcPr/>
                </a:tc>
                <a:tc>
                  <a:txBody>
                    <a:bodyPr/>
                    <a:lstStyle/>
                    <a:p>
                      <a:r>
                        <a:rPr lang="en-US" dirty="0"/>
                        <a:t>75</a:t>
                      </a:r>
                      <a:endParaRPr lang="en-IN" dirty="0"/>
                    </a:p>
                  </a:txBody>
                  <a:tcPr/>
                </a:tc>
                <a:tc>
                  <a:txBody>
                    <a:bodyPr/>
                    <a:lstStyle/>
                    <a:p>
                      <a:r>
                        <a:rPr lang="en-US" dirty="0"/>
                        <a:t>6E</a:t>
                      </a:r>
                      <a:endParaRPr lang="en-IN" dirty="0"/>
                    </a:p>
                  </a:txBody>
                  <a:tcPr/>
                </a:tc>
                <a:tc>
                  <a:txBody>
                    <a:bodyPr/>
                    <a:lstStyle/>
                    <a:p>
                      <a:r>
                        <a:rPr lang="en-US" dirty="0"/>
                        <a:t>67</a:t>
                      </a:r>
                      <a:endParaRPr lang="en-IN" dirty="0"/>
                    </a:p>
                  </a:txBody>
                  <a:tcPr/>
                </a:tc>
                <a:tc>
                  <a:txBody>
                    <a:bodyPr/>
                    <a:lstStyle/>
                    <a:p>
                      <a:r>
                        <a:rPr lang="en-US" dirty="0"/>
                        <a:t>20</a:t>
                      </a:r>
                      <a:endParaRPr lang="en-IN" dirty="0"/>
                    </a:p>
                  </a:txBody>
                  <a:tcPr/>
                </a:tc>
                <a:tc>
                  <a:txBody>
                    <a:bodyPr/>
                    <a:lstStyle/>
                    <a:p>
                      <a:r>
                        <a:rPr lang="en-US" dirty="0"/>
                        <a:t>46</a:t>
                      </a:r>
                      <a:endParaRPr lang="en-IN" dirty="0"/>
                    </a:p>
                  </a:txBody>
                  <a:tcPr/>
                </a:tc>
                <a:tc>
                  <a:txBody>
                    <a:bodyPr/>
                    <a:lstStyle/>
                    <a:p>
                      <a:r>
                        <a:rPr lang="en-US" dirty="0"/>
                        <a:t>75</a:t>
                      </a:r>
                      <a:endParaRPr lang="en-IN" dirty="0"/>
                    </a:p>
                  </a:txBody>
                  <a:tcPr/>
                </a:tc>
                <a:extLst>
                  <a:ext uri="{0D108BD9-81ED-4DB2-BD59-A6C34878D82A}">
                    <a16:rowId xmlns:a16="http://schemas.microsoft.com/office/drawing/2014/main" val="3332775823"/>
                  </a:ext>
                </a:extLst>
              </a:tr>
            </a:tbl>
          </a:graphicData>
        </a:graphic>
      </p:graphicFrame>
      <p:graphicFrame>
        <p:nvGraphicFramePr>
          <p:cNvPr id="7" name="Table 5">
            <a:extLst>
              <a:ext uri="{FF2B5EF4-FFF2-40B4-BE49-F238E27FC236}">
                <a16:creationId xmlns:a16="http://schemas.microsoft.com/office/drawing/2014/main" id="{0FC4A251-A8A6-468D-B85A-973906708400}"/>
              </a:ext>
            </a:extLst>
          </p:cNvPr>
          <p:cNvGraphicFramePr>
            <a:graphicFrameLocks noGrp="1"/>
          </p:cNvGraphicFramePr>
          <p:nvPr>
            <p:extLst>
              <p:ext uri="{D42A27DB-BD31-4B8C-83A1-F6EECF244321}">
                <p14:modId xmlns:p14="http://schemas.microsoft.com/office/powerpoint/2010/main" val="1157701725"/>
              </p:ext>
            </p:extLst>
          </p:nvPr>
        </p:nvGraphicFramePr>
        <p:xfrm>
          <a:off x="2839868" y="3959860"/>
          <a:ext cx="8128000" cy="370840"/>
        </p:xfrm>
        <a:graphic>
          <a:graphicData uri="http://schemas.openxmlformats.org/drawingml/2006/table">
            <a:tbl>
              <a:tblPr firstRow="1" bandRow="1">
                <a:tableStyleId>{5940675A-B579-460E-94D1-54222C63F5DA}</a:tableStyleId>
              </a:tblPr>
              <a:tblGrid>
                <a:gridCol w="508000">
                  <a:extLst>
                    <a:ext uri="{9D8B030D-6E8A-4147-A177-3AD203B41FA5}">
                      <a16:colId xmlns:a16="http://schemas.microsoft.com/office/drawing/2014/main" val="3457909655"/>
                    </a:ext>
                  </a:extLst>
                </a:gridCol>
                <a:gridCol w="508000">
                  <a:extLst>
                    <a:ext uri="{9D8B030D-6E8A-4147-A177-3AD203B41FA5}">
                      <a16:colId xmlns:a16="http://schemas.microsoft.com/office/drawing/2014/main" val="1317782908"/>
                    </a:ext>
                  </a:extLst>
                </a:gridCol>
                <a:gridCol w="508000">
                  <a:extLst>
                    <a:ext uri="{9D8B030D-6E8A-4147-A177-3AD203B41FA5}">
                      <a16:colId xmlns:a16="http://schemas.microsoft.com/office/drawing/2014/main" val="2028623576"/>
                    </a:ext>
                  </a:extLst>
                </a:gridCol>
                <a:gridCol w="508000">
                  <a:extLst>
                    <a:ext uri="{9D8B030D-6E8A-4147-A177-3AD203B41FA5}">
                      <a16:colId xmlns:a16="http://schemas.microsoft.com/office/drawing/2014/main" val="4049519298"/>
                    </a:ext>
                  </a:extLst>
                </a:gridCol>
                <a:gridCol w="508000">
                  <a:extLst>
                    <a:ext uri="{9D8B030D-6E8A-4147-A177-3AD203B41FA5}">
                      <a16:colId xmlns:a16="http://schemas.microsoft.com/office/drawing/2014/main" val="4258772124"/>
                    </a:ext>
                  </a:extLst>
                </a:gridCol>
                <a:gridCol w="508000">
                  <a:extLst>
                    <a:ext uri="{9D8B030D-6E8A-4147-A177-3AD203B41FA5}">
                      <a16:colId xmlns:a16="http://schemas.microsoft.com/office/drawing/2014/main" val="2913816088"/>
                    </a:ext>
                  </a:extLst>
                </a:gridCol>
                <a:gridCol w="508000">
                  <a:extLst>
                    <a:ext uri="{9D8B030D-6E8A-4147-A177-3AD203B41FA5}">
                      <a16:colId xmlns:a16="http://schemas.microsoft.com/office/drawing/2014/main" val="3104558119"/>
                    </a:ext>
                  </a:extLst>
                </a:gridCol>
                <a:gridCol w="508000">
                  <a:extLst>
                    <a:ext uri="{9D8B030D-6E8A-4147-A177-3AD203B41FA5}">
                      <a16:colId xmlns:a16="http://schemas.microsoft.com/office/drawing/2014/main" val="298625519"/>
                    </a:ext>
                  </a:extLst>
                </a:gridCol>
                <a:gridCol w="508000">
                  <a:extLst>
                    <a:ext uri="{9D8B030D-6E8A-4147-A177-3AD203B41FA5}">
                      <a16:colId xmlns:a16="http://schemas.microsoft.com/office/drawing/2014/main" val="3582372523"/>
                    </a:ext>
                  </a:extLst>
                </a:gridCol>
                <a:gridCol w="508000">
                  <a:extLst>
                    <a:ext uri="{9D8B030D-6E8A-4147-A177-3AD203B41FA5}">
                      <a16:colId xmlns:a16="http://schemas.microsoft.com/office/drawing/2014/main" val="3974579664"/>
                    </a:ext>
                  </a:extLst>
                </a:gridCol>
                <a:gridCol w="508000">
                  <a:extLst>
                    <a:ext uri="{9D8B030D-6E8A-4147-A177-3AD203B41FA5}">
                      <a16:colId xmlns:a16="http://schemas.microsoft.com/office/drawing/2014/main" val="3231769096"/>
                    </a:ext>
                  </a:extLst>
                </a:gridCol>
                <a:gridCol w="508000">
                  <a:extLst>
                    <a:ext uri="{9D8B030D-6E8A-4147-A177-3AD203B41FA5}">
                      <a16:colId xmlns:a16="http://schemas.microsoft.com/office/drawing/2014/main" val="1632600135"/>
                    </a:ext>
                  </a:extLst>
                </a:gridCol>
                <a:gridCol w="508000">
                  <a:extLst>
                    <a:ext uri="{9D8B030D-6E8A-4147-A177-3AD203B41FA5}">
                      <a16:colId xmlns:a16="http://schemas.microsoft.com/office/drawing/2014/main" val="1086405305"/>
                    </a:ext>
                  </a:extLst>
                </a:gridCol>
                <a:gridCol w="508000">
                  <a:extLst>
                    <a:ext uri="{9D8B030D-6E8A-4147-A177-3AD203B41FA5}">
                      <a16:colId xmlns:a16="http://schemas.microsoft.com/office/drawing/2014/main" val="2275796396"/>
                    </a:ext>
                  </a:extLst>
                </a:gridCol>
                <a:gridCol w="508000">
                  <a:extLst>
                    <a:ext uri="{9D8B030D-6E8A-4147-A177-3AD203B41FA5}">
                      <a16:colId xmlns:a16="http://schemas.microsoft.com/office/drawing/2014/main" val="793943252"/>
                    </a:ext>
                  </a:extLst>
                </a:gridCol>
                <a:gridCol w="508000">
                  <a:extLst>
                    <a:ext uri="{9D8B030D-6E8A-4147-A177-3AD203B41FA5}">
                      <a16:colId xmlns:a16="http://schemas.microsoft.com/office/drawing/2014/main" val="2149417879"/>
                    </a:ext>
                  </a:extLst>
                </a:gridCol>
              </a:tblGrid>
              <a:tr h="370840">
                <a:tc>
                  <a:txBody>
                    <a:bodyPr/>
                    <a:lstStyle/>
                    <a:p>
                      <a:r>
                        <a:rPr lang="en-US" dirty="0"/>
                        <a:t>54</a:t>
                      </a:r>
                      <a:endParaRPr lang="en-IN" dirty="0"/>
                    </a:p>
                  </a:txBody>
                  <a:tcPr/>
                </a:tc>
                <a:tc>
                  <a:txBody>
                    <a:bodyPr/>
                    <a:lstStyle/>
                    <a:p>
                      <a:r>
                        <a:rPr lang="en-US" dirty="0"/>
                        <a:t>77</a:t>
                      </a:r>
                      <a:endParaRPr lang="en-IN" dirty="0"/>
                    </a:p>
                  </a:txBody>
                  <a:tcPr/>
                </a:tc>
                <a:tc>
                  <a:txBody>
                    <a:bodyPr/>
                    <a:lstStyle/>
                    <a:p>
                      <a:r>
                        <a:rPr lang="en-US" dirty="0"/>
                        <a:t>6F</a:t>
                      </a:r>
                      <a:endParaRPr lang="en-IN" dirty="0"/>
                    </a:p>
                  </a:txBody>
                  <a:tcPr/>
                </a:tc>
                <a:tc>
                  <a:txBody>
                    <a:bodyPr/>
                    <a:lstStyle/>
                    <a:p>
                      <a:r>
                        <a:rPr lang="en-US" dirty="0"/>
                        <a:t>20</a:t>
                      </a:r>
                      <a:endParaRPr lang="en-IN" dirty="0"/>
                    </a:p>
                  </a:txBody>
                  <a:tcPr/>
                </a:tc>
                <a:tc>
                  <a:txBody>
                    <a:bodyPr/>
                    <a:lstStyle/>
                    <a:p>
                      <a:r>
                        <a:rPr lang="en-US" dirty="0"/>
                        <a:t>4F</a:t>
                      </a:r>
                      <a:endParaRPr lang="en-IN" dirty="0"/>
                    </a:p>
                  </a:txBody>
                  <a:tcPr/>
                </a:tc>
                <a:tc>
                  <a:txBody>
                    <a:bodyPr/>
                    <a:lstStyle/>
                    <a:p>
                      <a:r>
                        <a:rPr lang="en-US" dirty="0"/>
                        <a:t>6E</a:t>
                      </a:r>
                      <a:endParaRPr lang="en-IN" dirty="0"/>
                    </a:p>
                  </a:txBody>
                  <a:tcPr/>
                </a:tc>
                <a:tc>
                  <a:txBody>
                    <a:bodyPr/>
                    <a:lstStyle/>
                    <a:p>
                      <a:r>
                        <a:rPr lang="en-US" dirty="0"/>
                        <a:t>65</a:t>
                      </a:r>
                      <a:endParaRPr lang="en-IN" dirty="0"/>
                    </a:p>
                  </a:txBody>
                  <a:tcPr/>
                </a:tc>
                <a:tc>
                  <a:txBody>
                    <a:bodyPr/>
                    <a:lstStyle/>
                    <a:p>
                      <a:r>
                        <a:rPr lang="en-US" dirty="0"/>
                        <a:t>20</a:t>
                      </a:r>
                      <a:endParaRPr lang="en-IN" dirty="0"/>
                    </a:p>
                  </a:txBody>
                  <a:tcPr/>
                </a:tc>
                <a:tc>
                  <a:txBody>
                    <a:bodyPr/>
                    <a:lstStyle/>
                    <a:p>
                      <a:r>
                        <a:rPr lang="en-US" dirty="0"/>
                        <a:t>4E</a:t>
                      </a:r>
                      <a:endParaRPr lang="en-IN" dirty="0"/>
                    </a:p>
                  </a:txBody>
                  <a:tcPr/>
                </a:tc>
                <a:tc>
                  <a:txBody>
                    <a:bodyPr/>
                    <a:lstStyle/>
                    <a:p>
                      <a:r>
                        <a:rPr lang="en-US" dirty="0"/>
                        <a:t>69</a:t>
                      </a:r>
                      <a:endParaRPr lang="en-IN" dirty="0"/>
                    </a:p>
                  </a:txBody>
                  <a:tcPr/>
                </a:tc>
                <a:tc>
                  <a:txBody>
                    <a:bodyPr/>
                    <a:lstStyle/>
                    <a:p>
                      <a:r>
                        <a:rPr lang="en-US" dirty="0"/>
                        <a:t>6E</a:t>
                      </a:r>
                      <a:endParaRPr lang="en-IN" dirty="0"/>
                    </a:p>
                  </a:txBody>
                  <a:tcPr/>
                </a:tc>
                <a:tc>
                  <a:txBody>
                    <a:bodyPr/>
                    <a:lstStyle/>
                    <a:p>
                      <a:r>
                        <a:rPr lang="en-US" dirty="0"/>
                        <a:t>65</a:t>
                      </a:r>
                      <a:endParaRPr lang="en-IN" dirty="0"/>
                    </a:p>
                  </a:txBody>
                  <a:tcPr/>
                </a:tc>
                <a:tc>
                  <a:txBody>
                    <a:bodyPr/>
                    <a:lstStyle/>
                    <a:p>
                      <a:r>
                        <a:rPr lang="en-US" dirty="0"/>
                        <a:t>20</a:t>
                      </a:r>
                      <a:endParaRPr lang="en-IN" dirty="0"/>
                    </a:p>
                  </a:txBody>
                  <a:tcPr/>
                </a:tc>
                <a:tc>
                  <a:txBody>
                    <a:bodyPr/>
                    <a:lstStyle/>
                    <a:p>
                      <a:r>
                        <a:rPr lang="en-US" dirty="0"/>
                        <a:t>54</a:t>
                      </a:r>
                      <a:endParaRPr lang="en-IN" dirty="0"/>
                    </a:p>
                  </a:txBody>
                  <a:tcPr/>
                </a:tc>
                <a:tc>
                  <a:txBody>
                    <a:bodyPr/>
                    <a:lstStyle/>
                    <a:p>
                      <a:r>
                        <a:rPr lang="en-US" dirty="0"/>
                        <a:t>77</a:t>
                      </a:r>
                      <a:endParaRPr lang="en-IN" dirty="0"/>
                    </a:p>
                  </a:txBody>
                  <a:tcPr/>
                </a:tc>
                <a:tc>
                  <a:txBody>
                    <a:bodyPr/>
                    <a:lstStyle/>
                    <a:p>
                      <a:r>
                        <a:rPr lang="en-US" dirty="0"/>
                        <a:t>6F</a:t>
                      </a:r>
                      <a:endParaRPr lang="en-IN" dirty="0"/>
                    </a:p>
                  </a:txBody>
                  <a:tcPr/>
                </a:tc>
                <a:extLst>
                  <a:ext uri="{0D108BD9-81ED-4DB2-BD59-A6C34878D82A}">
                    <a16:rowId xmlns:a16="http://schemas.microsoft.com/office/drawing/2014/main" val="3332775823"/>
                  </a:ext>
                </a:extLst>
              </a:tr>
            </a:tbl>
          </a:graphicData>
        </a:graphic>
      </p:graphicFrame>
      <p:graphicFrame>
        <p:nvGraphicFramePr>
          <p:cNvPr id="8" name="Table 5">
            <a:extLst>
              <a:ext uri="{FF2B5EF4-FFF2-40B4-BE49-F238E27FC236}">
                <a16:creationId xmlns:a16="http://schemas.microsoft.com/office/drawing/2014/main" id="{8CFA44B3-BBDB-4073-84AB-040FDA162ABF}"/>
              </a:ext>
            </a:extLst>
          </p:cNvPr>
          <p:cNvGraphicFramePr>
            <a:graphicFrameLocks noGrp="1"/>
          </p:cNvGraphicFramePr>
          <p:nvPr>
            <p:extLst>
              <p:ext uri="{D42A27DB-BD31-4B8C-83A1-F6EECF244321}">
                <p14:modId xmlns:p14="http://schemas.microsoft.com/office/powerpoint/2010/main" val="2282435517"/>
              </p:ext>
            </p:extLst>
          </p:nvPr>
        </p:nvGraphicFramePr>
        <p:xfrm>
          <a:off x="2839868" y="5382574"/>
          <a:ext cx="8128000" cy="370840"/>
        </p:xfrm>
        <a:graphic>
          <a:graphicData uri="http://schemas.openxmlformats.org/drawingml/2006/table">
            <a:tbl>
              <a:tblPr firstRow="1" bandRow="1">
                <a:tableStyleId>{5940675A-B579-460E-94D1-54222C63F5DA}</a:tableStyleId>
              </a:tblPr>
              <a:tblGrid>
                <a:gridCol w="508000">
                  <a:extLst>
                    <a:ext uri="{9D8B030D-6E8A-4147-A177-3AD203B41FA5}">
                      <a16:colId xmlns:a16="http://schemas.microsoft.com/office/drawing/2014/main" val="3457909655"/>
                    </a:ext>
                  </a:extLst>
                </a:gridCol>
                <a:gridCol w="508000">
                  <a:extLst>
                    <a:ext uri="{9D8B030D-6E8A-4147-A177-3AD203B41FA5}">
                      <a16:colId xmlns:a16="http://schemas.microsoft.com/office/drawing/2014/main" val="1317782908"/>
                    </a:ext>
                  </a:extLst>
                </a:gridCol>
                <a:gridCol w="508000">
                  <a:extLst>
                    <a:ext uri="{9D8B030D-6E8A-4147-A177-3AD203B41FA5}">
                      <a16:colId xmlns:a16="http://schemas.microsoft.com/office/drawing/2014/main" val="2028623576"/>
                    </a:ext>
                  </a:extLst>
                </a:gridCol>
                <a:gridCol w="508000">
                  <a:extLst>
                    <a:ext uri="{9D8B030D-6E8A-4147-A177-3AD203B41FA5}">
                      <a16:colId xmlns:a16="http://schemas.microsoft.com/office/drawing/2014/main" val="4049519298"/>
                    </a:ext>
                  </a:extLst>
                </a:gridCol>
                <a:gridCol w="508000">
                  <a:extLst>
                    <a:ext uri="{9D8B030D-6E8A-4147-A177-3AD203B41FA5}">
                      <a16:colId xmlns:a16="http://schemas.microsoft.com/office/drawing/2014/main" val="4258772124"/>
                    </a:ext>
                  </a:extLst>
                </a:gridCol>
                <a:gridCol w="508000">
                  <a:extLst>
                    <a:ext uri="{9D8B030D-6E8A-4147-A177-3AD203B41FA5}">
                      <a16:colId xmlns:a16="http://schemas.microsoft.com/office/drawing/2014/main" val="2913816088"/>
                    </a:ext>
                  </a:extLst>
                </a:gridCol>
                <a:gridCol w="508000">
                  <a:extLst>
                    <a:ext uri="{9D8B030D-6E8A-4147-A177-3AD203B41FA5}">
                      <a16:colId xmlns:a16="http://schemas.microsoft.com/office/drawing/2014/main" val="3104558119"/>
                    </a:ext>
                  </a:extLst>
                </a:gridCol>
                <a:gridCol w="508000">
                  <a:extLst>
                    <a:ext uri="{9D8B030D-6E8A-4147-A177-3AD203B41FA5}">
                      <a16:colId xmlns:a16="http://schemas.microsoft.com/office/drawing/2014/main" val="298625519"/>
                    </a:ext>
                  </a:extLst>
                </a:gridCol>
                <a:gridCol w="508000">
                  <a:extLst>
                    <a:ext uri="{9D8B030D-6E8A-4147-A177-3AD203B41FA5}">
                      <a16:colId xmlns:a16="http://schemas.microsoft.com/office/drawing/2014/main" val="3582372523"/>
                    </a:ext>
                  </a:extLst>
                </a:gridCol>
                <a:gridCol w="508000">
                  <a:extLst>
                    <a:ext uri="{9D8B030D-6E8A-4147-A177-3AD203B41FA5}">
                      <a16:colId xmlns:a16="http://schemas.microsoft.com/office/drawing/2014/main" val="3974579664"/>
                    </a:ext>
                  </a:extLst>
                </a:gridCol>
                <a:gridCol w="508000">
                  <a:extLst>
                    <a:ext uri="{9D8B030D-6E8A-4147-A177-3AD203B41FA5}">
                      <a16:colId xmlns:a16="http://schemas.microsoft.com/office/drawing/2014/main" val="3231769096"/>
                    </a:ext>
                  </a:extLst>
                </a:gridCol>
                <a:gridCol w="508000">
                  <a:extLst>
                    <a:ext uri="{9D8B030D-6E8A-4147-A177-3AD203B41FA5}">
                      <a16:colId xmlns:a16="http://schemas.microsoft.com/office/drawing/2014/main" val="1632600135"/>
                    </a:ext>
                  </a:extLst>
                </a:gridCol>
                <a:gridCol w="508000">
                  <a:extLst>
                    <a:ext uri="{9D8B030D-6E8A-4147-A177-3AD203B41FA5}">
                      <a16:colId xmlns:a16="http://schemas.microsoft.com/office/drawing/2014/main" val="1086405305"/>
                    </a:ext>
                  </a:extLst>
                </a:gridCol>
                <a:gridCol w="508000">
                  <a:extLst>
                    <a:ext uri="{9D8B030D-6E8A-4147-A177-3AD203B41FA5}">
                      <a16:colId xmlns:a16="http://schemas.microsoft.com/office/drawing/2014/main" val="2275796396"/>
                    </a:ext>
                  </a:extLst>
                </a:gridCol>
                <a:gridCol w="508000">
                  <a:extLst>
                    <a:ext uri="{9D8B030D-6E8A-4147-A177-3AD203B41FA5}">
                      <a16:colId xmlns:a16="http://schemas.microsoft.com/office/drawing/2014/main" val="793943252"/>
                    </a:ext>
                  </a:extLst>
                </a:gridCol>
                <a:gridCol w="508000">
                  <a:extLst>
                    <a:ext uri="{9D8B030D-6E8A-4147-A177-3AD203B41FA5}">
                      <a16:colId xmlns:a16="http://schemas.microsoft.com/office/drawing/2014/main" val="2149417879"/>
                    </a:ext>
                  </a:extLst>
                </a:gridCol>
              </a:tblGrid>
              <a:tr h="370840">
                <a:tc>
                  <a:txBody>
                    <a:bodyPr/>
                    <a:lstStyle/>
                    <a:p>
                      <a:r>
                        <a:rPr lang="en-US" dirty="0"/>
                        <a:t>00</a:t>
                      </a:r>
                      <a:endParaRPr lang="en-IN" dirty="0"/>
                    </a:p>
                  </a:txBody>
                  <a:tcPr/>
                </a:tc>
                <a:tc>
                  <a:txBody>
                    <a:bodyPr/>
                    <a:lstStyle/>
                    <a:p>
                      <a:r>
                        <a:rPr lang="en-US" dirty="0"/>
                        <a:t>1F</a:t>
                      </a:r>
                      <a:endParaRPr lang="en-IN" dirty="0"/>
                    </a:p>
                  </a:txBody>
                  <a:tcPr/>
                </a:tc>
                <a:tc>
                  <a:txBody>
                    <a:bodyPr/>
                    <a:lstStyle/>
                    <a:p>
                      <a:r>
                        <a:rPr lang="en-US" dirty="0"/>
                        <a:t>0E</a:t>
                      </a:r>
                      <a:endParaRPr lang="en-IN" dirty="0"/>
                    </a:p>
                  </a:txBody>
                  <a:tcPr/>
                </a:tc>
                <a:tc>
                  <a:txBody>
                    <a:bodyPr/>
                    <a:lstStyle/>
                    <a:p>
                      <a:r>
                        <a:rPr lang="en-US" dirty="0"/>
                        <a:t>54</a:t>
                      </a:r>
                      <a:endParaRPr lang="en-IN" dirty="0"/>
                    </a:p>
                  </a:txBody>
                  <a:tcPr/>
                </a:tc>
                <a:tc>
                  <a:txBody>
                    <a:bodyPr/>
                    <a:lstStyle/>
                    <a:p>
                      <a:r>
                        <a:rPr lang="en-US" dirty="0"/>
                        <a:t>3C</a:t>
                      </a:r>
                      <a:endParaRPr lang="en-IN" dirty="0"/>
                    </a:p>
                  </a:txBody>
                  <a:tcPr/>
                </a:tc>
                <a:tc>
                  <a:txBody>
                    <a:bodyPr/>
                    <a:lstStyle/>
                    <a:p>
                      <a:r>
                        <a:rPr lang="en-US" dirty="0"/>
                        <a:t>4E</a:t>
                      </a:r>
                      <a:endParaRPr lang="en-IN" dirty="0"/>
                    </a:p>
                  </a:txBody>
                  <a:tcPr/>
                </a:tc>
                <a:tc>
                  <a:txBody>
                    <a:bodyPr/>
                    <a:lstStyle/>
                    <a:p>
                      <a:r>
                        <a:rPr lang="en-US" dirty="0"/>
                        <a:t>08</a:t>
                      </a:r>
                      <a:endParaRPr lang="en-IN" dirty="0"/>
                    </a:p>
                  </a:txBody>
                  <a:tcPr/>
                </a:tc>
                <a:tc>
                  <a:txBody>
                    <a:bodyPr/>
                    <a:lstStyle/>
                    <a:p>
                      <a:r>
                        <a:rPr lang="en-US" dirty="0"/>
                        <a:t>59</a:t>
                      </a:r>
                      <a:endParaRPr lang="en-IN" dirty="0"/>
                    </a:p>
                  </a:txBody>
                  <a:tcPr/>
                </a:tc>
                <a:tc>
                  <a:txBody>
                    <a:bodyPr/>
                    <a:lstStyle/>
                    <a:p>
                      <a:r>
                        <a:rPr lang="en-US" dirty="0"/>
                        <a:t>6E</a:t>
                      </a:r>
                      <a:endParaRPr lang="en-IN" dirty="0"/>
                    </a:p>
                  </a:txBody>
                  <a:tcPr/>
                </a:tc>
                <a:tc>
                  <a:txBody>
                    <a:bodyPr/>
                    <a:lstStyle/>
                    <a:p>
                      <a:r>
                        <a:rPr lang="en-US" dirty="0"/>
                        <a:t>22</a:t>
                      </a:r>
                      <a:endParaRPr lang="en-IN" dirty="0"/>
                    </a:p>
                  </a:txBody>
                  <a:tcPr/>
                </a:tc>
                <a:tc>
                  <a:txBody>
                    <a:bodyPr/>
                    <a:lstStyle/>
                    <a:p>
                      <a:r>
                        <a:rPr lang="en-US" dirty="0"/>
                        <a:t>1B</a:t>
                      </a:r>
                      <a:endParaRPr lang="en-IN" dirty="0"/>
                    </a:p>
                  </a:txBody>
                  <a:tcPr/>
                </a:tc>
                <a:tc>
                  <a:txBody>
                    <a:bodyPr/>
                    <a:lstStyle/>
                    <a:p>
                      <a:r>
                        <a:rPr lang="en-US" dirty="0"/>
                        <a:t>0B</a:t>
                      </a:r>
                      <a:endParaRPr lang="en-IN" dirty="0"/>
                    </a:p>
                  </a:txBody>
                  <a:tcPr/>
                </a:tc>
                <a:tc>
                  <a:txBody>
                    <a:bodyPr/>
                    <a:lstStyle/>
                    <a:p>
                      <a:r>
                        <a:rPr lang="en-US" dirty="0"/>
                        <a:t>47</a:t>
                      </a:r>
                      <a:endParaRPr lang="en-IN" dirty="0"/>
                    </a:p>
                  </a:txBody>
                  <a:tcPr/>
                </a:tc>
                <a:tc>
                  <a:txBody>
                    <a:bodyPr/>
                    <a:lstStyle/>
                    <a:p>
                      <a:r>
                        <a:rPr lang="en-US" dirty="0"/>
                        <a:t>74</a:t>
                      </a:r>
                      <a:endParaRPr lang="en-IN" dirty="0"/>
                    </a:p>
                  </a:txBody>
                  <a:tcPr/>
                </a:tc>
                <a:tc>
                  <a:txBody>
                    <a:bodyPr/>
                    <a:lstStyle/>
                    <a:p>
                      <a:r>
                        <a:rPr lang="en-US" dirty="0"/>
                        <a:t>31</a:t>
                      </a:r>
                      <a:endParaRPr lang="en-IN" dirty="0"/>
                    </a:p>
                  </a:txBody>
                  <a:tcPr/>
                </a:tc>
                <a:tc>
                  <a:txBody>
                    <a:bodyPr/>
                    <a:lstStyle/>
                    <a:p>
                      <a:r>
                        <a:rPr lang="en-US" dirty="0"/>
                        <a:t>1A</a:t>
                      </a:r>
                      <a:endParaRPr lang="en-IN" dirty="0"/>
                    </a:p>
                  </a:txBody>
                  <a:tcPr/>
                </a:tc>
                <a:extLst>
                  <a:ext uri="{0D108BD9-81ED-4DB2-BD59-A6C34878D82A}">
                    <a16:rowId xmlns:a16="http://schemas.microsoft.com/office/drawing/2014/main" val="3332775823"/>
                  </a:ext>
                </a:extLst>
              </a:tr>
            </a:tbl>
          </a:graphicData>
        </a:graphic>
      </p:graphicFrame>
      <p:sp>
        <p:nvSpPr>
          <p:cNvPr id="9" name="TextBox 8">
            <a:extLst>
              <a:ext uri="{FF2B5EF4-FFF2-40B4-BE49-F238E27FC236}">
                <a16:creationId xmlns:a16="http://schemas.microsoft.com/office/drawing/2014/main" id="{E807CDF4-300D-4BDF-87FC-BC2A085F7D65}"/>
              </a:ext>
            </a:extLst>
          </p:cNvPr>
          <p:cNvSpPr txBox="1"/>
          <p:nvPr/>
        </p:nvSpPr>
        <p:spPr>
          <a:xfrm>
            <a:off x="838200" y="3959860"/>
            <a:ext cx="1913878" cy="369332"/>
          </a:xfrm>
          <a:prstGeom prst="rect">
            <a:avLst/>
          </a:prstGeom>
          <a:noFill/>
        </p:spPr>
        <p:txBody>
          <a:bodyPr wrap="square" rtlCol="0">
            <a:spAutoFit/>
          </a:bodyPr>
          <a:lstStyle/>
          <a:p>
            <a:r>
              <a:rPr lang="en-US" dirty="0"/>
              <a:t>Input Data:</a:t>
            </a:r>
            <a:endParaRPr lang="en-IN" dirty="0"/>
          </a:p>
        </p:txBody>
      </p:sp>
      <p:sp>
        <p:nvSpPr>
          <p:cNvPr id="11" name="TextBox 10">
            <a:extLst>
              <a:ext uri="{FF2B5EF4-FFF2-40B4-BE49-F238E27FC236}">
                <a16:creationId xmlns:a16="http://schemas.microsoft.com/office/drawing/2014/main" id="{AF750BB7-A69E-4511-8F46-308C12DDB64A}"/>
              </a:ext>
            </a:extLst>
          </p:cNvPr>
          <p:cNvSpPr txBox="1"/>
          <p:nvPr/>
        </p:nvSpPr>
        <p:spPr>
          <a:xfrm>
            <a:off x="838200" y="4671971"/>
            <a:ext cx="1913878" cy="369332"/>
          </a:xfrm>
          <a:prstGeom prst="rect">
            <a:avLst/>
          </a:prstGeom>
          <a:noFill/>
        </p:spPr>
        <p:txBody>
          <a:bodyPr wrap="square" rtlCol="0">
            <a:spAutoFit/>
          </a:bodyPr>
          <a:lstStyle/>
          <a:p>
            <a:r>
              <a:rPr lang="en-US" dirty="0"/>
              <a:t>Round key:</a:t>
            </a:r>
            <a:endParaRPr lang="en-IN" dirty="0"/>
          </a:p>
        </p:txBody>
      </p:sp>
      <p:sp>
        <p:nvSpPr>
          <p:cNvPr id="12" name="TextBox 11">
            <a:extLst>
              <a:ext uri="{FF2B5EF4-FFF2-40B4-BE49-F238E27FC236}">
                <a16:creationId xmlns:a16="http://schemas.microsoft.com/office/drawing/2014/main" id="{F2FA7C5B-C4BF-4A75-AA76-B78CBBA82677}"/>
              </a:ext>
            </a:extLst>
          </p:cNvPr>
          <p:cNvSpPr txBox="1"/>
          <p:nvPr/>
        </p:nvSpPr>
        <p:spPr>
          <a:xfrm>
            <a:off x="838200" y="5384082"/>
            <a:ext cx="1913878" cy="369332"/>
          </a:xfrm>
          <a:prstGeom prst="rect">
            <a:avLst/>
          </a:prstGeom>
          <a:noFill/>
        </p:spPr>
        <p:txBody>
          <a:bodyPr wrap="square" rtlCol="0">
            <a:spAutoFit/>
          </a:bodyPr>
          <a:lstStyle/>
          <a:p>
            <a:r>
              <a:rPr lang="en-US" dirty="0"/>
              <a:t>output Data:</a:t>
            </a:r>
            <a:endParaRPr lang="en-IN" dirty="0"/>
          </a:p>
        </p:txBody>
      </p:sp>
      <p:pic>
        <p:nvPicPr>
          <p:cNvPr id="14" name="Picture 13" descr="Icon&#10;&#10;Description automatically generated">
            <a:extLst>
              <a:ext uri="{FF2B5EF4-FFF2-40B4-BE49-F238E27FC236}">
                <a16:creationId xmlns:a16="http://schemas.microsoft.com/office/drawing/2014/main" id="{9F11D429-CD12-4196-B6F7-5F7B947BFE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0972" y="4363539"/>
            <a:ext cx="345792" cy="251278"/>
          </a:xfrm>
          <a:prstGeom prst="rect">
            <a:avLst/>
          </a:prstGeom>
        </p:spPr>
      </p:pic>
    </p:spTree>
    <p:extLst>
      <p:ext uri="{BB962C8B-B14F-4D97-AF65-F5344CB8AC3E}">
        <p14:creationId xmlns:p14="http://schemas.microsoft.com/office/powerpoint/2010/main" val="12523107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A9609-2C90-4FEE-A3B6-C6714C387A67}"/>
              </a:ext>
            </a:extLst>
          </p:cNvPr>
          <p:cNvSpPr>
            <a:spLocks noGrp="1"/>
          </p:cNvSpPr>
          <p:nvPr>
            <p:ph type="title"/>
          </p:nvPr>
        </p:nvSpPr>
        <p:spPr>
          <a:xfrm>
            <a:off x="4965430" y="629268"/>
            <a:ext cx="6586491" cy="1286160"/>
          </a:xfrm>
        </p:spPr>
        <p:txBody>
          <a:bodyPr anchor="b">
            <a:normAutofit/>
          </a:bodyPr>
          <a:lstStyle/>
          <a:p>
            <a:r>
              <a:rPr lang="en-US"/>
              <a:t>AES Algorithm Code</a:t>
            </a:r>
            <a:endParaRPr lang="en-IN"/>
          </a:p>
        </p:txBody>
      </p:sp>
      <p:sp>
        <p:nvSpPr>
          <p:cNvPr id="13" name="Content Placeholder 2">
            <a:extLst>
              <a:ext uri="{FF2B5EF4-FFF2-40B4-BE49-F238E27FC236}">
                <a16:creationId xmlns:a16="http://schemas.microsoft.com/office/drawing/2014/main" id="{1F034CF9-A074-425A-8E76-51C205C5EFC7}"/>
              </a:ext>
            </a:extLst>
          </p:cNvPr>
          <p:cNvSpPr>
            <a:spLocks noGrp="1"/>
          </p:cNvSpPr>
          <p:nvPr>
            <p:ph idx="1"/>
          </p:nvPr>
        </p:nvSpPr>
        <p:spPr>
          <a:xfrm>
            <a:off x="4965431" y="2438400"/>
            <a:ext cx="6586489" cy="3785419"/>
          </a:xfrm>
        </p:spPr>
        <p:txBody>
          <a:bodyPr>
            <a:normAutofit lnSpcReduction="10000"/>
          </a:bodyPr>
          <a:lstStyle/>
          <a:p>
            <a:r>
              <a:rPr lang="en-US" sz="2000" dirty="0"/>
              <a:t>This below link contains the code for AES using a Hardware Description Language, VHDL.</a:t>
            </a:r>
          </a:p>
          <a:p>
            <a:r>
              <a:rPr lang="en-US" sz="2000" dirty="0"/>
              <a:t>Link: </a:t>
            </a:r>
            <a:r>
              <a:rPr lang="en-US" sz="2000" dirty="0">
                <a:hlinkClick r:id="rId2"/>
              </a:rPr>
              <a:t>https://drive.google.com/file/d/1uqqLzBcxPwK2CwVq78ZAW1cuRHniqmw9/view?usp=sharing</a:t>
            </a:r>
            <a:endParaRPr lang="en-US" sz="2000" dirty="0"/>
          </a:p>
          <a:p>
            <a:r>
              <a:rPr lang="en-US" sz="2000" dirty="0"/>
              <a:t>Write the test bench for the code and simulate it.</a:t>
            </a:r>
          </a:p>
          <a:p>
            <a:r>
              <a:rPr lang="en-US" sz="2000" dirty="0"/>
              <a:t>This below link contains the code that I have done using VHDL and Xilinx software you can download the file and simulate the file tb_AES_encryption.</a:t>
            </a:r>
          </a:p>
          <a:p>
            <a:r>
              <a:rPr lang="en-US" sz="2000" dirty="0"/>
              <a:t>Link:</a:t>
            </a:r>
          </a:p>
          <a:p>
            <a:r>
              <a:rPr lang="en-US" sz="2000" dirty="0">
                <a:hlinkClick r:id="rId3"/>
              </a:rPr>
              <a:t>https://drive.google.com/drive/folders/1rdITrWheWcLwvJIWOWz3BYJM3VGot9NR?usp=sharing</a:t>
            </a:r>
            <a:endParaRPr lang="en-US" sz="2000" dirty="0"/>
          </a:p>
          <a:p>
            <a:endParaRPr lang="en-US" sz="2000" dirty="0"/>
          </a:p>
          <a:p>
            <a:endParaRPr lang="en-US" sz="2000" dirty="0"/>
          </a:p>
          <a:p>
            <a:endParaRPr lang="en-US" sz="2000" dirty="0"/>
          </a:p>
        </p:txBody>
      </p:sp>
      <p:pic>
        <p:nvPicPr>
          <p:cNvPr id="5" name="Picture 4" descr="Programming data on computer monitor">
            <a:extLst>
              <a:ext uri="{FF2B5EF4-FFF2-40B4-BE49-F238E27FC236}">
                <a16:creationId xmlns:a16="http://schemas.microsoft.com/office/drawing/2014/main" id="{BEBD6575-E0CA-40F3-B61E-9172AFDB186D}"/>
              </a:ext>
            </a:extLst>
          </p:cNvPr>
          <p:cNvPicPr>
            <a:picLocks noChangeAspect="1"/>
          </p:cNvPicPr>
          <p:nvPr/>
        </p:nvPicPr>
        <p:blipFill rotWithShape="1">
          <a:blip r:embed="rId4"/>
          <a:srcRect l="32413" r="22468"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4CE7F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58073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905BA41-EE6E-4F80-8636-447F22DD7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BFFF1FE-B0F9-44D3-AF17-19B41787A3F9}"/>
              </a:ext>
            </a:extLst>
          </p:cNvPr>
          <p:cNvSpPr>
            <a:spLocks noGrp="1"/>
          </p:cNvSpPr>
          <p:nvPr>
            <p:ph type="title"/>
          </p:nvPr>
        </p:nvSpPr>
        <p:spPr>
          <a:xfrm>
            <a:off x="1848465" y="3298722"/>
            <a:ext cx="8495070" cy="1784402"/>
          </a:xfrm>
        </p:spPr>
        <p:txBody>
          <a:bodyPr vert="horz" lIns="91440" tIns="45720" rIns="91440" bIns="45720" rtlCol="0" anchor="b">
            <a:normAutofit/>
          </a:bodyPr>
          <a:lstStyle/>
          <a:p>
            <a:pPr algn="ctr"/>
            <a:r>
              <a:rPr lang="en-US" sz="8000" b="1" kern="1200" dirty="0">
                <a:solidFill>
                  <a:schemeClr val="tx1">
                    <a:lumMod val="95000"/>
                    <a:lumOff val="5000"/>
                  </a:schemeClr>
                </a:solidFill>
                <a:latin typeface="+mj-lt"/>
                <a:ea typeface="+mj-ea"/>
                <a:cs typeface="+mj-cs"/>
              </a:rPr>
              <a:t>Thank you </a:t>
            </a:r>
          </a:p>
        </p:txBody>
      </p:sp>
      <p:sp>
        <p:nvSpPr>
          <p:cNvPr id="11" name="Oval 10">
            <a:extLst>
              <a:ext uri="{FF2B5EF4-FFF2-40B4-BE49-F238E27FC236}">
                <a16:creationId xmlns:a16="http://schemas.microsoft.com/office/drawing/2014/main" id="{CD7549B2-EE05-4558-8C64-AC46755F2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5914" y="889251"/>
            <a:ext cx="2140172" cy="2140172"/>
          </a:xfrm>
          <a:prstGeom prst="ellipse">
            <a:avLst/>
          </a:prstGeom>
          <a:solidFill>
            <a:srgbClr val="FFFFFF"/>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Graphic 5" descr="Accept">
            <a:extLst>
              <a:ext uri="{FF2B5EF4-FFF2-40B4-BE49-F238E27FC236}">
                <a16:creationId xmlns:a16="http://schemas.microsoft.com/office/drawing/2014/main" id="{093F7084-ECDB-4603-8317-1EDAC626469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8264" y="1371601"/>
            <a:ext cx="1175474" cy="1175474"/>
          </a:xfrm>
          <a:prstGeom prst="rect">
            <a:avLst/>
          </a:prstGeom>
        </p:spPr>
      </p:pic>
    </p:spTree>
    <p:extLst>
      <p:ext uri="{BB962C8B-B14F-4D97-AF65-F5344CB8AC3E}">
        <p14:creationId xmlns:p14="http://schemas.microsoft.com/office/powerpoint/2010/main" val="709771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4">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45E641-248A-4B56-BC09-3ACFC9358BEF}"/>
              </a:ext>
            </a:extLst>
          </p:cNvPr>
          <p:cNvSpPr>
            <a:spLocks noGrp="1"/>
          </p:cNvSpPr>
          <p:nvPr>
            <p:ph type="title"/>
          </p:nvPr>
        </p:nvSpPr>
        <p:spPr>
          <a:xfrm>
            <a:off x="838200" y="631825"/>
            <a:ext cx="10515600" cy="1325563"/>
          </a:xfrm>
        </p:spPr>
        <p:txBody>
          <a:bodyPr>
            <a:normAutofit/>
          </a:bodyPr>
          <a:lstStyle/>
          <a:p>
            <a:r>
              <a:rPr lang="en-US"/>
              <a:t>Introduction</a:t>
            </a:r>
            <a:endParaRPr lang="en-IN"/>
          </a:p>
        </p:txBody>
      </p:sp>
      <p:sp>
        <p:nvSpPr>
          <p:cNvPr id="3" name="Content Placeholder 2">
            <a:extLst>
              <a:ext uri="{FF2B5EF4-FFF2-40B4-BE49-F238E27FC236}">
                <a16:creationId xmlns:a16="http://schemas.microsoft.com/office/drawing/2014/main" id="{E4CCC31F-DC37-4EFF-9B5D-4BC5BB7321AB}"/>
              </a:ext>
            </a:extLst>
          </p:cNvPr>
          <p:cNvSpPr>
            <a:spLocks noGrp="1"/>
          </p:cNvSpPr>
          <p:nvPr>
            <p:ph idx="1"/>
          </p:nvPr>
        </p:nvSpPr>
        <p:spPr>
          <a:xfrm>
            <a:off x="838200" y="2057400"/>
            <a:ext cx="10515600" cy="3871762"/>
          </a:xfrm>
        </p:spPr>
        <p:txBody>
          <a:bodyPr>
            <a:normAutofit/>
          </a:bodyPr>
          <a:lstStyle/>
          <a:p>
            <a:r>
              <a:rPr lang="en-US" sz="2000" dirty="0"/>
              <a:t>Advanced Encryption Standard (AES) is  also known as Rijndael algorithm (its original name) is  a specification for encryption of electronic data.</a:t>
            </a:r>
            <a:r>
              <a:rPr lang="en-IN" sz="2000" dirty="0">
                <a:effectLst/>
                <a:ea typeface="Calibri" panose="020F0502020204030204" pitchFamily="34" charset="0"/>
                <a:cs typeface="TimesNewRoman"/>
              </a:rPr>
              <a:t> This algorithm is a supersedes Data Encryption Standard (DES), which was published in 1977, which was started to become vulnerable to brute-force attacks in 1997. In 1997 the NIST has announced the need for an alternative of the DES. This announcement followed a five-year standardization process in which fifteen competing designs were presented and evaluated. AES became effective as a U.S. federal government standard on May 26, 2002, after approval by the U.S. Secretary of commerce.</a:t>
            </a:r>
            <a:endParaRPr lang="en-IN" sz="2000" dirty="0">
              <a:effectLst/>
              <a:ea typeface="Calibri" panose="020F0502020204030204" pitchFamily="34" charset="0"/>
              <a:cs typeface="Times New Roman" panose="02020603050405020304" pitchFamily="18" charset="0"/>
            </a:endParaRPr>
          </a:p>
          <a:p>
            <a:r>
              <a:rPr lang="en-IN" sz="2000" dirty="0">
                <a:effectLst/>
                <a:ea typeface="Calibri" panose="020F0502020204030204" pitchFamily="34" charset="0"/>
                <a:cs typeface="TimesNewRoman"/>
              </a:rPr>
              <a:t>AES is a symmetric block cipher algorithm that can encrypt and decrypt the information. AES is implemented in both software and hardware throughout the world to encrypt the sensitive data. The encryption is a process of converting the plain text to cipher text. Decryption is a process of converting cipher text to plain text. This AES cryptographic algorithm is capable of encryption/decryption of plain-text with the help of keys 128, 192, 256-bit length with 128-bit size of plaintext.</a:t>
            </a:r>
            <a:endParaRPr lang="en-IN" sz="2000" dirty="0">
              <a:effectLst/>
              <a:ea typeface="Calibri" panose="020F0502020204030204" pitchFamily="34"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936245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5">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27">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B8E3224D-34EC-4340-97ED-8A9923064143}"/>
              </a:ext>
            </a:extLst>
          </p:cNvPr>
          <p:cNvSpPr>
            <a:spLocks noGrp="1"/>
          </p:cNvSpPr>
          <p:nvPr>
            <p:ph type="title"/>
          </p:nvPr>
        </p:nvSpPr>
        <p:spPr>
          <a:xfrm>
            <a:off x="838200" y="401221"/>
            <a:ext cx="10515600" cy="1348065"/>
          </a:xfrm>
        </p:spPr>
        <p:txBody>
          <a:bodyPr>
            <a:normAutofit/>
          </a:bodyPr>
          <a:lstStyle/>
          <a:p>
            <a:r>
              <a:rPr lang="en-US" sz="5400">
                <a:solidFill>
                  <a:srgbClr val="FFFFFF"/>
                </a:solidFill>
              </a:rPr>
              <a:t>Working of AES</a:t>
            </a:r>
            <a:endParaRPr lang="en-IN" sz="5400">
              <a:solidFill>
                <a:srgbClr val="FFFFFF"/>
              </a:solidFill>
            </a:endParaRPr>
          </a:p>
        </p:txBody>
      </p:sp>
      <p:sp>
        <p:nvSpPr>
          <p:cNvPr id="3" name="Content Placeholder 2">
            <a:extLst>
              <a:ext uri="{FF2B5EF4-FFF2-40B4-BE49-F238E27FC236}">
                <a16:creationId xmlns:a16="http://schemas.microsoft.com/office/drawing/2014/main" id="{EA84322B-0CFA-4014-BEF7-BAD410F8F274}"/>
              </a:ext>
            </a:extLst>
          </p:cNvPr>
          <p:cNvSpPr>
            <a:spLocks noGrp="1"/>
          </p:cNvSpPr>
          <p:nvPr>
            <p:ph idx="1"/>
          </p:nvPr>
        </p:nvSpPr>
        <p:spPr>
          <a:xfrm>
            <a:off x="838200" y="2586789"/>
            <a:ext cx="10515600" cy="3590174"/>
          </a:xfrm>
        </p:spPr>
        <p:txBody>
          <a:bodyPr>
            <a:normAutofit/>
          </a:bodyPr>
          <a:lstStyle/>
          <a:p>
            <a:r>
              <a:rPr lang="en-US" sz="2000" dirty="0"/>
              <a:t>This encryption algorithm takes an input of 128-bit length plain text with key of length any of the mentioned 3 sizes and outputs a cipher text of 128-bit length same size of plaintext.</a:t>
            </a:r>
          </a:p>
          <a:p>
            <a:r>
              <a:rPr lang="en-US" sz="2000" dirty="0"/>
              <a:t>AES algorithm can work with different sizes of key lengths 128, 192, and 256-bit key lengths. As we have mentioned that AES symmetric block cipher algorithm it uses the same key for both and encryption and decryption, divides the data into blocks i.e., matrix having each column of 32 bits(1 word or 4 bytes).</a:t>
            </a:r>
          </a:p>
          <a:p>
            <a:r>
              <a:rPr lang="en-US" sz="2000" dirty="0"/>
              <a:t>Each type of encryption includes 128-bit blocks. The difference lies in the length of the key. As the longest, the 256-bit key provides the strongest level of encryption. With a 256-bit key, a hacker would need to try 2</a:t>
            </a:r>
            <a:r>
              <a:rPr lang="en-US" sz="2000" baseline="30000" dirty="0"/>
              <a:t>256</a:t>
            </a:r>
            <a:r>
              <a:rPr lang="en-US" sz="2000" dirty="0"/>
              <a:t> different combinations to ensure the right one is included.</a:t>
            </a:r>
          </a:p>
          <a:p>
            <a:pPr marL="0" indent="0">
              <a:buNone/>
            </a:pPr>
            <a:endParaRPr lang="en-IN" sz="2000" dirty="0"/>
          </a:p>
        </p:txBody>
      </p:sp>
    </p:spTree>
    <p:extLst>
      <p:ext uri="{BB962C8B-B14F-4D97-AF65-F5344CB8AC3E}">
        <p14:creationId xmlns:p14="http://schemas.microsoft.com/office/powerpoint/2010/main" val="807414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5">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27">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B8E3224D-34EC-4340-97ED-8A9923064143}"/>
              </a:ext>
            </a:extLst>
          </p:cNvPr>
          <p:cNvSpPr>
            <a:spLocks noGrp="1"/>
          </p:cNvSpPr>
          <p:nvPr>
            <p:ph type="title"/>
          </p:nvPr>
        </p:nvSpPr>
        <p:spPr>
          <a:xfrm>
            <a:off x="838200" y="401221"/>
            <a:ext cx="10515600" cy="1348065"/>
          </a:xfrm>
        </p:spPr>
        <p:txBody>
          <a:bodyPr>
            <a:normAutofit/>
          </a:bodyPr>
          <a:lstStyle/>
          <a:p>
            <a:r>
              <a:rPr lang="en-US" sz="5400">
                <a:solidFill>
                  <a:srgbClr val="FFFFFF"/>
                </a:solidFill>
              </a:rPr>
              <a:t>Working of AES</a:t>
            </a:r>
            <a:endParaRPr lang="en-IN" sz="5400">
              <a:solidFill>
                <a:srgbClr val="FFFFFF"/>
              </a:solidFill>
            </a:endParaRPr>
          </a:p>
        </p:txBody>
      </p:sp>
      <p:sp>
        <p:nvSpPr>
          <p:cNvPr id="3" name="Content Placeholder 2">
            <a:extLst>
              <a:ext uri="{FF2B5EF4-FFF2-40B4-BE49-F238E27FC236}">
                <a16:creationId xmlns:a16="http://schemas.microsoft.com/office/drawing/2014/main" id="{EA84322B-0CFA-4014-BEF7-BAD410F8F274}"/>
              </a:ext>
            </a:extLst>
          </p:cNvPr>
          <p:cNvSpPr>
            <a:spLocks noGrp="1"/>
          </p:cNvSpPr>
          <p:nvPr>
            <p:ph idx="1"/>
          </p:nvPr>
        </p:nvSpPr>
        <p:spPr>
          <a:xfrm>
            <a:off x="838200" y="2586789"/>
            <a:ext cx="10515600" cy="3590174"/>
          </a:xfrm>
        </p:spPr>
        <p:txBody>
          <a:bodyPr>
            <a:normAutofit/>
          </a:bodyPr>
          <a:lstStyle/>
          <a:p>
            <a:r>
              <a:rPr lang="en-US" sz="2000" dirty="0"/>
              <a:t>Depending on the key lengths </a:t>
            </a:r>
            <a:r>
              <a:rPr lang="en-IN" sz="2000" dirty="0"/>
              <a:t>number of rounds in the encryption are divided as show below:</a:t>
            </a:r>
            <a:endParaRPr lang="en-US" sz="2000" dirty="0"/>
          </a:p>
          <a:p>
            <a:pPr marL="0" indent="0" algn="ctr">
              <a:buNone/>
            </a:pPr>
            <a:r>
              <a:rPr lang="en-US" sz="2000" dirty="0"/>
              <a:t>128-bit – 10 rounds</a:t>
            </a:r>
          </a:p>
          <a:p>
            <a:pPr marL="0" indent="0" algn="ctr">
              <a:buNone/>
            </a:pPr>
            <a:r>
              <a:rPr lang="en-US" sz="2000" dirty="0"/>
              <a:t>192-bit – 12 rounds</a:t>
            </a:r>
          </a:p>
          <a:p>
            <a:pPr marL="0" indent="0" algn="ctr">
              <a:buNone/>
            </a:pPr>
            <a:r>
              <a:rPr lang="en-US" sz="2000" dirty="0"/>
              <a:t>256-bit – 14 rounds</a:t>
            </a:r>
          </a:p>
          <a:p>
            <a:r>
              <a:rPr lang="en-US" sz="2000" dirty="0"/>
              <a:t>And in encryption any key size we are having one pre-round.</a:t>
            </a:r>
          </a:p>
        </p:txBody>
      </p:sp>
    </p:spTree>
    <p:extLst>
      <p:ext uri="{BB962C8B-B14F-4D97-AF65-F5344CB8AC3E}">
        <p14:creationId xmlns:p14="http://schemas.microsoft.com/office/powerpoint/2010/main" val="2451691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6BC007-7E01-4D49-BE7A-4445EFCB5CC1}"/>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3200" kern="1200" dirty="0">
                <a:solidFill>
                  <a:srgbClr val="FFFFFF"/>
                </a:solidFill>
                <a:latin typeface="+mj-lt"/>
                <a:ea typeface="+mj-ea"/>
                <a:cs typeface="+mj-cs"/>
              </a:rPr>
              <a:t>Block diagram of AES</a:t>
            </a:r>
          </a:p>
        </p:txBody>
      </p:sp>
      <p:pic>
        <p:nvPicPr>
          <p:cNvPr id="5" name="Picture 4" descr="Diagram, schematic&#10;&#10;Description automatically generated">
            <a:extLst>
              <a:ext uri="{FF2B5EF4-FFF2-40B4-BE49-F238E27FC236}">
                <a16:creationId xmlns:a16="http://schemas.microsoft.com/office/drawing/2014/main" id="{BA212E73-91EF-4117-8B29-5D5C98DF59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0566" y="979568"/>
            <a:ext cx="7044267" cy="4930987"/>
          </a:xfrm>
          <a:prstGeom prst="rect">
            <a:avLst/>
          </a:prstGeom>
        </p:spPr>
      </p:pic>
    </p:spTree>
    <p:extLst>
      <p:ext uri="{BB962C8B-B14F-4D97-AF65-F5344CB8AC3E}">
        <p14:creationId xmlns:p14="http://schemas.microsoft.com/office/powerpoint/2010/main" val="810171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FD9D99-A886-4269-943A-01A5CD131460}"/>
              </a:ext>
            </a:extLst>
          </p:cNvPr>
          <p:cNvSpPr>
            <a:spLocks noGrp="1"/>
          </p:cNvSpPr>
          <p:nvPr>
            <p:ph type="title"/>
          </p:nvPr>
        </p:nvSpPr>
        <p:spPr>
          <a:xfrm>
            <a:off x="841248" y="548640"/>
            <a:ext cx="3600860" cy="5431536"/>
          </a:xfrm>
        </p:spPr>
        <p:txBody>
          <a:bodyPr>
            <a:normAutofit/>
          </a:bodyPr>
          <a:lstStyle/>
          <a:p>
            <a:pPr algn="ctr"/>
            <a:r>
              <a:rPr lang="en-US" sz="5400" dirty="0"/>
              <a:t>Rounds in AES</a:t>
            </a:r>
            <a:endParaRPr lang="en-IN" sz="5400" dirty="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E613BF5-62EE-4DBF-A02E-607B63EA8105}"/>
              </a:ext>
            </a:extLst>
          </p:cNvPr>
          <p:cNvSpPr>
            <a:spLocks noGrp="1"/>
          </p:cNvSpPr>
          <p:nvPr>
            <p:ph idx="1"/>
          </p:nvPr>
        </p:nvSpPr>
        <p:spPr>
          <a:xfrm>
            <a:off x="5126418" y="552091"/>
            <a:ext cx="6224335" cy="5431536"/>
          </a:xfrm>
        </p:spPr>
        <p:txBody>
          <a:bodyPr anchor="ctr">
            <a:normAutofit/>
          </a:bodyPr>
          <a:lstStyle/>
          <a:p>
            <a:r>
              <a:rPr lang="en-US" sz="2200" dirty="0"/>
              <a:t>As mentioned in the previous slide the depending on the size of the key length the number of rounds are decided.</a:t>
            </a:r>
          </a:p>
          <a:p>
            <a:r>
              <a:rPr lang="en-US" sz="2200" dirty="0"/>
              <a:t>In this presentation, we are going to deal with 128-bit key length with 10 rounds and one pre-round.</a:t>
            </a:r>
          </a:p>
          <a:p>
            <a:r>
              <a:rPr lang="en-US" sz="2200" dirty="0"/>
              <a:t>Each round has </a:t>
            </a:r>
            <a:r>
              <a:rPr lang="en-US" sz="2200" b="1" dirty="0"/>
              <a:t>4</a:t>
            </a:r>
            <a:r>
              <a:rPr lang="en-US" sz="2200" dirty="0"/>
              <a:t> steps in it, </a:t>
            </a:r>
            <a:r>
              <a:rPr lang="en-US" sz="2200" b="1" dirty="0"/>
              <a:t>Substitution of bytes</a:t>
            </a:r>
            <a:r>
              <a:rPr lang="en-US" sz="2200" dirty="0"/>
              <a:t>, </a:t>
            </a:r>
            <a:r>
              <a:rPr lang="en-US" sz="2200" b="1" dirty="0"/>
              <a:t>Shift-Rows</a:t>
            </a:r>
            <a:r>
              <a:rPr lang="en-US" sz="2200" dirty="0"/>
              <a:t>, </a:t>
            </a:r>
            <a:r>
              <a:rPr lang="en-US" sz="2200" b="1" dirty="0"/>
              <a:t>Mix-Columns</a:t>
            </a:r>
            <a:r>
              <a:rPr lang="en-US" sz="2200" dirty="0"/>
              <a:t>, and </a:t>
            </a:r>
            <a:r>
              <a:rPr lang="en-US" sz="2200" b="1" dirty="0"/>
              <a:t>Add Round key</a:t>
            </a:r>
            <a:r>
              <a:rPr lang="en-US" sz="2200" dirty="0"/>
              <a:t>. Each of these four steps are discussed in upcoming slides.</a:t>
            </a:r>
          </a:p>
          <a:p>
            <a:r>
              <a:rPr lang="en-US" sz="2200" dirty="0"/>
              <a:t>Pre-round operation has only 1 step Addition of round key and after the output is passed to the next round “Round 1”.</a:t>
            </a:r>
          </a:p>
          <a:p>
            <a:r>
              <a:rPr lang="en-US" sz="2200" dirty="0"/>
              <a:t>And for the last round the mix-column step will not be included.</a:t>
            </a:r>
          </a:p>
          <a:p>
            <a:pPr marL="0" indent="0">
              <a:buNone/>
            </a:pPr>
            <a:endParaRPr lang="en-IN" sz="2200" dirty="0"/>
          </a:p>
        </p:txBody>
      </p:sp>
    </p:spTree>
    <p:extLst>
      <p:ext uri="{BB962C8B-B14F-4D97-AF65-F5344CB8AC3E}">
        <p14:creationId xmlns:p14="http://schemas.microsoft.com/office/powerpoint/2010/main" val="2173054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7D6C884D-9D82-4375-969A-3101131A12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26510" y="643466"/>
            <a:ext cx="3938979" cy="5571067"/>
          </a:xfrm>
          <a:prstGeom prst="rect">
            <a:avLst/>
          </a:prstGeom>
        </p:spPr>
      </p:pic>
      <p:cxnSp>
        <p:nvCxnSpPr>
          <p:cNvPr id="9" name="Straight Arrow Connector 8">
            <a:extLst>
              <a:ext uri="{FF2B5EF4-FFF2-40B4-BE49-F238E27FC236}">
                <a16:creationId xmlns:a16="http://schemas.microsoft.com/office/drawing/2014/main" id="{19E3FDB1-2099-4F05-A6F5-A3EAAB0DC2D8}"/>
              </a:ext>
            </a:extLst>
          </p:cNvPr>
          <p:cNvCxnSpPr>
            <a:cxnSpLocks/>
          </p:cNvCxnSpPr>
          <p:nvPr/>
        </p:nvCxnSpPr>
        <p:spPr>
          <a:xfrm>
            <a:off x="2870200" y="4876800"/>
            <a:ext cx="1447800"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1" name="Rectangle 10">
            <a:extLst>
              <a:ext uri="{FF2B5EF4-FFF2-40B4-BE49-F238E27FC236}">
                <a16:creationId xmlns:a16="http://schemas.microsoft.com/office/drawing/2014/main" id="{1AFC5000-F4E9-4ED0-8B33-97BB8DCD2DD9}"/>
              </a:ext>
            </a:extLst>
          </p:cNvPr>
          <p:cNvSpPr/>
          <p:nvPr/>
        </p:nvSpPr>
        <p:spPr>
          <a:xfrm>
            <a:off x="1270000" y="4055533"/>
            <a:ext cx="2683933" cy="6688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Last round of AES</a:t>
            </a:r>
            <a:endParaRPr lang="en-IN" dirty="0"/>
          </a:p>
        </p:txBody>
      </p:sp>
      <p:cxnSp>
        <p:nvCxnSpPr>
          <p:cNvPr id="13" name="Straight Connector 12">
            <a:extLst>
              <a:ext uri="{FF2B5EF4-FFF2-40B4-BE49-F238E27FC236}">
                <a16:creationId xmlns:a16="http://schemas.microsoft.com/office/drawing/2014/main" id="{96298BEF-06AF-4C17-B8E0-10E4C5E03743}"/>
              </a:ext>
            </a:extLst>
          </p:cNvPr>
          <p:cNvCxnSpPr/>
          <p:nvPr/>
        </p:nvCxnSpPr>
        <p:spPr>
          <a:xfrm flipV="1">
            <a:off x="2870200" y="4724399"/>
            <a:ext cx="0" cy="152401"/>
          </a:xfrm>
          <a:prstGeom prst="line">
            <a:avLst/>
          </a:prstGeom>
          <a:ln w="19050"/>
        </p:spPr>
        <p:style>
          <a:lnRef idx="1">
            <a:schemeClr val="accent4"/>
          </a:lnRef>
          <a:fillRef idx="0">
            <a:schemeClr val="accent4"/>
          </a:fillRef>
          <a:effectRef idx="0">
            <a:schemeClr val="accent4"/>
          </a:effectRef>
          <a:fontRef idx="minor">
            <a:schemeClr val="tx1"/>
          </a:fontRef>
        </p:style>
      </p:cxnSp>
      <p:cxnSp>
        <p:nvCxnSpPr>
          <p:cNvPr id="14" name="Straight Arrow Connector 13">
            <a:extLst>
              <a:ext uri="{FF2B5EF4-FFF2-40B4-BE49-F238E27FC236}">
                <a16:creationId xmlns:a16="http://schemas.microsoft.com/office/drawing/2014/main" id="{DCFF5A09-BF6F-4084-9972-B2D876620911}"/>
              </a:ext>
            </a:extLst>
          </p:cNvPr>
          <p:cNvCxnSpPr>
            <a:cxnSpLocks/>
          </p:cNvCxnSpPr>
          <p:nvPr/>
        </p:nvCxnSpPr>
        <p:spPr>
          <a:xfrm>
            <a:off x="2870200" y="2425700"/>
            <a:ext cx="1447800"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5" name="Rectangle 14">
            <a:extLst>
              <a:ext uri="{FF2B5EF4-FFF2-40B4-BE49-F238E27FC236}">
                <a16:creationId xmlns:a16="http://schemas.microsoft.com/office/drawing/2014/main" id="{B2F4B859-FD2E-4B75-B2D5-EF28757D0BCC}"/>
              </a:ext>
            </a:extLst>
          </p:cNvPr>
          <p:cNvSpPr/>
          <p:nvPr/>
        </p:nvSpPr>
        <p:spPr>
          <a:xfrm>
            <a:off x="1270000" y="1604433"/>
            <a:ext cx="2683933" cy="6688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Pre-round of AES</a:t>
            </a:r>
            <a:endParaRPr lang="en-IN" dirty="0"/>
          </a:p>
        </p:txBody>
      </p:sp>
      <p:cxnSp>
        <p:nvCxnSpPr>
          <p:cNvPr id="16" name="Straight Connector 15">
            <a:extLst>
              <a:ext uri="{FF2B5EF4-FFF2-40B4-BE49-F238E27FC236}">
                <a16:creationId xmlns:a16="http://schemas.microsoft.com/office/drawing/2014/main" id="{22D093B8-EFBD-4602-82B6-28D61FBFC3BC}"/>
              </a:ext>
            </a:extLst>
          </p:cNvPr>
          <p:cNvCxnSpPr/>
          <p:nvPr/>
        </p:nvCxnSpPr>
        <p:spPr>
          <a:xfrm flipV="1">
            <a:off x="2870200" y="2273299"/>
            <a:ext cx="0" cy="152401"/>
          </a:xfrm>
          <a:prstGeom prst="line">
            <a:avLst/>
          </a:prstGeom>
          <a:ln w="19050"/>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091081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47">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59" name="Group 49">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51" name="Freeform: Shape 50">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Shape 51">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Shape 52">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Shape 53">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A11D4C4-97FD-4FF1-B744-25543279DB83}"/>
              </a:ext>
            </a:extLst>
          </p:cNvPr>
          <p:cNvSpPr>
            <a:spLocks noGrp="1"/>
          </p:cNvSpPr>
          <p:nvPr>
            <p:ph type="title"/>
          </p:nvPr>
        </p:nvSpPr>
        <p:spPr>
          <a:xfrm>
            <a:off x="640080" y="1243013"/>
            <a:ext cx="3855720" cy="4371974"/>
          </a:xfrm>
        </p:spPr>
        <p:txBody>
          <a:bodyPr>
            <a:normAutofit/>
          </a:bodyPr>
          <a:lstStyle/>
          <a:p>
            <a:pPr algn="ctr"/>
            <a:r>
              <a:rPr lang="en-US" dirty="0">
                <a:solidFill>
                  <a:schemeClr val="tx1">
                    <a:lumMod val="95000"/>
                    <a:lumOff val="5000"/>
                  </a:schemeClr>
                </a:solidFill>
              </a:rPr>
              <a:t>Key expansion in AES</a:t>
            </a:r>
            <a:endParaRPr lang="en-IN" dirty="0">
              <a:solidFill>
                <a:schemeClr val="tx1">
                  <a:lumMod val="95000"/>
                  <a:lumOff val="5000"/>
                </a:schemeClr>
              </a:solidFill>
            </a:endParaRPr>
          </a:p>
        </p:txBody>
      </p:sp>
      <p:sp>
        <p:nvSpPr>
          <p:cNvPr id="41" name="Content Placeholder 2">
            <a:extLst>
              <a:ext uri="{FF2B5EF4-FFF2-40B4-BE49-F238E27FC236}">
                <a16:creationId xmlns:a16="http://schemas.microsoft.com/office/drawing/2014/main" id="{99D5DF79-1C77-4519-9051-2D00D105BB7F}"/>
              </a:ext>
            </a:extLst>
          </p:cNvPr>
          <p:cNvSpPr>
            <a:spLocks noGrp="1"/>
          </p:cNvSpPr>
          <p:nvPr>
            <p:ph idx="1"/>
          </p:nvPr>
        </p:nvSpPr>
        <p:spPr>
          <a:xfrm>
            <a:off x="6172200" y="804672"/>
            <a:ext cx="5221224" cy="5230368"/>
          </a:xfrm>
        </p:spPr>
        <p:txBody>
          <a:bodyPr anchor="ctr">
            <a:normAutofit/>
          </a:bodyPr>
          <a:lstStyle/>
          <a:p>
            <a:r>
              <a:rPr lang="en-US" sz="2000" dirty="0">
                <a:solidFill>
                  <a:schemeClr val="tx1">
                    <a:lumMod val="95000"/>
                    <a:lumOff val="5000"/>
                  </a:schemeClr>
                </a:solidFill>
              </a:rPr>
              <a:t>For each round in AES requires different key for the addition to the input text. So, the given input key is used to generate key for its next round.</a:t>
            </a:r>
          </a:p>
          <a:p>
            <a:r>
              <a:rPr lang="en-IN" sz="2000" dirty="0">
                <a:solidFill>
                  <a:schemeClr val="tx1">
                    <a:lumMod val="95000"/>
                    <a:lumOff val="5000"/>
                  </a:schemeClr>
                </a:solidFill>
              </a:rPr>
              <a:t>The given input key is divided into blocks and the 4</a:t>
            </a:r>
            <a:r>
              <a:rPr lang="en-IN" sz="2000" baseline="30000" dirty="0">
                <a:solidFill>
                  <a:schemeClr val="tx1">
                    <a:lumMod val="95000"/>
                    <a:lumOff val="5000"/>
                  </a:schemeClr>
                </a:solidFill>
              </a:rPr>
              <a:t>th</a:t>
            </a:r>
            <a:r>
              <a:rPr lang="en-IN" sz="2000" dirty="0">
                <a:solidFill>
                  <a:schemeClr val="tx1">
                    <a:lumMod val="95000"/>
                    <a:lumOff val="5000"/>
                  </a:schemeClr>
                </a:solidFill>
              </a:rPr>
              <a:t> word(1 word = 32 bits) of the key is passed into </a:t>
            </a:r>
            <a:r>
              <a:rPr lang="en-IN" sz="2000" b="1" dirty="0">
                <a:solidFill>
                  <a:schemeClr val="tx1">
                    <a:lumMod val="95000"/>
                    <a:lumOff val="5000"/>
                  </a:schemeClr>
                </a:solidFill>
              </a:rPr>
              <a:t>G-Function</a:t>
            </a:r>
            <a:r>
              <a:rPr lang="en-IN" sz="2000" dirty="0">
                <a:solidFill>
                  <a:schemeClr val="tx1">
                    <a:lumMod val="95000"/>
                    <a:lumOff val="5000"/>
                  </a:schemeClr>
                </a:solidFill>
              </a:rPr>
              <a:t> and the output is XOR-ed with 1</a:t>
            </a:r>
            <a:r>
              <a:rPr lang="en-IN" sz="2000" baseline="30000" dirty="0">
                <a:solidFill>
                  <a:schemeClr val="tx1">
                    <a:lumMod val="95000"/>
                    <a:lumOff val="5000"/>
                  </a:schemeClr>
                </a:solidFill>
              </a:rPr>
              <a:t>st</a:t>
            </a:r>
            <a:r>
              <a:rPr lang="en-IN" sz="2000" dirty="0">
                <a:solidFill>
                  <a:schemeClr val="tx1">
                    <a:lumMod val="95000"/>
                    <a:lumOff val="5000"/>
                  </a:schemeClr>
                </a:solidFill>
              </a:rPr>
              <a:t> word of input key to generate the 1</a:t>
            </a:r>
            <a:r>
              <a:rPr lang="en-IN" sz="2000" baseline="30000" dirty="0">
                <a:solidFill>
                  <a:schemeClr val="tx1">
                    <a:lumMod val="95000"/>
                    <a:lumOff val="5000"/>
                  </a:schemeClr>
                </a:solidFill>
              </a:rPr>
              <a:t>st</a:t>
            </a:r>
            <a:r>
              <a:rPr lang="en-IN" sz="2000" dirty="0">
                <a:solidFill>
                  <a:schemeClr val="tx1">
                    <a:lumMod val="95000"/>
                    <a:lumOff val="5000"/>
                  </a:schemeClr>
                </a:solidFill>
              </a:rPr>
              <a:t> word of required key, this 1</a:t>
            </a:r>
            <a:r>
              <a:rPr lang="en-IN" sz="2000" baseline="30000" dirty="0">
                <a:solidFill>
                  <a:schemeClr val="tx1">
                    <a:lumMod val="95000"/>
                    <a:lumOff val="5000"/>
                  </a:schemeClr>
                </a:solidFill>
              </a:rPr>
              <a:t>st</a:t>
            </a:r>
            <a:r>
              <a:rPr lang="en-IN" sz="2000" dirty="0">
                <a:solidFill>
                  <a:schemeClr val="tx1">
                    <a:lumMod val="95000"/>
                    <a:lumOff val="5000"/>
                  </a:schemeClr>
                </a:solidFill>
              </a:rPr>
              <a:t> word of the required key is XOR-ed with the 2</a:t>
            </a:r>
            <a:r>
              <a:rPr lang="en-IN" sz="2000" baseline="30000" dirty="0">
                <a:solidFill>
                  <a:schemeClr val="tx1">
                    <a:lumMod val="95000"/>
                    <a:lumOff val="5000"/>
                  </a:schemeClr>
                </a:solidFill>
              </a:rPr>
              <a:t>nd</a:t>
            </a:r>
            <a:r>
              <a:rPr lang="en-IN" sz="2000" dirty="0">
                <a:solidFill>
                  <a:schemeClr val="tx1">
                    <a:lumMod val="95000"/>
                    <a:lumOff val="5000"/>
                  </a:schemeClr>
                </a:solidFill>
              </a:rPr>
              <a:t> word of the input key that gives the 2</a:t>
            </a:r>
            <a:r>
              <a:rPr lang="en-IN" sz="2000" baseline="30000" dirty="0">
                <a:solidFill>
                  <a:schemeClr val="tx1">
                    <a:lumMod val="95000"/>
                    <a:lumOff val="5000"/>
                  </a:schemeClr>
                </a:solidFill>
              </a:rPr>
              <a:t>nd</a:t>
            </a:r>
            <a:r>
              <a:rPr lang="en-IN" sz="2000" dirty="0">
                <a:solidFill>
                  <a:schemeClr val="tx1">
                    <a:lumMod val="95000"/>
                    <a:lumOff val="5000"/>
                  </a:schemeClr>
                </a:solidFill>
              </a:rPr>
              <a:t> word of the required key, this 2</a:t>
            </a:r>
            <a:r>
              <a:rPr lang="en-IN" sz="2000" baseline="30000" dirty="0">
                <a:solidFill>
                  <a:schemeClr val="tx1">
                    <a:lumMod val="95000"/>
                    <a:lumOff val="5000"/>
                  </a:schemeClr>
                </a:solidFill>
              </a:rPr>
              <a:t>nd </a:t>
            </a:r>
            <a:r>
              <a:rPr lang="en-IN" sz="2000" dirty="0">
                <a:solidFill>
                  <a:schemeClr val="tx1">
                    <a:lumMod val="95000"/>
                    <a:lumOff val="5000"/>
                  </a:schemeClr>
                </a:solidFill>
              </a:rPr>
              <a:t>word of the required key is XOR-ed with the 2</a:t>
            </a:r>
            <a:r>
              <a:rPr lang="en-IN" sz="2000" baseline="30000" dirty="0">
                <a:solidFill>
                  <a:schemeClr val="tx1">
                    <a:lumMod val="95000"/>
                    <a:lumOff val="5000"/>
                  </a:schemeClr>
                </a:solidFill>
              </a:rPr>
              <a:t>nd</a:t>
            </a:r>
            <a:r>
              <a:rPr lang="en-IN" sz="2000" dirty="0">
                <a:solidFill>
                  <a:schemeClr val="tx1">
                    <a:lumMod val="95000"/>
                    <a:lumOff val="5000"/>
                  </a:schemeClr>
                </a:solidFill>
              </a:rPr>
              <a:t> word of the input key that gives the 3</a:t>
            </a:r>
            <a:r>
              <a:rPr lang="en-IN" sz="2000" baseline="30000" dirty="0">
                <a:solidFill>
                  <a:schemeClr val="tx1">
                    <a:lumMod val="95000"/>
                    <a:lumOff val="5000"/>
                  </a:schemeClr>
                </a:solidFill>
              </a:rPr>
              <a:t>rd</a:t>
            </a:r>
            <a:r>
              <a:rPr lang="en-IN" sz="2000" dirty="0">
                <a:solidFill>
                  <a:schemeClr val="tx1">
                    <a:lumMod val="95000"/>
                    <a:lumOff val="5000"/>
                  </a:schemeClr>
                </a:solidFill>
              </a:rPr>
              <a:t> word of the required key and for the 4</a:t>
            </a:r>
            <a:r>
              <a:rPr lang="en-IN" sz="2000" baseline="30000" dirty="0">
                <a:solidFill>
                  <a:schemeClr val="tx1">
                    <a:lumMod val="95000"/>
                    <a:lumOff val="5000"/>
                  </a:schemeClr>
                </a:solidFill>
              </a:rPr>
              <a:t>th</a:t>
            </a:r>
            <a:r>
              <a:rPr lang="en-IN" sz="2000" dirty="0">
                <a:solidFill>
                  <a:schemeClr val="tx1">
                    <a:lumMod val="95000"/>
                    <a:lumOff val="5000"/>
                  </a:schemeClr>
                </a:solidFill>
              </a:rPr>
              <a:t> word is done similarly.</a:t>
            </a:r>
          </a:p>
          <a:p>
            <a:r>
              <a:rPr lang="en-IN" sz="2000" dirty="0">
                <a:solidFill>
                  <a:schemeClr val="tx1">
                    <a:lumMod val="95000"/>
                    <a:lumOff val="5000"/>
                  </a:schemeClr>
                </a:solidFill>
              </a:rPr>
              <a:t>And the keys of all the rounds are produced using the previous round key.</a:t>
            </a:r>
          </a:p>
        </p:txBody>
      </p:sp>
      <p:sp>
        <p:nvSpPr>
          <p:cNvPr id="68" name="Oval 67">
            <a:extLst>
              <a:ext uri="{FF2B5EF4-FFF2-40B4-BE49-F238E27FC236}">
                <a16:creationId xmlns:a16="http://schemas.microsoft.com/office/drawing/2014/main" id="{434A4068-837E-497C-905C-9BF919B150D2}"/>
              </a:ext>
            </a:extLst>
          </p:cNvPr>
          <p:cNvSpPr/>
          <p:nvPr/>
        </p:nvSpPr>
        <p:spPr>
          <a:xfrm>
            <a:off x="1396315" y="3911600"/>
            <a:ext cx="618066" cy="5757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Oval 68">
            <a:extLst>
              <a:ext uri="{FF2B5EF4-FFF2-40B4-BE49-F238E27FC236}">
                <a16:creationId xmlns:a16="http://schemas.microsoft.com/office/drawing/2014/main" id="{409487EB-1D75-4765-BB3B-1CE00C5AE14A}"/>
              </a:ext>
            </a:extLst>
          </p:cNvPr>
          <p:cNvSpPr/>
          <p:nvPr/>
        </p:nvSpPr>
        <p:spPr>
          <a:xfrm>
            <a:off x="289011" y="4382497"/>
            <a:ext cx="618066" cy="5757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Oval 69">
            <a:extLst>
              <a:ext uri="{FF2B5EF4-FFF2-40B4-BE49-F238E27FC236}">
                <a16:creationId xmlns:a16="http://schemas.microsoft.com/office/drawing/2014/main" id="{DB5A7C9D-7FC7-4B85-9FB3-BA48BF2AD696}"/>
              </a:ext>
            </a:extLst>
          </p:cNvPr>
          <p:cNvSpPr/>
          <p:nvPr/>
        </p:nvSpPr>
        <p:spPr>
          <a:xfrm>
            <a:off x="1396315" y="4961955"/>
            <a:ext cx="618066" cy="5757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1" name="Straight Arrow Connector 70">
            <a:extLst>
              <a:ext uri="{FF2B5EF4-FFF2-40B4-BE49-F238E27FC236}">
                <a16:creationId xmlns:a16="http://schemas.microsoft.com/office/drawing/2014/main" id="{85561E4E-9604-4F23-9AEA-581CDB88BD49}"/>
              </a:ext>
            </a:extLst>
          </p:cNvPr>
          <p:cNvCxnSpPr>
            <a:cxnSpLocks/>
            <a:stCxn id="68" idx="2"/>
            <a:endCxn id="69" idx="7"/>
          </p:cNvCxnSpPr>
          <p:nvPr/>
        </p:nvCxnSpPr>
        <p:spPr>
          <a:xfrm flipH="1">
            <a:off x="816563" y="4199467"/>
            <a:ext cx="579752" cy="26734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FFD558F6-E467-4217-B5E6-5791D0A3F7CE}"/>
              </a:ext>
            </a:extLst>
          </p:cNvPr>
          <p:cNvCxnSpPr>
            <a:cxnSpLocks/>
            <a:stCxn id="68" idx="4"/>
            <a:endCxn id="70" idx="0"/>
          </p:cNvCxnSpPr>
          <p:nvPr/>
        </p:nvCxnSpPr>
        <p:spPr>
          <a:xfrm>
            <a:off x="1705348" y="4487333"/>
            <a:ext cx="0" cy="47462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78216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26F247E4-D97B-43D4-8BCA-BB7951960D81}">
  <we:reference id="78f4d70e-fb8b-4f8d-b284-0a2e60aeef37" version="3.4.3.0" store="EXCatalog" storeType="EXCatalog"/>
  <we:alternateReferences>
    <we:reference id="WA104380955" version="3.4.3.0" store="en-IN"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946</TotalTime>
  <Words>1711</Words>
  <Application>Microsoft Office PowerPoint</Application>
  <PresentationFormat>Widescreen</PresentationFormat>
  <Paragraphs>281</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CMR17</vt:lpstr>
      <vt:lpstr>Office Theme</vt:lpstr>
      <vt:lpstr>AES Algorithm</vt:lpstr>
      <vt:lpstr>Abstract</vt:lpstr>
      <vt:lpstr>Introduction</vt:lpstr>
      <vt:lpstr>Working of AES</vt:lpstr>
      <vt:lpstr>Working of AES</vt:lpstr>
      <vt:lpstr>Block diagram of AES</vt:lpstr>
      <vt:lpstr>Rounds in AES</vt:lpstr>
      <vt:lpstr>PowerPoint Presentation</vt:lpstr>
      <vt:lpstr>Key expansion in AES</vt:lpstr>
      <vt:lpstr>Key expansion in AES</vt:lpstr>
      <vt:lpstr>G-Function </vt:lpstr>
      <vt:lpstr>G-Function </vt:lpstr>
      <vt:lpstr>Round Constants (rcon)</vt:lpstr>
      <vt:lpstr>Input data Division and Conversion</vt:lpstr>
      <vt:lpstr>Substitution of bytes</vt:lpstr>
      <vt:lpstr>Substitution of bytes</vt:lpstr>
      <vt:lpstr>Shift-Rows</vt:lpstr>
      <vt:lpstr>Shift-Rows</vt:lpstr>
      <vt:lpstr>Mix-Column</vt:lpstr>
      <vt:lpstr>Mix-Column</vt:lpstr>
      <vt:lpstr>Mix-Column</vt:lpstr>
      <vt:lpstr>Add Round-key</vt:lpstr>
      <vt:lpstr>AES Algorithm Code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AES Encryption</dc:title>
  <dc:creator>ASHWITH GARLAPATI</dc:creator>
  <cp:lastModifiedBy>ASHWITH GARLAPATI</cp:lastModifiedBy>
  <cp:revision>27</cp:revision>
  <dcterms:created xsi:type="dcterms:W3CDTF">2021-07-28T15:38:36Z</dcterms:created>
  <dcterms:modified xsi:type="dcterms:W3CDTF">2021-08-25T15:02:22Z</dcterms:modified>
</cp:coreProperties>
</file>