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2"/>
  </p:sldMasterIdLst>
  <p:notesMasterIdLst>
    <p:notesMasterId r:id="rId20"/>
  </p:notesMasterIdLst>
  <p:sldIdLst>
    <p:sldId id="266" r:id="rId3"/>
    <p:sldId id="267" r:id="rId4"/>
    <p:sldId id="270" r:id="rId5"/>
    <p:sldId id="289" r:id="rId6"/>
    <p:sldId id="291" r:id="rId7"/>
    <p:sldId id="290" r:id="rId8"/>
    <p:sldId id="292" r:id="rId9"/>
    <p:sldId id="293" r:id="rId10"/>
    <p:sldId id="294" r:id="rId11"/>
    <p:sldId id="277" r:id="rId12"/>
    <p:sldId id="295" r:id="rId13"/>
    <p:sldId id="296" r:id="rId14"/>
    <p:sldId id="297" r:id="rId15"/>
    <p:sldId id="299" r:id="rId16"/>
    <p:sldId id="298" r:id="rId17"/>
    <p:sldId id="288"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B3B"/>
    <a:srgbClr val="00853E"/>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5"/>
    <p:restoredTop sz="94541"/>
  </p:normalViewPr>
  <p:slideViewPr>
    <p:cSldViewPr snapToGrid="0" snapToObjects="1">
      <p:cViewPr varScale="1">
        <p:scale>
          <a:sx n="59" d="100"/>
          <a:sy n="59" d="100"/>
        </p:scale>
        <p:origin x="760" y="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deve\Desktop\INFO%205731\NLP\NLP\dataset%205731-chatgp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 5731-chatgpt.xlsx]Sheet3!PivotTable1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of articles per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Sheet3!$A$4:$A$25</c:f>
              <c:strCache>
                <c:ptCount val="21"/>
                <c:pt idx="0">
                  <c:v>News</c:v>
                </c:pt>
                <c:pt idx="1">
                  <c:v>Entertainment</c:v>
                </c:pt>
                <c:pt idx="2">
                  <c:v>Politics</c:v>
                </c:pt>
                <c:pt idx="3">
                  <c:v>Awareness</c:v>
                </c:pt>
                <c:pt idx="4">
                  <c:v>Crime</c:v>
                </c:pt>
                <c:pt idx="5">
                  <c:v>Sports</c:v>
                </c:pt>
                <c:pt idx="6">
                  <c:v>Information</c:v>
                </c:pt>
                <c:pt idx="7">
                  <c:v>Opinion</c:v>
                </c:pt>
                <c:pt idx="8">
                  <c:v>Law</c:v>
                </c:pt>
                <c:pt idx="9">
                  <c:v>Research</c:v>
                </c:pt>
                <c:pt idx="10">
                  <c:v>(blank)</c:v>
                </c:pt>
                <c:pt idx="11">
                  <c:v>Harrasment</c:v>
                </c:pt>
                <c:pt idx="12">
                  <c:v>Academics</c:v>
                </c:pt>
                <c:pt idx="13">
                  <c:v>sarcasum</c:v>
                </c:pt>
                <c:pt idx="14">
                  <c:v>Environment</c:v>
                </c:pt>
                <c:pt idx="15">
                  <c:v>Investigation</c:v>
                </c:pt>
                <c:pt idx="16">
                  <c:v>health</c:v>
                </c:pt>
                <c:pt idx="17">
                  <c:v>advertisement</c:v>
                </c:pt>
                <c:pt idx="18">
                  <c:v>Childcare</c:v>
                </c:pt>
                <c:pt idx="19">
                  <c:v>Festival</c:v>
                </c:pt>
                <c:pt idx="20">
                  <c:v>Accident</c:v>
                </c:pt>
              </c:strCache>
            </c:strRef>
          </c:cat>
          <c:val>
            <c:numRef>
              <c:f>Sheet3!$B$4:$B$25</c:f>
              <c:numCache>
                <c:formatCode>General</c:formatCode>
                <c:ptCount val="21"/>
                <c:pt idx="0">
                  <c:v>93</c:v>
                </c:pt>
                <c:pt idx="1">
                  <c:v>74</c:v>
                </c:pt>
                <c:pt idx="2">
                  <c:v>72</c:v>
                </c:pt>
                <c:pt idx="3">
                  <c:v>71</c:v>
                </c:pt>
                <c:pt idx="4">
                  <c:v>65</c:v>
                </c:pt>
                <c:pt idx="5">
                  <c:v>48</c:v>
                </c:pt>
                <c:pt idx="6">
                  <c:v>46</c:v>
                </c:pt>
                <c:pt idx="7">
                  <c:v>44</c:v>
                </c:pt>
                <c:pt idx="8">
                  <c:v>43</c:v>
                </c:pt>
                <c:pt idx="9">
                  <c:v>40</c:v>
                </c:pt>
                <c:pt idx="10">
                  <c:v>30</c:v>
                </c:pt>
                <c:pt idx="11">
                  <c:v>26</c:v>
                </c:pt>
                <c:pt idx="12">
                  <c:v>25</c:v>
                </c:pt>
                <c:pt idx="13">
                  <c:v>6</c:v>
                </c:pt>
                <c:pt idx="14">
                  <c:v>6</c:v>
                </c:pt>
                <c:pt idx="15">
                  <c:v>3</c:v>
                </c:pt>
                <c:pt idx="16">
                  <c:v>3</c:v>
                </c:pt>
                <c:pt idx="17">
                  <c:v>2</c:v>
                </c:pt>
                <c:pt idx="18">
                  <c:v>1</c:v>
                </c:pt>
                <c:pt idx="19">
                  <c:v>1</c:v>
                </c:pt>
                <c:pt idx="20">
                  <c:v>1</c:v>
                </c:pt>
              </c:numCache>
            </c:numRef>
          </c:val>
          <c:extLst>
            <c:ext xmlns:c16="http://schemas.microsoft.com/office/drawing/2014/chart" uri="{C3380CC4-5D6E-409C-BE32-E72D297353CC}">
              <c16:uniqueId val="{00000000-CD1C-4561-B159-2F615EDA54D5}"/>
            </c:ext>
          </c:extLst>
        </c:ser>
        <c:dLbls>
          <c:showLegendKey val="0"/>
          <c:showVal val="0"/>
          <c:showCatName val="0"/>
          <c:showSerName val="0"/>
          <c:showPercent val="0"/>
          <c:showBubbleSize val="0"/>
        </c:dLbls>
        <c:gapWidth val="219"/>
        <c:overlap val="-27"/>
        <c:axId val="683712256"/>
        <c:axId val="683706496"/>
      </c:barChart>
      <c:catAx>
        <c:axId val="68371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3706496"/>
        <c:crosses val="autoZero"/>
        <c:auto val="1"/>
        <c:lblAlgn val="ctr"/>
        <c:lblOffset val="100"/>
        <c:noMultiLvlLbl val="0"/>
      </c:catAx>
      <c:valAx>
        <c:axId val="683706496"/>
        <c:scaling>
          <c:orientation val="minMax"/>
        </c:scaling>
        <c:delete val="1"/>
        <c:axPos val="l"/>
        <c:numFmt formatCode="General" sourceLinked="1"/>
        <c:majorTickMark val="none"/>
        <c:minorTickMark val="none"/>
        <c:tickLblPos val="nextTo"/>
        <c:crossAx val="683712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0450E-50A4-4C83-B168-45511F00B24F}" type="datetimeFigureOut">
              <a:rPr lang="en-US" smtClean="0"/>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6DD8A-0A1E-4FB6-970E-2CC9C4E6F22A}" type="slidenum">
              <a:rPr lang="en-US" smtClean="0"/>
              <a:t>‹#›</a:t>
            </a:fld>
            <a:endParaRPr lang="en-US"/>
          </a:p>
        </p:txBody>
      </p:sp>
    </p:spTree>
    <p:extLst>
      <p:ext uri="{BB962C8B-B14F-4D97-AF65-F5344CB8AC3E}">
        <p14:creationId xmlns:p14="http://schemas.microsoft.com/office/powerpoint/2010/main" val="521618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3</a:t>
            </a:fld>
            <a:endParaRPr lang="en-US"/>
          </a:p>
        </p:txBody>
      </p:sp>
    </p:spTree>
    <p:extLst>
      <p:ext uri="{BB962C8B-B14F-4D97-AF65-F5344CB8AC3E}">
        <p14:creationId xmlns:p14="http://schemas.microsoft.com/office/powerpoint/2010/main" val="273495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4</a:t>
            </a:fld>
            <a:endParaRPr lang="en-US"/>
          </a:p>
        </p:txBody>
      </p:sp>
    </p:spTree>
    <p:extLst>
      <p:ext uri="{BB962C8B-B14F-4D97-AF65-F5344CB8AC3E}">
        <p14:creationId xmlns:p14="http://schemas.microsoft.com/office/powerpoint/2010/main" val="281942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5</a:t>
            </a:fld>
            <a:endParaRPr lang="en-US"/>
          </a:p>
        </p:txBody>
      </p:sp>
    </p:spTree>
    <p:extLst>
      <p:ext uri="{BB962C8B-B14F-4D97-AF65-F5344CB8AC3E}">
        <p14:creationId xmlns:p14="http://schemas.microsoft.com/office/powerpoint/2010/main" val="675154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6</a:t>
            </a:fld>
            <a:endParaRPr lang="en-US"/>
          </a:p>
        </p:txBody>
      </p:sp>
    </p:spTree>
    <p:extLst>
      <p:ext uri="{BB962C8B-B14F-4D97-AF65-F5344CB8AC3E}">
        <p14:creationId xmlns:p14="http://schemas.microsoft.com/office/powerpoint/2010/main" val="4077257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7</a:t>
            </a:fld>
            <a:endParaRPr lang="en-US"/>
          </a:p>
        </p:txBody>
      </p:sp>
    </p:spTree>
    <p:extLst>
      <p:ext uri="{BB962C8B-B14F-4D97-AF65-F5344CB8AC3E}">
        <p14:creationId xmlns:p14="http://schemas.microsoft.com/office/powerpoint/2010/main" val="2032319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8</a:t>
            </a:fld>
            <a:endParaRPr lang="en-US"/>
          </a:p>
        </p:txBody>
      </p:sp>
    </p:spTree>
    <p:extLst>
      <p:ext uri="{BB962C8B-B14F-4D97-AF65-F5344CB8AC3E}">
        <p14:creationId xmlns:p14="http://schemas.microsoft.com/office/powerpoint/2010/main" val="222595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9</a:t>
            </a:fld>
            <a:endParaRPr lang="en-US"/>
          </a:p>
        </p:txBody>
      </p:sp>
    </p:spTree>
    <p:extLst>
      <p:ext uri="{BB962C8B-B14F-4D97-AF65-F5344CB8AC3E}">
        <p14:creationId xmlns:p14="http://schemas.microsoft.com/office/powerpoint/2010/main" val="266680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panose="020B0502040204020203"/>
            </a:endParaRPr>
          </a:p>
        </p:txBody>
      </p:sp>
      <p:sp>
        <p:nvSpPr>
          <p:cNvPr id="9" name="Text Placeholder 9"/>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defRPr lang="en-US" sz="1400" b="0" i="0" u="none" strike="noStrike" baseline="0" smtClean="0">
                <a:solidFill>
                  <a:schemeClr val="bg1"/>
                </a:solidFill>
                <a:effectLst/>
                <a:latin typeface="+mn-lt"/>
                <a:cs typeface="Calibri" panose="020F0502020204030204" charset="0"/>
              </a:defRPr>
            </a:lvl1pPr>
          </a:lstStyle>
          <a:p>
            <a:pPr marL="0" marR="0" lvl="0" indent="0" algn="ctr" defTabSz="914400" rtl="0" eaLnBrk="1" fontAlgn="auto" latinLnBrk="0" hangingPunct="1">
              <a:lnSpc>
                <a:spcPct val="90000"/>
              </a:lnSpc>
              <a:spcBef>
                <a:spcPts val="1000"/>
              </a:spcBef>
              <a:spcAft>
                <a:spcPts val="0"/>
              </a:spcAft>
              <a:buClrTx/>
              <a:buSzTx/>
              <a:buFontTx/>
              <a:buNone/>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stretch>
            <a:fillRect/>
          </a:stretch>
        </p:blipFill>
        <p:spPr>
          <a:xfrm>
            <a:off x="4692681" y="1680755"/>
            <a:ext cx="2745184" cy="126700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1</a:t>
            </a:r>
          </a:p>
        </p:txBody>
      </p:sp>
      <p:sp>
        <p:nvSpPr>
          <p:cNvPr id="19" name="Text Placeholder 16"/>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2</a:t>
            </a:r>
          </a:p>
        </p:txBody>
      </p:sp>
      <p:sp>
        <p:nvSpPr>
          <p:cNvPr id="20" name="Text Placeholder 16"/>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3</a:t>
            </a:r>
          </a:p>
        </p:txBody>
      </p:sp>
      <p:sp>
        <p:nvSpPr>
          <p:cNvPr id="21" name="Text Placeholder 5"/>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2</a:t>
            </a:r>
          </a:p>
        </p:txBody>
      </p:sp>
      <p:sp>
        <p:nvSpPr>
          <p:cNvPr id="28" name="Text Placeholder 5"/>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1</a:t>
            </a:r>
          </a:p>
        </p:txBody>
      </p:sp>
      <p:sp>
        <p:nvSpPr>
          <p:cNvPr id="31" name="Text Placeholder 5"/>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4</a:t>
            </a:r>
          </a:p>
        </p:txBody>
      </p:sp>
      <p:sp>
        <p:nvSpPr>
          <p:cNvPr id="34" name="Text Placeholder 5"/>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panose="020B0502040204020203"/>
              </a:rPr>
              <a:t>Slide Title Here</a:t>
            </a:r>
          </a:p>
        </p:txBody>
      </p:sp>
      <p:sp>
        <p:nvSpPr>
          <p:cNvPr id="10" name="Text Placeholder 9"/>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defRPr lang="en-US" sz="1400" b="0" i="0" u="none" strike="noStrike" baseline="0" smtClean="0">
                <a:solidFill>
                  <a:schemeClr val="tx1"/>
                </a:solidFill>
                <a:effectLst/>
                <a:latin typeface="+mn-lt"/>
                <a:cs typeface="Calibri" panose="020F0502020204030204" charset="0"/>
              </a:defRPr>
            </a:lvl1pPr>
          </a:lstStyle>
          <a:p>
            <a:pPr marL="0" marR="0" lvl="0" indent="0" algn="ctr" defTabSz="914400" rtl="0" eaLnBrk="1" fontAlgn="auto" latinLnBrk="0" hangingPunct="1">
              <a:lnSpc>
                <a:spcPct val="90000"/>
              </a:lnSpc>
              <a:spcBef>
                <a:spcPts val="1000"/>
              </a:spcBef>
              <a:spcAft>
                <a:spcPts val="0"/>
              </a:spcAft>
              <a:buClrTx/>
              <a:buSzTx/>
              <a:buFontTx/>
              <a:buNone/>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stretch>
            <a:fillRect/>
          </a:stretch>
        </p:blipFill>
        <p:spPr>
          <a:xfrm>
            <a:off x="4689346" y="1747341"/>
            <a:ext cx="2752344" cy="127031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panose="020B0502040204020203"/>
            </a:endParaRPr>
          </a:p>
        </p:txBody>
      </p:sp>
      <p:sp>
        <p:nvSpPr>
          <p:cNvPr id="9" name="Text Placeholder 9"/>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defRPr lang="en-US" sz="1400" b="0" i="0" u="none" strike="noStrike" baseline="0" smtClean="0">
                <a:solidFill>
                  <a:schemeClr val="bg1"/>
                </a:solidFill>
                <a:effectLst/>
                <a:latin typeface="+mn-lt"/>
                <a:cs typeface="Calibri" panose="020F0502020204030204" charset="0"/>
              </a:defRPr>
            </a:lvl1pPr>
          </a:lstStyle>
          <a:p>
            <a:pPr marL="0" marR="0" lvl="0" indent="0" algn="ctr" defTabSz="914400" rtl="0" eaLnBrk="1" fontAlgn="auto" latinLnBrk="0" hangingPunct="1">
              <a:lnSpc>
                <a:spcPct val="90000"/>
              </a:lnSpc>
              <a:spcBef>
                <a:spcPts val="1000"/>
              </a:spcBef>
              <a:spcAft>
                <a:spcPts val="0"/>
              </a:spcAft>
              <a:buClrTx/>
              <a:buSzTx/>
              <a:buFontTx/>
              <a:buNone/>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stretch>
            <a:fillRect/>
          </a:stretch>
        </p:blipFill>
        <p:spPr>
          <a:xfrm>
            <a:off x="4692681" y="1680755"/>
            <a:ext cx="2745184" cy="12670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1</a:t>
            </a:r>
          </a:p>
        </p:txBody>
      </p:sp>
      <p:sp>
        <p:nvSpPr>
          <p:cNvPr id="19" name="Text Placeholder 16"/>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2</a:t>
            </a:r>
          </a:p>
        </p:txBody>
      </p:sp>
      <p:sp>
        <p:nvSpPr>
          <p:cNvPr id="20" name="Text Placeholder 16"/>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3</a:t>
            </a:r>
          </a:p>
        </p:txBody>
      </p:sp>
      <p:sp>
        <p:nvSpPr>
          <p:cNvPr id="21" name="Text Placeholder 5"/>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2</a:t>
            </a:r>
          </a:p>
        </p:txBody>
      </p:sp>
      <p:sp>
        <p:nvSpPr>
          <p:cNvPr id="28" name="Text Placeholder 5"/>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1</a:t>
            </a:r>
          </a:p>
        </p:txBody>
      </p:sp>
      <p:sp>
        <p:nvSpPr>
          <p:cNvPr id="31" name="Text Placeholder 5"/>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4</a:t>
            </a:r>
          </a:p>
        </p:txBody>
      </p:sp>
      <p:sp>
        <p:nvSpPr>
          <p:cNvPr id="34" name="Text Placeholder 5"/>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3</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panose="020B0502040204020203"/>
              </a:rPr>
              <a:t>Slide Title Here</a:t>
            </a:r>
          </a:p>
        </p:txBody>
      </p:sp>
      <p:sp>
        <p:nvSpPr>
          <p:cNvPr id="10" name="Text Placeholder 9"/>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defRPr lang="en-US" sz="1400" b="0" i="0" u="none" strike="noStrike" baseline="0" smtClean="0">
                <a:solidFill>
                  <a:schemeClr val="tx1"/>
                </a:solidFill>
                <a:effectLst/>
                <a:latin typeface="+mn-lt"/>
                <a:cs typeface="Calibri" panose="020F0502020204030204" charset="0"/>
              </a:defRPr>
            </a:lvl1pPr>
          </a:lstStyle>
          <a:p>
            <a:pPr marL="0" marR="0" lvl="0" indent="0" algn="ctr" defTabSz="914400" rtl="0" eaLnBrk="1" fontAlgn="auto" latinLnBrk="0" hangingPunct="1">
              <a:lnSpc>
                <a:spcPct val="90000"/>
              </a:lnSpc>
              <a:spcBef>
                <a:spcPts val="1000"/>
              </a:spcBef>
              <a:spcAft>
                <a:spcPts val="0"/>
              </a:spcAft>
              <a:buClrTx/>
              <a:buSzTx/>
              <a:buFontTx/>
              <a:buNone/>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stretch>
            <a:fillRect/>
          </a:stretch>
        </p:blipFill>
        <p:spPr>
          <a:xfrm>
            <a:off x="4689346" y="1747341"/>
            <a:ext cx="2752344" cy="127031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evendarreddybathini/Devendarreddy_INFO5731_spring2023/upload/main/Project"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3475" y="4072890"/>
            <a:ext cx="10187668" cy="705939"/>
          </a:xfrm>
        </p:spPr>
        <p:txBody>
          <a:bodyPr/>
          <a:lstStyle/>
          <a:p>
            <a:pPr marL="0" marR="0" algn="ctr">
              <a:lnSpc>
                <a:spcPct val="107000"/>
              </a:lnSpc>
              <a:spcBef>
                <a:spcPts val="0"/>
              </a:spcBef>
              <a:spcAft>
                <a:spcPts val="800"/>
              </a:spcAft>
            </a:pPr>
            <a:r>
              <a:rPr lang="en-US" sz="2500" b="1" dirty="0">
                <a:effectLst/>
                <a:latin typeface="Calibri" panose="020F0502020204030204" pitchFamily="34" charset="0"/>
                <a:ea typeface="Calibri" panose="020F0502020204030204" pitchFamily="34" charset="0"/>
                <a:cs typeface="Times New Roman" panose="02020603050405020304" pitchFamily="18" charset="0"/>
              </a:rPr>
              <a:t>A Machine Learning Approach to Validating ChatGPT's Text Summaries</a:t>
            </a:r>
          </a:p>
        </p:txBody>
      </p:sp>
      <p:sp>
        <p:nvSpPr>
          <p:cNvPr id="3" name="Text Placeholder 2"/>
          <p:cNvSpPr>
            <a:spLocks noGrp="1"/>
          </p:cNvSpPr>
          <p:nvPr>
            <p:ph type="body" sz="quarter" idx="11"/>
          </p:nvPr>
        </p:nvSpPr>
        <p:spPr>
          <a:xfrm>
            <a:off x="8327843" y="4778829"/>
            <a:ext cx="4308475" cy="1849120"/>
          </a:xfrm>
        </p:spPr>
        <p:txBody>
          <a:bodyPr/>
          <a:lstStyle/>
          <a:p>
            <a:pPr algn="just"/>
            <a:r>
              <a:rPr lang="en-US" b="1" dirty="0">
                <a:latin typeface="Times New Roman" panose="02020603050405020304" charset="0"/>
                <a:cs typeface="Times New Roman" panose="02020603050405020304" charset="0"/>
              </a:rPr>
              <a:t>INFO 5731 – Section 001-Group 1</a:t>
            </a:r>
          </a:p>
          <a:p>
            <a:pPr algn="just"/>
            <a:r>
              <a:rPr lang="en-US" b="1" dirty="0">
                <a:latin typeface="Times New Roman" panose="02020603050405020304" charset="0"/>
                <a:cs typeface="Times New Roman" panose="02020603050405020304" charset="0"/>
              </a:rPr>
              <a:t>Devendarreddy Bathini - 11602004</a:t>
            </a:r>
          </a:p>
          <a:p>
            <a:pPr algn="just"/>
            <a:r>
              <a:rPr lang="en-US" b="1" dirty="0">
                <a:latin typeface="Times New Roman" panose="02020603050405020304" charset="0"/>
                <a:cs typeface="Times New Roman" panose="02020603050405020304" charset="0"/>
              </a:rPr>
              <a:t>Ashwitha, Eravelly-11591750</a:t>
            </a:r>
          </a:p>
          <a:p>
            <a:pPr algn="just"/>
            <a:r>
              <a:rPr lang="en-US" b="1" dirty="0" err="1">
                <a:latin typeface="Times New Roman" panose="02020603050405020304" charset="0"/>
                <a:cs typeface="Times New Roman" panose="02020603050405020304" charset="0"/>
              </a:rPr>
              <a:t>Ajay,Koti</a:t>
            </a:r>
            <a:endParaRPr lang="en-US" b="1" dirty="0">
              <a:latin typeface="Times New Roman" panose="02020603050405020304" charset="0"/>
              <a:cs typeface="Times New Roman" panose="02020603050405020304" charset="0"/>
            </a:endParaRPr>
          </a:p>
          <a:p>
            <a:pPr algn="just"/>
            <a:r>
              <a:rPr lang="en-US" b="1" dirty="0" err="1">
                <a:latin typeface="Times New Roman" panose="02020603050405020304" charset="0"/>
                <a:cs typeface="Times New Roman" panose="02020603050405020304" charset="0"/>
              </a:rPr>
              <a:t>Nithisha</a:t>
            </a:r>
            <a:endParaRPr lang="en-US" b="1"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Sangeetha</a:t>
            </a:r>
          </a:p>
          <a:p>
            <a:pPr algn="just"/>
            <a:endParaRPr lang="en-US" b="1" dirty="0">
              <a:latin typeface="Times New Roman" panose="02020603050405020304" charset="0"/>
              <a:cs typeface="Times New Roman" panose="02020603050405020304" charset="0"/>
            </a:endParaRPr>
          </a:p>
          <a:p>
            <a:pPr algn="just"/>
            <a:endParaRPr lang="en-US" b="1" dirty="0">
              <a:latin typeface="Times New Roman" panose="02020603050405020304" charset="0"/>
              <a:cs typeface="Times New Roman" panose="02020603050405020304" charset="0"/>
            </a:endParaRPr>
          </a:p>
          <a:p>
            <a:pPr algn="just"/>
            <a:endParaRPr lang="en-US" b="1"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3465" y="441009"/>
            <a:ext cx="8667750" cy="873442"/>
          </a:xfrm>
        </p:spPr>
        <p:txBody>
          <a:bodyPr/>
          <a:lstStyle/>
          <a:p>
            <a:r>
              <a:rPr lang="en-IN" altLang="en-US" sz="5400">
                <a:latin typeface="Times New Roman" panose="02020603050405020304" charset="0"/>
                <a:cs typeface="Times New Roman" panose="02020603050405020304" charset="0"/>
              </a:rPr>
              <a:t>Data Collection</a:t>
            </a:r>
          </a:p>
        </p:txBody>
      </p:sp>
      <p:sp>
        <p:nvSpPr>
          <p:cNvPr id="3" name="Text Placeholder 2"/>
          <p:cNvSpPr>
            <a:spLocks noGrp="1"/>
          </p:cNvSpPr>
          <p:nvPr>
            <p:ph type="body" sz="quarter" idx="11"/>
          </p:nvPr>
        </p:nvSpPr>
        <p:spPr>
          <a:xfrm>
            <a:off x="692150" y="1619250"/>
            <a:ext cx="10509250" cy="5085715"/>
          </a:xfrm>
        </p:spPr>
        <p:txBody>
          <a:bodyPr/>
          <a:lstStyle/>
          <a:p>
            <a:pPr algn="just">
              <a:buFont typeface="Arial" panose="020B0604020202020204" pitchFamily="34" charset="0"/>
            </a:pPr>
            <a:r>
              <a:rPr lang="en-IN" altLang="en-US" sz="2400" dirty="0">
                <a:latin typeface="Times New Roman" panose="02020603050405020304" charset="0"/>
                <a:cs typeface="Times New Roman" panose="02020603050405020304" charset="0"/>
              </a:rPr>
              <a:t>To perform the analysis we need a dataset consist of  articles related to different domains like business, entertainment and etc.</a:t>
            </a:r>
          </a:p>
          <a:p>
            <a:pPr algn="just">
              <a:buFont typeface="Arial" panose="020B0604020202020204" pitchFamily="34" charset="0"/>
            </a:pPr>
            <a:r>
              <a:rPr lang="en-IN" altLang="en-US" sz="2400" dirty="0">
                <a:latin typeface="Times New Roman" panose="02020603050405020304" charset="0"/>
                <a:cs typeface="Times New Roman" panose="02020603050405020304" charset="0"/>
              </a:rPr>
              <a:t>Having diversion in data will helps us to compare the chatGPT and another machine learning summaries at different article types and identify how good each model at particular topic.</a:t>
            </a:r>
          </a:p>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We got a data set from Kaggle which consist of 4300 articles related to multiple domains and its abstractive manual summaries.</a:t>
            </a:r>
          </a:p>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This the primary step in our analysis.</a:t>
            </a:r>
          </a:p>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we have added the chatGPT summaries to the dataset manually which was the very crucial step in our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3465" y="441009"/>
            <a:ext cx="8667750" cy="873442"/>
          </a:xfrm>
        </p:spPr>
        <p:txBody>
          <a:bodyPr/>
          <a:lstStyle/>
          <a:p>
            <a:r>
              <a:rPr lang="en-IN" altLang="en-US" sz="5400" dirty="0">
                <a:latin typeface="Times New Roman" panose="02020603050405020304" charset="0"/>
                <a:cs typeface="Times New Roman" panose="02020603050405020304" charset="0"/>
              </a:rPr>
              <a:t>Data Distribution</a:t>
            </a:r>
          </a:p>
        </p:txBody>
      </p:sp>
      <p:sp>
        <p:nvSpPr>
          <p:cNvPr id="3" name="Text Placeholder 2"/>
          <p:cNvSpPr>
            <a:spLocks noGrp="1"/>
          </p:cNvSpPr>
          <p:nvPr>
            <p:ph type="body" sz="quarter" idx="11"/>
          </p:nvPr>
        </p:nvSpPr>
        <p:spPr>
          <a:xfrm>
            <a:off x="841375" y="4310743"/>
            <a:ext cx="10509250" cy="5085715"/>
          </a:xfrm>
        </p:spPr>
        <p:txBody>
          <a:bodyPr/>
          <a:lstStyle/>
          <a:p>
            <a:pPr algn="just"/>
            <a:r>
              <a:rPr lang="en-IN" altLang="en-US" sz="2400" dirty="0">
                <a:latin typeface="Times New Roman" panose="02020603050405020304" charset="0"/>
                <a:cs typeface="Times New Roman" panose="02020603050405020304" charset="0"/>
              </a:rPr>
              <a:t>From the above we can see that most of the articles are related to News followed by articles related to movies and entertainment. Considerable amount of contribution is given to articles related to politics, crime stories, awareness and sports. </a:t>
            </a:r>
          </a:p>
          <a:p>
            <a:pPr algn="just"/>
            <a:r>
              <a:rPr lang="en-IN" altLang="en-US" sz="2400" dirty="0">
                <a:latin typeface="Times New Roman" panose="02020603050405020304" charset="0"/>
                <a:cs typeface="Times New Roman" panose="02020603050405020304" charset="0"/>
              </a:rPr>
              <a:t>Having different word corpus will better helps in validated the scores very accurately.</a:t>
            </a:r>
          </a:p>
          <a:p>
            <a:pPr algn="just">
              <a:buFont typeface="Arial" panose="020B0604020202020204" pitchFamily="34" charset="0"/>
            </a:pPr>
            <a:endParaRPr lang="en-IN" altLang="en-US" sz="2400" dirty="0">
              <a:latin typeface="Times New Roman" panose="02020603050405020304" charset="0"/>
              <a:cs typeface="Times New Roman" panose="02020603050405020304" charset="0"/>
            </a:endParaRPr>
          </a:p>
        </p:txBody>
      </p:sp>
      <p:graphicFrame>
        <p:nvGraphicFramePr>
          <p:cNvPr id="4" name="Chart 3">
            <a:extLst>
              <a:ext uri="{FF2B5EF4-FFF2-40B4-BE49-F238E27FC236}">
                <a16:creationId xmlns:a16="http://schemas.microsoft.com/office/drawing/2014/main" id="{42F4444A-117C-732D-A55B-CA808E186740}"/>
              </a:ext>
            </a:extLst>
          </p:cNvPr>
          <p:cNvGraphicFramePr>
            <a:graphicFrameLocks/>
          </p:cNvGraphicFramePr>
          <p:nvPr>
            <p:extLst>
              <p:ext uri="{D42A27DB-BD31-4B8C-83A1-F6EECF244321}">
                <p14:modId xmlns:p14="http://schemas.microsoft.com/office/powerpoint/2010/main" val="2502401738"/>
              </p:ext>
            </p:extLst>
          </p:nvPr>
        </p:nvGraphicFramePr>
        <p:xfrm>
          <a:off x="1393370" y="1314451"/>
          <a:ext cx="8425544" cy="29962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221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8344" y="446589"/>
            <a:ext cx="9089570" cy="1403982"/>
          </a:xfrm>
        </p:spPr>
        <p:txBody>
          <a:bodyPr/>
          <a:lstStyle/>
          <a:p>
            <a:r>
              <a:rPr lang="en-IN" altLang="en-US" sz="5400" dirty="0">
                <a:latin typeface="Times New Roman" panose="02020603050405020304" charset="0"/>
                <a:cs typeface="Times New Roman" panose="02020603050405020304" charset="0"/>
              </a:rPr>
              <a:t>Result Analysis</a:t>
            </a:r>
          </a:p>
        </p:txBody>
      </p:sp>
      <p:sp>
        <p:nvSpPr>
          <p:cNvPr id="3" name="Text Placeholder 2"/>
          <p:cNvSpPr>
            <a:spLocks noGrp="1"/>
          </p:cNvSpPr>
          <p:nvPr>
            <p:ph type="body" sz="quarter" idx="11"/>
          </p:nvPr>
        </p:nvSpPr>
        <p:spPr>
          <a:xfrm>
            <a:off x="482146" y="1325697"/>
            <a:ext cx="10098768" cy="4770302"/>
          </a:xfrm>
        </p:spPr>
        <p:txBody>
          <a:bodyPr/>
          <a:lstStyle/>
          <a:p>
            <a:pPr algn="just">
              <a:buFont typeface="Arial" panose="020B0604020202020204" pitchFamily="34" charset="0"/>
            </a:pPr>
            <a:r>
              <a:rPr lang="en-IN" altLang="en-US" sz="2400" dirty="0">
                <a:latin typeface="Times New Roman" panose="02020603050405020304" charset="0"/>
                <a:cs typeface="Times New Roman" panose="02020603050405020304" charset="0"/>
              </a:rPr>
              <a:t>Our main aim is to compare the similarity between chatGPT summary, BERT summary and other machine learning model summaries with the manual summary to conclude which Text summarization is more accurate.</a:t>
            </a:r>
          </a:p>
          <a:p>
            <a:pPr algn="just">
              <a:buFont typeface="Arial" panose="020B0604020202020204" pitchFamily="34" charset="0"/>
            </a:pPr>
            <a:endParaRPr lang="en-IN" altLang="en-US" sz="2400" dirty="0">
              <a:latin typeface="Times New Roman" panose="02020603050405020304" charset="0"/>
              <a:cs typeface="Times New Roman" panose="02020603050405020304" charset="0"/>
            </a:endParaRPr>
          </a:p>
        </p:txBody>
      </p:sp>
      <p:graphicFrame>
        <p:nvGraphicFramePr>
          <p:cNvPr id="8" name="Table 7">
            <a:extLst>
              <a:ext uri="{FF2B5EF4-FFF2-40B4-BE49-F238E27FC236}">
                <a16:creationId xmlns:a16="http://schemas.microsoft.com/office/drawing/2014/main" id="{4C7FAC32-ADFF-8783-C397-54BC837104E6}"/>
              </a:ext>
            </a:extLst>
          </p:cNvPr>
          <p:cNvGraphicFramePr>
            <a:graphicFrameLocks noGrp="1"/>
          </p:cNvGraphicFramePr>
          <p:nvPr>
            <p:extLst>
              <p:ext uri="{D42A27DB-BD31-4B8C-83A1-F6EECF244321}">
                <p14:modId xmlns:p14="http://schemas.microsoft.com/office/powerpoint/2010/main" val="3558544749"/>
              </p:ext>
            </p:extLst>
          </p:nvPr>
        </p:nvGraphicFramePr>
        <p:xfrm>
          <a:off x="849993" y="2613480"/>
          <a:ext cx="4843236" cy="3482518"/>
        </p:xfrm>
        <a:graphic>
          <a:graphicData uri="http://schemas.openxmlformats.org/drawingml/2006/table">
            <a:tbl>
              <a:tblPr>
                <a:tableStyleId>{073A0DAA-6AF3-43AB-8588-CEC1D06C72B9}</a:tableStyleId>
              </a:tblPr>
              <a:tblGrid>
                <a:gridCol w="2635074">
                  <a:extLst>
                    <a:ext uri="{9D8B030D-6E8A-4147-A177-3AD203B41FA5}">
                      <a16:colId xmlns:a16="http://schemas.microsoft.com/office/drawing/2014/main" val="1239141925"/>
                    </a:ext>
                  </a:extLst>
                </a:gridCol>
                <a:gridCol w="2208162">
                  <a:extLst>
                    <a:ext uri="{9D8B030D-6E8A-4147-A177-3AD203B41FA5}">
                      <a16:colId xmlns:a16="http://schemas.microsoft.com/office/drawing/2014/main" val="4132738775"/>
                    </a:ext>
                  </a:extLst>
                </a:gridCol>
              </a:tblGrid>
              <a:tr h="267886">
                <a:tc>
                  <a:txBody>
                    <a:bodyPr/>
                    <a:lstStyle/>
                    <a:p>
                      <a:pPr algn="ctr" fontAlgn="b"/>
                      <a:r>
                        <a:rPr lang="en-US" sz="1100" u="none" strike="noStrike" dirty="0">
                          <a:effectLst/>
                        </a:rPr>
                        <a:t>Metric </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ctr" fontAlgn="b"/>
                      <a:r>
                        <a:rPr lang="en-US" sz="1100" u="none" strike="noStrike" dirty="0">
                          <a:effectLst/>
                        </a:rPr>
                        <a:t>Value</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extLst>
                  <a:ext uri="{0D108BD9-81ED-4DB2-BD59-A6C34878D82A}">
                    <a16:rowId xmlns:a16="http://schemas.microsoft.com/office/drawing/2014/main" val="2587386447"/>
                  </a:ext>
                </a:extLst>
              </a:tr>
              <a:tr h="267886">
                <a:tc>
                  <a:txBody>
                    <a:bodyPr/>
                    <a:lstStyle/>
                    <a:p>
                      <a:pPr algn="ctr" fontAlgn="b"/>
                      <a:r>
                        <a:rPr lang="en-US" sz="1100" u="none" strike="noStrike">
                          <a:effectLst/>
                        </a:rPr>
                        <a:t>Average of chatgpt summary - rouge1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984686"/>
                  </a:ext>
                </a:extLst>
              </a:tr>
              <a:tr h="267886">
                <a:tc>
                  <a:txBody>
                    <a:bodyPr/>
                    <a:lstStyle/>
                    <a:p>
                      <a:pPr algn="ctr" fontAlgn="b"/>
                      <a:r>
                        <a:rPr lang="en-US" sz="1100" u="none" strike="noStrike">
                          <a:effectLst/>
                        </a:rPr>
                        <a:t>Average of BERT summary - rouge1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04835410"/>
                  </a:ext>
                </a:extLst>
              </a:tr>
              <a:tr h="267886">
                <a:tc>
                  <a:txBody>
                    <a:bodyPr/>
                    <a:lstStyle/>
                    <a:p>
                      <a:pPr algn="ctr" fontAlgn="b"/>
                      <a:r>
                        <a:rPr lang="en-US" sz="1100" u="none" strike="noStrike">
                          <a:effectLst/>
                        </a:rPr>
                        <a:t>Average of GPT-2 summary - rouge1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4003717"/>
                  </a:ext>
                </a:extLst>
              </a:tr>
              <a:tr h="267886">
                <a:tc>
                  <a:txBody>
                    <a:bodyPr/>
                    <a:lstStyle/>
                    <a:p>
                      <a:pPr algn="ctr" fontAlgn="b"/>
                      <a:r>
                        <a:rPr lang="en-US" sz="1100" u="none" strike="noStrike">
                          <a:effectLst/>
                        </a:rPr>
                        <a:t>Average of XLNet summary - rouge1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11688166"/>
                  </a:ext>
                </a:extLst>
              </a:tr>
              <a:tr h="267886">
                <a:tc>
                  <a:txBody>
                    <a:bodyPr/>
                    <a:lstStyle/>
                    <a:p>
                      <a:pPr algn="ctr" fontAlgn="b"/>
                      <a:r>
                        <a:rPr lang="en-US" sz="1100" u="none" strike="noStrike">
                          <a:effectLst/>
                        </a:rPr>
                        <a:t>Average of chatgpt summary - rouge2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0.41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0343271"/>
                  </a:ext>
                </a:extLst>
              </a:tr>
              <a:tr h="267886">
                <a:tc>
                  <a:txBody>
                    <a:bodyPr/>
                    <a:lstStyle/>
                    <a:p>
                      <a:pPr algn="ctr" fontAlgn="b"/>
                      <a:r>
                        <a:rPr lang="en-US" sz="1100" u="none" strike="noStrike">
                          <a:effectLst/>
                        </a:rPr>
                        <a:t>Average of GPT-2 summary - rouge2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0688812"/>
                  </a:ext>
                </a:extLst>
              </a:tr>
              <a:tr h="267886">
                <a:tc>
                  <a:txBody>
                    <a:bodyPr/>
                    <a:lstStyle/>
                    <a:p>
                      <a:pPr algn="ctr" fontAlgn="b"/>
                      <a:r>
                        <a:rPr lang="en-US" sz="1100" u="none" strike="noStrike">
                          <a:effectLst/>
                        </a:rPr>
                        <a:t>Average of XLNet summary - rouge2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1859459"/>
                  </a:ext>
                </a:extLst>
              </a:tr>
              <a:tr h="267886">
                <a:tc>
                  <a:txBody>
                    <a:bodyPr/>
                    <a:lstStyle/>
                    <a:p>
                      <a:pPr algn="ctr" fontAlgn="b"/>
                      <a:r>
                        <a:rPr lang="en-US" sz="1100" u="none" strike="noStrike">
                          <a:effectLst/>
                        </a:rPr>
                        <a:t>Average of BERT summary - rouge2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5299116"/>
                  </a:ext>
                </a:extLst>
              </a:tr>
              <a:tr h="267886">
                <a:tc>
                  <a:txBody>
                    <a:bodyPr/>
                    <a:lstStyle/>
                    <a:p>
                      <a:pPr algn="ctr" fontAlgn="b"/>
                      <a:r>
                        <a:rPr lang="en-US" sz="1100" u="none" strike="noStrike">
                          <a:effectLst/>
                        </a:rPr>
                        <a:t>Average of chatgpt summary - rougeL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2582317"/>
                  </a:ext>
                </a:extLst>
              </a:tr>
              <a:tr h="267886">
                <a:tc>
                  <a:txBody>
                    <a:bodyPr/>
                    <a:lstStyle/>
                    <a:p>
                      <a:pPr algn="ctr" fontAlgn="b"/>
                      <a:r>
                        <a:rPr lang="en-US" sz="1100" u="none" strike="noStrike">
                          <a:effectLst/>
                        </a:rPr>
                        <a:t>Average of BERT summary - rougeL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0.40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7591651"/>
                  </a:ext>
                </a:extLst>
              </a:tr>
              <a:tr h="267886">
                <a:tc>
                  <a:txBody>
                    <a:bodyPr/>
                    <a:lstStyle/>
                    <a:p>
                      <a:pPr algn="ctr" fontAlgn="b"/>
                      <a:r>
                        <a:rPr lang="en-US" sz="1100" u="none" strike="noStrike">
                          <a:effectLst/>
                        </a:rPr>
                        <a:t>Average of GPT-2 summary - rougeL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0.31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75083757"/>
                  </a:ext>
                </a:extLst>
              </a:tr>
              <a:tr h="267886">
                <a:tc>
                  <a:txBody>
                    <a:bodyPr/>
                    <a:lstStyle/>
                    <a:p>
                      <a:pPr algn="ctr" fontAlgn="b"/>
                      <a:r>
                        <a:rPr lang="en-US" sz="1100" u="none" strike="noStrike">
                          <a:effectLst/>
                        </a:rPr>
                        <a:t>Average of XLNet summary - rougeL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0.30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65952581"/>
                  </a:ext>
                </a:extLst>
              </a:tr>
            </a:tbl>
          </a:graphicData>
        </a:graphic>
      </p:graphicFrame>
      <p:sp>
        <p:nvSpPr>
          <p:cNvPr id="9" name="TextBox 8">
            <a:extLst>
              <a:ext uri="{FF2B5EF4-FFF2-40B4-BE49-F238E27FC236}">
                <a16:creationId xmlns:a16="http://schemas.microsoft.com/office/drawing/2014/main" id="{FB984FB2-E8E0-23E6-0041-D80FCA34DDAC}"/>
              </a:ext>
            </a:extLst>
          </p:cNvPr>
          <p:cNvSpPr txBox="1"/>
          <p:nvPr/>
        </p:nvSpPr>
        <p:spPr>
          <a:xfrm>
            <a:off x="6629400" y="2917371"/>
            <a:ext cx="449579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ROUGE score more than 0.4 is considered as good summarization.</a:t>
            </a:r>
          </a:p>
          <a:p>
            <a:pPr marL="285750" indent="-285750" algn="just">
              <a:buFont typeface="Arial" panose="020B0604020202020204" pitchFamily="34" charset="0"/>
              <a:buChar char="•"/>
            </a:pPr>
            <a:r>
              <a:rPr lang="en-US" dirty="0"/>
              <a:t>So here chatGPT summary and the BERT model summaries are showing the highest similarity with manual summary.</a:t>
            </a:r>
          </a:p>
          <a:p>
            <a:pPr marL="285750" indent="-285750" algn="just">
              <a:buFont typeface="Arial" panose="020B0604020202020204" pitchFamily="34" charset="0"/>
              <a:buChar char="•"/>
            </a:pPr>
            <a:r>
              <a:rPr lang="en-US" dirty="0"/>
              <a:t>When we shown these two summaries to third person for coherence and content check most of the people spotted both the summaries are good. However, chatGPT summary is more readable.</a:t>
            </a:r>
          </a:p>
          <a:p>
            <a:pPr marL="285750" indent="-285750" algn="just">
              <a:buFont typeface="Arial" panose="020B0604020202020204" pitchFamily="34" charset="0"/>
              <a:buChar char="•"/>
            </a:pPr>
            <a:r>
              <a:rPr lang="en-US" dirty="0"/>
              <a:t>Overall summarization wise we are concluding the chatGPT is better.</a:t>
            </a:r>
          </a:p>
          <a:p>
            <a:endParaRPr lang="en-US" dirty="0"/>
          </a:p>
        </p:txBody>
      </p:sp>
    </p:spTree>
    <p:extLst>
      <p:ext uri="{BB962C8B-B14F-4D97-AF65-F5344CB8AC3E}">
        <p14:creationId xmlns:p14="http://schemas.microsoft.com/office/powerpoint/2010/main" val="135472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8344" y="446589"/>
            <a:ext cx="9089570" cy="1403982"/>
          </a:xfrm>
        </p:spPr>
        <p:txBody>
          <a:bodyPr/>
          <a:lstStyle/>
          <a:p>
            <a:r>
              <a:rPr lang="en-IN" altLang="en-US" sz="5400" dirty="0">
                <a:latin typeface="Times New Roman" panose="02020603050405020304" charset="0"/>
                <a:cs typeface="Times New Roman" panose="02020603050405020304" charset="0"/>
              </a:rPr>
              <a:t>Result Analysis by domain level</a:t>
            </a:r>
          </a:p>
        </p:txBody>
      </p:sp>
      <p:sp>
        <p:nvSpPr>
          <p:cNvPr id="3" name="Text Placeholder 2"/>
          <p:cNvSpPr>
            <a:spLocks noGrp="1"/>
          </p:cNvSpPr>
          <p:nvPr>
            <p:ph type="body" sz="quarter" idx="11"/>
          </p:nvPr>
        </p:nvSpPr>
        <p:spPr>
          <a:xfrm>
            <a:off x="482146" y="1325696"/>
            <a:ext cx="10709048" cy="5085715"/>
          </a:xfrm>
        </p:spPr>
        <p:txBody>
          <a:bodyPr/>
          <a:lstStyle/>
          <a:p>
            <a:pPr algn="just">
              <a:buFont typeface="Arial" panose="020B0604020202020204" pitchFamily="34" charset="0"/>
            </a:pPr>
            <a:r>
              <a:rPr lang="en-IN" altLang="en-US" sz="2400" dirty="0">
                <a:latin typeface="Times New Roman" panose="02020603050405020304" charset="0"/>
                <a:cs typeface="Times New Roman" panose="02020603050405020304" charset="0"/>
              </a:rPr>
              <a:t>We want to understand  summarization pattern is similar to all domains?</a:t>
            </a:r>
          </a:p>
        </p:txBody>
      </p:sp>
      <p:sp>
        <p:nvSpPr>
          <p:cNvPr id="9" name="TextBox 8">
            <a:extLst>
              <a:ext uri="{FF2B5EF4-FFF2-40B4-BE49-F238E27FC236}">
                <a16:creationId xmlns:a16="http://schemas.microsoft.com/office/drawing/2014/main" id="{FB984FB2-E8E0-23E6-0041-D80FCA34DDAC}"/>
              </a:ext>
            </a:extLst>
          </p:cNvPr>
          <p:cNvSpPr txBox="1"/>
          <p:nvPr/>
        </p:nvSpPr>
        <p:spPr>
          <a:xfrm>
            <a:off x="6695396" y="2166257"/>
            <a:ext cx="4495798" cy="3344377"/>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the table we can see that academics related articles are better summarized by BERT.</a:t>
            </a:r>
          </a:p>
          <a:p>
            <a:pPr marL="285750" marR="0" indent="-285750" algn="just">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Articles related to advertisement and Law have poor scores in almost all the models as they might have different corpus.</a:t>
            </a:r>
          </a:p>
          <a:p>
            <a:pPr marL="285750" marR="0" indent="-285750" algn="just">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Remaining all other domains more or less chatGPT is best when we compare with ROUGEL score.</a:t>
            </a:r>
          </a:p>
          <a:p>
            <a:endParaRPr lang="en-US" dirty="0"/>
          </a:p>
        </p:txBody>
      </p:sp>
      <p:graphicFrame>
        <p:nvGraphicFramePr>
          <p:cNvPr id="5" name="Table 4">
            <a:extLst>
              <a:ext uri="{FF2B5EF4-FFF2-40B4-BE49-F238E27FC236}">
                <a16:creationId xmlns:a16="http://schemas.microsoft.com/office/drawing/2014/main" id="{3121B481-6F92-C107-FA40-F50F6EB98FA4}"/>
              </a:ext>
            </a:extLst>
          </p:cNvPr>
          <p:cNvGraphicFramePr>
            <a:graphicFrameLocks noGrp="1"/>
          </p:cNvGraphicFramePr>
          <p:nvPr>
            <p:extLst>
              <p:ext uri="{D42A27DB-BD31-4B8C-83A1-F6EECF244321}">
                <p14:modId xmlns:p14="http://schemas.microsoft.com/office/powerpoint/2010/main" val="2760431281"/>
              </p:ext>
            </p:extLst>
          </p:nvPr>
        </p:nvGraphicFramePr>
        <p:xfrm>
          <a:off x="762907" y="2059667"/>
          <a:ext cx="5333094" cy="4079881"/>
        </p:xfrm>
        <a:graphic>
          <a:graphicData uri="http://schemas.openxmlformats.org/drawingml/2006/table">
            <a:tbl>
              <a:tblPr>
                <a:tableStyleId>{5C22544A-7EE6-4342-B048-85BDC9FD1C3A}</a:tableStyleId>
              </a:tblPr>
              <a:tblGrid>
                <a:gridCol w="1581422">
                  <a:extLst>
                    <a:ext uri="{9D8B030D-6E8A-4147-A177-3AD203B41FA5}">
                      <a16:colId xmlns:a16="http://schemas.microsoft.com/office/drawing/2014/main" val="1991869243"/>
                    </a:ext>
                  </a:extLst>
                </a:gridCol>
                <a:gridCol w="807535">
                  <a:extLst>
                    <a:ext uri="{9D8B030D-6E8A-4147-A177-3AD203B41FA5}">
                      <a16:colId xmlns:a16="http://schemas.microsoft.com/office/drawing/2014/main" val="491700777"/>
                    </a:ext>
                  </a:extLst>
                </a:gridCol>
                <a:gridCol w="807535">
                  <a:extLst>
                    <a:ext uri="{9D8B030D-6E8A-4147-A177-3AD203B41FA5}">
                      <a16:colId xmlns:a16="http://schemas.microsoft.com/office/drawing/2014/main" val="1807958841"/>
                    </a:ext>
                  </a:extLst>
                </a:gridCol>
                <a:gridCol w="807535">
                  <a:extLst>
                    <a:ext uri="{9D8B030D-6E8A-4147-A177-3AD203B41FA5}">
                      <a16:colId xmlns:a16="http://schemas.microsoft.com/office/drawing/2014/main" val="1957176050"/>
                    </a:ext>
                  </a:extLst>
                </a:gridCol>
                <a:gridCol w="1329067">
                  <a:extLst>
                    <a:ext uri="{9D8B030D-6E8A-4147-A177-3AD203B41FA5}">
                      <a16:colId xmlns:a16="http://schemas.microsoft.com/office/drawing/2014/main" val="763922325"/>
                    </a:ext>
                  </a:extLst>
                </a:gridCol>
              </a:tblGrid>
              <a:tr h="239993">
                <a:tc>
                  <a:txBody>
                    <a:bodyPr/>
                    <a:lstStyle/>
                    <a:p>
                      <a:pPr algn="l" fontAlgn="b"/>
                      <a:r>
                        <a:rPr lang="en-US" sz="1100" u="none" strike="noStrike" dirty="0">
                          <a:effectLst/>
                        </a:rPr>
                        <a:t>Domain</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l" fontAlgn="b"/>
                      <a:r>
                        <a:rPr lang="en-US" sz="1100" u="none" strike="noStrike" dirty="0">
                          <a:effectLst/>
                        </a:rPr>
                        <a:t>ChatGPT</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l" fontAlgn="b"/>
                      <a:r>
                        <a:rPr lang="en-US" sz="1100" u="none" strike="noStrike" dirty="0">
                          <a:effectLst/>
                        </a:rPr>
                        <a:t>BERT</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l" fontAlgn="b"/>
                      <a:r>
                        <a:rPr lang="en-US" sz="1100" u="none" strike="noStrike" dirty="0">
                          <a:effectLst/>
                        </a:rPr>
                        <a:t>GPT_2</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l" fontAlgn="b"/>
                      <a:r>
                        <a:rPr lang="en-US" sz="1100" u="none" strike="noStrike" dirty="0" err="1">
                          <a:effectLst/>
                        </a:rPr>
                        <a:t>XLNet</a:t>
                      </a:r>
                      <a:r>
                        <a:rPr lang="en-US" sz="1100" u="none" strike="noStrike" dirty="0">
                          <a:effectLst/>
                        </a:rPr>
                        <a:t> summary </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extLst>
                  <a:ext uri="{0D108BD9-81ED-4DB2-BD59-A6C34878D82A}">
                    <a16:rowId xmlns:a16="http://schemas.microsoft.com/office/drawing/2014/main" val="2196984411"/>
                  </a:ext>
                </a:extLst>
              </a:tr>
              <a:tr h="239993">
                <a:tc>
                  <a:txBody>
                    <a:bodyPr/>
                    <a:lstStyle/>
                    <a:p>
                      <a:pPr algn="l" fontAlgn="b"/>
                      <a:r>
                        <a:rPr lang="en-US" sz="1100" u="none" strike="noStrike" dirty="0">
                          <a:solidFill>
                            <a:srgbClr val="FF0000"/>
                          </a:solidFill>
                          <a:effectLst/>
                        </a:rPr>
                        <a:t>Academics</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a:solidFill>
                            <a:srgbClr val="FF0000"/>
                          </a:solidFill>
                          <a:effectLst/>
                        </a:rPr>
                        <a:t>0.29</a:t>
                      </a:r>
                      <a:endParaRPr lang="en-US" sz="1100" b="0" i="0" u="none" strike="noStrike">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a:solidFill>
                            <a:srgbClr val="FF0000"/>
                          </a:solidFill>
                          <a:effectLst/>
                        </a:rPr>
                        <a:t>0.31</a:t>
                      </a:r>
                      <a:endParaRPr lang="en-US" sz="1100" b="0" i="0" u="none" strike="noStrike">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a:solidFill>
                            <a:srgbClr val="FF0000"/>
                          </a:solidFill>
                          <a:effectLst/>
                        </a:rPr>
                        <a:t>0.27</a:t>
                      </a:r>
                      <a:endParaRPr lang="en-US" sz="1100" b="0" i="0" u="none" strike="noStrike">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0.27</a:t>
                      </a:r>
                      <a:endParaRPr lang="en-US" sz="11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57274044"/>
                  </a:ext>
                </a:extLst>
              </a:tr>
              <a:tr h="239993">
                <a:tc>
                  <a:txBody>
                    <a:bodyPr/>
                    <a:lstStyle/>
                    <a:p>
                      <a:pPr algn="l" fontAlgn="b"/>
                      <a:r>
                        <a:rPr lang="en-US" sz="1100" u="none" strike="noStrike">
                          <a:effectLst/>
                        </a:rPr>
                        <a:t>Accident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4091667"/>
                  </a:ext>
                </a:extLst>
              </a:tr>
              <a:tr h="239993">
                <a:tc>
                  <a:txBody>
                    <a:bodyPr/>
                    <a:lstStyle/>
                    <a:p>
                      <a:pPr algn="l" fontAlgn="b"/>
                      <a:r>
                        <a:rPr lang="en-US" sz="1100" u="none" strike="noStrike" dirty="0">
                          <a:solidFill>
                            <a:srgbClr val="FF0000"/>
                          </a:solidFill>
                          <a:effectLst/>
                        </a:rPr>
                        <a:t>advertisement</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0.16</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0.13</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0.14</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0.14</a:t>
                      </a:r>
                      <a:endParaRPr lang="en-US" sz="11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0511251"/>
                  </a:ext>
                </a:extLst>
              </a:tr>
              <a:tr h="239993">
                <a:tc>
                  <a:txBody>
                    <a:bodyPr/>
                    <a:lstStyle/>
                    <a:p>
                      <a:pPr algn="l" fontAlgn="b"/>
                      <a:r>
                        <a:rPr lang="en-US" sz="1100" u="none" strike="noStrike">
                          <a:effectLst/>
                        </a:rPr>
                        <a:t>Awareness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16090670"/>
                  </a:ext>
                </a:extLst>
              </a:tr>
              <a:tr h="239993">
                <a:tc>
                  <a:txBody>
                    <a:bodyPr/>
                    <a:lstStyle/>
                    <a:p>
                      <a:pPr algn="l" fontAlgn="b"/>
                      <a:r>
                        <a:rPr lang="en-US" sz="1100" u="none" strike="noStrike">
                          <a:effectLst/>
                        </a:rPr>
                        <a:t>Childcare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8733324"/>
                  </a:ext>
                </a:extLst>
              </a:tr>
              <a:tr h="239993">
                <a:tc>
                  <a:txBody>
                    <a:bodyPr/>
                    <a:lstStyle/>
                    <a:p>
                      <a:pPr algn="l" fontAlgn="b"/>
                      <a:r>
                        <a:rPr lang="en-US" sz="1100" u="none" strike="noStrike">
                          <a:effectLst/>
                        </a:rPr>
                        <a:t>Crime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7628922"/>
                  </a:ext>
                </a:extLst>
              </a:tr>
              <a:tr h="239993">
                <a:tc>
                  <a:txBody>
                    <a:bodyPr/>
                    <a:lstStyle/>
                    <a:p>
                      <a:pPr algn="l" fontAlgn="b"/>
                      <a:r>
                        <a:rPr lang="en-US" sz="1100" u="none" strike="noStrike" dirty="0">
                          <a:solidFill>
                            <a:srgbClr val="077B3B"/>
                          </a:solidFill>
                          <a:effectLst/>
                        </a:rPr>
                        <a:t>Entertainment</a:t>
                      </a:r>
                      <a:endParaRPr lang="en-US" sz="1100" b="0" i="0" u="none" strike="noStrike" dirty="0">
                        <a:solidFill>
                          <a:srgbClr val="077B3B"/>
                        </a:solidFill>
                        <a:effectLst/>
                        <a:latin typeface="Calibri" panose="020F0502020204030204" pitchFamily="34" charset="0"/>
                      </a:endParaRPr>
                    </a:p>
                  </a:txBody>
                  <a:tcPr marL="6350" marR="6350" marT="6350" marB="0" anchor="b"/>
                </a:tc>
                <a:tc>
                  <a:txBody>
                    <a:bodyPr/>
                    <a:lstStyle/>
                    <a:p>
                      <a:pPr algn="r" fontAlgn="b"/>
                      <a:r>
                        <a:rPr lang="en-US" sz="1100" u="none" strike="noStrike">
                          <a:solidFill>
                            <a:srgbClr val="077B3B"/>
                          </a:solidFill>
                          <a:effectLst/>
                        </a:rPr>
                        <a:t>0.60</a:t>
                      </a:r>
                      <a:endParaRPr lang="en-US" sz="1100" b="0" i="0" u="none" strike="noStrike">
                        <a:solidFill>
                          <a:srgbClr val="077B3B"/>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077B3B"/>
                          </a:solidFill>
                          <a:effectLst/>
                        </a:rPr>
                        <a:t>0.13</a:t>
                      </a:r>
                      <a:endParaRPr lang="en-US" sz="1100" b="0" i="0" u="none" strike="noStrike" dirty="0">
                        <a:solidFill>
                          <a:srgbClr val="077B3B"/>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077B3B"/>
                          </a:solidFill>
                          <a:effectLst/>
                        </a:rPr>
                        <a:t>0.12</a:t>
                      </a:r>
                      <a:endParaRPr lang="en-US" sz="1100" b="0" i="0" u="none" strike="noStrike" dirty="0">
                        <a:solidFill>
                          <a:srgbClr val="077B3B"/>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077B3B"/>
                          </a:solidFill>
                          <a:effectLst/>
                        </a:rPr>
                        <a:t>0.14</a:t>
                      </a:r>
                      <a:endParaRPr lang="en-US" sz="1100" b="0" i="0" u="none" strike="noStrike" dirty="0">
                        <a:solidFill>
                          <a:srgbClr val="077B3B"/>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0692591"/>
                  </a:ext>
                </a:extLst>
              </a:tr>
              <a:tr h="239993">
                <a:tc>
                  <a:txBody>
                    <a:bodyPr/>
                    <a:lstStyle/>
                    <a:p>
                      <a:pPr algn="l" fontAlgn="b"/>
                      <a:r>
                        <a:rPr lang="en-US" sz="1100" u="none" strike="noStrike" dirty="0">
                          <a:effectLst/>
                        </a:rPr>
                        <a:t>Environment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0.50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0.17</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07647182"/>
                  </a:ext>
                </a:extLst>
              </a:tr>
              <a:tr h="239993">
                <a:tc>
                  <a:txBody>
                    <a:bodyPr/>
                    <a:lstStyle/>
                    <a:p>
                      <a:pPr algn="l" fontAlgn="b"/>
                      <a:r>
                        <a:rPr lang="en-US" sz="1100" u="none" strike="noStrike">
                          <a:effectLst/>
                        </a:rPr>
                        <a:t>Festival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0521726"/>
                  </a:ext>
                </a:extLst>
              </a:tr>
              <a:tr h="239993">
                <a:tc>
                  <a:txBody>
                    <a:bodyPr/>
                    <a:lstStyle/>
                    <a:p>
                      <a:pPr algn="l" fontAlgn="b"/>
                      <a:r>
                        <a:rPr lang="en-US" sz="1100" u="none" strike="noStrike">
                          <a:effectLst/>
                        </a:rPr>
                        <a:t>Harrasment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7583638"/>
                  </a:ext>
                </a:extLst>
              </a:tr>
              <a:tr h="239993">
                <a:tc>
                  <a:txBody>
                    <a:bodyPr/>
                    <a:lstStyle/>
                    <a:p>
                      <a:pPr algn="l" fontAlgn="b"/>
                      <a:r>
                        <a:rPr lang="en-US" sz="1100" u="none" strike="noStrike">
                          <a:effectLst/>
                        </a:rPr>
                        <a:t>Investigation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796214"/>
                  </a:ext>
                </a:extLst>
              </a:tr>
              <a:tr h="239993">
                <a:tc>
                  <a:txBody>
                    <a:bodyPr/>
                    <a:lstStyle/>
                    <a:p>
                      <a:pPr algn="l" fontAlgn="b"/>
                      <a:r>
                        <a:rPr lang="en-US" sz="1100" u="none" strike="noStrike" dirty="0">
                          <a:solidFill>
                            <a:srgbClr val="C00000"/>
                          </a:solidFill>
                          <a:effectLst/>
                        </a:rPr>
                        <a:t>Law</a:t>
                      </a:r>
                      <a:endParaRPr lang="en-US" sz="1100" b="0" i="0" u="none" strike="noStrike" dirty="0">
                        <a:solidFill>
                          <a:srgbClr val="C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C00000"/>
                          </a:solidFill>
                          <a:effectLst/>
                        </a:rPr>
                        <a:t>0.27</a:t>
                      </a:r>
                      <a:endParaRPr lang="en-US" sz="1100" b="0" i="0" u="none" strike="noStrike" dirty="0">
                        <a:solidFill>
                          <a:srgbClr val="C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C00000"/>
                          </a:solidFill>
                          <a:effectLst/>
                        </a:rPr>
                        <a:t>0.40</a:t>
                      </a:r>
                      <a:endParaRPr lang="en-US" sz="1100" b="0" i="0" u="none" strike="noStrike" dirty="0">
                        <a:solidFill>
                          <a:srgbClr val="C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C00000"/>
                          </a:solidFill>
                          <a:effectLst/>
                        </a:rPr>
                        <a:t>0.35</a:t>
                      </a:r>
                      <a:endParaRPr lang="en-US" sz="1100" b="0" i="0" u="none" strike="noStrike" dirty="0">
                        <a:solidFill>
                          <a:srgbClr val="C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C00000"/>
                          </a:solidFill>
                          <a:effectLst/>
                        </a:rPr>
                        <a:t>0.29</a:t>
                      </a:r>
                      <a:endParaRPr lang="en-US" sz="1100" b="0" i="0" u="none" strike="noStrike" dirty="0">
                        <a:solidFill>
                          <a:srgbClr val="C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42382802"/>
                  </a:ext>
                </a:extLst>
              </a:tr>
              <a:tr h="239993">
                <a:tc>
                  <a:txBody>
                    <a:bodyPr/>
                    <a:lstStyle/>
                    <a:p>
                      <a:pPr algn="l" fontAlgn="b"/>
                      <a:r>
                        <a:rPr lang="en-US" sz="1100" u="none" strike="noStrike">
                          <a:effectLst/>
                        </a:rPr>
                        <a:t>News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43843255"/>
                  </a:ext>
                </a:extLst>
              </a:tr>
              <a:tr h="239993">
                <a:tc>
                  <a:txBody>
                    <a:bodyPr/>
                    <a:lstStyle/>
                    <a:p>
                      <a:pPr algn="l" fontAlgn="b"/>
                      <a:r>
                        <a:rPr lang="en-US" sz="1100" u="none" strike="noStrike">
                          <a:effectLst/>
                        </a:rPr>
                        <a:t>Politics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2401039"/>
                  </a:ext>
                </a:extLst>
              </a:tr>
              <a:tr h="239993">
                <a:tc>
                  <a:txBody>
                    <a:bodyPr/>
                    <a:lstStyle/>
                    <a:p>
                      <a:pPr algn="l" fontAlgn="b"/>
                      <a:r>
                        <a:rPr lang="en-US" sz="1100" u="none" strike="noStrike">
                          <a:effectLst/>
                        </a:rPr>
                        <a:t>Research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2568240"/>
                  </a:ext>
                </a:extLst>
              </a:tr>
              <a:tr h="239993">
                <a:tc>
                  <a:txBody>
                    <a:bodyPr/>
                    <a:lstStyle/>
                    <a:p>
                      <a:pPr algn="l" fontAlgn="b"/>
                      <a:r>
                        <a:rPr lang="en-US" sz="1100" u="none" strike="noStrike">
                          <a:effectLst/>
                        </a:rPr>
                        <a:t>Sports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0.43</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0.16</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0385152"/>
                  </a:ext>
                </a:extLst>
              </a:tr>
            </a:tbl>
          </a:graphicData>
        </a:graphic>
      </p:graphicFrame>
    </p:spTree>
    <p:extLst>
      <p:ext uri="{BB962C8B-B14F-4D97-AF65-F5344CB8AC3E}">
        <p14:creationId xmlns:p14="http://schemas.microsoft.com/office/powerpoint/2010/main" val="154889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8344" y="446589"/>
            <a:ext cx="9089570" cy="1403982"/>
          </a:xfrm>
        </p:spPr>
        <p:txBody>
          <a:bodyPr/>
          <a:lstStyle/>
          <a:p>
            <a:r>
              <a:rPr lang="en-IN" altLang="en-US" sz="5400" dirty="0">
                <a:latin typeface="Times New Roman" panose="02020603050405020304" charset="0"/>
                <a:cs typeface="Times New Roman" panose="02020603050405020304" charset="0"/>
              </a:rPr>
              <a:t>Result Analysis by BERT score</a:t>
            </a:r>
          </a:p>
        </p:txBody>
      </p:sp>
      <p:sp>
        <p:nvSpPr>
          <p:cNvPr id="3" name="Text Placeholder 2"/>
          <p:cNvSpPr>
            <a:spLocks noGrp="1"/>
          </p:cNvSpPr>
          <p:nvPr>
            <p:ph type="body" sz="quarter" idx="11"/>
          </p:nvPr>
        </p:nvSpPr>
        <p:spPr>
          <a:xfrm>
            <a:off x="482146" y="1325696"/>
            <a:ext cx="10509250" cy="5085715"/>
          </a:xfrm>
        </p:spPr>
        <p:txBody>
          <a:bodyPr/>
          <a:lstStyle/>
          <a:p>
            <a:pPr algn="just">
              <a:buFont typeface="Arial" panose="020B0604020202020204" pitchFamily="34" charset="0"/>
            </a:pPr>
            <a:r>
              <a:rPr lang="en-IN" altLang="en-US" sz="2400" dirty="0">
                <a:latin typeface="Times New Roman" panose="02020603050405020304" charset="0"/>
                <a:cs typeface="Times New Roman" panose="02020603050405020304" charset="0"/>
              </a:rPr>
              <a:t>our main aim is to compare the similarity between chatGPT summary, BERT summary and other machine learning model summaries with the manual summary to conclude which Text summarization is more accurate.</a:t>
            </a:r>
          </a:p>
          <a:p>
            <a:pPr algn="just">
              <a:buFont typeface="Arial" panose="020B0604020202020204" pitchFamily="34" charset="0"/>
            </a:pPr>
            <a:endParaRPr lang="en-IN" altLang="en-US" sz="2400" dirty="0">
              <a:latin typeface="Times New Roman" panose="02020603050405020304" charset="0"/>
              <a:cs typeface="Times New Roman" panose="02020603050405020304" charset="0"/>
            </a:endParaRPr>
          </a:p>
        </p:txBody>
      </p:sp>
      <p:graphicFrame>
        <p:nvGraphicFramePr>
          <p:cNvPr id="4" name="Table 3">
            <a:extLst>
              <a:ext uri="{FF2B5EF4-FFF2-40B4-BE49-F238E27FC236}">
                <a16:creationId xmlns:a16="http://schemas.microsoft.com/office/drawing/2014/main" id="{5F1D4F6A-662F-2F35-D2A9-E26F6B1BAA5F}"/>
              </a:ext>
            </a:extLst>
          </p:cNvPr>
          <p:cNvGraphicFramePr>
            <a:graphicFrameLocks noGrp="1"/>
          </p:cNvGraphicFramePr>
          <p:nvPr>
            <p:extLst>
              <p:ext uri="{D42A27DB-BD31-4B8C-83A1-F6EECF244321}">
                <p14:modId xmlns:p14="http://schemas.microsoft.com/office/powerpoint/2010/main" val="1402445180"/>
              </p:ext>
            </p:extLst>
          </p:nvPr>
        </p:nvGraphicFramePr>
        <p:xfrm>
          <a:off x="1034145" y="2914196"/>
          <a:ext cx="4114798" cy="3207658"/>
        </p:xfrm>
        <a:graphic>
          <a:graphicData uri="http://schemas.openxmlformats.org/drawingml/2006/table">
            <a:tbl>
              <a:tblPr>
                <a:tableStyleId>{5C22544A-7EE6-4342-B048-85BDC9FD1C3A}</a:tableStyleId>
              </a:tblPr>
              <a:tblGrid>
                <a:gridCol w="3281421">
                  <a:extLst>
                    <a:ext uri="{9D8B030D-6E8A-4147-A177-3AD203B41FA5}">
                      <a16:colId xmlns:a16="http://schemas.microsoft.com/office/drawing/2014/main" val="2172068141"/>
                    </a:ext>
                  </a:extLst>
                </a:gridCol>
                <a:gridCol w="833377">
                  <a:extLst>
                    <a:ext uri="{9D8B030D-6E8A-4147-A177-3AD203B41FA5}">
                      <a16:colId xmlns:a16="http://schemas.microsoft.com/office/drawing/2014/main" val="3683154991"/>
                    </a:ext>
                  </a:extLst>
                </a:gridCol>
              </a:tblGrid>
              <a:tr h="636361">
                <a:tc>
                  <a:txBody>
                    <a:bodyPr/>
                    <a:lstStyle/>
                    <a:p>
                      <a:pPr algn="l" fontAlgn="b"/>
                      <a:r>
                        <a:rPr lang="en-US" sz="1100" u="none" strike="noStrike" dirty="0">
                          <a:effectLst/>
                        </a:rPr>
                        <a:t>Metrics</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a:effectLst/>
                        </a:rPr>
                        <a:t>Value</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extLst>
                  <a:ext uri="{0D108BD9-81ED-4DB2-BD59-A6C34878D82A}">
                    <a16:rowId xmlns:a16="http://schemas.microsoft.com/office/drawing/2014/main" val="4259214885"/>
                  </a:ext>
                </a:extLst>
              </a:tr>
              <a:tr h="662214">
                <a:tc>
                  <a:txBody>
                    <a:bodyPr/>
                    <a:lstStyle/>
                    <a:p>
                      <a:pPr algn="l" fontAlgn="b"/>
                      <a:r>
                        <a:rPr lang="en-US" sz="1100" u="none" strike="noStrike">
                          <a:effectLst/>
                        </a:rPr>
                        <a:t>Average of chatgpt summary BERTScore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0.895468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817360"/>
                  </a:ext>
                </a:extLst>
              </a:tr>
              <a:tr h="636361">
                <a:tc>
                  <a:txBody>
                    <a:bodyPr/>
                    <a:lstStyle/>
                    <a:p>
                      <a:pPr algn="l" fontAlgn="b"/>
                      <a:r>
                        <a:rPr lang="en-US" sz="1100" u="none" strike="noStrike">
                          <a:effectLst/>
                        </a:rPr>
                        <a:t>Average of BERT summary BERTScore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0.883063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47309219"/>
                  </a:ext>
                </a:extLst>
              </a:tr>
              <a:tr h="636361">
                <a:tc>
                  <a:txBody>
                    <a:bodyPr/>
                    <a:lstStyle/>
                    <a:p>
                      <a:pPr algn="l" fontAlgn="b"/>
                      <a:r>
                        <a:rPr lang="en-US" sz="1100" u="none" strike="noStrike" dirty="0">
                          <a:effectLst/>
                        </a:rPr>
                        <a:t>Average of GPT-2 summary </a:t>
                      </a:r>
                      <a:r>
                        <a:rPr lang="en-US" sz="1100" u="none" strike="noStrike" dirty="0" err="1">
                          <a:effectLst/>
                        </a:rPr>
                        <a:t>BERTScore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0.881706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02336151"/>
                  </a:ext>
                </a:extLst>
              </a:tr>
              <a:tr h="636361">
                <a:tc>
                  <a:txBody>
                    <a:bodyPr/>
                    <a:lstStyle/>
                    <a:p>
                      <a:pPr algn="l" fontAlgn="b"/>
                      <a:r>
                        <a:rPr lang="en-US" sz="1100" u="none" strike="noStrike">
                          <a:effectLst/>
                        </a:rPr>
                        <a:t>Average of XLNet summary BERTScore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0.877955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8979502"/>
                  </a:ext>
                </a:extLst>
              </a:tr>
            </a:tbl>
          </a:graphicData>
        </a:graphic>
      </p:graphicFrame>
      <p:sp>
        <p:nvSpPr>
          <p:cNvPr id="5" name="TextBox 4">
            <a:extLst>
              <a:ext uri="{FF2B5EF4-FFF2-40B4-BE49-F238E27FC236}">
                <a16:creationId xmlns:a16="http://schemas.microsoft.com/office/drawing/2014/main" id="{CD90CA79-A59E-3032-38ED-7B0546F4C8BB}"/>
              </a:ext>
            </a:extLst>
          </p:cNvPr>
          <p:cNvSpPr txBox="1"/>
          <p:nvPr/>
        </p:nvSpPr>
        <p:spPr>
          <a:xfrm>
            <a:off x="5889171" y="2743200"/>
            <a:ext cx="5236027" cy="3461269"/>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374151"/>
                </a:solidFill>
                <a:effectLst/>
                <a:latin typeface="Söhne"/>
              </a:rPr>
              <a:t>BERTScore</a:t>
            </a:r>
            <a:r>
              <a:rPr lang="en-US" b="1" i="0" dirty="0">
                <a:solidFill>
                  <a:srgbClr val="374151"/>
                </a:solidFill>
                <a:effectLst/>
                <a:latin typeface="Söhne"/>
              </a:rPr>
              <a:t>: </a:t>
            </a:r>
            <a:r>
              <a:rPr lang="en-US" dirty="0">
                <a:solidFill>
                  <a:srgbClr val="374151"/>
                </a:solidFill>
                <a:latin typeface="Söhne"/>
              </a:rPr>
              <a:t>It i</a:t>
            </a:r>
            <a:r>
              <a:rPr lang="en-US" b="0" i="0" dirty="0">
                <a:solidFill>
                  <a:srgbClr val="374151"/>
                </a:solidFill>
                <a:effectLst/>
                <a:latin typeface="Söhne"/>
              </a:rPr>
              <a:t>s calculated by computing the F1 score of the top k (default: 3) token-level matches between the reference and candidate summaries.</a:t>
            </a:r>
          </a:p>
          <a:p>
            <a:pPr marL="285750" indent="-285750">
              <a:buFont typeface="Arial" panose="020B0604020202020204" pitchFamily="34" charset="0"/>
              <a:buChar char="•"/>
            </a:pPr>
            <a:r>
              <a:rPr lang="en-US" b="0" i="0" dirty="0">
                <a:solidFill>
                  <a:srgbClr val="374151"/>
                </a:solidFill>
                <a:effectLst/>
                <a:latin typeface="Söhne"/>
              </a:rPr>
              <a:t>The token-level matches are determined by comparing the cosine similarity between the BERT embeddings of the tokens in the two summaries. The resulting F1 score ranges from 0 (no overlap) to 1 (perfect overlap).</a:t>
            </a:r>
          </a:p>
          <a:p>
            <a:pPr marL="285750" indent="-285750">
              <a:buFont typeface="Arial" panose="020B0604020202020204" pitchFamily="34" charset="0"/>
              <a:buChar char="•"/>
            </a:pPr>
            <a:endParaRPr lang="en-US" dirty="0">
              <a:solidFill>
                <a:srgbClr val="374151"/>
              </a:solidFill>
              <a:latin typeface="Söhne"/>
            </a:endParaRPr>
          </a:p>
          <a:p>
            <a:pPr marL="342900" marR="0" lvl="0" indent="-342900" algn="just">
              <a:lnSpc>
                <a:spcPct val="107000"/>
              </a:lnSpc>
              <a:spcBef>
                <a:spcPts val="0"/>
              </a:spcBef>
              <a:spcAft>
                <a:spcPts val="0"/>
              </a:spcAft>
              <a:buFont typeface="Arial" panose="020B0604020202020204" pitchFamily="34" charset="0"/>
              <a:buChar char="•"/>
              <a:tabLst>
                <a:tab pos="457200" algn="l"/>
              </a:tabLs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table we can see all the models are almost equal for all the machine learning models. However, ChatGPT is little best.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19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0629" y="446589"/>
            <a:ext cx="11060565" cy="900777"/>
          </a:xfrm>
        </p:spPr>
        <p:txBody>
          <a:bodyPr/>
          <a:lstStyle/>
          <a:p>
            <a:r>
              <a:rPr lang="en-IN" altLang="en-US" sz="5400" dirty="0">
                <a:latin typeface="Times New Roman" panose="02020603050405020304" charset="0"/>
                <a:cs typeface="Times New Roman" panose="02020603050405020304" charset="0"/>
              </a:rPr>
              <a:t>Result Analysis by BERT at Domain </a:t>
            </a:r>
          </a:p>
        </p:txBody>
      </p:sp>
      <p:sp>
        <p:nvSpPr>
          <p:cNvPr id="9" name="TextBox 8">
            <a:extLst>
              <a:ext uri="{FF2B5EF4-FFF2-40B4-BE49-F238E27FC236}">
                <a16:creationId xmlns:a16="http://schemas.microsoft.com/office/drawing/2014/main" id="{FB984FB2-E8E0-23E6-0041-D80FCA34DDAC}"/>
              </a:ext>
            </a:extLst>
          </p:cNvPr>
          <p:cNvSpPr txBox="1"/>
          <p:nvPr/>
        </p:nvSpPr>
        <p:spPr>
          <a:xfrm>
            <a:off x="6291945" y="2949648"/>
            <a:ext cx="4495798" cy="2443874"/>
          </a:xfrm>
          <a:prstGeom prst="rect">
            <a:avLst/>
          </a:prstGeom>
          <a:noFill/>
        </p:spPr>
        <p:txBody>
          <a:bodyPr wrap="square" rtlCol="0">
            <a:spAutoFit/>
          </a:bodyPr>
          <a:lstStyle/>
          <a:p>
            <a:pPr marL="342900" marR="0" lvl="0" indent="-342900" algn="just">
              <a:lnSpc>
                <a:spcPct val="107000"/>
              </a:lnSpc>
              <a:spcBef>
                <a:spcPts val="0"/>
              </a:spcBef>
              <a:spcAft>
                <a:spcPts val="0"/>
              </a:spcAft>
              <a:buFont typeface="Arial" panose="020B0604020202020204" pitchFamily="34" charset="0"/>
              <a:buChar char="•"/>
              <a:tabLst>
                <a:tab pos="457200" algn="l"/>
              </a:tabLs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BERT score is almost like all the models at each domain which means that the summary provided by all these models are highly semantically similar to manual summary.</a:t>
            </a:r>
          </a:p>
          <a:p>
            <a:pPr marL="342900" marR="0" lvl="0" indent="-342900" algn="just">
              <a:lnSpc>
                <a:spcPct val="107000"/>
              </a:lnSpc>
              <a:spcBef>
                <a:spcPts val="0"/>
              </a:spcBef>
              <a:spcAft>
                <a:spcPts val="0"/>
              </a:spcAft>
              <a:buFont typeface="Arial" panose="020B0604020202020204" pitchFamily="34" charset="0"/>
              <a:buChar char="•"/>
              <a:tabLst>
                <a:tab pos="457200" algn="l"/>
              </a:tabLs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also chatGPT is comparatively better with other machine learning models.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7" name="Table 6">
            <a:extLst>
              <a:ext uri="{FF2B5EF4-FFF2-40B4-BE49-F238E27FC236}">
                <a16:creationId xmlns:a16="http://schemas.microsoft.com/office/drawing/2014/main" id="{3DC84777-4C94-E16A-A903-B15A3DA51AB0}"/>
              </a:ext>
            </a:extLst>
          </p:cNvPr>
          <p:cNvGraphicFramePr>
            <a:graphicFrameLocks noGrp="1"/>
          </p:cNvGraphicFramePr>
          <p:nvPr>
            <p:extLst>
              <p:ext uri="{D42A27DB-BD31-4B8C-83A1-F6EECF244321}">
                <p14:modId xmlns:p14="http://schemas.microsoft.com/office/powerpoint/2010/main" val="2774595305"/>
              </p:ext>
            </p:extLst>
          </p:nvPr>
        </p:nvGraphicFramePr>
        <p:xfrm>
          <a:off x="761999" y="1863724"/>
          <a:ext cx="5138058" cy="4319360"/>
        </p:xfrm>
        <a:graphic>
          <a:graphicData uri="http://schemas.openxmlformats.org/drawingml/2006/table">
            <a:tbl>
              <a:tblPr>
                <a:tableStyleId>{5C22544A-7EE6-4342-B048-85BDC9FD1C3A}</a:tableStyleId>
              </a:tblPr>
              <a:tblGrid>
                <a:gridCol w="1302865">
                  <a:extLst>
                    <a:ext uri="{9D8B030D-6E8A-4147-A177-3AD203B41FA5}">
                      <a16:colId xmlns:a16="http://schemas.microsoft.com/office/drawing/2014/main" val="1579162952"/>
                    </a:ext>
                  </a:extLst>
                </a:gridCol>
                <a:gridCol w="880810">
                  <a:extLst>
                    <a:ext uri="{9D8B030D-6E8A-4147-A177-3AD203B41FA5}">
                      <a16:colId xmlns:a16="http://schemas.microsoft.com/office/drawing/2014/main" val="1283438531"/>
                    </a:ext>
                  </a:extLst>
                </a:gridCol>
                <a:gridCol w="880810">
                  <a:extLst>
                    <a:ext uri="{9D8B030D-6E8A-4147-A177-3AD203B41FA5}">
                      <a16:colId xmlns:a16="http://schemas.microsoft.com/office/drawing/2014/main" val="2278067438"/>
                    </a:ext>
                  </a:extLst>
                </a:gridCol>
                <a:gridCol w="880810">
                  <a:extLst>
                    <a:ext uri="{9D8B030D-6E8A-4147-A177-3AD203B41FA5}">
                      <a16:colId xmlns:a16="http://schemas.microsoft.com/office/drawing/2014/main" val="1479138972"/>
                    </a:ext>
                  </a:extLst>
                </a:gridCol>
                <a:gridCol w="1192763">
                  <a:extLst>
                    <a:ext uri="{9D8B030D-6E8A-4147-A177-3AD203B41FA5}">
                      <a16:colId xmlns:a16="http://schemas.microsoft.com/office/drawing/2014/main" val="1537112725"/>
                    </a:ext>
                  </a:extLst>
                </a:gridCol>
              </a:tblGrid>
              <a:tr h="254080">
                <a:tc>
                  <a:txBody>
                    <a:bodyPr/>
                    <a:lstStyle/>
                    <a:p>
                      <a:pPr algn="l" fontAlgn="b"/>
                      <a:r>
                        <a:rPr lang="en-US" sz="1100" u="none" strike="noStrike" dirty="0">
                          <a:effectLst/>
                        </a:rPr>
                        <a:t>Domain</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a:effectLst/>
                        </a:rPr>
                        <a:t>ChatGPT</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a:effectLst/>
                        </a:rPr>
                        <a:t>BERT</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a:effectLst/>
                        </a:rPr>
                        <a:t>GPT2</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err="1">
                          <a:effectLst/>
                        </a:rPr>
                        <a:t>XLNet</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extLst>
                  <a:ext uri="{0D108BD9-81ED-4DB2-BD59-A6C34878D82A}">
                    <a16:rowId xmlns:a16="http://schemas.microsoft.com/office/drawing/2014/main" val="1164571322"/>
                  </a:ext>
                </a:extLst>
              </a:tr>
              <a:tr h="254080">
                <a:tc>
                  <a:txBody>
                    <a:bodyPr/>
                    <a:lstStyle/>
                    <a:p>
                      <a:pPr algn="l" fontAlgn="b"/>
                      <a:r>
                        <a:rPr lang="en-US" sz="1100" u="none" strike="noStrike">
                          <a:effectLst/>
                        </a:rPr>
                        <a:t>Academics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6801186"/>
                  </a:ext>
                </a:extLst>
              </a:tr>
              <a:tr h="254080">
                <a:tc>
                  <a:txBody>
                    <a:bodyPr/>
                    <a:lstStyle/>
                    <a:p>
                      <a:pPr algn="l" fontAlgn="b"/>
                      <a:r>
                        <a:rPr lang="en-US" sz="1100" u="none" strike="noStrike">
                          <a:effectLst/>
                        </a:rPr>
                        <a:t>Accident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4742929"/>
                  </a:ext>
                </a:extLst>
              </a:tr>
              <a:tr h="254080">
                <a:tc>
                  <a:txBody>
                    <a:bodyPr/>
                    <a:lstStyle/>
                    <a:p>
                      <a:pPr algn="l" fontAlgn="b"/>
                      <a:r>
                        <a:rPr lang="en-US" sz="1100" u="none" strike="noStrike">
                          <a:effectLst/>
                        </a:rPr>
                        <a:t>advertisement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18291754"/>
                  </a:ext>
                </a:extLst>
              </a:tr>
              <a:tr h="254080">
                <a:tc>
                  <a:txBody>
                    <a:bodyPr/>
                    <a:lstStyle/>
                    <a:p>
                      <a:pPr algn="l" fontAlgn="b"/>
                      <a:r>
                        <a:rPr lang="en-US" sz="1100" u="none" strike="noStrike">
                          <a:effectLst/>
                        </a:rPr>
                        <a:t>Awareness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5907365"/>
                  </a:ext>
                </a:extLst>
              </a:tr>
              <a:tr h="254080">
                <a:tc>
                  <a:txBody>
                    <a:bodyPr/>
                    <a:lstStyle/>
                    <a:p>
                      <a:pPr algn="l" fontAlgn="b"/>
                      <a:r>
                        <a:rPr lang="en-US" sz="1100" u="none" strike="noStrike">
                          <a:effectLst/>
                        </a:rPr>
                        <a:t>Childcare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7389468"/>
                  </a:ext>
                </a:extLst>
              </a:tr>
              <a:tr h="254080">
                <a:tc>
                  <a:txBody>
                    <a:bodyPr/>
                    <a:lstStyle/>
                    <a:p>
                      <a:pPr algn="l" fontAlgn="b"/>
                      <a:r>
                        <a:rPr lang="en-US" sz="1100" u="none" strike="noStrike">
                          <a:effectLst/>
                        </a:rPr>
                        <a:t>Crime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19490701"/>
                  </a:ext>
                </a:extLst>
              </a:tr>
              <a:tr h="254080">
                <a:tc>
                  <a:txBody>
                    <a:bodyPr/>
                    <a:lstStyle/>
                    <a:p>
                      <a:pPr algn="l" fontAlgn="b"/>
                      <a:r>
                        <a:rPr lang="en-US" sz="1100" u="none" strike="noStrike">
                          <a:effectLst/>
                        </a:rPr>
                        <a:t>Entertainment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01258494"/>
                  </a:ext>
                </a:extLst>
              </a:tr>
              <a:tr h="254080">
                <a:tc>
                  <a:txBody>
                    <a:bodyPr/>
                    <a:lstStyle/>
                    <a:p>
                      <a:pPr algn="l" fontAlgn="b"/>
                      <a:r>
                        <a:rPr lang="en-US" sz="1100" u="none" strike="noStrike">
                          <a:effectLst/>
                        </a:rPr>
                        <a:t>Environment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5463594"/>
                  </a:ext>
                </a:extLst>
              </a:tr>
              <a:tr h="254080">
                <a:tc>
                  <a:txBody>
                    <a:bodyPr/>
                    <a:lstStyle/>
                    <a:p>
                      <a:pPr algn="l" fontAlgn="b"/>
                      <a:r>
                        <a:rPr lang="en-US" sz="1100" u="none" strike="noStrike">
                          <a:effectLst/>
                        </a:rPr>
                        <a:t>Festival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667538"/>
                  </a:ext>
                </a:extLst>
              </a:tr>
              <a:tr h="254080">
                <a:tc>
                  <a:txBody>
                    <a:bodyPr/>
                    <a:lstStyle/>
                    <a:p>
                      <a:pPr algn="l" fontAlgn="b"/>
                      <a:r>
                        <a:rPr lang="en-US" sz="1100" u="none" strike="noStrike">
                          <a:effectLst/>
                        </a:rPr>
                        <a:t>Harrasment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0368956"/>
                  </a:ext>
                </a:extLst>
              </a:tr>
              <a:tr h="254080">
                <a:tc>
                  <a:txBody>
                    <a:bodyPr/>
                    <a:lstStyle/>
                    <a:p>
                      <a:pPr algn="l" fontAlgn="b"/>
                      <a:r>
                        <a:rPr lang="en-US" sz="1100" u="none" strike="noStrike">
                          <a:effectLst/>
                        </a:rPr>
                        <a:t>Investigation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9874949"/>
                  </a:ext>
                </a:extLst>
              </a:tr>
              <a:tr h="254080">
                <a:tc>
                  <a:txBody>
                    <a:bodyPr/>
                    <a:lstStyle/>
                    <a:p>
                      <a:pPr algn="l" fontAlgn="b"/>
                      <a:r>
                        <a:rPr lang="en-US" sz="1100" u="none" strike="noStrike">
                          <a:effectLst/>
                        </a:rPr>
                        <a:t>Law</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9693041"/>
                  </a:ext>
                </a:extLst>
              </a:tr>
              <a:tr h="254080">
                <a:tc>
                  <a:txBody>
                    <a:bodyPr/>
                    <a:lstStyle/>
                    <a:p>
                      <a:pPr algn="l" fontAlgn="b"/>
                      <a:r>
                        <a:rPr lang="en-US" sz="1100" u="none" strike="noStrike">
                          <a:effectLst/>
                        </a:rPr>
                        <a:t>News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33420392"/>
                  </a:ext>
                </a:extLst>
              </a:tr>
              <a:tr h="254080">
                <a:tc>
                  <a:txBody>
                    <a:bodyPr/>
                    <a:lstStyle/>
                    <a:p>
                      <a:pPr algn="l" fontAlgn="b"/>
                      <a:r>
                        <a:rPr lang="en-US" sz="1100" u="none" strike="noStrike">
                          <a:effectLst/>
                        </a:rPr>
                        <a:t>Politics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9880148"/>
                  </a:ext>
                </a:extLst>
              </a:tr>
              <a:tr h="254080">
                <a:tc>
                  <a:txBody>
                    <a:bodyPr/>
                    <a:lstStyle/>
                    <a:p>
                      <a:pPr algn="l" fontAlgn="b"/>
                      <a:r>
                        <a:rPr lang="en-US" sz="1100" u="none" strike="noStrike">
                          <a:effectLst/>
                        </a:rPr>
                        <a:t>Research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59242105"/>
                  </a:ext>
                </a:extLst>
              </a:tr>
              <a:tr h="254080">
                <a:tc>
                  <a:txBody>
                    <a:bodyPr/>
                    <a:lstStyle/>
                    <a:p>
                      <a:pPr algn="l" fontAlgn="b"/>
                      <a:r>
                        <a:rPr lang="en-US" sz="1100" u="none" strike="noStrike">
                          <a:effectLst/>
                        </a:rPr>
                        <a:t>Sports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0.87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1088866"/>
                  </a:ext>
                </a:extLst>
              </a:tr>
            </a:tbl>
          </a:graphicData>
        </a:graphic>
      </p:graphicFrame>
    </p:spTree>
    <p:extLst>
      <p:ext uri="{BB962C8B-B14F-4D97-AF65-F5344CB8AC3E}">
        <p14:creationId xmlns:p14="http://schemas.microsoft.com/office/powerpoint/2010/main" val="18583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7910" y="461964"/>
            <a:ext cx="8667750" cy="873442"/>
          </a:xfrm>
        </p:spPr>
        <p:txBody>
          <a:bodyPr/>
          <a:lstStyle/>
          <a:p>
            <a:r>
              <a:rPr lang="en-IN" altLang="en-US" sz="5400">
                <a:latin typeface="Times New Roman" panose="02020603050405020304" charset="0"/>
                <a:cs typeface="Times New Roman" panose="02020603050405020304" charset="0"/>
              </a:rPr>
              <a:t>Conclusion</a:t>
            </a:r>
          </a:p>
        </p:txBody>
      </p:sp>
      <p:sp>
        <p:nvSpPr>
          <p:cNvPr id="3" name="Text Placeholder 2"/>
          <p:cNvSpPr>
            <a:spLocks noGrp="1"/>
          </p:cNvSpPr>
          <p:nvPr>
            <p:ph type="body" sz="quarter" idx="11"/>
          </p:nvPr>
        </p:nvSpPr>
        <p:spPr>
          <a:xfrm>
            <a:off x="975995" y="1868488"/>
            <a:ext cx="8667750" cy="3030083"/>
          </a:xfrm>
        </p:spPr>
        <p:txBody>
          <a:bodyPr/>
          <a:lstStyle/>
          <a:p>
            <a:pPr marL="285750" indent="-28575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 From the results analysis it is clearly evident that ChatGPT summarization is accurate, easy to read and understand .</a:t>
            </a:r>
          </a:p>
          <a:p>
            <a:pPr marL="285750" indent="-28575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However there are some domains articles like  Law, Advertisement are having comparatively low similarity with article because these articles might have different word corpus.</a:t>
            </a:r>
          </a:p>
          <a:p>
            <a:pPr marL="285750" indent="-28575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Both the Evaluation metrics highly important to identify the similarity ROUGE will helps in words comparison and BERT will helps us to understand the schematics.</a:t>
            </a:r>
          </a:p>
          <a:p>
            <a:pPr algn="just"/>
            <a:r>
              <a:rPr lang="en-IN" altLang="en-US" sz="2400" b="1" u="sng" dirty="0">
                <a:latin typeface="Times New Roman" panose="02020603050405020304" charset="0"/>
                <a:cs typeface="Times New Roman" panose="02020603050405020304" charset="0"/>
              </a:rPr>
              <a:t>GITHUBLINK:</a:t>
            </a:r>
          </a:p>
          <a:p>
            <a:pPr algn="just"/>
            <a:r>
              <a:rPr lang="en-IN" altLang="en-US" sz="2400">
                <a:latin typeface="Times New Roman" panose="02020603050405020304" charset="0"/>
                <a:cs typeface="Times New Roman" panose="02020603050405020304" charset="0"/>
                <a:hlinkClick r:id="rId2"/>
              </a:rPr>
              <a:t>https</a:t>
            </a:r>
            <a:r>
              <a:rPr lang="en-IN" altLang="en-US" sz="2400" dirty="0">
                <a:latin typeface="Times New Roman" panose="02020603050405020304" charset="0"/>
                <a:cs typeface="Times New Roman" panose="02020603050405020304" charset="0"/>
                <a:hlinkClick r:id="rId2"/>
              </a:rPr>
              <a:t>://github.com/Devendarreddybathini/Devendarreddy_INFO5731_spring2023/upload/main/Project</a:t>
            </a:r>
            <a:endParaRPr lang="en-IN" altLang="en-US"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altLang="en-US" sz="2400" dirty="0">
              <a:latin typeface="Times New Roman" panose="02020603050405020304" charset="0"/>
              <a:cs typeface="Times New Roman" panose="02020603050405020304" charset="0"/>
            </a:endParaRPr>
          </a:p>
          <a:p>
            <a:pPr>
              <a:buFont typeface="Arial" panose="020B0604020202020204" pitchFamily="34" charset="0"/>
            </a:pPr>
            <a:endParaRPr lang="en-IN" altLang="en-US"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53886" y="331335"/>
            <a:ext cx="8667750" cy="873442"/>
          </a:xfrm>
        </p:spPr>
        <p:txBody>
          <a:bodyPr/>
          <a:lstStyle/>
          <a:p>
            <a:r>
              <a:rPr lang="en-IN" altLang="en-US" sz="5400" dirty="0">
                <a:latin typeface="Times New Roman" panose="02020603050405020304" charset="0"/>
                <a:cs typeface="Times New Roman" panose="02020603050405020304" charset="0"/>
              </a:rPr>
              <a:t>Author Contribution</a:t>
            </a:r>
          </a:p>
        </p:txBody>
      </p:sp>
      <p:sp>
        <p:nvSpPr>
          <p:cNvPr id="3" name="Text Placeholder 2"/>
          <p:cNvSpPr>
            <a:spLocks noGrp="1"/>
          </p:cNvSpPr>
          <p:nvPr>
            <p:ph type="body" sz="quarter" idx="11"/>
          </p:nvPr>
        </p:nvSpPr>
        <p:spPr>
          <a:xfrm>
            <a:off x="975995" y="1868488"/>
            <a:ext cx="8667750" cy="3030083"/>
          </a:xfrm>
        </p:spPr>
        <p:txBody>
          <a:bodyPr/>
          <a:lstStyle/>
          <a:p>
            <a:pPr algn="just"/>
            <a:endParaRPr lang="en-IN" altLang="en-US" sz="2400" b="1" dirty="0">
              <a:latin typeface="Times New Roman" panose="02020603050405020304" charset="0"/>
              <a:cs typeface="Times New Roman" panose="02020603050405020304" charset="0"/>
            </a:endParaRPr>
          </a:p>
          <a:p>
            <a:pPr>
              <a:buFont typeface="Arial" panose="020B0604020202020204" pitchFamily="34" charset="0"/>
            </a:pPr>
            <a:endParaRPr lang="en-IN" altLang="en-US" dirty="0">
              <a:latin typeface="Times New Roman" panose="02020603050405020304" charset="0"/>
              <a:cs typeface="Times New Roman" panose="02020603050405020304" charset="0"/>
            </a:endParaRPr>
          </a:p>
        </p:txBody>
      </p:sp>
      <p:graphicFrame>
        <p:nvGraphicFramePr>
          <p:cNvPr id="4" name="Table 3">
            <a:extLst>
              <a:ext uri="{FF2B5EF4-FFF2-40B4-BE49-F238E27FC236}">
                <a16:creationId xmlns:a16="http://schemas.microsoft.com/office/drawing/2014/main" id="{06510834-FE51-A32E-6D06-3A10811C7A3F}"/>
              </a:ext>
            </a:extLst>
          </p:cNvPr>
          <p:cNvGraphicFramePr>
            <a:graphicFrameLocks noGrp="1"/>
          </p:cNvGraphicFramePr>
          <p:nvPr>
            <p:extLst>
              <p:ext uri="{D42A27DB-BD31-4B8C-83A1-F6EECF244321}">
                <p14:modId xmlns:p14="http://schemas.microsoft.com/office/powerpoint/2010/main" val="2117966821"/>
              </p:ext>
            </p:extLst>
          </p:nvPr>
        </p:nvGraphicFramePr>
        <p:xfrm>
          <a:off x="1153886" y="1534886"/>
          <a:ext cx="10062119" cy="5072744"/>
        </p:xfrm>
        <a:graphic>
          <a:graphicData uri="http://schemas.openxmlformats.org/drawingml/2006/table">
            <a:tbl>
              <a:tblPr firstRow="1" firstCol="1" bandRow="1">
                <a:tableStyleId>{5C22544A-7EE6-4342-B048-85BDC9FD1C3A}</a:tableStyleId>
              </a:tblPr>
              <a:tblGrid>
                <a:gridCol w="4271897">
                  <a:extLst>
                    <a:ext uri="{9D8B030D-6E8A-4147-A177-3AD203B41FA5}">
                      <a16:colId xmlns:a16="http://schemas.microsoft.com/office/drawing/2014/main" val="1102526854"/>
                    </a:ext>
                  </a:extLst>
                </a:gridCol>
                <a:gridCol w="5790222">
                  <a:extLst>
                    <a:ext uri="{9D8B030D-6E8A-4147-A177-3AD203B41FA5}">
                      <a16:colId xmlns:a16="http://schemas.microsoft.com/office/drawing/2014/main" val="818493188"/>
                    </a:ext>
                  </a:extLst>
                </a:gridCol>
              </a:tblGrid>
              <a:tr h="341330">
                <a:tc>
                  <a:txBody>
                    <a:bodyPr/>
                    <a:lstStyle/>
                    <a:p>
                      <a:pPr marL="0" marR="0" indent="0" algn="just">
                        <a:lnSpc>
                          <a:spcPct val="105000"/>
                        </a:lnSpc>
                        <a:spcBef>
                          <a:spcPts val="0"/>
                        </a:spcBef>
                        <a:spcAft>
                          <a:spcPts val="0"/>
                        </a:spcAft>
                      </a:pPr>
                      <a:r>
                        <a:rPr lang="en-US" sz="1800" kern="800" spc="-10" dirty="0">
                          <a:effectLst/>
                        </a:rPr>
                        <a:t>Name</a:t>
                      </a:r>
                      <a:endParaRPr lang="en-US" sz="1800" kern="800" spc="-1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lnSpc>
                          <a:spcPct val="105000"/>
                        </a:lnSpc>
                        <a:spcBef>
                          <a:spcPts val="0"/>
                        </a:spcBef>
                        <a:spcAft>
                          <a:spcPts val="0"/>
                        </a:spcAft>
                      </a:pPr>
                      <a:r>
                        <a:rPr lang="en-US" sz="1800" kern="800" spc="-10">
                          <a:effectLst/>
                        </a:rPr>
                        <a:t>Contribution</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38784850"/>
                  </a:ext>
                </a:extLst>
              </a:tr>
              <a:tr h="685081">
                <a:tc>
                  <a:txBody>
                    <a:bodyPr/>
                    <a:lstStyle/>
                    <a:p>
                      <a:pPr marL="0" marR="0" indent="0" algn="just">
                        <a:lnSpc>
                          <a:spcPct val="105000"/>
                        </a:lnSpc>
                        <a:spcBef>
                          <a:spcPts val="0"/>
                        </a:spcBef>
                        <a:spcAft>
                          <a:spcPts val="0"/>
                        </a:spcAft>
                      </a:pPr>
                      <a:r>
                        <a:rPr lang="en-US" sz="1800" kern="800" spc="-10">
                          <a:effectLst/>
                        </a:rPr>
                        <a:t>Sangeetha</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l">
                        <a:lnSpc>
                          <a:spcPct val="105000"/>
                        </a:lnSpc>
                        <a:spcBef>
                          <a:spcPts val="0"/>
                        </a:spcBef>
                        <a:spcAft>
                          <a:spcPts val="0"/>
                        </a:spcAft>
                      </a:pPr>
                      <a:r>
                        <a:rPr lang="en-US" sz="1800" kern="800" spc="-10">
                          <a:effectLst/>
                        </a:rPr>
                        <a:t>Background and Literature Review, identify the MLs to generate the summaries and report writing.</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18723948"/>
                  </a:ext>
                </a:extLst>
              </a:tr>
              <a:tr h="1003413">
                <a:tc>
                  <a:txBody>
                    <a:bodyPr/>
                    <a:lstStyle/>
                    <a:p>
                      <a:pPr marL="0" marR="0" indent="0" algn="just">
                        <a:lnSpc>
                          <a:spcPct val="105000"/>
                        </a:lnSpc>
                        <a:spcBef>
                          <a:spcPts val="0"/>
                        </a:spcBef>
                        <a:spcAft>
                          <a:spcPts val="0"/>
                        </a:spcAft>
                      </a:pPr>
                      <a:r>
                        <a:rPr lang="en-US" sz="1800" kern="800" spc="-10">
                          <a:effectLst/>
                        </a:rPr>
                        <a:t>Nitisha</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lnSpc>
                          <a:spcPct val="105000"/>
                        </a:lnSpc>
                        <a:spcBef>
                          <a:spcPts val="0"/>
                        </a:spcBef>
                        <a:spcAft>
                          <a:spcPts val="0"/>
                        </a:spcAft>
                      </a:pPr>
                      <a:r>
                        <a:rPr lang="en-US" sz="1800" kern="800" spc="-10">
                          <a:effectLst/>
                        </a:rPr>
                        <a:t>Background and Literature Review, identify the MLs to generate the summaries and report writing.</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37082503"/>
                  </a:ext>
                </a:extLst>
              </a:tr>
              <a:tr h="643927">
                <a:tc>
                  <a:txBody>
                    <a:bodyPr/>
                    <a:lstStyle/>
                    <a:p>
                      <a:pPr marL="0" marR="0" indent="0" algn="just">
                        <a:lnSpc>
                          <a:spcPct val="105000"/>
                        </a:lnSpc>
                        <a:spcBef>
                          <a:spcPts val="0"/>
                        </a:spcBef>
                        <a:spcAft>
                          <a:spcPts val="0"/>
                        </a:spcAft>
                      </a:pPr>
                      <a:r>
                        <a:rPr lang="en-US" sz="1800" kern="800" spc="-10">
                          <a:effectLst/>
                        </a:rPr>
                        <a:t>Ajay</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lnSpc>
                          <a:spcPct val="105000"/>
                        </a:lnSpc>
                        <a:spcBef>
                          <a:spcPts val="0"/>
                        </a:spcBef>
                        <a:spcAft>
                          <a:spcPts val="0"/>
                        </a:spcAft>
                      </a:pPr>
                      <a:r>
                        <a:rPr lang="en-US" sz="1800" kern="800" spc="-10">
                          <a:effectLst/>
                        </a:rPr>
                        <a:t>Data identification &amp; preparation, report writing.</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68829425"/>
                  </a:ext>
                </a:extLst>
              </a:tr>
              <a:tr h="1027621">
                <a:tc>
                  <a:txBody>
                    <a:bodyPr/>
                    <a:lstStyle/>
                    <a:p>
                      <a:pPr marL="0" marR="0" indent="0" algn="just">
                        <a:lnSpc>
                          <a:spcPct val="105000"/>
                        </a:lnSpc>
                        <a:spcBef>
                          <a:spcPts val="0"/>
                        </a:spcBef>
                        <a:spcAft>
                          <a:spcPts val="0"/>
                        </a:spcAft>
                      </a:pPr>
                      <a:r>
                        <a:rPr lang="en-US" sz="1800" kern="800" spc="-10">
                          <a:effectLst/>
                        </a:rPr>
                        <a:t>Ashwitha </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lnSpc>
                          <a:spcPct val="105000"/>
                        </a:lnSpc>
                        <a:spcBef>
                          <a:spcPts val="0"/>
                        </a:spcBef>
                        <a:spcAft>
                          <a:spcPts val="0"/>
                        </a:spcAft>
                      </a:pPr>
                      <a:r>
                        <a:rPr lang="en-US" sz="1800" kern="800" spc="-10">
                          <a:effectLst/>
                        </a:rPr>
                        <a:t>Data preparation, methodology creation, PPT creation and report writing.</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48232287"/>
                  </a:ext>
                </a:extLst>
              </a:tr>
              <a:tr h="1371372">
                <a:tc>
                  <a:txBody>
                    <a:bodyPr/>
                    <a:lstStyle/>
                    <a:p>
                      <a:pPr marL="0" marR="0" indent="0" algn="just">
                        <a:lnSpc>
                          <a:spcPct val="105000"/>
                        </a:lnSpc>
                        <a:spcBef>
                          <a:spcPts val="0"/>
                        </a:spcBef>
                        <a:spcAft>
                          <a:spcPts val="0"/>
                        </a:spcAft>
                      </a:pPr>
                      <a:r>
                        <a:rPr lang="en-US" sz="1800" kern="800" spc="-10">
                          <a:effectLst/>
                        </a:rPr>
                        <a:t>Devendarreddy</a:t>
                      </a:r>
                      <a:endParaRPr lang="en-US" sz="1800" kern="800" spc="-1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lnSpc>
                          <a:spcPct val="105000"/>
                        </a:lnSpc>
                        <a:spcBef>
                          <a:spcPts val="0"/>
                        </a:spcBef>
                        <a:spcAft>
                          <a:spcPts val="0"/>
                        </a:spcAft>
                      </a:pPr>
                      <a:r>
                        <a:rPr lang="en-US" sz="1800" kern="800" spc="-10" dirty="0">
                          <a:effectLst/>
                        </a:rPr>
                        <a:t>Implementation of Machine learning models and apply the metrics to conclude the results. Helped in PPT creation and report writing.</a:t>
                      </a:r>
                      <a:endParaRPr lang="en-US" sz="1800" kern="800" spc="-1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91990007"/>
                  </a:ext>
                </a:extLst>
              </a:tr>
            </a:tbl>
          </a:graphicData>
        </a:graphic>
      </p:graphicFrame>
    </p:spTree>
    <p:extLst>
      <p:ext uri="{BB962C8B-B14F-4D97-AF65-F5344CB8AC3E}">
        <p14:creationId xmlns:p14="http://schemas.microsoft.com/office/powerpoint/2010/main" val="407355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2280" y="1121410"/>
            <a:ext cx="2036445" cy="438785"/>
          </a:xfrm>
        </p:spPr>
        <p:txBody>
          <a:bodyPr/>
          <a:lstStyle/>
          <a:p>
            <a:pPr algn="just"/>
            <a:r>
              <a:rPr lang="en-IN" altLang="en-US" sz="4000" b="1" u="sng">
                <a:latin typeface="Times New Roman" panose="02020603050405020304" charset="0"/>
                <a:cs typeface="Times New Roman" panose="02020603050405020304" charset="0"/>
              </a:rPr>
              <a:t>Index</a:t>
            </a:r>
          </a:p>
        </p:txBody>
      </p:sp>
      <p:sp>
        <p:nvSpPr>
          <p:cNvPr id="3" name="Text Placeholder 2"/>
          <p:cNvSpPr>
            <a:spLocks noGrp="1"/>
          </p:cNvSpPr>
          <p:nvPr>
            <p:ph type="body" sz="quarter" idx="11"/>
          </p:nvPr>
        </p:nvSpPr>
        <p:spPr>
          <a:xfrm>
            <a:off x="401955" y="1722755"/>
            <a:ext cx="4308475" cy="2507615"/>
          </a:xfrm>
        </p:spPr>
        <p:txBody>
          <a:bodyPr/>
          <a:lstStyle/>
          <a:p>
            <a:pPr algn="just"/>
            <a:r>
              <a:rPr lang="en-IN" altLang="en-US" sz="2400" dirty="0">
                <a:latin typeface="Times New Roman" panose="02020603050405020304" charset="0"/>
                <a:cs typeface="Times New Roman" panose="02020603050405020304" charset="0"/>
              </a:rPr>
              <a:t>Introduction</a:t>
            </a:r>
          </a:p>
          <a:p>
            <a:pPr algn="just"/>
            <a:r>
              <a:rPr lang="en-IN" altLang="en-US" sz="2400" dirty="0">
                <a:latin typeface="Times New Roman" panose="02020603050405020304" charset="0"/>
                <a:cs typeface="Times New Roman" panose="02020603050405020304" charset="0"/>
              </a:rPr>
              <a:t>Features of Text Summary</a:t>
            </a:r>
          </a:p>
          <a:p>
            <a:pPr algn="just"/>
            <a:r>
              <a:rPr lang="en-IN" altLang="en-US" sz="2400" dirty="0">
                <a:latin typeface="Times New Roman" panose="02020603050405020304" charset="0"/>
                <a:cs typeface="Times New Roman" panose="02020603050405020304" charset="0"/>
              </a:rPr>
              <a:t>Back ground </a:t>
            </a:r>
          </a:p>
          <a:p>
            <a:pPr algn="just"/>
            <a:r>
              <a:rPr lang="en-IN" altLang="en-US" sz="2400" dirty="0">
                <a:latin typeface="Times New Roman" panose="02020603050405020304" charset="0"/>
                <a:cs typeface="Times New Roman" panose="02020603050405020304" charset="0"/>
              </a:rPr>
              <a:t>Previous study</a:t>
            </a:r>
          </a:p>
          <a:p>
            <a:pPr algn="just"/>
            <a:r>
              <a:rPr lang="en-IN" altLang="en-US" sz="2400" dirty="0">
                <a:latin typeface="Times New Roman" panose="02020603050405020304" charset="0"/>
                <a:cs typeface="Times New Roman" panose="02020603050405020304" charset="0"/>
              </a:rPr>
              <a:t>Research questions</a:t>
            </a:r>
          </a:p>
          <a:p>
            <a:pPr algn="just"/>
            <a:r>
              <a:rPr lang="en-IN" altLang="en-US" sz="2400" dirty="0">
                <a:latin typeface="Times New Roman" panose="02020603050405020304" charset="0"/>
                <a:cs typeface="Times New Roman" panose="02020603050405020304" charset="0"/>
              </a:rPr>
              <a:t>Data collection</a:t>
            </a:r>
          </a:p>
          <a:p>
            <a:pPr algn="just"/>
            <a:r>
              <a:rPr lang="en-IN" altLang="en-US" sz="2400" dirty="0">
                <a:latin typeface="Times New Roman" panose="02020603050405020304" charset="0"/>
                <a:cs typeface="Times New Roman" panose="02020603050405020304" charset="0"/>
              </a:rPr>
              <a:t>Apply models</a:t>
            </a:r>
          </a:p>
          <a:p>
            <a:pPr algn="just"/>
            <a:endParaRPr lang="en-IN" altLang="en-US" sz="2400" dirty="0">
              <a:latin typeface="Times New Roman" panose="02020603050405020304" charset="0"/>
              <a:cs typeface="Times New Roman" panose="02020603050405020304" charset="0"/>
            </a:endParaRPr>
          </a:p>
          <a:p>
            <a:pPr algn="just"/>
            <a:r>
              <a:rPr lang="en-IN" altLang="en-US" sz="2400" b="1" u="sng" dirty="0">
                <a:latin typeface="Times New Roman" panose="02020603050405020304" charset="0"/>
                <a:cs typeface="Times New Roman" panose="02020603050405020304" charset="0"/>
              </a:rPr>
              <a:t>Results</a:t>
            </a:r>
            <a:r>
              <a:rPr lang="en-IN" altLang="en-US" sz="2400" u="sng" dirty="0">
                <a:latin typeface="Times New Roman" panose="02020603050405020304" charset="0"/>
                <a:cs typeface="Times New Roman" panose="02020603050405020304" charset="0"/>
              </a:rPr>
              <a:t>:</a:t>
            </a:r>
          </a:p>
          <a:p>
            <a:pPr algn="just"/>
            <a:r>
              <a:rPr lang="en-IN" altLang="en-US" sz="2400" dirty="0">
                <a:latin typeface="Times New Roman" panose="02020603050405020304" charset="0"/>
                <a:cs typeface="Times New Roman" panose="02020603050405020304" charset="0"/>
              </a:rPr>
              <a:t>Evaluation Metrics</a:t>
            </a:r>
          </a:p>
          <a:p>
            <a:pPr algn="just"/>
            <a:r>
              <a:rPr lang="en-IN" altLang="en-US" sz="2400" dirty="0">
                <a:latin typeface="Times New Roman" panose="02020603050405020304" charset="0"/>
                <a:cs typeface="Times New Roman" panose="0202060305040502030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24250" y="441009"/>
            <a:ext cx="8667750" cy="873442"/>
          </a:xfrm>
        </p:spPr>
        <p:txBody>
          <a:bodyPr/>
          <a:lstStyle/>
          <a:p>
            <a:r>
              <a:rPr lang="en-IN" altLang="en-US" sz="5400">
                <a:latin typeface="Times New Roman" panose="02020603050405020304" charset="0"/>
                <a:cs typeface="Times New Roman" panose="02020603050405020304" charset="0"/>
              </a:rPr>
              <a:t>Introduction</a:t>
            </a:r>
          </a:p>
        </p:txBody>
      </p:sp>
      <p:sp>
        <p:nvSpPr>
          <p:cNvPr id="3" name="Text Placeholder 2"/>
          <p:cNvSpPr>
            <a:spLocks noGrp="1"/>
          </p:cNvSpPr>
          <p:nvPr>
            <p:ph type="body" sz="quarter" idx="11"/>
          </p:nvPr>
        </p:nvSpPr>
        <p:spPr>
          <a:xfrm>
            <a:off x="560704" y="1366160"/>
            <a:ext cx="7266125" cy="3477984"/>
          </a:xfrm>
        </p:spPr>
        <p:txBody>
          <a:bodyPr/>
          <a:lstStyle/>
          <a:p>
            <a:pPr algn="just"/>
            <a:r>
              <a:rPr lang="en-US" sz="2000" b="1" i="0" dirty="0">
                <a:solidFill>
                  <a:srgbClr val="374151"/>
                </a:solidFill>
                <a:effectLst/>
                <a:latin typeface="Times New Roman" panose="02020603050405020304" pitchFamily="18" charset="0"/>
                <a:cs typeface="Times New Roman" panose="02020603050405020304" pitchFamily="18" charset="0"/>
              </a:rPr>
              <a:t>Text summarization </a:t>
            </a:r>
            <a:r>
              <a:rPr lang="en-US" sz="2000" b="0" i="0" dirty="0">
                <a:solidFill>
                  <a:srgbClr val="374151"/>
                </a:solidFill>
                <a:effectLst/>
                <a:latin typeface="Times New Roman" panose="02020603050405020304" pitchFamily="18" charset="0"/>
                <a:cs typeface="Times New Roman" panose="02020603050405020304" pitchFamily="18" charset="0"/>
              </a:rPr>
              <a:t>is a natural language processing (NLP) technique used to automatically generate a shorter version of a long piece of text, while retaining the most important information.</a:t>
            </a:r>
          </a:p>
          <a:p>
            <a:pPr algn="just"/>
            <a:r>
              <a:rPr lang="en-US" sz="2000" dirty="0">
                <a:solidFill>
                  <a:srgbClr val="374151"/>
                </a:solidFill>
                <a:latin typeface="Times New Roman" panose="02020603050405020304" pitchFamily="18" charset="0"/>
                <a:cs typeface="Times New Roman" panose="02020603050405020304" pitchFamily="18" charset="0"/>
              </a:rPr>
              <a:t>The goal of text summarization is to provide a concise and coherent summary of the original text.</a:t>
            </a:r>
          </a:p>
          <a:p>
            <a:pPr algn="just"/>
            <a:r>
              <a:rPr lang="en-IN" altLang="en-US" sz="2000" b="1" dirty="0">
                <a:solidFill>
                  <a:srgbClr val="374151"/>
                </a:solidFill>
                <a:latin typeface="Times New Roman" panose="02020603050405020304" pitchFamily="18" charset="0"/>
                <a:cs typeface="Times New Roman" panose="02020603050405020304" pitchFamily="18" charset="0"/>
              </a:rPr>
              <a:t>Extractive:</a:t>
            </a:r>
            <a:r>
              <a:rPr lang="en-US" sz="2000" b="1" dirty="0">
                <a:solidFill>
                  <a:srgbClr val="374151"/>
                </a:solidFill>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Extraction-based methods involve identifying and selecting the most important sentences or phrases from the original text.</a:t>
            </a:r>
          </a:p>
          <a:p>
            <a:pPr algn="just"/>
            <a:r>
              <a:rPr lang="en-US" altLang="en-US" sz="2000" b="1" dirty="0">
                <a:solidFill>
                  <a:srgbClr val="374151"/>
                </a:solidFill>
                <a:latin typeface="Times New Roman" panose="02020603050405020304" pitchFamily="18" charset="0"/>
                <a:cs typeface="Times New Roman" panose="02020603050405020304" pitchFamily="18" charset="0"/>
              </a:rPr>
              <a:t>Abstractive: </a:t>
            </a:r>
            <a:r>
              <a:rPr lang="en-US" altLang="en-US" sz="2000" dirty="0">
                <a:solidFill>
                  <a:srgbClr val="374151"/>
                </a:solidFill>
                <a:latin typeface="Times New Roman" panose="02020603050405020304" pitchFamily="18" charset="0"/>
                <a:cs typeface="Times New Roman" panose="02020603050405020304" pitchFamily="18" charset="0"/>
              </a:rPr>
              <a:t>A</a:t>
            </a:r>
            <a:r>
              <a:rPr lang="en-US" sz="2000" dirty="0">
                <a:solidFill>
                  <a:srgbClr val="374151"/>
                </a:solidFill>
                <a:latin typeface="Times New Roman" panose="02020603050405020304" pitchFamily="18" charset="0"/>
                <a:cs typeface="Times New Roman" panose="02020603050405020304" pitchFamily="18" charset="0"/>
              </a:rPr>
              <a:t>im to generate a summary by paraphrasing and rephrasing the original text, rather than simply selecting and reordering sentences.</a:t>
            </a:r>
          </a:p>
          <a:p>
            <a:r>
              <a:rPr lang="en-US" sz="2000" b="1" dirty="0">
                <a:solidFill>
                  <a:srgbClr val="374151"/>
                </a:solidFill>
                <a:latin typeface="Times New Roman" panose="02020603050405020304" pitchFamily="18" charset="0"/>
                <a:cs typeface="Times New Roman" panose="02020603050405020304" pitchFamily="18" charset="0"/>
              </a:rPr>
              <a:t> USES:</a:t>
            </a:r>
          </a:p>
          <a:p>
            <a:pPr marL="342900" indent="-342900" algn="just">
              <a:buFont typeface="Arial" panose="020B0604020202020204" pitchFamily="34" charset="0"/>
              <a:buChar char="•"/>
            </a:pPr>
            <a:r>
              <a:rPr lang="en-US" sz="2000" b="0" i="0" dirty="0">
                <a:solidFill>
                  <a:srgbClr val="374151"/>
                </a:solidFill>
                <a:effectLst/>
                <a:latin typeface="Söhne"/>
              </a:rPr>
              <a:t>Time-saving</a:t>
            </a:r>
            <a:endParaRPr lang="en-US" sz="2000" dirty="0">
              <a:solidFill>
                <a:srgbClr val="374151"/>
              </a:solidFill>
              <a:latin typeface="Söhne"/>
            </a:endParaRPr>
          </a:p>
          <a:p>
            <a:pPr marL="342900" indent="-342900" algn="just">
              <a:buFont typeface="Arial" panose="020B0604020202020204" pitchFamily="34" charset="0"/>
              <a:buChar char="•"/>
            </a:pPr>
            <a:r>
              <a:rPr lang="en-US" sz="2000" dirty="0">
                <a:solidFill>
                  <a:srgbClr val="374151"/>
                </a:solidFill>
                <a:latin typeface="Söhne"/>
              </a:rPr>
              <a:t>Improved comprehension</a:t>
            </a:r>
          </a:p>
          <a:p>
            <a:pPr marL="342900" indent="-342900" algn="just">
              <a:buFont typeface="Arial" panose="020B0604020202020204" pitchFamily="34" charset="0"/>
              <a:buChar char="•"/>
            </a:pPr>
            <a:r>
              <a:rPr lang="en-US" sz="2000" dirty="0">
                <a:solidFill>
                  <a:srgbClr val="374151"/>
                </a:solidFill>
                <a:latin typeface="Söhne"/>
              </a:rPr>
              <a:t>Information retrieval</a:t>
            </a:r>
          </a:p>
        </p:txBody>
      </p:sp>
      <p:pic>
        <p:nvPicPr>
          <p:cNvPr id="5" name="Picture 4">
            <a:extLst>
              <a:ext uri="{FF2B5EF4-FFF2-40B4-BE49-F238E27FC236}">
                <a16:creationId xmlns:a16="http://schemas.microsoft.com/office/drawing/2014/main" id="{C8653363-39F3-E06C-3403-B38238AB9A75}"/>
              </a:ext>
            </a:extLst>
          </p:cNvPr>
          <p:cNvPicPr>
            <a:picLocks noChangeAspect="1"/>
          </p:cNvPicPr>
          <p:nvPr/>
        </p:nvPicPr>
        <p:blipFill>
          <a:blip r:embed="rId3"/>
          <a:stretch>
            <a:fillRect/>
          </a:stretch>
        </p:blipFill>
        <p:spPr>
          <a:xfrm>
            <a:off x="8033657" y="1477737"/>
            <a:ext cx="3167743" cy="2801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7061FC80-DF7F-AF07-5BCA-528B79621D52}"/>
              </a:ext>
            </a:extLst>
          </p:cNvPr>
          <p:cNvSpPr txBox="1"/>
          <p:nvPr/>
        </p:nvSpPr>
        <p:spPr>
          <a:xfrm>
            <a:off x="4365171" y="6416991"/>
            <a:ext cx="9903234" cy="307392"/>
          </a:xfrm>
          <a:prstGeom prst="rect">
            <a:avLst/>
          </a:prstGeom>
          <a:noFill/>
        </p:spPr>
        <p:txBody>
          <a:bodyPr wrap="square" rtlCol="0">
            <a:spAutoFit/>
          </a:bodyPr>
          <a:lstStyle/>
          <a:p>
            <a:pPr marL="0" marR="0">
              <a:lnSpc>
                <a:spcPct val="107000"/>
              </a:lnSpc>
              <a:spcBef>
                <a:spcPts val="0"/>
              </a:spcBef>
              <a:spcAft>
                <a:spcPts val="800"/>
              </a:spcAft>
            </a:pPr>
            <a:r>
              <a:rPr lang="en-US" sz="1400" dirty="0">
                <a:solidFill>
                  <a:srgbClr val="374151"/>
                </a:solidFill>
                <a:latin typeface="Times New Roman" panose="02020603050405020304" pitchFamily="18" charset="0"/>
                <a:cs typeface="Times New Roman" panose="02020603050405020304" pitchFamily="18" charset="0"/>
              </a:rPr>
              <a:t>Note: the choice of summarization type depends on the specific use case and the preferences of the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375695"/>
            <a:ext cx="11430000" cy="873442"/>
          </a:xfrm>
        </p:spPr>
        <p:txBody>
          <a:bodyPr/>
          <a:lstStyle/>
          <a:p>
            <a:r>
              <a:rPr lang="en-IN" altLang="en-US" sz="5400" dirty="0">
                <a:latin typeface="Times New Roman" panose="02020603050405020304" charset="0"/>
                <a:cs typeface="Times New Roman" panose="02020603050405020304" charset="0"/>
              </a:rPr>
              <a:t>Features of summary</a:t>
            </a:r>
          </a:p>
        </p:txBody>
      </p:sp>
      <p:sp>
        <p:nvSpPr>
          <p:cNvPr id="3" name="Text Placeholder 2"/>
          <p:cNvSpPr>
            <a:spLocks noGrp="1"/>
          </p:cNvSpPr>
          <p:nvPr>
            <p:ph type="body" sz="quarter" idx="11"/>
          </p:nvPr>
        </p:nvSpPr>
        <p:spPr>
          <a:xfrm>
            <a:off x="549818" y="1496788"/>
            <a:ext cx="10945496" cy="5228589"/>
          </a:xfrm>
        </p:spPr>
        <p:txBody>
          <a:bodyPr/>
          <a:lstStyle/>
          <a:p>
            <a:pPr algn="just"/>
            <a:r>
              <a:rPr lang="en-US" altLang="en-US" sz="2000" dirty="0">
                <a:solidFill>
                  <a:srgbClr val="374151"/>
                </a:solidFill>
                <a:latin typeface="Times New Roman" panose="02020603050405020304" pitchFamily="18" charset="0"/>
                <a:cs typeface="Times New Roman" panose="02020603050405020304" pitchFamily="18" charset="0"/>
              </a:rPr>
              <a:t>The main idea of the summary is to cut down the document into single or two paragraphs which is going to easily understood by humans. </a:t>
            </a:r>
          </a:p>
          <a:p>
            <a:pPr algn="just"/>
            <a:r>
              <a:rPr lang="en-US" altLang="en-US" sz="2000" dirty="0">
                <a:solidFill>
                  <a:srgbClr val="374151"/>
                </a:solidFill>
                <a:latin typeface="Times New Roman" panose="02020603050405020304" pitchFamily="18" charset="0"/>
                <a:cs typeface="Times New Roman" panose="02020603050405020304" pitchFamily="18" charset="0"/>
              </a:rPr>
              <a:t>This summary should have the following features:</a:t>
            </a:r>
          </a:p>
          <a:p>
            <a:pPr algn="just"/>
            <a:r>
              <a:rPr lang="en-US" sz="2000" b="1" dirty="0">
                <a:solidFill>
                  <a:srgbClr val="374151"/>
                </a:solidFill>
                <a:latin typeface="Times New Roman" panose="02020603050405020304" pitchFamily="18" charset="0"/>
                <a:cs typeface="Times New Roman" panose="02020603050405020304" pitchFamily="18" charset="0"/>
              </a:rPr>
              <a:t>Concise</a:t>
            </a:r>
            <a:r>
              <a:rPr lang="en-US" sz="2000" dirty="0">
                <a:solidFill>
                  <a:srgbClr val="374151"/>
                </a:solidFill>
                <a:latin typeface="Times New Roman" panose="02020603050405020304" pitchFamily="18" charset="0"/>
                <a:cs typeface="Times New Roman" panose="02020603050405020304" pitchFamily="18" charset="0"/>
              </a:rPr>
              <a:t>: A summary should be brief and to the point, capturing the essential information in the original text.</a:t>
            </a:r>
          </a:p>
          <a:p>
            <a:pPr algn="just"/>
            <a:r>
              <a:rPr lang="en-US" sz="2000" b="1" dirty="0">
                <a:solidFill>
                  <a:srgbClr val="374151"/>
                </a:solidFill>
                <a:latin typeface="Times New Roman" panose="02020603050405020304" pitchFamily="18" charset="0"/>
                <a:cs typeface="Times New Roman" panose="02020603050405020304" pitchFamily="18" charset="0"/>
              </a:rPr>
              <a:t>Coherent</a:t>
            </a:r>
            <a:r>
              <a:rPr lang="en-US" sz="2000" dirty="0">
                <a:solidFill>
                  <a:srgbClr val="374151"/>
                </a:solidFill>
                <a:latin typeface="Times New Roman" panose="02020603050405020304" pitchFamily="18" charset="0"/>
                <a:cs typeface="Times New Roman" panose="02020603050405020304" pitchFamily="18" charset="0"/>
              </a:rPr>
              <a:t>: A summary should be logically organized, with ideas presented in a clear and understandable manner.</a:t>
            </a:r>
          </a:p>
          <a:p>
            <a:pPr algn="just"/>
            <a:r>
              <a:rPr lang="en-US" sz="2000" b="1" dirty="0">
                <a:solidFill>
                  <a:srgbClr val="374151"/>
                </a:solidFill>
                <a:latin typeface="Times New Roman" panose="02020603050405020304" pitchFamily="18" charset="0"/>
                <a:cs typeface="Times New Roman" panose="02020603050405020304" pitchFamily="18" charset="0"/>
              </a:rPr>
              <a:t>Accurate</a:t>
            </a:r>
            <a:r>
              <a:rPr lang="en-US" sz="2000" dirty="0">
                <a:solidFill>
                  <a:srgbClr val="374151"/>
                </a:solidFill>
                <a:latin typeface="Times New Roman" panose="02020603050405020304" pitchFamily="18" charset="0"/>
                <a:cs typeface="Times New Roman" panose="02020603050405020304" pitchFamily="18" charset="0"/>
              </a:rPr>
              <a:t>: A summary should accurately reflect the main ideas and key points of the original text.</a:t>
            </a:r>
          </a:p>
          <a:p>
            <a:pPr algn="just"/>
            <a:r>
              <a:rPr lang="en-US" sz="2000" b="1" dirty="0">
                <a:solidFill>
                  <a:srgbClr val="374151"/>
                </a:solidFill>
                <a:latin typeface="Times New Roman" panose="02020603050405020304" pitchFamily="18" charset="0"/>
                <a:cs typeface="Times New Roman" panose="02020603050405020304" pitchFamily="18" charset="0"/>
              </a:rPr>
              <a:t>Objective</a:t>
            </a:r>
            <a:r>
              <a:rPr lang="en-US" sz="2000" dirty="0">
                <a:solidFill>
                  <a:srgbClr val="374151"/>
                </a:solidFill>
                <a:latin typeface="Times New Roman" panose="02020603050405020304" pitchFamily="18" charset="0"/>
                <a:cs typeface="Times New Roman" panose="02020603050405020304" pitchFamily="18" charset="0"/>
              </a:rPr>
              <a:t>: A summary should be unbiased and free from personal opinions or interpretations.</a:t>
            </a:r>
          </a:p>
          <a:p>
            <a:pPr algn="just"/>
            <a:r>
              <a:rPr lang="en-US" sz="2000" b="1" dirty="0">
                <a:solidFill>
                  <a:srgbClr val="374151"/>
                </a:solidFill>
                <a:latin typeface="Times New Roman" panose="02020603050405020304" pitchFamily="18" charset="0"/>
                <a:cs typeface="Times New Roman" panose="02020603050405020304" pitchFamily="18" charset="0"/>
              </a:rPr>
              <a:t>Readable: </a:t>
            </a:r>
            <a:r>
              <a:rPr lang="en-US" sz="2000" dirty="0">
                <a:solidFill>
                  <a:srgbClr val="374151"/>
                </a:solidFill>
                <a:latin typeface="Times New Roman" panose="02020603050405020304" pitchFamily="18" charset="0"/>
                <a:cs typeface="Times New Roman" panose="02020603050405020304" pitchFamily="18" charset="0"/>
              </a:rPr>
              <a:t>A summary should be easy to read and understand, using simple language and avoiding technical jargon.</a:t>
            </a:r>
          </a:p>
          <a:p>
            <a:pPr algn="just"/>
            <a:r>
              <a:rPr lang="en-US" sz="2000" b="1" dirty="0">
                <a:solidFill>
                  <a:srgbClr val="374151"/>
                </a:solidFill>
                <a:latin typeface="Times New Roman" panose="02020603050405020304" pitchFamily="18" charset="0"/>
                <a:cs typeface="Times New Roman" panose="02020603050405020304" pitchFamily="18" charset="0"/>
              </a:rPr>
              <a:t>Relevant</a:t>
            </a:r>
            <a:r>
              <a:rPr lang="en-US" sz="2000" dirty="0">
                <a:solidFill>
                  <a:srgbClr val="374151"/>
                </a:solidFill>
                <a:latin typeface="Times New Roman" panose="02020603050405020304" pitchFamily="18" charset="0"/>
                <a:cs typeface="Times New Roman" panose="02020603050405020304" pitchFamily="18" charset="0"/>
              </a:rPr>
              <a:t>: A summary should focus on the most important and relevant information, avoiding irrelevant or extraneous details.</a:t>
            </a:r>
          </a:p>
          <a:p>
            <a:pPr algn="just"/>
            <a:r>
              <a:rPr lang="en-US" sz="2000" b="1" dirty="0">
                <a:solidFill>
                  <a:srgbClr val="374151"/>
                </a:solidFill>
                <a:latin typeface="Times New Roman" panose="02020603050405020304" pitchFamily="18" charset="0"/>
                <a:cs typeface="Times New Roman" panose="02020603050405020304" pitchFamily="18" charset="0"/>
              </a:rPr>
              <a:t>Comprehensive</a:t>
            </a:r>
            <a:r>
              <a:rPr lang="en-US" sz="2000" dirty="0">
                <a:solidFill>
                  <a:srgbClr val="374151"/>
                </a:solidFill>
                <a:latin typeface="Times New Roman" panose="02020603050405020304" pitchFamily="18" charset="0"/>
                <a:cs typeface="Times New Roman" panose="02020603050405020304" pitchFamily="18" charset="0"/>
              </a:rPr>
              <a:t>: A summary should cover all the essential elements of the original text, without leaving out important details.</a:t>
            </a:r>
          </a:p>
          <a:p>
            <a:pPr algn="just"/>
            <a:endParaRPr lang="en-US" altLang="en-US" sz="20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42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CHATGPT CONTRIBUTION</a:t>
            </a:r>
          </a:p>
        </p:txBody>
      </p:sp>
      <p:sp>
        <p:nvSpPr>
          <p:cNvPr id="3" name="Text Placeholder 2"/>
          <p:cNvSpPr>
            <a:spLocks noGrp="1"/>
          </p:cNvSpPr>
          <p:nvPr>
            <p:ph type="body" sz="quarter" idx="11"/>
          </p:nvPr>
        </p:nvSpPr>
        <p:spPr>
          <a:xfrm>
            <a:off x="560704" y="1366159"/>
            <a:ext cx="5829209" cy="5228589"/>
          </a:xfrm>
        </p:spPr>
        <p:txBody>
          <a:bodyPr/>
          <a:lstStyle/>
          <a:p>
            <a:pPr algn="just"/>
            <a:r>
              <a:rPr lang="en-US" altLang="en-US" sz="2000" dirty="0">
                <a:solidFill>
                  <a:srgbClr val="374151"/>
                </a:solidFill>
                <a:latin typeface="Times New Roman" panose="02020603050405020304" pitchFamily="18" charset="0"/>
                <a:cs typeface="Times New Roman" panose="02020603050405020304" pitchFamily="18" charset="0"/>
              </a:rPr>
              <a:t>ChatGPT is one of the most used AI product in recent days in many fields including language processing.</a:t>
            </a:r>
          </a:p>
          <a:p>
            <a:pPr algn="just"/>
            <a:endParaRPr lang="en-US" altLang="en-US" sz="2000" dirty="0">
              <a:solidFill>
                <a:srgbClr val="374151"/>
              </a:solidFill>
              <a:latin typeface="Times New Roman" panose="02020603050405020304" pitchFamily="18" charset="0"/>
              <a:cs typeface="Times New Roman" panose="02020603050405020304" pitchFamily="18" charset="0"/>
            </a:endParaRPr>
          </a:p>
          <a:p>
            <a:pPr algn="just"/>
            <a:r>
              <a:rPr lang="en-US" altLang="en-US" sz="2000" b="1" dirty="0">
                <a:solidFill>
                  <a:srgbClr val="374151"/>
                </a:solidFill>
                <a:latin typeface="Times New Roman" panose="02020603050405020304" pitchFamily="18" charset="0"/>
                <a:cs typeface="Times New Roman" panose="02020603050405020304" pitchFamily="18" charset="0"/>
              </a:rPr>
              <a:t>why?</a:t>
            </a:r>
          </a:p>
          <a:p>
            <a:pPr marL="342900" indent="-342900" algn="just">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Improved performance</a:t>
            </a:r>
          </a:p>
          <a:p>
            <a:pPr marL="342900" indent="-342900" algn="just">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Accessibility</a:t>
            </a:r>
          </a:p>
          <a:p>
            <a:pPr marL="342900" indent="-342900" algn="just">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Versatility</a:t>
            </a:r>
          </a:p>
          <a:p>
            <a:pPr marL="342900" indent="-342900" algn="just">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Efficiency</a:t>
            </a:r>
          </a:p>
          <a:p>
            <a:pPr algn="just"/>
            <a:r>
              <a:rPr lang="en-US" altLang="en-US" sz="2000" dirty="0">
                <a:solidFill>
                  <a:srgbClr val="374151"/>
                </a:solidFill>
                <a:latin typeface="Times New Roman" panose="02020603050405020304" pitchFamily="18" charset="0"/>
                <a:cs typeface="Times New Roman" panose="02020603050405020304" pitchFamily="18" charset="0"/>
              </a:rPr>
              <a:t> ChatGPT provides abstractive summary until we specify the other method. </a:t>
            </a:r>
          </a:p>
          <a:p>
            <a:pPr algn="just"/>
            <a:r>
              <a:rPr lang="en-US" altLang="en-US" sz="2000" dirty="0">
                <a:solidFill>
                  <a:srgbClr val="374151"/>
                </a:solidFill>
                <a:latin typeface="Times New Roman" panose="02020603050405020304" pitchFamily="18" charset="0"/>
                <a:cs typeface="Times New Roman" panose="02020603050405020304" pitchFamily="18" charset="0"/>
              </a:rPr>
              <a:t>This summarization covers the entire article and provides a simple summary which is easy to understand.</a:t>
            </a:r>
          </a:p>
        </p:txBody>
      </p:sp>
      <p:pic>
        <p:nvPicPr>
          <p:cNvPr id="6" name="Picture 5">
            <a:extLst>
              <a:ext uri="{FF2B5EF4-FFF2-40B4-BE49-F238E27FC236}">
                <a16:creationId xmlns:a16="http://schemas.microsoft.com/office/drawing/2014/main" id="{F6C26158-DDBA-7E9E-7684-2D0B969CC428}"/>
              </a:ext>
            </a:extLst>
          </p:cNvPr>
          <p:cNvPicPr>
            <a:picLocks noChangeAspect="1"/>
          </p:cNvPicPr>
          <p:nvPr/>
        </p:nvPicPr>
        <p:blipFill>
          <a:blip r:embed="rId3"/>
          <a:stretch>
            <a:fillRect/>
          </a:stretch>
        </p:blipFill>
        <p:spPr>
          <a:xfrm>
            <a:off x="6389913" y="1366159"/>
            <a:ext cx="5402857" cy="3467098"/>
          </a:xfrm>
          <a:prstGeom prst="rect">
            <a:avLst/>
          </a:prstGeom>
        </p:spPr>
      </p:pic>
    </p:spTree>
    <p:extLst>
      <p:ext uri="{BB962C8B-B14F-4D97-AF65-F5344CB8AC3E}">
        <p14:creationId xmlns:p14="http://schemas.microsoft.com/office/powerpoint/2010/main" val="19160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Any other approaches?</a:t>
            </a:r>
          </a:p>
          <a:p>
            <a:endParaRPr lang="en-IN" altLang="en-US" sz="5400" dirty="0">
              <a:latin typeface="Times New Roman" panose="02020603050405020304" charset="0"/>
              <a:cs typeface="Times New Roman" panose="02020603050405020304" charset="0"/>
            </a:endParaRPr>
          </a:p>
        </p:txBody>
      </p:sp>
      <p:sp>
        <p:nvSpPr>
          <p:cNvPr id="3" name="Text Placeholder 2"/>
          <p:cNvSpPr>
            <a:spLocks noGrp="1"/>
          </p:cNvSpPr>
          <p:nvPr>
            <p:ph type="body" sz="quarter" idx="11"/>
          </p:nvPr>
        </p:nvSpPr>
        <p:spPr>
          <a:xfrm>
            <a:off x="560704" y="1188402"/>
            <a:ext cx="11152325" cy="5228589"/>
          </a:xfrm>
        </p:spPr>
        <p:txBody>
          <a:bodyPr/>
          <a:lstStyle/>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There are several other machine learning models that help in text summarization.</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Latent Semantic Analysis (LSA): </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is a statistical model that uses singular value decomposition to identify patterns in the relationships between terms and documents and can be used for summarization.</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BERT: </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is a transformer-based model that uses a bi-directional approach, meaning that it analyzes the context of words both before and after the current word in a sentence. This allows BERT to better understand the relationship between words and their meaning. which leads to more accurate language processing.</a:t>
            </a:r>
          </a:p>
          <a:p>
            <a:pPr marL="0" marR="0" algn="just">
              <a:lnSpc>
                <a:spcPct val="107000"/>
              </a:lnSpc>
              <a:spcBef>
                <a:spcPts val="0"/>
              </a:spcBef>
              <a:spcAft>
                <a:spcPts val="800"/>
              </a:spcAft>
            </a:pPr>
            <a:r>
              <a:rPr lang="en-US" sz="2000" b="1" i="0" kern="100" dirty="0" err="1">
                <a:solidFill>
                  <a:srgbClr val="374151"/>
                </a:solidFill>
                <a:latin typeface="Times New Roman" panose="02020603050405020304" pitchFamily="18" charset="0"/>
                <a:ea typeface="Calibri" panose="020F0502020204030204" pitchFamily="34" charset="0"/>
                <a:cs typeface="Times New Roman" panose="02020603050405020304" pitchFamily="18" charset="0"/>
              </a:rPr>
              <a:t>XLN</a:t>
            </a:r>
            <a:r>
              <a:rPr lang="en-US" sz="2000" b="1" kern="100" dirty="0" err="1">
                <a:solidFill>
                  <a:srgbClr val="374151"/>
                </a:solidFill>
                <a:latin typeface="Times New Roman" panose="02020603050405020304" pitchFamily="18" charset="0"/>
                <a:ea typeface="Calibri" panose="020F0502020204030204" pitchFamily="34" charset="0"/>
                <a:cs typeface="Times New Roman" panose="02020603050405020304" pitchFamily="18" charset="0"/>
              </a:rPr>
              <a:t>et</a:t>
            </a:r>
            <a:r>
              <a:rPr lang="en-US" sz="20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a:t>
            </a:r>
            <a:r>
              <a:rPr lang="en-US" sz="2000" b="1" i="0" dirty="0">
                <a:solidFill>
                  <a:srgbClr val="374151"/>
                </a:solidFill>
                <a:effectLst/>
                <a:latin typeface="Söhne"/>
              </a:rPr>
              <a:t> </a:t>
            </a:r>
          </a:p>
          <a:p>
            <a:pPr marL="0" marR="0" algn="just">
              <a:lnSpc>
                <a:spcPct val="107000"/>
              </a:lnSpc>
              <a:spcBef>
                <a:spcPts val="0"/>
              </a:spcBef>
              <a:spcAft>
                <a:spcPts val="800"/>
              </a:spcAft>
            </a:pPr>
            <a:r>
              <a:rPr lang="en-US" sz="2000" b="0" i="0" dirty="0" err="1">
                <a:solidFill>
                  <a:srgbClr val="374151"/>
                </a:solidFill>
                <a:effectLst/>
                <a:latin typeface="Söhne"/>
              </a:rPr>
              <a:t>XLNet</a:t>
            </a:r>
            <a:r>
              <a:rPr lang="en-US" sz="2000" b="0" i="0" dirty="0">
                <a:solidFill>
                  <a:srgbClr val="374151"/>
                </a:solidFill>
                <a:effectLst/>
                <a:latin typeface="Söhne"/>
              </a:rPr>
              <a:t> is a transformer-based language model that uses bidirectional context to generate summaries of text. It is pre-trained on large datasets and has achieved state-of-the-art performance on various natural language processing tasks, including text summarization. Unlike other models such as BERT, which uses a left-to-right approach to pre-training, </a:t>
            </a:r>
            <a:r>
              <a:rPr lang="en-US" sz="2000" b="0" i="0" dirty="0" err="1">
                <a:solidFill>
                  <a:srgbClr val="374151"/>
                </a:solidFill>
                <a:effectLst/>
                <a:latin typeface="Söhne"/>
              </a:rPr>
              <a:t>XLNet</a:t>
            </a:r>
            <a:r>
              <a:rPr lang="en-US" sz="2000" b="0" i="0" dirty="0">
                <a:solidFill>
                  <a:srgbClr val="374151"/>
                </a:solidFill>
                <a:effectLst/>
                <a:latin typeface="Söhne"/>
              </a:rPr>
              <a:t> considers all possible permutations of words in a sequence, effectively allowing it to learn contextual relationships in both directions.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65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Which one is the best approach?</a:t>
            </a:r>
          </a:p>
        </p:txBody>
      </p:sp>
      <p:sp>
        <p:nvSpPr>
          <p:cNvPr id="3" name="Text Placeholder 2"/>
          <p:cNvSpPr>
            <a:spLocks noGrp="1"/>
          </p:cNvSpPr>
          <p:nvPr>
            <p:ph type="body" sz="quarter" idx="11"/>
          </p:nvPr>
        </p:nvSpPr>
        <p:spPr>
          <a:xfrm>
            <a:off x="141514" y="1366159"/>
            <a:ext cx="11887200" cy="5491841"/>
          </a:xfrm>
        </p:spPr>
        <p:txBody>
          <a:bodyPr/>
          <a:lstStyle/>
          <a:p>
            <a:pPr marL="0" marR="0" algn="just">
              <a:lnSpc>
                <a:spcPct val="107000"/>
              </a:lnSpc>
              <a:spcBef>
                <a:spcPts val="0"/>
              </a:spcBef>
              <a:spcAft>
                <a:spcPts val="800"/>
              </a:spcAft>
            </a:pPr>
            <a:r>
              <a:rPr lang="en-US" altLang="en-US" kern="100" dirty="0">
                <a:latin typeface="Calibri" panose="020F0502020204030204" pitchFamily="34"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main agenda is the provided summary should be easy to understand by human’s and can grasp complete knowledge of the article. </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We need to compare  many machines learning developed summaries to manual summaries and identify the similarity between them.</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comparison can be done by applying multiple evaluation metrics such as:</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ROUGE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(Recall-Oriented Understudy for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Gisting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Evaluation): ROUGE compares the generated summary to reference summary. It measures the overlap between the generated summary and the reference summary in terms of n-gram (i.e., sequence of n words) recall, precision, and F1 score. ROUGE has several variants, such as ROUGE-1, ROUGE-2, and ROUGE-L</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BLEU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(Bilingual Evaluation Understudy): BLEU is also a metric that compares the generated summary to a reference summary by calculates the n-gram precision of the generated summary against the reference summary and then computes a modified precision score that avoids penalizing short summaries. BLEU scores range from 0 to 1, where a higher score indicates a better summary.</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METEOR ,BERT and etc.</a:t>
            </a:r>
            <a:endParaRPr lang="en-US" altLang="en-U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103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Research questions?</a:t>
            </a:r>
          </a:p>
        </p:txBody>
      </p:sp>
      <p:sp>
        <p:nvSpPr>
          <p:cNvPr id="3" name="Text Placeholder 2"/>
          <p:cNvSpPr>
            <a:spLocks noGrp="1"/>
          </p:cNvSpPr>
          <p:nvPr>
            <p:ph type="body" sz="quarter" idx="11"/>
          </p:nvPr>
        </p:nvSpPr>
        <p:spPr>
          <a:xfrm>
            <a:off x="560704" y="1366159"/>
            <a:ext cx="11152325" cy="5295898"/>
          </a:xfrm>
        </p:spPr>
        <p:txBody>
          <a:bodyPr/>
          <a:lstStyle/>
          <a:p>
            <a:pPr marL="0" marR="0" algn="just">
              <a:lnSpc>
                <a:spcPct val="107000"/>
              </a:lnSpc>
              <a:spcBef>
                <a:spcPts val="0"/>
              </a:spcBef>
              <a:spcAft>
                <a:spcPts val="800"/>
              </a:spcAft>
            </a:pPr>
            <a:r>
              <a:rPr lang="en-US" altLang="en-US" sz="2000" kern="100" dirty="0">
                <a:latin typeface="Times New Roman" panose="02020603050405020304" pitchFamily="18" charset="0"/>
                <a:ea typeface="Calibri" panose="020F0502020204030204" pitchFamily="34" charset="0"/>
                <a:cs typeface="Times New Roman" panose="02020603050405020304" pitchFamily="18" charset="0"/>
              </a:rPr>
              <a:t>We got to know that ChatGPT is the extensively getting used in many industries including the language processing. </a:t>
            </a:r>
          </a:p>
          <a:p>
            <a:pPr marL="0" marR="0" algn="just">
              <a:lnSpc>
                <a:spcPct val="107000"/>
              </a:lnSpc>
              <a:spcBef>
                <a:spcPts val="0"/>
              </a:spcBef>
              <a:spcAft>
                <a:spcPts val="800"/>
              </a:spcAft>
            </a:pPr>
            <a:endParaRPr lang="en-US" alt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altLang="en-US" sz="2000" b="1" kern="100" dirty="0">
                <a:latin typeface="Times New Roman" panose="02020603050405020304" pitchFamily="18" charset="0"/>
                <a:ea typeface="Calibri" panose="020F0502020204030204" pitchFamily="34" charset="0"/>
                <a:cs typeface="Times New Roman" panose="02020603050405020304" pitchFamily="18" charset="0"/>
              </a:rPr>
              <a:t>We want to answer the following questions:</a:t>
            </a:r>
          </a:p>
          <a:p>
            <a:pPr marL="342900" marR="0" lvl="0" indent="-342900" algn="just">
              <a:lnSpc>
                <a:spcPct val="107000"/>
              </a:lnSpc>
              <a:spcBef>
                <a:spcPts val="0"/>
              </a:spcBef>
              <a:spcAft>
                <a:spcPts val="800"/>
              </a:spcAft>
              <a:buFont typeface="+mj-lt"/>
              <a:buAutoNum type="arabicPeriod"/>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 accurate are the text summaries produced by ChatGPT?</a:t>
            </a:r>
          </a:p>
          <a:p>
            <a:pPr marL="342900" marR="0" lvl="0" indent="-342900" algn="just">
              <a:lnSpc>
                <a:spcPct val="107000"/>
              </a:lnSpc>
              <a:spcBef>
                <a:spcPts val="0"/>
              </a:spcBef>
              <a:spcAft>
                <a:spcPts val="800"/>
              </a:spcAft>
              <a:buAutoNum type="arabicPeriod" startAt="2"/>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 does the performance of different machine learning models compare in validating ChatGPT's text summaries?</a:t>
            </a:r>
          </a:p>
          <a:p>
            <a:pPr marR="0" lvl="0" algn="just">
              <a:lnSpc>
                <a:spcPct val="107000"/>
              </a:lnSpc>
              <a:spcBef>
                <a:spcPts val="0"/>
              </a:spcBef>
              <a:spcAft>
                <a:spcPts val="800"/>
              </a:spcAft>
              <a:tabLst>
                <a:tab pos="457200" algn="l"/>
              </a:tabLs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tabLst>
                <a:tab pos="457200"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What is the Use?</a:t>
            </a:r>
          </a:p>
          <a:p>
            <a:pPr marL="285750" marR="0" lvl="0" indent="-285750" algn="just">
              <a:lnSpc>
                <a:spcPct val="107000"/>
              </a:lnSpc>
              <a:spcBef>
                <a:spcPts val="0"/>
              </a:spcBef>
              <a:spcAft>
                <a:spcPts val="800"/>
              </a:spcAft>
              <a:buFont typeface="Arial" panose="020B0604020202020204" pitchFamily="34" charset="0"/>
              <a:buChar char="•"/>
              <a:tabLst>
                <a:tab pos="457200" algn="l"/>
              </a:tabLst>
            </a:pPr>
            <a:r>
              <a:rPr lang="en-US" sz="2000" b="0" i="0" dirty="0">
                <a:solidFill>
                  <a:srgbClr val="374151"/>
                </a:solidFill>
                <a:effectLst/>
                <a:latin typeface="Times New Roman" panose="02020603050405020304" pitchFamily="18" charset="0"/>
                <a:cs typeface="Times New Roman" panose="02020603050405020304" pitchFamily="18" charset="0"/>
              </a:rPr>
              <a:t>This can be helpful in determining the appropriate use cases for ChatGPT and understanding its strengths and limitations.</a:t>
            </a:r>
          </a:p>
          <a:p>
            <a:pPr marL="285750" marR="0" lvl="0" indent="-285750" algn="just">
              <a:lnSpc>
                <a:spcPct val="107000"/>
              </a:lnSpc>
              <a:spcBef>
                <a:spcPts val="0"/>
              </a:spcBef>
              <a:spcAft>
                <a:spcPts val="800"/>
              </a:spcAft>
              <a:buFont typeface="Arial" panose="020B0604020202020204" pitchFamily="34" charset="0"/>
              <a:buChar char="•"/>
              <a:tabLst>
                <a:tab pos="457200" algn="l"/>
              </a:tabLst>
            </a:pPr>
            <a:r>
              <a:rPr lang="en-US" sz="2000" b="0" i="0" dirty="0">
                <a:solidFill>
                  <a:srgbClr val="374151"/>
                </a:solidFill>
                <a:effectLst/>
                <a:latin typeface="Times New Roman" panose="02020603050405020304" pitchFamily="18" charset="0"/>
                <a:cs typeface="Times New Roman" panose="02020603050405020304" pitchFamily="18" charset="0"/>
              </a:rPr>
              <a:t>understanding the performance of different machine learning models can aid in the development and improvement of text summarization techniques and may change our perception towards chatGPT usage.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161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Previous Literature</a:t>
            </a:r>
          </a:p>
        </p:txBody>
      </p:sp>
      <p:sp>
        <p:nvSpPr>
          <p:cNvPr id="3" name="Text Placeholder 2"/>
          <p:cNvSpPr>
            <a:spLocks noGrp="1"/>
          </p:cNvSpPr>
          <p:nvPr>
            <p:ph type="body" sz="quarter" idx="11"/>
          </p:nvPr>
        </p:nvSpPr>
        <p:spPr>
          <a:xfrm>
            <a:off x="560704" y="1366159"/>
            <a:ext cx="11544210" cy="5491841"/>
          </a:xfrm>
        </p:spPr>
        <p:txBody>
          <a:bodyPr/>
          <a:lstStyle/>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Paulus, R., Xiong, C., &amp;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Socher</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R. (2017)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proposes a deep learning model for abstractive text summarization that uses reinforcement learning to improve the quality of the summary. The model is evaluated on the CNN/Daily Mail dataset and outperforms several baseline models in terms of ROUGE scores.</a:t>
            </a:r>
          </a:p>
          <a:p>
            <a:pPr marL="0" marR="0" algn="just">
              <a:lnSpc>
                <a:spcPct val="107000"/>
              </a:lnSpc>
              <a:spcBef>
                <a:spcPts val="0"/>
              </a:spcBef>
              <a:spcAft>
                <a:spcPts val="800"/>
              </a:spcAft>
            </a:pP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Gehrmann</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et al. (2018)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proposes a bottom-up approach to abstractive summarization, where sub-sentential units are first extracted and then combined to generate a summary. They demonstrate that this approach outperforms previous methods on the CNN/Daily Mail dataset, with human evaluators rating their summaries as more fluent and informative.</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Li and Li (2020)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proposed a semantic guidance generative pre-trained transformer 2 (SGGPT2) for abstractive text summarization. They utilized a semantic-guided approach to generate more accurate summaries by using a semantic relevance score to guide the selection of words. Their model outperformed several state-of-the-art models on the benchmark dataset.</a:t>
            </a:r>
          </a:p>
          <a:p>
            <a:pPr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Huang, Yen, and Yang (2021)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proposed a new approach to training text summarization models using curriculum learning. Their method involves training models on increasingly difficult samples to improve the model's performance. They evaluated their method on a standard summarization dataset and found that it outperforms the baselines and achieves state-of-the-art results.</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0611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TotalTime>
  <Words>2110</Words>
  <Application>Microsoft Office PowerPoint</Application>
  <PresentationFormat>Widescreen</PresentationFormat>
  <Paragraphs>342</Paragraphs>
  <Slides>17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Calibri Regular</vt:lpstr>
      <vt:lpstr>Helvetica</vt:lpstr>
      <vt:lpstr>Segoe UI</vt:lpstr>
      <vt:lpstr>Söhne</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Bathini, Devendarreddy</cp:lastModifiedBy>
  <cp:revision>76</cp:revision>
  <cp:lastPrinted>2019-10-14T17:07:00Z</cp:lastPrinted>
  <dcterms:created xsi:type="dcterms:W3CDTF">2019-07-08T18:39:00Z</dcterms:created>
  <dcterms:modified xsi:type="dcterms:W3CDTF">2023-05-13T02:31:58Z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932E3134AD2C4C8DA8C83F1C8A197683</vt:lpwstr>
  </property>
  <property fmtid="{D5CDD505-2E9C-101B-9397-08002B2CF9AE}" pid="3" name="KSOProductBuildVer">
    <vt:lpwstr>1033-11.2.0.11417</vt:lpwstr>
  </property>
</Properties>
</file>