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02" r:id="rId3"/>
    <p:sldId id="308" r:id="rId4"/>
    <p:sldId id="305" r:id="rId5"/>
    <p:sldId id="297" r:id="rId6"/>
    <p:sldId id="296" r:id="rId7"/>
    <p:sldId id="257" r:id="rId8"/>
    <p:sldId id="280" r:id="rId9"/>
    <p:sldId id="300" r:id="rId10"/>
    <p:sldId id="307" r:id="rId11"/>
    <p:sldId id="30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ke Oluwaniyi" initials="RO" lastIdx="1" clrIdx="0">
    <p:extLst>
      <p:ext uri="{19B8F6BF-5375-455C-9EA6-DF929625EA0E}">
        <p15:presenceInfo xmlns:p15="http://schemas.microsoft.com/office/powerpoint/2012/main" userId="c387abc1dd8534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46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23" autoAdjust="0"/>
    <p:restoredTop sz="94660"/>
  </p:normalViewPr>
  <p:slideViewPr>
    <p:cSldViewPr snapToGrid="0">
      <p:cViewPr varScale="1">
        <p:scale>
          <a:sx n="97" d="100"/>
          <a:sy n="97" d="100"/>
        </p:scale>
        <p:origin x="224" y="4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1/9/24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1/9/24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mailto:mohammed@tritekconsulting.co.uk"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AA10331-7758-4FED-9BC8-A3E97B14CD20}"/>
              </a:ext>
            </a:extLst>
          </p:cNvPr>
          <p:cNvSpPr txBox="1">
            <a:spLocks/>
          </p:cNvSpPr>
          <p:nvPr/>
        </p:nvSpPr>
        <p:spPr>
          <a:xfrm>
            <a:off x="1593157" y="3619180"/>
            <a:ext cx="9144000" cy="1800068"/>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b="1" dirty="0">
                <a:solidFill>
                  <a:schemeClr val="bg1"/>
                </a:solidFill>
                <a:latin typeface="Arial" panose="020B0604020202020204" pitchFamily="34" charset="0"/>
                <a:cs typeface="Arial" panose="020B0604020202020204" pitchFamily="34" charset="0"/>
              </a:rPr>
              <a:t>High Level Requirement</a:t>
            </a:r>
            <a:endParaRPr lang="en-GB" dirty="0">
              <a:solidFill>
                <a:schemeClr val="bg1"/>
              </a:solidFill>
              <a:latin typeface="Arial" panose="020B0604020202020204" pitchFamily="34" charset="0"/>
              <a:cs typeface="Arial" panose="020B0604020202020204" pitchFamily="34" charset="0"/>
            </a:endParaRPr>
          </a:p>
          <a:p>
            <a:pPr algn="ctr"/>
            <a:r>
              <a:rPr lang="en-GB" b="1" dirty="0">
                <a:solidFill>
                  <a:schemeClr val="bg1"/>
                </a:solidFill>
                <a:latin typeface="Arial" panose="020B0604020202020204" pitchFamily="34" charset="0"/>
                <a:cs typeface="Arial" panose="020B0604020202020204" pitchFamily="34" charset="0"/>
              </a:rPr>
              <a:t>Document </a:t>
            </a:r>
            <a:r>
              <a:rPr lang="en-GB" dirty="0">
                <a:solidFill>
                  <a:schemeClr val="bg1"/>
                </a:solidFill>
                <a:latin typeface="Arial" panose="020B0604020202020204" pitchFamily="34" charset="0"/>
                <a:cs typeface="Arial" panose="020B0604020202020204" pitchFamily="34" charset="0"/>
              </a:rPr>
              <a:t>   </a:t>
            </a:r>
          </a:p>
        </p:txBody>
      </p:sp>
      <p:sp>
        <p:nvSpPr>
          <p:cNvPr id="2" name="TextBox 1">
            <a:extLst>
              <a:ext uri="{FF2B5EF4-FFF2-40B4-BE49-F238E27FC236}">
                <a16:creationId xmlns:a16="http://schemas.microsoft.com/office/drawing/2014/main" id="{28987627-8F17-4FB0-A7AB-6E487B4B10AE}"/>
              </a:ext>
            </a:extLst>
          </p:cNvPr>
          <p:cNvSpPr txBox="1"/>
          <p:nvPr/>
        </p:nvSpPr>
        <p:spPr>
          <a:xfrm>
            <a:off x="3688336" y="1732694"/>
            <a:ext cx="3980330" cy="584775"/>
          </a:xfrm>
          <a:prstGeom prst="rect">
            <a:avLst/>
          </a:prstGeom>
          <a:noFill/>
        </p:spPr>
        <p:txBody>
          <a:bodyPr wrap="square" rtlCol="0">
            <a:spAutoFit/>
          </a:bodyPr>
          <a:lstStyle/>
          <a:p>
            <a:r>
              <a:rPr lang="en-GB" sz="3200" b="1" dirty="0">
                <a:solidFill>
                  <a:schemeClr val="bg1"/>
                </a:solidFill>
              </a:rPr>
              <a:t>       PROJECT AI</a:t>
            </a:r>
          </a:p>
        </p:txBody>
      </p:sp>
    </p:spTree>
    <p:extLst>
      <p:ext uri="{BB962C8B-B14F-4D97-AF65-F5344CB8AC3E}">
        <p14:creationId xmlns:p14="http://schemas.microsoft.com/office/powerpoint/2010/main" val="816173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8F130BA-42E5-642D-1CC9-7FFDC7EE8D75}"/>
              </a:ext>
            </a:extLst>
          </p:cNvPr>
          <p:cNvGraphicFramePr>
            <a:graphicFrameLocks noGrp="1"/>
          </p:cNvGraphicFramePr>
          <p:nvPr>
            <p:extLst>
              <p:ext uri="{D42A27DB-BD31-4B8C-83A1-F6EECF244321}">
                <p14:modId xmlns:p14="http://schemas.microsoft.com/office/powerpoint/2010/main" val="3074868664"/>
              </p:ext>
            </p:extLst>
          </p:nvPr>
        </p:nvGraphicFramePr>
        <p:xfrm>
          <a:off x="414938" y="727447"/>
          <a:ext cx="11572154" cy="5915370"/>
        </p:xfrm>
        <a:graphic>
          <a:graphicData uri="http://schemas.openxmlformats.org/drawingml/2006/table">
            <a:tbl>
              <a:tblPr>
                <a:tableStyleId>{5C22544A-7EE6-4342-B048-85BDC9FD1C3A}</a:tableStyleId>
              </a:tblPr>
              <a:tblGrid>
                <a:gridCol w="1197120">
                  <a:extLst>
                    <a:ext uri="{9D8B030D-6E8A-4147-A177-3AD203B41FA5}">
                      <a16:colId xmlns:a16="http://schemas.microsoft.com/office/drawing/2014/main" val="3658242009"/>
                    </a:ext>
                  </a:extLst>
                </a:gridCol>
                <a:gridCol w="3233598">
                  <a:extLst>
                    <a:ext uri="{9D8B030D-6E8A-4147-A177-3AD203B41FA5}">
                      <a16:colId xmlns:a16="http://schemas.microsoft.com/office/drawing/2014/main" val="3916237120"/>
                    </a:ext>
                  </a:extLst>
                </a:gridCol>
                <a:gridCol w="7141436">
                  <a:extLst>
                    <a:ext uri="{9D8B030D-6E8A-4147-A177-3AD203B41FA5}">
                      <a16:colId xmlns:a16="http://schemas.microsoft.com/office/drawing/2014/main" val="514220389"/>
                    </a:ext>
                  </a:extLst>
                </a:gridCol>
              </a:tblGrid>
              <a:tr h="200751">
                <a:tc>
                  <a:txBody>
                    <a:bodyPr/>
                    <a:lstStyle/>
                    <a:p>
                      <a:pPr algn="l" fontAlgn="b"/>
                      <a:r>
                        <a:rPr lang="en-GB" sz="1300" b="1" u="none" strike="noStrike">
                          <a:effectLst/>
                        </a:rPr>
                        <a:t>FR ID</a:t>
                      </a:r>
                      <a:endParaRPr lang="en-GB" sz="1300" b="1" i="0" u="none" strike="noStrike">
                        <a:solidFill>
                          <a:srgbClr val="000000"/>
                        </a:solidFill>
                        <a:effectLst/>
                        <a:latin typeface="Calibri" panose="020F0502020204030204" pitchFamily="34" charset="0"/>
                      </a:endParaRPr>
                    </a:p>
                  </a:txBody>
                  <a:tcPr marL="5706" marR="5706" marT="5706" marB="0" anchor="b"/>
                </a:tc>
                <a:tc>
                  <a:txBody>
                    <a:bodyPr/>
                    <a:lstStyle/>
                    <a:p>
                      <a:pPr algn="l" fontAlgn="b"/>
                      <a:r>
                        <a:rPr lang="en-GB" sz="1300" b="1" u="none" strike="noStrike" dirty="0">
                          <a:effectLst/>
                        </a:rPr>
                        <a:t>Requirement Name</a:t>
                      </a:r>
                      <a:endParaRPr lang="en-GB" sz="1300" b="1" i="0" u="none" strike="noStrike" dirty="0">
                        <a:solidFill>
                          <a:srgbClr val="000000"/>
                        </a:solidFill>
                        <a:effectLst/>
                        <a:latin typeface="Calibri" panose="020F0502020204030204" pitchFamily="34" charset="0"/>
                      </a:endParaRPr>
                    </a:p>
                  </a:txBody>
                  <a:tcPr marL="5706" marR="5706" marT="5706" marB="0" anchor="b"/>
                </a:tc>
                <a:tc>
                  <a:txBody>
                    <a:bodyPr/>
                    <a:lstStyle/>
                    <a:p>
                      <a:pPr algn="l" fontAlgn="b"/>
                      <a:r>
                        <a:rPr lang="en-GB" sz="1300" b="1" u="none" strike="noStrike" dirty="0">
                          <a:effectLst/>
                        </a:rPr>
                        <a:t>Requirement Description </a:t>
                      </a:r>
                      <a:endParaRPr lang="en-GB" sz="1300" b="1" i="0" u="none" strike="noStrike" dirty="0">
                        <a:solidFill>
                          <a:srgbClr val="000000"/>
                        </a:solidFill>
                        <a:effectLst/>
                        <a:latin typeface="Calibri" panose="020F0502020204030204" pitchFamily="34" charset="0"/>
                      </a:endParaRPr>
                    </a:p>
                  </a:txBody>
                  <a:tcPr marL="5706" marR="5706" marT="5706" marB="0" anchor="b"/>
                </a:tc>
                <a:extLst>
                  <a:ext uri="{0D108BD9-81ED-4DB2-BD59-A6C34878D82A}">
                    <a16:rowId xmlns:a16="http://schemas.microsoft.com/office/drawing/2014/main" val="3715737362"/>
                  </a:ext>
                </a:extLst>
              </a:tr>
              <a:tr h="684084">
                <a:tc>
                  <a:txBody>
                    <a:bodyPr/>
                    <a:lstStyle/>
                    <a:p>
                      <a:pPr algn="l" fontAlgn="ctr"/>
                      <a:r>
                        <a:rPr lang="en-GB" sz="1300" u="none" strike="noStrike">
                          <a:effectLst/>
                        </a:rPr>
                        <a:t>FR001</a:t>
                      </a:r>
                      <a:endParaRPr lang="en-GB" sz="1300" b="0" i="0" u="none" strike="noStrike">
                        <a:solidFill>
                          <a:srgbClr val="000000"/>
                        </a:solidFill>
                        <a:effectLst/>
                        <a:latin typeface="Calibri" panose="020F0502020204030204" pitchFamily="34" charset="0"/>
                      </a:endParaRPr>
                    </a:p>
                  </a:txBody>
                  <a:tcPr marL="5706" marR="5706" marT="5706" marB="0" anchor="ctr"/>
                </a:tc>
                <a:tc>
                  <a:txBody>
                    <a:bodyPr/>
                    <a:lstStyle/>
                    <a:p>
                      <a:pPr algn="l" fontAlgn="b"/>
                      <a:r>
                        <a:rPr lang="en-GB" sz="1300" u="none" strike="noStrike" dirty="0">
                          <a:effectLst/>
                        </a:rPr>
                        <a:t>User's information</a:t>
                      </a:r>
                      <a:endParaRPr lang="en-GB" sz="1300" b="0" i="0" u="none" strike="noStrike" dirty="0">
                        <a:solidFill>
                          <a:srgbClr val="000000"/>
                        </a:solidFill>
                        <a:effectLst/>
                        <a:latin typeface="Calibri" panose="020F0502020204030204" pitchFamily="34" charset="0"/>
                      </a:endParaRPr>
                    </a:p>
                  </a:txBody>
                  <a:tcPr marL="5706" marR="5706" marT="5706" marB="0" anchor="b"/>
                </a:tc>
                <a:tc>
                  <a:txBody>
                    <a:bodyPr/>
                    <a:lstStyle/>
                    <a:p>
                      <a:pPr algn="l" fontAlgn="b"/>
                      <a:r>
                        <a:rPr lang="en-GB" sz="1300" u="none" strike="noStrike" dirty="0">
                          <a:effectLst/>
                        </a:rPr>
                        <a:t>The system should allow users to proudly display their skills, expertise and career motivation, providing a clear snapshot of their capabilities. The platform must have a section where users can update their bio-data and upload their Curriculum Vitae, </a:t>
                      </a:r>
                      <a:endParaRPr lang="en-GB" sz="1300" b="0" i="0" u="none" strike="noStrike" dirty="0">
                        <a:solidFill>
                          <a:srgbClr val="000000"/>
                        </a:solidFill>
                        <a:effectLst/>
                        <a:latin typeface="Calibri" panose="020F0502020204030204" pitchFamily="34" charset="0"/>
                      </a:endParaRPr>
                    </a:p>
                  </a:txBody>
                  <a:tcPr marL="5706" marR="5706" marT="5706" marB="0" anchor="b"/>
                </a:tc>
                <a:extLst>
                  <a:ext uri="{0D108BD9-81ED-4DB2-BD59-A6C34878D82A}">
                    <a16:rowId xmlns:a16="http://schemas.microsoft.com/office/drawing/2014/main" val="1808772642"/>
                  </a:ext>
                </a:extLst>
              </a:tr>
              <a:tr h="457680">
                <a:tc>
                  <a:txBody>
                    <a:bodyPr/>
                    <a:lstStyle/>
                    <a:p>
                      <a:pPr algn="l" fontAlgn="ctr"/>
                      <a:r>
                        <a:rPr lang="en-GB" sz="1300" u="none" strike="noStrike">
                          <a:effectLst/>
                        </a:rPr>
                        <a:t>FR002</a:t>
                      </a:r>
                      <a:endParaRPr lang="en-GB" sz="1300" b="0" i="0" u="none" strike="noStrike">
                        <a:solidFill>
                          <a:srgbClr val="000000"/>
                        </a:solidFill>
                        <a:effectLst/>
                        <a:latin typeface="Calibri" panose="020F0502020204030204" pitchFamily="34" charset="0"/>
                      </a:endParaRPr>
                    </a:p>
                  </a:txBody>
                  <a:tcPr marL="5706" marR="5706" marT="5706" marB="0" anchor="ctr"/>
                </a:tc>
                <a:tc>
                  <a:txBody>
                    <a:bodyPr/>
                    <a:lstStyle/>
                    <a:p>
                      <a:pPr algn="l" fontAlgn="b"/>
                      <a:r>
                        <a:rPr lang="en-GB" sz="1300" u="none" strike="noStrike">
                          <a:effectLst/>
                        </a:rPr>
                        <a:t>Assessment and feedback</a:t>
                      </a:r>
                      <a:endParaRPr lang="en-GB" sz="1300" b="0" i="0" u="none" strike="noStrike">
                        <a:solidFill>
                          <a:srgbClr val="000000"/>
                        </a:solidFill>
                        <a:effectLst/>
                        <a:latin typeface="Calibri" panose="020F0502020204030204" pitchFamily="34" charset="0"/>
                      </a:endParaRPr>
                    </a:p>
                  </a:txBody>
                  <a:tcPr marL="5706" marR="5706" marT="5706" marB="0" anchor="b"/>
                </a:tc>
                <a:tc>
                  <a:txBody>
                    <a:bodyPr/>
                    <a:lstStyle/>
                    <a:p>
                      <a:pPr algn="l" fontAlgn="ctr"/>
                      <a:r>
                        <a:rPr lang="en-GB" sz="1300" u="none" strike="noStrike">
                          <a:effectLst/>
                        </a:rPr>
                        <a:t>The platform must have an icon where quiz can be implemented and get instant feedback for improvement,  completed quizzes and the score.</a:t>
                      </a:r>
                      <a:endParaRPr lang="en-GB" sz="1300" b="0" i="0" u="none" strike="noStrike">
                        <a:solidFill>
                          <a:srgbClr val="000000"/>
                        </a:solidFill>
                        <a:effectLst/>
                        <a:latin typeface="Calibri" panose="020F0502020204030204" pitchFamily="34" charset="0"/>
                      </a:endParaRPr>
                    </a:p>
                  </a:txBody>
                  <a:tcPr marL="5706" marR="5706" marT="5706" marB="0" anchor="ctr"/>
                </a:tc>
                <a:extLst>
                  <a:ext uri="{0D108BD9-81ED-4DB2-BD59-A6C34878D82A}">
                    <a16:rowId xmlns:a16="http://schemas.microsoft.com/office/drawing/2014/main" val="2876210041"/>
                  </a:ext>
                </a:extLst>
              </a:tr>
              <a:tr h="513063">
                <a:tc>
                  <a:txBody>
                    <a:bodyPr/>
                    <a:lstStyle/>
                    <a:p>
                      <a:pPr algn="l" fontAlgn="ctr"/>
                      <a:r>
                        <a:rPr lang="en-GB" sz="1300" u="none" strike="noStrike">
                          <a:effectLst/>
                        </a:rPr>
                        <a:t>FR003</a:t>
                      </a:r>
                      <a:endParaRPr lang="en-GB" sz="1300" b="0" i="0" u="none" strike="noStrike">
                        <a:solidFill>
                          <a:srgbClr val="000000"/>
                        </a:solidFill>
                        <a:effectLst/>
                        <a:latin typeface="Calibri" panose="020F0502020204030204" pitchFamily="34" charset="0"/>
                      </a:endParaRPr>
                    </a:p>
                  </a:txBody>
                  <a:tcPr marL="5706" marR="5706" marT="5706" marB="0" anchor="ctr"/>
                </a:tc>
                <a:tc>
                  <a:txBody>
                    <a:bodyPr/>
                    <a:lstStyle/>
                    <a:p>
                      <a:pPr algn="l" fontAlgn="b"/>
                      <a:r>
                        <a:rPr lang="en-GB" sz="1300" u="none" strike="noStrike">
                          <a:effectLst/>
                        </a:rPr>
                        <a:t>Performance Tracking</a:t>
                      </a:r>
                      <a:endParaRPr lang="en-GB" sz="1300" b="0" i="0" u="none" strike="noStrike">
                        <a:solidFill>
                          <a:srgbClr val="000000"/>
                        </a:solidFill>
                        <a:effectLst/>
                        <a:latin typeface="Calibri" panose="020F0502020204030204" pitchFamily="34" charset="0"/>
                      </a:endParaRPr>
                    </a:p>
                  </a:txBody>
                  <a:tcPr marL="5706" marR="5706" marT="5706" marB="0" anchor="b"/>
                </a:tc>
                <a:tc>
                  <a:txBody>
                    <a:bodyPr/>
                    <a:lstStyle/>
                    <a:p>
                      <a:pPr algn="l" fontAlgn="ctr"/>
                      <a:r>
                        <a:rPr lang="en-GB" sz="1300" u="none" strike="noStrike" dirty="0">
                          <a:effectLst/>
                        </a:rPr>
                        <a:t>The platform must have a well-articulated tracking system for the overall tracking of the candidate's performance to access success stories</a:t>
                      </a:r>
                      <a:endParaRPr lang="en-GB" sz="1300" b="0" i="0" u="none" strike="noStrike" dirty="0">
                        <a:solidFill>
                          <a:srgbClr val="000000"/>
                        </a:solidFill>
                        <a:effectLst/>
                        <a:latin typeface="Calibri" panose="020F0502020204030204" pitchFamily="34" charset="0"/>
                      </a:endParaRPr>
                    </a:p>
                  </a:txBody>
                  <a:tcPr marL="5706" marR="5706" marT="5706" marB="0" anchor="ctr"/>
                </a:tc>
                <a:extLst>
                  <a:ext uri="{0D108BD9-81ED-4DB2-BD59-A6C34878D82A}">
                    <a16:rowId xmlns:a16="http://schemas.microsoft.com/office/drawing/2014/main" val="3767139890"/>
                  </a:ext>
                </a:extLst>
              </a:tr>
              <a:tr h="395430">
                <a:tc>
                  <a:txBody>
                    <a:bodyPr/>
                    <a:lstStyle/>
                    <a:p>
                      <a:pPr algn="l" fontAlgn="ctr"/>
                      <a:r>
                        <a:rPr lang="en-GB" sz="1300" u="none" strike="noStrike">
                          <a:effectLst/>
                        </a:rPr>
                        <a:t>FR004</a:t>
                      </a:r>
                      <a:endParaRPr lang="en-GB" sz="1300" b="0" i="0" u="none" strike="noStrike">
                        <a:solidFill>
                          <a:srgbClr val="000000"/>
                        </a:solidFill>
                        <a:effectLst/>
                        <a:latin typeface="Calibri" panose="020F0502020204030204" pitchFamily="34" charset="0"/>
                      </a:endParaRPr>
                    </a:p>
                  </a:txBody>
                  <a:tcPr marL="5706" marR="5706" marT="5706" marB="0" anchor="ctr"/>
                </a:tc>
                <a:tc>
                  <a:txBody>
                    <a:bodyPr/>
                    <a:lstStyle/>
                    <a:p>
                      <a:pPr algn="l" fontAlgn="b"/>
                      <a:r>
                        <a:rPr lang="en-GB" sz="1300" u="none" strike="noStrike">
                          <a:effectLst/>
                        </a:rPr>
                        <a:t>Completion Certificate</a:t>
                      </a:r>
                      <a:endParaRPr lang="en-GB" sz="1300" b="0" i="0" u="none" strike="noStrike">
                        <a:solidFill>
                          <a:srgbClr val="000000"/>
                        </a:solidFill>
                        <a:effectLst/>
                        <a:latin typeface="Calibri" panose="020F0502020204030204" pitchFamily="34" charset="0"/>
                      </a:endParaRPr>
                    </a:p>
                  </a:txBody>
                  <a:tcPr marL="5706" marR="5706" marT="5706" marB="0" anchor="b"/>
                </a:tc>
                <a:tc>
                  <a:txBody>
                    <a:bodyPr/>
                    <a:lstStyle/>
                    <a:p>
                      <a:pPr algn="l" fontAlgn="b"/>
                      <a:r>
                        <a:rPr lang="en-GB" sz="1300" u="none" strike="noStrike" dirty="0">
                          <a:effectLst/>
                        </a:rPr>
                        <a:t>The platform must display a downloadable certificate upon successful completion of the course/journey with </a:t>
                      </a:r>
                      <a:r>
                        <a:rPr lang="en-GB" sz="1300" u="none" strike="noStrike" dirty="0" err="1">
                          <a:effectLst/>
                        </a:rPr>
                        <a:t>Tritek</a:t>
                      </a:r>
                      <a:r>
                        <a:rPr lang="en-GB" sz="1300" u="none" strike="noStrike" dirty="0">
                          <a:effectLst/>
                        </a:rPr>
                        <a:t>.</a:t>
                      </a:r>
                      <a:endParaRPr lang="en-GB" sz="1300" b="0" i="0" u="none" strike="noStrike" dirty="0">
                        <a:solidFill>
                          <a:srgbClr val="000000"/>
                        </a:solidFill>
                        <a:effectLst/>
                        <a:latin typeface="Calibri" panose="020F0502020204030204" pitchFamily="34" charset="0"/>
                      </a:endParaRPr>
                    </a:p>
                  </a:txBody>
                  <a:tcPr marL="5706" marR="5706" marT="5706" marB="0" anchor="b"/>
                </a:tc>
                <a:extLst>
                  <a:ext uri="{0D108BD9-81ED-4DB2-BD59-A6C34878D82A}">
                    <a16:rowId xmlns:a16="http://schemas.microsoft.com/office/drawing/2014/main" val="2020023598"/>
                  </a:ext>
                </a:extLst>
              </a:tr>
              <a:tr h="513063">
                <a:tc>
                  <a:txBody>
                    <a:bodyPr/>
                    <a:lstStyle/>
                    <a:p>
                      <a:pPr algn="l" fontAlgn="ctr"/>
                      <a:r>
                        <a:rPr lang="en-GB" sz="1300" u="none" strike="noStrike">
                          <a:effectLst/>
                        </a:rPr>
                        <a:t>FR005</a:t>
                      </a:r>
                      <a:endParaRPr lang="en-GB" sz="1300" b="0" i="0" u="none" strike="noStrike">
                        <a:solidFill>
                          <a:srgbClr val="000000"/>
                        </a:solidFill>
                        <a:effectLst/>
                        <a:latin typeface="Calibri" panose="020F0502020204030204" pitchFamily="34" charset="0"/>
                      </a:endParaRPr>
                    </a:p>
                  </a:txBody>
                  <a:tcPr marL="5706" marR="5706" marT="5706" marB="0" anchor="ctr"/>
                </a:tc>
                <a:tc>
                  <a:txBody>
                    <a:bodyPr/>
                    <a:lstStyle/>
                    <a:p>
                      <a:pPr algn="l" fontAlgn="b"/>
                      <a:r>
                        <a:rPr lang="en-GB" sz="1300" u="none" strike="noStrike">
                          <a:effectLst/>
                        </a:rPr>
                        <a:t>Subscription and Reciept</a:t>
                      </a:r>
                      <a:endParaRPr lang="en-GB" sz="1300" b="0" i="0" u="none" strike="noStrike">
                        <a:solidFill>
                          <a:srgbClr val="000000"/>
                        </a:solidFill>
                        <a:effectLst/>
                        <a:latin typeface="Calibri" panose="020F0502020204030204" pitchFamily="34" charset="0"/>
                      </a:endParaRPr>
                    </a:p>
                  </a:txBody>
                  <a:tcPr marL="5706" marR="5706" marT="5706" marB="0" anchor="b"/>
                </a:tc>
                <a:tc>
                  <a:txBody>
                    <a:bodyPr/>
                    <a:lstStyle/>
                    <a:p>
                      <a:pPr algn="l" fontAlgn="b"/>
                      <a:r>
                        <a:rPr lang="en-GB" sz="1300" u="none" strike="noStrike" dirty="0">
                          <a:effectLst/>
                        </a:rPr>
                        <a:t>Users must be able to access enrolled courses and generate official </a:t>
                      </a:r>
                      <a:r>
                        <a:rPr lang="en-GB" sz="1300" u="none" strike="noStrike" dirty="0" err="1">
                          <a:effectLst/>
                        </a:rPr>
                        <a:t>Tritek</a:t>
                      </a:r>
                      <a:r>
                        <a:rPr lang="en-GB" sz="1300" u="none" strike="noStrike" dirty="0">
                          <a:effectLst/>
                        </a:rPr>
                        <a:t> receipt for any payment made. </a:t>
                      </a:r>
                      <a:endParaRPr lang="en-GB" sz="1300" b="0" i="0" u="none" strike="noStrike" dirty="0">
                        <a:solidFill>
                          <a:srgbClr val="000000"/>
                        </a:solidFill>
                        <a:effectLst/>
                        <a:latin typeface="Calibri" panose="020F0502020204030204" pitchFamily="34" charset="0"/>
                      </a:endParaRPr>
                    </a:p>
                  </a:txBody>
                  <a:tcPr marL="5706" marR="5706" marT="5706" marB="0" anchor="b"/>
                </a:tc>
                <a:extLst>
                  <a:ext uri="{0D108BD9-81ED-4DB2-BD59-A6C34878D82A}">
                    <a16:rowId xmlns:a16="http://schemas.microsoft.com/office/drawing/2014/main" val="3636097166"/>
                  </a:ext>
                </a:extLst>
              </a:tr>
              <a:tr h="200751">
                <a:tc>
                  <a:txBody>
                    <a:bodyPr/>
                    <a:lstStyle/>
                    <a:p>
                      <a:pPr algn="l" fontAlgn="ctr"/>
                      <a:r>
                        <a:rPr lang="en-GB" sz="1300" u="none" strike="noStrike">
                          <a:effectLst/>
                        </a:rPr>
                        <a:t>FR006</a:t>
                      </a:r>
                      <a:endParaRPr lang="en-GB" sz="1300" b="0" i="0" u="none" strike="noStrike">
                        <a:solidFill>
                          <a:srgbClr val="000000"/>
                        </a:solidFill>
                        <a:effectLst/>
                        <a:latin typeface="Calibri" panose="020F0502020204030204" pitchFamily="34" charset="0"/>
                      </a:endParaRPr>
                    </a:p>
                  </a:txBody>
                  <a:tcPr marL="5706" marR="5706" marT="5706" marB="0" anchor="ctr"/>
                </a:tc>
                <a:tc>
                  <a:txBody>
                    <a:bodyPr/>
                    <a:lstStyle/>
                    <a:p>
                      <a:pPr algn="l" fontAlgn="b"/>
                      <a:r>
                        <a:rPr lang="en-GB" sz="1300" u="none" strike="noStrike">
                          <a:effectLst/>
                        </a:rPr>
                        <a:t>Tritek's about and media</a:t>
                      </a:r>
                      <a:endParaRPr lang="en-GB" sz="1300" b="0" i="0" u="none" strike="noStrike">
                        <a:solidFill>
                          <a:srgbClr val="000000"/>
                        </a:solidFill>
                        <a:effectLst/>
                        <a:latin typeface="Calibri" panose="020F0502020204030204" pitchFamily="34" charset="0"/>
                      </a:endParaRPr>
                    </a:p>
                  </a:txBody>
                  <a:tcPr marL="5706" marR="5706" marT="5706" marB="0" anchor="b"/>
                </a:tc>
                <a:tc>
                  <a:txBody>
                    <a:bodyPr/>
                    <a:lstStyle/>
                    <a:p>
                      <a:pPr algn="l" fontAlgn="b"/>
                      <a:r>
                        <a:rPr lang="en-GB" sz="1300" u="none" strike="noStrike" dirty="0">
                          <a:effectLst/>
                        </a:rPr>
                        <a:t>The platform could display icons linked to </a:t>
                      </a:r>
                      <a:r>
                        <a:rPr lang="en-GB" sz="1300" u="none" strike="noStrike" dirty="0" err="1">
                          <a:effectLst/>
                        </a:rPr>
                        <a:t>Tritek's</a:t>
                      </a:r>
                      <a:r>
                        <a:rPr lang="en-GB" sz="1300" u="none" strike="noStrike" dirty="0">
                          <a:effectLst/>
                        </a:rPr>
                        <a:t> social media page.</a:t>
                      </a:r>
                      <a:endParaRPr lang="en-GB" sz="1300" b="0" i="0" u="none" strike="noStrike" dirty="0">
                        <a:solidFill>
                          <a:srgbClr val="000000"/>
                        </a:solidFill>
                        <a:effectLst/>
                        <a:latin typeface="Calibri" panose="020F0502020204030204" pitchFamily="34" charset="0"/>
                      </a:endParaRPr>
                    </a:p>
                  </a:txBody>
                  <a:tcPr marL="5706" marR="5706" marT="5706" marB="0" anchor="b"/>
                </a:tc>
                <a:extLst>
                  <a:ext uri="{0D108BD9-81ED-4DB2-BD59-A6C34878D82A}">
                    <a16:rowId xmlns:a16="http://schemas.microsoft.com/office/drawing/2014/main" val="2873260074"/>
                  </a:ext>
                </a:extLst>
              </a:tr>
              <a:tr h="457680">
                <a:tc>
                  <a:txBody>
                    <a:bodyPr/>
                    <a:lstStyle/>
                    <a:p>
                      <a:pPr algn="l" fontAlgn="ctr"/>
                      <a:r>
                        <a:rPr lang="en-GB" sz="1300" u="none" strike="noStrike">
                          <a:effectLst/>
                        </a:rPr>
                        <a:t>FR007</a:t>
                      </a:r>
                      <a:endParaRPr lang="en-GB" sz="1300" b="0" i="0" u="none" strike="noStrike">
                        <a:solidFill>
                          <a:srgbClr val="000000"/>
                        </a:solidFill>
                        <a:effectLst/>
                        <a:latin typeface="Calibri" panose="020F0502020204030204" pitchFamily="34" charset="0"/>
                      </a:endParaRPr>
                    </a:p>
                  </a:txBody>
                  <a:tcPr marL="5706" marR="5706" marT="5706" marB="0" anchor="ctr"/>
                </a:tc>
                <a:tc>
                  <a:txBody>
                    <a:bodyPr/>
                    <a:lstStyle/>
                    <a:p>
                      <a:pPr algn="l" fontAlgn="b"/>
                      <a:r>
                        <a:rPr lang="en-GB" sz="1300" u="none" strike="noStrike" dirty="0">
                          <a:effectLst/>
                        </a:rPr>
                        <a:t>Request Mentor</a:t>
                      </a:r>
                      <a:endParaRPr lang="en-GB" sz="1300" b="0" i="0" u="none" strike="noStrike" dirty="0">
                        <a:solidFill>
                          <a:srgbClr val="000000"/>
                        </a:solidFill>
                        <a:effectLst/>
                        <a:latin typeface="Calibri" panose="020F0502020204030204" pitchFamily="34" charset="0"/>
                      </a:endParaRPr>
                    </a:p>
                  </a:txBody>
                  <a:tcPr marL="5706" marR="5706" marT="5706" marB="0" anchor="b"/>
                </a:tc>
                <a:tc>
                  <a:txBody>
                    <a:bodyPr/>
                    <a:lstStyle/>
                    <a:p>
                      <a:pPr algn="l" fontAlgn="b"/>
                      <a:r>
                        <a:rPr lang="en-GB" sz="1300" u="none" strike="noStrike">
                          <a:effectLst/>
                        </a:rPr>
                        <a:t>The platform must have a display icon where candidates can click to request for a mentor and also  upload all required documents for decision making</a:t>
                      </a:r>
                      <a:endParaRPr lang="en-GB" sz="1300" b="0" i="0" u="none" strike="noStrike">
                        <a:solidFill>
                          <a:srgbClr val="000000"/>
                        </a:solidFill>
                        <a:effectLst/>
                        <a:latin typeface="Calibri" panose="020F0502020204030204" pitchFamily="34" charset="0"/>
                      </a:endParaRPr>
                    </a:p>
                  </a:txBody>
                  <a:tcPr marL="5706" marR="5706" marT="5706" marB="0" anchor="b"/>
                </a:tc>
                <a:extLst>
                  <a:ext uri="{0D108BD9-81ED-4DB2-BD59-A6C34878D82A}">
                    <a16:rowId xmlns:a16="http://schemas.microsoft.com/office/drawing/2014/main" val="330931297"/>
                  </a:ext>
                </a:extLst>
              </a:tr>
              <a:tr h="457680">
                <a:tc>
                  <a:txBody>
                    <a:bodyPr/>
                    <a:lstStyle/>
                    <a:p>
                      <a:pPr algn="l" fontAlgn="ctr"/>
                      <a:r>
                        <a:rPr lang="en-GB" sz="1300" u="none" strike="noStrike">
                          <a:effectLst/>
                        </a:rPr>
                        <a:t>FR008</a:t>
                      </a:r>
                      <a:endParaRPr lang="en-GB" sz="1300" b="0" i="0" u="none" strike="noStrike">
                        <a:solidFill>
                          <a:srgbClr val="000000"/>
                        </a:solidFill>
                        <a:effectLst/>
                        <a:latin typeface="Calibri" panose="020F0502020204030204" pitchFamily="34" charset="0"/>
                      </a:endParaRPr>
                    </a:p>
                  </a:txBody>
                  <a:tcPr marL="5706" marR="5706" marT="5706" marB="0" anchor="ctr"/>
                </a:tc>
                <a:tc>
                  <a:txBody>
                    <a:bodyPr/>
                    <a:lstStyle/>
                    <a:p>
                      <a:pPr algn="l" fontAlgn="b"/>
                      <a:r>
                        <a:rPr lang="en-GB" sz="1300" u="none" strike="noStrike" dirty="0">
                          <a:effectLst/>
                        </a:rPr>
                        <a:t>CV Upload</a:t>
                      </a:r>
                      <a:endParaRPr lang="en-GB" sz="1300" b="0" i="0" u="none" strike="noStrike" dirty="0">
                        <a:solidFill>
                          <a:srgbClr val="000000"/>
                        </a:solidFill>
                        <a:effectLst/>
                        <a:latin typeface="Calibri" panose="020F0502020204030204" pitchFamily="34" charset="0"/>
                      </a:endParaRPr>
                    </a:p>
                  </a:txBody>
                  <a:tcPr marL="5706" marR="5706" marT="5706" marB="0" anchor="b"/>
                </a:tc>
                <a:tc>
                  <a:txBody>
                    <a:bodyPr/>
                    <a:lstStyle/>
                    <a:p>
                      <a:pPr algn="l" fontAlgn="b"/>
                      <a:r>
                        <a:rPr lang="en-GB" sz="1300" u="none" strike="noStrike" dirty="0">
                          <a:effectLst/>
                        </a:rPr>
                        <a:t>So that the candidate CV can be easily edited and as he learn and believe in his competency to carry out a task, he can include it in his CV.</a:t>
                      </a:r>
                      <a:endParaRPr lang="en-GB" sz="1300" b="0" i="0" u="none" strike="noStrike" dirty="0">
                        <a:solidFill>
                          <a:srgbClr val="000000"/>
                        </a:solidFill>
                        <a:effectLst/>
                        <a:latin typeface="Calibri" panose="020F0502020204030204" pitchFamily="34" charset="0"/>
                      </a:endParaRPr>
                    </a:p>
                  </a:txBody>
                  <a:tcPr marL="5706" marR="5706" marT="5706" marB="0" anchor="b"/>
                </a:tc>
                <a:extLst>
                  <a:ext uri="{0D108BD9-81ED-4DB2-BD59-A6C34878D82A}">
                    <a16:rowId xmlns:a16="http://schemas.microsoft.com/office/drawing/2014/main" val="3528551005"/>
                  </a:ext>
                </a:extLst>
              </a:tr>
              <a:tr h="457680">
                <a:tc>
                  <a:txBody>
                    <a:bodyPr/>
                    <a:lstStyle/>
                    <a:p>
                      <a:pPr algn="l" fontAlgn="ctr"/>
                      <a:r>
                        <a:rPr lang="en-GB" sz="1300" u="none" strike="noStrike">
                          <a:effectLst/>
                        </a:rPr>
                        <a:t>FR009</a:t>
                      </a:r>
                      <a:endParaRPr lang="en-GB" sz="1300" b="0" i="0" u="none" strike="noStrike">
                        <a:solidFill>
                          <a:srgbClr val="000000"/>
                        </a:solidFill>
                        <a:effectLst/>
                        <a:latin typeface="Calibri" panose="020F0502020204030204" pitchFamily="34" charset="0"/>
                      </a:endParaRPr>
                    </a:p>
                  </a:txBody>
                  <a:tcPr marL="5706" marR="5706" marT="5706" marB="0" anchor="ctr"/>
                </a:tc>
                <a:tc>
                  <a:txBody>
                    <a:bodyPr/>
                    <a:lstStyle/>
                    <a:p>
                      <a:pPr algn="l" fontAlgn="b"/>
                      <a:r>
                        <a:rPr lang="en-GB" sz="1300" u="none" strike="noStrike">
                          <a:effectLst/>
                        </a:rPr>
                        <a:t>Request for reference</a:t>
                      </a:r>
                      <a:endParaRPr lang="en-GB" sz="1300" b="0" i="0" u="none" strike="noStrike">
                        <a:solidFill>
                          <a:srgbClr val="000000"/>
                        </a:solidFill>
                        <a:effectLst/>
                        <a:latin typeface="Calibri" panose="020F0502020204030204" pitchFamily="34" charset="0"/>
                      </a:endParaRPr>
                    </a:p>
                  </a:txBody>
                  <a:tcPr marL="5706" marR="5706" marT="5706" marB="0" anchor="b"/>
                </a:tc>
                <a:tc>
                  <a:txBody>
                    <a:bodyPr/>
                    <a:lstStyle/>
                    <a:p>
                      <a:pPr algn="l" fontAlgn="b"/>
                      <a:r>
                        <a:rPr lang="en-GB" sz="1300" u="none" strike="noStrike">
                          <a:effectLst/>
                        </a:rPr>
                        <a:t>The LMS platform should have an icon where candidates can click and input the details of the proposed employer for reference on behalf of the candidate </a:t>
                      </a:r>
                      <a:endParaRPr lang="en-GB" sz="1300" b="0" i="0" u="none" strike="noStrike">
                        <a:solidFill>
                          <a:srgbClr val="000000"/>
                        </a:solidFill>
                        <a:effectLst/>
                        <a:latin typeface="Calibri" panose="020F0502020204030204" pitchFamily="34" charset="0"/>
                      </a:endParaRPr>
                    </a:p>
                  </a:txBody>
                  <a:tcPr marL="5706" marR="5706" marT="5706" marB="0" anchor="b"/>
                </a:tc>
                <a:extLst>
                  <a:ext uri="{0D108BD9-81ED-4DB2-BD59-A6C34878D82A}">
                    <a16:rowId xmlns:a16="http://schemas.microsoft.com/office/drawing/2014/main" val="899947694"/>
                  </a:ext>
                </a:extLst>
              </a:tr>
              <a:tr h="513063">
                <a:tc>
                  <a:txBody>
                    <a:bodyPr/>
                    <a:lstStyle/>
                    <a:p>
                      <a:pPr algn="l" fontAlgn="ctr"/>
                      <a:r>
                        <a:rPr lang="en-GB" sz="1300" u="none" strike="noStrike">
                          <a:effectLst/>
                        </a:rPr>
                        <a:t>FR010</a:t>
                      </a:r>
                      <a:endParaRPr lang="en-GB" sz="1300" b="0" i="0" u="none" strike="noStrike">
                        <a:solidFill>
                          <a:srgbClr val="000000"/>
                        </a:solidFill>
                        <a:effectLst/>
                        <a:latin typeface="Calibri" panose="020F0502020204030204" pitchFamily="34" charset="0"/>
                      </a:endParaRPr>
                    </a:p>
                  </a:txBody>
                  <a:tcPr marL="5706" marR="5706" marT="5706" marB="0" anchor="ctr"/>
                </a:tc>
                <a:tc>
                  <a:txBody>
                    <a:bodyPr/>
                    <a:lstStyle/>
                    <a:p>
                      <a:pPr algn="l" fontAlgn="b"/>
                      <a:r>
                        <a:rPr lang="en-GB" sz="1300" u="none" strike="noStrike" dirty="0">
                          <a:effectLst/>
                        </a:rPr>
                        <a:t>User Profile - Name, Picture and Social Media details.</a:t>
                      </a:r>
                      <a:endParaRPr lang="en-GB" sz="1300" b="0" i="0" u="none" strike="noStrike" dirty="0">
                        <a:solidFill>
                          <a:srgbClr val="000000"/>
                        </a:solidFill>
                        <a:effectLst/>
                        <a:latin typeface="Calibri" panose="020F0502020204030204" pitchFamily="34" charset="0"/>
                      </a:endParaRPr>
                    </a:p>
                  </a:txBody>
                  <a:tcPr marL="5706" marR="5706" marT="5706" marB="0" anchor="b"/>
                </a:tc>
                <a:tc>
                  <a:txBody>
                    <a:bodyPr/>
                    <a:lstStyle/>
                    <a:p>
                      <a:pPr algn="l" fontAlgn="b"/>
                      <a:r>
                        <a:rPr lang="en-GB" sz="1300" u="none" strike="noStrike" dirty="0">
                          <a:effectLst/>
                        </a:rPr>
                        <a:t>The </a:t>
                      </a:r>
                      <a:r>
                        <a:rPr lang="en-GB" sz="1300" u="none" strike="noStrike" dirty="0" err="1">
                          <a:effectLst/>
                        </a:rPr>
                        <a:t>platfrom</a:t>
                      </a:r>
                      <a:r>
                        <a:rPr lang="en-GB" sz="1300" u="none" strike="noStrike" dirty="0">
                          <a:effectLst/>
                        </a:rPr>
                        <a:t> must allow candidate to edit their name and upload profile picture. Users can add their social media details in their profile</a:t>
                      </a:r>
                      <a:endParaRPr lang="en-GB" sz="1300" b="0" i="0" u="none" strike="noStrike" dirty="0">
                        <a:solidFill>
                          <a:srgbClr val="000000"/>
                        </a:solidFill>
                        <a:effectLst/>
                        <a:latin typeface="Calibri" panose="020F0502020204030204" pitchFamily="34" charset="0"/>
                      </a:endParaRPr>
                    </a:p>
                  </a:txBody>
                  <a:tcPr marL="5706" marR="5706" marT="5706" marB="0" anchor="b"/>
                </a:tc>
                <a:extLst>
                  <a:ext uri="{0D108BD9-81ED-4DB2-BD59-A6C34878D82A}">
                    <a16:rowId xmlns:a16="http://schemas.microsoft.com/office/drawing/2014/main" val="1385958537"/>
                  </a:ext>
                </a:extLst>
              </a:tr>
              <a:tr h="342041">
                <a:tc>
                  <a:txBody>
                    <a:bodyPr/>
                    <a:lstStyle/>
                    <a:p>
                      <a:pPr algn="l" fontAlgn="ctr"/>
                      <a:r>
                        <a:rPr lang="en-GB" sz="1300" u="none" strike="noStrike">
                          <a:effectLst/>
                        </a:rPr>
                        <a:t>FR011</a:t>
                      </a:r>
                      <a:endParaRPr lang="en-GB" sz="1300" b="0" i="0" u="none" strike="noStrike">
                        <a:solidFill>
                          <a:srgbClr val="000000"/>
                        </a:solidFill>
                        <a:effectLst/>
                        <a:latin typeface="Calibri" panose="020F0502020204030204" pitchFamily="34" charset="0"/>
                      </a:endParaRPr>
                    </a:p>
                  </a:txBody>
                  <a:tcPr marL="5706" marR="5706" marT="5706" marB="0" anchor="ctr"/>
                </a:tc>
                <a:tc>
                  <a:txBody>
                    <a:bodyPr/>
                    <a:lstStyle/>
                    <a:p>
                      <a:pPr algn="l" fontAlgn="b"/>
                      <a:r>
                        <a:rPr lang="en-GB" sz="1300" u="none" strike="noStrike" dirty="0">
                          <a:effectLst/>
                        </a:rPr>
                        <a:t> Customer System Support </a:t>
                      </a:r>
                      <a:endParaRPr lang="en-GB" sz="1300" b="0" i="0" u="none" strike="noStrike" dirty="0">
                        <a:solidFill>
                          <a:srgbClr val="000000"/>
                        </a:solidFill>
                        <a:effectLst/>
                        <a:latin typeface="Calibri" panose="020F0502020204030204" pitchFamily="34" charset="0"/>
                      </a:endParaRPr>
                    </a:p>
                  </a:txBody>
                  <a:tcPr marL="5706" marR="5706" marT="5706" marB="0" anchor="b"/>
                </a:tc>
                <a:tc>
                  <a:txBody>
                    <a:bodyPr/>
                    <a:lstStyle/>
                    <a:p>
                      <a:pPr algn="l" fontAlgn="b"/>
                      <a:r>
                        <a:rPr lang="en-GB" sz="1300" u="none" strike="noStrike">
                          <a:effectLst/>
                        </a:rPr>
                        <a:t>The system should have an icon to contact technical support</a:t>
                      </a:r>
                      <a:endParaRPr lang="en-GB" sz="1300" b="0" i="0" u="none" strike="noStrike">
                        <a:solidFill>
                          <a:srgbClr val="000000"/>
                        </a:solidFill>
                        <a:effectLst/>
                        <a:latin typeface="Calibri" panose="020F0502020204030204" pitchFamily="34" charset="0"/>
                      </a:endParaRPr>
                    </a:p>
                  </a:txBody>
                  <a:tcPr marL="5706" marR="5706" marT="5706" marB="0" anchor="b"/>
                </a:tc>
                <a:extLst>
                  <a:ext uri="{0D108BD9-81ED-4DB2-BD59-A6C34878D82A}">
                    <a16:rowId xmlns:a16="http://schemas.microsoft.com/office/drawing/2014/main" val="1503027219"/>
                  </a:ext>
                </a:extLst>
              </a:tr>
              <a:tr h="395430">
                <a:tc>
                  <a:txBody>
                    <a:bodyPr/>
                    <a:lstStyle/>
                    <a:p>
                      <a:pPr algn="l" fontAlgn="ctr"/>
                      <a:r>
                        <a:rPr lang="en-GB" sz="1300" u="none" strike="noStrike">
                          <a:effectLst/>
                        </a:rPr>
                        <a:t>FR012</a:t>
                      </a:r>
                      <a:endParaRPr lang="en-GB" sz="1300" b="0" i="0" u="none" strike="noStrike">
                        <a:solidFill>
                          <a:srgbClr val="000000"/>
                        </a:solidFill>
                        <a:effectLst/>
                        <a:latin typeface="Calibri" panose="020F0502020204030204" pitchFamily="34" charset="0"/>
                      </a:endParaRPr>
                    </a:p>
                  </a:txBody>
                  <a:tcPr marL="5706" marR="5706" marT="5706" marB="0" anchor="ctr"/>
                </a:tc>
                <a:tc>
                  <a:txBody>
                    <a:bodyPr/>
                    <a:lstStyle/>
                    <a:p>
                      <a:pPr algn="l" fontAlgn="b"/>
                      <a:r>
                        <a:rPr lang="en-GB" sz="1300" u="none" strike="noStrike">
                          <a:effectLst/>
                        </a:rPr>
                        <a:t>Questions and Answers</a:t>
                      </a:r>
                      <a:endParaRPr lang="en-GB" sz="1300" b="0" i="0" u="none" strike="noStrike">
                        <a:solidFill>
                          <a:srgbClr val="000000"/>
                        </a:solidFill>
                        <a:effectLst/>
                        <a:latin typeface="Calibri" panose="020F0502020204030204" pitchFamily="34" charset="0"/>
                      </a:endParaRPr>
                    </a:p>
                  </a:txBody>
                  <a:tcPr marL="5706" marR="5706" marT="5706" marB="0" anchor="b"/>
                </a:tc>
                <a:tc>
                  <a:txBody>
                    <a:bodyPr/>
                    <a:lstStyle/>
                    <a:p>
                      <a:pPr algn="l" fontAlgn="b"/>
                      <a:r>
                        <a:rPr lang="en-GB" sz="1300" u="none" strike="noStrike" dirty="0">
                          <a:effectLst/>
                        </a:rPr>
                        <a:t>The platform must have session for questions and answers part where users can direct their questions and </a:t>
                      </a:r>
                      <a:r>
                        <a:rPr lang="en-GB" sz="1300" u="none" strike="noStrike" dirty="0" err="1">
                          <a:effectLst/>
                        </a:rPr>
                        <a:t>Tritek</a:t>
                      </a:r>
                      <a:r>
                        <a:rPr lang="en-GB" sz="1300" u="none" strike="noStrike" dirty="0">
                          <a:effectLst/>
                        </a:rPr>
                        <a:t> can answer them</a:t>
                      </a:r>
                      <a:endParaRPr lang="en-GB" sz="1300" b="0" i="0" u="none" strike="noStrike" dirty="0">
                        <a:solidFill>
                          <a:srgbClr val="000000"/>
                        </a:solidFill>
                        <a:effectLst/>
                        <a:latin typeface="Calibri" panose="020F0502020204030204" pitchFamily="34" charset="0"/>
                      </a:endParaRPr>
                    </a:p>
                  </a:txBody>
                  <a:tcPr marL="5706" marR="5706" marT="5706" marB="0" anchor="b"/>
                </a:tc>
                <a:extLst>
                  <a:ext uri="{0D108BD9-81ED-4DB2-BD59-A6C34878D82A}">
                    <a16:rowId xmlns:a16="http://schemas.microsoft.com/office/drawing/2014/main" val="179119490"/>
                  </a:ext>
                </a:extLst>
              </a:tr>
              <a:tr h="307792">
                <a:tc>
                  <a:txBody>
                    <a:bodyPr/>
                    <a:lstStyle/>
                    <a:p>
                      <a:pPr algn="l" fontAlgn="ctr"/>
                      <a:r>
                        <a:rPr lang="en-GB" sz="1300" u="none" strike="noStrike">
                          <a:effectLst/>
                        </a:rPr>
                        <a:t>FR013</a:t>
                      </a:r>
                      <a:endParaRPr lang="en-GB" sz="1300" b="0" i="0" u="none" strike="noStrike">
                        <a:solidFill>
                          <a:srgbClr val="000000"/>
                        </a:solidFill>
                        <a:effectLst/>
                        <a:latin typeface="Calibri" panose="020F0502020204030204" pitchFamily="34" charset="0"/>
                      </a:endParaRPr>
                    </a:p>
                  </a:txBody>
                  <a:tcPr marL="5706" marR="5706" marT="5706" marB="0" anchor="ctr"/>
                </a:tc>
                <a:tc>
                  <a:txBody>
                    <a:bodyPr/>
                    <a:lstStyle/>
                    <a:p>
                      <a:pPr algn="l" fontAlgn="b"/>
                      <a:r>
                        <a:rPr lang="en-GB" sz="1300" u="none" strike="noStrike">
                          <a:effectLst/>
                        </a:rPr>
                        <a:t>Multi-factor Authentication</a:t>
                      </a:r>
                      <a:endParaRPr lang="en-GB" sz="1300" b="0" i="0" u="none" strike="noStrike">
                        <a:solidFill>
                          <a:srgbClr val="000000"/>
                        </a:solidFill>
                        <a:effectLst/>
                        <a:latin typeface="Calibri" panose="020F0502020204030204" pitchFamily="34" charset="0"/>
                      </a:endParaRPr>
                    </a:p>
                  </a:txBody>
                  <a:tcPr marL="5706" marR="5706" marT="5706" marB="0" anchor="b"/>
                </a:tc>
                <a:tc>
                  <a:txBody>
                    <a:bodyPr/>
                    <a:lstStyle/>
                    <a:p>
                      <a:pPr algn="l" fontAlgn="b"/>
                      <a:r>
                        <a:rPr lang="en-GB" sz="1300" u="none" strike="noStrike" dirty="0">
                          <a:effectLst/>
                        </a:rPr>
                        <a:t>The platform could have an extra security check or verification before users login</a:t>
                      </a:r>
                      <a:endParaRPr lang="en-GB" sz="1300" b="0" i="0" u="none" strike="noStrike" dirty="0">
                        <a:solidFill>
                          <a:srgbClr val="000000"/>
                        </a:solidFill>
                        <a:effectLst/>
                        <a:latin typeface="Calibri" panose="020F0502020204030204" pitchFamily="34" charset="0"/>
                      </a:endParaRPr>
                    </a:p>
                  </a:txBody>
                  <a:tcPr marL="5706" marR="5706" marT="5706" marB="0" anchor="b"/>
                </a:tc>
                <a:extLst>
                  <a:ext uri="{0D108BD9-81ED-4DB2-BD59-A6C34878D82A}">
                    <a16:rowId xmlns:a16="http://schemas.microsoft.com/office/drawing/2014/main" val="2715310010"/>
                  </a:ext>
                </a:extLst>
              </a:tr>
            </a:tbl>
          </a:graphicData>
        </a:graphic>
      </p:graphicFrame>
    </p:spTree>
    <p:extLst>
      <p:ext uri="{BB962C8B-B14F-4D97-AF65-F5344CB8AC3E}">
        <p14:creationId xmlns:p14="http://schemas.microsoft.com/office/powerpoint/2010/main" val="3762149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CE14F4A-8395-1BD9-B982-7460061F2AE8}"/>
              </a:ext>
            </a:extLst>
          </p:cNvPr>
          <p:cNvGraphicFramePr>
            <a:graphicFrameLocks noGrp="1"/>
          </p:cNvGraphicFramePr>
          <p:nvPr>
            <p:extLst>
              <p:ext uri="{D42A27DB-BD31-4B8C-83A1-F6EECF244321}">
                <p14:modId xmlns:p14="http://schemas.microsoft.com/office/powerpoint/2010/main" val="2873890946"/>
              </p:ext>
            </p:extLst>
          </p:nvPr>
        </p:nvGraphicFramePr>
        <p:xfrm>
          <a:off x="391886" y="1141919"/>
          <a:ext cx="11556786" cy="5481719"/>
        </p:xfrm>
        <a:graphic>
          <a:graphicData uri="http://schemas.openxmlformats.org/drawingml/2006/table">
            <a:tbl>
              <a:tblPr>
                <a:tableStyleId>{5C22544A-7EE6-4342-B048-85BDC9FD1C3A}</a:tableStyleId>
              </a:tblPr>
              <a:tblGrid>
                <a:gridCol w="860889">
                  <a:extLst>
                    <a:ext uri="{9D8B030D-6E8A-4147-A177-3AD203B41FA5}">
                      <a16:colId xmlns:a16="http://schemas.microsoft.com/office/drawing/2014/main" val="898033077"/>
                    </a:ext>
                  </a:extLst>
                </a:gridCol>
                <a:gridCol w="1773954">
                  <a:extLst>
                    <a:ext uri="{9D8B030D-6E8A-4147-A177-3AD203B41FA5}">
                      <a16:colId xmlns:a16="http://schemas.microsoft.com/office/drawing/2014/main" val="740444075"/>
                    </a:ext>
                  </a:extLst>
                </a:gridCol>
                <a:gridCol w="8921943">
                  <a:extLst>
                    <a:ext uri="{9D8B030D-6E8A-4147-A177-3AD203B41FA5}">
                      <a16:colId xmlns:a16="http://schemas.microsoft.com/office/drawing/2014/main" val="3096378171"/>
                    </a:ext>
                  </a:extLst>
                </a:gridCol>
              </a:tblGrid>
              <a:tr h="277503">
                <a:tc>
                  <a:txBody>
                    <a:bodyPr/>
                    <a:lstStyle/>
                    <a:p>
                      <a:pPr algn="ctr" fontAlgn="ctr"/>
                      <a:r>
                        <a:rPr lang="en-GB" sz="1300" b="1" u="none" strike="noStrike" dirty="0">
                          <a:effectLst/>
                        </a:rPr>
                        <a:t>NFR ID</a:t>
                      </a:r>
                      <a:endParaRPr lang="en-GB" sz="1300" b="1" i="0" u="none" strike="noStrike" dirty="0">
                        <a:solidFill>
                          <a:srgbClr val="000000"/>
                        </a:solidFill>
                        <a:effectLst/>
                        <a:latin typeface="Calibri" panose="020F0502020204030204" pitchFamily="34" charset="0"/>
                      </a:endParaRPr>
                    </a:p>
                  </a:txBody>
                  <a:tcPr marL="7224" marR="7224" marT="7224" marB="0" anchor="ctr"/>
                </a:tc>
                <a:tc>
                  <a:txBody>
                    <a:bodyPr/>
                    <a:lstStyle/>
                    <a:p>
                      <a:pPr algn="ctr" fontAlgn="ctr"/>
                      <a:r>
                        <a:rPr lang="en-GB" sz="1300" b="1" u="none" strike="noStrike" dirty="0">
                          <a:effectLst/>
                        </a:rPr>
                        <a:t>Requirement Name</a:t>
                      </a:r>
                      <a:endParaRPr lang="en-GB" sz="1300" b="1" i="0" u="none" strike="noStrike" dirty="0">
                        <a:solidFill>
                          <a:srgbClr val="000000"/>
                        </a:solidFill>
                        <a:effectLst/>
                        <a:latin typeface="Calibri" panose="020F0502020204030204" pitchFamily="34" charset="0"/>
                      </a:endParaRPr>
                    </a:p>
                  </a:txBody>
                  <a:tcPr marL="7224" marR="7224" marT="7224" marB="0" anchor="ctr"/>
                </a:tc>
                <a:tc>
                  <a:txBody>
                    <a:bodyPr/>
                    <a:lstStyle/>
                    <a:p>
                      <a:pPr algn="ctr" fontAlgn="ctr"/>
                      <a:r>
                        <a:rPr lang="en-GB" sz="1300" b="1" u="none" strike="noStrike" dirty="0">
                          <a:effectLst/>
                        </a:rPr>
                        <a:t>Requirement Description </a:t>
                      </a:r>
                      <a:endParaRPr lang="en-GB" sz="1300" b="1" i="0" u="none" strike="noStrike" dirty="0">
                        <a:solidFill>
                          <a:srgbClr val="000000"/>
                        </a:solidFill>
                        <a:effectLst/>
                        <a:latin typeface="Calibri" panose="020F0502020204030204" pitchFamily="34" charset="0"/>
                      </a:endParaRPr>
                    </a:p>
                  </a:txBody>
                  <a:tcPr marL="7224" marR="7224" marT="7224" marB="0" anchor="ctr"/>
                </a:tc>
                <a:extLst>
                  <a:ext uri="{0D108BD9-81ED-4DB2-BD59-A6C34878D82A}">
                    <a16:rowId xmlns:a16="http://schemas.microsoft.com/office/drawing/2014/main" val="3494823071"/>
                  </a:ext>
                </a:extLst>
              </a:tr>
              <a:tr h="277503">
                <a:tc>
                  <a:txBody>
                    <a:bodyPr/>
                    <a:lstStyle/>
                    <a:p>
                      <a:pPr algn="l" fontAlgn="b"/>
                      <a:r>
                        <a:rPr lang="en-GB" sz="1300" u="none" strike="noStrike">
                          <a:effectLst/>
                        </a:rPr>
                        <a:t>NFR001</a:t>
                      </a:r>
                      <a:endParaRPr lang="en-GB" sz="13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r>
                        <a:rPr lang="en-GB" sz="1300" u="none" strike="noStrike">
                          <a:effectLst/>
                        </a:rPr>
                        <a:t>Data privacy </a:t>
                      </a:r>
                      <a:endParaRPr lang="en-GB" sz="13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r>
                        <a:rPr lang="en-GB" sz="1300" u="none" strike="noStrike" dirty="0">
                          <a:effectLst/>
                        </a:rPr>
                        <a:t>Adhere to data protection laws, use role-based access control, and encrypt candidate personal data </a:t>
                      </a:r>
                      <a:endParaRPr lang="en-GB" sz="1300" b="0" i="0" u="none" strike="noStrike" dirty="0">
                        <a:solidFill>
                          <a:srgbClr val="000000"/>
                        </a:solidFill>
                        <a:effectLst/>
                        <a:latin typeface="Calibri" panose="020F0502020204030204" pitchFamily="34" charset="0"/>
                      </a:endParaRPr>
                    </a:p>
                  </a:txBody>
                  <a:tcPr marL="7224" marR="7224" marT="7224" marB="0" anchor="b"/>
                </a:tc>
                <a:extLst>
                  <a:ext uri="{0D108BD9-81ED-4DB2-BD59-A6C34878D82A}">
                    <a16:rowId xmlns:a16="http://schemas.microsoft.com/office/drawing/2014/main" val="211149332"/>
                  </a:ext>
                </a:extLst>
              </a:tr>
              <a:tr h="277503">
                <a:tc>
                  <a:txBody>
                    <a:bodyPr/>
                    <a:lstStyle/>
                    <a:p>
                      <a:pPr algn="l" fontAlgn="b"/>
                      <a:r>
                        <a:rPr lang="en-GB" sz="1300" u="none" strike="noStrike">
                          <a:effectLst/>
                        </a:rPr>
                        <a:t>NFR002</a:t>
                      </a:r>
                      <a:endParaRPr lang="en-GB" sz="13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r>
                        <a:rPr lang="en-GB" sz="1300" u="none" strike="noStrike">
                          <a:effectLst/>
                        </a:rPr>
                        <a:t>User Experience</a:t>
                      </a:r>
                      <a:endParaRPr lang="en-GB" sz="13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r>
                        <a:rPr lang="en-GB" sz="1300" u="none" strike="noStrike">
                          <a:effectLst/>
                        </a:rPr>
                        <a:t>The platform must be user friendly and useable on both desktop, mobile and tablet devices </a:t>
                      </a:r>
                      <a:endParaRPr lang="en-GB" sz="1300" b="0" i="0" u="none" strike="noStrike">
                        <a:solidFill>
                          <a:srgbClr val="000000"/>
                        </a:solidFill>
                        <a:effectLst/>
                        <a:latin typeface="Calibri" panose="020F0502020204030204" pitchFamily="34" charset="0"/>
                      </a:endParaRPr>
                    </a:p>
                  </a:txBody>
                  <a:tcPr marL="7224" marR="7224" marT="7224" marB="0" anchor="b"/>
                </a:tc>
                <a:extLst>
                  <a:ext uri="{0D108BD9-81ED-4DB2-BD59-A6C34878D82A}">
                    <a16:rowId xmlns:a16="http://schemas.microsoft.com/office/drawing/2014/main" val="2343282171"/>
                  </a:ext>
                </a:extLst>
              </a:tr>
              <a:tr h="277503">
                <a:tc>
                  <a:txBody>
                    <a:bodyPr/>
                    <a:lstStyle/>
                    <a:p>
                      <a:pPr algn="l" fontAlgn="b"/>
                      <a:r>
                        <a:rPr lang="en-GB" sz="1300" u="none" strike="noStrike">
                          <a:effectLst/>
                        </a:rPr>
                        <a:t>NFR003</a:t>
                      </a:r>
                      <a:endParaRPr lang="en-GB" sz="13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r>
                        <a:rPr lang="en-GB" sz="1300" u="none" strike="noStrike">
                          <a:effectLst/>
                        </a:rPr>
                        <a:t>System Update</a:t>
                      </a:r>
                      <a:endParaRPr lang="en-GB" sz="13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r>
                        <a:rPr lang="en-GB" sz="1300" u="none" strike="noStrike">
                          <a:effectLst/>
                        </a:rPr>
                        <a:t>The platform must be easy to update without causing any significant downtime.</a:t>
                      </a:r>
                      <a:endParaRPr lang="en-GB" sz="1300" b="0" i="0" u="none" strike="noStrike">
                        <a:solidFill>
                          <a:srgbClr val="000000"/>
                        </a:solidFill>
                        <a:effectLst/>
                        <a:latin typeface="Calibri" panose="020F0502020204030204" pitchFamily="34" charset="0"/>
                      </a:endParaRPr>
                    </a:p>
                  </a:txBody>
                  <a:tcPr marL="7224" marR="7224" marT="7224" marB="0" anchor="b"/>
                </a:tc>
                <a:extLst>
                  <a:ext uri="{0D108BD9-81ED-4DB2-BD59-A6C34878D82A}">
                    <a16:rowId xmlns:a16="http://schemas.microsoft.com/office/drawing/2014/main" val="441222838"/>
                  </a:ext>
                </a:extLst>
              </a:tr>
              <a:tr h="545243">
                <a:tc>
                  <a:txBody>
                    <a:bodyPr/>
                    <a:lstStyle/>
                    <a:p>
                      <a:pPr algn="l" fontAlgn="b"/>
                      <a:r>
                        <a:rPr lang="en-GB" sz="1300" u="none" strike="noStrike">
                          <a:effectLst/>
                        </a:rPr>
                        <a:t>NFR004</a:t>
                      </a:r>
                      <a:endParaRPr lang="en-GB" sz="13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r>
                        <a:rPr lang="en-GB" sz="1300" u="none" strike="noStrike">
                          <a:effectLst/>
                        </a:rPr>
                        <a:t>Navigation and Display</a:t>
                      </a:r>
                      <a:endParaRPr lang="en-GB" sz="13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r>
                        <a:rPr lang="en-GB" sz="1300" u="none" strike="noStrike" dirty="0">
                          <a:effectLst/>
                        </a:rPr>
                        <a:t>The Platform need to have a better user journey for seamless navigation. The platform need an interface that display every function in simple, concise and straightforward manner. </a:t>
                      </a:r>
                      <a:endParaRPr lang="en-GB" sz="1300" b="0" i="0" u="none" strike="noStrike" dirty="0">
                        <a:solidFill>
                          <a:srgbClr val="000000"/>
                        </a:solidFill>
                        <a:effectLst/>
                        <a:latin typeface="Calibri" panose="020F0502020204030204" pitchFamily="34" charset="0"/>
                      </a:endParaRPr>
                    </a:p>
                  </a:txBody>
                  <a:tcPr marL="7224" marR="7224" marT="7224" marB="0" anchor="b"/>
                </a:tc>
                <a:extLst>
                  <a:ext uri="{0D108BD9-81ED-4DB2-BD59-A6C34878D82A}">
                    <a16:rowId xmlns:a16="http://schemas.microsoft.com/office/drawing/2014/main" val="2175554305"/>
                  </a:ext>
                </a:extLst>
              </a:tr>
              <a:tr h="545243">
                <a:tc>
                  <a:txBody>
                    <a:bodyPr/>
                    <a:lstStyle/>
                    <a:p>
                      <a:pPr algn="l" fontAlgn="b"/>
                      <a:r>
                        <a:rPr lang="en-GB" sz="1300" u="none" strike="noStrike">
                          <a:effectLst/>
                        </a:rPr>
                        <a:t>NFR005</a:t>
                      </a:r>
                      <a:endParaRPr lang="en-GB" sz="13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r>
                        <a:rPr lang="en-GB" sz="1300" u="none" strike="noStrike">
                          <a:effectLst/>
                        </a:rPr>
                        <a:t>Reward System (Badges)</a:t>
                      </a:r>
                      <a:endParaRPr lang="en-GB" sz="13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r>
                        <a:rPr lang="en-GB" sz="1300" u="none" strike="noStrike" dirty="0">
                          <a:effectLst/>
                        </a:rPr>
                        <a:t>The platform should have a reward system which candidates achieve when they attain a particular milestone based on different performances, activities and medium which they have streamed the LMS video.</a:t>
                      </a:r>
                      <a:endParaRPr lang="en-GB" sz="1300" b="0" i="0" u="none" strike="noStrike" dirty="0">
                        <a:solidFill>
                          <a:srgbClr val="000000"/>
                        </a:solidFill>
                        <a:effectLst/>
                        <a:latin typeface="Calibri" panose="020F0502020204030204" pitchFamily="34" charset="0"/>
                      </a:endParaRPr>
                    </a:p>
                  </a:txBody>
                  <a:tcPr marL="7224" marR="7224" marT="7224" marB="0" anchor="b"/>
                </a:tc>
                <a:extLst>
                  <a:ext uri="{0D108BD9-81ED-4DB2-BD59-A6C34878D82A}">
                    <a16:rowId xmlns:a16="http://schemas.microsoft.com/office/drawing/2014/main" val="4015476627"/>
                  </a:ext>
                </a:extLst>
              </a:tr>
              <a:tr h="545243">
                <a:tc>
                  <a:txBody>
                    <a:bodyPr/>
                    <a:lstStyle/>
                    <a:p>
                      <a:pPr algn="l" fontAlgn="b"/>
                      <a:r>
                        <a:rPr lang="en-GB" sz="1300" u="none" strike="noStrike">
                          <a:effectLst/>
                        </a:rPr>
                        <a:t>NFR006</a:t>
                      </a:r>
                      <a:endParaRPr lang="en-GB" sz="13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r>
                        <a:rPr lang="en-GB" sz="1300" u="none" strike="noStrike">
                          <a:effectLst/>
                        </a:rPr>
                        <a:t>Modern and visually appealing interface</a:t>
                      </a:r>
                      <a:endParaRPr lang="en-GB" sz="13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r>
                        <a:rPr lang="en-GB" sz="1300" u="none" strike="noStrike" dirty="0">
                          <a:effectLst/>
                        </a:rPr>
                        <a:t>The system should have features like a clean and minimalist design, responsive design, engaging visuals, intuitive navigation, personalisation, options or personalised learning path, social features.</a:t>
                      </a:r>
                      <a:endParaRPr lang="en-GB" sz="1300" b="0" i="0" u="none" strike="noStrike" dirty="0">
                        <a:solidFill>
                          <a:srgbClr val="000000"/>
                        </a:solidFill>
                        <a:effectLst/>
                        <a:latin typeface="Calibri" panose="020F0502020204030204" pitchFamily="34" charset="0"/>
                      </a:endParaRPr>
                    </a:p>
                  </a:txBody>
                  <a:tcPr marL="7224" marR="7224" marT="7224" marB="0" anchor="b"/>
                </a:tc>
                <a:extLst>
                  <a:ext uri="{0D108BD9-81ED-4DB2-BD59-A6C34878D82A}">
                    <a16:rowId xmlns:a16="http://schemas.microsoft.com/office/drawing/2014/main" val="1045528670"/>
                  </a:ext>
                </a:extLst>
              </a:tr>
              <a:tr h="545243">
                <a:tc>
                  <a:txBody>
                    <a:bodyPr/>
                    <a:lstStyle/>
                    <a:p>
                      <a:pPr algn="l" fontAlgn="b"/>
                      <a:r>
                        <a:rPr lang="en-GB" sz="1300" u="none" strike="noStrike">
                          <a:effectLst/>
                        </a:rPr>
                        <a:t>NFR007</a:t>
                      </a:r>
                      <a:endParaRPr lang="en-GB" sz="13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r>
                        <a:rPr lang="en-GB" sz="1300" u="none" strike="noStrike">
                          <a:effectLst/>
                        </a:rPr>
                        <a:t>Multilingual </a:t>
                      </a:r>
                      <a:br>
                        <a:rPr lang="en-GB" sz="1300" u="none" strike="noStrike">
                          <a:effectLst/>
                        </a:rPr>
                      </a:br>
                      <a:r>
                        <a:rPr lang="en-GB" sz="1300" u="none" strike="noStrike">
                          <a:effectLst/>
                        </a:rPr>
                        <a:t>Support</a:t>
                      </a:r>
                      <a:endParaRPr lang="en-GB" sz="13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r>
                        <a:rPr lang="en-GB" sz="1300" u="none" strike="noStrike" dirty="0">
                          <a:effectLst/>
                        </a:rPr>
                        <a:t>The system should provide multilingual support</a:t>
                      </a:r>
                      <a:endParaRPr lang="en-GB" sz="1300" b="0" i="0" u="none" strike="noStrike" dirty="0">
                        <a:solidFill>
                          <a:srgbClr val="000000"/>
                        </a:solidFill>
                        <a:effectLst/>
                        <a:latin typeface="Calibri" panose="020F0502020204030204" pitchFamily="34" charset="0"/>
                      </a:endParaRPr>
                    </a:p>
                  </a:txBody>
                  <a:tcPr marL="7224" marR="7224" marT="7224" marB="0" anchor="b"/>
                </a:tc>
                <a:extLst>
                  <a:ext uri="{0D108BD9-81ED-4DB2-BD59-A6C34878D82A}">
                    <a16:rowId xmlns:a16="http://schemas.microsoft.com/office/drawing/2014/main" val="3314587135"/>
                  </a:ext>
                </a:extLst>
              </a:tr>
              <a:tr h="545243">
                <a:tc>
                  <a:txBody>
                    <a:bodyPr/>
                    <a:lstStyle/>
                    <a:p>
                      <a:pPr algn="l" fontAlgn="b"/>
                      <a:r>
                        <a:rPr lang="en-GB" sz="1300" u="none" strike="noStrike">
                          <a:effectLst/>
                        </a:rPr>
                        <a:t>NFR008</a:t>
                      </a:r>
                      <a:endParaRPr lang="en-GB" sz="13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r>
                        <a:rPr lang="en-GB" sz="1300" u="none" strike="noStrike">
                          <a:effectLst/>
                        </a:rPr>
                        <a:t>Interoperability</a:t>
                      </a:r>
                      <a:endParaRPr lang="en-GB" sz="13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r>
                        <a:rPr lang="en-GB" sz="1300" u="none" strike="noStrike" dirty="0">
                          <a:effectLst/>
                        </a:rPr>
                        <a:t>The platform should ensure compatibility with various browsers and operating system </a:t>
                      </a:r>
                      <a:endParaRPr lang="en-GB" sz="1300" b="0" i="0" u="none" strike="noStrike" dirty="0">
                        <a:solidFill>
                          <a:srgbClr val="000000"/>
                        </a:solidFill>
                        <a:effectLst/>
                        <a:latin typeface="Calibri" panose="020F0502020204030204" pitchFamily="34" charset="0"/>
                      </a:endParaRPr>
                    </a:p>
                  </a:txBody>
                  <a:tcPr marL="7224" marR="7224" marT="7224" marB="0" anchor="b"/>
                </a:tc>
                <a:extLst>
                  <a:ext uri="{0D108BD9-81ED-4DB2-BD59-A6C34878D82A}">
                    <a16:rowId xmlns:a16="http://schemas.microsoft.com/office/drawing/2014/main" val="1404793096"/>
                  </a:ext>
                </a:extLst>
              </a:tr>
              <a:tr h="545243">
                <a:tc>
                  <a:txBody>
                    <a:bodyPr/>
                    <a:lstStyle/>
                    <a:p>
                      <a:pPr algn="l" fontAlgn="b"/>
                      <a:r>
                        <a:rPr lang="en-GB" sz="1300" u="none" strike="noStrike">
                          <a:effectLst/>
                        </a:rPr>
                        <a:t>NFR009</a:t>
                      </a:r>
                      <a:endParaRPr lang="en-GB" sz="13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r>
                        <a:rPr lang="en-GB" sz="1300" u="none" strike="noStrike">
                          <a:effectLst/>
                        </a:rPr>
                        <a:t>User Data </a:t>
                      </a:r>
                      <a:br>
                        <a:rPr lang="en-GB" sz="1300" u="none" strike="noStrike">
                          <a:effectLst/>
                        </a:rPr>
                      </a:br>
                      <a:r>
                        <a:rPr lang="en-GB" sz="1300" u="none" strike="noStrike">
                          <a:effectLst/>
                        </a:rPr>
                        <a:t>Analytics</a:t>
                      </a:r>
                      <a:endParaRPr lang="en-GB" sz="13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r>
                        <a:rPr lang="en-GB" sz="1300" u="none" strike="noStrike" dirty="0">
                          <a:effectLst/>
                        </a:rPr>
                        <a:t>The system should incorporate analytics tools to gather insight into user behaviour, preferences, and performance</a:t>
                      </a:r>
                      <a:endParaRPr lang="en-GB" sz="1300" b="0" i="0" u="none" strike="noStrike" dirty="0">
                        <a:solidFill>
                          <a:srgbClr val="000000"/>
                        </a:solidFill>
                        <a:effectLst/>
                        <a:latin typeface="Calibri" panose="020F0502020204030204" pitchFamily="34" charset="0"/>
                      </a:endParaRPr>
                    </a:p>
                  </a:txBody>
                  <a:tcPr marL="7224" marR="7224" marT="7224" marB="0" anchor="b"/>
                </a:tc>
                <a:extLst>
                  <a:ext uri="{0D108BD9-81ED-4DB2-BD59-A6C34878D82A}">
                    <a16:rowId xmlns:a16="http://schemas.microsoft.com/office/drawing/2014/main" val="1805690997"/>
                  </a:ext>
                </a:extLst>
              </a:tr>
              <a:tr h="545243">
                <a:tc>
                  <a:txBody>
                    <a:bodyPr/>
                    <a:lstStyle/>
                    <a:p>
                      <a:pPr algn="l" fontAlgn="b"/>
                      <a:r>
                        <a:rPr lang="en-GB" sz="1300" u="none" strike="noStrike">
                          <a:effectLst/>
                        </a:rPr>
                        <a:t>NFR010</a:t>
                      </a:r>
                      <a:endParaRPr lang="en-GB" sz="13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r>
                        <a:rPr lang="en-GB" sz="1300" u="none" strike="noStrike">
                          <a:effectLst/>
                        </a:rPr>
                        <a:t>Data Backup and  </a:t>
                      </a:r>
                      <a:br>
                        <a:rPr lang="en-GB" sz="1300" u="none" strike="noStrike">
                          <a:effectLst/>
                        </a:rPr>
                      </a:br>
                      <a:r>
                        <a:rPr lang="en-GB" sz="1300" u="none" strike="noStrike">
                          <a:effectLst/>
                        </a:rPr>
                        <a:t>Recovery</a:t>
                      </a:r>
                      <a:endParaRPr lang="en-GB" sz="13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r>
                        <a:rPr lang="en-GB" sz="1300" u="none" strike="noStrike" dirty="0">
                          <a:effectLst/>
                        </a:rPr>
                        <a:t>The system should implement regular data backups establish effective recovery mechanisms</a:t>
                      </a:r>
                      <a:endParaRPr lang="en-GB" sz="1300" b="0" i="0" u="none" strike="noStrike" dirty="0">
                        <a:solidFill>
                          <a:srgbClr val="000000"/>
                        </a:solidFill>
                        <a:effectLst/>
                        <a:latin typeface="Calibri" panose="020F0502020204030204" pitchFamily="34" charset="0"/>
                      </a:endParaRPr>
                    </a:p>
                  </a:txBody>
                  <a:tcPr marL="7224" marR="7224" marT="7224" marB="0" anchor="b"/>
                </a:tc>
                <a:extLst>
                  <a:ext uri="{0D108BD9-81ED-4DB2-BD59-A6C34878D82A}">
                    <a16:rowId xmlns:a16="http://schemas.microsoft.com/office/drawing/2014/main" val="1679551971"/>
                  </a:ext>
                </a:extLst>
              </a:tr>
              <a:tr h="277503">
                <a:tc>
                  <a:txBody>
                    <a:bodyPr/>
                    <a:lstStyle/>
                    <a:p>
                      <a:pPr algn="l" fontAlgn="b"/>
                      <a:r>
                        <a:rPr lang="en-GB" sz="1300" u="none" strike="noStrike">
                          <a:effectLst/>
                        </a:rPr>
                        <a:t>NFR011</a:t>
                      </a:r>
                      <a:endParaRPr lang="en-GB" sz="13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r>
                        <a:rPr lang="en-GB" sz="1300" u="none" strike="noStrike">
                          <a:effectLst/>
                        </a:rPr>
                        <a:t>Security</a:t>
                      </a:r>
                      <a:endParaRPr lang="en-GB" sz="13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r>
                        <a:rPr lang="en-GB" sz="1300" u="none" strike="noStrike" dirty="0">
                          <a:effectLst/>
                        </a:rPr>
                        <a:t>The platform should have automated email response sent to users in case of security breach</a:t>
                      </a:r>
                      <a:endParaRPr lang="en-GB" sz="1300" b="0" i="0" u="none" strike="noStrike" dirty="0">
                        <a:solidFill>
                          <a:srgbClr val="000000"/>
                        </a:solidFill>
                        <a:effectLst/>
                        <a:latin typeface="Calibri" panose="020F0502020204030204" pitchFamily="34" charset="0"/>
                      </a:endParaRPr>
                    </a:p>
                  </a:txBody>
                  <a:tcPr marL="7224" marR="7224" marT="7224" marB="0" anchor="b"/>
                </a:tc>
                <a:extLst>
                  <a:ext uri="{0D108BD9-81ED-4DB2-BD59-A6C34878D82A}">
                    <a16:rowId xmlns:a16="http://schemas.microsoft.com/office/drawing/2014/main" val="411801184"/>
                  </a:ext>
                </a:extLst>
              </a:tr>
              <a:tr h="277503">
                <a:tc>
                  <a:txBody>
                    <a:bodyPr/>
                    <a:lstStyle/>
                    <a:p>
                      <a:pPr algn="l" fontAlgn="b"/>
                      <a:r>
                        <a:rPr lang="en-GB" sz="1300" u="none" strike="noStrike">
                          <a:effectLst/>
                        </a:rPr>
                        <a:t>NFR012</a:t>
                      </a:r>
                      <a:endParaRPr lang="en-GB" sz="13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r>
                        <a:rPr lang="en-GB" sz="1300" u="none" strike="noStrike">
                          <a:effectLst/>
                        </a:rPr>
                        <a:t>Scalability</a:t>
                      </a:r>
                      <a:endParaRPr lang="en-GB" sz="13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r>
                        <a:rPr lang="en-GB" sz="1300" u="none" strike="noStrike" dirty="0">
                          <a:effectLst/>
                        </a:rPr>
                        <a:t>The platform should be designed to handle a growing number of users, courses and content </a:t>
                      </a:r>
                      <a:endParaRPr lang="en-GB" sz="1300" b="0" i="0" u="none" strike="noStrike" dirty="0">
                        <a:solidFill>
                          <a:srgbClr val="000000"/>
                        </a:solidFill>
                        <a:effectLst/>
                        <a:latin typeface="Calibri" panose="020F0502020204030204" pitchFamily="34" charset="0"/>
                      </a:endParaRPr>
                    </a:p>
                  </a:txBody>
                  <a:tcPr marL="7224" marR="7224" marT="7224" marB="0" anchor="b"/>
                </a:tc>
                <a:extLst>
                  <a:ext uri="{0D108BD9-81ED-4DB2-BD59-A6C34878D82A}">
                    <a16:rowId xmlns:a16="http://schemas.microsoft.com/office/drawing/2014/main" val="3076065439"/>
                  </a:ext>
                </a:extLst>
              </a:tr>
            </a:tbl>
          </a:graphicData>
        </a:graphic>
      </p:graphicFrame>
    </p:spTree>
    <p:extLst>
      <p:ext uri="{BB962C8B-B14F-4D97-AF65-F5344CB8AC3E}">
        <p14:creationId xmlns:p14="http://schemas.microsoft.com/office/powerpoint/2010/main" val="3340954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B354F1-2A5B-276C-F495-8ABF6689996A}"/>
              </a:ext>
            </a:extLst>
          </p:cNvPr>
          <p:cNvSpPr txBox="1"/>
          <p:nvPr/>
        </p:nvSpPr>
        <p:spPr>
          <a:xfrm>
            <a:off x="4099023" y="1652690"/>
            <a:ext cx="3555782" cy="830997"/>
          </a:xfrm>
          <a:prstGeom prst="rect">
            <a:avLst/>
          </a:prstGeom>
          <a:noFill/>
        </p:spPr>
        <p:txBody>
          <a:bodyPr wrap="none" rtlCol="0">
            <a:spAutoFit/>
          </a:bodyPr>
          <a:lstStyle/>
          <a:p>
            <a:pPr marL="0" indent="0" algn="just">
              <a:buNone/>
            </a:pPr>
            <a:r>
              <a:rPr lang="en-US" sz="4800" b="1" dirty="0">
                <a:solidFill>
                  <a:schemeClr val="bg1"/>
                </a:solidFill>
              </a:rPr>
              <a:t>PROJECT AI</a:t>
            </a:r>
          </a:p>
        </p:txBody>
      </p:sp>
      <p:sp>
        <p:nvSpPr>
          <p:cNvPr id="5" name="Title 4">
            <a:extLst>
              <a:ext uri="{FF2B5EF4-FFF2-40B4-BE49-F238E27FC236}">
                <a16:creationId xmlns:a16="http://schemas.microsoft.com/office/drawing/2014/main" id="{0108FA05-5F1A-EC78-1917-08C61ACA903A}"/>
              </a:ext>
            </a:extLst>
          </p:cNvPr>
          <p:cNvSpPr>
            <a:spLocks noGrp="1"/>
          </p:cNvSpPr>
          <p:nvPr>
            <p:ph type="title"/>
          </p:nvPr>
        </p:nvSpPr>
        <p:spPr>
          <a:xfrm>
            <a:off x="659713" y="2919933"/>
            <a:ext cx="10749630" cy="1662669"/>
          </a:xfrm>
        </p:spPr>
        <p:txBody>
          <a:bodyPr>
            <a:normAutofit/>
          </a:bodyPr>
          <a:lstStyle/>
          <a:p>
            <a:pPr algn="just"/>
            <a:r>
              <a:rPr lang="en-US" sz="3000" b="1" i="0" u="none" strike="noStrike" dirty="0">
                <a:solidFill>
                  <a:srgbClr val="374151"/>
                </a:solidFill>
                <a:effectLst/>
                <a:latin typeface="Söhne"/>
              </a:rPr>
              <a:t>interactive Evolution: Redefining </a:t>
            </a:r>
            <a:r>
              <a:rPr lang="en-US" sz="3000" b="1" i="0" u="none" strike="noStrike" dirty="0" err="1">
                <a:solidFill>
                  <a:srgbClr val="374151"/>
                </a:solidFill>
                <a:effectLst/>
                <a:latin typeface="Söhne"/>
              </a:rPr>
              <a:t>Tritek's</a:t>
            </a:r>
            <a:r>
              <a:rPr lang="en-US" sz="3000" b="1" i="0" u="none" strike="noStrike" dirty="0">
                <a:solidFill>
                  <a:srgbClr val="374151"/>
                </a:solidFill>
                <a:effectLst/>
                <a:latin typeface="Söhne"/>
              </a:rPr>
              <a:t> LMS for Enhanced User Experience and Modernized Service Offering</a:t>
            </a:r>
            <a:endParaRPr lang="en-US" sz="3000" b="1" dirty="0">
              <a:solidFill>
                <a:schemeClr val="bg1"/>
              </a:solidFill>
            </a:endParaRPr>
          </a:p>
        </p:txBody>
      </p:sp>
    </p:spTree>
    <p:extLst>
      <p:ext uri="{BB962C8B-B14F-4D97-AF65-F5344CB8AC3E}">
        <p14:creationId xmlns:p14="http://schemas.microsoft.com/office/powerpoint/2010/main" val="3690871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038E7-D864-21FE-C424-75CD38D0024E}"/>
              </a:ext>
            </a:extLst>
          </p:cNvPr>
          <p:cNvSpPr>
            <a:spLocks noGrp="1"/>
          </p:cNvSpPr>
          <p:nvPr>
            <p:ph type="title"/>
          </p:nvPr>
        </p:nvSpPr>
        <p:spPr>
          <a:xfrm>
            <a:off x="466445" y="1149926"/>
            <a:ext cx="11397703" cy="5435291"/>
          </a:xfrm>
        </p:spPr>
        <p:txBody>
          <a:bodyPr>
            <a:noAutofit/>
          </a:bodyPr>
          <a:lstStyle/>
          <a:p>
            <a:pPr>
              <a:lnSpc>
                <a:spcPct val="150000"/>
              </a:lnSpc>
            </a:pPr>
            <a:r>
              <a:rPr lang="en-US" sz="1500" b="1" dirty="0">
                <a:solidFill>
                  <a:schemeClr val="bg1"/>
                </a:solidFill>
                <a:effectLst/>
              </a:rPr>
              <a:t>Project Type: - System Enhancement</a:t>
            </a:r>
            <a:br>
              <a:rPr lang="en-US" sz="1500" b="1" dirty="0">
                <a:solidFill>
                  <a:schemeClr val="bg1"/>
                </a:solidFill>
                <a:effectLst/>
              </a:rPr>
            </a:br>
            <a:r>
              <a:rPr lang="en-US" sz="1500" b="1" dirty="0">
                <a:solidFill>
                  <a:schemeClr val="bg1"/>
                </a:solidFill>
                <a:effectLst/>
              </a:rPr>
              <a:t>Project Owner: - Mohammed</a:t>
            </a:r>
            <a:br>
              <a:rPr lang="en-US" sz="1500" b="1" dirty="0">
                <a:solidFill>
                  <a:schemeClr val="bg1"/>
                </a:solidFill>
                <a:effectLst/>
              </a:rPr>
            </a:br>
            <a:r>
              <a:rPr lang="en-US" sz="1500" b="1" dirty="0">
                <a:solidFill>
                  <a:schemeClr val="bg1"/>
                </a:solidFill>
                <a:effectLst/>
              </a:rPr>
              <a:t>Contact address: - </a:t>
            </a:r>
            <a:r>
              <a:rPr lang="en-US" sz="1500" b="1" u="sng" dirty="0">
                <a:solidFill>
                  <a:schemeClr val="bg1"/>
                </a:solidFill>
                <a:effectLst/>
                <a:hlinkClick r:id="rId2">
                  <a:extLst>
                    <a:ext uri="{A12FA001-AC4F-418D-AE19-62706E023703}">
                      <ahyp:hlinkClr xmlns:ahyp="http://schemas.microsoft.com/office/drawing/2018/hyperlinkcolor" val="tx"/>
                    </a:ext>
                  </a:extLst>
                </a:hlinkClick>
              </a:rPr>
              <a:t>mohammed@tritekconsulting.co.uk</a:t>
            </a:r>
            <a:br>
              <a:rPr lang="en-US" sz="1500" b="1" dirty="0">
                <a:solidFill>
                  <a:schemeClr val="bg1"/>
                </a:solidFill>
                <a:effectLst/>
              </a:rPr>
            </a:br>
            <a:r>
              <a:rPr lang="en-US" sz="1500" b="1" dirty="0">
                <a:solidFill>
                  <a:schemeClr val="bg1"/>
                </a:solidFill>
                <a:effectLst/>
              </a:rPr>
              <a:t>Project Aim: - </a:t>
            </a:r>
            <a:r>
              <a:rPr lang="en-US" sz="1500" cap="none" dirty="0">
                <a:solidFill>
                  <a:schemeClr val="bg1"/>
                </a:solidFill>
                <a:effectLst/>
              </a:rPr>
              <a:t>The service industry has seen a rise of companies joining, making the competition stiff. as a result, companies are now in constant lookout to further </a:t>
            </a:r>
            <a:r>
              <a:rPr lang="en-US" sz="1500" cap="none" dirty="0" err="1">
                <a:solidFill>
                  <a:schemeClr val="bg1"/>
                </a:solidFill>
                <a:effectLst/>
              </a:rPr>
              <a:t>modernise</a:t>
            </a:r>
            <a:r>
              <a:rPr lang="en-US" sz="1500" cap="none" dirty="0">
                <a:solidFill>
                  <a:schemeClr val="bg1"/>
                </a:solidFill>
                <a:effectLst/>
              </a:rPr>
              <a:t> their service offering. similarly, there is need for </a:t>
            </a:r>
            <a:r>
              <a:rPr lang="en-US" sz="1500" cap="none" dirty="0" err="1">
                <a:solidFill>
                  <a:schemeClr val="bg1"/>
                </a:solidFill>
                <a:effectLst/>
              </a:rPr>
              <a:t>tritek</a:t>
            </a:r>
            <a:r>
              <a:rPr lang="en-US" sz="1500" cap="none" dirty="0">
                <a:solidFill>
                  <a:schemeClr val="bg1"/>
                </a:solidFill>
                <a:effectLst/>
              </a:rPr>
              <a:t> to redesign its video-play system for continued satisfaction and retention of its users. we are also looking to have a more interactive platform.</a:t>
            </a:r>
            <a:br>
              <a:rPr lang="en-US" sz="1500" cap="none" dirty="0">
                <a:solidFill>
                  <a:schemeClr val="bg1"/>
                </a:solidFill>
                <a:effectLst/>
              </a:rPr>
            </a:br>
            <a:r>
              <a:rPr lang="en-US" sz="1500" cap="none" dirty="0">
                <a:solidFill>
                  <a:schemeClr val="bg1"/>
                </a:solidFill>
                <a:effectLst/>
              </a:rPr>
              <a:t>the aim of your project is to </a:t>
            </a:r>
            <a:r>
              <a:rPr lang="en-US" sz="1500" cap="none" dirty="0" err="1">
                <a:solidFill>
                  <a:schemeClr val="bg1"/>
                </a:solidFill>
                <a:effectLst/>
              </a:rPr>
              <a:t>modernise</a:t>
            </a:r>
            <a:r>
              <a:rPr lang="en-US" sz="1500" cap="none" dirty="0">
                <a:solidFill>
                  <a:schemeClr val="bg1"/>
                </a:solidFill>
                <a:effectLst/>
              </a:rPr>
              <a:t> </a:t>
            </a:r>
            <a:r>
              <a:rPr lang="en-US" sz="1500" cap="none" dirty="0" err="1">
                <a:solidFill>
                  <a:schemeClr val="bg1"/>
                </a:solidFill>
                <a:effectLst/>
              </a:rPr>
              <a:t>tritek`s</a:t>
            </a:r>
            <a:r>
              <a:rPr lang="en-US" sz="1500" cap="none" dirty="0">
                <a:solidFill>
                  <a:schemeClr val="bg1"/>
                </a:solidFill>
                <a:effectLst/>
              </a:rPr>
              <a:t> </a:t>
            </a:r>
            <a:r>
              <a:rPr lang="en-US" sz="1500" cap="none" dirty="0" err="1">
                <a:solidFill>
                  <a:schemeClr val="bg1"/>
                </a:solidFill>
                <a:effectLst/>
              </a:rPr>
              <a:t>lms</a:t>
            </a:r>
            <a:r>
              <a:rPr lang="en-US" sz="1500" cap="none" dirty="0">
                <a:solidFill>
                  <a:schemeClr val="bg1"/>
                </a:solidFill>
                <a:effectLst/>
              </a:rPr>
              <a:t> profile for the candidates, make it more current with the latest features in the market, relevant for our users. this will be in line with making the interface and interaction of users to be seamless. </a:t>
            </a:r>
            <a:br>
              <a:rPr lang="en-US" sz="1500" b="1" dirty="0">
                <a:solidFill>
                  <a:schemeClr val="bg1"/>
                </a:solidFill>
                <a:effectLst/>
              </a:rPr>
            </a:br>
            <a:r>
              <a:rPr lang="en-US" sz="1500" b="1" dirty="0">
                <a:solidFill>
                  <a:schemeClr val="bg1"/>
                </a:solidFill>
                <a:effectLst/>
              </a:rPr>
              <a:t>Project Timeline: - 7 weeks (no tolerance)</a:t>
            </a:r>
            <a:br>
              <a:rPr lang="en-US" sz="1500" b="1" dirty="0">
                <a:solidFill>
                  <a:schemeClr val="bg1"/>
                </a:solidFill>
                <a:effectLst/>
              </a:rPr>
            </a:br>
            <a:r>
              <a:rPr lang="en-US" sz="1500" b="1" dirty="0">
                <a:solidFill>
                  <a:schemeClr val="bg1"/>
                </a:solidFill>
                <a:effectLst/>
              </a:rPr>
              <a:t>Project Build: - 3 weeks (no tolerance)</a:t>
            </a:r>
            <a:br>
              <a:rPr lang="en-US" sz="1500" b="1" dirty="0">
                <a:solidFill>
                  <a:schemeClr val="bg1"/>
                </a:solidFill>
                <a:effectLst/>
              </a:rPr>
            </a:br>
            <a:r>
              <a:rPr lang="en-US" sz="1500" b="1" dirty="0">
                <a:solidFill>
                  <a:schemeClr val="bg1"/>
                </a:solidFill>
                <a:effectLst/>
              </a:rPr>
              <a:t>Start Date: - 21/11/2023.</a:t>
            </a:r>
            <a:br>
              <a:rPr lang="en-US" sz="1500" b="1" dirty="0">
                <a:solidFill>
                  <a:schemeClr val="bg1"/>
                </a:solidFill>
                <a:effectLst/>
              </a:rPr>
            </a:br>
            <a:r>
              <a:rPr lang="en-US" sz="1500" b="1" dirty="0">
                <a:solidFill>
                  <a:schemeClr val="bg1"/>
                </a:solidFill>
                <a:effectLst/>
              </a:rPr>
              <a:t>Budget: - £40,000</a:t>
            </a:r>
            <a:br>
              <a:rPr lang="en-US" sz="1500" dirty="0">
                <a:solidFill>
                  <a:schemeClr val="bg1"/>
                </a:solidFill>
                <a:effectLst/>
              </a:rPr>
            </a:br>
            <a:br>
              <a:rPr lang="en-US" sz="1500" dirty="0">
                <a:solidFill>
                  <a:schemeClr val="bg1"/>
                </a:solidFill>
                <a:effectLst/>
              </a:rPr>
            </a:br>
            <a:endParaRPr lang="en-US" sz="1500" dirty="0">
              <a:solidFill>
                <a:schemeClr val="bg1"/>
              </a:solidFill>
              <a:effectLst/>
            </a:endParaRPr>
          </a:p>
        </p:txBody>
      </p:sp>
    </p:spTree>
    <p:extLst>
      <p:ext uri="{BB962C8B-B14F-4D97-AF65-F5344CB8AC3E}">
        <p14:creationId xmlns:p14="http://schemas.microsoft.com/office/powerpoint/2010/main" val="9127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91F240E-99C9-4C6A-BD0A-15F9E69F33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C8424AD-EE61-4FBC-ABA0-36E67508F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AE47E0A8-2E25-39EF-2A5A-99CDEB4CBA1E}"/>
              </a:ext>
            </a:extLst>
          </p:cNvPr>
          <p:cNvGraphicFramePr>
            <a:graphicFrameLocks noGrp="1"/>
          </p:cNvGraphicFramePr>
          <p:nvPr>
            <p:extLst>
              <p:ext uri="{D42A27DB-BD31-4B8C-83A1-F6EECF244321}">
                <p14:modId xmlns:p14="http://schemas.microsoft.com/office/powerpoint/2010/main" val="3669028862"/>
              </p:ext>
            </p:extLst>
          </p:nvPr>
        </p:nvGraphicFramePr>
        <p:xfrm>
          <a:off x="961010" y="1322277"/>
          <a:ext cx="10269983" cy="4624136"/>
        </p:xfrm>
        <a:graphic>
          <a:graphicData uri="http://schemas.openxmlformats.org/drawingml/2006/table">
            <a:tbl>
              <a:tblPr firstRow="1" bandRow="1">
                <a:tableStyleId>{8EC20E35-A176-4012-BC5E-935CFFF8708E}</a:tableStyleId>
              </a:tblPr>
              <a:tblGrid>
                <a:gridCol w="1171130">
                  <a:extLst>
                    <a:ext uri="{9D8B030D-6E8A-4147-A177-3AD203B41FA5}">
                      <a16:colId xmlns:a16="http://schemas.microsoft.com/office/drawing/2014/main" val="4084678675"/>
                    </a:ext>
                  </a:extLst>
                </a:gridCol>
                <a:gridCol w="2429683">
                  <a:extLst>
                    <a:ext uri="{9D8B030D-6E8A-4147-A177-3AD203B41FA5}">
                      <a16:colId xmlns:a16="http://schemas.microsoft.com/office/drawing/2014/main" val="1386533445"/>
                    </a:ext>
                  </a:extLst>
                </a:gridCol>
                <a:gridCol w="6669170">
                  <a:extLst>
                    <a:ext uri="{9D8B030D-6E8A-4147-A177-3AD203B41FA5}">
                      <a16:colId xmlns:a16="http://schemas.microsoft.com/office/drawing/2014/main" val="399536434"/>
                    </a:ext>
                  </a:extLst>
                </a:gridCol>
              </a:tblGrid>
              <a:tr h="360410">
                <a:tc>
                  <a:txBody>
                    <a:bodyPr/>
                    <a:lstStyle/>
                    <a:p>
                      <a:pPr algn="ctr" fontAlgn="b"/>
                      <a:r>
                        <a:rPr lang="en-US" sz="2000" u="none" strike="noStrike">
                          <a:effectLst/>
                        </a:rPr>
                        <a:t>HLR ID</a:t>
                      </a:r>
                      <a:endParaRPr lang="en-US" sz="2000" b="1" i="0" u="none" strike="noStrike">
                        <a:solidFill>
                          <a:srgbClr val="000000"/>
                        </a:solidFill>
                        <a:effectLst/>
                        <a:latin typeface="Calibri" panose="020F0502020204030204" pitchFamily="34" charset="0"/>
                      </a:endParaRPr>
                    </a:p>
                  </a:txBody>
                  <a:tcPr marL="17602" marR="17602" marT="17602" marB="0" anchor="b"/>
                </a:tc>
                <a:tc>
                  <a:txBody>
                    <a:bodyPr/>
                    <a:lstStyle/>
                    <a:p>
                      <a:pPr algn="ctr" fontAlgn="b"/>
                      <a:r>
                        <a:rPr lang="en-US" sz="2000" u="none" strike="noStrike">
                          <a:effectLst/>
                        </a:rPr>
                        <a:t>Req Name</a:t>
                      </a:r>
                      <a:endParaRPr lang="en-US" sz="2000" b="1" i="0" u="none" strike="noStrike">
                        <a:solidFill>
                          <a:srgbClr val="000000"/>
                        </a:solidFill>
                        <a:effectLst/>
                        <a:latin typeface="Calibri" panose="020F0502020204030204" pitchFamily="34" charset="0"/>
                      </a:endParaRPr>
                    </a:p>
                  </a:txBody>
                  <a:tcPr marL="17602" marR="17602" marT="17602" marB="0" anchor="b"/>
                </a:tc>
                <a:tc>
                  <a:txBody>
                    <a:bodyPr/>
                    <a:lstStyle/>
                    <a:p>
                      <a:pPr algn="ctr" fontAlgn="b"/>
                      <a:r>
                        <a:rPr lang="en-US" sz="2000" u="none" strike="noStrike">
                          <a:effectLst/>
                        </a:rPr>
                        <a:t>Req Description</a:t>
                      </a:r>
                      <a:endParaRPr lang="en-US" sz="2000" b="1" i="0" u="none" strike="noStrike">
                        <a:solidFill>
                          <a:srgbClr val="000000"/>
                        </a:solidFill>
                        <a:effectLst/>
                        <a:latin typeface="Calibri" panose="020F0502020204030204" pitchFamily="34" charset="0"/>
                      </a:endParaRPr>
                    </a:p>
                  </a:txBody>
                  <a:tcPr marL="17602" marR="17602" marT="17602" marB="0" anchor="b"/>
                </a:tc>
                <a:extLst>
                  <a:ext uri="{0D108BD9-81ED-4DB2-BD59-A6C34878D82A}">
                    <a16:rowId xmlns:a16="http://schemas.microsoft.com/office/drawing/2014/main" val="350545591"/>
                  </a:ext>
                </a:extLst>
              </a:tr>
              <a:tr h="726658">
                <a:tc>
                  <a:txBody>
                    <a:bodyPr/>
                    <a:lstStyle/>
                    <a:p>
                      <a:pPr algn="ctr" fontAlgn="ctr"/>
                      <a:r>
                        <a:rPr lang="en-US" sz="2000" u="none" strike="noStrike">
                          <a:effectLst/>
                        </a:rPr>
                        <a:t>HLR001</a:t>
                      </a:r>
                      <a:endParaRPr lang="en-US" sz="2000" b="0" i="0" u="none" strike="noStrike">
                        <a:solidFill>
                          <a:srgbClr val="000000"/>
                        </a:solidFill>
                        <a:effectLst/>
                        <a:latin typeface="Calibri" panose="020F0502020204030204" pitchFamily="34" charset="0"/>
                      </a:endParaRPr>
                    </a:p>
                  </a:txBody>
                  <a:tcPr marL="17602" marR="17602" marT="17602" marB="0" anchor="ctr"/>
                </a:tc>
                <a:tc>
                  <a:txBody>
                    <a:bodyPr/>
                    <a:lstStyle/>
                    <a:p>
                      <a:pPr algn="l" fontAlgn="b"/>
                      <a:r>
                        <a:rPr lang="en-US" sz="2200" u="none" strike="noStrike">
                          <a:effectLst/>
                        </a:rPr>
                        <a:t>ACCOUNT MANAGEMENT</a:t>
                      </a:r>
                      <a:endParaRPr lang="en-US" sz="2200" b="0" i="0" u="none" strike="noStrike">
                        <a:solidFill>
                          <a:srgbClr val="000000"/>
                        </a:solidFill>
                        <a:effectLst/>
                        <a:latin typeface="Calibri" panose="020F0502020204030204" pitchFamily="34" charset="0"/>
                      </a:endParaRPr>
                    </a:p>
                  </a:txBody>
                  <a:tcPr marL="17602" marR="17602" marT="17602" marB="0" anchor="b"/>
                </a:tc>
                <a:tc>
                  <a:txBody>
                    <a:bodyPr/>
                    <a:lstStyle/>
                    <a:p>
                      <a:pPr algn="l" fontAlgn="b"/>
                      <a:r>
                        <a:rPr lang="en-US" sz="2000" u="none" strike="noStrike">
                          <a:effectLst/>
                        </a:rPr>
                        <a:t>The platform must allow users manage profile including personal information preferences and details</a:t>
                      </a:r>
                      <a:endParaRPr lang="en-US" sz="2000" b="0" i="0" u="none" strike="noStrike">
                        <a:solidFill>
                          <a:srgbClr val="000000"/>
                        </a:solidFill>
                        <a:effectLst/>
                        <a:latin typeface="Calibri" panose="020F0502020204030204" pitchFamily="34" charset="0"/>
                      </a:endParaRPr>
                    </a:p>
                  </a:txBody>
                  <a:tcPr marL="17602" marR="17602" marT="17602" marB="0" anchor="b"/>
                </a:tc>
                <a:extLst>
                  <a:ext uri="{0D108BD9-81ED-4DB2-BD59-A6C34878D82A}">
                    <a16:rowId xmlns:a16="http://schemas.microsoft.com/office/drawing/2014/main" val="1215699112"/>
                  </a:ext>
                </a:extLst>
              </a:tr>
              <a:tr h="668058">
                <a:tc>
                  <a:txBody>
                    <a:bodyPr/>
                    <a:lstStyle/>
                    <a:p>
                      <a:pPr algn="ctr" fontAlgn="ctr"/>
                      <a:r>
                        <a:rPr lang="en-US" sz="2000" u="none" strike="noStrike">
                          <a:effectLst/>
                        </a:rPr>
                        <a:t>HLR002</a:t>
                      </a:r>
                      <a:endParaRPr lang="en-US" sz="2000" b="0" i="0" u="none" strike="noStrike">
                        <a:solidFill>
                          <a:srgbClr val="000000"/>
                        </a:solidFill>
                        <a:effectLst/>
                        <a:latin typeface="Calibri" panose="020F0502020204030204" pitchFamily="34" charset="0"/>
                      </a:endParaRPr>
                    </a:p>
                  </a:txBody>
                  <a:tcPr marL="17602" marR="17602" marT="17602" marB="0" anchor="ctr"/>
                </a:tc>
                <a:tc>
                  <a:txBody>
                    <a:bodyPr/>
                    <a:lstStyle/>
                    <a:p>
                      <a:pPr algn="l" fontAlgn="ctr"/>
                      <a:r>
                        <a:rPr lang="en-US" sz="2200" u="none" strike="noStrike">
                          <a:effectLst/>
                        </a:rPr>
                        <a:t>NAVIGATION</a:t>
                      </a:r>
                      <a:endParaRPr lang="en-US" sz="2200" b="0" i="0" u="none" strike="noStrike">
                        <a:solidFill>
                          <a:srgbClr val="000000"/>
                        </a:solidFill>
                        <a:effectLst/>
                        <a:latin typeface="Calibri" panose="020F0502020204030204" pitchFamily="34" charset="0"/>
                      </a:endParaRPr>
                    </a:p>
                  </a:txBody>
                  <a:tcPr marL="17602" marR="17602" marT="17602" marB="0" anchor="ctr"/>
                </a:tc>
                <a:tc>
                  <a:txBody>
                    <a:bodyPr/>
                    <a:lstStyle/>
                    <a:p>
                      <a:pPr algn="l" fontAlgn="ctr"/>
                      <a:r>
                        <a:rPr lang="en-US" sz="2000" u="none" strike="noStrike">
                          <a:effectLst/>
                        </a:rPr>
                        <a:t>The Platform need to have a better user jorney for seamless navigation</a:t>
                      </a:r>
                      <a:endParaRPr lang="en-US" sz="2000" b="0" i="0" u="none" strike="noStrike">
                        <a:solidFill>
                          <a:srgbClr val="000000"/>
                        </a:solidFill>
                        <a:effectLst/>
                        <a:latin typeface="Calibri" panose="020F0502020204030204" pitchFamily="34" charset="0"/>
                      </a:endParaRPr>
                    </a:p>
                  </a:txBody>
                  <a:tcPr marL="17602" marR="17602" marT="17602" marB="0" anchor="ctr"/>
                </a:tc>
                <a:extLst>
                  <a:ext uri="{0D108BD9-81ED-4DB2-BD59-A6C34878D82A}">
                    <a16:rowId xmlns:a16="http://schemas.microsoft.com/office/drawing/2014/main" val="4153727364"/>
                  </a:ext>
                </a:extLst>
              </a:tr>
              <a:tr h="726658">
                <a:tc>
                  <a:txBody>
                    <a:bodyPr/>
                    <a:lstStyle/>
                    <a:p>
                      <a:pPr algn="ctr" fontAlgn="ctr"/>
                      <a:r>
                        <a:rPr lang="en-US" sz="2000" u="none" strike="noStrike">
                          <a:effectLst/>
                        </a:rPr>
                        <a:t>HLR003</a:t>
                      </a:r>
                      <a:endParaRPr lang="en-US" sz="2000" b="0" i="0" u="none" strike="noStrike">
                        <a:solidFill>
                          <a:srgbClr val="000000"/>
                        </a:solidFill>
                        <a:effectLst/>
                        <a:latin typeface="Calibri" panose="020F0502020204030204" pitchFamily="34" charset="0"/>
                      </a:endParaRPr>
                    </a:p>
                  </a:txBody>
                  <a:tcPr marL="17602" marR="17602" marT="17602" marB="0" anchor="ctr"/>
                </a:tc>
                <a:tc>
                  <a:txBody>
                    <a:bodyPr/>
                    <a:lstStyle/>
                    <a:p>
                      <a:pPr algn="l" fontAlgn="ctr"/>
                      <a:r>
                        <a:rPr lang="en-US" sz="2200" u="none" strike="noStrike">
                          <a:effectLst/>
                        </a:rPr>
                        <a:t>PERFORMANCE TRACKING</a:t>
                      </a:r>
                      <a:endParaRPr lang="en-US" sz="2200" b="0" i="0" u="none" strike="noStrike">
                        <a:solidFill>
                          <a:srgbClr val="000000"/>
                        </a:solidFill>
                        <a:effectLst/>
                        <a:latin typeface="Calibri" panose="020F0502020204030204" pitchFamily="34" charset="0"/>
                      </a:endParaRPr>
                    </a:p>
                  </a:txBody>
                  <a:tcPr marL="17602" marR="17602" marT="17602" marB="0" anchor="ctr"/>
                </a:tc>
                <a:tc>
                  <a:txBody>
                    <a:bodyPr/>
                    <a:lstStyle/>
                    <a:p>
                      <a:pPr algn="l" fontAlgn="b"/>
                      <a:r>
                        <a:rPr lang="en-US" sz="2000" u="none" strike="noStrike">
                          <a:effectLst/>
                        </a:rPr>
                        <a:t>The platform must have a well-articulated tracking system for the overall tracking of the candidate's progress</a:t>
                      </a:r>
                      <a:endParaRPr lang="en-US" sz="2000" b="0" i="0" u="none" strike="noStrike">
                        <a:solidFill>
                          <a:srgbClr val="000000"/>
                        </a:solidFill>
                        <a:effectLst/>
                        <a:latin typeface="Calibri" panose="020F0502020204030204" pitchFamily="34" charset="0"/>
                      </a:endParaRPr>
                    </a:p>
                  </a:txBody>
                  <a:tcPr marL="17602" marR="17602" marT="17602" marB="0" anchor="b"/>
                </a:tc>
                <a:extLst>
                  <a:ext uri="{0D108BD9-81ED-4DB2-BD59-A6C34878D82A}">
                    <a16:rowId xmlns:a16="http://schemas.microsoft.com/office/drawing/2014/main" val="3473038275"/>
                  </a:ext>
                </a:extLst>
              </a:tr>
              <a:tr h="1063606">
                <a:tc>
                  <a:txBody>
                    <a:bodyPr/>
                    <a:lstStyle/>
                    <a:p>
                      <a:pPr algn="ctr" fontAlgn="ctr"/>
                      <a:r>
                        <a:rPr lang="en-US" sz="2000" u="none" strike="noStrike">
                          <a:effectLst/>
                        </a:rPr>
                        <a:t>HLR004</a:t>
                      </a:r>
                      <a:endParaRPr lang="en-US" sz="2000" b="0" i="0" u="none" strike="noStrike">
                        <a:solidFill>
                          <a:srgbClr val="000000"/>
                        </a:solidFill>
                        <a:effectLst/>
                        <a:latin typeface="Calibri" panose="020F0502020204030204" pitchFamily="34" charset="0"/>
                      </a:endParaRPr>
                    </a:p>
                  </a:txBody>
                  <a:tcPr marL="17602" marR="17602" marT="17602" marB="0" anchor="ctr"/>
                </a:tc>
                <a:tc>
                  <a:txBody>
                    <a:bodyPr/>
                    <a:lstStyle/>
                    <a:p>
                      <a:pPr algn="l" fontAlgn="ctr"/>
                      <a:r>
                        <a:rPr lang="en-US" sz="2200" u="none" strike="noStrike">
                          <a:effectLst/>
                        </a:rPr>
                        <a:t>CANDIDATE SYSTEM SUPPORT</a:t>
                      </a:r>
                    </a:p>
                  </a:txBody>
                  <a:tcPr marL="17602" marR="17602" marT="17602" marB="0" anchor="ctr"/>
                </a:tc>
                <a:tc>
                  <a:txBody>
                    <a:bodyPr/>
                    <a:lstStyle/>
                    <a:p>
                      <a:pPr algn="l" fontAlgn="b"/>
                      <a:r>
                        <a:rPr lang="en-US" sz="2000" u="none" strike="noStrike">
                          <a:effectLst/>
                        </a:rPr>
                        <a:t>Provides comprehensive user support services to assist users in navigating and optimizing the platform to respond </a:t>
                      </a:r>
                      <a:endParaRPr lang="en-US" sz="2000" b="0" i="0" u="none" strike="noStrike">
                        <a:solidFill>
                          <a:srgbClr val="000000"/>
                        </a:solidFill>
                        <a:effectLst/>
                        <a:latin typeface="Calibri" panose="020F0502020204030204" pitchFamily="34" charset="0"/>
                      </a:endParaRPr>
                    </a:p>
                  </a:txBody>
                  <a:tcPr marL="17602" marR="17602" marT="17602" marB="0" anchor="b"/>
                </a:tc>
                <a:extLst>
                  <a:ext uri="{0D108BD9-81ED-4DB2-BD59-A6C34878D82A}">
                    <a16:rowId xmlns:a16="http://schemas.microsoft.com/office/drawing/2014/main" val="698720135"/>
                  </a:ext>
                </a:extLst>
              </a:tr>
              <a:tr h="668058">
                <a:tc>
                  <a:txBody>
                    <a:bodyPr/>
                    <a:lstStyle/>
                    <a:p>
                      <a:pPr algn="ctr" fontAlgn="ctr"/>
                      <a:r>
                        <a:rPr lang="en-US" sz="2000" u="none" strike="noStrike">
                          <a:effectLst/>
                        </a:rPr>
                        <a:t>HLR005</a:t>
                      </a:r>
                      <a:endParaRPr lang="en-US" sz="2000" b="0" i="0" u="none" strike="noStrike">
                        <a:solidFill>
                          <a:srgbClr val="000000"/>
                        </a:solidFill>
                        <a:effectLst/>
                        <a:latin typeface="Calibri" panose="020F0502020204030204" pitchFamily="34" charset="0"/>
                      </a:endParaRPr>
                    </a:p>
                  </a:txBody>
                  <a:tcPr marL="17602" marR="17602" marT="17602" marB="0" anchor="ctr"/>
                </a:tc>
                <a:tc>
                  <a:txBody>
                    <a:bodyPr/>
                    <a:lstStyle/>
                    <a:p>
                      <a:pPr algn="l" fontAlgn="ctr"/>
                      <a:r>
                        <a:rPr lang="en-US" sz="2200" u="none" strike="noStrike">
                          <a:effectLst/>
                        </a:rPr>
                        <a:t>SECURITY</a:t>
                      </a:r>
                      <a:endParaRPr lang="en-US" sz="2200" b="0" i="0" u="none" strike="noStrike">
                        <a:solidFill>
                          <a:srgbClr val="000000"/>
                        </a:solidFill>
                        <a:effectLst/>
                        <a:latin typeface="Calibri" panose="020F0502020204030204" pitchFamily="34" charset="0"/>
                      </a:endParaRPr>
                    </a:p>
                  </a:txBody>
                  <a:tcPr marL="17602" marR="17602" marT="17602" marB="0" anchor="ctr"/>
                </a:tc>
                <a:tc>
                  <a:txBody>
                    <a:bodyPr/>
                    <a:lstStyle/>
                    <a:p>
                      <a:pPr algn="l" fontAlgn="b"/>
                      <a:r>
                        <a:rPr lang="en-US" sz="2000" u="none" strike="noStrike">
                          <a:effectLst/>
                        </a:rPr>
                        <a:t>The platform must have a secured URL for the Profile page and data encryption,</a:t>
                      </a:r>
                      <a:endParaRPr lang="en-US" sz="2000" b="0" i="0" u="none" strike="noStrike">
                        <a:solidFill>
                          <a:srgbClr val="000000"/>
                        </a:solidFill>
                        <a:effectLst/>
                        <a:latin typeface="Calibri" panose="020F0502020204030204" pitchFamily="34" charset="0"/>
                      </a:endParaRPr>
                    </a:p>
                  </a:txBody>
                  <a:tcPr marL="17602" marR="17602" marT="17602" marB="0" anchor="b"/>
                </a:tc>
                <a:extLst>
                  <a:ext uri="{0D108BD9-81ED-4DB2-BD59-A6C34878D82A}">
                    <a16:rowId xmlns:a16="http://schemas.microsoft.com/office/drawing/2014/main" val="4030217564"/>
                  </a:ext>
                </a:extLst>
              </a:tr>
            </a:tbl>
          </a:graphicData>
        </a:graphic>
      </p:graphicFrame>
    </p:spTree>
    <p:extLst>
      <p:ext uri="{BB962C8B-B14F-4D97-AF65-F5344CB8AC3E}">
        <p14:creationId xmlns:p14="http://schemas.microsoft.com/office/powerpoint/2010/main" val="2686345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2F85F2A-7660-6E47-F351-AA9C6A542392}"/>
              </a:ext>
            </a:extLst>
          </p:cNvPr>
          <p:cNvSpPr txBox="1">
            <a:spLocks/>
          </p:cNvSpPr>
          <p:nvPr/>
        </p:nvSpPr>
        <p:spPr>
          <a:xfrm>
            <a:off x="103433" y="-29133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Requirement ID:  HLR001</a:t>
            </a:r>
          </a:p>
        </p:txBody>
      </p:sp>
      <p:sp>
        <p:nvSpPr>
          <p:cNvPr id="8" name="Content Placeholder 5">
            <a:extLst>
              <a:ext uri="{FF2B5EF4-FFF2-40B4-BE49-F238E27FC236}">
                <a16:creationId xmlns:a16="http://schemas.microsoft.com/office/drawing/2014/main" id="{7F6733AD-CDCD-F0A6-0339-F32698C006C6}"/>
              </a:ext>
            </a:extLst>
          </p:cNvPr>
          <p:cNvSpPr txBox="1">
            <a:spLocks/>
          </p:cNvSpPr>
          <p:nvPr/>
        </p:nvSpPr>
        <p:spPr>
          <a:xfrm>
            <a:off x="103433" y="784902"/>
            <a:ext cx="11797779" cy="6073097"/>
          </a:xfrm>
          <a:prstGeom prst="rect">
            <a:avLst/>
          </a:prstGeom>
          <a:noFill/>
          <a:ln w="12700" cap="flat" cmpd="sng" algn="ctr">
            <a:solidFill>
              <a:srgbClr val="FFC000"/>
            </a:solidFill>
            <a:prstDash val="solid"/>
            <a:miter lim="800000"/>
          </a:ln>
          <a:effectLst/>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900" b="1"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indent="0">
              <a:buNone/>
              <a:defRPr/>
            </a:pPr>
            <a:r>
              <a:rPr kumimoji="0" lang="en-GB" sz="7200" b="1" i="0" u="none" strike="noStrike" kern="1200" cap="none" spc="0" normalizeH="0" baseline="0" noProof="0" dirty="0">
                <a:ln>
                  <a:noFill/>
                </a:ln>
                <a:solidFill>
                  <a:sysClr val="windowText" lastClr="000000"/>
                </a:solidFill>
                <a:effectLst/>
                <a:uLnTx/>
                <a:uFillTx/>
                <a:cs typeface="Arial" panose="020B0604020202020204" pitchFamily="34" charset="0"/>
              </a:rPr>
              <a:t>Name: </a:t>
            </a:r>
            <a:r>
              <a:rPr lang="en-US" sz="7200" u="none" strike="noStrike" dirty="0">
                <a:effectLst/>
              </a:rPr>
              <a:t>Account Management</a:t>
            </a:r>
            <a:endParaRPr kumimoji="0" lang="en-GB" sz="7200" i="0" u="none" strike="noStrike" kern="1200" cap="none" spc="0" normalizeH="0" baseline="0" noProof="0" dirty="0">
              <a:ln>
                <a:noFill/>
              </a:ln>
              <a:solidFill>
                <a:sysClr val="windowText" lastClr="000000"/>
              </a:solidFill>
              <a:effectLst/>
              <a:uLnTx/>
              <a:uFillTx/>
              <a:cs typeface="Arial" panose="020B0604020202020204" pitchFamily="34" charset="0"/>
            </a:endParaRPr>
          </a:p>
          <a:p>
            <a:pPr marL="0" indent="0">
              <a:buNone/>
              <a:defRPr/>
            </a:pPr>
            <a:r>
              <a:rPr kumimoji="0" lang="en-GB" sz="7200" b="1" i="0" u="none" strike="noStrike" kern="1200" cap="none" spc="0" normalizeH="0" baseline="0" noProof="0" dirty="0">
                <a:ln>
                  <a:noFill/>
                </a:ln>
                <a:solidFill>
                  <a:sysClr val="windowText" lastClr="000000"/>
                </a:solidFill>
                <a:effectLst/>
                <a:uLnTx/>
                <a:uFillTx/>
                <a:cs typeface="Arial" panose="020B0604020202020204" pitchFamily="34" charset="0"/>
              </a:rPr>
              <a:t>Business Problem: </a:t>
            </a:r>
            <a:r>
              <a:rPr kumimoji="0" lang="en-GB" sz="7200" i="0" u="none" strike="noStrike" kern="1200" cap="none" spc="0" normalizeH="0" baseline="0" noProof="0" dirty="0">
                <a:ln>
                  <a:noFill/>
                </a:ln>
                <a:solidFill>
                  <a:sysClr val="windowText" lastClr="000000"/>
                </a:solidFill>
                <a:effectLst/>
                <a:uLnTx/>
                <a:uFillTx/>
                <a:cs typeface="Arial" panose="020B0604020202020204" pitchFamily="34" charset="0"/>
              </a:rPr>
              <a:t>Outdated account management system affects candidate’s satisfaction and retention, restricting user autonomy.</a:t>
            </a:r>
          </a:p>
          <a:p>
            <a:pPr marL="0" indent="0">
              <a:buNone/>
              <a:defRPr/>
            </a:pPr>
            <a:r>
              <a:rPr lang="en-GB" sz="7200" b="1" dirty="0">
                <a:solidFill>
                  <a:sysClr val="windowText" lastClr="000000"/>
                </a:solidFill>
                <a:cs typeface="Arial" panose="020B0604020202020204" pitchFamily="34" charset="0"/>
              </a:rPr>
              <a:t>Description: </a:t>
            </a:r>
            <a:r>
              <a:rPr lang="en-US" sz="7200" dirty="0">
                <a:solidFill>
                  <a:sysClr val="windowText" lastClr="000000"/>
                </a:solidFill>
                <a:cs typeface="Arial" panose="020B0604020202020204" pitchFamily="34" charset="0"/>
              </a:rPr>
              <a:t>Redesign </a:t>
            </a:r>
            <a:r>
              <a:rPr lang="en-US" sz="7200" dirty="0" err="1">
                <a:solidFill>
                  <a:sysClr val="windowText" lastClr="000000"/>
                </a:solidFill>
                <a:cs typeface="Arial" panose="020B0604020202020204" pitchFamily="34" charset="0"/>
              </a:rPr>
              <a:t>Tritek's</a:t>
            </a:r>
            <a:r>
              <a:rPr lang="en-US" sz="7200" dirty="0">
                <a:solidFill>
                  <a:sysClr val="windowText" lastClr="000000"/>
                </a:solidFill>
                <a:cs typeface="Arial" panose="020B0604020202020204" pitchFamily="34" charset="0"/>
              </a:rPr>
              <a:t> account management system to improve candidate’s experience and enhance service delivery.</a:t>
            </a:r>
            <a:endParaRPr lang="en-GB" sz="7200" dirty="0">
              <a:solidFill>
                <a:sysClr val="windowText" lastClr="000000"/>
              </a:solidFill>
              <a:cs typeface="Arial" panose="020B0604020202020204" pitchFamily="34" charset="0"/>
            </a:endParaRPr>
          </a:p>
          <a:p>
            <a:pPr marL="0" indent="0">
              <a:buNone/>
              <a:defRPr/>
            </a:pPr>
            <a:r>
              <a:rPr kumimoji="0" lang="en-GB" sz="7200" b="1" i="0" u="none" strike="noStrike" kern="1200" cap="none" spc="0" normalizeH="0" baseline="0" noProof="0" dirty="0">
                <a:ln>
                  <a:noFill/>
                </a:ln>
                <a:solidFill>
                  <a:sysClr val="windowText" lastClr="000000"/>
                </a:solidFill>
                <a:effectLst/>
                <a:uLnTx/>
                <a:uFillTx/>
                <a:cs typeface="Arial" panose="020B0604020202020204" pitchFamily="34" charset="0"/>
              </a:rPr>
              <a:t>Goal: </a:t>
            </a:r>
            <a:r>
              <a:rPr kumimoji="0" lang="en-GB" sz="7200" i="0" u="none" strike="noStrike" kern="1200" cap="none" spc="0" normalizeH="0" baseline="0" noProof="0" dirty="0">
                <a:ln>
                  <a:noFill/>
                </a:ln>
                <a:solidFill>
                  <a:sysClr val="windowText" lastClr="000000"/>
                </a:solidFill>
                <a:effectLst/>
                <a:uLnTx/>
                <a:uFillTx/>
                <a:cs typeface="Arial" panose="020B0604020202020204" pitchFamily="34" charset="0"/>
              </a:rPr>
              <a:t>Upgrade </a:t>
            </a:r>
            <a:r>
              <a:rPr kumimoji="0" lang="en-GB" sz="7200" i="0" u="none" strike="noStrike" kern="1200" cap="none" spc="0" normalizeH="0" baseline="0" noProof="0" dirty="0" err="1">
                <a:ln>
                  <a:noFill/>
                </a:ln>
                <a:solidFill>
                  <a:sysClr val="windowText" lastClr="000000"/>
                </a:solidFill>
                <a:effectLst/>
                <a:uLnTx/>
                <a:uFillTx/>
                <a:cs typeface="Arial" panose="020B0604020202020204" pitchFamily="34" charset="0"/>
              </a:rPr>
              <a:t>Tritek's</a:t>
            </a:r>
            <a:r>
              <a:rPr kumimoji="0" lang="en-GB" sz="7200" i="0" u="none" strike="noStrike" kern="1200" cap="none" spc="0" normalizeH="0" baseline="0" noProof="0" dirty="0">
                <a:ln>
                  <a:noFill/>
                </a:ln>
                <a:solidFill>
                  <a:sysClr val="windowText" lastClr="000000"/>
                </a:solidFill>
                <a:effectLst/>
                <a:uLnTx/>
                <a:uFillTx/>
                <a:cs typeface="Arial" panose="020B0604020202020204" pitchFamily="34" charset="0"/>
              </a:rPr>
              <a:t> account management platform with cutting-edge features for a seamless and interactive interface.</a:t>
            </a:r>
          </a:p>
          <a:p>
            <a:pPr marL="0" indent="0">
              <a:buNone/>
              <a:defRPr/>
            </a:pPr>
            <a:r>
              <a:rPr kumimoji="0" lang="en-GB" sz="7200" b="1" i="0" u="none" strike="noStrike" kern="1200" cap="none" spc="0" normalizeH="0" baseline="0" noProof="0" dirty="0">
                <a:ln>
                  <a:noFill/>
                </a:ln>
                <a:solidFill>
                  <a:sysClr val="windowText" lastClr="000000"/>
                </a:solidFill>
                <a:effectLst/>
                <a:uLnTx/>
                <a:uFillTx/>
                <a:cs typeface="Arial" panose="020B0604020202020204" pitchFamily="34" charset="0"/>
              </a:rPr>
              <a:t>Assumptions: </a:t>
            </a:r>
            <a:r>
              <a:rPr kumimoji="0" lang="en-GB" sz="7200" i="0" u="none" strike="noStrike" kern="1200" cap="none" spc="0" normalizeH="0" baseline="0" noProof="0" dirty="0">
                <a:ln>
                  <a:noFill/>
                </a:ln>
                <a:solidFill>
                  <a:sysClr val="windowText" lastClr="000000"/>
                </a:solidFill>
                <a:effectLst/>
                <a:uLnTx/>
                <a:uFillTx/>
                <a:cs typeface="Arial" panose="020B0604020202020204" pitchFamily="34" charset="0"/>
              </a:rPr>
              <a:t>Adequate resources and technical support are available for the implementation and maintenance of the new account management system.</a:t>
            </a:r>
          </a:p>
          <a:p>
            <a:pPr marL="0" indent="0">
              <a:buNone/>
              <a:defRPr/>
            </a:pPr>
            <a:r>
              <a:rPr kumimoji="0" lang="en-GB" sz="7200" b="1" i="0" u="none" strike="noStrike" kern="1200" cap="none" spc="0" normalizeH="0" baseline="0" noProof="0" dirty="0">
                <a:ln>
                  <a:noFill/>
                </a:ln>
                <a:solidFill>
                  <a:sysClr val="windowText" lastClr="000000"/>
                </a:solidFill>
                <a:effectLst/>
                <a:uLnTx/>
                <a:uFillTx/>
                <a:cs typeface="Arial" panose="020B0604020202020204" pitchFamily="34" charset="0"/>
              </a:rPr>
              <a:t>Benefit: </a:t>
            </a:r>
            <a:r>
              <a:rPr kumimoji="0" lang="en-GB" sz="7200" i="0" u="none" strike="noStrike" kern="1200" cap="none" spc="0" normalizeH="0" baseline="0" noProof="0" dirty="0">
                <a:ln>
                  <a:noFill/>
                </a:ln>
                <a:solidFill>
                  <a:sysClr val="windowText" lastClr="000000"/>
                </a:solidFill>
                <a:effectLst/>
                <a:uLnTx/>
                <a:uFillTx/>
                <a:cs typeface="Arial" panose="020B0604020202020204" pitchFamily="34" charset="0"/>
              </a:rPr>
              <a:t>Improved user experience through personalized account settings and user engagement.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7200" b="1" i="0" u="none" strike="noStrike" kern="1200" cap="none" spc="0" normalizeH="0" baseline="0" noProof="0" dirty="0">
                <a:ln>
                  <a:noFill/>
                </a:ln>
                <a:solidFill>
                  <a:sysClr val="windowText" lastClr="000000"/>
                </a:solidFill>
                <a:effectLst/>
                <a:uLnTx/>
                <a:uFillTx/>
                <a:cs typeface="Arial" panose="020B0604020202020204" pitchFamily="34" charset="0"/>
              </a:rPr>
              <a:t>Priority: </a:t>
            </a:r>
            <a:r>
              <a:rPr kumimoji="0" lang="en-GB" sz="7200" i="0" u="none" strike="noStrike" kern="1200" cap="none" spc="0" normalizeH="0" baseline="0" noProof="0" dirty="0">
                <a:ln>
                  <a:noFill/>
                </a:ln>
                <a:solidFill>
                  <a:sysClr val="windowText" lastClr="000000"/>
                </a:solidFill>
                <a:effectLst/>
                <a:uLnTx/>
                <a:uFillTx/>
                <a:cs typeface="Arial" panose="020B0604020202020204" pitchFamily="34" charset="0"/>
              </a:rPr>
              <a:t>Must have</a:t>
            </a:r>
          </a:p>
          <a:p>
            <a:pPr marL="0" indent="0">
              <a:buNone/>
            </a:pPr>
            <a:r>
              <a:rPr lang="en-GB" sz="7200" b="1" dirty="0">
                <a:solidFill>
                  <a:sysClr val="windowText" lastClr="000000"/>
                </a:solidFill>
                <a:cs typeface="Arial" panose="020B0604020202020204" pitchFamily="34" charset="0"/>
              </a:rPr>
              <a:t>Dependencies: </a:t>
            </a:r>
            <a:r>
              <a:rPr lang="en-GB" sz="7200" dirty="0">
                <a:solidFill>
                  <a:sysClr val="windowText" lastClr="000000"/>
                </a:solidFill>
                <a:cs typeface="Arial" panose="020B0604020202020204" pitchFamily="34" charset="0"/>
              </a:rPr>
              <a:t>Integration with existing systems and database for data migration and seamless functionality.</a:t>
            </a:r>
          </a:p>
          <a:p>
            <a:pPr marL="0" indent="0">
              <a:buNone/>
            </a:pPr>
            <a:r>
              <a:rPr lang="en-GB" sz="7200" b="1" dirty="0">
                <a:solidFill>
                  <a:sysClr val="windowText" lastClr="000000"/>
                </a:solidFill>
                <a:cs typeface="Arial" panose="020B0604020202020204" pitchFamily="34" charset="0"/>
              </a:rPr>
              <a:t>Risks: </a:t>
            </a:r>
            <a:r>
              <a:rPr lang="en-GB" sz="7200" dirty="0">
                <a:solidFill>
                  <a:sysClr val="windowText" lastClr="000000"/>
                </a:solidFill>
                <a:cs typeface="Arial" panose="020B0604020202020204" pitchFamily="34" charset="0"/>
              </a:rPr>
              <a:t>Potential loss of candidate’s information during system upgrades.</a:t>
            </a:r>
          </a:p>
          <a:p>
            <a:pPr marL="0" indent="0">
              <a:buNone/>
            </a:pPr>
            <a:r>
              <a:rPr lang="en-GB" sz="7200" b="1" dirty="0">
                <a:solidFill>
                  <a:sysClr val="windowText" lastClr="000000"/>
                </a:solidFill>
                <a:cs typeface="Arial" panose="020B0604020202020204" pitchFamily="34" charset="0"/>
              </a:rPr>
              <a:t>Issues</a:t>
            </a:r>
            <a:r>
              <a:rPr lang="en-GB" sz="7200" dirty="0">
                <a:solidFill>
                  <a:sysClr val="windowText" lastClr="000000"/>
                </a:solidFill>
                <a:cs typeface="Arial" panose="020B0604020202020204" pitchFamily="34" charset="0"/>
              </a:rPr>
              <a:t>: N/A</a:t>
            </a:r>
          </a:p>
          <a:p>
            <a:pPr marL="0" indent="0">
              <a:buNone/>
            </a:pPr>
            <a:r>
              <a:rPr lang="en-GB" sz="7200" b="1" dirty="0">
                <a:solidFill>
                  <a:sysClr val="windowText" lastClr="000000"/>
                </a:solidFill>
                <a:cs typeface="Arial" panose="020B0604020202020204" pitchFamily="34" charset="0"/>
              </a:rPr>
              <a:t>Constraints: </a:t>
            </a:r>
            <a:r>
              <a:rPr lang="en-GB" sz="7200" dirty="0">
                <a:solidFill>
                  <a:sysClr val="windowText" lastClr="000000"/>
                </a:solidFill>
                <a:cs typeface="Arial" panose="020B0604020202020204" pitchFamily="34" charset="0"/>
              </a:rPr>
              <a:t>Time and resource constraints for deployment while ensuring minimal disruption to ongoing learning activities.</a:t>
            </a:r>
          </a:p>
          <a:p>
            <a:pPr marL="0" indent="0">
              <a:buNone/>
            </a:pPr>
            <a:r>
              <a:rPr lang="en-GB" sz="7200" b="1" dirty="0">
                <a:solidFill>
                  <a:sysClr val="windowText" lastClr="000000"/>
                </a:solidFill>
                <a:cs typeface="Arial" panose="020B0604020202020204" pitchFamily="34" charset="0"/>
              </a:rPr>
              <a:t>User Types</a:t>
            </a:r>
            <a:r>
              <a:rPr lang="en-GB" sz="7200" dirty="0">
                <a:solidFill>
                  <a:sysClr val="windowText" lastClr="000000"/>
                </a:solidFill>
                <a:cs typeface="Arial" panose="020B0604020202020204" pitchFamily="34" charset="0"/>
              </a:rPr>
              <a:t>: Candidate and Admin</a:t>
            </a:r>
            <a:endParaRPr kumimoji="0" lang="en-GB" sz="7200" i="0" u="none" strike="noStrike" kern="1200" cap="none" spc="0" normalizeH="0" baseline="0" noProof="0" dirty="0">
              <a:ln>
                <a:noFill/>
              </a:ln>
              <a:solidFill>
                <a:sysClr val="windowText" lastClr="000000"/>
              </a:solidFill>
              <a:effectLst/>
              <a:uLnTx/>
              <a:uFillTx/>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800" i="0" u="none" strike="noStrike" kern="1200" cap="none" spc="0" normalizeH="0" baseline="0" noProof="0" dirty="0">
                <a:ln>
                  <a:noFill/>
                </a:ln>
                <a:solidFill>
                  <a:sysClr val="windowText" lastClr="000000"/>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756713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7B95A-BA37-BC7D-E427-10BD75BEE79A}"/>
              </a:ext>
            </a:extLst>
          </p:cNvPr>
          <p:cNvSpPr txBox="1">
            <a:spLocks/>
          </p:cNvSpPr>
          <p:nvPr/>
        </p:nvSpPr>
        <p:spPr>
          <a:xfrm>
            <a:off x="221942"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Requirement ID:  HLR002</a:t>
            </a:r>
          </a:p>
        </p:txBody>
      </p:sp>
      <p:sp>
        <p:nvSpPr>
          <p:cNvPr id="3" name="Content Placeholder 5">
            <a:extLst>
              <a:ext uri="{FF2B5EF4-FFF2-40B4-BE49-F238E27FC236}">
                <a16:creationId xmlns:a16="http://schemas.microsoft.com/office/drawing/2014/main" id="{712C2246-A129-339C-E6E1-391DD7D7C4F5}"/>
              </a:ext>
            </a:extLst>
          </p:cNvPr>
          <p:cNvSpPr txBox="1">
            <a:spLocks/>
          </p:cNvSpPr>
          <p:nvPr/>
        </p:nvSpPr>
        <p:spPr>
          <a:xfrm>
            <a:off x="221942" y="953773"/>
            <a:ext cx="11797779" cy="5698235"/>
          </a:xfrm>
          <a:prstGeom prst="rect">
            <a:avLst/>
          </a:prstGeom>
          <a:noFill/>
          <a:ln w="12700" cap="flat" cmpd="sng" algn="ctr">
            <a:solidFill>
              <a:srgbClr val="FFC000"/>
            </a:solidFill>
            <a:prstDash val="solid"/>
            <a:miter lim="800000"/>
          </a:ln>
          <a:effectLst/>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en-GB" sz="1900" b="1" i="0" u="none" strike="noStrike" kern="1200" cap="none" spc="0" normalizeH="0" baseline="0" noProof="0" dirty="0">
              <a:ln>
                <a:noFill/>
              </a:ln>
              <a:solidFill>
                <a:sysClr val="windowText" lastClr="000000"/>
              </a:solidFill>
              <a:effectLst/>
              <a:uLnTx/>
              <a:uFillTx/>
              <a:cs typeface="Arial" panose="020B0604020202020204" pitchFamily="34" charset="0"/>
            </a:endParaRPr>
          </a:p>
          <a:p>
            <a:pPr marL="0" indent="0">
              <a:lnSpc>
                <a:spcPct val="120000"/>
              </a:lnSpc>
              <a:buNone/>
              <a:defRPr/>
            </a:pPr>
            <a:r>
              <a:rPr kumimoji="0" lang="en-GB" sz="7200" b="1" i="0" u="none" strike="noStrike" kern="1200" cap="none" spc="0" normalizeH="0" baseline="0" noProof="0" dirty="0">
                <a:ln>
                  <a:noFill/>
                </a:ln>
                <a:solidFill>
                  <a:sysClr val="windowText" lastClr="000000"/>
                </a:solidFill>
                <a:effectLst/>
                <a:uLnTx/>
                <a:uFillTx/>
                <a:cs typeface="Arial" panose="020B0604020202020204" pitchFamily="34" charset="0"/>
              </a:rPr>
              <a:t>Name: </a:t>
            </a:r>
            <a:r>
              <a:rPr kumimoji="0" lang="en-GB" sz="7200" i="0" u="none" strike="noStrike" kern="1200" cap="none" spc="0" normalizeH="0" baseline="0" noProof="0" dirty="0">
                <a:ln>
                  <a:noFill/>
                </a:ln>
                <a:solidFill>
                  <a:sysClr val="windowText" lastClr="000000"/>
                </a:solidFill>
                <a:effectLst/>
                <a:uLnTx/>
                <a:uFillTx/>
                <a:cs typeface="Arial" panose="020B0604020202020204" pitchFamily="34" charset="0"/>
              </a:rPr>
              <a:t>Navigation</a:t>
            </a:r>
          </a:p>
          <a:p>
            <a:pPr marL="0" indent="0">
              <a:lnSpc>
                <a:spcPct val="120000"/>
              </a:lnSpc>
              <a:buNone/>
              <a:defRPr/>
            </a:pPr>
            <a:r>
              <a:rPr kumimoji="0" lang="en-GB" sz="7200" b="1" i="0" u="none" strike="noStrike" kern="1200" cap="none" spc="0" normalizeH="0" baseline="0" noProof="0" dirty="0">
                <a:ln>
                  <a:noFill/>
                </a:ln>
                <a:solidFill>
                  <a:sysClr val="windowText" lastClr="000000"/>
                </a:solidFill>
                <a:effectLst/>
                <a:uLnTx/>
                <a:uFillTx/>
                <a:cs typeface="Arial" panose="020B0604020202020204" pitchFamily="34" charset="0"/>
              </a:rPr>
              <a:t>Business Problem: </a:t>
            </a:r>
            <a:r>
              <a:rPr kumimoji="0" lang="en-GB" sz="7200" i="0" u="none" strike="noStrike" kern="1200" cap="none" spc="0" normalizeH="0" baseline="0" noProof="0" dirty="0">
                <a:ln>
                  <a:noFill/>
                </a:ln>
                <a:solidFill>
                  <a:sysClr val="windowText" lastClr="000000"/>
                </a:solidFill>
                <a:effectLst/>
                <a:uLnTx/>
                <a:uFillTx/>
                <a:cs typeface="Arial" panose="020B0604020202020204" pitchFamily="34" charset="0"/>
              </a:rPr>
              <a:t>Current navigation is not intuitive, leading to candidate’s inefficiency.</a:t>
            </a:r>
          </a:p>
          <a:p>
            <a:pPr marL="0" indent="0">
              <a:lnSpc>
                <a:spcPct val="120000"/>
              </a:lnSpc>
              <a:buNone/>
              <a:defRPr/>
            </a:pPr>
            <a:r>
              <a:rPr lang="en-GB" sz="7200" b="1" dirty="0">
                <a:solidFill>
                  <a:sysClr val="windowText" lastClr="000000"/>
                </a:solidFill>
                <a:cs typeface="Arial" panose="020B0604020202020204" pitchFamily="34" charset="0"/>
              </a:rPr>
              <a:t>Description: </a:t>
            </a:r>
            <a:r>
              <a:rPr lang="en-GB" sz="7200" dirty="0">
                <a:solidFill>
                  <a:sysClr val="windowText" lastClr="000000"/>
                </a:solidFill>
                <a:cs typeface="Arial" panose="020B0604020202020204" pitchFamily="34" charset="0"/>
              </a:rPr>
              <a:t>A structured menu system with clear path or category for easy navigation</a:t>
            </a:r>
          </a:p>
          <a:p>
            <a:pPr marL="0" lvl="0" indent="0">
              <a:lnSpc>
                <a:spcPct val="120000"/>
              </a:lnSpc>
              <a:buNone/>
              <a:defRPr/>
            </a:pPr>
            <a:r>
              <a:rPr kumimoji="0" lang="en-GB" sz="7200" b="1" i="0" u="none" strike="noStrike" kern="1200" cap="none" spc="0" normalizeH="0" baseline="0" noProof="0" dirty="0">
                <a:ln>
                  <a:noFill/>
                </a:ln>
                <a:solidFill>
                  <a:sysClr val="windowText" lastClr="000000"/>
                </a:solidFill>
                <a:effectLst/>
                <a:uLnTx/>
                <a:uFillTx/>
                <a:cs typeface="Arial" panose="020B0604020202020204" pitchFamily="34" charset="0"/>
              </a:rPr>
              <a:t>Goal: </a:t>
            </a:r>
            <a:r>
              <a:rPr kumimoji="0" lang="en-GB" sz="7200" i="0" u="none" strike="noStrike" kern="1200" cap="none" spc="0" normalizeH="0" baseline="0" noProof="0" dirty="0">
                <a:ln>
                  <a:noFill/>
                </a:ln>
                <a:solidFill>
                  <a:sysClr val="windowText" lastClr="000000"/>
                </a:solidFill>
                <a:effectLst/>
                <a:uLnTx/>
                <a:uFillTx/>
                <a:cs typeface="Arial" panose="020B0604020202020204" pitchFamily="34" charset="0"/>
              </a:rPr>
              <a:t>The goal is to provide a seamless and efficient navigation experience that enhances candidate’s satisfaction and engagement. </a:t>
            </a:r>
            <a:endParaRPr lang="en-GB" sz="7200" dirty="0">
              <a:solidFill>
                <a:sysClr val="windowText" lastClr="000000"/>
              </a:solidFill>
              <a:cs typeface="Arial" panose="020B0604020202020204" pitchFamily="34" charset="0"/>
            </a:endParaRPr>
          </a:p>
          <a:p>
            <a:pPr marL="0" indent="0">
              <a:lnSpc>
                <a:spcPct val="120000"/>
              </a:lnSpc>
              <a:buNone/>
              <a:defRPr/>
            </a:pPr>
            <a:r>
              <a:rPr kumimoji="0" lang="en-GB" sz="7200" b="1" i="0" u="none" strike="noStrike" kern="1200" cap="none" spc="0" normalizeH="0" baseline="0" noProof="0" dirty="0">
                <a:ln>
                  <a:noFill/>
                </a:ln>
                <a:solidFill>
                  <a:sysClr val="windowText" lastClr="000000"/>
                </a:solidFill>
                <a:effectLst/>
                <a:uLnTx/>
                <a:uFillTx/>
                <a:cs typeface="Arial" panose="020B0604020202020204" pitchFamily="34" charset="0"/>
              </a:rPr>
              <a:t>Assumptions: </a:t>
            </a:r>
            <a:r>
              <a:rPr kumimoji="0" lang="en-GB" sz="7200" i="0" u="none" strike="noStrike" kern="1200" cap="none" spc="0" normalizeH="0" baseline="0" noProof="0" dirty="0">
                <a:ln>
                  <a:noFill/>
                </a:ln>
                <a:solidFill>
                  <a:sysClr val="windowText" lastClr="000000"/>
                </a:solidFill>
                <a:effectLst/>
                <a:uLnTx/>
                <a:uFillTx/>
                <a:cs typeface="Arial" panose="020B0604020202020204" pitchFamily="34" charset="0"/>
              </a:rPr>
              <a:t>The LMS profile exhibits a user-friendly and captivating interface, ensuring compatibility with navigation features across all devices.</a:t>
            </a:r>
          </a:p>
          <a:p>
            <a:pPr marL="0" indent="0">
              <a:lnSpc>
                <a:spcPct val="120000"/>
              </a:lnSpc>
              <a:buNone/>
              <a:defRPr/>
            </a:pPr>
            <a:r>
              <a:rPr kumimoji="0" lang="en-GB" sz="7200" b="1" i="0" u="none" strike="noStrike" kern="1200" cap="none" spc="0" normalizeH="0" baseline="0" noProof="0" dirty="0">
                <a:ln>
                  <a:noFill/>
                </a:ln>
                <a:solidFill>
                  <a:sysClr val="windowText" lastClr="000000"/>
                </a:solidFill>
                <a:effectLst/>
                <a:uLnTx/>
                <a:uFillTx/>
                <a:cs typeface="Arial" panose="020B0604020202020204" pitchFamily="34" charset="0"/>
              </a:rPr>
              <a:t>Benefit:</a:t>
            </a:r>
            <a:r>
              <a:rPr lang="en-GB" sz="7200" b="1" dirty="0">
                <a:solidFill>
                  <a:sysClr val="windowText" lastClr="000000"/>
                </a:solidFill>
                <a:cs typeface="Arial" panose="020B0604020202020204" pitchFamily="34" charset="0"/>
              </a:rPr>
              <a:t> </a:t>
            </a:r>
            <a:r>
              <a:rPr lang="en-GB" sz="7200" dirty="0">
                <a:solidFill>
                  <a:sysClr val="windowText" lastClr="000000"/>
                </a:solidFill>
                <a:cs typeface="Arial" panose="020B0604020202020204" pitchFamily="34" charset="0"/>
              </a:rPr>
              <a:t>Enhanced user satisfaction, and engagement with the LMS profile to reduce bounce rate.</a:t>
            </a:r>
            <a:r>
              <a:rPr kumimoji="0" lang="en-GB" sz="7200" i="0" u="none" strike="noStrike" kern="1200" cap="none" spc="0" normalizeH="0" baseline="0" noProof="0" dirty="0">
                <a:ln>
                  <a:noFill/>
                </a:ln>
                <a:solidFill>
                  <a:sysClr val="windowText" lastClr="000000"/>
                </a:solidFill>
                <a:effectLst/>
                <a:uLnTx/>
                <a:uFillTx/>
                <a:cs typeface="Arial" panose="020B0604020202020204" pitchFamily="34" charset="0"/>
              </a:rPr>
              <a:t> </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7200" b="1" i="0" u="none" strike="noStrike" kern="1200" cap="none" spc="0" normalizeH="0" baseline="0" noProof="0" dirty="0">
                <a:ln>
                  <a:noFill/>
                </a:ln>
                <a:solidFill>
                  <a:sysClr val="windowText" lastClr="000000"/>
                </a:solidFill>
                <a:effectLst/>
                <a:uLnTx/>
                <a:uFillTx/>
                <a:cs typeface="Arial" panose="020B0604020202020204" pitchFamily="34" charset="0"/>
              </a:rPr>
              <a:t>Priority: </a:t>
            </a:r>
            <a:r>
              <a:rPr kumimoji="0" lang="en-GB" sz="7200" i="0" u="none" strike="noStrike" kern="1200" cap="none" spc="0" normalizeH="0" baseline="0" noProof="0" dirty="0">
                <a:ln>
                  <a:noFill/>
                </a:ln>
                <a:solidFill>
                  <a:sysClr val="windowText" lastClr="000000"/>
                </a:solidFill>
                <a:effectLst/>
                <a:uLnTx/>
                <a:uFillTx/>
                <a:cs typeface="Arial" panose="020B0604020202020204" pitchFamily="34" charset="0"/>
              </a:rPr>
              <a:t>Must Have</a:t>
            </a:r>
          </a:p>
          <a:p>
            <a:pPr marL="0" indent="0">
              <a:lnSpc>
                <a:spcPct val="120000"/>
              </a:lnSpc>
              <a:buNone/>
            </a:pPr>
            <a:r>
              <a:rPr lang="en-GB" sz="7200" b="1" dirty="0">
                <a:solidFill>
                  <a:sysClr val="windowText" lastClr="000000"/>
                </a:solidFill>
                <a:cs typeface="Arial" panose="020B0604020202020204" pitchFamily="34" charset="0"/>
              </a:rPr>
              <a:t>Dependencies: </a:t>
            </a:r>
            <a:r>
              <a:rPr lang="en-GB" sz="7200" dirty="0">
                <a:solidFill>
                  <a:sysClr val="windowText" lastClr="000000"/>
                </a:solidFill>
                <a:cs typeface="Arial" panose="020B0604020202020204" pitchFamily="34" charset="0"/>
              </a:rPr>
              <a:t>System compatibility and collaboration with UI/UX designers. </a:t>
            </a:r>
          </a:p>
          <a:p>
            <a:pPr marL="0" indent="0">
              <a:lnSpc>
                <a:spcPct val="120000"/>
              </a:lnSpc>
              <a:buNone/>
            </a:pPr>
            <a:r>
              <a:rPr lang="en-GB" sz="7200" b="1" dirty="0">
                <a:solidFill>
                  <a:sysClr val="windowText" lastClr="000000"/>
                </a:solidFill>
                <a:cs typeface="Arial" panose="020B0604020202020204" pitchFamily="34" charset="0"/>
              </a:rPr>
              <a:t>Risks: </a:t>
            </a:r>
            <a:r>
              <a:rPr lang="en-GB" sz="7200" dirty="0">
                <a:solidFill>
                  <a:sysClr val="windowText" lastClr="000000"/>
                </a:solidFill>
                <a:cs typeface="Arial" panose="020B0604020202020204" pitchFamily="34" charset="0"/>
              </a:rPr>
              <a:t>Users might find it difficult to adapt to new navigation interface.</a:t>
            </a:r>
            <a:r>
              <a:rPr lang="en-GB" sz="7200" b="1" dirty="0">
                <a:solidFill>
                  <a:sysClr val="windowText" lastClr="000000"/>
                </a:solidFill>
                <a:cs typeface="Arial" panose="020B0604020202020204" pitchFamily="34" charset="0"/>
              </a:rPr>
              <a:t> </a:t>
            </a:r>
            <a:endParaRPr lang="en-GB" sz="7200" dirty="0">
              <a:solidFill>
                <a:sysClr val="windowText" lastClr="000000"/>
              </a:solidFill>
              <a:cs typeface="Arial" panose="020B0604020202020204" pitchFamily="34" charset="0"/>
            </a:endParaRPr>
          </a:p>
          <a:p>
            <a:pPr marL="0" indent="0">
              <a:lnSpc>
                <a:spcPct val="120000"/>
              </a:lnSpc>
              <a:buNone/>
            </a:pPr>
            <a:r>
              <a:rPr lang="en-GB" sz="7200" b="1" dirty="0">
                <a:solidFill>
                  <a:sysClr val="windowText" lastClr="000000"/>
                </a:solidFill>
                <a:cs typeface="Arial" panose="020B0604020202020204" pitchFamily="34" charset="0"/>
              </a:rPr>
              <a:t>Issues</a:t>
            </a:r>
            <a:r>
              <a:rPr lang="en-GB" sz="7200" dirty="0">
                <a:solidFill>
                  <a:sysClr val="windowText" lastClr="000000"/>
                </a:solidFill>
                <a:cs typeface="Arial" panose="020B0604020202020204" pitchFamily="34" charset="0"/>
              </a:rPr>
              <a:t>: N/A</a:t>
            </a:r>
          </a:p>
          <a:p>
            <a:pPr marL="0" indent="0">
              <a:lnSpc>
                <a:spcPct val="120000"/>
              </a:lnSpc>
              <a:buNone/>
            </a:pPr>
            <a:r>
              <a:rPr lang="en-GB" sz="7200" b="1" dirty="0">
                <a:solidFill>
                  <a:sysClr val="windowText" lastClr="000000"/>
                </a:solidFill>
                <a:cs typeface="Arial" panose="020B0604020202020204" pitchFamily="34" charset="0"/>
              </a:rPr>
              <a:t>Constraints: </a:t>
            </a:r>
            <a:r>
              <a:rPr lang="en-GB" sz="7200" dirty="0">
                <a:solidFill>
                  <a:sysClr val="windowText" lastClr="000000"/>
                </a:solidFill>
                <a:cs typeface="Arial" panose="020B0604020202020204" pitchFamily="34" charset="0"/>
              </a:rPr>
              <a:t>Limited resources for extensive UI redesign.</a:t>
            </a:r>
          </a:p>
          <a:p>
            <a:pPr marL="0" indent="0">
              <a:lnSpc>
                <a:spcPct val="120000"/>
              </a:lnSpc>
              <a:buNone/>
            </a:pPr>
            <a:r>
              <a:rPr lang="en-GB" sz="7200" b="1" dirty="0">
                <a:solidFill>
                  <a:sysClr val="windowText" lastClr="000000"/>
                </a:solidFill>
                <a:cs typeface="Arial" panose="020B0604020202020204" pitchFamily="34" charset="0"/>
              </a:rPr>
              <a:t>User Types: </a:t>
            </a:r>
            <a:r>
              <a:rPr lang="en-GB" sz="7200" dirty="0">
                <a:solidFill>
                  <a:sysClr val="windowText" lastClr="000000"/>
                </a:solidFill>
                <a:cs typeface="Arial" panose="020B0604020202020204" pitchFamily="34" charset="0"/>
              </a:rPr>
              <a:t>Candidate and admin</a:t>
            </a:r>
            <a:endParaRPr kumimoji="0" lang="en-GB" sz="7200" i="0" u="none" strike="noStrike" kern="1200" cap="none" spc="0" normalizeH="0" baseline="0" noProof="0" dirty="0">
              <a:ln>
                <a:noFill/>
              </a:ln>
              <a:solidFill>
                <a:sysClr val="windowText" lastClr="000000"/>
              </a:solidFill>
              <a:effectLst/>
              <a:uLnTx/>
              <a:uFillTx/>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2800" b="1" i="0" u="none" strike="noStrike" kern="1200" cap="none" spc="0" normalizeH="0" baseline="0" noProof="0" dirty="0">
                <a:ln>
                  <a:noFill/>
                </a:ln>
                <a:solidFill>
                  <a:sysClr val="windowText" lastClr="000000"/>
                </a:solidFill>
                <a:effectLst/>
                <a:uLnTx/>
                <a:uFillTx/>
                <a:ea typeface="+mn-ea"/>
                <a:cs typeface="+mn-cs"/>
              </a:rPr>
              <a:t> </a:t>
            </a:r>
          </a:p>
        </p:txBody>
      </p:sp>
    </p:spTree>
    <p:extLst>
      <p:ext uri="{BB962C8B-B14F-4D97-AF65-F5344CB8AC3E}">
        <p14:creationId xmlns:p14="http://schemas.microsoft.com/office/powerpoint/2010/main" val="119288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B14126B-B95B-4004-B43A-991937E9958D}"/>
              </a:ext>
            </a:extLst>
          </p:cNvPr>
          <p:cNvSpPr txBox="1">
            <a:spLocks/>
          </p:cNvSpPr>
          <p:nvPr/>
        </p:nvSpPr>
        <p:spPr>
          <a:xfrm>
            <a:off x="221942"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Requirement ID:  HLR003</a:t>
            </a:r>
          </a:p>
        </p:txBody>
      </p:sp>
      <p:sp>
        <p:nvSpPr>
          <p:cNvPr id="8" name="Content Placeholder 5">
            <a:extLst>
              <a:ext uri="{FF2B5EF4-FFF2-40B4-BE49-F238E27FC236}">
                <a16:creationId xmlns:a16="http://schemas.microsoft.com/office/drawing/2014/main" id="{70257A54-C35B-4989-971C-6392ED3E099D}"/>
              </a:ext>
            </a:extLst>
          </p:cNvPr>
          <p:cNvSpPr txBox="1">
            <a:spLocks/>
          </p:cNvSpPr>
          <p:nvPr/>
        </p:nvSpPr>
        <p:spPr>
          <a:xfrm>
            <a:off x="221942" y="1048215"/>
            <a:ext cx="11832526" cy="5809785"/>
          </a:xfrm>
          <a:prstGeom prst="rect">
            <a:avLst/>
          </a:prstGeom>
          <a:noFill/>
          <a:ln w="12700" cap="flat" cmpd="sng" algn="ctr">
            <a:solidFill>
              <a:srgbClr val="FFC000"/>
            </a:solidFill>
            <a:prstDash val="solid"/>
            <a:miter lim="800000"/>
          </a:ln>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700" b="1" i="0" u="none" strike="noStrike" kern="1200" cap="none" spc="0" normalizeH="0" baseline="0" noProof="0" dirty="0">
                <a:ln>
                  <a:noFill/>
                </a:ln>
                <a:solidFill>
                  <a:sysClr val="windowText" lastClr="000000"/>
                </a:solidFill>
                <a:effectLst/>
                <a:uLnTx/>
                <a:uFillTx/>
                <a:cs typeface="Arial" panose="020B0604020202020204" pitchFamily="34" charset="0"/>
              </a:rPr>
              <a:t>Name: </a:t>
            </a:r>
            <a:r>
              <a:rPr kumimoji="0" lang="en-GB" sz="1700" i="0" u="none" strike="noStrike" kern="1200" cap="none" spc="0" normalizeH="0" baseline="0" noProof="0" dirty="0">
                <a:ln>
                  <a:noFill/>
                </a:ln>
                <a:solidFill>
                  <a:sysClr val="windowText" lastClr="000000"/>
                </a:solidFill>
                <a:effectLst/>
                <a:uLnTx/>
                <a:uFillTx/>
                <a:cs typeface="Arial" panose="020B0604020202020204" pitchFamily="34" charset="0"/>
              </a:rPr>
              <a:t>Performance Tracking</a:t>
            </a:r>
          </a:p>
          <a:p>
            <a:pPr marL="0" indent="0">
              <a:buNone/>
              <a:defRPr/>
            </a:pPr>
            <a:r>
              <a:rPr kumimoji="0" lang="en-GB" sz="1700" b="1" i="0" u="none" strike="noStrike" kern="1200" cap="none" spc="0" normalizeH="0" baseline="0" noProof="0" dirty="0">
                <a:ln>
                  <a:noFill/>
                </a:ln>
                <a:solidFill>
                  <a:sysClr val="windowText" lastClr="000000"/>
                </a:solidFill>
                <a:effectLst/>
                <a:uLnTx/>
                <a:uFillTx/>
                <a:cs typeface="Arial" panose="020B0604020202020204" pitchFamily="34" charset="0"/>
              </a:rPr>
              <a:t>Business Problem: </a:t>
            </a:r>
            <a:r>
              <a:rPr kumimoji="0" lang="en-GB" sz="1700" i="0" u="none" strike="noStrike" kern="1200" cap="none" spc="0" normalizeH="0" baseline="0" noProof="0" dirty="0">
                <a:ln>
                  <a:noFill/>
                </a:ln>
                <a:solidFill>
                  <a:sysClr val="windowText" lastClr="000000"/>
                </a:solidFill>
                <a:effectLst/>
                <a:uLnTx/>
                <a:uFillTx/>
                <a:cs typeface="Arial" panose="020B0604020202020204" pitchFamily="34" charset="0"/>
              </a:rPr>
              <a:t>The current performance tracking system on the platform is not robust, making it difficult for candidate to track their performance and work progress </a:t>
            </a:r>
          </a:p>
          <a:p>
            <a:pPr marL="0" indent="0">
              <a:buNone/>
              <a:defRPr/>
            </a:pPr>
            <a:r>
              <a:rPr lang="en-GB" sz="1700" b="1" dirty="0">
                <a:solidFill>
                  <a:sysClr val="windowText" lastClr="000000"/>
                </a:solidFill>
                <a:cs typeface="Arial" panose="020B0604020202020204" pitchFamily="34" charset="0"/>
              </a:rPr>
              <a:t>Description: </a:t>
            </a:r>
            <a:r>
              <a:rPr lang="en-GB" sz="1700" dirty="0">
                <a:solidFill>
                  <a:sysClr val="windowText" lastClr="000000"/>
                </a:solidFill>
                <a:cs typeface="Arial" panose="020B0604020202020204" pitchFamily="34" charset="0"/>
              </a:rPr>
              <a:t>A well-articulated performance metric for all the candidate’s activities and work progress number, </a:t>
            </a:r>
            <a:r>
              <a:rPr lang="en-US" sz="1700" i="0" u="none" strike="noStrike" dirty="0">
                <a:solidFill>
                  <a:srgbClr val="000000"/>
                </a:solidFill>
                <a:effectLst/>
                <a:cs typeface="Arial" panose="020B0604020202020204" pitchFamily="34" charset="0"/>
              </a:rPr>
              <a:t>taking key interest in hours spent on the platform, videos watched, quizzes and pre-test assessment score, logins and current level of performance.</a:t>
            </a:r>
            <a:endParaRPr lang="en-GB" sz="1700" dirty="0">
              <a:solidFill>
                <a:sysClr val="windowText" lastClr="000000"/>
              </a:solidFill>
              <a:cs typeface="Arial" panose="020B0604020202020204" pitchFamily="34" charset="0"/>
            </a:endParaRPr>
          </a:p>
          <a:p>
            <a:pPr marL="0" indent="0">
              <a:buNone/>
              <a:defRPr/>
            </a:pPr>
            <a:r>
              <a:rPr kumimoji="0" lang="en-GB" sz="1700" b="1" i="0" u="none" strike="noStrike" kern="1200" cap="none" spc="0" normalizeH="0" baseline="0" noProof="0" dirty="0">
                <a:ln>
                  <a:noFill/>
                </a:ln>
                <a:solidFill>
                  <a:sysClr val="windowText" lastClr="000000"/>
                </a:solidFill>
                <a:effectLst/>
                <a:uLnTx/>
                <a:uFillTx/>
                <a:cs typeface="Arial" panose="020B0604020202020204" pitchFamily="34" charset="0"/>
              </a:rPr>
              <a:t>Goal: </a:t>
            </a:r>
            <a:r>
              <a:rPr kumimoji="0" lang="en-GB" sz="1700" i="0" u="none" strike="noStrike" kern="1200" cap="none" spc="0" normalizeH="0" baseline="0" noProof="0" dirty="0">
                <a:ln>
                  <a:noFill/>
                </a:ln>
                <a:solidFill>
                  <a:sysClr val="windowText" lastClr="000000"/>
                </a:solidFill>
                <a:effectLst/>
                <a:uLnTx/>
                <a:uFillTx/>
                <a:cs typeface="Arial" panose="020B0604020202020204" pitchFamily="34" charset="0"/>
              </a:rPr>
              <a:t>To make LMS more intellectually stimulating for the candidates and guide the admin’s judgment in </a:t>
            </a:r>
            <a:r>
              <a:rPr lang="en-GB" sz="1700" dirty="0">
                <a:solidFill>
                  <a:sysClr val="windowText" lastClr="000000"/>
                </a:solidFill>
                <a:cs typeface="Arial" panose="020B0604020202020204" pitchFamily="34" charset="0"/>
              </a:rPr>
              <a:t>assigning a mentor and issuing references.</a:t>
            </a:r>
            <a:endParaRPr kumimoji="0" lang="en-GB" sz="1700" i="0" u="none" strike="noStrike" kern="1200" cap="none" spc="0" normalizeH="0" baseline="0" noProof="0" dirty="0">
              <a:ln>
                <a:noFill/>
              </a:ln>
              <a:solidFill>
                <a:sysClr val="windowText" lastClr="000000"/>
              </a:solidFill>
              <a:effectLst/>
              <a:uLnTx/>
              <a:uFillTx/>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700" b="1" i="0" u="none" strike="noStrike" kern="1200" cap="none" spc="0" normalizeH="0" baseline="0" noProof="0" dirty="0">
                <a:ln>
                  <a:noFill/>
                </a:ln>
                <a:solidFill>
                  <a:sysClr val="windowText" lastClr="000000"/>
                </a:solidFill>
                <a:effectLst/>
                <a:uLnTx/>
                <a:uFillTx/>
                <a:cs typeface="Arial" panose="020B0604020202020204" pitchFamily="34" charset="0"/>
              </a:rPr>
              <a:t>Assumptions: </a:t>
            </a:r>
            <a:r>
              <a:rPr kumimoji="0" lang="en-GB" sz="1700" i="0" u="none" strike="noStrike" kern="1200" cap="none" spc="0" normalizeH="0" baseline="0" noProof="0" dirty="0">
                <a:ln>
                  <a:noFill/>
                </a:ln>
                <a:solidFill>
                  <a:sysClr val="windowText" lastClr="000000"/>
                </a:solidFill>
                <a:effectLst/>
                <a:uLnTx/>
                <a:uFillTx/>
                <a:cs typeface="Arial" panose="020B0604020202020204" pitchFamily="34" charset="0"/>
              </a:rPr>
              <a:t>Candidates will be able to assess their overall activities and level of performance on LMS</a:t>
            </a:r>
            <a:r>
              <a:rPr lang="en-GB" sz="1700" dirty="0">
                <a:solidFill>
                  <a:sysClr val="windowText" lastClr="000000"/>
                </a:solidFill>
                <a:cs typeface="Arial" panose="020B0604020202020204" pitchFamily="34" charset="0"/>
              </a:rPr>
              <a:t> to improve learning outcomes</a:t>
            </a:r>
            <a:r>
              <a:rPr kumimoji="0" lang="en-GB" sz="1700" i="0" u="none" strike="noStrike" kern="1200" cap="none" spc="0" normalizeH="0" baseline="0" noProof="0" dirty="0">
                <a:ln>
                  <a:noFill/>
                </a:ln>
                <a:solidFill>
                  <a:sysClr val="windowText" lastClr="000000"/>
                </a:solidFill>
                <a:effectLst/>
                <a:uLnTx/>
                <a:uFillTx/>
                <a:cs typeface="Arial" panose="020B0604020202020204" pitchFamily="34" charset="0"/>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700" b="1" i="0" u="none" strike="noStrike" kern="1200" cap="none" spc="0" normalizeH="0" baseline="0" noProof="0" dirty="0">
                <a:ln>
                  <a:noFill/>
                </a:ln>
                <a:solidFill>
                  <a:sysClr val="windowText" lastClr="000000"/>
                </a:solidFill>
                <a:effectLst/>
                <a:uLnTx/>
                <a:uFillTx/>
                <a:cs typeface="Arial" panose="020B0604020202020204" pitchFamily="34" charset="0"/>
              </a:rPr>
              <a:t>Benefit: </a:t>
            </a:r>
            <a:r>
              <a:rPr kumimoji="0" lang="en-GB" sz="1700" i="0" u="none" strike="noStrike" kern="1200" cap="none" spc="0" normalizeH="0" baseline="0" noProof="0" dirty="0">
                <a:ln>
                  <a:noFill/>
                </a:ln>
                <a:solidFill>
                  <a:sysClr val="windowText" lastClr="000000"/>
                </a:solidFill>
                <a:effectLst/>
                <a:uLnTx/>
                <a:uFillTx/>
                <a:cs typeface="Arial" panose="020B0604020202020204" pitchFamily="34" charset="0"/>
              </a:rPr>
              <a:t>A well-designed performance tracking system would enhance candidate’s  interaction with the </a:t>
            </a:r>
            <a:r>
              <a:rPr lang="en-GB" sz="1700" dirty="0">
                <a:solidFill>
                  <a:sysClr val="windowText" lastClr="000000"/>
                </a:solidFill>
                <a:cs typeface="Arial" panose="020B0604020202020204" pitchFamily="34" charset="0"/>
              </a:rPr>
              <a:t>LMS</a:t>
            </a:r>
            <a:r>
              <a:rPr lang="en-GB" sz="1700" b="1" dirty="0">
                <a:solidFill>
                  <a:sysClr val="windowText" lastClr="000000"/>
                </a:solidFill>
                <a:cs typeface="Arial" panose="020B0604020202020204" pitchFamily="34" charset="0"/>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700" b="1" i="0" u="none" strike="noStrike" kern="1200" cap="none" spc="0" normalizeH="0" baseline="0" noProof="0" dirty="0">
                <a:ln>
                  <a:noFill/>
                </a:ln>
                <a:solidFill>
                  <a:sysClr val="windowText" lastClr="000000"/>
                </a:solidFill>
                <a:effectLst/>
                <a:uLnTx/>
                <a:uFillTx/>
                <a:cs typeface="Arial" panose="020B0604020202020204" pitchFamily="34" charset="0"/>
              </a:rPr>
              <a:t>Priority: </a:t>
            </a:r>
            <a:r>
              <a:rPr kumimoji="0" lang="en-GB" sz="1700" i="0" u="none" strike="noStrike" kern="1200" cap="none" spc="0" normalizeH="0" baseline="0" noProof="0" dirty="0">
                <a:ln>
                  <a:noFill/>
                </a:ln>
                <a:solidFill>
                  <a:sysClr val="windowText" lastClr="000000"/>
                </a:solidFill>
                <a:effectLst/>
                <a:uLnTx/>
                <a:uFillTx/>
                <a:cs typeface="Arial" panose="020B0604020202020204" pitchFamily="34" charset="0"/>
              </a:rPr>
              <a:t>Must Have</a:t>
            </a:r>
          </a:p>
          <a:p>
            <a:pPr marL="0" indent="0">
              <a:buNone/>
            </a:pPr>
            <a:r>
              <a:rPr lang="en-GB" sz="1700" b="1" dirty="0">
                <a:solidFill>
                  <a:sysClr val="windowText" lastClr="000000"/>
                </a:solidFill>
                <a:cs typeface="Arial" panose="020B0604020202020204" pitchFamily="34" charset="0"/>
              </a:rPr>
              <a:t>Dependencies: </a:t>
            </a:r>
            <a:r>
              <a:rPr lang="en-US" sz="1700" kern="0" dirty="0">
                <a:solidFill>
                  <a:schemeClr val="bg1"/>
                </a:solidFill>
                <a:ea typeface="Times New Roman" panose="02020603050405020304" pitchFamily="18" charset="0"/>
                <a:cs typeface="Arial" panose="020B0604020202020204" pitchFamily="34" charset="0"/>
              </a:rPr>
              <a:t>System is able to generate an accurate data metric</a:t>
            </a:r>
            <a:r>
              <a:rPr lang="en-US" sz="1700" kern="0" dirty="0">
                <a:solidFill>
                  <a:srgbClr val="FF0000"/>
                </a:solidFill>
                <a:ea typeface="Times New Roman" panose="02020603050405020304" pitchFamily="18" charset="0"/>
                <a:cs typeface="Arial" panose="020B0604020202020204" pitchFamily="34" charset="0"/>
              </a:rPr>
              <a:t> </a:t>
            </a:r>
            <a:endParaRPr lang="en-GB" sz="1700" dirty="0">
              <a:solidFill>
                <a:srgbClr val="FF0000"/>
              </a:solidFill>
              <a:cs typeface="Arial" panose="020B0604020202020204" pitchFamily="34" charset="0"/>
            </a:endParaRPr>
          </a:p>
          <a:p>
            <a:pPr marL="0" indent="0">
              <a:buNone/>
            </a:pPr>
            <a:r>
              <a:rPr lang="en-GB" sz="1700" b="1" dirty="0">
                <a:solidFill>
                  <a:sysClr val="windowText" lastClr="000000"/>
                </a:solidFill>
                <a:cs typeface="Arial" panose="020B0604020202020204" pitchFamily="34" charset="0"/>
              </a:rPr>
              <a:t>Risks: </a:t>
            </a:r>
            <a:r>
              <a:rPr lang="en-GB" sz="1700" dirty="0">
                <a:solidFill>
                  <a:sysClr val="windowText" lastClr="000000"/>
                </a:solidFill>
                <a:cs typeface="Arial" panose="020B0604020202020204" pitchFamily="34" charset="0"/>
              </a:rPr>
              <a:t>Over-reliance on quantitative metric</a:t>
            </a:r>
          </a:p>
          <a:p>
            <a:pPr marL="0" indent="0">
              <a:buNone/>
            </a:pPr>
            <a:r>
              <a:rPr lang="en-GB" sz="1700" b="1" dirty="0">
                <a:solidFill>
                  <a:sysClr val="windowText" lastClr="000000"/>
                </a:solidFill>
                <a:cs typeface="Arial" panose="020B0604020202020204" pitchFamily="34" charset="0"/>
              </a:rPr>
              <a:t>Issues: </a:t>
            </a:r>
            <a:r>
              <a:rPr lang="en-GB" sz="1700" dirty="0">
                <a:solidFill>
                  <a:sysClr val="windowText" lastClr="000000"/>
                </a:solidFill>
                <a:cs typeface="Arial" panose="020B0604020202020204" pitchFamily="34" charset="0"/>
              </a:rPr>
              <a:t>N/A</a:t>
            </a:r>
          </a:p>
          <a:p>
            <a:pPr marL="0" indent="0">
              <a:buNone/>
            </a:pPr>
            <a:r>
              <a:rPr lang="en-GB" sz="1700" b="1" dirty="0">
                <a:solidFill>
                  <a:sysClr val="windowText" lastClr="000000"/>
                </a:solidFill>
                <a:cs typeface="Arial" panose="020B0604020202020204" pitchFamily="34" charset="0"/>
              </a:rPr>
              <a:t>Constraints: </a:t>
            </a:r>
            <a:r>
              <a:rPr lang="en-GB" sz="1700" dirty="0">
                <a:solidFill>
                  <a:sysClr val="windowText" lastClr="000000"/>
                </a:solidFill>
                <a:cs typeface="Arial" panose="020B0604020202020204" pitchFamily="34" charset="0"/>
              </a:rPr>
              <a:t>Data storage and processing capabilities. </a:t>
            </a:r>
          </a:p>
          <a:p>
            <a:pPr marL="0" indent="0">
              <a:buNone/>
            </a:pPr>
            <a:r>
              <a:rPr lang="en-GB" sz="1700" b="1" dirty="0">
                <a:solidFill>
                  <a:sysClr val="windowText" lastClr="000000"/>
                </a:solidFill>
                <a:cs typeface="Arial" panose="020B0604020202020204" pitchFamily="34" charset="0"/>
              </a:rPr>
              <a:t>User Types: </a:t>
            </a:r>
            <a:r>
              <a:rPr lang="en-GB" sz="1700" dirty="0">
                <a:solidFill>
                  <a:sysClr val="windowText" lastClr="000000"/>
                </a:solidFill>
                <a:cs typeface="Arial" panose="020B0604020202020204" pitchFamily="34" charset="0"/>
              </a:rPr>
              <a:t>Candidates and Admins</a:t>
            </a:r>
            <a:endParaRPr kumimoji="0" lang="en-GB" sz="1700" i="0" u="none" strike="noStrike" kern="1200" cap="none" spc="0" normalizeH="0" baseline="0" noProof="0" dirty="0">
              <a:ln>
                <a:noFill/>
              </a:ln>
              <a:solidFill>
                <a:sysClr val="windowText" lastClr="000000"/>
              </a:solidFill>
              <a:effectLst/>
              <a:uLnTx/>
              <a:uFillTx/>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700" i="0" u="none" strike="noStrike" kern="1200" cap="none" spc="0" normalizeH="0" baseline="0" noProof="0" dirty="0">
                <a:ln>
                  <a:noFill/>
                </a:ln>
                <a:solidFill>
                  <a:sysClr val="windowText" lastClr="000000"/>
                </a:solidFill>
                <a:effectLst/>
                <a:uLnTx/>
                <a:uFillTx/>
                <a:ea typeface="+mn-ea"/>
                <a:cs typeface="+mn-cs"/>
              </a:rPr>
              <a:t> </a:t>
            </a:r>
          </a:p>
        </p:txBody>
      </p:sp>
    </p:spTree>
    <p:extLst>
      <p:ext uri="{BB962C8B-B14F-4D97-AF65-F5344CB8AC3E}">
        <p14:creationId xmlns:p14="http://schemas.microsoft.com/office/powerpoint/2010/main" val="3632134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8E35A44-3698-CB20-E80F-93C4314EF5D6}"/>
              </a:ext>
            </a:extLst>
          </p:cNvPr>
          <p:cNvSpPr txBox="1">
            <a:spLocks/>
          </p:cNvSpPr>
          <p:nvPr/>
        </p:nvSpPr>
        <p:spPr>
          <a:xfrm>
            <a:off x="172279"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Requirement ID:  HLR004</a:t>
            </a:r>
          </a:p>
        </p:txBody>
      </p:sp>
      <p:sp>
        <p:nvSpPr>
          <p:cNvPr id="10" name="Content Placeholder 5">
            <a:extLst>
              <a:ext uri="{FF2B5EF4-FFF2-40B4-BE49-F238E27FC236}">
                <a16:creationId xmlns:a16="http://schemas.microsoft.com/office/drawing/2014/main" id="{330C084C-7716-D534-F534-E51FE1F180C9}"/>
              </a:ext>
            </a:extLst>
          </p:cNvPr>
          <p:cNvSpPr txBox="1">
            <a:spLocks/>
          </p:cNvSpPr>
          <p:nvPr/>
        </p:nvSpPr>
        <p:spPr>
          <a:xfrm>
            <a:off x="221942" y="1041972"/>
            <a:ext cx="11797779" cy="5750714"/>
          </a:xfrm>
          <a:prstGeom prst="rect">
            <a:avLst/>
          </a:prstGeom>
          <a:noFill/>
          <a:ln w="12700" cap="flat" cmpd="sng" algn="ctr">
            <a:solidFill>
              <a:srgbClr val="FFC000"/>
            </a:solidFill>
            <a:prstDash val="solid"/>
            <a:miter lim="800000"/>
          </a:ln>
          <a:effectLst/>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en-GB" sz="1900" b="1" i="0" u="none" strike="noStrike" kern="1200" cap="none" spc="0" normalizeH="0" baseline="0" noProof="0" dirty="0">
              <a:ln>
                <a:noFill/>
              </a:ln>
              <a:solidFill>
                <a:sysClr val="windowText" lastClr="000000"/>
              </a:solidFill>
              <a:effectLst/>
              <a:uLnTx/>
              <a:uFillTx/>
              <a:cs typeface="Arial" panose="020B0604020202020204" pitchFamily="34" charset="0"/>
            </a:endParaRPr>
          </a:p>
          <a:p>
            <a:pPr marL="0" indent="0">
              <a:lnSpc>
                <a:spcPct val="120000"/>
              </a:lnSpc>
              <a:buNone/>
              <a:defRPr/>
            </a:pPr>
            <a:r>
              <a:rPr kumimoji="0" lang="en-GB" sz="7200" b="1" i="0" u="none" strike="noStrike" kern="1200" cap="none" spc="0" normalizeH="0" baseline="0" noProof="0" dirty="0">
                <a:ln>
                  <a:noFill/>
                </a:ln>
                <a:solidFill>
                  <a:sysClr val="windowText" lastClr="000000"/>
                </a:solidFill>
                <a:effectLst/>
                <a:uLnTx/>
                <a:uFillTx/>
                <a:cs typeface="Arial" panose="020B0604020202020204" pitchFamily="34" charset="0"/>
              </a:rPr>
              <a:t>Name: </a:t>
            </a:r>
            <a:r>
              <a:rPr kumimoji="0" lang="en-GB" sz="7200" i="0" u="none" strike="noStrike" kern="1200" cap="none" spc="0" normalizeH="0" baseline="0" noProof="0" dirty="0">
                <a:ln>
                  <a:noFill/>
                </a:ln>
                <a:solidFill>
                  <a:sysClr val="windowText" lastClr="000000"/>
                </a:solidFill>
                <a:effectLst/>
                <a:uLnTx/>
                <a:uFillTx/>
                <a:cs typeface="Arial" panose="020B0604020202020204" pitchFamily="34" charset="0"/>
              </a:rPr>
              <a:t>Candidate System Support</a:t>
            </a:r>
          </a:p>
          <a:p>
            <a:pPr marL="0" indent="0">
              <a:lnSpc>
                <a:spcPct val="120000"/>
              </a:lnSpc>
              <a:buNone/>
              <a:defRPr/>
            </a:pPr>
            <a:r>
              <a:rPr kumimoji="0" lang="en-GB" sz="7200" b="1" i="0" u="none" strike="noStrike" kern="1200" cap="none" spc="0" normalizeH="0" baseline="0" noProof="0" dirty="0">
                <a:ln>
                  <a:noFill/>
                </a:ln>
                <a:solidFill>
                  <a:sysClr val="windowText" lastClr="000000"/>
                </a:solidFill>
                <a:effectLst/>
                <a:uLnTx/>
                <a:uFillTx/>
                <a:cs typeface="Arial" panose="020B0604020202020204" pitchFamily="34" charset="0"/>
              </a:rPr>
              <a:t>Business Problem: </a:t>
            </a:r>
            <a:r>
              <a:rPr kumimoji="0" lang="en-GB" sz="7200" i="0" u="none" strike="noStrike" kern="1200" cap="none" spc="0" normalizeH="0" baseline="0" noProof="0" dirty="0">
                <a:ln>
                  <a:noFill/>
                </a:ln>
                <a:solidFill>
                  <a:sysClr val="windowText" lastClr="000000"/>
                </a:solidFill>
                <a:effectLst/>
                <a:uLnTx/>
                <a:uFillTx/>
                <a:cs typeface="Arial" panose="020B0604020202020204" pitchFamily="34" charset="0"/>
              </a:rPr>
              <a:t>Candidates encounter difficulties in exploring the platform, leading to decreased engagement. </a:t>
            </a:r>
          </a:p>
          <a:p>
            <a:pPr marL="0" indent="0">
              <a:lnSpc>
                <a:spcPct val="120000"/>
              </a:lnSpc>
              <a:buNone/>
              <a:defRPr/>
            </a:pPr>
            <a:r>
              <a:rPr lang="en-GB" sz="7200" b="1" dirty="0">
                <a:solidFill>
                  <a:sysClr val="windowText" lastClr="000000"/>
                </a:solidFill>
                <a:cs typeface="Arial" panose="020B0604020202020204" pitchFamily="34" charset="0"/>
              </a:rPr>
              <a:t>Description: </a:t>
            </a:r>
            <a:r>
              <a:rPr lang="en-GB" sz="7200" dirty="0">
                <a:solidFill>
                  <a:sysClr val="windowText" lastClr="000000"/>
                </a:solidFill>
                <a:cs typeface="Arial" panose="020B0604020202020204" pitchFamily="34" charset="0"/>
              </a:rPr>
              <a:t>The system must provide comprehensive candidate’s support services (AI chatbot) to assist candidates in effectively using the LMS profile.</a:t>
            </a:r>
          </a:p>
          <a:p>
            <a:pPr marL="0" indent="0">
              <a:lnSpc>
                <a:spcPct val="120000"/>
              </a:lnSpc>
              <a:buNone/>
              <a:defRPr/>
            </a:pPr>
            <a:r>
              <a:rPr kumimoji="0" lang="en-GB" sz="7200" b="1" i="0" u="none" strike="noStrike" kern="1200" cap="none" spc="0" normalizeH="0" baseline="0" noProof="0" dirty="0">
                <a:ln>
                  <a:noFill/>
                </a:ln>
                <a:solidFill>
                  <a:sysClr val="windowText" lastClr="000000"/>
                </a:solidFill>
                <a:effectLst/>
                <a:uLnTx/>
                <a:uFillTx/>
                <a:cs typeface="Arial" panose="020B0604020202020204" pitchFamily="34" charset="0"/>
              </a:rPr>
              <a:t>Goal: </a:t>
            </a:r>
            <a:r>
              <a:rPr kumimoji="0" lang="en-GB" sz="7200" i="0" u="none" strike="noStrike" kern="1200" cap="none" spc="0" normalizeH="0" baseline="0" noProof="0" dirty="0">
                <a:ln>
                  <a:noFill/>
                </a:ln>
                <a:solidFill>
                  <a:sysClr val="windowText" lastClr="000000"/>
                </a:solidFill>
                <a:effectLst/>
                <a:uLnTx/>
                <a:uFillTx/>
                <a:cs typeface="Arial" panose="020B0604020202020204" pitchFamily="34" charset="0"/>
              </a:rPr>
              <a:t>The goal is to establish a reliable system support that ensures candidate have a seamless experience while using the LMS platform.</a:t>
            </a:r>
            <a:endParaRPr lang="en-GB" sz="7200" dirty="0">
              <a:solidFill>
                <a:sysClr val="windowText" lastClr="000000"/>
              </a:solidFill>
              <a:cs typeface="Arial" panose="020B0604020202020204" pitchFamily="34" charset="0"/>
            </a:endParaRPr>
          </a:p>
          <a:p>
            <a:pPr marL="0" indent="0">
              <a:lnSpc>
                <a:spcPct val="120000"/>
              </a:lnSpc>
              <a:buNone/>
              <a:defRPr/>
            </a:pPr>
            <a:r>
              <a:rPr kumimoji="0" lang="en-GB" sz="7200" b="1" i="0" u="none" strike="noStrike" kern="1200" cap="none" spc="0" normalizeH="0" baseline="0" noProof="0" dirty="0">
                <a:ln>
                  <a:noFill/>
                </a:ln>
                <a:solidFill>
                  <a:sysClr val="windowText" lastClr="000000"/>
                </a:solidFill>
                <a:effectLst/>
                <a:uLnTx/>
                <a:uFillTx/>
                <a:cs typeface="Arial" panose="020B0604020202020204" pitchFamily="34" charset="0"/>
              </a:rPr>
              <a:t>Assumptions</a:t>
            </a:r>
            <a:r>
              <a:rPr lang="en-GB" sz="7200" b="1" dirty="0">
                <a:solidFill>
                  <a:sysClr val="windowText" lastClr="000000"/>
                </a:solidFill>
                <a:cs typeface="Arial" panose="020B0604020202020204" pitchFamily="34" charset="0"/>
              </a:rPr>
              <a:t>:</a:t>
            </a:r>
            <a:r>
              <a:rPr kumimoji="0" lang="en-GB" sz="7200" i="0" u="none" strike="noStrike" kern="1200" cap="none" spc="0" normalizeH="0" baseline="0" noProof="0" dirty="0">
                <a:ln>
                  <a:noFill/>
                </a:ln>
                <a:solidFill>
                  <a:sysClr val="windowText" lastClr="000000"/>
                </a:solidFill>
                <a:effectLst/>
                <a:uLnTx/>
                <a:uFillTx/>
                <a:cs typeface="Arial" panose="020B0604020202020204" pitchFamily="34" charset="0"/>
              </a:rPr>
              <a:t> Effective candidate’s support service increases candidate’s trust and satisfaction </a:t>
            </a:r>
          </a:p>
          <a:p>
            <a:pPr marL="0" indent="0">
              <a:lnSpc>
                <a:spcPct val="120000"/>
              </a:lnSpc>
              <a:buNone/>
              <a:defRPr/>
            </a:pPr>
            <a:r>
              <a:rPr kumimoji="0" lang="en-GB" sz="7200" b="1" i="0" u="none" strike="noStrike" kern="1200" cap="none" spc="0" normalizeH="0" baseline="0" noProof="0" dirty="0">
                <a:ln>
                  <a:noFill/>
                </a:ln>
                <a:solidFill>
                  <a:sysClr val="windowText" lastClr="000000"/>
                </a:solidFill>
                <a:effectLst/>
                <a:uLnTx/>
                <a:uFillTx/>
                <a:cs typeface="Arial" panose="020B0604020202020204" pitchFamily="34" charset="0"/>
              </a:rPr>
              <a:t>Benefit:</a:t>
            </a:r>
            <a:r>
              <a:rPr lang="en-GB" sz="7200" b="1" dirty="0">
                <a:solidFill>
                  <a:sysClr val="windowText" lastClr="000000"/>
                </a:solidFill>
                <a:cs typeface="Arial" panose="020B0604020202020204" pitchFamily="34" charset="0"/>
              </a:rPr>
              <a:t> </a:t>
            </a:r>
            <a:r>
              <a:rPr lang="en-GB" sz="7200" dirty="0">
                <a:solidFill>
                  <a:sysClr val="windowText" lastClr="000000"/>
                </a:solidFill>
                <a:cs typeface="Arial" panose="020B0604020202020204" pitchFamily="34" charset="0"/>
              </a:rPr>
              <a:t>Minimal User downtime and improved candidate’s productivity.</a:t>
            </a:r>
            <a:endParaRPr kumimoji="0" lang="en-GB" sz="7200" i="0" u="none" strike="noStrike" kern="1200" cap="none" spc="0" normalizeH="0" baseline="0" noProof="0" dirty="0">
              <a:ln>
                <a:noFill/>
              </a:ln>
              <a:solidFill>
                <a:sysClr val="windowText" lastClr="000000"/>
              </a:solidFill>
              <a:effectLst/>
              <a:uLnTx/>
              <a:uFillTx/>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7200" b="1" i="0" u="none" strike="noStrike" kern="1200" cap="none" spc="0" normalizeH="0" baseline="0" noProof="0" dirty="0">
                <a:ln>
                  <a:noFill/>
                </a:ln>
                <a:solidFill>
                  <a:sysClr val="windowText" lastClr="000000"/>
                </a:solidFill>
                <a:effectLst/>
                <a:uLnTx/>
                <a:uFillTx/>
                <a:cs typeface="Arial" panose="020B0604020202020204" pitchFamily="34" charset="0"/>
              </a:rPr>
              <a:t>Priority: </a:t>
            </a:r>
            <a:r>
              <a:rPr kumimoji="0" lang="en-GB" sz="7200" i="0" u="none" strike="noStrike" kern="1200" cap="none" spc="0" normalizeH="0" baseline="0" noProof="0" dirty="0">
                <a:ln>
                  <a:noFill/>
                </a:ln>
                <a:solidFill>
                  <a:sysClr val="windowText" lastClr="000000"/>
                </a:solidFill>
                <a:effectLst/>
                <a:uLnTx/>
                <a:uFillTx/>
                <a:cs typeface="Arial" panose="020B0604020202020204" pitchFamily="34" charset="0"/>
              </a:rPr>
              <a:t>Must Have</a:t>
            </a:r>
          </a:p>
          <a:p>
            <a:pPr marL="0" indent="0">
              <a:lnSpc>
                <a:spcPct val="120000"/>
              </a:lnSpc>
              <a:buNone/>
            </a:pPr>
            <a:r>
              <a:rPr lang="en-GB" sz="7200" b="1" dirty="0">
                <a:solidFill>
                  <a:sysClr val="windowText" lastClr="000000"/>
                </a:solidFill>
                <a:cs typeface="Arial" panose="020B0604020202020204" pitchFamily="34" charset="0"/>
              </a:rPr>
              <a:t>Dependencies: </a:t>
            </a:r>
            <a:r>
              <a:rPr lang="en-GB" sz="7200" dirty="0">
                <a:solidFill>
                  <a:sysClr val="windowText" lastClr="000000"/>
                </a:solidFill>
                <a:cs typeface="Arial" panose="020B0604020202020204" pitchFamily="34" charset="0"/>
              </a:rPr>
              <a:t>Coordination with IT support teams.</a:t>
            </a:r>
          </a:p>
          <a:p>
            <a:pPr marL="0" indent="0">
              <a:lnSpc>
                <a:spcPct val="120000"/>
              </a:lnSpc>
              <a:buNone/>
            </a:pPr>
            <a:r>
              <a:rPr lang="en-GB" sz="7200" b="1" dirty="0">
                <a:solidFill>
                  <a:sysClr val="windowText" lastClr="000000"/>
                </a:solidFill>
                <a:cs typeface="Arial" panose="020B0604020202020204" pitchFamily="34" charset="0"/>
              </a:rPr>
              <a:t>Risks: </a:t>
            </a:r>
            <a:r>
              <a:rPr lang="en-GB" sz="7200" dirty="0">
                <a:solidFill>
                  <a:sysClr val="windowText" lastClr="000000"/>
                </a:solidFill>
                <a:cs typeface="Arial" panose="020B0604020202020204" pitchFamily="34" charset="0"/>
              </a:rPr>
              <a:t>Limited support team leading to unresolved queries.</a:t>
            </a:r>
          </a:p>
          <a:p>
            <a:pPr marL="0" indent="0">
              <a:lnSpc>
                <a:spcPct val="120000"/>
              </a:lnSpc>
              <a:buNone/>
            </a:pPr>
            <a:r>
              <a:rPr lang="en-GB" sz="7200" b="1" dirty="0">
                <a:solidFill>
                  <a:sysClr val="windowText" lastClr="000000"/>
                </a:solidFill>
                <a:cs typeface="Arial" panose="020B0604020202020204" pitchFamily="34" charset="0"/>
              </a:rPr>
              <a:t>Issues: </a:t>
            </a:r>
            <a:r>
              <a:rPr lang="en-GB" sz="7200" dirty="0">
                <a:solidFill>
                  <a:sysClr val="windowText" lastClr="000000"/>
                </a:solidFill>
                <a:cs typeface="Arial" panose="020B0604020202020204" pitchFamily="34" charset="0"/>
              </a:rPr>
              <a:t>N/A</a:t>
            </a:r>
          </a:p>
          <a:p>
            <a:pPr marL="0" indent="0">
              <a:lnSpc>
                <a:spcPct val="120000"/>
              </a:lnSpc>
              <a:buNone/>
            </a:pPr>
            <a:r>
              <a:rPr lang="en-GB" sz="7200" b="1" dirty="0">
                <a:solidFill>
                  <a:sysClr val="windowText" lastClr="000000"/>
                </a:solidFill>
                <a:cs typeface="Arial" panose="020B0604020202020204" pitchFamily="34" charset="0"/>
              </a:rPr>
              <a:t>Constraints: </a:t>
            </a:r>
            <a:r>
              <a:rPr lang="en-GB" sz="7200" dirty="0">
                <a:solidFill>
                  <a:sysClr val="windowText" lastClr="000000"/>
                </a:solidFill>
                <a:cs typeface="Arial" panose="020B0604020202020204" pitchFamily="34" charset="0"/>
              </a:rPr>
              <a:t>System compatibility and technical know-how</a:t>
            </a:r>
          </a:p>
          <a:p>
            <a:pPr marL="0" indent="0">
              <a:lnSpc>
                <a:spcPct val="120000"/>
              </a:lnSpc>
              <a:buNone/>
            </a:pPr>
            <a:r>
              <a:rPr lang="en-GB" sz="7200" b="1" dirty="0">
                <a:solidFill>
                  <a:sysClr val="windowText" lastClr="000000"/>
                </a:solidFill>
                <a:cs typeface="Arial" panose="020B0604020202020204" pitchFamily="34" charset="0"/>
              </a:rPr>
              <a:t>User Types: </a:t>
            </a:r>
            <a:r>
              <a:rPr lang="en-GB" sz="7200" dirty="0">
                <a:solidFill>
                  <a:sysClr val="windowText" lastClr="000000"/>
                </a:solidFill>
                <a:cs typeface="Arial" panose="020B0604020202020204" pitchFamily="34" charset="0"/>
              </a:rPr>
              <a:t>Candidate and admin</a:t>
            </a:r>
            <a:endParaRPr kumimoji="0" lang="en-GB" sz="7200" i="0" u="none" strike="noStrike" kern="1200" cap="none" spc="0" normalizeH="0" baseline="0" noProof="0" dirty="0">
              <a:ln>
                <a:noFill/>
              </a:ln>
              <a:solidFill>
                <a:sysClr val="windowText" lastClr="000000"/>
              </a:solidFill>
              <a:effectLst/>
              <a:uLnTx/>
              <a:uFillTx/>
              <a:cs typeface="Arial" panose="020B0604020202020204" pitchFamily="34" charset="0"/>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b="1" i="0" u="none" strike="noStrike" kern="1200" cap="none" spc="0" normalizeH="0" baseline="0" noProof="0" dirty="0">
                <a:ln>
                  <a:noFill/>
                </a:ln>
                <a:solidFill>
                  <a:sysClr val="windowText" lastClr="000000"/>
                </a:solidFill>
                <a:effectLst/>
                <a:uLnTx/>
                <a:uFillTx/>
                <a:ea typeface="+mn-ea"/>
                <a:cs typeface="+mn-cs"/>
              </a:rPr>
              <a:t> </a:t>
            </a:r>
          </a:p>
        </p:txBody>
      </p:sp>
    </p:spTree>
    <p:extLst>
      <p:ext uri="{BB962C8B-B14F-4D97-AF65-F5344CB8AC3E}">
        <p14:creationId xmlns:p14="http://schemas.microsoft.com/office/powerpoint/2010/main" val="2630197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924DB-BA12-101F-9DC1-9F799289255F}"/>
              </a:ext>
            </a:extLst>
          </p:cNvPr>
          <p:cNvSpPr txBox="1">
            <a:spLocks/>
          </p:cNvSpPr>
          <p:nvPr/>
        </p:nvSpPr>
        <p:spPr>
          <a:xfrm>
            <a:off x="141011" y="4476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Requirement ID:  HLR005</a:t>
            </a:r>
          </a:p>
        </p:txBody>
      </p:sp>
      <p:sp>
        <p:nvSpPr>
          <p:cNvPr id="3" name="Content Placeholder 5">
            <a:extLst>
              <a:ext uri="{FF2B5EF4-FFF2-40B4-BE49-F238E27FC236}">
                <a16:creationId xmlns:a16="http://schemas.microsoft.com/office/drawing/2014/main" id="{6FD6C8FD-DF4A-9DCD-F240-2DD1BB3995D9}"/>
              </a:ext>
            </a:extLst>
          </p:cNvPr>
          <p:cNvSpPr txBox="1">
            <a:spLocks/>
          </p:cNvSpPr>
          <p:nvPr/>
        </p:nvSpPr>
        <p:spPr>
          <a:xfrm>
            <a:off x="141012" y="1459475"/>
            <a:ext cx="11853878" cy="5264710"/>
          </a:xfrm>
          <a:prstGeom prst="rect">
            <a:avLst/>
          </a:prstGeom>
          <a:noFill/>
          <a:ln w="12700" cap="flat" cmpd="sng" algn="ctr">
            <a:solidFill>
              <a:srgbClr val="FFC000"/>
            </a:solidFill>
            <a:prstDash val="solid"/>
            <a:miter lim="800000"/>
          </a:ln>
          <a:effectLst/>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900" b="1" i="0" u="none" strike="noStrike" kern="1200" cap="none" spc="0" normalizeH="0" baseline="0" noProof="0" dirty="0">
              <a:ln>
                <a:noFill/>
              </a:ln>
              <a:solidFill>
                <a:sysClr val="windowText" lastClr="000000"/>
              </a:solidFill>
              <a:effectLst/>
              <a:uLnTx/>
              <a:uFillTx/>
              <a:cs typeface="Arial" panose="020B0604020202020204" pitchFamily="34" charset="0"/>
            </a:endParaRPr>
          </a:p>
          <a:p>
            <a:pPr marL="0" indent="0">
              <a:lnSpc>
                <a:spcPct val="120000"/>
              </a:lnSpc>
              <a:buNone/>
              <a:defRPr/>
            </a:pPr>
            <a:r>
              <a:rPr kumimoji="0" lang="en-GB" sz="7200" b="1" i="0" u="none" strike="noStrike" kern="1200" cap="none" spc="0" normalizeH="0" baseline="0" noProof="0" dirty="0">
                <a:ln>
                  <a:noFill/>
                </a:ln>
                <a:solidFill>
                  <a:sysClr val="windowText" lastClr="000000"/>
                </a:solidFill>
                <a:effectLst/>
                <a:uLnTx/>
                <a:uFillTx/>
                <a:cs typeface="Arial" panose="020B0604020202020204" pitchFamily="34" charset="0"/>
              </a:rPr>
              <a:t>Name: </a:t>
            </a:r>
            <a:r>
              <a:rPr kumimoji="0" lang="en-GB" sz="7200" i="0" u="none" strike="noStrike" kern="1200" cap="none" spc="0" normalizeH="0" baseline="0" noProof="0" dirty="0">
                <a:ln>
                  <a:noFill/>
                </a:ln>
                <a:solidFill>
                  <a:sysClr val="windowText" lastClr="000000"/>
                </a:solidFill>
                <a:effectLst/>
                <a:uLnTx/>
                <a:uFillTx/>
                <a:cs typeface="Arial" panose="020B0604020202020204" pitchFamily="34" charset="0"/>
              </a:rPr>
              <a:t>Security</a:t>
            </a:r>
          </a:p>
          <a:p>
            <a:pPr marL="0" indent="0">
              <a:lnSpc>
                <a:spcPct val="120000"/>
              </a:lnSpc>
              <a:buNone/>
              <a:defRPr/>
            </a:pPr>
            <a:r>
              <a:rPr kumimoji="0" lang="en-GB" sz="7200" b="1" i="0" u="none" strike="noStrike" kern="1200" cap="none" spc="0" normalizeH="0" baseline="0" noProof="0" dirty="0">
                <a:ln>
                  <a:noFill/>
                </a:ln>
                <a:solidFill>
                  <a:sysClr val="windowText" lastClr="000000"/>
                </a:solidFill>
                <a:effectLst/>
                <a:uLnTx/>
                <a:uFillTx/>
                <a:cs typeface="Arial" panose="020B0604020202020204" pitchFamily="34" charset="0"/>
              </a:rPr>
              <a:t>Business Problem: </a:t>
            </a:r>
            <a:r>
              <a:rPr kumimoji="0" lang="en-GB" sz="7200" i="0" u="none" strike="noStrike" kern="1200" cap="none" spc="0" normalizeH="0" baseline="0" noProof="0" dirty="0">
                <a:ln>
                  <a:noFill/>
                </a:ln>
                <a:solidFill>
                  <a:sysClr val="windowText" lastClr="000000"/>
                </a:solidFill>
                <a:effectLst/>
                <a:uLnTx/>
                <a:uFillTx/>
                <a:cs typeface="Arial" panose="020B0604020202020204" pitchFamily="34" charset="0"/>
              </a:rPr>
              <a:t>An enhanced security measure to further protect candidate’s data.</a:t>
            </a:r>
          </a:p>
          <a:p>
            <a:pPr marL="0" indent="0">
              <a:lnSpc>
                <a:spcPct val="120000"/>
              </a:lnSpc>
              <a:buNone/>
              <a:defRPr/>
            </a:pPr>
            <a:r>
              <a:rPr lang="en-GB" sz="7200" b="1" dirty="0">
                <a:solidFill>
                  <a:sysClr val="windowText" lastClr="000000"/>
                </a:solidFill>
                <a:cs typeface="Arial" panose="020B0604020202020204" pitchFamily="34" charset="0"/>
              </a:rPr>
              <a:t>Description: </a:t>
            </a:r>
            <a:r>
              <a:rPr lang="en-GB" sz="7200" dirty="0">
                <a:solidFill>
                  <a:sysClr val="windowText" lastClr="000000"/>
                </a:solidFill>
                <a:cs typeface="Arial" panose="020B0604020202020204" pitchFamily="34" charset="0"/>
              </a:rPr>
              <a:t>This is a multi-step account login process that requires more information than just the candidate’s password </a:t>
            </a:r>
            <a:r>
              <a:rPr lang="en-GB" sz="7200" dirty="0" err="1">
                <a:solidFill>
                  <a:sysClr val="windowText" lastClr="000000"/>
                </a:solidFill>
                <a:cs typeface="Arial" panose="020B0604020202020204" pitchFamily="34" charset="0"/>
              </a:rPr>
              <a:t>e.g</a:t>
            </a:r>
            <a:r>
              <a:rPr lang="en-GB" sz="7200" dirty="0">
                <a:solidFill>
                  <a:sysClr val="windowText" lastClr="000000"/>
                </a:solidFill>
                <a:cs typeface="Arial" panose="020B0604020202020204" pitchFamily="34" charset="0"/>
              </a:rPr>
              <a:t> 2FA</a:t>
            </a:r>
          </a:p>
          <a:p>
            <a:pPr marL="0" indent="0">
              <a:lnSpc>
                <a:spcPct val="120000"/>
              </a:lnSpc>
              <a:buNone/>
              <a:defRPr/>
            </a:pPr>
            <a:r>
              <a:rPr kumimoji="0" lang="en-GB" sz="7200" b="1" i="0" u="none" strike="noStrike" kern="1200" cap="none" spc="0" normalizeH="0" baseline="0" noProof="0" dirty="0">
                <a:ln>
                  <a:noFill/>
                </a:ln>
                <a:solidFill>
                  <a:sysClr val="windowText" lastClr="000000"/>
                </a:solidFill>
                <a:effectLst/>
                <a:uLnTx/>
                <a:uFillTx/>
                <a:cs typeface="Arial" panose="020B0604020202020204" pitchFamily="34" charset="0"/>
              </a:rPr>
              <a:t>Goal: </a:t>
            </a:r>
            <a:r>
              <a:rPr kumimoji="0" lang="en-GB" sz="7200" i="0" u="none" strike="noStrike" kern="1200" cap="none" spc="0" normalizeH="0" baseline="0" noProof="0" dirty="0">
                <a:ln>
                  <a:noFill/>
                </a:ln>
                <a:solidFill>
                  <a:sysClr val="windowText" lastClr="000000"/>
                </a:solidFill>
                <a:effectLst/>
                <a:uLnTx/>
                <a:uFillTx/>
                <a:cs typeface="Arial" panose="020B0604020202020204" pitchFamily="34" charset="0"/>
              </a:rPr>
              <a:t>To enhance security protocols and measures  </a:t>
            </a:r>
            <a:endParaRPr lang="en-GB" sz="7200" dirty="0">
              <a:solidFill>
                <a:sysClr val="windowText" lastClr="000000"/>
              </a:solidFill>
              <a:cs typeface="Arial" panose="020B0604020202020204" pitchFamily="34" charset="0"/>
            </a:endParaRPr>
          </a:p>
          <a:p>
            <a:pPr marL="0" indent="0">
              <a:lnSpc>
                <a:spcPct val="120000"/>
              </a:lnSpc>
              <a:buNone/>
              <a:defRPr/>
            </a:pPr>
            <a:r>
              <a:rPr kumimoji="0" lang="en-GB" sz="7200" b="1" i="0" u="none" strike="noStrike" kern="1200" cap="none" spc="0" normalizeH="0" baseline="0" noProof="0" dirty="0">
                <a:ln>
                  <a:noFill/>
                </a:ln>
                <a:solidFill>
                  <a:sysClr val="windowText" lastClr="000000"/>
                </a:solidFill>
                <a:effectLst/>
                <a:uLnTx/>
                <a:uFillTx/>
                <a:cs typeface="Arial" panose="020B0604020202020204" pitchFamily="34" charset="0"/>
              </a:rPr>
              <a:t>Assumptions: </a:t>
            </a:r>
            <a:r>
              <a:rPr kumimoji="0" lang="en-GB" sz="7200" i="0" u="none" strike="noStrike" kern="1200" cap="none" spc="0" normalizeH="0" baseline="0" noProof="0" dirty="0">
                <a:ln>
                  <a:noFill/>
                </a:ln>
                <a:solidFill>
                  <a:sysClr val="windowText" lastClr="000000"/>
                </a:solidFill>
                <a:effectLst/>
                <a:uLnTx/>
                <a:uFillTx/>
                <a:cs typeface="Arial" panose="020B0604020202020204" pitchFamily="34" charset="0"/>
              </a:rPr>
              <a:t>Strong security is critical for user trust. </a:t>
            </a:r>
          </a:p>
          <a:p>
            <a:pPr marL="0" indent="0">
              <a:lnSpc>
                <a:spcPct val="120000"/>
              </a:lnSpc>
              <a:buNone/>
              <a:defRPr/>
            </a:pPr>
            <a:r>
              <a:rPr kumimoji="0" lang="en-GB" sz="7200" b="1" i="0" u="none" strike="noStrike" kern="1200" cap="none" spc="0" normalizeH="0" baseline="0" noProof="0" dirty="0">
                <a:ln>
                  <a:noFill/>
                </a:ln>
                <a:solidFill>
                  <a:sysClr val="windowText" lastClr="000000"/>
                </a:solidFill>
                <a:effectLst/>
                <a:uLnTx/>
                <a:uFillTx/>
                <a:cs typeface="Arial" panose="020B0604020202020204" pitchFamily="34" charset="0"/>
              </a:rPr>
              <a:t>Benefit: </a:t>
            </a:r>
            <a:r>
              <a:rPr kumimoji="0" lang="en-GB" sz="7200" i="0" u="none" strike="noStrike" kern="1200" cap="none" spc="0" normalizeH="0" baseline="0" noProof="0" dirty="0">
                <a:ln>
                  <a:noFill/>
                </a:ln>
                <a:solidFill>
                  <a:sysClr val="windowText" lastClr="000000"/>
                </a:solidFill>
                <a:effectLst/>
                <a:uLnTx/>
                <a:uFillTx/>
                <a:cs typeface="Arial" panose="020B0604020202020204" pitchFamily="34" charset="0"/>
              </a:rPr>
              <a:t>Improved data protection and reduced risk of data breaches.</a:t>
            </a:r>
          </a:p>
          <a:p>
            <a:pPr marL="0" marR="0" lvl="0" indent="0"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GB" sz="7200" b="1" i="0" u="none" strike="noStrike" kern="1200" cap="none" spc="0" normalizeH="0" baseline="0" noProof="0" dirty="0">
                <a:ln>
                  <a:noFill/>
                </a:ln>
                <a:solidFill>
                  <a:sysClr val="windowText" lastClr="000000"/>
                </a:solidFill>
                <a:effectLst/>
                <a:uLnTx/>
                <a:uFillTx/>
                <a:cs typeface="Arial" panose="020B0604020202020204" pitchFamily="34" charset="0"/>
              </a:rPr>
              <a:t>Priority: </a:t>
            </a:r>
            <a:r>
              <a:rPr kumimoji="0" lang="en-GB" sz="7200" i="0" u="none" strike="noStrike" kern="1200" cap="none" spc="0" normalizeH="0" baseline="0" noProof="0" dirty="0">
                <a:ln>
                  <a:noFill/>
                </a:ln>
                <a:solidFill>
                  <a:sysClr val="windowText" lastClr="000000"/>
                </a:solidFill>
                <a:effectLst/>
                <a:uLnTx/>
                <a:uFillTx/>
                <a:cs typeface="Arial" panose="020B0604020202020204" pitchFamily="34" charset="0"/>
              </a:rPr>
              <a:t>Must Have</a:t>
            </a:r>
          </a:p>
          <a:p>
            <a:pPr marL="0" indent="0">
              <a:lnSpc>
                <a:spcPct val="120000"/>
              </a:lnSpc>
              <a:buNone/>
            </a:pPr>
            <a:r>
              <a:rPr lang="en-GB" sz="7200" b="1" dirty="0">
                <a:solidFill>
                  <a:sysClr val="windowText" lastClr="000000"/>
                </a:solidFill>
                <a:cs typeface="Arial" panose="020B0604020202020204" pitchFamily="34" charset="0"/>
              </a:rPr>
              <a:t>Dependencies: </a:t>
            </a:r>
            <a:r>
              <a:rPr lang="en-GB" sz="7200" dirty="0">
                <a:solidFill>
                  <a:sysClr val="windowText" lastClr="000000"/>
                </a:solidFill>
                <a:cs typeface="Arial" panose="020B0604020202020204" pitchFamily="34" charset="0"/>
              </a:rPr>
              <a:t>Collaboration with </a:t>
            </a:r>
            <a:r>
              <a:rPr lang="en-GB" sz="7200" dirty="0" err="1">
                <a:solidFill>
                  <a:sysClr val="windowText" lastClr="000000"/>
                </a:solidFill>
                <a:cs typeface="Arial" panose="020B0604020202020204" pitchFamily="34" charset="0"/>
              </a:rPr>
              <a:t>Tritek’s</a:t>
            </a:r>
            <a:r>
              <a:rPr lang="en-GB" sz="7200" dirty="0">
                <a:solidFill>
                  <a:sysClr val="windowText" lastClr="000000"/>
                </a:solidFill>
                <a:cs typeface="Arial" panose="020B0604020202020204" pitchFamily="34" charset="0"/>
              </a:rPr>
              <a:t> cybersecurity experts and admins. </a:t>
            </a:r>
          </a:p>
          <a:p>
            <a:pPr marL="0" indent="0">
              <a:lnSpc>
                <a:spcPct val="120000"/>
              </a:lnSpc>
              <a:buNone/>
            </a:pPr>
            <a:r>
              <a:rPr lang="en-GB" sz="7200" b="1" dirty="0">
                <a:solidFill>
                  <a:sysClr val="windowText" lastClr="000000"/>
                </a:solidFill>
                <a:cs typeface="Arial" panose="020B0604020202020204" pitchFamily="34" charset="0"/>
              </a:rPr>
              <a:t>Risks: </a:t>
            </a:r>
            <a:r>
              <a:rPr lang="en-GB" sz="7200" dirty="0">
                <a:solidFill>
                  <a:sysClr val="windowText" lastClr="000000"/>
                </a:solidFill>
                <a:cs typeface="Arial" panose="020B0604020202020204" pitchFamily="34" charset="0"/>
              </a:rPr>
              <a:t>Potential data loss during transition to new security systems.</a:t>
            </a:r>
          </a:p>
          <a:p>
            <a:pPr marL="0" indent="0">
              <a:lnSpc>
                <a:spcPct val="120000"/>
              </a:lnSpc>
              <a:buNone/>
            </a:pPr>
            <a:r>
              <a:rPr lang="en-GB" sz="7200" b="1" dirty="0">
                <a:solidFill>
                  <a:sysClr val="windowText" lastClr="000000"/>
                </a:solidFill>
                <a:cs typeface="Arial" panose="020B0604020202020204" pitchFamily="34" charset="0"/>
              </a:rPr>
              <a:t>Issues</a:t>
            </a:r>
            <a:r>
              <a:rPr lang="en-GB" sz="7200" dirty="0">
                <a:solidFill>
                  <a:sysClr val="windowText" lastClr="000000"/>
                </a:solidFill>
                <a:cs typeface="Arial" panose="020B0604020202020204" pitchFamily="34" charset="0"/>
              </a:rPr>
              <a:t>: N/A</a:t>
            </a:r>
          </a:p>
          <a:p>
            <a:pPr marL="0" indent="0">
              <a:lnSpc>
                <a:spcPct val="120000"/>
              </a:lnSpc>
              <a:buNone/>
            </a:pPr>
            <a:r>
              <a:rPr lang="en-GB" sz="7200" b="1" dirty="0">
                <a:solidFill>
                  <a:sysClr val="windowText" lastClr="000000"/>
                </a:solidFill>
                <a:cs typeface="Arial" panose="020B0604020202020204" pitchFamily="34" charset="0"/>
              </a:rPr>
              <a:t>Constraints: </a:t>
            </a:r>
            <a:r>
              <a:rPr lang="en-GB" sz="7200" dirty="0">
                <a:solidFill>
                  <a:sysClr val="windowText" lastClr="000000"/>
                </a:solidFill>
                <a:cs typeface="Arial" panose="020B0604020202020204" pitchFamily="34" charset="0"/>
              </a:rPr>
              <a:t>Balancing candidate’s convenience with strict security measures.  </a:t>
            </a:r>
          </a:p>
          <a:p>
            <a:pPr marL="0" indent="0">
              <a:lnSpc>
                <a:spcPct val="120000"/>
              </a:lnSpc>
              <a:buNone/>
            </a:pPr>
            <a:r>
              <a:rPr lang="en-GB" sz="7200" b="1" dirty="0">
                <a:solidFill>
                  <a:sysClr val="windowText" lastClr="000000"/>
                </a:solidFill>
                <a:cs typeface="Arial" panose="020B0604020202020204" pitchFamily="34" charset="0"/>
              </a:rPr>
              <a:t>User Types: </a:t>
            </a:r>
            <a:r>
              <a:rPr lang="en-GB" sz="7200" dirty="0">
                <a:solidFill>
                  <a:sysClr val="windowText" lastClr="000000"/>
                </a:solidFill>
                <a:cs typeface="Arial" panose="020B0604020202020204" pitchFamily="34" charset="0"/>
              </a:rPr>
              <a:t>Candidate and admin</a:t>
            </a:r>
            <a:endParaRPr kumimoji="0" lang="en-GB" sz="7200" i="0" u="none" strike="noStrike" kern="1200" cap="none" spc="0" normalizeH="0" baseline="0" noProof="0" dirty="0">
              <a:ln>
                <a:noFill/>
              </a:ln>
              <a:solidFill>
                <a:sysClr val="windowText" lastClr="000000"/>
              </a:solidFill>
              <a:effectLst/>
              <a:uLnTx/>
              <a:uFillTx/>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800" i="0" u="none" strike="noStrike" kern="1200" cap="none" spc="0" normalizeH="0" baseline="0" noProof="0" dirty="0">
                <a:ln>
                  <a:noFill/>
                </a:ln>
                <a:solidFill>
                  <a:sysClr val="windowText" lastClr="000000"/>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84261025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46665</TotalTime>
  <Words>1640</Words>
  <Application>Microsoft Macintosh PowerPoint</Application>
  <PresentationFormat>Widescreen</PresentationFormat>
  <Paragraphs>179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Söhne</vt:lpstr>
      <vt:lpstr>Times New Roman</vt:lpstr>
      <vt:lpstr>Wingdings 3</vt:lpstr>
      <vt:lpstr>Slice</vt:lpstr>
      <vt:lpstr>PowerPoint Presentation</vt:lpstr>
      <vt:lpstr>interactive Evolution: Redefining Tritek's LMS for Enhanced User Experience and Modernized Service Offering</vt:lpstr>
      <vt:lpstr>Project Type: - System Enhancement Project Owner: - Mohammed Contact address: - mohammed@tritekconsulting.co.uk Project Aim: - The service industry has seen a rise of companies joining, making the competition stiff. as a result, companies are now in constant lookout to further modernise their service offering. similarly, there is need for tritek to redesign its video-play system for continued satisfaction and retention of its users. we are also looking to have a more interactive platform. the aim of your project is to modernise tritek`s lms profile for the candidates, make it more current with the latest features in the market, relevant for our users. this will be in line with making the interface and interaction of users to be seamless.  Project Timeline: - 7 weeks (no tolerance) Project Build: - 3 weeks (no tolerance) Start Date: - 21/11/2023. Budget: - £40,000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seyi Ajayi</dc:creator>
  <cp:lastModifiedBy>Ashaolu, Toluwase (Student)</cp:lastModifiedBy>
  <cp:revision>1009</cp:revision>
  <dcterms:created xsi:type="dcterms:W3CDTF">2017-11-24T01:25:07Z</dcterms:created>
  <dcterms:modified xsi:type="dcterms:W3CDTF">2024-01-09T00:01:24Z</dcterms:modified>
</cp:coreProperties>
</file>