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2"/>
  </p:notesMasterIdLst>
  <p:sldIdLst>
    <p:sldId id="256" r:id="rId2"/>
    <p:sldId id="257" r:id="rId3"/>
    <p:sldId id="258" r:id="rId4"/>
    <p:sldId id="259" r:id="rId5"/>
    <p:sldId id="274" r:id="rId6"/>
    <p:sldId id="273" r:id="rId7"/>
    <p:sldId id="261" r:id="rId8"/>
    <p:sldId id="262" r:id="rId9"/>
    <p:sldId id="263" r:id="rId10"/>
    <p:sldId id="264" r:id="rId11"/>
    <p:sldId id="265" r:id="rId12"/>
    <p:sldId id="266" r:id="rId13"/>
    <p:sldId id="267" r:id="rId14"/>
    <p:sldId id="268" r:id="rId15"/>
    <p:sldId id="269" r:id="rId16"/>
    <p:sldId id="276" r:id="rId17"/>
    <p:sldId id="270" r:id="rId18"/>
    <p:sldId id="271" r:id="rId19"/>
    <p:sldId id="272" r:id="rId20"/>
    <p:sldId id="275" r:id="rId21"/>
  </p:sldIdLst>
  <p:sldSz cx="9144000" cy="5143500" type="screen16x9"/>
  <p:notesSz cx="6858000" cy="9144000"/>
  <p:embeddedFontLs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m Ip" initials="" lastIdx="2" clrIdx="0"/>
  <p:cmAuthor id="1" name="Ashaolu toluwas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16E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F3A7ED-F3E8-4B48-BEC2-9697D888B029}">
  <a:tblStyle styleId="{95F3A7ED-F3E8-4B48-BEC2-9697D888B0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FD65D93-3C1E-417C-922E-2AEFD9FD473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5"/>
    <p:restoredTop sz="94713"/>
  </p:normalViewPr>
  <p:slideViewPr>
    <p:cSldViewPr snapToGrid="0">
      <p:cViewPr>
        <p:scale>
          <a:sx n="150" d="100"/>
          <a:sy n="150" d="100"/>
        </p:scale>
        <p:origin x="720" y="-16"/>
      </p:cViewPr>
      <p:guideLst/>
    </p:cSldViewPr>
  </p:slideViewPr>
  <p:notesTextViewPr>
    <p:cViewPr>
      <p:scale>
        <a:sx n="1" d="1"/>
        <a:sy n="1" d="1"/>
      </p:scale>
      <p:origin x="0" y="0"/>
    </p:cViewPr>
  </p:notesTextViewPr>
  <p:notesViewPr>
    <p:cSldViewPr snapToGrid="0">
      <p:cViewPr varScale="1">
        <p:scale>
          <a:sx n="96" d="100"/>
          <a:sy n="96" d="100"/>
        </p:scale>
        <p:origin x="368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1-19T19:28:16.427" idx="1">
    <p:pos x="6000" y="0"/>
    <p:text>Benefits and Dis-Benefits is completely missing. Please be aware that this is diiferent from the business option benefits and Dis-benefits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05fde82d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05fde82d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adb4a2099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adb4a2099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db4a20997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db4a20997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b05fde82d2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b05fde82d2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b05fde82d2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b05fde82d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b05fde82d2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b05fde82d2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b05fde82d2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b05fde82d2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04439e154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04439e154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04439e154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04439e154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04439e154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b04439e154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dc1137b69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dc1137b69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adc1137b69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adc1137b69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dc1137b69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dc1137b69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afe434bf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afe434bf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b182d4288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b182d4288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2"/>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 name="Google Shape;19;p2"/>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 name="Google Shape;20;p2"/>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1"/>
          <p:cNvSpPr>
            <a:spLocks noGrp="1"/>
          </p:cNvSpPr>
          <p:nvPr>
            <p:ph type="pic" idx="2"/>
          </p:nvPr>
        </p:nvSpPr>
        <p:spPr>
          <a:xfrm>
            <a:off x="514350" y="400050"/>
            <a:ext cx="8114100" cy="23433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11"/>
          <p:cNvSpPr txBox="1">
            <a:spLocks noGrp="1"/>
          </p:cNvSpPr>
          <p:nvPr>
            <p:ph type="body" idx="1"/>
          </p:nvPr>
        </p:nvSpPr>
        <p:spPr>
          <a:xfrm>
            <a:off x="685801" y="2882900"/>
            <a:ext cx="6228300" cy="342900"/>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SzPts val="1000"/>
              <a:buFont typeface="Century Gothic"/>
              <a:buNone/>
              <a:defRPr sz="1200"/>
            </a:lvl1pPr>
            <a:lvl2pPr marL="914400" lvl="1" indent="-228600" algn="l">
              <a:spcBef>
                <a:spcPts val="500"/>
              </a:spcBef>
              <a:spcAft>
                <a:spcPts val="0"/>
              </a:spcAft>
              <a:buSzPts val="1100"/>
              <a:buFont typeface="Century Gothic"/>
              <a:buNone/>
              <a:defRPr/>
            </a:lvl2pPr>
            <a:lvl3pPr marL="1371600" lvl="2" indent="-228600" algn="l">
              <a:spcBef>
                <a:spcPts val="500"/>
              </a:spcBef>
              <a:spcAft>
                <a:spcPts val="0"/>
              </a:spcAft>
              <a:buSzPts val="1000"/>
              <a:buFont typeface="Century Gothic"/>
              <a:buNone/>
              <a:defRPr/>
            </a:lvl3pPr>
            <a:lvl4pPr marL="1828800" lvl="3" indent="-228600" algn="l">
              <a:spcBef>
                <a:spcPts val="500"/>
              </a:spcBef>
              <a:spcAft>
                <a:spcPts val="0"/>
              </a:spcAft>
              <a:buSzPts val="800"/>
              <a:buFont typeface="Century Gothic"/>
              <a:buNone/>
              <a:defRPr/>
            </a:lvl4pPr>
            <a:lvl5pPr marL="2286000" lvl="4" indent="-228600" algn="l">
              <a:spcBef>
                <a:spcPts val="500"/>
              </a:spcBef>
              <a:spcAft>
                <a:spcPts val="0"/>
              </a:spcAft>
              <a:buSzPts val="800"/>
              <a:buFont typeface="Century Gothic"/>
              <a:buNone/>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83" name="Google Shape;83;p11"/>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1"/>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1"/>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513160" y="514350"/>
            <a:ext cx="7543800" cy="2057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2400"/>
              <a:buFont typeface="Century Gothic"/>
              <a:buNone/>
              <a:defRPr sz="2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2"/>
          <p:cNvSpPr txBox="1">
            <a:spLocks noGrp="1"/>
          </p:cNvSpPr>
          <p:nvPr>
            <p:ph type="body" idx="1"/>
          </p:nvPr>
        </p:nvSpPr>
        <p:spPr>
          <a:xfrm>
            <a:off x="513159" y="3086100"/>
            <a:ext cx="6402000" cy="1409700"/>
          </a:xfrm>
          <a:prstGeom prst="rect">
            <a:avLst/>
          </a:prstGeom>
          <a:noFill/>
          <a:ln>
            <a:noFill/>
          </a:ln>
        </p:spPr>
        <p:txBody>
          <a:bodyPr spcFirstLastPara="1" wrap="square" lIns="68575" tIns="34275" rIns="68575" bIns="34275" anchor="ctr" anchorCtr="0">
            <a:normAutofit/>
          </a:bodyPr>
          <a:lstStyle>
            <a:lvl1pPr marL="457200" lvl="0" indent="-228600" algn="l">
              <a:spcBef>
                <a:spcPts val="300"/>
              </a:spcBef>
              <a:spcAft>
                <a:spcPts val="0"/>
              </a:spcAft>
              <a:buSzPts val="1200"/>
              <a:buNone/>
              <a:defRPr sz="1500">
                <a:solidFill>
                  <a:srgbClr val="0F486F"/>
                </a:solidFill>
              </a:defRPr>
            </a:lvl1pPr>
            <a:lvl2pPr marL="914400" lvl="1" indent="-228600" algn="l">
              <a:spcBef>
                <a:spcPts val="500"/>
              </a:spcBef>
              <a:spcAft>
                <a:spcPts val="0"/>
              </a:spcAft>
              <a:buSzPts val="1100"/>
              <a:buNone/>
              <a:defRPr sz="1400">
                <a:solidFill>
                  <a:schemeClr val="lt1"/>
                </a:solidFill>
              </a:defRPr>
            </a:lvl2pPr>
            <a:lvl3pPr marL="1371600" lvl="2" indent="-228600" algn="l">
              <a:spcBef>
                <a:spcPts val="500"/>
              </a:spcBef>
              <a:spcAft>
                <a:spcPts val="0"/>
              </a:spcAft>
              <a:buSzPts val="1000"/>
              <a:buNone/>
              <a:defRPr sz="1200">
                <a:solidFill>
                  <a:schemeClr val="lt1"/>
                </a:solidFill>
              </a:defRPr>
            </a:lvl3pPr>
            <a:lvl4pPr marL="1828800" lvl="3" indent="-228600" algn="l">
              <a:spcBef>
                <a:spcPts val="500"/>
              </a:spcBef>
              <a:spcAft>
                <a:spcPts val="0"/>
              </a:spcAft>
              <a:buSzPts val="800"/>
              <a:buNone/>
              <a:defRPr sz="1100">
                <a:solidFill>
                  <a:schemeClr val="lt1"/>
                </a:solidFill>
              </a:defRPr>
            </a:lvl4pPr>
            <a:lvl5pPr marL="2286000" lvl="4" indent="-228600" algn="l">
              <a:spcBef>
                <a:spcPts val="500"/>
              </a:spcBef>
              <a:spcAft>
                <a:spcPts val="0"/>
              </a:spcAft>
              <a:buSzPts val="800"/>
              <a:buNone/>
              <a:defRPr sz="1100">
                <a:solidFill>
                  <a:schemeClr val="lt1"/>
                </a:solidFill>
              </a:defRPr>
            </a:lvl5pPr>
            <a:lvl6pPr marL="2743200" lvl="5" indent="-228600" algn="l">
              <a:spcBef>
                <a:spcPts val="500"/>
              </a:spcBef>
              <a:spcAft>
                <a:spcPts val="0"/>
              </a:spcAft>
              <a:buSzPts val="800"/>
              <a:buNone/>
              <a:defRPr sz="1100">
                <a:solidFill>
                  <a:schemeClr val="lt1"/>
                </a:solidFill>
              </a:defRPr>
            </a:lvl6pPr>
            <a:lvl7pPr marL="3200400" lvl="6" indent="-228600" algn="l">
              <a:spcBef>
                <a:spcPts val="500"/>
              </a:spcBef>
              <a:spcAft>
                <a:spcPts val="0"/>
              </a:spcAft>
              <a:buSzPts val="800"/>
              <a:buNone/>
              <a:defRPr sz="1100">
                <a:solidFill>
                  <a:schemeClr val="lt1"/>
                </a:solidFill>
              </a:defRPr>
            </a:lvl7pPr>
            <a:lvl8pPr marL="3657600" lvl="7" indent="-228600" algn="l">
              <a:spcBef>
                <a:spcPts val="500"/>
              </a:spcBef>
              <a:spcAft>
                <a:spcPts val="0"/>
              </a:spcAft>
              <a:buSzPts val="800"/>
              <a:buNone/>
              <a:defRPr sz="1100">
                <a:solidFill>
                  <a:schemeClr val="lt1"/>
                </a:solidFill>
              </a:defRPr>
            </a:lvl8pPr>
            <a:lvl9pPr marL="4114800" lvl="8" indent="-228600" algn="l">
              <a:spcBef>
                <a:spcPts val="500"/>
              </a:spcBef>
              <a:spcAft>
                <a:spcPts val="500"/>
              </a:spcAft>
              <a:buSzPts val="800"/>
              <a:buNone/>
              <a:defRPr sz="1100">
                <a:solidFill>
                  <a:schemeClr val="lt1"/>
                </a:solidFill>
              </a:defRPr>
            </a:lvl9pPr>
          </a:lstStyle>
          <a:p>
            <a:endParaRPr/>
          </a:p>
        </p:txBody>
      </p:sp>
      <p:sp>
        <p:nvSpPr>
          <p:cNvPr id="89" name="Google Shape;89;p12"/>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2"/>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2"/>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56058" y="514350"/>
            <a:ext cx="6858000" cy="2057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2400"/>
              <a:buFont typeface="Century Gothic"/>
              <a:buNone/>
              <a:defRPr sz="2400" b="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3"/>
          <p:cNvSpPr txBox="1">
            <a:spLocks noGrp="1"/>
          </p:cNvSpPr>
          <p:nvPr>
            <p:ph type="body" idx="1"/>
          </p:nvPr>
        </p:nvSpPr>
        <p:spPr>
          <a:xfrm>
            <a:off x="1084659" y="2571750"/>
            <a:ext cx="6400800" cy="285900"/>
          </a:xfrm>
          <a:prstGeom prst="rect">
            <a:avLst/>
          </a:prstGeom>
          <a:noFill/>
          <a:ln>
            <a:noFill/>
          </a:ln>
        </p:spPr>
        <p:txBody>
          <a:bodyPr spcFirstLastPara="1" wrap="square" lIns="68575" tIns="34275" rIns="68575" bIns="34275" anchor="ctr" anchorCtr="0">
            <a:normAutofit/>
          </a:bodyPr>
          <a:lstStyle>
            <a:lvl1pPr marL="457200" lvl="0" indent="-228600" algn="l">
              <a:spcBef>
                <a:spcPts val="300"/>
              </a:spcBef>
              <a:spcAft>
                <a:spcPts val="0"/>
              </a:spcAft>
              <a:buSzPts val="1200"/>
              <a:buFont typeface="Century Gothic"/>
              <a:buNone/>
              <a:defRPr/>
            </a:lvl1pPr>
            <a:lvl2pPr marL="914400" lvl="1" indent="-228600" algn="l">
              <a:spcBef>
                <a:spcPts val="500"/>
              </a:spcBef>
              <a:spcAft>
                <a:spcPts val="0"/>
              </a:spcAft>
              <a:buSzPts val="1100"/>
              <a:buFont typeface="Century Gothic"/>
              <a:buNone/>
              <a:defRPr/>
            </a:lvl2pPr>
            <a:lvl3pPr marL="1371600" lvl="2" indent="-228600" algn="l">
              <a:spcBef>
                <a:spcPts val="500"/>
              </a:spcBef>
              <a:spcAft>
                <a:spcPts val="0"/>
              </a:spcAft>
              <a:buSzPts val="1000"/>
              <a:buFont typeface="Century Gothic"/>
              <a:buNone/>
              <a:defRPr/>
            </a:lvl3pPr>
            <a:lvl4pPr marL="1828800" lvl="3" indent="-228600" algn="l">
              <a:spcBef>
                <a:spcPts val="500"/>
              </a:spcBef>
              <a:spcAft>
                <a:spcPts val="0"/>
              </a:spcAft>
              <a:buSzPts val="800"/>
              <a:buFont typeface="Century Gothic"/>
              <a:buNone/>
              <a:defRPr/>
            </a:lvl4pPr>
            <a:lvl5pPr marL="2286000" lvl="4" indent="-228600" algn="l">
              <a:spcBef>
                <a:spcPts val="500"/>
              </a:spcBef>
              <a:spcAft>
                <a:spcPts val="0"/>
              </a:spcAft>
              <a:buSzPts val="800"/>
              <a:buFont typeface="Century Gothic"/>
              <a:buNone/>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95" name="Google Shape;95;p13"/>
          <p:cNvSpPr txBox="1">
            <a:spLocks noGrp="1"/>
          </p:cNvSpPr>
          <p:nvPr>
            <p:ph type="body" idx="2"/>
          </p:nvPr>
        </p:nvSpPr>
        <p:spPr>
          <a:xfrm>
            <a:off x="513160" y="3225800"/>
            <a:ext cx="6400800" cy="1263600"/>
          </a:xfrm>
          <a:prstGeom prst="rect">
            <a:avLst/>
          </a:prstGeom>
          <a:noFill/>
          <a:ln>
            <a:noFill/>
          </a:ln>
        </p:spPr>
        <p:txBody>
          <a:bodyPr spcFirstLastPara="1" wrap="square" lIns="68575" tIns="34275" rIns="68575" bIns="34275" anchor="ctr" anchorCtr="0">
            <a:normAutofit/>
          </a:bodyPr>
          <a:lstStyle>
            <a:lvl1pPr marL="457200" lvl="0" indent="-228600" algn="l">
              <a:spcBef>
                <a:spcPts val="300"/>
              </a:spcBef>
              <a:spcAft>
                <a:spcPts val="0"/>
              </a:spcAft>
              <a:buSzPts val="1200"/>
              <a:buNone/>
              <a:defRPr sz="1500">
                <a:solidFill>
                  <a:srgbClr val="0F486F"/>
                </a:solidFill>
              </a:defRPr>
            </a:lvl1pPr>
            <a:lvl2pPr marL="914400" lvl="1" indent="-228600" algn="l">
              <a:spcBef>
                <a:spcPts val="500"/>
              </a:spcBef>
              <a:spcAft>
                <a:spcPts val="0"/>
              </a:spcAft>
              <a:buSzPts val="1100"/>
              <a:buNone/>
              <a:defRPr sz="1400">
                <a:solidFill>
                  <a:schemeClr val="lt1"/>
                </a:solidFill>
              </a:defRPr>
            </a:lvl2pPr>
            <a:lvl3pPr marL="1371600" lvl="2" indent="-228600" algn="l">
              <a:spcBef>
                <a:spcPts val="500"/>
              </a:spcBef>
              <a:spcAft>
                <a:spcPts val="0"/>
              </a:spcAft>
              <a:buSzPts val="1000"/>
              <a:buNone/>
              <a:defRPr sz="1200">
                <a:solidFill>
                  <a:schemeClr val="lt1"/>
                </a:solidFill>
              </a:defRPr>
            </a:lvl3pPr>
            <a:lvl4pPr marL="1828800" lvl="3" indent="-228600" algn="l">
              <a:spcBef>
                <a:spcPts val="500"/>
              </a:spcBef>
              <a:spcAft>
                <a:spcPts val="0"/>
              </a:spcAft>
              <a:buSzPts val="800"/>
              <a:buNone/>
              <a:defRPr sz="1100">
                <a:solidFill>
                  <a:schemeClr val="lt1"/>
                </a:solidFill>
              </a:defRPr>
            </a:lvl4pPr>
            <a:lvl5pPr marL="2286000" lvl="4" indent="-228600" algn="l">
              <a:spcBef>
                <a:spcPts val="500"/>
              </a:spcBef>
              <a:spcAft>
                <a:spcPts val="0"/>
              </a:spcAft>
              <a:buSzPts val="800"/>
              <a:buNone/>
              <a:defRPr sz="1100">
                <a:solidFill>
                  <a:schemeClr val="lt1"/>
                </a:solidFill>
              </a:defRPr>
            </a:lvl5pPr>
            <a:lvl6pPr marL="2743200" lvl="5" indent="-228600" algn="l">
              <a:spcBef>
                <a:spcPts val="500"/>
              </a:spcBef>
              <a:spcAft>
                <a:spcPts val="0"/>
              </a:spcAft>
              <a:buSzPts val="800"/>
              <a:buNone/>
              <a:defRPr sz="1100">
                <a:solidFill>
                  <a:schemeClr val="lt1"/>
                </a:solidFill>
              </a:defRPr>
            </a:lvl6pPr>
            <a:lvl7pPr marL="3200400" lvl="6" indent="-228600" algn="l">
              <a:spcBef>
                <a:spcPts val="500"/>
              </a:spcBef>
              <a:spcAft>
                <a:spcPts val="0"/>
              </a:spcAft>
              <a:buSzPts val="800"/>
              <a:buNone/>
              <a:defRPr sz="1100">
                <a:solidFill>
                  <a:schemeClr val="lt1"/>
                </a:solidFill>
              </a:defRPr>
            </a:lvl7pPr>
            <a:lvl8pPr marL="3657600" lvl="7" indent="-228600" algn="l">
              <a:spcBef>
                <a:spcPts val="500"/>
              </a:spcBef>
              <a:spcAft>
                <a:spcPts val="0"/>
              </a:spcAft>
              <a:buSzPts val="800"/>
              <a:buNone/>
              <a:defRPr sz="1100">
                <a:solidFill>
                  <a:schemeClr val="lt1"/>
                </a:solidFill>
              </a:defRPr>
            </a:lvl8pPr>
            <a:lvl9pPr marL="4114800" lvl="8" indent="-228600" algn="l">
              <a:spcBef>
                <a:spcPts val="500"/>
              </a:spcBef>
              <a:spcAft>
                <a:spcPts val="500"/>
              </a:spcAft>
              <a:buSzPts val="800"/>
              <a:buNone/>
              <a:defRPr sz="1100">
                <a:solidFill>
                  <a:schemeClr val="lt1"/>
                </a:solidFill>
              </a:defRPr>
            </a:lvl9pPr>
          </a:lstStyle>
          <a:p>
            <a:endParaRPr/>
          </a:p>
        </p:txBody>
      </p:sp>
      <p:sp>
        <p:nvSpPr>
          <p:cNvPr id="96" name="Google Shape;96;p13"/>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13"/>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13"/>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9" name="Google Shape;99;p13"/>
          <p:cNvSpPr txBox="1"/>
          <p:nvPr/>
        </p:nvSpPr>
        <p:spPr>
          <a:xfrm>
            <a:off x="398859" y="60916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chemeClr val="lt1"/>
                </a:solidFill>
                <a:latin typeface="Century Gothic"/>
                <a:ea typeface="Century Gothic"/>
                <a:cs typeface="Century Gothic"/>
                <a:sym typeface="Century Gothic"/>
              </a:rPr>
              <a:t>“</a:t>
            </a:r>
            <a:endParaRPr sz="1100"/>
          </a:p>
        </p:txBody>
      </p:sp>
      <p:sp>
        <p:nvSpPr>
          <p:cNvPr id="100" name="Google Shape;100;p13"/>
          <p:cNvSpPr txBox="1"/>
          <p:nvPr/>
        </p:nvSpPr>
        <p:spPr>
          <a:xfrm>
            <a:off x="7714059" y="2076451"/>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 sz="6000">
                <a:solidFill>
                  <a:schemeClr val="lt1"/>
                </a:solidFill>
                <a:latin typeface="Century Gothic"/>
                <a:ea typeface="Century Gothic"/>
                <a:cs typeface="Century Gothic"/>
                <a:sym typeface="Century Gothic"/>
              </a:rPr>
              <a:t>”</a:t>
            </a:r>
            <a:endParaRPr sz="11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513159" y="2571750"/>
            <a:ext cx="6400800" cy="12732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2400"/>
              <a:buFont typeface="Century Gothic"/>
              <a:buNone/>
              <a:defRPr sz="24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4"/>
          <p:cNvSpPr txBox="1">
            <a:spLocks noGrp="1"/>
          </p:cNvSpPr>
          <p:nvPr>
            <p:ph type="body" idx="1"/>
          </p:nvPr>
        </p:nvSpPr>
        <p:spPr>
          <a:xfrm>
            <a:off x="513158" y="3849736"/>
            <a:ext cx="6402000" cy="645300"/>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200"/>
              <a:buNone/>
              <a:defRPr sz="1500">
                <a:solidFill>
                  <a:srgbClr val="0F486F"/>
                </a:solidFill>
              </a:defRPr>
            </a:lvl1pPr>
            <a:lvl2pPr marL="914400" lvl="1" indent="-228600" algn="l">
              <a:spcBef>
                <a:spcPts val="500"/>
              </a:spcBef>
              <a:spcAft>
                <a:spcPts val="0"/>
              </a:spcAft>
              <a:buSzPts val="1100"/>
              <a:buNone/>
              <a:defRPr sz="1400">
                <a:solidFill>
                  <a:schemeClr val="lt1"/>
                </a:solidFill>
              </a:defRPr>
            </a:lvl2pPr>
            <a:lvl3pPr marL="1371600" lvl="2" indent="-228600" algn="l">
              <a:spcBef>
                <a:spcPts val="500"/>
              </a:spcBef>
              <a:spcAft>
                <a:spcPts val="0"/>
              </a:spcAft>
              <a:buSzPts val="1000"/>
              <a:buNone/>
              <a:defRPr sz="1200">
                <a:solidFill>
                  <a:schemeClr val="lt1"/>
                </a:solidFill>
              </a:defRPr>
            </a:lvl3pPr>
            <a:lvl4pPr marL="1828800" lvl="3" indent="-228600" algn="l">
              <a:spcBef>
                <a:spcPts val="500"/>
              </a:spcBef>
              <a:spcAft>
                <a:spcPts val="0"/>
              </a:spcAft>
              <a:buSzPts val="800"/>
              <a:buNone/>
              <a:defRPr sz="1100">
                <a:solidFill>
                  <a:schemeClr val="lt1"/>
                </a:solidFill>
              </a:defRPr>
            </a:lvl4pPr>
            <a:lvl5pPr marL="2286000" lvl="4" indent="-228600" algn="l">
              <a:spcBef>
                <a:spcPts val="500"/>
              </a:spcBef>
              <a:spcAft>
                <a:spcPts val="0"/>
              </a:spcAft>
              <a:buSzPts val="800"/>
              <a:buNone/>
              <a:defRPr sz="1100">
                <a:solidFill>
                  <a:schemeClr val="lt1"/>
                </a:solidFill>
              </a:defRPr>
            </a:lvl5pPr>
            <a:lvl6pPr marL="2743200" lvl="5" indent="-228600" algn="l">
              <a:spcBef>
                <a:spcPts val="500"/>
              </a:spcBef>
              <a:spcAft>
                <a:spcPts val="0"/>
              </a:spcAft>
              <a:buSzPts val="800"/>
              <a:buNone/>
              <a:defRPr sz="1100">
                <a:solidFill>
                  <a:schemeClr val="lt1"/>
                </a:solidFill>
              </a:defRPr>
            </a:lvl6pPr>
            <a:lvl7pPr marL="3200400" lvl="6" indent="-228600" algn="l">
              <a:spcBef>
                <a:spcPts val="500"/>
              </a:spcBef>
              <a:spcAft>
                <a:spcPts val="0"/>
              </a:spcAft>
              <a:buSzPts val="800"/>
              <a:buNone/>
              <a:defRPr sz="1100">
                <a:solidFill>
                  <a:schemeClr val="lt1"/>
                </a:solidFill>
              </a:defRPr>
            </a:lvl7pPr>
            <a:lvl8pPr marL="3657600" lvl="7" indent="-228600" algn="l">
              <a:spcBef>
                <a:spcPts val="500"/>
              </a:spcBef>
              <a:spcAft>
                <a:spcPts val="0"/>
              </a:spcAft>
              <a:buSzPts val="800"/>
              <a:buNone/>
              <a:defRPr sz="1100">
                <a:solidFill>
                  <a:schemeClr val="lt1"/>
                </a:solidFill>
              </a:defRPr>
            </a:lvl8pPr>
            <a:lvl9pPr marL="4114800" lvl="8" indent="-228600" algn="l">
              <a:spcBef>
                <a:spcPts val="500"/>
              </a:spcBef>
              <a:spcAft>
                <a:spcPts val="500"/>
              </a:spcAft>
              <a:buSzPts val="800"/>
              <a:buNone/>
              <a:defRPr sz="1100">
                <a:solidFill>
                  <a:schemeClr val="lt1"/>
                </a:solidFill>
              </a:defRPr>
            </a:lvl9pPr>
          </a:lstStyle>
          <a:p>
            <a:endParaRPr/>
          </a:p>
        </p:txBody>
      </p:sp>
      <p:sp>
        <p:nvSpPr>
          <p:cNvPr id="104" name="Google Shape;104;p14"/>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14"/>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6" name="Google Shape;106;p14"/>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856060" y="514350"/>
            <a:ext cx="6858000" cy="2057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2400"/>
              <a:buFont typeface="Century Gothic"/>
              <a:buNone/>
              <a:defRPr sz="2400" b="0" cap="none">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9" name="Google Shape;109;p15"/>
          <p:cNvSpPr txBox="1">
            <a:spLocks noGrp="1"/>
          </p:cNvSpPr>
          <p:nvPr>
            <p:ph type="body" idx="1"/>
          </p:nvPr>
        </p:nvSpPr>
        <p:spPr>
          <a:xfrm>
            <a:off x="513159" y="2946401"/>
            <a:ext cx="6400800" cy="787500"/>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SzPts val="1400"/>
              <a:buNone/>
              <a:defRPr sz="1800" b="0" cap="none">
                <a:solidFill>
                  <a:schemeClr val="lt1"/>
                </a:solidFill>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110" name="Google Shape;110;p15"/>
          <p:cNvSpPr txBox="1">
            <a:spLocks noGrp="1"/>
          </p:cNvSpPr>
          <p:nvPr>
            <p:ph type="body" idx="2"/>
          </p:nvPr>
        </p:nvSpPr>
        <p:spPr>
          <a:xfrm>
            <a:off x="513158" y="3733800"/>
            <a:ext cx="6400800" cy="762000"/>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100"/>
              <a:buNone/>
              <a:defRPr sz="1400">
                <a:solidFill>
                  <a:srgbClr val="0F486F"/>
                </a:solidFill>
              </a:defRPr>
            </a:lvl1pPr>
            <a:lvl2pPr marL="914400" lvl="1" indent="-228600" algn="l">
              <a:spcBef>
                <a:spcPts val="500"/>
              </a:spcBef>
              <a:spcAft>
                <a:spcPts val="0"/>
              </a:spcAft>
              <a:buSzPts val="1100"/>
              <a:buNone/>
              <a:defRPr sz="1400">
                <a:solidFill>
                  <a:schemeClr val="lt1"/>
                </a:solidFill>
              </a:defRPr>
            </a:lvl2pPr>
            <a:lvl3pPr marL="1371600" lvl="2" indent="-228600" algn="l">
              <a:spcBef>
                <a:spcPts val="500"/>
              </a:spcBef>
              <a:spcAft>
                <a:spcPts val="0"/>
              </a:spcAft>
              <a:buSzPts val="1000"/>
              <a:buNone/>
              <a:defRPr sz="1200">
                <a:solidFill>
                  <a:schemeClr val="lt1"/>
                </a:solidFill>
              </a:defRPr>
            </a:lvl3pPr>
            <a:lvl4pPr marL="1828800" lvl="3" indent="-228600" algn="l">
              <a:spcBef>
                <a:spcPts val="500"/>
              </a:spcBef>
              <a:spcAft>
                <a:spcPts val="0"/>
              </a:spcAft>
              <a:buSzPts val="800"/>
              <a:buNone/>
              <a:defRPr sz="1100">
                <a:solidFill>
                  <a:schemeClr val="lt1"/>
                </a:solidFill>
              </a:defRPr>
            </a:lvl4pPr>
            <a:lvl5pPr marL="2286000" lvl="4" indent="-228600" algn="l">
              <a:spcBef>
                <a:spcPts val="500"/>
              </a:spcBef>
              <a:spcAft>
                <a:spcPts val="0"/>
              </a:spcAft>
              <a:buSzPts val="800"/>
              <a:buNone/>
              <a:defRPr sz="1100">
                <a:solidFill>
                  <a:schemeClr val="lt1"/>
                </a:solidFill>
              </a:defRPr>
            </a:lvl5pPr>
            <a:lvl6pPr marL="2743200" lvl="5" indent="-228600" algn="l">
              <a:spcBef>
                <a:spcPts val="500"/>
              </a:spcBef>
              <a:spcAft>
                <a:spcPts val="0"/>
              </a:spcAft>
              <a:buSzPts val="800"/>
              <a:buNone/>
              <a:defRPr sz="1100">
                <a:solidFill>
                  <a:schemeClr val="lt1"/>
                </a:solidFill>
              </a:defRPr>
            </a:lvl6pPr>
            <a:lvl7pPr marL="3200400" lvl="6" indent="-228600" algn="l">
              <a:spcBef>
                <a:spcPts val="500"/>
              </a:spcBef>
              <a:spcAft>
                <a:spcPts val="0"/>
              </a:spcAft>
              <a:buSzPts val="800"/>
              <a:buNone/>
              <a:defRPr sz="1100">
                <a:solidFill>
                  <a:schemeClr val="lt1"/>
                </a:solidFill>
              </a:defRPr>
            </a:lvl7pPr>
            <a:lvl8pPr marL="3657600" lvl="7" indent="-228600" algn="l">
              <a:spcBef>
                <a:spcPts val="500"/>
              </a:spcBef>
              <a:spcAft>
                <a:spcPts val="0"/>
              </a:spcAft>
              <a:buSzPts val="800"/>
              <a:buNone/>
              <a:defRPr sz="1100">
                <a:solidFill>
                  <a:schemeClr val="lt1"/>
                </a:solidFill>
              </a:defRPr>
            </a:lvl8pPr>
            <a:lvl9pPr marL="4114800" lvl="8" indent="-228600" algn="l">
              <a:spcBef>
                <a:spcPts val="500"/>
              </a:spcBef>
              <a:spcAft>
                <a:spcPts val="500"/>
              </a:spcAft>
              <a:buSzPts val="800"/>
              <a:buNone/>
              <a:defRPr sz="1100">
                <a:solidFill>
                  <a:schemeClr val="lt1"/>
                </a:solidFill>
              </a:defRPr>
            </a:lvl9pPr>
          </a:lstStyle>
          <a:p>
            <a:endParaRPr/>
          </a:p>
        </p:txBody>
      </p:sp>
      <p:sp>
        <p:nvSpPr>
          <p:cNvPr id="111" name="Google Shape;111;p15"/>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15"/>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3" name="Google Shape;113;p15"/>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4" name="Google Shape;114;p15"/>
          <p:cNvSpPr txBox="1"/>
          <p:nvPr/>
        </p:nvSpPr>
        <p:spPr>
          <a:xfrm>
            <a:off x="398859" y="609167"/>
            <a:ext cx="457200" cy="438600"/>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chemeClr val="lt1"/>
                </a:solidFill>
                <a:latin typeface="Century Gothic"/>
                <a:ea typeface="Century Gothic"/>
                <a:cs typeface="Century Gothic"/>
                <a:sym typeface="Century Gothic"/>
              </a:rPr>
              <a:t>“</a:t>
            </a:r>
            <a:endParaRPr sz="1100"/>
          </a:p>
        </p:txBody>
      </p:sp>
      <p:sp>
        <p:nvSpPr>
          <p:cNvPr id="115" name="Google Shape;115;p15"/>
          <p:cNvSpPr txBox="1"/>
          <p:nvPr/>
        </p:nvSpPr>
        <p:spPr>
          <a:xfrm>
            <a:off x="7714059" y="2076451"/>
            <a:ext cx="457200" cy="438600"/>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r>
              <a:rPr lang="en" sz="6000">
                <a:solidFill>
                  <a:schemeClr val="lt1"/>
                </a:solidFill>
                <a:latin typeface="Century Gothic"/>
                <a:ea typeface="Century Gothic"/>
                <a:cs typeface="Century Gothic"/>
                <a:sym typeface="Century Gothic"/>
              </a:rPr>
              <a:t>”</a:t>
            </a:r>
            <a:endParaRPr sz="1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513160" y="514350"/>
            <a:ext cx="7543800" cy="2057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2700"/>
              <a:buFont typeface="Century Gothic"/>
              <a:buNone/>
              <a:defRPr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16"/>
          <p:cNvSpPr txBox="1">
            <a:spLocks noGrp="1"/>
          </p:cNvSpPr>
          <p:nvPr>
            <p:ph type="body" idx="1"/>
          </p:nvPr>
        </p:nvSpPr>
        <p:spPr>
          <a:xfrm>
            <a:off x="513159" y="2946400"/>
            <a:ext cx="6400800" cy="628800"/>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SzPts val="1400"/>
              <a:buNone/>
              <a:defRPr sz="1800" b="0" cap="none">
                <a:solidFill>
                  <a:schemeClr val="lt1"/>
                </a:solidFill>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119" name="Google Shape;119;p16"/>
          <p:cNvSpPr txBox="1">
            <a:spLocks noGrp="1"/>
          </p:cNvSpPr>
          <p:nvPr>
            <p:ph type="body" idx="2"/>
          </p:nvPr>
        </p:nvSpPr>
        <p:spPr>
          <a:xfrm>
            <a:off x="513158" y="3575049"/>
            <a:ext cx="6400800" cy="920700"/>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100"/>
              <a:buNone/>
              <a:defRPr sz="1400">
                <a:solidFill>
                  <a:srgbClr val="0F486F"/>
                </a:solidFill>
              </a:defRPr>
            </a:lvl1pPr>
            <a:lvl2pPr marL="914400" lvl="1" indent="-228600" algn="l">
              <a:spcBef>
                <a:spcPts val="500"/>
              </a:spcBef>
              <a:spcAft>
                <a:spcPts val="0"/>
              </a:spcAft>
              <a:buSzPts val="1100"/>
              <a:buNone/>
              <a:defRPr sz="1400">
                <a:solidFill>
                  <a:schemeClr val="lt1"/>
                </a:solidFill>
              </a:defRPr>
            </a:lvl2pPr>
            <a:lvl3pPr marL="1371600" lvl="2" indent="-228600" algn="l">
              <a:spcBef>
                <a:spcPts val="500"/>
              </a:spcBef>
              <a:spcAft>
                <a:spcPts val="0"/>
              </a:spcAft>
              <a:buSzPts val="1000"/>
              <a:buNone/>
              <a:defRPr sz="1200">
                <a:solidFill>
                  <a:schemeClr val="lt1"/>
                </a:solidFill>
              </a:defRPr>
            </a:lvl3pPr>
            <a:lvl4pPr marL="1828800" lvl="3" indent="-228600" algn="l">
              <a:spcBef>
                <a:spcPts val="500"/>
              </a:spcBef>
              <a:spcAft>
                <a:spcPts val="0"/>
              </a:spcAft>
              <a:buSzPts val="800"/>
              <a:buNone/>
              <a:defRPr sz="1100">
                <a:solidFill>
                  <a:schemeClr val="lt1"/>
                </a:solidFill>
              </a:defRPr>
            </a:lvl4pPr>
            <a:lvl5pPr marL="2286000" lvl="4" indent="-228600" algn="l">
              <a:spcBef>
                <a:spcPts val="500"/>
              </a:spcBef>
              <a:spcAft>
                <a:spcPts val="0"/>
              </a:spcAft>
              <a:buSzPts val="800"/>
              <a:buNone/>
              <a:defRPr sz="1100">
                <a:solidFill>
                  <a:schemeClr val="lt1"/>
                </a:solidFill>
              </a:defRPr>
            </a:lvl5pPr>
            <a:lvl6pPr marL="2743200" lvl="5" indent="-228600" algn="l">
              <a:spcBef>
                <a:spcPts val="500"/>
              </a:spcBef>
              <a:spcAft>
                <a:spcPts val="0"/>
              </a:spcAft>
              <a:buSzPts val="800"/>
              <a:buNone/>
              <a:defRPr sz="1100">
                <a:solidFill>
                  <a:schemeClr val="lt1"/>
                </a:solidFill>
              </a:defRPr>
            </a:lvl6pPr>
            <a:lvl7pPr marL="3200400" lvl="6" indent="-228600" algn="l">
              <a:spcBef>
                <a:spcPts val="500"/>
              </a:spcBef>
              <a:spcAft>
                <a:spcPts val="0"/>
              </a:spcAft>
              <a:buSzPts val="800"/>
              <a:buNone/>
              <a:defRPr sz="1100">
                <a:solidFill>
                  <a:schemeClr val="lt1"/>
                </a:solidFill>
              </a:defRPr>
            </a:lvl7pPr>
            <a:lvl8pPr marL="3657600" lvl="7" indent="-228600" algn="l">
              <a:spcBef>
                <a:spcPts val="500"/>
              </a:spcBef>
              <a:spcAft>
                <a:spcPts val="0"/>
              </a:spcAft>
              <a:buSzPts val="800"/>
              <a:buNone/>
              <a:defRPr sz="1100">
                <a:solidFill>
                  <a:schemeClr val="lt1"/>
                </a:solidFill>
              </a:defRPr>
            </a:lvl8pPr>
            <a:lvl9pPr marL="4114800" lvl="8" indent="-228600" algn="l">
              <a:spcBef>
                <a:spcPts val="500"/>
              </a:spcBef>
              <a:spcAft>
                <a:spcPts val="500"/>
              </a:spcAft>
              <a:buSzPts val="800"/>
              <a:buNone/>
              <a:defRPr sz="1100">
                <a:solidFill>
                  <a:schemeClr val="lt1"/>
                </a:solidFill>
              </a:defRPr>
            </a:lvl9pPr>
          </a:lstStyle>
          <a:p>
            <a:endParaRPr/>
          </a:p>
        </p:txBody>
      </p:sp>
      <p:sp>
        <p:nvSpPr>
          <p:cNvPr id="120" name="Google Shape;120;p16"/>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6"/>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6"/>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5" name="Google Shape;125;p17"/>
          <p:cNvSpPr txBox="1">
            <a:spLocks noGrp="1"/>
          </p:cNvSpPr>
          <p:nvPr>
            <p:ph type="body" idx="1"/>
          </p:nvPr>
        </p:nvSpPr>
        <p:spPr>
          <a:xfrm rot="5400000">
            <a:off x="2357859" y="-1330350"/>
            <a:ext cx="2711400" cy="6400800"/>
          </a:xfrm>
          <a:prstGeom prst="rect">
            <a:avLst/>
          </a:prstGeom>
          <a:noFill/>
          <a:ln>
            <a:noFill/>
          </a:ln>
        </p:spPr>
        <p:txBody>
          <a:bodyPr spcFirstLastPara="1" wrap="square" lIns="68575" tIns="34275" rIns="68575" bIns="34275" anchor="t"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126" name="Google Shape;126;p17"/>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7" name="Google Shape;127;p17"/>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17"/>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rot="5400000">
            <a:off x="5571009" y="1457400"/>
            <a:ext cx="3429000" cy="15429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8"/>
          <p:cNvSpPr txBox="1">
            <a:spLocks noGrp="1"/>
          </p:cNvSpPr>
          <p:nvPr>
            <p:ph type="body" idx="1"/>
          </p:nvPr>
        </p:nvSpPr>
        <p:spPr>
          <a:xfrm rot="5400000">
            <a:off x="1457250" y="-428550"/>
            <a:ext cx="3981600" cy="5867400"/>
          </a:xfrm>
          <a:prstGeom prst="rect">
            <a:avLst/>
          </a:prstGeom>
          <a:noFill/>
          <a:ln>
            <a:noFill/>
          </a:ln>
        </p:spPr>
        <p:txBody>
          <a:bodyPr spcFirstLastPara="1" wrap="square" lIns="68575" tIns="34275" rIns="68575" bIns="34275" anchor="t"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132" name="Google Shape;132;p18"/>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3" name="Google Shape;133;p18"/>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4" name="Google Shape;134;p18"/>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311700" y="445025"/>
            <a:ext cx="8520600" cy="572700"/>
          </a:xfrm>
          <a:prstGeom prst="rect">
            <a:avLst/>
          </a:prstGeom>
        </p:spPr>
        <p:txBody>
          <a:bodyPr spcFirstLastPara="1" wrap="square" lIns="68575" tIns="34275" rIns="68575" bIns="34275" anchor="ctr" anchorCtr="0">
            <a:normAutofit/>
          </a:bodyPr>
          <a:lstStyle>
            <a:lvl1pPr lvl="0" rtl="0">
              <a:spcBef>
                <a:spcPts val="0"/>
              </a:spcBef>
              <a:spcAft>
                <a:spcPts val="0"/>
              </a:spcAft>
              <a:buSzPts val="27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7" name="Google Shape;137;p19"/>
          <p:cNvSpPr txBox="1">
            <a:spLocks noGrp="1"/>
          </p:cNvSpPr>
          <p:nvPr>
            <p:ph type="body" idx="1"/>
          </p:nvPr>
        </p:nvSpPr>
        <p:spPr>
          <a:xfrm>
            <a:off x="311700" y="1152475"/>
            <a:ext cx="8520600" cy="3416400"/>
          </a:xfrm>
          <a:prstGeom prst="rect">
            <a:avLst/>
          </a:prstGeom>
        </p:spPr>
        <p:txBody>
          <a:bodyPr spcFirstLastPara="1" wrap="square" lIns="68575" tIns="34275" rIns="68575" bIns="34275" anchor="ctr" anchorCtr="0">
            <a:normAutofit/>
          </a:bodyPr>
          <a:lstStyle>
            <a:lvl1pPr marL="457200" lvl="0" indent="-304800" rtl="0">
              <a:spcBef>
                <a:spcPts val="300"/>
              </a:spcBef>
              <a:spcAft>
                <a:spcPts val="0"/>
              </a:spcAft>
              <a:buSzPts val="1200"/>
              <a:buChar char="▶"/>
              <a:defRPr/>
            </a:lvl1pPr>
            <a:lvl2pPr marL="914400" lvl="1" indent="-298450" rtl="0">
              <a:spcBef>
                <a:spcPts val="500"/>
              </a:spcBef>
              <a:spcAft>
                <a:spcPts val="0"/>
              </a:spcAft>
              <a:buSzPts val="1100"/>
              <a:buChar char="▶"/>
              <a:defRPr/>
            </a:lvl2pPr>
            <a:lvl3pPr marL="1371600" lvl="2" indent="-292100" rtl="0">
              <a:spcBef>
                <a:spcPts val="500"/>
              </a:spcBef>
              <a:spcAft>
                <a:spcPts val="0"/>
              </a:spcAft>
              <a:buSzPts val="1000"/>
              <a:buChar char="▶"/>
              <a:defRPr/>
            </a:lvl3pPr>
            <a:lvl4pPr marL="1828800" lvl="3" indent="-279400" rtl="0">
              <a:spcBef>
                <a:spcPts val="500"/>
              </a:spcBef>
              <a:spcAft>
                <a:spcPts val="0"/>
              </a:spcAft>
              <a:buSzPts val="800"/>
              <a:buChar char="▶"/>
              <a:defRPr/>
            </a:lvl4pPr>
            <a:lvl5pPr marL="2286000" lvl="4" indent="-279400" rtl="0">
              <a:spcBef>
                <a:spcPts val="500"/>
              </a:spcBef>
              <a:spcAft>
                <a:spcPts val="0"/>
              </a:spcAft>
              <a:buSzPts val="800"/>
              <a:buChar char="▶"/>
              <a:defRPr/>
            </a:lvl5pPr>
            <a:lvl6pPr marL="2743200" lvl="5" indent="-279400" rtl="0">
              <a:spcBef>
                <a:spcPts val="500"/>
              </a:spcBef>
              <a:spcAft>
                <a:spcPts val="0"/>
              </a:spcAft>
              <a:buSzPts val="800"/>
              <a:buChar char="▶"/>
              <a:defRPr/>
            </a:lvl6pPr>
            <a:lvl7pPr marL="3200400" lvl="6" indent="-279400" rtl="0">
              <a:spcBef>
                <a:spcPts val="500"/>
              </a:spcBef>
              <a:spcAft>
                <a:spcPts val="0"/>
              </a:spcAft>
              <a:buSzPts val="800"/>
              <a:buChar char="▶"/>
              <a:defRPr/>
            </a:lvl7pPr>
            <a:lvl8pPr marL="3657600" lvl="7" indent="-279400" rtl="0">
              <a:spcBef>
                <a:spcPts val="500"/>
              </a:spcBef>
              <a:spcAft>
                <a:spcPts val="0"/>
              </a:spcAft>
              <a:buSzPts val="800"/>
              <a:buChar char="▶"/>
              <a:defRPr/>
            </a:lvl8pPr>
            <a:lvl9pPr marL="4114800" lvl="8" indent="-279400" rtl="0">
              <a:spcBef>
                <a:spcPts val="500"/>
              </a:spcBef>
              <a:spcAft>
                <a:spcPts val="500"/>
              </a:spcAft>
              <a:buSzPts val="800"/>
              <a:buChar char="▶"/>
              <a:defRPr/>
            </a:lvl9pPr>
          </a:lstStyle>
          <a:p>
            <a:endParaRPr/>
          </a:p>
        </p:txBody>
      </p:sp>
      <p:sp>
        <p:nvSpPr>
          <p:cNvPr id="138" name="Google Shape;138;p19"/>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513159" y="514349"/>
            <a:ext cx="6000900" cy="22290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 name="Google Shape;23;p3"/>
          <p:cNvSpPr txBox="1">
            <a:spLocks noGrp="1"/>
          </p:cNvSpPr>
          <p:nvPr>
            <p:ph type="subTitle" idx="1"/>
          </p:nvPr>
        </p:nvSpPr>
        <p:spPr>
          <a:xfrm>
            <a:off x="513159" y="2882900"/>
            <a:ext cx="4800600" cy="1460400"/>
          </a:xfrm>
          <a:prstGeom prst="rect">
            <a:avLst/>
          </a:prstGeom>
          <a:noFill/>
          <a:ln>
            <a:noFill/>
          </a:ln>
        </p:spPr>
        <p:txBody>
          <a:bodyPr spcFirstLastPara="1" wrap="square" lIns="68575" tIns="34275" rIns="68575" bIns="34275" anchor="t" anchorCtr="0">
            <a:normAutofit/>
          </a:bodyPr>
          <a:lstStyle>
            <a:lvl1pPr lvl="0" algn="l">
              <a:spcBef>
                <a:spcPts val="300"/>
              </a:spcBef>
              <a:spcAft>
                <a:spcPts val="0"/>
              </a:spcAft>
              <a:buSzPts val="1300"/>
              <a:buNone/>
              <a:defRPr sz="1600">
                <a:solidFill>
                  <a:srgbClr val="0F486F"/>
                </a:solidFill>
              </a:defRPr>
            </a:lvl1pPr>
            <a:lvl2pPr lvl="1" algn="ctr">
              <a:spcBef>
                <a:spcPts val="500"/>
              </a:spcBef>
              <a:spcAft>
                <a:spcPts val="0"/>
              </a:spcAft>
              <a:buSzPts val="1100"/>
              <a:buNone/>
              <a:defRPr>
                <a:solidFill>
                  <a:schemeClr val="lt1"/>
                </a:solidFill>
              </a:defRPr>
            </a:lvl2pPr>
            <a:lvl3pPr lvl="2" algn="ctr">
              <a:spcBef>
                <a:spcPts val="500"/>
              </a:spcBef>
              <a:spcAft>
                <a:spcPts val="0"/>
              </a:spcAft>
              <a:buSzPts val="1000"/>
              <a:buNone/>
              <a:defRPr>
                <a:solidFill>
                  <a:schemeClr val="lt1"/>
                </a:solidFill>
              </a:defRPr>
            </a:lvl3pPr>
            <a:lvl4pPr lvl="3" algn="ctr">
              <a:spcBef>
                <a:spcPts val="500"/>
              </a:spcBef>
              <a:spcAft>
                <a:spcPts val="0"/>
              </a:spcAft>
              <a:buSzPts val="800"/>
              <a:buNone/>
              <a:defRPr>
                <a:solidFill>
                  <a:schemeClr val="lt1"/>
                </a:solidFill>
              </a:defRPr>
            </a:lvl4pPr>
            <a:lvl5pPr lvl="4" algn="ctr">
              <a:spcBef>
                <a:spcPts val="500"/>
              </a:spcBef>
              <a:spcAft>
                <a:spcPts val="0"/>
              </a:spcAft>
              <a:buSzPts val="800"/>
              <a:buNone/>
              <a:defRPr>
                <a:solidFill>
                  <a:schemeClr val="lt1"/>
                </a:solidFill>
              </a:defRPr>
            </a:lvl5pPr>
            <a:lvl6pPr lvl="5" algn="ctr">
              <a:spcBef>
                <a:spcPts val="500"/>
              </a:spcBef>
              <a:spcAft>
                <a:spcPts val="0"/>
              </a:spcAft>
              <a:buSzPts val="800"/>
              <a:buNone/>
              <a:defRPr>
                <a:solidFill>
                  <a:schemeClr val="lt1"/>
                </a:solidFill>
              </a:defRPr>
            </a:lvl6pPr>
            <a:lvl7pPr lvl="6" algn="ctr">
              <a:spcBef>
                <a:spcPts val="500"/>
              </a:spcBef>
              <a:spcAft>
                <a:spcPts val="0"/>
              </a:spcAft>
              <a:buSzPts val="800"/>
              <a:buNone/>
              <a:defRPr>
                <a:solidFill>
                  <a:schemeClr val="lt1"/>
                </a:solidFill>
              </a:defRPr>
            </a:lvl7pPr>
            <a:lvl8pPr lvl="7" algn="ctr">
              <a:spcBef>
                <a:spcPts val="500"/>
              </a:spcBef>
              <a:spcAft>
                <a:spcPts val="0"/>
              </a:spcAft>
              <a:buSzPts val="800"/>
              <a:buNone/>
              <a:defRPr>
                <a:solidFill>
                  <a:schemeClr val="lt1"/>
                </a:solidFill>
              </a:defRPr>
            </a:lvl8pPr>
            <a:lvl9pPr lvl="8" algn="ctr">
              <a:spcBef>
                <a:spcPts val="500"/>
              </a:spcBef>
              <a:spcAft>
                <a:spcPts val="500"/>
              </a:spcAft>
              <a:buSzPts val="800"/>
              <a:buNone/>
              <a:defRPr>
                <a:solidFill>
                  <a:schemeClr val="lt1"/>
                </a:solidFill>
              </a:defRPr>
            </a:lvl9pPr>
          </a:lstStyle>
          <a:p>
            <a:endParaRPr/>
          </a:p>
        </p:txBody>
      </p:sp>
      <p:sp>
        <p:nvSpPr>
          <p:cNvPr id="24" name="Google Shape;24;p3"/>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 name="Google Shape;26;p3"/>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7" name="Google Shape;27;p3"/>
          <p:cNvCxnSpPr/>
          <p:nvPr/>
        </p:nvCxnSpPr>
        <p:spPr>
          <a:xfrm flipH="1">
            <a:off x="6171009" y="6350"/>
            <a:ext cx="2857500" cy="2857500"/>
          </a:xfrm>
          <a:prstGeom prst="straightConnector1">
            <a:avLst/>
          </a:prstGeom>
          <a:noFill/>
          <a:ln w="12700" cap="flat" cmpd="sng">
            <a:solidFill>
              <a:schemeClr val="lt1"/>
            </a:solidFill>
            <a:prstDash val="solid"/>
            <a:round/>
            <a:headEnd type="none" w="sm" len="sm"/>
            <a:tailEnd type="none" w="sm" len="sm"/>
          </a:ln>
        </p:spPr>
      </p:cxnSp>
      <p:cxnSp>
        <p:nvCxnSpPr>
          <p:cNvPr id="28" name="Google Shape;28;p3"/>
          <p:cNvCxnSpPr/>
          <p:nvPr/>
        </p:nvCxnSpPr>
        <p:spPr>
          <a:xfrm flipH="1">
            <a:off x="4581019" y="68659"/>
            <a:ext cx="4560600" cy="4560600"/>
          </a:xfrm>
          <a:prstGeom prst="straightConnector1">
            <a:avLst/>
          </a:prstGeom>
          <a:noFill/>
          <a:ln w="12700" cap="flat" cmpd="sng">
            <a:solidFill>
              <a:schemeClr val="lt1"/>
            </a:solidFill>
            <a:prstDash val="solid"/>
            <a:round/>
            <a:headEnd type="none" w="sm" len="sm"/>
            <a:tailEnd type="none" w="sm" len="sm"/>
          </a:ln>
        </p:spPr>
      </p:cxnSp>
      <p:cxnSp>
        <p:nvCxnSpPr>
          <p:cNvPr id="29" name="Google Shape;29;p3"/>
          <p:cNvCxnSpPr/>
          <p:nvPr/>
        </p:nvCxnSpPr>
        <p:spPr>
          <a:xfrm flipH="1">
            <a:off x="5427019" y="171450"/>
            <a:ext cx="3714600" cy="3714900"/>
          </a:xfrm>
          <a:prstGeom prst="straightConnector1">
            <a:avLst/>
          </a:prstGeom>
          <a:noFill/>
          <a:ln w="12700" cap="flat" cmpd="sng">
            <a:solidFill>
              <a:schemeClr val="lt1"/>
            </a:solidFill>
            <a:prstDash val="solid"/>
            <a:round/>
            <a:headEnd type="none" w="sm" len="sm"/>
            <a:tailEnd type="none" w="sm" len="sm"/>
          </a:ln>
        </p:spPr>
      </p:cxnSp>
      <p:cxnSp>
        <p:nvCxnSpPr>
          <p:cNvPr id="30" name="Google Shape;30;p3"/>
          <p:cNvCxnSpPr/>
          <p:nvPr/>
        </p:nvCxnSpPr>
        <p:spPr>
          <a:xfrm flipH="1">
            <a:off x="5502020" y="24208"/>
            <a:ext cx="3639600" cy="3639600"/>
          </a:xfrm>
          <a:prstGeom prst="straightConnector1">
            <a:avLst/>
          </a:prstGeom>
          <a:noFill/>
          <a:ln w="31750" cap="flat" cmpd="sng">
            <a:solidFill>
              <a:schemeClr val="lt1"/>
            </a:solidFill>
            <a:prstDash val="solid"/>
            <a:round/>
            <a:headEnd type="none" w="sm" len="sm"/>
            <a:tailEnd type="none" w="sm" len="sm"/>
          </a:ln>
        </p:spPr>
      </p:cxnSp>
      <p:cxnSp>
        <p:nvCxnSpPr>
          <p:cNvPr id="31" name="Google Shape;31;p3"/>
          <p:cNvCxnSpPr/>
          <p:nvPr/>
        </p:nvCxnSpPr>
        <p:spPr>
          <a:xfrm flipH="1">
            <a:off x="5884219" y="457201"/>
            <a:ext cx="3257400" cy="3257400"/>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5313759" y="514350"/>
            <a:ext cx="2743200" cy="10287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1800"/>
              <a:buFont typeface="Century Gothic"/>
              <a:buNone/>
              <a:defRPr sz="18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Google Shape;34;p4"/>
          <p:cNvSpPr txBox="1">
            <a:spLocks noGrp="1"/>
          </p:cNvSpPr>
          <p:nvPr>
            <p:ph type="body" idx="1"/>
          </p:nvPr>
        </p:nvSpPr>
        <p:spPr>
          <a:xfrm>
            <a:off x="513159" y="514350"/>
            <a:ext cx="4457700" cy="3981600"/>
          </a:xfrm>
          <a:prstGeom prst="rect">
            <a:avLst/>
          </a:prstGeom>
          <a:noFill/>
          <a:ln>
            <a:noFill/>
          </a:ln>
        </p:spPr>
        <p:txBody>
          <a:bodyPr spcFirstLastPara="1" wrap="square" lIns="68575" tIns="34275" rIns="68575" bIns="34275" anchor="ctr"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35" name="Google Shape;35;p4"/>
          <p:cNvSpPr txBox="1">
            <a:spLocks noGrp="1"/>
          </p:cNvSpPr>
          <p:nvPr>
            <p:ph type="body" idx="2"/>
          </p:nvPr>
        </p:nvSpPr>
        <p:spPr>
          <a:xfrm>
            <a:off x="5313759" y="1657349"/>
            <a:ext cx="2743200" cy="1568400"/>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SzPts val="1000"/>
              <a:buNone/>
              <a:defRPr sz="1200"/>
            </a:lvl1pPr>
            <a:lvl2pPr marL="914400" lvl="1" indent="-228600" algn="l">
              <a:spcBef>
                <a:spcPts val="500"/>
              </a:spcBef>
              <a:spcAft>
                <a:spcPts val="0"/>
              </a:spcAft>
              <a:buSzPts val="700"/>
              <a:buNone/>
              <a:defRPr sz="900"/>
            </a:lvl2pPr>
            <a:lvl3pPr marL="1371600" lvl="2" indent="-228600" algn="l">
              <a:spcBef>
                <a:spcPts val="500"/>
              </a:spcBef>
              <a:spcAft>
                <a:spcPts val="0"/>
              </a:spcAft>
              <a:buSzPts val="600"/>
              <a:buNone/>
              <a:defRPr sz="800"/>
            </a:lvl3pPr>
            <a:lvl4pPr marL="1828800" lvl="3" indent="-228600" algn="l">
              <a:spcBef>
                <a:spcPts val="500"/>
              </a:spcBef>
              <a:spcAft>
                <a:spcPts val="0"/>
              </a:spcAft>
              <a:buSzPts val="500"/>
              <a:buNone/>
              <a:defRPr sz="700"/>
            </a:lvl4pPr>
            <a:lvl5pPr marL="2286000" lvl="4" indent="-228600" algn="l">
              <a:spcBef>
                <a:spcPts val="500"/>
              </a:spcBef>
              <a:spcAft>
                <a:spcPts val="0"/>
              </a:spcAft>
              <a:buSzPts val="500"/>
              <a:buNone/>
              <a:defRPr sz="700"/>
            </a:lvl5pPr>
            <a:lvl6pPr marL="2743200" lvl="5" indent="-228600" algn="l">
              <a:spcBef>
                <a:spcPts val="500"/>
              </a:spcBef>
              <a:spcAft>
                <a:spcPts val="0"/>
              </a:spcAft>
              <a:buSzPts val="500"/>
              <a:buNone/>
              <a:defRPr sz="700"/>
            </a:lvl6pPr>
            <a:lvl7pPr marL="3200400" lvl="6" indent="-228600" algn="l">
              <a:spcBef>
                <a:spcPts val="500"/>
              </a:spcBef>
              <a:spcAft>
                <a:spcPts val="0"/>
              </a:spcAft>
              <a:buSzPts val="500"/>
              <a:buNone/>
              <a:defRPr sz="700"/>
            </a:lvl7pPr>
            <a:lvl8pPr marL="3657600" lvl="7" indent="-228600" algn="l">
              <a:spcBef>
                <a:spcPts val="500"/>
              </a:spcBef>
              <a:spcAft>
                <a:spcPts val="0"/>
              </a:spcAft>
              <a:buSzPts val="500"/>
              <a:buNone/>
              <a:defRPr sz="700"/>
            </a:lvl8pPr>
            <a:lvl9pPr marL="4114800" lvl="8" indent="-228600" algn="l">
              <a:spcBef>
                <a:spcPts val="500"/>
              </a:spcBef>
              <a:spcAft>
                <a:spcPts val="500"/>
              </a:spcAft>
              <a:buSzPts val="500"/>
              <a:buNone/>
              <a:defRPr sz="700"/>
            </a:lvl9pPr>
          </a:lstStyle>
          <a:p>
            <a:endParaRPr/>
          </a:p>
        </p:txBody>
      </p:sp>
      <p:sp>
        <p:nvSpPr>
          <p:cNvPr id="36" name="Google Shape;36;p4"/>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7" name="Google Shape;37;p4"/>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8" name="Google Shape;38;p4"/>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body" idx="1"/>
          </p:nvPr>
        </p:nvSpPr>
        <p:spPr>
          <a:xfrm>
            <a:off x="513159" y="514350"/>
            <a:ext cx="6400800" cy="2711400"/>
          </a:xfrm>
          <a:prstGeom prst="rect">
            <a:avLst/>
          </a:prstGeom>
          <a:noFill/>
          <a:ln>
            <a:noFill/>
          </a:ln>
        </p:spPr>
        <p:txBody>
          <a:bodyPr spcFirstLastPara="1" wrap="square" lIns="68575" tIns="34275" rIns="68575" bIns="34275" anchor="ctr"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42" name="Google Shape;42;p5"/>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3" name="Google Shape;43;p5"/>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4" name="Google Shape;44;p5"/>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13158" y="1504950"/>
            <a:ext cx="6400800" cy="17112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2700"/>
              <a:buFont typeface="Century Gothic"/>
              <a:buNone/>
              <a:defRPr sz="2700" b="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7" name="Google Shape;47;p6"/>
          <p:cNvSpPr txBox="1">
            <a:spLocks noGrp="1"/>
          </p:cNvSpPr>
          <p:nvPr>
            <p:ph type="body" idx="1"/>
          </p:nvPr>
        </p:nvSpPr>
        <p:spPr>
          <a:xfrm>
            <a:off x="513160" y="3371850"/>
            <a:ext cx="6400800" cy="1124100"/>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100"/>
              <a:buNone/>
              <a:defRPr sz="1400">
                <a:solidFill>
                  <a:srgbClr val="0F486F"/>
                </a:solidFill>
              </a:defRPr>
            </a:lvl1pPr>
            <a:lvl2pPr marL="914400" lvl="1" indent="-228600" algn="l">
              <a:spcBef>
                <a:spcPts val="500"/>
              </a:spcBef>
              <a:spcAft>
                <a:spcPts val="0"/>
              </a:spcAft>
              <a:buSzPts val="1100"/>
              <a:buNone/>
              <a:defRPr sz="1400">
                <a:solidFill>
                  <a:schemeClr val="lt1"/>
                </a:solidFill>
              </a:defRPr>
            </a:lvl2pPr>
            <a:lvl3pPr marL="1371600" lvl="2" indent="-228600" algn="l">
              <a:spcBef>
                <a:spcPts val="500"/>
              </a:spcBef>
              <a:spcAft>
                <a:spcPts val="0"/>
              </a:spcAft>
              <a:buSzPts val="1000"/>
              <a:buNone/>
              <a:defRPr sz="1200">
                <a:solidFill>
                  <a:schemeClr val="lt1"/>
                </a:solidFill>
              </a:defRPr>
            </a:lvl3pPr>
            <a:lvl4pPr marL="1828800" lvl="3" indent="-228600" algn="l">
              <a:spcBef>
                <a:spcPts val="500"/>
              </a:spcBef>
              <a:spcAft>
                <a:spcPts val="0"/>
              </a:spcAft>
              <a:buSzPts val="800"/>
              <a:buNone/>
              <a:defRPr sz="1100">
                <a:solidFill>
                  <a:schemeClr val="lt1"/>
                </a:solidFill>
              </a:defRPr>
            </a:lvl4pPr>
            <a:lvl5pPr marL="2286000" lvl="4" indent="-228600" algn="l">
              <a:spcBef>
                <a:spcPts val="500"/>
              </a:spcBef>
              <a:spcAft>
                <a:spcPts val="0"/>
              </a:spcAft>
              <a:buSzPts val="800"/>
              <a:buNone/>
              <a:defRPr sz="1100">
                <a:solidFill>
                  <a:schemeClr val="lt1"/>
                </a:solidFill>
              </a:defRPr>
            </a:lvl5pPr>
            <a:lvl6pPr marL="2743200" lvl="5" indent="-228600" algn="l">
              <a:spcBef>
                <a:spcPts val="500"/>
              </a:spcBef>
              <a:spcAft>
                <a:spcPts val="0"/>
              </a:spcAft>
              <a:buSzPts val="800"/>
              <a:buNone/>
              <a:defRPr sz="1100">
                <a:solidFill>
                  <a:schemeClr val="lt1"/>
                </a:solidFill>
              </a:defRPr>
            </a:lvl6pPr>
            <a:lvl7pPr marL="3200400" lvl="6" indent="-228600" algn="l">
              <a:spcBef>
                <a:spcPts val="500"/>
              </a:spcBef>
              <a:spcAft>
                <a:spcPts val="0"/>
              </a:spcAft>
              <a:buSzPts val="800"/>
              <a:buNone/>
              <a:defRPr sz="1100">
                <a:solidFill>
                  <a:schemeClr val="lt1"/>
                </a:solidFill>
              </a:defRPr>
            </a:lvl7pPr>
            <a:lvl8pPr marL="3657600" lvl="7" indent="-228600" algn="l">
              <a:spcBef>
                <a:spcPts val="500"/>
              </a:spcBef>
              <a:spcAft>
                <a:spcPts val="0"/>
              </a:spcAft>
              <a:buSzPts val="800"/>
              <a:buNone/>
              <a:defRPr sz="1100">
                <a:solidFill>
                  <a:schemeClr val="lt1"/>
                </a:solidFill>
              </a:defRPr>
            </a:lvl8pPr>
            <a:lvl9pPr marL="4114800" lvl="8" indent="-228600" algn="l">
              <a:spcBef>
                <a:spcPts val="500"/>
              </a:spcBef>
              <a:spcAft>
                <a:spcPts val="500"/>
              </a:spcAft>
              <a:buSzPts val="800"/>
              <a:buNone/>
              <a:defRPr sz="1100">
                <a:solidFill>
                  <a:schemeClr val="lt1"/>
                </a:solidFill>
              </a:defRPr>
            </a:lvl9pPr>
          </a:lstStyle>
          <a:p>
            <a:endParaRPr/>
          </a:p>
        </p:txBody>
      </p:sp>
      <p:sp>
        <p:nvSpPr>
          <p:cNvPr id="48" name="Google Shape;48;p6"/>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9" name="Google Shape;49;p6"/>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 name="Google Shape;50;p6"/>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Google Shape;53;p7"/>
          <p:cNvSpPr txBox="1">
            <a:spLocks noGrp="1"/>
          </p:cNvSpPr>
          <p:nvPr>
            <p:ph type="body" idx="1"/>
          </p:nvPr>
        </p:nvSpPr>
        <p:spPr>
          <a:xfrm>
            <a:off x="513158" y="514350"/>
            <a:ext cx="3703200" cy="2711400"/>
          </a:xfrm>
          <a:prstGeom prst="rect">
            <a:avLst/>
          </a:prstGeom>
          <a:noFill/>
          <a:ln>
            <a:noFill/>
          </a:ln>
        </p:spPr>
        <p:txBody>
          <a:bodyPr spcFirstLastPara="1" wrap="square" lIns="68575" tIns="34275" rIns="68575" bIns="34275" anchor="ctr"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54" name="Google Shape;54;p7"/>
          <p:cNvSpPr txBox="1">
            <a:spLocks noGrp="1"/>
          </p:cNvSpPr>
          <p:nvPr>
            <p:ph type="body" idx="2"/>
          </p:nvPr>
        </p:nvSpPr>
        <p:spPr>
          <a:xfrm>
            <a:off x="4356100" y="514351"/>
            <a:ext cx="3700800" cy="2711400"/>
          </a:xfrm>
          <a:prstGeom prst="rect">
            <a:avLst/>
          </a:prstGeom>
          <a:noFill/>
          <a:ln>
            <a:noFill/>
          </a:ln>
        </p:spPr>
        <p:txBody>
          <a:bodyPr spcFirstLastPara="1" wrap="square" lIns="68575" tIns="34275" rIns="68575" bIns="34275" anchor="ctr"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55" name="Google Shape;55;p7"/>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 name="Google Shape;56;p7"/>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7" name="Google Shape;57;p7"/>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8"/>
          <p:cNvSpPr txBox="1">
            <a:spLocks noGrp="1"/>
          </p:cNvSpPr>
          <p:nvPr>
            <p:ph type="body" idx="1"/>
          </p:nvPr>
        </p:nvSpPr>
        <p:spPr>
          <a:xfrm>
            <a:off x="729060" y="514350"/>
            <a:ext cx="3487200" cy="432300"/>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SzPts val="1700"/>
              <a:buNone/>
              <a:defRPr sz="2100" b="0">
                <a:solidFill>
                  <a:schemeClr val="lt1"/>
                </a:solidFill>
              </a:defRPr>
            </a:lvl1pPr>
            <a:lvl2pPr marL="914400" lvl="1" indent="-228600" algn="l">
              <a:spcBef>
                <a:spcPts val="500"/>
              </a:spcBef>
              <a:spcAft>
                <a:spcPts val="0"/>
              </a:spcAft>
              <a:buSzPts val="1200"/>
              <a:buNone/>
              <a:defRPr sz="1500" b="1"/>
            </a:lvl2pPr>
            <a:lvl3pPr marL="1371600" lvl="2" indent="-228600" algn="l">
              <a:spcBef>
                <a:spcPts val="500"/>
              </a:spcBef>
              <a:spcAft>
                <a:spcPts val="0"/>
              </a:spcAft>
              <a:buSzPts val="1100"/>
              <a:buNone/>
              <a:defRPr sz="1400" b="1"/>
            </a:lvl3pPr>
            <a:lvl4pPr marL="1828800" lvl="3" indent="-228600" algn="l">
              <a:spcBef>
                <a:spcPts val="500"/>
              </a:spcBef>
              <a:spcAft>
                <a:spcPts val="0"/>
              </a:spcAft>
              <a:buSzPts val="1000"/>
              <a:buNone/>
              <a:defRPr sz="1200" b="1"/>
            </a:lvl4pPr>
            <a:lvl5pPr marL="2286000" lvl="4" indent="-228600" algn="l">
              <a:spcBef>
                <a:spcPts val="500"/>
              </a:spcBef>
              <a:spcAft>
                <a:spcPts val="0"/>
              </a:spcAft>
              <a:buSzPts val="1000"/>
              <a:buNone/>
              <a:defRPr sz="1200" b="1"/>
            </a:lvl5pPr>
            <a:lvl6pPr marL="2743200" lvl="5" indent="-228600" algn="l">
              <a:spcBef>
                <a:spcPts val="500"/>
              </a:spcBef>
              <a:spcAft>
                <a:spcPts val="0"/>
              </a:spcAft>
              <a:buSzPts val="1000"/>
              <a:buNone/>
              <a:defRPr sz="1200" b="1"/>
            </a:lvl6pPr>
            <a:lvl7pPr marL="3200400" lvl="6" indent="-228600" algn="l">
              <a:spcBef>
                <a:spcPts val="500"/>
              </a:spcBef>
              <a:spcAft>
                <a:spcPts val="0"/>
              </a:spcAft>
              <a:buSzPts val="1000"/>
              <a:buNone/>
              <a:defRPr sz="1200" b="1"/>
            </a:lvl7pPr>
            <a:lvl8pPr marL="3657600" lvl="7" indent="-228600" algn="l">
              <a:spcBef>
                <a:spcPts val="500"/>
              </a:spcBef>
              <a:spcAft>
                <a:spcPts val="0"/>
              </a:spcAft>
              <a:buSzPts val="1000"/>
              <a:buNone/>
              <a:defRPr sz="1200" b="1"/>
            </a:lvl8pPr>
            <a:lvl9pPr marL="4114800" lvl="8" indent="-228600" algn="l">
              <a:spcBef>
                <a:spcPts val="500"/>
              </a:spcBef>
              <a:spcAft>
                <a:spcPts val="500"/>
              </a:spcAft>
              <a:buSzPts val="1000"/>
              <a:buNone/>
              <a:defRPr sz="1200" b="1"/>
            </a:lvl9pPr>
          </a:lstStyle>
          <a:p>
            <a:endParaRPr/>
          </a:p>
        </p:txBody>
      </p:sp>
      <p:sp>
        <p:nvSpPr>
          <p:cNvPr id="61" name="Google Shape;61;p8"/>
          <p:cNvSpPr txBox="1">
            <a:spLocks noGrp="1"/>
          </p:cNvSpPr>
          <p:nvPr>
            <p:ph type="body" idx="2"/>
          </p:nvPr>
        </p:nvSpPr>
        <p:spPr>
          <a:xfrm>
            <a:off x="513158" y="952897"/>
            <a:ext cx="3703200" cy="2272800"/>
          </a:xfrm>
          <a:prstGeom prst="rect">
            <a:avLst/>
          </a:prstGeom>
          <a:noFill/>
          <a:ln>
            <a:noFill/>
          </a:ln>
        </p:spPr>
        <p:txBody>
          <a:bodyPr spcFirstLastPara="1" wrap="square" lIns="68575" tIns="34275" rIns="68575" bIns="34275" anchor="t"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62" name="Google Shape;62;p8"/>
          <p:cNvSpPr txBox="1">
            <a:spLocks noGrp="1"/>
          </p:cNvSpPr>
          <p:nvPr>
            <p:ph type="body" idx="3"/>
          </p:nvPr>
        </p:nvSpPr>
        <p:spPr>
          <a:xfrm>
            <a:off x="4559300" y="514350"/>
            <a:ext cx="3498900" cy="432300"/>
          </a:xfrm>
          <a:prstGeom prst="rect">
            <a:avLst/>
          </a:prstGeom>
          <a:noFill/>
          <a:ln>
            <a:noFill/>
          </a:ln>
        </p:spPr>
        <p:txBody>
          <a:bodyPr spcFirstLastPara="1" wrap="square" lIns="68575" tIns="34275" rIns="68575" bIns="34275" anchor="b" anchorCtr="0">
            <a:noAutofit/>
          </a:bodyPr>
          <a:lstStyle>
            <a:lvl1pPr marL="457200" lvl="0" indent="-228600" algn="l">
              <a:spcBef>
                <a:spcPts val="400"/>
              </a:spcBef>
              <a:spcAft>
                <a:spcPts val="0"/>
              </a:spcAft>
              <a:buSzPts val="1700"/>
              <a:buNone/>
              <a:defRPr sz="2100" b="0">
                <a:solidFill>
                  <a:schemeClr val="lt1"/>
                </a:solidFill>
              </a:defRPr>
            </a:lvl1pPr>
            <a:lvl2pPr marL="914400" lvl="1" indent="-228600" algn="l">
              <a:spcBef>
                <a:spcPts val="500"/>
              </a:spcBef>
              <a:spcAft>
                <a:spcPts val="0"/>
              </a:spcAft>
              <a:buSzPts val="1200"/>
              <a:buNone/>
              <a:defRPr sz="1500" b="1"/>
            </a:lvl2pPr>
            <a:lvl3pPr marL="1371600" lvl="2" indent="-228600" algn="l">
              <a:spcBef>
                <a:spcPts val="500"/>
              </a:spcBef>
              <a:spcAft>
                <a:spcPts val="0"/>
              </a:spcAft>
              <a:buSzPts val="1100"/>
              <a:buNone/>
              <a:defRPr sz="1400" b="1"/>
            </a:lvl3pPr>
            <a:lvl4pPr marL="1828800" lvl="3" indent="-228600" algn="l">
              <a:spcBef>
                <a:spcPts val="500"/>
              </a:spcBef>
              <a:spcAft>
                <a:spcPts val="0"/>
              </a:spcAft>
              <a:buSzPts val="1000"/>
              <a:buNone/>
              <a:defRPr sz="1200" b="1"/>
            </a:lvl4pPr>
            <a:lvl5pPr marL="2286000" lvl="4" indent="-228600" algn="l">
              <a:spcBef>
                <a:spcPts val="500"/>
              </a:spcBef>
              <a:spcAft>
                <a:spcPts val="0"/>
              </a:spcAft>
              <a:buSzPts val="1000"/>
              <a:buNone/>
              <a:defRPr sz="1200" b="1"/>
            </a:lvl5pPr>
            <a:lvl6pPr marL="2743200" lvl="5" indent="-228600" algn="l">
              <a:spcBef>
                <a:spcPts val="500"/>
              </a:spcBef>
              <a:spcAft>
                <a:spcPts val="0"/>
              </a:spcAft>
              <a:buSzPts val="1000"/>
              <a:buNone/>
              <a:defRPr sz="1200" b="1"/>
            </a:lvl6pPr>
            <a:lvl7pPr marL="3200400" lvl="6" indent="-228600" algn="l">
              <a:spcBef>
                <a:spcPts val="500"/>
              </a:spcBef>
              <a:spcAft>
                <a:spcPts val="0"/>
              </a:spcAft>
              <a:buSzPts val="1000"/>
              <a:buNone/>
              <a:defRPr sz="1200" b="1"/>
            </a:lvl7pPr>
            <a:lvl8pPr marL="3657600" lvl="7" indent="-228600" algn="l">
              <a:spcBef>
                <a:spcPts val="500"/>
              </a:spcBef>
              <a:spcAft>
                <a:spcPts val="0"/>
              </a:spcAft>
              <a:buSzPts val="1000"/>
              <a:buNone/>
              <a:defRPr sz="1200" b="1"/>
            </a:lvl8pPr>
            <a:lvl9pPr marL="4114800" lvl="8" indent="-228600" algn="l">
              <a:spcBef>
                <a:spcPts val="500"/>
              </a:spcBef>
              <a:spcAft>
                <a:spcPts val="500"/>
              </a:spcAft>
              <a:buSzPts val="1000"/>
              <a:buNone/>
              <a:defRPr sz="1200" b="1"/>
            </a:lvl9pPr>
          </a:lstStyle>
          <a:p>
            <a:endParaRPr/>
          </a:p>
        </p:txBody>
      </p:sp>
      <p:sp>
        <p:nvSpPr>
          <p:cNvPr id="63" name="Google Shape;63;p8"/>
          <p:cNvSpPr txBox="1">
            <a:spLocks noGrp="1"/>
          </p:cNvSpPr>
          <p:nvPr>
            <p:ph type="body" idx="4"/>
          </p:nvPr>
        </p:nvSpPr>
        <p:spPr>
          <a:xfrm>
            <a:off x="4354909" y="946547"/>
            <a:ext cx="3696900" cy="2272800"/>
          </a:xfrm>
          <a:prstGeom prst="rect">
            <a:avLst/>
          </a:prstGeom>
          <a:noFill/>
          <a:ln>
            <a:noFill/>
          </a:ln>
        </p:spPr>
        <p:txBody>
          <a:bodyPr spcFirstLastPara="1" wrap="square" lIns="68575" tIns="34275" rIns="68575" bIns="34275" anchor="t" anchorCtr="0">
            <a:normAutofit/>
          </a:bodyPr>
          <a:lstStyle>
            <a:lvl1pPr marL="457200" lvl="0" indent="-298450" algn="l">
              <a:spcBef>
                <a:spcPts val="300"/>
              </a:spcBef>
              <a:spcAft>
                <a:spcPts val="0"/>
              </a:spcAft>
              <a:buSzPts val="1100"/>
              <a:buChar char="▶"/>
              <a:defRPr/>
            </a:lvl1pPr>
            <a:lvl2pPr marL="914400" lvl="1" indent="-298450" algn="l">
              <a:spcBef>
                <a:spcPts val="500"/>
              </a:spcBef>
              <a:spcAft>
                <a:spcPts val="0"/>
              </a:spcAft>
              <a:buSzPts val="1100"/>
              <a:buChar char="▶"/>
              <a:defRPr/>
            </a:lvl2pPr>
            <a:lvl3pPr marL="1371600" lvl="2" indent="-298450" algn="l">
              <a:spcBef>
                <a:spcPts val="500"/>
              </a:spcBef>
              <a:spcAft>
                <a:spcPts val="0"/>
              </a:spcAft>
              <a:buSzPts val="1100"/>
              <a:buChar char="▶"/>
              <a:defRPr/>
            </a:lvl3pPr>
            <a:lvl4pPr marL="1828800" lvl="3" indent="-298450" algn="l">
              <a:spcBef>
                <a:spcPts val="500"/>
              </a:spcBef>
              <a:spcAft>
                <a:spcPts val="0"/>
              </a:spcAft>
              <a:buSzPts val="1100"/>
              <a:buChar char="▶"/>
              <a:defRPr/>
            </a:lvl4pPr>
            <a:lvl5pPr marL="2286000" lvl="4" indent="-298450" algn="l">
              <a:spcBef>
                <a:spcPts val="500"/>
              </a:spcBef>
              <a:spcAft>
                <a:spcPts val="0"/>
              </a:spcAft>
              <a:buSzPts val="1100"/>
              <a:buChar char="▶"/>
              <a:defRPr/>
            </a:lvl5pPr>
            <a:lvl6pPr marL="2743200" lvl="5" indent="-298450" algn="l">
              <a:spcBef>
                <a:spcPts val="500"/>
              </a:spcBef>
              <a:spcAft>
                <a:spcPts val="0"/>
              </a:spcAft>
              <a:buSzPts val="1100"/>
              <a:buChar char="▶"/>
              <a:defRPr/>
            </a:lvl6pPr>
            <a:lvl7pPr marL="3200400" lvl="6" indent="-298450" algn="l">
              <a:spcBef>
                <a:spcPts val="500"/>
              </a:spcBef>
              <a:spcAft>
                <a:spcPts val="0"/>
              </a:spcAft>
              <a:buSzPts val="1100"/>
              <a:buChar char="▶"/>
              <a:defRPr/>
            </a:lvl7pPr>
            <a:lvl8pPr marL="3657600" lvl="7" indent="-298450" algn="l">
              <a:spcBef>
                <a:spcPts val="500"/>
              </a:spcBef>
              <a:spcAft>
                <a:spcPts val="0"/>
              </a:spcAft>
              <a:buSzPts val="1100"/>
              <a:buChar char="▶"/>
              <a:defRPr/>
            </a:lvl8pPr>
            <a:lvl9pPr marL="4114800" lvl="8" indent="-298450" algn="l">
              <a:spcBef>
                <a:spcPts val="500"/>
              </a:spcBef>
              <a:spcAft>
                <a:spcPts val="500"/>
              </a:spcAft>
              <a:buSzPts val="1100"/>
              <a:buChar char="▶"/>
              <a:defRPr/>
            </a:lvl9pPr>
          </a:lstStyle>
          <a:p>
            <a:endParaRPr/>
          </a:p>
        </p:txBody>
      </p:sp>
      <p:sp>
        <p:nvSpPr>
          <p:cNvPr id="64" name="Google Shape;64;p8"/>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5" name="Google Shape;65;p8"/>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8"/>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lvl="0" algn="l">
              <a:spcBef>
                <a:spcPts val="0"/>
              </a:spcBef>
              <a:spcAft>
                <a:spcPts val="0"/>
              </a:spcAft>
              <a:buClr>
                <a:schemeClr val="lt1"/>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9"/>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0" name="Google Shape;70;p9"/>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9"/>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3542109" y="1085850"/>
            <a:ext cx="4515000" cy="857400"/>
          </a:xfrm>
          <a:prstGeom prst="rect">
            <a:avLst/>
          </a:prstGeom>
          <a:noFill/>
          <a:ln>
            <a:noFill/>
          </a:ln>
        </p:spPr>
        <p:txBody>
          <a:bodyPr spcFirstLastPara="1" wrap="square" lIns="68575" tIns="34275" rIns="68575" bIns="34275" anchor="b" anchorCtr="0">
            <a:normAutofit/>
          </a:bodyPr>
          <a:lstStyle>
            <a:lvl1pPr lvl="0" algn="l">
              <a:spcBef>
                <a:spcPts val="0"/>
              </a:spcBef>
              <a:spcAft>
                <a:spcPts val="0"/>
              </a:spcAft>
              <a:buClr>
                <a:schemeClr val="lt1"/>
              </a:buClr>
              <a:buSzPts val="2100"/>
              <a:buFont typeface="Century Gothic"/>
              <a:buNone/>
              <a:defRPr sz="2100" b="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0"/>
          <p:cNvSpPr>
            <a:spLocks noGrp="1"/>
          </p:cNvSpPr>
          <p:nvPr>
            <p:ph type="pic" idx="2"/>
          </p:nvPr>
        </p:nvSpPr>
        <p:spPr>
          <a:xfrm>
            <a:off x="741759" y="685800"/>
            <a:ext cx="2460600" cy="3429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10"/>
          <p:cNvSpPr txBox="1">
            <a:spLocks noGrp="1"/>
          </p:cNvSpPr>
          <p:nvPr>
            <p:ph type="body" idx="1"/>
          </p:nvPr>
        </p:nvSpPr>
        <p:spPr>
          <a:xfrm>
            <a:off x="3542109" y="2082800"/>
            <a:ext cx="4515900" cy="1536600"/>
          </a:xfrm>
          <a:prstGeom prst="rect">
            <a:avLst/>
          </a:prstGeom>
          <a:noFill/>
          <a:ln>
            <a:noFill/>
          </a:ln>
        </p:spPr>
        <p:txBody>
          <a:bodyPr spcFirstLastPara="1" wrap="square" lIns="68575" tIns="34275" rIns="68575" bIns="34275" anchor="t" anchorCtr="0">
            <a:normAutofit/>
          </a:bodyPr>
          <a:lstStyle>
            <a:lvl1pPr marL="457200" lvl="0" indent="-228600" algn="l">
              <a:spcBef>
                <a:spcPts val="300"/>
              </a:spcBef>
              <a:spcAft>
                <a:spcPts val="0"/>
              </a:spcAft>
              <a:buSzPts val="1100"/>
              <a:buNone/>
              <a:defRPr sz="1400"/>
            </a:lvl1pPr>
            <a:lvl2pPr marL="914400" lvl="1" indent="-228600" algn="l">
              <a:spcBef>
                <a:spcPts val="500"/>
              </a:spcBef>
              <a:spcAft>
                <a:spcPts val="0"/>
              </a:spcAft>
              <a:buSzPts val="700"/>
              <a:buNone/>
              <a:defRPr sz="900"/>
            </a:lvl2pPr>
            <a:lvl3pPr marL="1371600" lvl="2" indent="-228600" algn="l">
              <a:spcBef>
                <a:spcPts val="500"/>
              </a:spcBef>
              <a:spcAft>
                <a:spcPts val="0"/>
              </a:spcAft>
              <a:buSzPts val="600"/>
              <a:buNone/>
              <a:defRPr sz="800"/>
            </a:lvl3pPr>
            <a:lvl4pPr marL="1828800" lvl="3" indent="-228600" algn="l">
              <a:spcBef>
                <a:spcPts val="500"/>
              </a:spcBef>
              <a:spcAft>
                <a:spcPts val="0"/>
              </a:spcAft>
              <a:buSzPts val="500"/>
              <a:buNone/>
              <a:defRPr sz="700"/>
            </a:lvl4pPr>
            <a:lvl5pPr marL="2286000" lvl="4" indent="-228600" algn="l">
              <a:spcBef>
                <a:spcPts val="500"/>
              </a:spcBef>
              <a:spcAft>
                <a:spcPts val="0"/>
              </a:spcAft>
              <a:buSzPts val="500"/>
              <a:buNone/>
              <a:defRPr sz="700"/>
            </a:lvl5pPr>
            <a:lvl6pPr marL="2743200" lvl="5" indent="-228600" algn="l">
              <a:spcBef>
                <a:spcPts val="500"/>
              </a:spcBef>
              <a:spcAft>
                <a:spcPts val="0"/>
              </a:spcAft>
              <a:buSzPts val="500"/>
              <a:buNone/>
              <a:defRPr sz="700"/>
            </a:lvl6pPr>
            <a:lvl7pPr marL="3200400" lvl="6" indent="-228600" algn="l">
              <a:spcBef>
                <a:spcPts val="500"/>
              </a:spcBef>
              <a:spcAft>
                <a:spcPts val="0"/>
              </a:spcAft>
              <a:buSzPts val="500"/>
              <a:buNone/>
              <a:defRPr sz="700"/>
            </a:lvl7pPr>
            <a:lvl8pPr marL="3657600" lvl="7" indent="-228600" algn="l">
              <a:spcBef>
                <a:spcPts val="500"/>
              </a:spcBef>
              <a:spcAft>
                <a:spcPts val="0"/>
              </a:spcAft>
              <a:buSzPts val="500"/>
              <a:buNone/>
              <a:defRPr sz="700"/>
            </a:lvl8pPr>
            <a:lvl9pPr marL="4114800" lvl="8" indent="-228600" algn="l">
              <a:spcBef>
                <a:spcPts val="500"/>
              </a:spcBef>
              <a:spcAft>
                <a:spcPts val="500"/>
              </a:spcAft>
              <a:buSzPts val="500"/>
              <a:buNone/>
              <a:defRPr sz="700"/>
            </a:lvl9pPr>
          </a:lstStyle>
          <a:p>
            <a:endParaRPr/>
          </a:p>
        </p:txBody>
      </p:sp>
      <p:sp>
        <p:nvSpPr>
          <p:cNvPr id="76" name="Google Shape;76;p10"/>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0"/>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0"/>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6905119" y="2222500"/>
            <a:ext cx="2236501" cy="2406758"/>
            <a:chOff x="9206826" y="2963333"/>
            <a:chExt cx="2982001" cy="3209011"/>
          </a:xfrm>
        </p:grpSpPr>
        <p:cxnSp>
          <p:nvCxnSpPr>
            <p:cNvPr id="7" name="Google Shape;7;p1"/>
            <p:cNvCxnSpPr/>
            <p:nvPr/>
          </p:nvCxnSpPr>
          <p:spPr>
            <a:xfrm flipH="1">
              <a:off x="11275926" y="2963333"/>
              <a:ext cx="912900" cy="912900"/>
            </a:xfrm>
            <a:prstGeom prst="straightConnector1">
              <a:avLst/>
            </a:prstGeom>
            <a:noFill/>
            <a:ln w="9525" cap="flat" cmpd="sng">
              <a:solidFill>
                <a:schemeClr val="lt1"/>
              </a:solidFill>
              <a:prstDash val="solid"/>
              <a:round/>
              <a:headEnd type="none" w="sm" len="sm"/>
              <a:tailEnd type="none" w="sm" len="sm"/>
            </a:ln>
          </p:spPr>
        </p:cxnSp>
        <p:cxnSp>
          <p:nvCxnSpPr>
            <p:cNvPr id="8" name="Google Shape;8;p1"/>
            <p:cNvCxnSpPr/>
            <p:nvPr/>
          </p:nvCxnSpPr>
          <p:spPr>
            <a:xfrm flipH="1">
              <a:off x="9206826" y="3190344"/>
              <a:ext cx="2982000" cy="2982000"/>
            </a:xfrm>
            <a:prstGeom prst="straightConnector1">
              <a:avLst/>
            </a:prstGeom>
            <a:noFill/>
            <a:ln w="9525" cap="flat" cmpd="sng">
              <a:solidFill>
                <a:schemeClr val="lt1"/>
              </a:solidFill>
              <a:prstDash val="solid"/>
              <a:round/>
              <a:headEnd type="none" w="sm" len="sm"/>
              <a:tailEnd type="none" w="sm" len="sm"/>
            </a:ln>
          </p:spPr>
        </p:cxnSp>
        <p:cxnSp>
          <p:nvCxnSpPr>
            <p:cNvPr id="9" name="Google Shape;9;p1"/>
            <p:cNvCxnSpPr/>
            <p:nvPr/>
          </p:nvCxnSpPr>
          <p:spPr>
            <a:xfrm flipH="1">
              <a:off x="10292226" y="3285067"/>
              <a:ext cx="1896600" cy="1896600"/>
            </a:xfrm>
            <a:prstGeom prst="straightConnector1">
              <a:avLst/>
            </a:prstGeom>
            <a:noFill/>
            <a:ln w="9525" cap="flat" cmpd="sng">
              <a:solidFill>
                <a:schemeClr val="lt1"/>
              </a:solidFill>
              <a:prstDash val="solid"/>
              <a:round/>
              <a:headEnd type="none" w="sm" len="sm"/>
              <a:tailEnd type="none" w="sm" len="sm"/>
            </a:ln>
          </p:spPr>
        </p:cxnSp>
        <p:cxnSp>
          <p:nvCxnSpPr>
            <p:cNvPr id="10" name="Google Shape;10;p1"/>
            <p:cNvCxnSpPr/>
            <p:nvPr/>
          </p:nvCxnSpPr>
          <p:spPr>
            <a:xfrm flipH="1">
              <a:off x="10443125" y="3131080"/>
              <a:ext cx="1745700" cy="174570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1"/>
            <p:cNvCxnSpPr/>
            <p:nvPr/>
          </p:nvCxnSpPr>
          <p:spPr>
            <a:xfrm flipH="1">
              <a:off x="10918927" y="3683001"/>
              <a:ext cx="1269900" cy="1269900"/>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1"/>
          <p:cNvSpPr txBox="1">
            <a:spLocks noGrp="1"/>
          </p:cNvSpPr>
          <p:nvPr>
            <p:ph type="title"/>
          </p:nvPr>
        </p:nvSpPr>
        <p:spPr>
          <a:xfrm>
            <a:off x="513159" y="3365499"/>
            <a:ext cx="6400800" cy="1130400"/>
          </a:xfrm>
          <a:prstGeom prst="rect">
            <a:avLst/>
          </a:prstGeom>
          <a:noFill/>
          <a:ln>
            <a:noFill/>
          </a:ln>
        </p:spPr>
        <p:txBody>
          <a:bodyPr spcFirstLastPara="1" wrap="square" lIns="68575" tIns="34275" rIns="68575" bIns="34275" anchor="ctr" anchorCtr="0">
            <a:normAutofit/>
          </a:bodyPr>
          <a:lstStyle>
            <a:lvl1pPr marR="0" lvl="0" algn="l" rtl="0">
              <a:spcBef>
                <a:spcPts val="0"/>
              </a:spcBef>
              <a:spcAft>
                <a:spcPts val="0"/>
              </a:spcAft>
              <a:buClr>
                <a:schemeClr val="lt1"/>
              </a:buClr>
              <a:buSzPts val="2700"/>
              <a:buFont typeface="Century Gothic"/>
              <a:buNone/>
              <a:defRPr sz="27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2"/>
                </a:solidFill>
              </a:defRPr>
            </a:lvl2pPr>
            <a:lvl3pPr marR="0" lvl="2" algn="l" rtl="0">
              <a:spcBef>
                <a:spcPts val="0"/>
              </a:spcBef>
              <a:spcAft>
                <a:spcPts val="0"/>
              </a:spcAft>
              <a:buSzPts val="1100"/>
              <a:buNone/>
              <a:defRPr sz="1400" b="0" i="0" u="none" strike="noStrike" cap="none">
                <a:solidFill>
                  <a:schemeClr val="lt2"/>
                </a:solidFill>
              </a:defRPr>
            </a:lvl3pPr>
            <a:lvl4pPr marR="0" lvl="3" algn="l" rtl="0">
              <a:spcBef>
                <a:spcPts val="0"/>
              </a:spcBef>
              <a:spcAft>
                <a:spcPts val="0"/>
              </a:spcAft>
              <a:buSzPts val="1100"/>
              <a:buNone/>
              <a:defRPr sz="1400" b="0" i="0" u="none" strike="noStrike" cap="none">
                <a:solidFill>
                  <a:schemeClr val="lt2"/>
                </a:solidFill>
              </a:defRPr>
            </a:lvl4pPr>
            <a:lvl5pPr marR="0" lvl="4" algn="l" rtl="0">
              <a:spcBef>
                <a:spcPts val="0"/>
              </a:spcBef>
              <a:spcAft>
                <a:spcPts val="0"/>
              </a:spcAft>
              <a:buSzPts val="1100"/>
              <a:buNone/>
              <a:defRPr sz="1400" b="0" i="0" u="none" strike="noStrike" cap="none">
                <a:solidFill>
                  <a:schemeClr val="lt2"/>
                </a:solidFill>
              </a:defRPr>
            </a:lvl5pPr>
            <a:lvl6pPr marR="0" lvl="5" algn="l" rtl="0">
              <a:spcBef>
                <a:spcPts val="0"/>
              </a:spcBef>
              <a:spcAft>
                <a:spcPts val="0"/>
              </a:spcAft>
              <a:buSzPts val="1100"/>
              <a:buNone/>
              <a:defRPr sz="1400" b="0" i="0" u="none" strike="noStrike" cap="none">
                <a:solidFill>
                  <a:schemeClr val="lt2"/>
                </a:solidFill>
              </a:defRPr>
            </a:lvl6pPr>
            <a:lvl7pPr marR="0" lvl="6" algn="l" rtl="0">
              <a:spcBef>
                <a:spcPts val="0"/>
              </a:spcBef>
              <a:spcAft>
                <a:spcPts val="0"/>
              </a:spcAft>
              <a:buSzPts val="1100"/>
              <a:buNone/>
              <a:defRPr sz="1400" b="0" i="0" u="none" strike="noStrike" cap="none">
                <a:solidFill>
                  <a:schemeClr val="lt2"/>
                </a:solidFill>
              </a:defRPr>
            </a:lvl7pPr>
            <a:lvl8pPr marR="0" lvl="7" algn="l" rtl="0">
              <a:spcBef>
                <a:spcPts val="0"/>
              </a:spcBef>
              <a:spcAft>
                <a:spcPts val="0"/>
              </a:spcAft>
              <a:buSzPts val="1100"/>
              <a:buNone/>
              <a:defRPr sz="1400" b="0" i="0" u="none" strike="noStrike" cap="none">
                <a:solidFill>
                  <a:schemeClr val="lt2"/>
                </a:solidFill>
              </a:defRPr>
            </a:lvl8pPr>
            <a:lvl9pPr marR="0" lvl="8" algn="l" rtl="0">
              <a:spcBef>
                <a:spcPts val="0"/>
              </a:spcBef>
              <a:spcAft>
                <a:spcPts val="0"/>
              </a:spcAft>
              <a:buSzPts val="1100"/>
              <a:buNone/>
              <a:defRPr sz="1400" b="0" i="0" u="none" strike="noStrike" cap="none">
                <a:solidFill>
                  <a:schemeClr val="lt2"/>
                </a:solidFill>
              </a:defRPr>
            </a:lvl9pPr>
          </a:lstStyle>
          <a:p>
            <a:endParaRPr/>
          </a:p>
        </p:txBody>
      </p:sp>
      <p:sp>
        <p:nvSpPr>
          <p:cNvPr id="13" name="Google Shape;13;p1"/>
          <p:cNvSpPr txBox="1">
            <a:spLocks noGrp="1"/>
          </p:cNvSpPr>
          <p:nvPr>
            <p:ph type="body" idx="1"/>
          </p:nvPr>
        </p:nvSpPr>
        <p:spPr>
          <a:xfrm>
            <a:off x="513159" y="514350"/>
            <a:ext cx="6400800" cy="2711400"/>
          </a:xfrm>
          <a:prstGeom prst="rect">
            <a:avLst/>
          </a:prstGeom>
          <a:noFill/>
          <a:ln>
            <a:noFill/>
          </a:ln>
        </p:spPr>
        <p:txBody>
          <a:bodyPr spcFirstLastPara="1" wrap="square" lIns="68575" tIns="34275" rIns="68575" bIns="34275" anchor="ctr" anchorCtr="0">
            <a:normAutofit/>
          </a:bodyPr>
          <a:lstStyle>
            <a:lvl1pPr marL="457200" marR="0" lvl="0" indent="-304800" algn="l" rtl="0">
              <a:spcBef>
                <a:spcPts val="300"/>
              </a:spcBef>
              <a:spcAft>
                <a:spcPts val="0"/>
              </a:spcAft>
              <a:buClr>
                <a:schemeClr val="lt1"/>
              </a:buClr>
              <a:buSzPts val="1200"/>
              <a:buFont typeface="Noto Sans Symbols"/>
              <a:buChar char="▶"/>
              <a:defRPr sz="1500" b="0" i="0" u="none" strike="noStrike" cap="none">
                <a:solidFill>
                  <a:srgbClr val="0F486F"/>
                </a:solidFill>
                <a:latin typeface="Century Gothic"/>
                <a:ea typeface="Century Gothic"/>
                <a:cs typeface="Century Gothic"/>
                <a:sym typeface="Century Gothic"/>
              </a:defRPr>
            </a:lvl1pPr>
            <a:lvl2pPr marL="914400" marR="0" lvl="1" indent="-298450" algn="l" rtl="0">
              <a:spcBef>
                <a:spcPts val="500"/>
              </a:spcBef>
              <a:spcAft>
                <a:spcPts val="0"/>
              </a:spcAft>
              <a:buClr>
                <a:schemeClr val="lt1"/>
              </a:buClr>
              <a:buSzPts val="1100"/>
              <a:buFont typeface="Noto Sans Symbols"/>
              <a:buChar char="▶"/>
              <a:defRPr sz="1400" b="0" i="0" u="none" strike="noStrike" cap="none">
                <a:solidFill>
                  <a:srgbClr val="0F486F"/>
                </a:solidFill>
                <a:latin typeface="Century Gothic"/>
                <a:ea typeface="Century Gothic"/>
                <a:cs typeface="Century Gothic"/>
                <a:sym typeface="Century Gothic"/>
              </a:defRPr>
            </a:lvl2pPr>
            <a:lvl3pPr marL="1371600" marR="0" lvl="2" indent="-292100" algn="l" rtl="0">
              <a:spcBef>
                <a:spcPts val="500"/>
              </a:spcBef>
              <a:spcAft>
                <a:spcPts val="0"/>
              </a:spcAft>
              <a:buClr>
                <a:schemeClr val="lt1"/>
              </a:buClr>
              <a:buSzPts val="1000"/>
              <a:buFont typeface="Noto Sans Symbols"/>
              <a:buChar char="▶"/>
              <a:defRPr sz="1200" b="0" i="0" u="none" strike="noStrike" cap="none">
                <a:solidFill>
                  <a:srgbClr val="0F486F"/>
                </a:solidFill>
                <a:latin typeface="Century Gothic"/>
                <a:ea typeface="Century Gothic"/>
                <a:cs typeface="Century Gothic"/>
                <a:sym typeface="Century Gothic"/>
              </a:defRPr>
            </a:lvl3pPr>
            <a:lvl4pPr marL="1828800" marR="0" lvl="3" indent="-279400" algn="l" rtl="0">
              <a:spcBef>
                <a:spcPts val="500"/>
              </a:spcBef>
              <a:spcAft>
                <a:spcPts val="0"/>
              </a:spcAft>
              <a:buClr>
                <a:schemeClr val="lt1"/>
              </a:buClr>
              <a:buSzPts val="800"/>
              <a:buFont typeface="Noto Sans Symbols"/>
              <a:buChar char="▶"/>
              <a:defRPr sz="1100" b="0" i="0" u="none" strike="noStrike" cap="none">
                <a:solidFill>
                  <a:srgbClr val="0F486F"/>
                </a:solidFill>
                <a:latin typeface="Century Gothic"/>
                <a:ea typeface="Century Gothic"/>
                <a:cs typeface="Century Gothic"/>
                <a:sym typeface="Century Gothic"/>
              </a:defRPr>
            </a:lvl4pPr>
            <a:lvl5pPr marL="2286000" marR="0" lvl="4" indent="-279400" algn="l" rtl="0">
              <a:spcBef>
                <a:spcPts val="500"/>
              </a:spcBef>
              <a:spcAft>
                <a:spcPts val="0"/>
              </a:spcAft>
              <a:buClr>
                <a:schemeClr val="lt1"/>
              </a:buClr>
              <a:buSzPts val="800"/>
              <a:buFont typeface="Noto Sans Symbols"/>
              <a:buChar char="▶"/>
              <a:defRPr sz="1100" b="0" i="0" u="none" strike="noStrike" cap="none">
                <a:solidFill>
                  <a:srgbClr val="0F486F"/>
                </a:solidFill>
                <a:latin typeface="Century Gothic"/>
                <a:ea typeface="Century Gothic"/>
                <a:cs typeface="Century Gothic"/>
                <a:sym typeface="Century Gothic"/>
              </a:defRPr>
            </a:lvl5pPr>
            <a:lvl6pPr marL="2743200" marR="0" lvl="5" indent="-279400" algn="l" rtl="0">
              <a:spcBef>
                <a:spcPts val="500"/>
              </a:spcBef>
              <a:spcAft>
                <a:spcPts val="0"/>
              </a:spcAft>
              <a:buClr>
                <a:schemeClr val="lt1"/>
              </a:buClr>
              <a:buSzPts val="800"/>
              <a:buFont typeface="Noto Sans Symbols"/>
              <a:buChar char="▶"/>
              <a:defRPr sz="1100" b="0" i="0" u="none" strike="noStrike" cap="none">
                <a:solidFill>
                  <a:srgbClr val="0F486F"/>
                </a:solidFill>
                <a:latin typeface="Century Gothic"/>
                <a:ea typeface="Century Gothic"/>
                <a:cs typeface="Century Gothic"/>
                <a:sym typeface="Century Gothic"/>
              </a:defRPr>
            </a:lvl6pPr>
            <a:lvl7pPr marL="3200400" marR="0" lvl="6" indent="-279400" algn="l" rtl="0">
              <a:spcBef>
                <a:spcPts val="500"/>
              </a:spcBef>
              <a:spcAft>
                <a:spcPts val="0"/>
              </a:spcAft>
              <a:buClr>
                <a:schemeClr val="lt1"/>
              </a:buClr>
              <a:buSzPts val="800"/>
              <a:buFont typeface="Noto Sans Symbols"/>
              <a:buChar char="▶"/>
              <a:defRPr sz="1100" b="0" i="0" u="none" strike="noStrike" cap="none">
                <a:solidFill>
                  <a:srgbClr val="0F486F"/>
                </a:solidFill>
                <a:latin typeface="Century Gothic"/>
                <a:ea typeface="Century Gothic"/>
                <a:cs typeface="Century Gothic"/>
                <a:sym typeface="Century Gothic"/>
              </a:defRPr>
            </a:lvl7pPr>
            <a:lvl8pPr marL="3657600" marR="0" lvl="7" indent="-279400" algn="l" rtl="0">
              <a:spcBef>
                <a:spcPts val="500"/>
              </a:spcBef>
              <a:spcAft>
                <a:spcPts val="0"/>
              </a:spcAft>
              <a:buClr>
                <a:schemeClr val="lt1"/>
              </a:buClr>
              <a:buSzPts val="800"/>
              <a:buFont typeface="Noto Sans Symbols"/>
              <a:buChar char="▶"/>
              <a:defRPr sz="1100" b="0" i="0" u="none" strike="noStrike" cap="none">
                <a:solidFill>
                  <a:srgbClr val="0F486F"/>
                </a:solidFill>
                <a:latin typeface="Century Gothic"/>
                <a:ea typeface="Century Gothic"/>
                <a:cs typeface="Century Gothic"/>
                <a:sym typeface="Century Gothic"/>
              </a:defRPr>
            </a:lvl8pPr>
            <a:lvl9pPr marL="4114800" marR="0" lvl="8" indent="-279400" algn="l" rtl="0">
              <a:spcBef>
                <a:spcPts val="500"/>
              </a:spcBef>
              <a:spcAft>
                <a:spcPts val="500"/>
              </a:spcAft>
              <a:buClr>
                <a:schemeClr val="lt1"/>
              </a:buClr>
              <a:buSzPts val="800"/>
              <a:buFont typeface="Noto Sans Symbols"/>
              <a:buChar char="▶"/>
              <a:defRPr sz="11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dt" idx="10"/>
          </p:nvPr>
        </p:nvSpPr>
        <p:spPr>
          <a:xfrm>
            <a:off x="7428309" y="4629150"/>
            <a:ext cx="1200300" cy="273900"/>
          </a:xfrm>
          <a:prstGeom prst="rect">
            <a:avLst/>
          </a:prstGeom>
          <a:noFill/>
          <a:ln>
            <a:noFill/>
          </a:ln>
        </p:spPr>
        <p:txBody>
          <a:bodyPr spcFirstLastPara="1" wrap="square" lIns="68575" tIns="34275" rIns="68575" bIns="34275" anchor="t" anchorCtr="0">
            <a:noAutofit/>
          </a:bodyPr>
          <a:lstStyle>
            <a:lvl1pPr marR="0" lvl="0" algn="r" rtl="0">
              <a:spcBef>
                <a:spcPts val="0"/>
              </a:spcBef>
              <a:spcAft>
                <a:spcPts val="0"/>
              </a:spcAft>
              <a:buSzPts val="1100"/>
              <a:buNone/>
              <a:defRPr sz="8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1"/>
          <p:cNvSpPr txBox="1">
            <a:spLocks noGrp="1"/>
          </p:cNvSpPr>
          <p:nvPr>
            <p:ph type="ftr" idx="11"/>
          </p:nvPr>
        </p:nvSpPr>
        <p:spPr>
          <a:xfrm>
            <a:off x="513159" y="4629150"/>
            <a:ext cx="56580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8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1"/>
          <p:cNvSpPr txBox="1">
            <a:spLocks noGrp="1"/>
          </p:cNvSpPr>
          <p:nvPr>
            <p:ph type="sldNum" idx="12"/>
          </p:nvPr>
        </p:nvSpPr>
        <p:spPr>
          <a:xfrm>
            <a:off x="7772400" y="4183856"/>
            <a:ext cx="856800" cy="502500"/>
          </a:xfrm>
          <a:prstGeom prst="rect">
            <a:avLst/>
          </a:prstGeom>
          <a:noFill/>
          <a:ln>
            <a:noFill/>
          </a:ln>
        </p:spPr>
        <p:txBody>
          <a:bodyPr spcFirstLastPara="1" wrap="square" lIns="68575" tIns="34275" rIns="68575" bIns="34275" anchor="b" anchorCtr="0">
            <a:noAutofit/>
          </a:bodyPr>
          <a:lstStyle>
            <a:lvl1pPr marL="0" marR="0" lvl="0" indent="0" algn="r" rtl="0">
              <a:spcBef>
                <a:spcPts val="0"/>
              </a:spcBef>
              <a:buNone/>
              <a:defRPr sz="24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24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24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24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24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24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24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24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24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7" name="Rectangle 6">
            <a:extLst>
              <a:ext uri="{FF2B5EF4-FFF2-40B4-BE49-F238E27FC236}">
                <a16:creationId xmlns:a16="http://schemas.microsoft.com/office/drawing/2014/main" id="{9D7817D7-D89A-F456-97FE-6DE92480D216}"/>
              </a:ext>
            </a:extLst>
          </p:cNvPr>
          <p:cNvSpPr/>
          <p:nvPr/>
        </p:nvSpPr>
        <p:spPr>
          <a:xfrm>
            <a:off x="-1854" y="12781"/>
            <a:ext cx="3140766" cy="51435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r>
              <a:rPr lang="en-US" sz="1200" dirty="0"/>
              <a:t>IMPROVEMENT INNOVATION AND DECISION MAKING</a:t>
            </a:r>
            <a:endParaRPr lang="en-NG" sz="1200" dirty="0"/>
          </a:p>
        </p:txBody>
      </p:sp>
      <p:sp>
        <p:nvSpPr>
          <p:cNvPr id="9" name="Rectangle 8">
            <a:extLst>
              <a:ext uri="{FF2B5EF4-FFF2-40B4-BE49-F238E27FC236}">
                <a16:creationId xmlns:a16="http://schemas.microsoft.com/office/drawing/2014/main" id="{277AA933-B3F7-57C7-358D-095588E1A0E8}"/>
              </a:ext>
            </a:extLst>
          </p:cNvPr>
          <p:cNvSpPr/>
          <p:nvPr/>
        </p:nvSpPr>
        <p:spPr>
          <a:xfrm>
            <a:off x="424208" y="1203922"/>
            <a:ext cx="1834156" cy="923330"/>
          </a:xfrm>
          <a:prstGeom prst="rect">
            <a:avLst/>
          </a:prstGeom>
          <a:noFill/>
        </p:spPr>
        <p:txBody>
          <a:bodyPr wrap="none" lIns="91440" tIns="45720" rIns="91440" bIns="45720">
            <a:spAutoFit/>
          </a:bodyPr>
          <a:lstStyle/>
          <a:p>
            <a:pPr algn="ctr"/>
            <a:r>
              <a:rPr lang="en-GB" sz="2800" dirty="0">
                <a:ln w="0"/>
                <a:solidFill>
                  <a:schemeClr val="accent1"/>
                </a:solidFill>
                <a:effectLst>
                  <a:outerShdw blurRad="38100" dist="25400" dir="5400000" algn="ctr" rotWithShape="0">
                    <a:srgbClr val="6E747A">
                      <a:alpha val="43000"/>
                    </a:srgbClr>
                  </a:outerShdw>
                </a:effectLst>
              </a:rPr>
              <a:t>Project</a:t>
            </a:r>
            <a:r>
              <a:rPr lang="en-GB" sz="5400" dirty="0">
                <a:ln w="0"/>
                <a:solidFill>
                  <a:schemeClr val="accent1"/>
                </a:solidFill>
                <a:effectLst>
                  <a:outerShdw blurRad="38100" dist="25400" dir="5400000" algn="ctr" rotWithShape="0">
                    <a:srgbClr val="6E747A">
                      <a:alpha val="43000"/>
                    </a:srgbClr>
                  </a:outerShdw>
                </a:effectLst>
              </a:rPr>
              <a:t> </a:t>
            </a:r>
            <a:r>
              <a:rPr lang="en-GB" sz="2800" dirty="0">
                <a:ln w="0"/>
                <a:solidFill>
                  <a:schemeClr val="accent1"/>
                </a:solidFill>
                <a:effectLst>
                  <a:outerShdw blurRad="38100" dist="25400" dir="5400000" algn="ctr" rotWithShape="0">
                    <a:srgbClr val="6E747A">
                      <a:alpha val="43000"/>
                    </a:srgbClr>
                  </a:outerShdw>
                </a:effectLst>
              </a:rPr>
              <a:t>AI</a:t>
            </a:r>
            <a:endParaRPr lang="en-GB" sz="5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4156D6BE-6577-2D62-FC5C-FA37ADC271C9}"/>
              </a:ext>
            </a:extLst>
          </p:cNvPr>
          <p:cNvSpPr/>
          <p:nvPr/>
        </p:nvSpPr>
        <p:spPr>
          <a:xfrm>
            <a:off x="-2645663" y="4603094"/>
            <a:ext cx="8428383" cy="400110"/>
          </a:xfrm>
          <a:prstGeom prst="rect">
            <a:avLst/>
          </a:prstGeom>
          <a:noFill/>
        </p:spPr>
        <p:txBody>
          <a:bodyPr wrap="square" lIns="91440" tIns="45720" rIns="91440" bIns="45720">
            <a:spAutoFit/>
          </a:bodyPr>
          <a:lstStyle/>
          <a:p>
            <a:pPr algn="ctr"/>
            <a:r>
              <a:rPr lang="en-GB" sz="2000" b="0" cap="none" spc="0" dirty="0" err="1">
                <a:ln w="0"/>
                <a:solidFill>
                  <a:schemeClr val="accent1"/>
                </a:solidFill>
                <a:effectLst>
                  <a:outerShdw blurRad="38100" dist="25400" dir="5400000" algn="ctr" rotWithShape="0">
                    <a:srgbClr val="6E747A">
                      <a:alpha val="43000"/>
                    </a:srgbClr>
                  </a:outerShdw>
                </a:effectLst>
              </a:rPr>
              <a:t>www.</a:t>
            </a:r>
            <a:r>
              <a:rPr lang="en-GB" sz="2000" dirty="0" err="1">
                <a:ln w="0"/>
                <a:solidFill>
                  <a:schemeClr val="accent1"/>
                </a:solidFill>
                <a:effectLst>
                  <a:outerShdw blurRad="38100" dist="25400" dir="5400000" algn="ctr" rotWithShape="0">
                    <a:srgbClr val="6E747A">
                      <a:alpha val="43000"/>
                    </a:srgbClr>
                  </a:outerShdw>
                </a:effectLst>
              </a:rPr>
              <a:t>tritekconsulting.co.uk</a:t>
            </a:r>
            <a:endParaRPr lang="en-GB" sz="2000" b="0" cap="none" spc="0" dirty="0">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BED720C2-1034-F421-76BD-B3438B8EC4C7}"/>
              </a:ext>
            </a:extLst>
          </p:cNvPr>
          <p:cNvSpPr/>
          <p:nvPr/>
        </p:nvSpPr>
        <p:spPr>
          <a:xfrm>
            <a:off x="-44722" y="340351"/>
            <a:ext cx="3114955" cy="523220"/>
          </a:xfrm>
          <a:prstGeom prst="rect">
            <a:avLst/>
          </a:prstGeom>
          <a:noFill/>
        </p:spPr>
        <p:txBody>
          <a:bodyPr wrap="none" lIns="91440" tIns="45720" rIns="91440" bIns="45720">
            <a:spAutoFit/>
          </a:bodyPr>
          <a:lstStyle/>
          <a:p>
            <a:pPr algn="ctr"/>
            <a:r>
              <a:rPr lang="en-GB" sz="2800" b="1" cap="none" spc="0" dirty="0">
                <a:ln w="0"/>
                <a:solidFill>
                  <a:schemeClr val="accent1"/>
                </a:solidFill>
                <a:effectLst>
                  <a:outerShdw blurRad="38100" dist="25400" dir="5400000" algn="ctr" rotWithShape="0">
                    <a:srgbClr val="6E747A">
                      <a:alpha val="43000"/>
                    </a:srgbClr>
                  </a:outerShdw>
                </a:effectLst>
              </a:rPr>
              <a:t>BUSINESS CASE</a:t>
            </a:r>
          </a:p>
        </p:txBody>
      </p:sp>
      <p:pic>
        <p:nvPicPr>
          <p:cNvPr id="38" name="Picture 37" descr="Multi-coloured fibre cables">
            <a:extLst>
              <a:ext uri="{FF2B5EF4-FFF2-40B4-BE49-F238E27FC236}">
                <a16:creationId xmlns:a16="http://schemas.microsoft.com/office/drawing/2014/main" id="{A3708291-DA02-0111-482F-9F35074C9CCF}"/>
              </a:ext>
            </a:extLst>
          </p:cNvPr>
          <p:cNvPicPr>
            <a:picLocks noChangeAspect="1"/>
          </p:cNvPicPr>
          <p:nvPr/>
        </p:nvPicPr>
        <p:blipFill>
          <a:blip r:embed="rId3"/>
          <a:stretch>
            <a:fillRect/>
          </a:stretch>
        </p:blipFill>
        <p:spPr>
          <a:xfrm>
            <a:off x="3138912" y="829415"/>
            <a:ext cx="6005088" cy="43140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subTitle" idx="1"/>
          </p:nvPr>
        </p:nvSpPr>
        <p:spPr>
          <a:xfrm>
            <a:off x="2374222" y="-31291"/>
            <a:ext cx="4395556" cy="552600"/>
          </a:xfrm>
          <a:prstGeom prst="rect">
            <a:avLst/>
          </a:prstGeom>
        </p:spPr>
        <p:txBody>
          <a:bodyPr spcFirstLastPara="1" wrap="square" lIns="68575" tIns="34275" rIns="68575" bIns="34275" anchor="t" anchorCtr="0">
            <a:noAutofit/>
          </a:bodyPr>
          <a:lstStyle/>
          <a:p>
            <a:pPr marL="0" lvl="0" indent="0" algn="l" rtl="0">
              <a:spcBef>
                <a:spcPts val="300"/>
              </a:spcBef>
              <a:spcAft>
                <a:spcPts val="500"/>
              </a:spcAft>
              <a:buNone/>
            </a:pPr>
            <a:r>
              <a:rPr lang="en" sz="3000" b="1" dirty="0"/>
              <a:t>MARKET RESEARCH</a:t>
            </a:r>
            <a:endParaRPr sz="3000" b="1" dirty="0"/>
          </a:p>
        </p:txBody>
      </p:sp>
      <p:graphicFrame>
        <p:nvGraphicFramePr>
          <p:cNvPr id="184" name="Google Shape;184;p28"/>
          <p:cNvGraphicFramePr/>
          <p:nvPr>
            <p:extLst>
              <p:ext uri="{D42A27DB-BD31-4B8C-83A1-F6EECF244321}">
                <p14:modId xmlns:p14="http://schemas.microsoft.com/office/powerpoint/2010/main" val="1979159547"/>
              </p:ext>
            </p:extLst>
          </p:nvPr>
        </p:nvGraphicFramePr>
        <p:xfrm>
          <a:off x="0" y="941107"/>
          <a:ext cx="9144000" cy="4405592"/>
        </p:xfrm>
        <a:graphic>
          <a:graphicData uri="http://schemas.openxmlformats.org/drawingml/2006/table">
            <a:tbl>
              <a:tblPr>
                <a:noFill/>
                <a:tableStyleId>{95F3A7ED-F3E8-4B48-BEC2-9697D888B029}</a:tableStyleId>
              </a:tblPr>
              <a:tblGrid>
                <a:gridCol w="4223600">
                  <a:extLst>
                    <a:ext uri="{9D8B030D-6E8A-4147-A177-3AD203B41FA5}">
                      <a16:colId xmlns:a16="http://schemas.microsoft.com/office/drawing/2014/main" val="20000"/>
                    </a:ext>
                  </a:extLst>
                </a:gridCol>
                <a:gridCol w="4920400">
                  <a:extLst>
                    <a:ext uri="{9D8B030D-6E8A-4147-A177-3AD203B41FA5}">
                      <a16:colId xmlns:a16="http://schemas.microsoft.com/office/drawing/2014/main" val="20001"/>
                    </a:ext>
                  </a:extLst>
                </a:gridCol>
              </a:tblGrid>
              <a:tr h="2485452">
                <a:tc>
                  <a:txBody>
                    <a:bodyPr/>
                    <a:lstStyle/>
                    <a:p>
                      <a:pPr marL="0" lvl="0" indent="0" algn="l" rtl="0">
                        <a:lnSpc>
                          <a:spcPct val="115000"/>
                        </a:lnSpc>
                        <a:spcBef>
                          <a:spcPts val="200"/>
                        </a:spcBef>
                        <a:spcAft>
                          <a:spcPts val="0"/>
                        </a:spcAft>
                        <a:buNone/>
                      </a:pPr>
                      <a:endParaRPr sz="1400" dirty="0">
                        <a:solidFill>
                          <a:schemeClr val="dk1"/>
                        </a:solidFill>
                      </a:endParaRPr>
                    </a:p>
                    <a:p>
                      <a:pPr marL="0" lvl="0" indent="0" algn="l" rtl="0">
                        <a:lnSpc>
                          <a:spcPct val="115000"/>
                        </a:lnSpc>
                        <a:spcBef>
                          <a:spcPts val="200"/>
                        </a:spcBef>
                        <a:spcAft>
                          <a:spcPts val="0"/>
                        </a:spcAft>
                        <a:buNone/>
                      </a:pPr>
                      <a:r>
                        <a:rPr lang="en" sz="1400" b="1" dirty="0">
                          <a:solidFill>
                            <a:schemeClr val="dk1"/>
                          </a:solidFill>
                          <a:latin typeface="Century Gothic"/>
                          <a:ea typeface="Century Gothic"/>
                          <a:cs typeface="Century Gothic"/>
                          <a:sym typeface="Century Gothic"/>
                        </a:rPr>
                        <a:t>STRENGTHS</a:t>
                      </a:r>
                      <a:endParaRPr sz="1400" dirty="0">
                        <a:solidFill>
                          <a:schemeClr val="dk1"/>
                        </a:solidFill>
                        <a:latin typeface="Times New Roman"/>
                        <a:ea typeface="Times New Roman"/>
                        <a:cs typeface="Times New Roman"/>
                        <a:sym typeface="Times New Roman"/>
                      </a:endParaRPr>
                    </a:p>
                    <a:p>
                      <a:pPr marL="457200" lvl="0" indent="-342900" algn="l" rtl="0">
                        <a:lnSpc>
                          <a:spcPct val="115000"/>
                        </a:lnSpc>
                        <a:spcBef>
                          <a:spcPts val="20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Streamlined training delivery reducing downtime</a:t>
                      </a:r>
                      <a:endParaRPr sz="1400" dirty="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Provides detailed insights into learner performance and engagement.</a:t>
                      </a:r>
                      <a:endParaRPr sz="1800" dirty="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Resource Accessibility</a:t>
                      </a:r>
                      <a:endParaRPr sz="1400" dirty="0">
                        <a:latin typeface="Century Gothic"/>
                        <a:ea typeface="Century Gothic"/>
                        <a:cs typeface="Century Gothic"/>
                        <a:sym typeface="Century Gothic"/>
                      </a:endParaRPr>
                    </a:p>
                  </a:txBody>
                  <a:tcPr marL="91425" marR="91425" marT="91425" marB="91425">
                    <a:solidFill>
                      <a:srgbClr val="6FA8DC"/>
                    </a:solidFill>
                  </a:tcPr>
                </a:tc>
                <a:tc>
                  <a:txBody>
                    <a:bodyPr/>
                    <a:lstStyle/>
                    <a:p>
                      <a:pPr marL="0" lvl="0" indent="0" algn="l" rtl="0">
                        <a:lnSpc>
                          <a:spcPct val="115000"/>
                        </a:lnSpc>
                        <a:spcBef>
                          <a:spcPts val="200"/>
                        </a:spcBef>
                        <a:spcAft>
                          <a:spcPts val="0"/>
                        </a:spcAft>
                        <a:buNone/>
                      </a:pPr>
                      <a:endParaRPr sz="1400" dirty="0">
                        <a:solidFill>
                          <a:schemeClr val="dk1"/>
                        </a:solidFill>
                      </a:endParaRPr>
                    </a:p>
                    <a:p>
                      <a:pPr marL="0" lvl="0" indent="0" algn="l" rtl="0">
                        <a:lnSpc>
                          <a:spcPct val="115000"/>
                        </a:lnSpc>
                        <a:spcBef>
                          <a:spcPts val="200"/>
                        </a:spcBef>
                        <a:spcAft>
                          <a:spcPts val="0"/>
                        </a:spcAft>
                        <a:buNone/>
                      </a:pPr>
                      <a:r>
                        <a:rPr lang="en" sz="1400" b="1" dirty="0">
                          <a:solidFill>
                            <a:schemeClr val="dk1"/>
                          </a:solidFill>
                          <a:latin typeface="Century Gothic"/>
                          <a:ea typeface="Century Gothic"/>
                          <a:cs typeface="Century Gothic"/>
                          <a:sym typeface="Century Gothic"/>
                        </a:rPr>
                        <a:t>WEAKNESSES </a:t>
                      </a:r>
                      <a:endParaRPr sz="1400" b="1" dirty="0">
                        <a:solidFill>
                          <a:schemeClr val="dk1"/>
                        </a:solidFill>
                        <a:latin typeface="Century Gothic"/>
                        <a:ea typeface="Century Gothic"/>
                        <a:cs typeface="Century Gothic"/>
                        <a:sym typeface="Century Gothic"/>
                      </a:endParaRPr>
                    </a:p>
                    <a:p>
                      <a:pPr marL="400050" lvl="0" indent="-285750" algn="l" rtl="0">
                        <a:lnSpc>
                          <a:spcPct val="115000"/>
                        </a:lnSpc>
                        <a:spcBef>
                          <a:spcPts val="200"/>
                        </a:spcBef>
                        <a:spcAft>
                          <a:spcPts val="0"/>
                        </a:spcAft>
                        <a:buClr>
                          <a:schemeClr val="dk1"/>
                        </a:buClr>
                        <a:buSzPts val="1800"/>
                        <a:buFont typeface="Wingdings" pitchFamily="2" charset="2"/>
                        <a:buChar char="v"/>
                      </a:pPr>
                      <a:r>
                        <a:rPr lang="en-US" sz="1400" dirty="0">
                          <a:solidFill>
                            <a:schemeClr val="dk1"/>
                          </a:solidFill>
                          <a:latin typeface="Century Gothic"/>
                          <a:ea typeface="Century Gothic"/>
                          <a:cs typeface="Century Gothic"/>
                          <a:sym typeface="Century Gothic"/>
                        </a:rPr>
                        <a:t>The p</a:t>
                      </a:r>
                      <a:r>
                        <a:rPr lang="en" sz="1400" dirty="0" err="1">
                          <a:solidFill>
                            <a:schemeClr val="dk1"/>
                          </a:solidFill>
                          <a:latin typeface="Century Gothic"/>
                          <a:ea typeface="Century Gothic"/>
                          <a:cs typeface="Century Gothic"/>
                          <a:sym typeface="Century Gothic"/>
                        </a:rPr>
                        <a:t>oor</a:t>
                      </a:r>
                      <a:r>
                        <a:rPr lang="en" sz="1400" dirty="0">
                          <a:solidFill>
                            <a:schemeClr val="dk1"/>
                          </a:solidFill>
                          <a:latin typeface="Century Gothic"/>
                          <a:ea typeface="Century Gothic"/>
                          <a:cs typeface="Century Gothic"/>
                          <a:sym typeface="Century Gothic"/>
                        </a:rPr>
                        <a:t> interface </a:t>
                      </a:r>
                      <a:r>
                        <a:rPr lang="en" sz="1400" dirty="0" err="1">
                          <a:solidFill>
                            <a:schemeClr val="dk1"/>
                          </a:solidFill>
                          <a:latin typeface="Century Gothic"/>
                          <a:ea typeface="Century Gothic"/>
                          <a:cs typeface="Century Gothic"/>
                          <a:sym typeface="Century Gothic"/>
                        </a:rPr>
                        <a:t>mak</a:t>
                      </a:r>
                      <a:r>
                        <a:rPr lang="en-US" sz="1400" dirty="0">
                          <a:solidFill>
                            <a:schemeClr val="dk1"/>
                          </a:solidFill>
                          <a:latin typeface="Century Gothic"/>
                          <a:ea typeface="Century Gothic"/>
                          <a:cs typeface="Century Gothic"/>
                          <a:sym typeface="Century Gothic"/>
                        </a:rPr>
                        <a:t>es</a:t>
                      </a:r>
                      <a:r>
                        <a:rPr lang="en" sz="1400" dirty="0">
                          <a:solidFill>
                            <a:schemeClr val="dk1"/>
                          </a:solidFill>
                          <a:latin typeface="Century Gothic"/>
                          <a:ea typeface="Century Gothic"/>
                          <a:cs typeface="Century Gothic"/>
                          <a:sym typeface="Century Gothic"/>
                        </a:rPr>
                        <a:t> </a:t>
                      </a:r>
                      <a:r>
                        <a:rPr lang="en-US" sz="1400" dirty="0">
                          <a:solidFill>
                            <a:schemeClr val="dk1"/>
                          </a:solidFill>
                          <a:latin typeface="Century Gothic"/>
                          <a:ea typeface="Century Gothic"/>
                          <a:cs typeface="Century Gothic"/>
                          <a:sym typeface="Century Gothic"/>
                        </a:rPr>
                        <a:t>the </a:t>
                      </a:r>
                      <a:r>
                        <a:rPr lang="en" sz="1400" dirty="0">
                          <a:solidFill>
                            <a:schemeClr val="dk1"/>
                          </a:solidFill>
                          <a:latin typeface="Century Gothic"/>
                          <a:ea typeface="Century Gothic"/>
                          <a:cs typeface="Century Gothic"/>
                          <a:sym typeface="Century Gothic"/>
                        </a:rPr>
                        <a:t>user journey difficult.</a:t>
                      </a:r>
                    </a:p>
                    <a:p>
                      <a:pPr marL="400050" lvl="0" indent="-285750" algn="l" rtl="0">
                        <a:lnSpc>
                          <a:spcPct val="115000"/>
                        </a:lnSpc>
                        <a:spcBef>
                          <a:spcPts val="200"/>
                        </a:spcBef>
                        <a:spcAft>
                          <a:spcPts val="0"/>
                        </a:spcAft>
                        <a:buClr>
                          <a:schemeClr val="dk1"/>
                        </a:buClr>
                        <a:buSzPts val="1800"/>
                        <a:buFont typeface="Wingdings" pitchFamily="2" charset="2"/>
                        <a:buChar char="v"/>
                      </a:pPr>
                      <a:r>
                        <a:rPr lang="en" sz="1400" dirty="0">
                          <a:solidFill>
                            <a:schemeClr val="dk1"/>
                          </a:solidFill>
                          <a:latin typeface="Century Gothic"/>
                          <a:ea typeface="Century Gothic"/>
                          <a:cs typeface="Century Gothic"/>
                          <a:sym typeface="Century Gothic"/>
                        </a:rPr>
                        <a:t>Complex Implementation Deployment and customization may demand considerable time and resources.</a:t>
                      </a:r>
                      <a:endParaRPr sz="1400" dirty="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Scalability Concerns</a:t>
                      </a:r>
                      <a:endParaRPr sz="1400"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sz="1400" dirty="0">
                        <a:latin typeface="Century Gothic"/>
                        <a:ea typeface="Century Gothic"/>
                        <a:cs typeface="Century Gothic"/>
                        <a:sym typeface="Century Gothic"/>
                      </a:endParaRPr>
                    </a:p>
                  </a:txBody>
                  <a:tcPr marL="91425" marR="91425" marT="91425" marB="91425">
                    <a:solidFill>
                      <a:srgbClr val="B4A7D6"/>
                    </a:solidFill>
                  </a:tcPr>
                </a:tc>
                <a:extLst>
                  <a:ext uri="{0D108BD9-81ED-4DB2-BD59-A6C34878D82A}">
                    <a16:rowId xmlns:a16="http://schemas.microsoft.com/office/drawing/2014/main" val="10000"/>
                  </a:ext>
                </a:extLst>
              </a:tr>
              <a:tr h="1920140">
                <a:tc>
                  <a:txBody>
                    <a:bodyPr/>
                    <a:lstStyle/>
                    <a:p>
                      <a:pPr marL="0" lvl="0" indent="0" algn="l" rtl="0">
                        <a:spcBef>
                          <a:spcPts val="0"/>
                        </a:spcBef>
                        <a:spcAft>
                          <a:spcPts val="0"/>
                        </a:spcAft>
                        <a:buNone/>
                      </a:pPr>
                      <a:r>
                        <a:rPr lang="en" sz="1400" b="1">
                          <a:latin typeface="Century Gothic"/>
                          <a:ea typeface="Century Gothic"/>
                          <a:cs typeface="Century Gothic"/>
                          <a:sym typeface="Century Gothic"/>
                        </a:rPr>
                        <a:t>OPPORTUNITIES</a:t>
                      </a:r>
                      <a:endParaRPr sz="1400" b="1">
                        <a:latin typeface="Century Gothic"/>
                        <a:ea typeface="Century Gothic"/>
                        <a:cs typeface="Century Gothic"/>
                        <a:sym typeface="Century Gothic"/>
                      </a:endParaRPr>
                    </a:p>
                    <a:p>
                      <a:pPr marL="457200" lvl="0" indent="-342900" algn="l" rtl="0">
                        <a:lnSpc>
                          <a:spcPct val="115000"/>
                        </a:lnSpc>
                        <a:spcBef>
                          <a:spcPts val="200"/>
                        </a:spcBef>
                        <a:spcAft>
                          <a:spcPts val="0"/>
                        </a:spcAft>
                        <a:buClr>
                          <a:schemeClr val="dk1"/>
                        </a:buClr>
                        <a:buSzPts val="1800"/>
                        <a:buFont typeface="Century Gothic"/>
                        <a:buChar char="❖"/>
                      </a:pPr>
                      <a:r>
                        <a:rPr lang="en" sz="1400">
                          <a:solidFill>
                            <a:schemeClr val="dk1"/>
                          </a:solidFill>
                          <a:latin typeface="Century Gothic"/>
                          <a:ea typeface="Century Gothic"/>
                          <a:cs typeface="Century Gothic"/>
                          <a:sym typeface="Century Gothic"/>
                        </a:rPr>
                        <a:t>Personalized Learning</a:t>
                      </a:r>
                      <a:endParaRPr sz="140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a:solidFill>
                            <a:schemeClr val="dk1"/>
                          </a:solidFill>
                          <a:latin typeface="Century Gothic"/>
                          <a:ea typeface="Century Gothic"/>
                          <a:cs typeface="Century Gothic"/>
                          <a:sym typeface="Century Gothic"/>
                        </a:rPr>
                        <a:t>Utilizing learning data to enhance course effectiveness and performance outcomes.</a:t>
                      </a:r>
                      <a:endParaRPr sz="140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a:solidFill>
                            <a:schemeClr val="dk1"/>
                          </a:solidFill>
                          <a:latin typeface="Century Gothic"/>
                          <a:ea typeface="Century Gothic"/>
                          <a:cs typeface="Century Gothic"/>
                          <a:sym typeface="Century Gothic"/>
                        </a:rPr>
                        <a:t>Mobile Integration</a:t>
                      </a:r>
                      <a:endParaRPr sz="140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sz="1400" b="1">
                        <a:latin typeface="Century Gothic"/>
                        <a:ea typeface="Century Gothic"/>
                        <a:cs typeface="Century Gothic"/>
                        <a:sym typeface="Century Gothic"/>
                      </a:endParaRPr>
                    </a:p>
                  </a:txBody>
                  <a:tcPr marL="91425" marR="91425" marT="91425" marB="91425">
                    <a:solidFill>
                      <a:srgbClr val="A2C4C9"/>
                    </a:solidFill>
                  </a:tcPr>
                </a:tc>
                <a:tc>
                  <a:txBody>
                    <a:bodyPr/>
                    <a:lstStyle/>
                    <a:p>
                      <a:pPr marL="0" lvl="0" indent="0" algn="l" rtl="0">
                        <a:lnSpc>
                          <a:spcPct val="115000"/>
                        </a:lnSpc>
                        <a:spcBef>
                          <a:spcPts val="200"/>
                        </a:spcBef>
                        <a:spcAft>
                          <a:spcPts val="0"/>
                        </a:spcAft>
                        <a:buNone/>
                      </a:pPr>
                      <a:r>
                        <a:rPr lang="en" sz="1400" b="1" dirty="0">
                          <a:solidFill>
                            <a:schemeClr val="dk1"/>
                          </a:solidFill>
                        </a:rPr>
                        <a:t>THREATS</a:t>
                      </a:r>
                      <a:endParaRPr sz="1400" b="1" dirty="0">
                        <a:solidFill>
                          <a:schemeClr val="dk1"/>
                        </a:solidFill>
                      </a:endParaRPr>
                    </a:p>
                    <a:p>
                      <a:pPr marL="457200" lvl="0" indent="-342900" algn="l" rtl="0">
                        <a:lnSpc>
                          <a:spcPct val="115000"/>
                        </a:lnSpc>
                        <a:spcBef>
                          <a:spcPts val="20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Increased market saturation might lead to pricing pressure and diminishing differentiation </a:t>
                      </a:r>
                      <a:endParaRPr sz="1400" dirty="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Cybersecurity Vulnerabilities</a:t>
                      </a:r>
                      <a:endParaRPr sz="1400" dirty="0">
                        <a:solidFill>
                          <a:schemeClr val="dk1"/>
                        </a:solidFill>
                        <a:latin typeface="Century Gothic"/>
                        <a:ea typeface="Century Gothic"/>
                        <a:cs typeface="Century Gothic"/>
                        <a:sym typeface="Century Gothic"/>
                      </a:endParaRPr>
                    </a:p>
                    <a:p>
                      <a:pPr marL="457200" lvl="0" indent="-342900" algn="l" rtl="0">
                        <a:lnSpc>
                          <a:spcPct val="115000"/>
                        </a:lnSpc>
                        <a:spcBef>
                          <a:spcPts val="0"/>
                        </a:spcBef>
                        <a:spcAft>
                          <a:spcPts val="0"/>
                        </a:spcAft>
                        <a:buClr>
                          <a:schemeClr val="dk1"/>
                        </a:buClr>
                        <a:buSzPts val="1800"/>
                        <a:buFont typeface="Century Gothic"/>
                        <a:buChar char="❖"/>
                      </a:pPr>
                      <a:r>
                        <a:rPr lang="en" sz="1400" dirty="0">
                          <a:solidFill>
                            <a:schemeClr val="dk1"/>
                          </a:solidFill>
                          <a:latin typeface="Century Gothic"/>
                          <a:ea typeface="Century Gothic"/>
                          <a:cs typeface="Century Gothic"/>
                          <a:sym typeface="Century Gothic"/>
                        </a:rPr>
                        <a:t>Regulatory Compliance</a:t>
                      </a:r>
                      <a:endParaRPr sz="1400" dirty="0">
                        <a:latin typeface="Century Gothic"/>
                        <a:ea typeface="Century Gothic"/>
                        <a:cs typeface="Century Gothic"/>
                        <a:sym typeface="Century Gothic"/>
                      </a:endParaRPr>
                    </a:p>
                  </a:txBody>
                  <a:tcPr marL="91425" marR="91425" marT="91425" marB="91425">
                    <a:solidFill>
                      <a:srgbClr val="00FFFF"/>
                    </a:solidFill>
                  </a:tcPr>
                </a:tc>
                <a:extLst>
                  <a:ext uri="{0D108BD9-81ED-4DB2-BD59-A6C34878D82A}">
                    <a16:rowId xmlns:a16="http://schemas.microsoft.com/office/drawing/2014/main" val="10001"/>
                  </a:ext>
                </a:extLst>
              </a:tr>
            </a:tbl>
          </a:graphicData>
        </a:graphic>
      </p:graphicFrame>
      <p:sp>
        <p:nvSpPr>
          <p:cNvPr id="185" name="Google Shape;185;p28"/>
          <p:cNvSpPr txBox="1"/>
          <p:nvPr/>
        </p:nvSpPr>
        <p:spPr>
          <a:xfrm>
            <a:off x="2947792" y="388507"/>
            <a:ext cx="25338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rgbClr val="0F486F"/>
                </a:solidFill>
                <a:latin typeface="Century Gothic"/>
                <a:ea typeface="Century Gothic"/>
                <a:cs typeface="Century Gothic"/>
                <a:sym typeface="Century Gothic"/>
              </a:rPr>
              <a:t>SWOT ANALYSIS</a:t>
            </a:r>
            <a:endParaRPr sz="2400" b="1" dirty="0">
              <a:solidFill>
                <a:srgbClr val="0F486F"/>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ctrTitle"/>
          </p:nvPr>
        </p:nvSpPr>
        <p:spPr>
          <a:xfrm>
            <a:off x="1866150" y="0"/>
            <a:ext cx="3398100" cy="528675"/>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r>
              <a:rPr lang="en" sz="3000" b="1" dirty="0">
                <a:solidFill>
                  <a:schemeClr val="bg2"/>
                </a:solidFill>
              </a:rPr>
              <a:t>PESTLE ANALYSIS</a:t>
            </a:r>
            <a:endParaRPr sz="3000" b="1" dirty="0">
              <a:solidFill>
                <a:schemeClr val="bg2"/>
              </a:solidFill>
            </a:endParaRPr>
          </a:p>
        </p:txBody>
      </p:sp>
      <p:graphicFrame>
        <p:nvGraphicFramePr>
          <p:cNvPr id="191" name="Google Shape;191;p29"/>
          <p:cNvGraphicFramePr/>
          <p:nvPr>
            <p:extLst>
              <p:ext uri="{D42A27DB-BD31-4B8C-83A1-F6EECF244321}">
                <p14:modId xmlns:p14="http://schemas.microsoft.com/office/powerpoint/2010/main" val="356154053"/>
              </p:ext>
            </p:extLst>
          </p:nvPr>
        </p:nvGraphicFramePr>
        <p:xfrm>
          <a:off x="9144" y="451330"/>
          <a:ext cx="8003319" cy="5094454"/>
        </p:xfrm>
        <a:graphic>
          <a:graphicData uri="http://schemas.openxmlformats.org/drawingml/2006/table">
            <a:tbl>
              <a:tblPr>
                <a:noFill/>
                <a:tableStyleId>{95F3A7ED-F3E8-4B48-BEC2-9697D888B029}</a:tableStyleId>
              </a:tblPr>
              <a:tblGrid>
                <a:gridCol w="1853523">
                  <a:extLst>
                    <a:ext uri="{9D8B030D-6E8A-4147-A177-3AD203B41FA5}">
                      <a16:colId xmlns:a16="http://schemas.microsoft.com/office/drawing/2014/main" val="20000"/>
                    </a:ext>
                  </a:extLst>
                </a:gridCol>
                <a:gridCol w="6149796">
                  <a:extLst>
                    <a:ext uri="{9D8B030D-6E8A-4147-A177-3AD203B41FA5}">
                      <a16:colId xmlns:a16="http://schemas.microsoft.com/office/drawing/2014/main" val="20001"/>
                    </a:ext>
                  </a:extLst>
                </a:gridCol>
              </a:tblGrid>
              <a:tr h="399857">
                <a:tc>
                  <a:txBody>
                    <a:bodyPr/>
                    <a:lstStyle/>
                    <a:p>
                      <a:pPr marL="0" lvl="0" indent="0" algn="l" rtl="0">
                        <a:spcBef>
                          <a:spcPts val="0"/>
                        </a:spcBef>
                        <a:spcAft>
                          <a:spcPts val="0"/>
                        </a:spcAft>
                        <a:buNone/>
                      </a:pPr>
                      <a:r>
                        <a:rPr lang="en" sz="1500" b="1" dirty="0">
                          <a:solidFill>
                            <a:schemeClr val="bg1"/>
                          </a:solidFill>
                          <a:latin typeface="Century Gothic"/>
                          <a:ea typeface="Century Gothic"/>
                          <a:cs typeface="Century Gothic"/>
                          <a:sym typeface="Century Gothic"/>
                        </a:rPr>
                        <a:t>PESTLE</a:t>
                      </a:r>
                      <a:endParaRPr sz="1500" b="1" dirty="0">
                        <a:solidFill>
                          <a:schemeClr val="bg1"/>
                        </a:solidFill>
                        <a:latin typeface="Century Gothic"/>
                        <a:ea typeface="Century Gothic"/>
                        <a:cs typeface="Century Gothic"/>
                        <a:sym typeface="Century Gothic"/>
                      </a:endParaRPr>
                    </a:p>
                  </a:txBody>
                  <a:tcPr marL="91425" marR="91425" marT="91425" marB="91425">
                    <a:solidFill>
                      <a:srgbClr val="1155CC"/>
                    </a:solidFill>
                  </a:tcPr>
                </a:tc>
                <a:tc>
                  <a:txBody>
                    <a:bodyPr/>
                    <a:lstStyle/>
                    <a:p>
                      <a:pPr marL="0" lvl="0" indent="0" algn="l" rtl="0">
                        <a:spcBef>
                          <a:spcPts val="0"/>
                        </a:spcBef>
                        <a:spcAft>
                          <a:spcPts val="0"/>
                        </a:spcAft>
                        <a:buNone/>
                      </a:pPr>
                      <a:r>
                        <a:rPr lang="en" sz="1500" b="1" dirty="0">
                          <a:solidFill>
                            <a:schemeClr val="bg1"/>
                          </a:solidFill>
                          <a:latin typeface="Century Gothic"/>
                          <a:ea typeface="Century Gothic"/>
                          <a:cs typeface="Century Gothic"/>
                          <a:sym typeface="Century Gothic"/>
                        </a:rPr>
                        <a:t>DESCRIPTION</a:t>
                      </a:r>
                      <a:endParaRPr sz="1500" b="1" dirty="0">
                        <a:solidFill>
                          <a:schemeClr val="bg1"/>
                        </a:solidFill>
                        <a:latin typeface="Century Gothic"/>
                        <a:ea typeface="Century Gothic"/>
                        <a:cs typeface="Century Gothic"/>
                        <a:sym typeface="Century Gothic"/>
                      </a:endParaRPr>
                    </a:p>
                  </a:txBody>
                  <a:tcPr marL="91425" marR="91425" marT="91425" marB="91425">
                    <a:solidFill>
                      <a:srgbClr val="1155CC"/>
                    </a:solidFill>
                  </a:tcPr>
                </a:tc>
                <a:extLst>
                  <a:ext uri="{0D108BD9-81ED-4DB2-BD59-A6C34878D82A}">
                    <a16:rowId xmlns:a16="http://schemas.microsoft.com/office/drawing/2014/main" val="10000"/>
                  </a:ext>
                </a:extLst>
              </a:tr>
              <a:tr h="717084">
                <a:tc>
                  <a:txBody>
                    <a:bodyPr/>
                    <a:lstStyle/>
                    <a:p>
                      <a:pPr marL="0" lvl="0" indent="0" algn="l" rtl="0">
                        <a:spcBef>
                          <a:spcPts val="0"/>
                        </a:spcBef>
                        <a:spcAft>
                          <a:spcPts val="0"/>
                        </a:spcAft>
                        <a:buNone/>
                      </a:pPr>
                      <a:r>
                        <a:rPr lang="en" dirty="0">
                          <a:latin typeface="Century Gothic"/>
                          <a:ea typeface="Century Gothic"/>
                          <a:cs typeface="Century Gothic"/>
                          <a:sym typeface="Century Gothic"/>
                        </a:rPr>
                        <a:t>POLITICAL</a:t>
                      </a:r>
                      <a:endParaRPr dirty="0">
                        <a:latin typeface="Century Gothic"/>
                        <a:ea typeface="Century Gothic"/>
                        <a:cs typeface="Century Gothic"/>
                        <a:sym typeface="Century Gothic"/>
                      </a:endParaRPr>
                    </a:p>
                  </a:txBody>
                  <a:tcPr marL="91425" marR="91425" marT="91425" marB="91425">
                    <a:solidFill>
                      <a:srgbClr val="3D85C6"/>
                    </a:solidFill>
                  </a:tcPr>
                </a:tc>
                <a:tc>
                  <a:txBody>
                    <a:bodyPr/>
                    <a:lstStyle/>
                    <a:p>
                      <a:pPr marL="457200" lvl="0" indent="-304800" algn="l" rtl="0">
                        <a:spcBef>
                          <a:spcPts val="0"/>
                        </a:spcBef>
                        <a:spcAft>
                          <a:spcPts val="0"/>
                        </a:spcAft>
                        <a:buSzPts val="1200"/>
                        <a:buFont typeface="Century Gothic"/>
                        <a:buChar char="●"/>
                      </a:pPr>
                      <a:r>
                        <a:rPr lang="en" sz="1200" dirty="0">
                          <a:latin typeface="Century Gothic"/>
                          <a:ea typeface="Century Gothic"/>
                          <a:cs typeface="Century Gothic"/>
                          <a:sym typeface="Century Gothic"/>
                        </a:rPr>
                        <a:t>Imposition of security roles and permission</a:t>
                      </a:r>
                      <a:endParaRPr sz="1200" dirty="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 sz="1200" dirty="0">
                          <a:latin typeface="Century Gothic"/>
                          <a:ea typeface="Century Gothic"/>
                          <a:cs typeface="Century Gothic"/>
                          <a:sym typeface="Century Gothic"/>
                        </a:rPr>
                        <a:t>Compliance to government policy opens LMS more flexible, accountable and user-friendly</a:t>
                      </a:r>
                      <a:endParaRPr sz="1200" dirty="0">
                        <a:latin typeface="Century Gothic"/>
                        <a:ea typeface="Century Gothic"/>
                        <a:cs typeface="Century Gothic"/>
                        <a:sym typeface="Century Gothic"/>
                      </a:endParaRPr>
                    </a:p>
                  </a:txBody>
                  <a:tcPr marL="91425" marR="91425" marT="91425" marB="91425">
                    <a:solidFill>
                      <a:srgbClr val="3D85C6"/>
                    </a:solidFill>
                  </a:tcPr>
                </a:tc>
                <a:extLst>
                  <a:ext uri="{0D108BD9-81ED-4DB2-BD59-A6C34878D82A}">
                    <a16:rowId xmlns:a16="http://schemas.microsoft.com/office/drawing/2014/main" val="10001"/>
                  </a:ext>
                </a:extLst>
              </a:tr>
              <a:tr h="717084">
                <a:tc>
                  <a:txBody>
                    <a:bodyPr/>
                    <a:lstStyle/>
                    <a:p>
                      <a:pPr marL="0" lvl="0" indent="0" algn="l" rtl="0">
                        <a:spcBef>
                          <a:spcPts val="0"/>
                        </a:spcBef>
                        <a:spcAft>
                          <a:spcPts val="0"/>
                        </a:spcAft>
                        <a:buNone/>
                      </a:pPr>
                      <a:r>
                        <a:rPr lang="en" dirty="0">
                          <a:solidFill>
                            <a:schemeClr val="dk1"/>
                          </a:solidFill>
                          <a:latin typeface="Century Gothic"/>
                          <a:ea typeface="Century Gothic"/>
                          <a:cs typeface="Century Gothic"/>
                          <a:sym typeface="Century Gothic"/>
                        </a:rPr>
                        <a:t>ECONOMIC</a:t>
                      </a:r>
                      <a:endParaRPr dirty="0">
                        <a:latin typeface="Century Gothic"/>
                        <a:ea typeface="Century Gothic"/>
                        <a:cs typeface="Century Gothic"/>
                        <a:sym typeface="Century Gothic"/>
                      </a:endParaRPr>
                    </a:p>
                  </a:txBody>
                  <a:tcPr marL="91425" marR="91425" marT="91425" marB="91425">
                    <a:solidFill>
                      <a:srgbClr val="8E7CC3"/>
                    </a:solidFill>
                  </a:tcPr>
                </a:tc>
                <a:tc>
                  <a:txBody>
                    <a:bodyPr/>
                    <a:lstStyle/>
                    <a:p>
                      <a:pPr marL="457200" lvl="0" indent="-304800" algn="l" rtl="0">
                        <a:spcBef>
                          <a:spcPts val="0"/>
                        </a:spcBef>
                        <a:spcAft>
                          <a:spcPts val="0"/>
                        </a:spcAft>
                        <a:buSzPts val="1200"/>
                        <a:buFont typeface="Century Gothic"/>
                        <a:buChar char="●"/>
                      </a:pPr>
                      <a:r>
                        <a:rPr lang="en-US" sz="1200" dirty="0" err="1">
                          <a:latin typeface="Century Gothic"/>
                          <a:ea typeface="Century Gothic"/>
                          <a:cs typeface="Century Gothic"/>
                          <a:sym typeface="Century Gothic"/>
                        </a:rPr>
                        <a:t>Tritek’s</a:t>
                      </a:r>
                      <a:r>
                        <a:rPr lang="en-US" sz="1200" dirty="0">
                          <a:latin typeface="Century Gothic"/>
                          <a:ea typeface="Century Gothic"/>
                          <a:cs typeface="Century Gothic"/>
                          <a:sym typeface="Century Gothic"/>
                        </a:rPr>
                        <a:t> pricing models impact economic accessibility, considering diverse global economic conditions.</a:t>
                      </a:r>
                    </a:p>
                  </a:txBody>
                  <a:tcPr marL="91425" marR="91425" marT="91425" marB="91425">
                    <a:solidFill>
                      <a:srgbClr val="8E7CC3"/>
                    </a:solidFill>
                  </a:tcPr>
                </a:tc>
                <a:extLst>
                  <a:ext uri="{0D108BD9-81ED-4DB2-BD59-A6C34878D82A}">
                    <a16:rowId xmlns:a16="http://schemas.microsoft.com/office/drawing/2014/main" val="10002"/>
                  </a:ext>
                </a:extLst>
              </a:tr>
              <a:tr h="757512">
                <a:tc>
                  <a:txBody>
                    <a:bodyPr/>
                    <a:lstStyle/>
                    <a:p>
                      <a:pPr marL="0" lvl="0" indent="0" algn="l" rtl="0">
                        <a:spcBef>
                          <a:spcPts val="0"/>
                        </a:spcBef>
                        <a:spcAft>
                          <a:spcPts val="0"/>
                        </a:spcAft>
                        <a:buNone/>
                      </a:pPr>
                      <a:r>
                        <a:rPr lang="en">
                          <a:latin typeface="Century Gothic"/>
                          <a:ea typeface="Century Gothic"/>
                          <a:cs typeface="Century Gothic"/>
                          <a:sym typeface="Century Gothic"/>
                        </a:rPr>
                        <a:t>SOCIAL</a:t>
                      </a:r>
                      <a:endParaRPr>
                        <a:latin typeface="Century Gothic"/>
                        <a:ea typeface="Century Gothic"/>
                        <a:cs typeface="Century Gothic"/>
                        <a:sym typeface="Century Gothic"/>
                      </a:endParaRPr>
                    </a:p>
                  </a:txBody>
                  <a:tcPr marL="91425" marR="91425" marT="91425" marB="91425">
                    <a:solidFill>
                      <a:srgbClr val="6FA8DC"/>
                    </a:solidFill>
                  </a:tcPr>
                </a:tc>
                <a:tc>
                  <a:txBody>
                    <a:bodyPr/>
                    <a:lstStyle/>
                    <a:p>
                      <a:pPr marL="457200" lvl="0" indent="-304800" algn="l" rtl="0">
                        <a:spcBef>
                          <a:spcPts val="0"/>
                        </a:spcBef>
                        <a:spcAft>
                          <a:spcPts val="0"/>
                        </a:spcAft>
                        <a:buSzPts val="1200"/>
                        <a:buFont typeface="Century Gothic"/>
                        <a:buChar char="●"/>
                      </a:pPr>
                      <a:r>
                        <a:rPr lang="en" sz="1200" dirty="0">
                          <a:latin typeface="Century Gothic"/>
                          <a:ea typeface="Century Gothic"/>
                          <a:cs typeface="Century Gothic"/>
                          <a:sym typeface="Century Gothic"/>
                        </a:rPr>
                        <a:t>Adoption and acceptance of modern remote  and hybrid learning</a:t>
                      </a:r>
                      <a:endParaRPr sz="1200" dirty="0">
                        <a:latin typeface="Century Gothic"/>
                        <a:ea typeface="Century Gothic"/>
                        <a:cs typeface="Century Gothic"/>
                        <a:sym typeface="Century Gothic"/>
                      </a:endParaRPr>
                    </a:p>
                    <a:p>
                      <a:pPr marL="457200" lvl="0" indent="-304800" algn="l" rtl="0">
                        <a:spcBef>
                          <a:spcPts val="0"/>
                        </a:spcBef>
                        <a:spcAft>
                          <a:spcPts val="0"/>
                        </a:spcAft>
                        <a:buSzPts val="1200"/>
                        <a:buFont typeface="Century Gothic"/>
                        <a:buChar char="●"/>
                      </a:pPr>
                      <a:r>
                        <a:rPr lang="en" sz="1200" dirty="0" err="1">
                          <a:solidFill>
                            <a:schemeClr val="dk1"/>
                          </a:solidFill>
                          <a:latin typeface="Century Gothic"/>
                          <a:ea typeface="Century Gothic"/>
                          <a:cs typeface="Century Gothic"/>
                          <a:sym typeface="Century Gothic"/>
                        </a:rPr>
                        <a:t>Tritek’s</a:t>
                      </a:r>
                      <a:r>
                        <a:rPr lang="en" sz="1200" dirty="0">
                          <a:solidFill>
                            <a:schemeClr val="dk1"/>
                          </a:solidFill>
                          <a:latin typeface="Century Gothic"/>
                          <a:ea typeface="Century Gothic"/>
                          <a:cs typeface="Century Gothic"/>
                          <a:sym typeface="Century Gothic"/>
                        </a:rPr>
                        <a:t>  global reach necessitates adapting content to diverse cultures and languages.</a:t>
                      </a:r>
                      <a:endParaRPr sz="1200" dirty="0">
                        <a:latin typeface="Century Gothic"/>
                        <a:ea typeface="Century Gothic"/>
                        <a:cs typeface="Century Gothic"/>
                        <a:sym typeface="Century Gothic"/>
                      </a:endParaRPr>
                    </a:p>
                  </a:txBody>
                  <a:tcPr marL="91425" marR="91425" marT="91425" marB="91425">
                    <a:solidFill>
                      <a:srgbClr val="6FA8DC"/>
                    </a:solidFill>
                  </a:tcPr>
                </a:tc>
                <a:extLst>
                  <a:ext uri="{0D108BD9-81ED-4DB2-BD59-A6C34878D82A}">
                    <a16:rowId xmlns:a16="http://schemas.microsoft.com/office/drawing/2014/main" val="10003"/>
                  </a:ext>
                </a:extLst>
              </a:tr>
              <a:tr h="772590">
                <a:tc>
                  <a:txBody>
                    <a:bodyPr/>
                    <a:lstStyle/>
                    <a:p>
                      <a:pPr marL="0" lvl="0" indent="0" algn="l" rtl="0">
                        <a:spcBef>
                          <a:spcPts val="0"/>
                        </a:spcBef>
                        <a:spcAft>
                          <a:spcPts val="0"/>
                        </a:spcAft>
                        <a:buNone/>
                      </a:pPr>
                      <a:r>
                        <a:rPr lang="en">
                          <a:latin typeface="Century Gothic"/>
                          <a:ea typeface="Century Gothic"/>
                          <a:cs typeface="Century Gothic"/>
                          <a:sym typeface="Century Gothic"/>
                        </a:rPr>
                        <a:t>TECHNOLOGICAL</a:t>
                      </a:r>
                      <a:endParaRPr>
                        <a:latin typeface="Century Gothic"/>
                        <a:ea typeface="Century Gothic"/>
                        <a:cs typeface="Century Gothic"/>
                        <a:sym typeface="Century Gothic"/>
                      </a:endParaRPr>
                    </a:p>
                  </a:txBody>
                  <a:tcPr marL="91425" marR="91425" marT="91425" marB="91425">
                    <a:solidFill>
                      <a:srgbClr val="A4C2F4"/>
                    </a:solidFill>
                  </a:tcPr>
                </a:tc>
                <a:tc>
                  <a:txBody>
                    <a:bodyPr/>
                    <a:lstStyle/>
                    <a:p>
                      <a:pPr marL="457200" lvl="0" indent="-304800" algn="l" rtl="0">
                        <a:lnSpc>
                          <a:spcPct val="115000"/>
                        </a:lnSpc>
                        <a:spcBef>
                          <a:spcPts val="1200"/>
                        </a:spcBef>
                        <a:spcAft>
                          <a:spcPts val="0"/>
                        </a:spcAft>
                        <a:buSzPts val="1200"/>
                        <a:buFont typeface="Century Gothic"/>
                        <a:buChar char="●"/>
                      </a:pPr>
                      <a:r>
                        <a:rPr lang="en" sz="1200" dirty="0">
                          <a:solidFill>
                            <a:schemeClr val="dk1"/>
                          </a:solidFill>
                          <a:latin typeface="Century Gothic"/>
                          <a:ea typeface="Century Gothic"/>
                          <a:cs typeface="Century Gothic"/>
                          <a:sym typeface="Century Gothic"/>
                        </a:rPr>
                        <a:t>The continuous evolution of learning technologies requires </a:t>
                      </a:r>
                      <a:r>
                        <a:rPr lang="en" sz="1200" dirty="0" err="1">
                          <a:solidFill>
                            <a:schemeClr val="dk1"/>
                          </a:solidFill>
                          <a:latin typeface="Century Gothic"/>
                          <a:ea typeface="Century Gothic"/>
                          <a:cs typeface="Century Gothic"/>
                          <a:sym typeface="Century Gothic"/>
                        </a:rPr>
                        <a:t>Tritek’s</a:t>
                      </a:r>
                      <a:r>
                        <a:rPr lang="en" sz="1200" dirty="0">
                          <a:solidFill>
                            <a:schemeClr val="dk1"/>
                          </a:solidFill>
                          <a:latin typeface="Century Gothic"/>
                          <a:ea typeface="Century Gothic"/>
                          <a:cs typeface="Century Gothic"/>
                          <a:sym typeface="Century Gothic"/>
                        </a:rPr>
                        <a:t> LMS to stay technologically agile</a:t>
                      </a:r>
                      <a:endParaRPr sz="1200" dirty="0">
                        <a:solidFill>
                          <a:schemeClr val="dk1"/>
                        </a:solidFill>
                        <a:latin typeface="Century Gothic"/>
                        <a:ea typeface="Century Gothic"/>
                        <a:cs typeface="Century Gothic"/>
                        <a:sym typeface="Century Gothic"/>
                      </a:endParaRPr>
                    </a:p>
                    <a:p>
                      <a:pPr marL="457200" lvl="0" indent="-304800" algn="l" rtl="0">
                        <a:lnSpc>
                          <a:spcPct val="115000"/>
                        </a:lnSpc>
                        <a:spcBef>
                          <a:spcPts val="0"/>
                        </a:spcBef>
                        <a:spcAft>
                          <a:spcPts val="0"/>
                        </a:spcAft>
                        <a:buClr>
                          <a:schemeClr val="dk1"/>
                        </a:buClr>
                        <a:buSzPts val="1200"/>
                        <a:buFont typeface="Century Gothic"/>
                        <a:buChar char="●"/>
                      </a:pPr>
                      <a:r>
                        <a:rPr lang="en" sz="1200" dirty="0">
                          <a:solidFill>
                            <a:schemeClr val="dk1"/>
                          </a:solidFill>
                          <a:latin typeface="Century Gothic"/>
                          <a:ea typeface="Century Gothic"/>
                          <a:cs typeface="Century Gothic"/>
                          <a:sym typeface="Century Gothic"/>
                        </a:rPr>
                        <a:t>Seamless adaptability to emerging friends in </a:t>
                      </a:r>
                      <a:r>
                        <a:rPr lang="en" sz="1200" dirty="0" err="1">
                          <a:solidFill>
                            <a:schemeClr val="dk1"/>
                          </a:solidFill>
                          <a:latin typeface="Century Gothic"/>
                          <a:ea typeface="Century Gothic"/>
                          <a:cs typeface="Century Gothic"/>
                          <a:sym typeface="Century Gothic"/>
                        </a:rPr>
                        <a:t>Tritek</a:t>
                      </a:r>
                      <a:r>
                        <a:rPr lang="en" sz="1200" dirty="0">
                          <a:solidFill>
                            <a:schemeClr val="dk1"/>
                          </a:solidFill>
                          <a:latin typeface="Century Gothic"/>
                          <a:ea typeface="Century Gothic"/>
                          <a:cs typeface="Century Gothic"/>
                          <a:sym typeface="Century Gothic"/>
                        </a:rPr>
                        <a:t>.</a:t>
                      </a:r>
                      <a:endParaRPr sz="1200" dirty="0">
                        <a:solidFill>
                          <a:schemeClr val="dk1"/>
                        </a:solidFill>
                        <a:latin typeface="Century Gothic"/>
                        <a:ea typeface="Century Gothic"/>
                        <a:cs typeface="Century Gothic"/>
                        <a:sym typeface="Century Gothic"/>
                      </a:endParaRPr>
                    </a:p>
                  </a:txBody>
                  <a:tcPr marL="91425" marR="91425" marT="91425" marB="91425">
                    <a:solidFill>
                      <a:srgbClr val="A4C2F4"/>
                    </a:solidFill>
                  </a:tcPr>
                </a:tc>
                <a:extLst>
                  <a:ext uri="{0D108BD9-81ED-4DB2-BD59-A6C34878D82A}">
                    <a16:rowId xmlns:a16="http://schemas.microsoft.com/office/drawing/2014/main" val="10004"/>
                  </a:ext>
                </a:extLst>
              </a:tr>
              <a:tr h="745931">
                <a:tc>
                  <a:txBody>
                    <a:bodyPr/>
                    <a:lstStyle/>
                    <a:p>
                      <a:pPr marL="0" lvl="0" indent="0" algn="l" rtl="0">
                        <a:spcBef>
                          <a:spcPts val="0"/>
                        </a:spcBef>
                        <a:spcAft>
                          <a:spcPts val="0"/>
                        </a:spcAft>
                        <a:buNone/>
                      </a:pPr>
                      <a:r>
                        <a:rPr lang="en">
                          <a:latin typeface="Century Gothic"/>
                          <a:ea typeface="Century Gothic"/>
                          <a:cs typeface="Century Gothic"/>
                          <a:sym typeface="Century Gothic"/>
                        </a:rPr>
                        <a:t>LEGAL</a:t>
                      </a:r>
                      <a:endParaRPr>
                        <a:latin typeface="Century Gothic"/>
                        <a:ea typeface="Century Gothic"/>
                        <a:cs typeface="Century Gothic"/>
                        <a:sym typeface="Century Gothic"/>
                      </a:endParaRPr>
                    </a:p>
                  </a:txBody>
                  <a:tcPr marL="91425" marR="91425" marT="91425" marB="91425">
                    <a:lnB w="19050" cap="flat" cmpd="sng">
                      <a:solidFill>
                        <a:srgbClr val="9E9E9E"/>
                      </a:solidFill>
                      <a:prstDash val="solid"/>
                      <a:round/>
                      <a:headEnd type="none" w="sm" len="sm"/>
                      <a:tailEnd type="none" w="sm" len="sm"/>
                    </a:lnB>
                    <a:solidFill>
                      <a:srgbClr val="B4A7D6"/>
                    </a:solidFill>
                  </a:tcPr>
                </a:tc>
                <a:tc>
                  <a:txBody>
                    <a:bodyPr/>
                    <a:lstStyle/>
                    <a:p>
                      <a:pPr marL="457200" lvl="0" indent="-304800" algn="l" rtl="0">
                        <a:spcBef>
                          <a:spcPts val="0"/>
                        </a:spcBef>
                        <a:spcAft>
                          <a:spcPts val="0"/>
                        </a:spcAft>
                        <a:buSzPts val="1200"/>
                        <a:buFont typeface="Century Gothic"/>
                        <a:buChar char="●"/>
                      </a:pPr>
                      <a:r>
                        <a:rPr lang="en" sz="1200">
                          <a:latin typeface="Century Gothic"/>
                          <a:ea typeface="Century Gothic"/>
                          <a:cs typeface="Century Gothic"/>
                          <a:sym typeface="Century Gothic"/>
                        </a:rPr>
                        <a:t>Data protection laws and policies</a:t>
                      </a:r>
                      <a:endParaRPr sz="1200">
                        <a:latin typeface="Century Gothic"/>
                        <a:ea typeface="Century Gothic"/>
                        <a:cs typeface="Century Gothic"/>
                        <a:sym typeface="Century Gothic"/>
                      </a:endParaRPr>
                    </a:p>
                    <a:p>
                      <a:pPr marL="457200" lvl="0" indent="-304800" algn="l" rtl="0">
                        <a:lnSpc>
                          <a:spcPct val="115000"/>
                        </a:lnSpc>
                        <a:spcBef>
                          <a:spcPts val="0"/>
                        </a:spcBef>
                        <a:spcAft>
                          <a:spcPts val="0"/>
                        </a:spcAft>
                        <a:buSzPts val="1200"/>
                        <a:buFont typeface="Century Gothic"/>
                        <a:buChar char="●"/>
                      </a:pPr>
                      <a:r>
                        <a:rPr lang="en" sz="1200">
                          <a:solidFill>
                            <a:schemeClr val="dk1"/>
                          </a:solidFill>
                          <a:latin typeface="Century Gothic"/>
                          <a:ea typeface="Century Gothic"/>
                          <a:cs typeface="Century Gothic"/>
                          <a:sym typeface="Century Gothic"/>
                        </a:rPr>
                        <a:t>Intellectual property rights and accreditation of courses ensure legal recognition and protection.</a:t>
                      </a:r>
                      <a:endParaRPr sz="1200">
                        <a:latin typeface="Century Gothic"/>
                        <a:ea typeface="Century Gothic"/>
                        <a:cs typeface="Century Gothic"/>
                        <a:sym typeface="Century Gothic"/>
                      </a:endParaRPr>
                    </a:p>
                  </a:txBody>
                  <a:tcPr marL="91425" marR="91425" marT="91425" marB="91425">
                    <a:solidFill>
                      <a:srgbClr val="B4A7D6"/>
                    </a:solidFill>
                  </a:tcPr>
                </a:tc>
                <a:extLst>
                  <a:ext uri="{0D108BD9-81ED-4DB2-BD59-A6C34878D82A}">
                    <a16:rowId xmlns:a16="http://schemas.microsoft.com/office/drawing/2014/main" val="10005"/>
                  </a:ext>
                </a:extLst>
              </a:tr>
              <a:tr h="710879">
                <a:tc>
                  <a:txBody>
                    <a:bodyPr/>
                    <a:lstStyle/>
                    <a:p>
                      <a:pPr marL="0" lvl="0" indent="0" algn="l" rtl="0">
                        <a:spcBef>
                          <a:spcPts val="0"/>
                        </a:spcBef>
                        <a:spcAft>
                          <a:spcPts val="0"/>
                        </a:spcAft>
                        <a:buClr>
                          <a:schemeClr val="dk1"/>
                        </a:buClr>
                        <a:buSzPts val="1100"/>
                        <a:buFont typeface="Arial"/>
                        <a:buNone/>
                      </a:pPr>
                      <a:r>
                        <a:rPr lang="en" dirty="0">
                          <a:solidFill>
                            <a:schemeClr val="dk1"/>
                          </a:solidFill>
                          <a:latin typeface="Century Gothic"/>
                          <a:ea typeface="Century Gothic"/>
                          <a:cs typeface="Century Gothic"/>
                          <a:sym typeface="Century Gothic"/>
                        </a:rPr>
                        <a:t>ENVIRONMENTAL</a:t>
                      </a:r>
                      <a:endParaRPr dirty="0">
                        <a:latin typeface="Century Gothic"/>
                        <a:ea typeface="Century Gothic"/>
                        <a:cs typeface="Century Gothic"/>
                        <a:sym typeface="Century Gothic"/>
                      </a:endParaRPr>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A4C2F4"/>
                    </a:solidFill>
                  </a:tcPr>
                </a:tc>
                <a:tc>
                  <a:txBody>
                    <a:bodyPr/>
                    <a:lstStyle/>
                    <a:p>
                      <a:pPr marL="457200" marR="0" lvl="0" indent="-304800" algn="l" defTabSz="914400" rtl="0" eaLnBrk="1" fontAlgn="auto" latinLnBrk="0" hangingPunct="1">
                        <a:lnSpc>
                          <a:spcPct val="100000"/>
                        </a:lnSpc>
                        <a:spcBef>
                          <a:spcPts val="0"/>
                        </a:spcBef>
                        <a:spcAft>
                          <a:spcPts val="0"/>
                        </a:spcAft>
                        <a:buClr>
                          <a:srgbClr val="000000"/>
                        </a:buClr>
                        <a:buSzPts val="1200"/>
                        <a:buFont typeface="Century Gothic"/>
                        <a:buChar char="●"/>
                        <a:tabLst/>
                        <a:defRPr/>
                      </a:pPr>
                      <a:r>
                        <a:rPr lang="en-US" sz="1200" dirty="0" err="1">
                          <a:latin typeface="Century Gothic"/>
                          <a:ea typeface="Century Gothic"/>
                          <a:cs typeface="Century Gothic"/>
                          <a:sym typeface="Century Gothic"/>
                        </a:rPr>
                        <a:t>Tritek’s</a:t>
                      </a:r>
                      <a:r>
                        <a:rPr lang="en-US" sz="1200" dirty="0">
                          <a:latin typeface="Century Gothic"/>
                          <a:ea typeface="Century Gothic"/>
                          <a:cs typeface="Century Gothic"/>
                          <a:sym typeface="Century Gothic"/>
                        </a:rPr>
                        <a:t>  environmental impact includes the energy consumption of its data centers, prompting considerations for sustainability. The learning platform may adopt eco-friendly practices to align with growing environmental consciousness</a:t>
                      </a:r>
                    </a:p>
                  </a:txBody>
                  <a:tcPr marL="91425" marR="91425" marT="91425" marB="91425">
                    <a:lnL w="19050" cap="flat" cmpd="sng">
                      <a:solidFill>
                        <a:srgbClr val="9E9E9E"/>
                      </a:solidFill>
                      <a:prstDash val="solid"/>
                      <a:round/>
                      <a:headEnd type="none" w="sm" len="sm"/>
                      <a:tailEnd type="none" w="sm" len="sm"/>
                    </a:lnL>
                    <a:solidFill>
                      <a:srgbClr val="A4C2F4"/>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513150" y="190026"/>
            <a:ext cx="6000900" cy="658800"/>
          </a:xfrm>
          <a:prstGeom prst="rect">
            <a:avLst/>
          </a:prstGeom>
        </p:spPr>
        <p:txBody>
          <a:bodyPr spcFirstLastPara="1" wrap="square" lIns="68575" tIns="34275" rIns="68575" bIns="34275" anchor="b" anchorCtr="0">
            <a:normAutofit fontScale="90000"/>
          </a:bodyPr>
          <a:lstStyle/>
          <a:p>
            <a:pPr marL="0" lvl="0" indent="0" algn="l" rtl="0">
              <a:spcBef>
                <a:spcPts val="0"/>
              </a:spcBef>
              <a:spcAft>
                <a:spcPts val="0"/>
              </a:spcAft>
              <a:buNone/>
            </a:pPr>
            <a:r>
              <a:rPr lang="en" sz="1800" dirty="0">
                <a:solidFill>
                  <a:schemeClr val="dk1"/>
                </a:solidFill>
              </a:rPr>
              <a:t>                         </a:t>
            </a:r>
            <a:r>
              <a:rPr lang="en" sz="3300" b="1" dirty="0">
                <a:solidFill>
                  <a:srgbClr val="0F486F"/>
                </a:solidFill>
              </a:rPr>
              <a:t>MARKET RESEARCH</a:t>
            </a:r>
            <a:endParaRPr sz="3300" b="1" dirty="0">
              <a:solidFill>
                <a:srgbClr val="0F486F"/>
              </a:solidFill>
            </a:endParaRPr>
          </a:p>
          <a:p>
            <a:pPr marL="0" lvl="0" indent="0" algn="l" rtl="0">
              <a:spcBef>
                <a:spcPts val="0"/>
              </a:spcBef>
              <a:spcAft>
                <a:spcPts val="0"/>
              </a:spcAft>
              <a:buNone/>
            </a:pPr>
            <a:r>
              <a:rPr lang="en" sz="1800" dirty="0">
                <a:solidFill>
                  <a:srgbClr val="0F486F"/>
                </a:solidFill>
              </a:rPr>
              <a:t>                        	</a:t>
            </a:r>
            <a:r>
              <a:rPr lang="en" sz="2000" b="1" dirty="0">
                <a:solidFill>
                  <a:srgbClr val="0F486F"/>
                </a:solidFill>
              </a:rPr>
              <a:t>COMPETITOR ANALYSIS</a:t>
            </a:r>
            <a:endParaRPr sz="1800" b="1" dirty="0">
              <a:solidFill>
                <a:srgbClr val="0F486F"/>
              </a:solidFill>
            </a:endParaRPr>
          </a:p>
        </p:txBody>
      </p:sp>
      <p:sp>
        <p:nvSpPr>
          <p:cNvPr id="197" name="Google Shape;197;p30"/>
          <p:cNvSpPr txBox="1">
            <a:spLocks noGrp="1"/>
          </p:cNvSpPr>
          <p:nvPr>
            <p:ph type="subTitle" idx="1"/>
          </p:nvPr>
        </p:nvSpPr>
        <p:spPr>
          <a:xfrm>
            <a:off x="0" y="848800"/>
            <a:ext cx="8969400" cy="4092000"/>
          </a:xfrm>
          <a:prstGeom prst="rect">
            <a:avLst/>
          </a:prstGeom>
        </p:spPr>
        <p:txBody>
          <a:bodyPr spcFirstLastPara="1" wrap="square" lIns="68575" tIns="34275" rIns="68575" bIns="34275" anchor="t" anchorCtr="0">
            <a:normAutofit/>
          </a:bodyPr>
          <a:lstStyle/>
          <a:p>
            <a:pPr marL="0" lvl="0" indent="0" algn="l" rtl="0">
              <a:spcBef>
                <a:spcPts val="300"/>
              </a:spcBef>
              <a:spcAft>
                <a:spcPts val="0"/>
              </a:spcAft>
              <a:buNone/>
            </a:pPr>
            <a:r>
              <a:rPr lang="en" sz="2800" b="1"/>
              <a:t>                      </a:t>
            </a:r>
            <a:endParaRPr sz="2800"/>
          </a:p>
          <a:p>
            <a:pPr marL="0" lvl="0" indent="0" algn="l" rtl="0">
              <a:spcBef>
                <a:spcPts val="500"/>
              </a:spcBef>
              <a:spcAft>
                <a:spcPts val="0"/>
              </a:spcAft>
              <a:buNone/>
            </a:pPr>
            <a:r>
              <a:rPr lang="en" sz="1500" b="1"/>
              <a:t>                  </a:t>
            </a:r>
            <a:endParaRPr sz="1500" b="1"/>
          </a:p>
          <a:p>
            <a:pPr marL="0" lvl="0" indent="0" algn="l" rtl="0">
              <a:spcBef>
                <a:spcPts val="500"/>
              </a:spcBef>
              <a:spcAft>
                <a:spcPts val="500"/>
              </a:spcAft>
              <a:buNone/>
            </a:pPr>
            <a:endParaRPr sz="1500" b="1"/>
          </a:p>
        </p:txBody>
      </p:sp>
      <p:graphicFrame>
        <p:nvGraphicFramePr>
          <p:cNvPr id="198" name="Google Shape;198;p30"/>
          <p:cNvGraphicFramePr/>
          <p:nvPr>
            <p:extLst>
              <p:ext uri="{D42A27DB-BD31-4B8C-83A1-F6EECF244321}">
                <p14:modId xmlns:p14="http://schemas.microsoft.com/office/powerpoint/2010/main" val="1262446368"/>
              </p:ext>
            </p:extLst>
          </p:nvPr>
        </p:nvGraphicFramePr>
        <p:xfrm>
          <a:off x="0" y="886900"/>
          <a:ext cx="9059300" cy="4658173"/>
        </p:xfrm>
        <a:graphic>
          <a:graphicData uri="http://schemas.openxmlformats.org/drawingml/2006/table">
            <a:tbl>
              <a:tblPr>
                <a:noFill/>
                <a:tableStyleId>{95F3A7ED-F3E8-4B48-BEC2-9697D888B029}</a:tableStyleId>
              </a:tblPr>
              <a:tblGrid>
                <a:gridCol w="2264825">
                  <a:extLst>
                    <a:ext uri="{9D8B030D-6E8A-4147-A177-3AD203B41FA5}">
                      <a16:colId xmlns:a16="http://schemas.microsoft.com/office/drawing/2014/main" val="20000"/>
                    </a:ext>
                  </a:extLst>
                </a:gridCol>
                <a:gridCol w="2264825">
                  <a:extLst>
                    <a:ext uri="{9D8B030D-6E8A-4147-A177-3AD203B41FA5}">
                      <a16:colId xmlns:a16="http://schemas.microsoft.com/office/drawing/2014/main" val="20001"/>
                    </a:ext>
                  </a:extLst>
                </a:gridCol>
                <a:gridCol w="2264825">
                  <a:extLst>
                    <a:ext uri="{9D8B030D-6E8A-4147-A177-3AD203B41FA5}">
                      <a16:colId xmlns:a16="http://schemas.microsoft.com/office/drawing/2014/main" val="20002"/>
                    </a:ext>
                  </a:extLst>
                </a:gridCol>
                <a:gridCol w="2264825">
                  <a:extLst>
                    <a:ext uri="{9D8B030D-6E8A-4147-A177-3AD203B41FA5}">
                      <a16:colId xmlns:a16="http://schemas.microsoft.com/office/drawing/2014/main" val="20003"/>
                    </a:ext>
                  </a:extLst>
                </a:gridCol>
              </a:tblGrid>
              <a:tr h="354350">
                <a:tc>
                  <a:txBody>
                    <a:bodyPr/>
                    <a:lstStyle/>
                    <a:p>
                      <a:pPr marL="0" lvl="0" indent="0" algn="l" rtl="0">
                        <a:spcBef>
                          <a:spcPts val="0"/>
                        </a:spcBef>
                        <a:spcAft>
                          <a:spcPts val="0"/>
                        </a:spcAft>
                        <a:buNone/>
                      </a:pPr>
                      <a:r>
                        <a:rPr lang="en" sz="1500" b="1">
                          <a:latin typeface="Century Gothic"/>
                          <a:ea typeface="Century Gothic"/>
                          <a:cs typeface="Century Gothic"/>
                          <a:sym typeface="Century Gothic"/>
                        </a:rPr>
                        <a:t>TRITEK</a:t>
                      </a:r>
                      <a:endParaRPr sz="1500" b="1">
                        <a:latin typeface="Century Gothic"/>
                        <a:ea typeface="Century Gothic"/>
                        <a:cs typeface="Century Gothic"/>
                        <a:sym typeface="Century Gothic"/>
                      </a:endParaRPr>
                    </a:p>
                  </a:txBody>
                  <a:tcPr marL="91425" marR="91425" marT="91425" marB="91425">
                    <a:solidFill>
                      <a:srgbClr val="00FFFF"/>
                    </a:solidFill>
                  </a:tcPr>
                </a:tc>
                <a:tc>
                  <a:txBody>
                    <a:bodyPr/>
                    <a:lstStyle/>
                    <a:p>
                      <a:pPr marL="0" lvl="0" indent="0" algn="l" rtl="0">
                        <a:spcBef>
                          <a:spcPts val="0"/>
                        </a:spcBef>
                        <a:spcAft>
                          <a:spcPts val="0"/>
                        </a:spcAft>
                        <a:buNone/>
                      </a:pPr>
                      <a:r>
                        <a:rPr lang="en" sz="1500" b="1">
                          <a:latin typeface="Century Gothic"/>
                          <a:ea typeface="Century Gothic"/>
                          <a:cs typeface="Century Gothic"/>
                          <a:sym typeface="Century Gothic"/>
                        </a:rPr>
                        <a:t>CREST AGILE</a:t>
                      </a:r>
                      <a:endParaRPr sz="1500" b="1">
                        <a:latin typeface="Century Gothic"/>
                        <a:ea typeface="Century Gothic"/>
                        <a:cs typeface="Century Gothic"/>
                        <a:sym typeface="Century Gothic"/>
                      </a:endParaRPr>
                    </a:p>
                  </a:txBody>
                  <a:tcPr marL="91425" marR="91425" marT="91425" marB="91425">
                    <a:solidFill>
                      <a:srgbClr val="00FFFF"/>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 sz="1500" b="1" dirty="0">
                          <a:latin typeface="Century Gothic"/>
                          <a:ea typeface="Century Gothic"/>
                          <a:cs typeface="Century Gothic"/>
                          <a:sym typeface="Century Gothic"/>
                        </a:rPr>
                        <a:t>10ALYTICS</a:t>
                      </a:r>
                      <a:endParaRPr sz="1500" b="1" dirty="0">
                        <a:latin typeface="Century Gothic"/>
                        <a:ea typeface="Century Gothic"/>
                        <a:cs typeface="Century Gothic"/>
                        <a:sym typeface="Century Gothic"/>
                      </a:endParaRPr>
                    </a:p>
                  </a:txBody>
                  <a:tcPr marL="91425" marR="91425" marT="91425" marB="91425">
                    <a:solidFill>
                      <a:srgbClr val="00FFFF"/>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 sz="1500" b="1" dirty="0">
                          <a:latin typeface="Century Gothic"/>
                          <a:ea typeface="Century Gothic"/>
                          <a:cs typeface="Century Gothic"/>
                          <a:sym typeface="Century Gothic"/>
                        </a:rPr>
                        <a:t>IT ONLINE LEARNING</a:t>
                      </a:r>
                      <a:endParaRPr sz="1500" b="1" dirty="0">
                        <a:latin typeface="Century Gothic"/>
                        <a:ea typeface="Century Gothic"/>
                        <a:cs typeface="Century Gothic"/>
                        <a:sym typeface="Century Gothic"/>
                      </a:endParaRPr>
                    </a:p>
                  </a:txBody>
                  <a:tcPr marL="91425" marR="91425" marT="91425" marB="91425">
                    <a:solidFill>
                      <a:srgbClr val="00FFFF"/>
                    </a:solidFill>
                  </a:tcPr>
                </a:tc>
                <a:extLst>
                  <a:ext uri="{0D108BD9-81ED-4DB2-BD59-A6C34878D82A}">
                    <a16:rowId xmlns:a16="http://schemas.microsoft.com/office/drawing/2014/main" val="10000"/>
                  </a:ext>
                </a:extLst>
              </a:tr>
              <a:tr h="3591325">
                <a:tc>
                  <a:txBody>
                    <a:bodyPr/>
                    <a:lstStyle/>
                    <a:p>
                      <a:pPr marL="0" lvl="0" indent="0" algn="l" rtl="0">
                        <a:spcBef>
                          <a:spcPts val="0"/>
                        </a:spcBef>
                        <a:spcAft>
                          <a:spcPts val="0"/>
                        </a:spcAft>
                        <a:buNone/>
                      </a:pPr>
                      <a:r>
                        <a:rPr lang="en" b="1" dirty="0">
                          <a:latin typeface="Century Gothic"/>
                          <a:ea typeface="Century Gothic"/>
                          <a:cs typeface="Century Gothic"/>
                          <a:sym typeface="Century Gothic"/>
                        </a:rPr>
                        <a:t>Strength</a:t>
                      </a:r>
                      <a:endParaRPr b="1"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Strong Online presence on social media. </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Affordable price point and easy enrollment process. </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Excellent quality course offerings, materials and training videos </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r>
                        <a:rPr lang="en" b="1" dirty="0">
                          <a:latin typeface="Century Gothic"/>
                          <a:ea typeface="Century Gothic"/>
                          <a:cs typeface="Century Gothic"/>
                          <a:sym typeface="Century Gothic"/>
                        </a:rPr>
                        <a:t>Weakness</a:t>
                      </a:r>
                      <a:endParaRPr b="1"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Limited Brand recognition compared to established competitors.</a:t>
                      </a:r>
                      <a:endParaRPr dirty="0">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 b="1" dirty="0">
                          <a:latin typeface="Century Gothic"/>
                          <a:ea typeface="Century Gothic"/>
                          <a:cs typeface="Century Gothic"/>
                          <a:sym typeface="Century Gothic"/>
                        </a:rPr>
                        <a:t>Strength</a:t>
                      </a:r>
                      <a:endParaRPr b="1" dirty="0">
                        <a:latin typeface="Century Gothic"/>
                        <a:ea typeface="Century Gothic"/>
                        <a:cs typeface="Century Gothic"/>
                        <a:sym typeface="Century Gothic"/>
                      </a:endParaRPr>
                    </a:p>
                    <a:p>
                      <a:pPr marL="0" lvl="0" indent="0" algn="l" rtl="0">
                        <a:spcBef>
                          <a:spcPts val="0"/>
                        </a:spcBef>
                        <a:spcAft>
                          <a:spcPts val="0"/>
                        </a:spcAft>
                        <a:buNone/>
                      </a:pPr>
                      <a:r>
                        <a:rPr lang="en" dirty="0">
                          <a:solidFill>
                            <a:schemeClr val="dk1"/>
                          </a:solidFill>
                          <a:latin typeface="Century Gothic"/>
                          <a:ea typeface="Century Gothic"/>
                          <a:cs typeface="Century Gothic"/>
                          <a:sym typeface="Century Gothic"/>
                        </a:rPr>
                        <a:t>Emerging brand in the tech space with </a:t>
                      </a:r>
                      <a:r>
                        <a:rPr lang="en" dirty="0" err="1">
                          <a:solidFill>
                            <a:schemeClr val="dk1"/>
                          </a:solidFill>
                          <a:latin typeface="Century Gothic"/>
                          <a:ea typeface="Century Gothic"/>
                          <a:cs typeface="Century Gothic"/>
                          <a:sym typeface="Century Gothic"/>
                        </a:rPr>
                        <a:t>speciality</a:t>
                      </a:r>
                      <a:r>
                        <a:rPr lang="en" dirty="0">
                          <a:solidFill>
                            <a:schemeClr val="dk1"/>
                          </a:solidFill>
                          <a:latin typeface="Century Gothic"/>
                          <a:ea typeface="Century Gothic"/>
                          <a:cs typeface="Century Gothic"/>
                          <a:sym typeface="Century Gothic"/>
                        </a:rPr>
                        <a:t> in Agile Methodology</a:t>
                      </a:r>
                      <a:endParaRPr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 dirty="0">
                          <a:solidFill>
                            <a:schemeClr val="dk1"/>
                          </a:solidFill>
                          <a:latin typeface="Century Gothic"/>
                          <a:ea typeface="Century Gothic"/>
                          <a:cs typeface="Century Gothic"/>
                          <a:sym typeface="Century Gothic"/>
                        </a:rPr>
                        <a:t>User friendly interface which makes for easy navigation. </a:t>
                      </a: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b="1" dirty="0">
                          <a:solidFill>
                            <a:schemeClr val="dk1"/>
                          </a:solidFill>
                          <a:latin typeface="Century Gothic"/>
                          <a:ea typeface="Century Gothic"/>
                          <a:cs typeface="Century Gothic"/>
                          <a:sym typeface="Century Gothic"/>
                        </a:rPr>
                        <a:t>Weakness</a:t>
                      </a: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dirty="0">
                          <a:solidFill>
                            <a:schemeClr val="dk1"/>
                          </a:solidFill>
                          <a:latin typeface="Century Gothic"/>
                          <a:ea typeface="Century Gothic"/>
                          <a:cs typeface="Century Gothic"/>
                          <a:sym typeface="Century Gothic"/>
                        </a:rPr>
                        <a:t>Less known brand.</a:t>
                      </a:r>
                      <a:endParaRPr dirty="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dirty="0">
                          <a:solidFill>
                            <a:schemeClr val="dk1"/>
                          </a:solidFill>
                          <a:latin typeface="Century Gothic"/>
                          <a:ea typeface="Century Gothic"/>
                          <a:cs typeface="Century Gothic"/>
                          <a:sym typeface="Century Gothic"/>
                        </a:rPr>
                        <a:t>Cost to </a:t>
                      </a:r>
                      <a:r>
                        <a:rPr lang="en" dirty="0" err="1">
                          <a:solidFill>
                            <a:schemeClr val="dk1"/>
                          </a:solidFill>
                          <a:latin typeface="Century Gothic"/>
                          <a:ea typeface="Century Gothic"/>
                          <a:cs typeface="Century Gothic"/>
                          <a:sym typeface="Century Gothic"/>
                        </a:rPr>
                        <a:t>enrol</a:t>
                      </a:r>
                      <a:r>
                        <a:rPr lang="en" dirty="0">
                          <a:solidFill>
                            <a:schemeClr val="dk1"/>
                          </a:solidFill>
                          <a:latin typeface="Century Gothic"/>
                          <a:ea typeface="Century Gothic"/>
                          <a:cs typeface="Century Gothic"/>
                          <a:sym typeface="Century Gothic"/>
                        </a:rPr>
                        <a:t> in </a:t>
                      </a:r>
                      <a:r>
                        <a:rPr lang="en" dirty="0" err="1">
                          <a:solidFill>
                            <a:schemeClr val="dk1"/>
                          </a:solidFill>
                          <a:latin typeface="Century Gothic"/>
                          <a:ea typeface="Century Gothic"/>
                          <a:cs typeface="Century Gothic"/>
                          <a:sym typeface="Century Gothic"/>
                        </a:rPr>
                        <a:t>programmes</a:t>
                      </a:r>
                      <a:r>
                        <a:rPr lang="en" dirty="0">
                          <a:solidFill>
                            <a:schemeClr val="dk1"/>
                          </a:solidFill>
                          <a:latin typeface="Century Gothic"/>
                          <a:ea typeface="Century Gothic"/>
                          <a:cs typeface="Century Gothic"/>
                          <a:sym typeface="Century Gothic"/>
                        </a:rPr>
                        <a:t> is high </a:t>
                      </a:r>
                      <a:endParaRPr b="1" dirty="0">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 b="1" dirty="0">
                          <a:latin typeface="Century Gothic"/>
                          <a:ea typeface="Century Gothic"/>
                          <a:cs typeface="Century Gothic"/>
                          <a:sym typeface="Century Gothic"/>
                        </a:rPr>
                        <a:t>Strength</a:t>
                      </a:r>
                      <a:endParaRPr b="1"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Presence of strong brand name in tech learning sector.</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User friendly and aesthetically pleasing interface </a:t>
                      </a:r>
                      <a:endParaRPr dirty="0">
                        <a:latin typeface="Century Gothic"/>
                        <a:ea typeface="Century Gothic"/>
                        <a:cs typeface="Century Gothic"/>
                        <a:sym typeface="Century Gothic"/>
                      </a:endParaRPr>
                    </a:p>
                    <a:p>
                      <a:pPr marL="0" lvl="0" indent="0" algn="l" rtl="0">
                        <a:spcBef>
                          <a:spcPts val="0"/>
                        </a:spcBef>
                        <a:spcAft>
                          <a:spcPts val="0"/>
                        </a:spcAft>
                        <a:buNone/>
                      </a:pP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endParaRPr lang="en" b="1" dirty="0">
                        <a:solidFill>
                          <a:schemeClr val="dk1"/>
                        </a:solidFill>
                        <a:latin typeface="Century Gothic"/>
                        <a:ea typeface="Century Gothic"/>
                        <a:cs typeface="Century Gothic"/>
                        <a:sym typeface="Century Gothic"/>
                      </a:endParaRPr>
                    </a:p>
                    <a:p>
                      <a:pPr marL="0" lvl="0" indent="0" algn="l" rtl="0">
                        <a:spcBef>
                          <a:spcPts val="0"/>
                        </a:spcBef>
                        <a:spcAft>
                          <a:spcPts val="0"/>
                        </a:spcAft>
                        <a:buNone/>
                      </a:pPr>
                      <a:r>
                        <a:rPr lang="en" b="1" dirty="0">
                          <a:solidFill>
                            <a:schemeClr val="dk1"/>
                          </a:solidFill>
                          <a:latin typeface="Century Gothic"/>
                          <a:ea typeface="Century Gothic"/>
                          <a:cs typeface="Century Gothic"/>
                          <a:sym typeface="Century Gothic"/>
                        </a:rPr>
                        <a:t>Weakness</a:t>
                      </a:r>
                      <a:endParaRPr b="1" dirty="0">
                        <a:solidFill>
                          <a:schemeClr val="dk1"/>
                        </a:solidFill>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dirty="0">
                          <a:solidFill>
                            <a:schemeClr val="dk1"/>
                          </a:solidFill>
                          <a:latin typeface="Century Gothic"/>
                          <a:ea typeface="Century Gothic"/>
                          <a:cs typeface="Century Gothic"/>
                          <a:sym typeface="Century Gothic"/>
                        </a:rPr>
                        <a:t>Limited Brand recognition compared to established competitors</a:t>
                      </a:r>
                      <a:endParaRPr dirty="0">
                        <a:latin typeface="Century Gothic"/>
                        <a:ea typeface="Century Gothic"/>
                        <a:cs typeface="Century Gothic"/>
                        <a:sym typeface="Century Gothic"/>
                      </a:endParaRPr>
                    </a:p>
                  </a:txBody>
                  <a:tcPr marL="91425" marR="91425" marT="91425" marB="91425"/>
                </a:tc>
                <a:tc>
                  <a:txBody>
                    <a:bodyPr/>
                    <a:lstStyle/>
                    <a:p>
                      <a:pPr marL="0" lvl="0" indent="0" algn="l" rtl="0">
                        <a:spcBef>
                          <a:spcPts val="0"/>
                        </a:spcBef>
                        <a:spcAft>
                          <a:spcPts val="0"/>
                        </a:spcAft>
                        <a:buNone/>
                      </a:pPr>
                      <a:r>
                        <a:rPr lang="en" b="1" dirty="0">
                          <a:latin typeface="Century Gothic"/>
                          <a:ea typeface="Century Gothic"/>
                          <a:cs typeface="Century Gothic"/>
                          <a:sym typeface="Century Gothic"/>
                        </a:rPr>
                        <a:t>Strength</a:t>
                      </a:r>
                      <a:endParaRPr b="1"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Established level of courses from beginner to advanced</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Collaborations with industry leading experts to offer accredited certifications.</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p>
                      <a:pPr marL="0" lvl="0" indent="0" algn="l" rtl="0">
                        <a:spcBef>
                          <a:spcPts val="0"/>
                        </a:spcBef>
                        <a:spcAft>
                          <a:spcPts val="0"/>
                        </a:spcAft>
                        <a:buNone/>
                      </a:pPr>
                      <a:endParaRPr b="1" dirty="0">
                        <a:latin typeface="Century Gothic"/>
                        <a:ea typeface="Century Gothic"/>
                        <a:cs typeface="Century Gothic"/>
                        <a:sym typeface="Century Gothic"/>
                      </a:endParaRPr>
                    </a:p>
                    <a:p>
                      <a:pPr marL="0" lvl="0" indent="0" algn="l" rtl="0">
                        <a:spcBef>
                          <a:spcPts val="0"/>
                        </a:spcBef>
                        <a:spcAft>
                          <a:spcPts val="0"/>
                        </a:spcAft>
                        <a:buNone/>
                      </a:pPr>
                      <a:endParaRPr lang="en" b="1" dirty="0">
                        <a:latin typeface="Century Gothic"/>
                        <a:ea typeface="Century Gothic"/>
                        <a:cs typeface="Century Gothic"/>
                        <a:sym typeface="Century Gothic"/>
                      </a:endParaRPr>
                    </a:p>
                    <a:p>
                      <a:pPr marL="0" lvl="0" indent="0" algn="l" rtl="0">
                        <a:spcBef>
                          <a:spcPts val="0"/>
                        </a:spcBef>
                        <a:spcAft>
                          <a:spcPts val="0"/>
                        </a:spcAft>
                        <a:buNone/>
                      </a:pPr>
                      <a:r>
                        <a:rPr lang="en" b="1" dirty="0">
                          <a:latin typeface="Century Gothic"/>
                          <a:ea typeface="Century Gothic"/>
                          <a:cs typeface="Century Gothic"/>
                          <a:sym typeface="Century Gothic"/>
                        </a:rPr>
                        <a:t>Weakness</a:t>
                      </a:r>
                      <a:endParaRPr b="1"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Price of courses are expensive and overpriced.</a:t>
                      </a:r>
                      <a:endParaRPr dirty="0">
                        <a:latin typeface="Century Gothic"/>
                        <a:ea typeface="Century Gothic"/>
                        <a:cs typeface="Century Gothic"/>
                        <a:sym typeface="Century Gothic"/>
                      </a:endParaRPr>
                    </a:p>
                    <a:p>
                      <a:pPr marL="0" lvl="0" indent="0" algn="l" rtl="0">
                        <a:spcBef>
                          <a:spcPts val="0"/>
                        </a:spcBef>
                        <a:spcAft>
                          <a:spcPts val="0"/>
                        </a:spcAft>
                        <a:buNone/>
                      </a:pPr>
                      <a:r>
                        <a:rPr lang="en" dirty="0">
                          <a:latin typeface="Century Gothic"/>
                          <a:ea typeface="Century Gothic"/>
                          <a:cs typeface="Century Gothic"/>
                          <a:sym typeface="Century Gothic"/>
                        </a:rPr>
                        <a:t>Boring and long training video contents.</a:t>
                      </a:r>
                      <a:endParaRPr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1142538" y="336440"/>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000" b="1" dirty="0">
                <a:solidFill>
                  <a:srgbClr val="0F486F"/>
                </a:solidFill>
              </a:rPr>
              <a:t>                                  TIMESCALE</a:t>
            </a:r>
            <a:endParaRPr sz="3000" b="1" dirty="0">
              <a:solidFill>
                <a:srgbClr val="0F486F"/>
              </a:solidFill>
            </a:endParaRPr>
          </a:p>
        </p:txBody>
      </p:sp>
      <p:graphicFrame>
        <p:nvGraphicFramePr>
          <p:cNvPr id="205" name="Google Shape;205;p31"/>
          <p:cNvGraphicFramePr/>
          <p:nvPr>
            <p:extLst>
              <p:ext uri="{D42A27DB-BD31-4B8C-83A1-F6EECF244321}">
                <p14:modId xmlns:p14="http://schemas.microsoft.com/office/powerpoint/2010/main" val="2611940281"/>
              </p:ext>
            </p:extLst>
          </p:nvPr>
        </p:nvGraphicFramePr>
        <p:xfrm>
          <a:off x="258312" y="1222927"/>
          <a:ext cx="8627375" cy="3282861"/>
        </p:xfrm>
        <a:graphic>
          <a:graphicData uri="http://schemas.openxmlformats.org/drawingml/2006/table">
            <a:tbl>
              <a:tblPr>
                <a:noFill/>
                <a:tableStyleId>{95F3A7ED-F3E8-4B48-BEC2-9697D888B029}</a:tableStyleId>
              </a:tblPr>
              <a:tblGrid>
                <a:gridCol w="2129450">
                  <a:extLst>
                    <a:ext uri="{9D8B030D-6E8A-4147-A177-3AD203B41FA5}">
                      <a16:colId xmlns:a16="http://schemas.microsoft.com/office/drawing/2014/main" val="20000"/>
                    </a:ext>
                  </a:extLst>
                </a:gridCol>
                <a:gridCol w="2165975">
                  <a:extLst>
                    <a:ext uri="{9D8B030D-6E8A-4147-A177-3AD203B41FA5}">
                      <a16:colId xmlns:a16="http://schemas.microsoft.com/office/drawing/2014/main" val="20001"/>
                    </a:ext>
                  </a:extLst>
                </a:gridCol>
                <a:gridCol w="2165975">
                  <a:extLst>
                    <a:ext uri="{9D8B030D-6E8A-4147-A177-3AD203B41FA5}">
                      <a16:colId xmlns:a16="http://schemas.microsoft.com/office/drawing/2014/main" val="20002"/>
                    </a:ext>
                  </a:extLst>
                </a:gridCol>
                <a:gridCol w="2165975">
                  <a:extLst>
                    <a:ext uri="{9D8B030D-6E8A-4147-A177-3AD203B41FA5}">
                      <a16:colId xmlns:a16="http://schemas.microsoft.com/office/drawing/2014/main" val="20003"/>
                    </a:ext>
                  </a:extLst>
                </a:gridCol>
              </a:tblGrid>
              <a:tr h="620261">
                <a:tc>
                  <a:txBody>
                    <a:bodyPr/>
                    <a:lstStyle/>
                    <a:p>
                      <a:pPr marL="0" lvl="0" indent="0" algn="l" rtl="0">
                        <a:spcBef>
                          <a:spcPts val="0"/>
                        </a:spcBef>
                        <a:spcAft>
                          <a:spcPts val="0"/>
                        </a:spcAft>
                        <a:buNone/>
                      </a:pPr>
                      <a:r>
                        <a:rPr lang="en" b="1" dirty="0">
                          <a:latin typeface="Century Gothic" panose="020B0502020202020204" pitchFamily="34" charset="0"/>
                        </a:rPr>
                        <a:t>PHASE</a:t>
                      </a:r>
                      <a:endParaRPr b="1" dirty="0">
                        <a:latin typeface="Century Gothic" panose="020B0502020202020204" pitchFamily="34" charset="0"/>
                      </a:endParaRPr>
                    </a:p>
                  </a:txBody>
                  <a:tcPr marL="91425" marR="91425" marT="91425" marB="91425">
                    <a:solidFill>
                      <a:srgbClr val="FCE5CD"/>
                    </a:solidFill>
                  </a:tcPr>
                </a:tc>
                <a:tc>
                  <a:txBody>
                    <a:bodyPr/>
                    <a:lstStyle/>
                    <a:p>
                      <a:pPr marL="0" lvl="0" indent="0" algn="l" rtl="0">
                        <a:spcBef>
                          <a:spcPts val="0"/>
                        </a:spcBef>
                        <a:spcAft>
                          <a:spcPts val="0"/>
                        </a:spcAft>
                        <a:buNone/>
                      </a:pPr>
                      <a:r>
                        <a:rPr lang="en" b="1" dirty="0">
                          <a:latin typeface="Century Gothic" panose="020B0502020202020204" pitchFamily="34" charset="0"/>
                        </a:rPr>
                        <a:t>DURATION</a:t>
                      </a:r>
                      <a:endParaRPr b="1" dirty="0">
                        <a:latin typeface="Century Gothic" panose="020B0502020202020204" pitchFamily="34" charset="0"/>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Century Gothic" panose="020B0502020202020204" pitchFamily="34" charset="0"/>
                        </a:rPr>
                        <a:t>START DATE</a:t>
                      </a:r>
                      <a:endParaRPr b="1">
                        <a:latin typeface="Century Gothic" panose="020B0502020202020204" pitchFamily="34" charset="0"/>
                      </a:endParaRPr>
                    </a:p>
                  </a:txBody>
                  <a:tcPr marL="91425" marR="91425" marT="91425" marB="91425">
                    <a:solidFill>
                      <a:srgbClr val="EAD1DC"/>
                    </a:solidFill>
                  </a:tcPr>
                </a:tc>
                <a:tc>
                  <a:txBody>
                    <a:bodyPr/>
                    <a:lstStyle/>
                    <a:p>
                      <a:pPr marL="0" lvl="0" indent="0" algn="l" rtl="0">
                        <a:spcBef>
                          <a:spcPts val="0"/>
                        </a:spcBef>
                        <a:spcAft>
                          <a:spcPts val="0"/>
                        </a:spcAft>
                        <a:buNone/>
                      </a:pPr>
                      <a:r>
                        <a:rPr lang="en" b="1">
                          <a:latin typeface="Century Gothic" panose="020B0502020202020204" pitchFamily="34" charset="0"/>
                        </a:rPr>
                        <a:t>END DATE</a:t>
                      </a:r>
                      <a:endParaRPr b="1">
                        <a:latin typeface="Century Gothic" panose="020B0502020202020204" pitchFamily="34" charset="0"/>
                      </a:endParaRPr>
                    </a:p>
                  </a:txBody>
                  <a:tcPr marL="91425" marR="91425" marT="91425" marB="91425">
                    <a:solidFill>
                      <a:srgbClr val="D9EAD3"/>
                    </a:solidFill>
                  </a:tcPr>
                </a:tc>
                <a:extLst>
                  <a:ext uri="{0D108BD9-81ED-4DB2-BD59-A6C34878D82A}">
                    <a16:rowId xmlns:a16="http://schemas.microsoft.com/office/drawing/2014/main" val="10000"/>
                  </a:ext>
                </a:extLst>
              </a:tr>
              <a:tr h="66565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entury Gothic" panose="020B0502020202020204" pitchFamily="34" charset="0"/>
                        </a:rPr>
                        <a:t>INITIATE</a:t>
                      </a:r>
                      <a:endParaRPr b="1">
                        <a:latin typeface="Century Gothic" panose="020B0502020202020204" pitchFamily="34" charset="0"/>
                      </a:endParaRPr>
                    </a:p>
                  </a:txBody>
                  <a:tcPr marL="91425" marR="91425" marT="91425" marB="91425">
                    <a:solidFill>
                      <a:srgbClr val="FCE5CD"/>
                    </a:solidFill>
                  </a:tcPr>
                </a:tc>
                <a:tc>
                  <a:txBody>
                    <a:bodyPr/>
                    <a:lstStyle/>
                    <a:p>
                      <a:pPr marL="0" lvl="0" indent="0" algn="l" rtl="0">
                        <a:spcBef>
                          <a:spcPts val="0"/>
                        </a:spcBef>
                        <a:spcAft>
                          <a:spcPts val="0"/>
                        </a:spcAft>
                        <a:buNone/>
                      </a:pPr>
                      <a:r>
                        <a:rPr lang="en">
                          <a:latin typeface="Century Gothic" panose="020B0502020202020204" pitchFamily="34" charset="0"/>
                        </a:rPr>
                        <a:t>27 DAYS</a:t>
                      </a:r>
                      <a:endParaRPr>
                        <a:latin typeface="Century Gothic" panose="020B0502020202020204" pitchFamily="34" charset="0"/>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Century Gothic" panose="020B0502020202020204" pitchFamily="34" charset="0"/>
                        </a:rPr>
                        <a:t>21/11/23</a:t>
                      </a:r>
                      <a:endParaRPr>
                        <a:latin typeface="Century Gothic" panose="020B0502020202020204" pitchFamily="34" charset="0"/>
                      </a:endParaRPr>
                    </a:p>
                  </a:txBody>
                  <a:tcPr marL="91425" marR="91425" marT="91425" marB="91425">
                    <a:solidFill>
                      <a:srgbClr val="EAD1DC"/>
                    </a:solidFill>
                  </a:tcPr>
                </a:tc>
                <a:tc>
                  <a:txBody>
                    <a:bodyPr/>
                    <a:lstStyle/>
                    <a:p>
                      <a:pPr marL="0" lvl="0" indent="0" algn="l" rtl="0">
                        <a:spcBef>
                          <a:spcPts val="0"/>
                        </a:spcBef>
                        <a:spcAft>
                          <a:spcPts val="0"/>
                        </a:spcAft>
                        <a:buNone/>
                      </a:pPr>
                      <a:r>
                        <a:rPr lang="en">
                          <a:latin typeface="Century Gothic" panose="020B0502020202020204" pitchFamily="34" charset="0"/>
                        </a:rPr>
                        <a:t>12/01/24</a:t>
                      </a:r>
                      <a:endParaRPr>
                        <a:latin typeface="Century Gothic" panose="020B0502020202020204" pitchFamily="34" charset="0"/>
                      </a:endParaRPr>
                    </a:p>
                  </a:txBody>
                  <a:tcPr marL="91425" marR="91425" marT="91425" marB="91425">
                    <a:solidFill>
                      <a:srgbClr val="D9EAD3"/>
                    </a:solidFill>
                  </a:tcPr>
                </a:tc>
                <a:extLst>
                  <a:ext uri="{0D108BD9-81ED-4DB2-BD59-A6C34878D82A}">
                    <a16:rowId xmlns:a16="http://schemas.microsoft.com/office/drawing/2014/main" val="10001"/>
                  </a:ext>
                </a:extLst>
              </a:tr>
              <a:tr h="66565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entury Gothic" panose="020B0502020202020204" pitchFamily="34" charset="0"/>
                        </a:rPr>
                        <a:t>DEFINE</a:t>
                      </a:r>
                      <a:endParaRPr b="1">
                        <a:latin typeface="Century Gothic" panose="020B0502020202020204" pitchFamily="34" charset="0"/>
                      </a:endParaRPr>
                    </a:p>
                  </a:txBody>
                  <a:tcPr marL="91425" marR="91425" marT="91425" marB="91425">
                    <a:solidFill>
                      <a:srgbClr val="FCE5CD"/>
                    </a:solidFill>
                  </a:tcPr>
                </a:tc>
                <a:tc>
                  <a:txBody>
                    <a:bodyPr/>
                    <a:lstStyle/>
                    <a:p>
                      <a:pPr marL="0" lvl="0" indent="0" algn="l" rtl="0">
                        <a:spcBef>
                          <a:spcPts val="0"/>
                        </a:spcBef>
                        <a:spcAft>
                          <a:spcPts val="0"/>
                        </a:spcAft>
                        <a:buNone/>
                      </a:pPr>
                      <a:r>
                        <a:rPr lang="en">
                          <a:latin typeface="Century Gothic" panose="020B0502020202020204" pitchFamily="34" charset="0"/>
                        </a:rPr>
                        <a:t>6 DAYS</a:t>
                      </a:r>
                      <a:endParaRPr>
                        <a:latin typeface="Century Gothic" panose="020B0502020202020204" pitchFamily="34" charset="0"/>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Century Gothic" panose="020B0502020202020204" pitchFamily="34" charset="0"/>
                        </a:rPr>
                        <a:t>12/01/24</a:t>
                      </a:r>
                      <a:endParaRPr>
                        <a:latin typeface="Century Gothic" panose="020B0502020202020204" pitchFamily="34" charset="0"/>
                      </a:endParaRPr>
                    </a:p>
                  </a:txBody>
                  <a:tcPr marL="91425" marR="91425" marT="91425" marB="91425">
                    <a:solidFill>
                      <a:srgbClr val="EAD1DC"/>
                    </a:solidFill>
                  </a:tcPr>
                </a:tc>
                <a:tc>
                  <a:txBody>
                    <a:bodyPr/>
                    <a:lstStyle/>
                    <a:p>
                      <a:pPr marL="0" lvl="0" indent="0" algn="l" rtl="0">
                        <a:spcBef>
                          <a:spcPts val="0"/>
                        </a:spcBef>
                        <a:spcAft>
                          <a:spcPts val="0"/>
                        </a:spcAft>
                        <a:buNone/>
                      </a:pPr>
                      <a:r>
                        <a:rPr lang="en">
                          <a:latin typeface="Century Gothic" panose="020B0502020202020204" pitchFamily="34" charset="0"/>
                        </a:rPr>
                        <a:t>22/01/24</a:t>
                      </a:r>
                      <a:endParaRPr>
                        <a:latin typeface="Century Gothic" panose="020B0502020202020204" pitchFamily="34" charset="0"/>
                      </a:endParaRPr>
                    </a:p>
                  </a:txBody>
                  <a:tcPr marL="91425" marR="91425" marT="91425" marB="91425">
                    <a:solidFill>
                      <a:srgbClr val="D9EAD3"/>
                    </a:solidFill>
                  </a:tcPr>
                </a:tc>
                <a:extLst>
                  <a:ext uri="{0D108BD9-81ED-4DB2-BD59-A6C34878D82A}">
                    <a16:rowId xmlns:a16="http://schemas.microsoft.com/office/drawing/2014/main" val="10002"/>
                  </a:ext>
                </a:extLst>
              </a:tr>
              <a:tr h="66565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entury Gothic" panose="020B0502020202020204" pitchFamily="34" charset="0"/>
                        </a:rPr>
                        <a:t>EXECUTE</a:t>
                      </a:r>
                      <a:endParaRPr b="1">
                        <a:latin typeface="Century Gothic" panose="020B0502020202020204" pitchFamily="34" charset="0"/>
                      </a:endParaRPr>
                    </a:p>
                  </a:txBody>
                  <a:tcPr marL="91425" marR="91425" marT="91425" marB="91425">
                    <a:solidFill>
                      <a:srgbClr val="FCE5CD"/>
                    </a:solidFill>
                  </a:tcPr>
                </a:tc>
                <a:tc>
                  <a:txBody>
                    <a:bodyPr/>
                    <a:lstStyle/>
                    <a:p>
                      <a:pPr marL="0" lvl="0" indent="0" algn="l" rtl="0">
                        <a:spcBef>
                          <a:spcPts val="0"/>
                        </a:spcBef>
                        <a:spcAft>
                          <a:spcPts val="0"/>
                        </a:spcAft>
                        <a:buNone/>
                      </a:pPr>
                      <a:r>
                        <a:rPr lang="en">
                          <a:latin typeface="Century Gothic" panose="020B0502020202020204" pitchFamily="34" charset="0"/>
                        </a:rPr>
                        <a:t>17 DAYS</a:t>
                      </a:r>
                      <a:endParaRPr>
                        <a:latin typeface="Century Gothic" panose="020B0502020202020204" pitchFamily="34" charset="0"/>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Century Gothic" panose="020B0502020202020204" pitchFamily="34" charset="0"/>
                        </a:rPr>
                        <a:t>08/01/24</a:t>
                      </a:r>
                      <a:endParaRPr>
                        <a:latin typeface="Century Gothic" panose="020B0502020202020204" pitchFamily="34" charset="0"/>
                      </a:endParaRPr>
                    </a:p>
                  </a:txBody>
                  <a:tcPr marL="91425" marR="91425" marT="91425" marB="91425">
                    <a:solidFill>
                      <a:srgbClr val="EAD1DC"/>
                    </a:solidFill>
                  </a:tcPr>
                </a:tc>
                <a:tc>
                  <a:txBody>
                    <a:bodyPr/>
                    <a:lstStyle/>
                    <a:p>
                      <a:pPr marL="0" lvl="0" indent="0" algn="l" rtl="0">
                        <a:spcBef>
                          <a:spcPts val="0"/>
                        </a:spcBef>
                        <a:spcAft>
                          <a:spcPts val="0"/>
                        </a:spcAft>
                        <a:buNone/>
                      </a:pPr>
                      <a:r>
                        <a:rPr lang="en">
                          <a:latin typeface="Century Gothic" panose="020B0502020202020204" pitchFamily="34" charset="0"/>
                        </a:rPr>
                        <a:t>14/02/24</a:t>
                      </a:r>
                      <a:endParaRPr>
                        <a:latin typeface="Century Gothic" panose="020B0502020202020204" pitchFamily="34" charset="0"/>
                      </a:endParaRPr>
                    </a:p>
                  </a:txBody>
                  <a:tcPr marL="91425" marR="91425" marT="91425" marB="91425">
                    <a:solidFill>
                      <a:srgbClr val="D9EAD3"/>
                    </a:solidFill>
                  </a:tcPr>
                </a:tc>
                <a:extLst>
                  <a:ext uri="{0D108BD9-81ED-4DB2-BD59-A6C34878D82A}">
                    <a16:rowId xmlns:a16="http://schemas.microsoft.com/office/drawing/2014/main" val="10003"/>
                  </a:ext>
                </a:extLst>
              </a:tr>
              <a:tr h="665650">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entury Gothic" panose="020B0502020202020204" pitchFamily="34" charset="0"/>
                        </a:rPr>
                        <a:t>CLOSURE</a:t>
                      </a:r>
                      <a:endParaRPr b="1">
                        <a:latin typeface="Century Gothic" panose="020B0502020202020204" pitchFamily="34" charset="0"/>
                      </a:endParaRPr>
                    </a:p>
                  </a:txBody>
                  <a:tcPr marL="91425" marR="91425" marT="91425" marB="91425">
                    <a:solidFill>
                      <a:srgbClr val="FCE5CD"/>
                    </a:solidFill>
                  </a:tcPr>
                </a:tc>
                <a:tc>
                  <a:txBody>
                    <a:bodyPr/>
                    <a:lstStyle/>
                    <a:p>
                      <a:pPr marL="0" lvl="0" indent="0" algn="l" rtl="0">
                        <a:spcBef>
                          <a:spcPts val="0"/>
                        </a:spcBef>
                        <a:spcAft>
                          <a:spcPts val="0"/>
                        </a:spcAft>
                        <a:buNone/>
                      </a:pPr>
                      <a:r>
                        <a:rPr lang="en" dirty="0">
                          <a:latin typeface="Century Gothic" panose="020B0502020202020204" pitchFamily="34" charset="0"/>
                        </a:rPr>
                        <a:t>5 DAY</a:t>
                      </a:r>
                      <a:endParaRPr dirty="0">
                        <a:latin typeface="Century Gothic" panose="020B0502020202020204" pitchFamily="34" charset="0"/>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Century Gothic" panose="020B0502020202020204" pitchFamily="34" charset="0"/>
                        </a:rPr>
                        <a:t>14/02/24</a:t>
                      </a:r>
                      <a:endParaRPr>
                        <a:latin typeface="Century Gothic" panose="020B0502020202020204" pitchFamily="34" charset="0"/>
                      </a:endParaRPr>
                    </a:p>
                  </a:txBody>
                  <a:tcPr marL="91425" marR="91425" marT="91425" marB="91425">
                    <a:solidFill>
                      <a:srgbClr val="EAD1DC"/>
                    </a:solidFill>
                  </a:tcPr>
                </a:tc>
                <a:tc>
                  <a:txBody>
                    <a:bodyPr/>
                    <a:lstStyle/>
                    <a:p>
                      <a:pPr marL="0" lvl="0" indent="0" algn="l" rtl="0">
                        <a:spcBef>
                          <a:spcPts val="0"/>
                        </a:spcBef>
                        <a:spcAft>
                          <a:spcPts val="0"/>
                        </a:spcAft>
                        <a:buNone/>
                      </a:pPr>
                      <a:r>
                        <a:rPr lang="en" dirty="0">
                          <a:latin typeface="Century Gothic" panose="020B0502020202020204" pitchFamily="34" charset="0"/>
                        </a:rPr>
                        <a:t>18/02/24</a:t>
                      </a:r>
                      <a:endParaRPr dirty="0">
                        <a:latin typeface="Century Gothic" panose="020B0502020202020204" pitchFamily="34" charset="0"/>
                      </a:endParaRPr>
                    </a:p>
                  </a:txBody>
                  <a:tcPr marL="91425" marR="91425" marT="91425" marB="91425">
                    <a:solidFill>
                      <a:srgbClr val="D9EAD3"/>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346668" y="292003"/>
            <a:ext cx="8520600" cy="3630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1800" b="1" dirty="0">
                <a:solidFill>
                  <a:srgbClr val="0F486F"/>
                </a:solidFill>
              </a:rPr>
              <a:t>                                                   </a:t>
            </a:r>
            <a:r>
              <a:rPr lang="en" sz="2300" b="1" dirty="0">
                <a:solidFill>
                  <a:srgbClr val="0F486F"/>
                </a:solidFill>
              </a:rPr>
              <a:t> </a:t>
            </a:r>
            <a:r>
              <a:rPr lang="en" sz="3000" b="1" dirty="0">
                <a:solidFill>
                  <a:srgbClr val="0F486F"/>
                </a:solidFill>
              </a:rPr>
              <a:t>COST</a:t>
            </a:r>
            <a:endParaRPr sz="3000" b="1" dirty="0">
              <a:solidFill>
                <a:srgbClr val="0F486F"/>
              </a:solidFill>
            </a:endParaRPr>
          </a:p>
        </p:txBody>
      </p:sp>
      <p:sp>
        <p:nvSpPr>
          <p:cNvPr id="211" name="Google Shape;211;p32"/>
          <p:cNvSpPr txBox="1">
            <a:spLocks noGrp="1"/>
          </p:cNvSpPr>
          <p:nvPr>
            <p:ph type="body" idx="1"/>
          </p:nvPr>
        </p:nvSpPr>
        <p:spPr>
          <a:xfrm>
            <a:off x="267400" y="948600"/>
            <a:ext cx="7628700" cy="1377600"/>
          </a:xfrm>
          <a:prstGeom prst="rect">
            <a:avLst/>
          </a:prstGeom>
        </p:spPr>
        <p:txBody>
          <a:bodyPr spcFirstLastPara="1" wrap="square" lIns="68575" tIns="34275" rIns="68575" bIns="34275" anchor="ctr" anchorCtr="0">
            <a:noAutofit/>
          </a:bodyPr>
          <a:lstStyle/>
          <a:p>
            <a:pPr marL="0" lvl="0" indent="0" algn="l" rtl="0">
              <a:lnSpc>
                <a:spcPct val="143636"/>
              </a:lnSpc>
              <a:spcBef>
                <a:spcPts val="300"/>
              </a:spcBef>
              <a:spcAft>
                <a:spcPts val="0"/>
              </a:spcAft>
              <a:buClr>
                <a:schemeClr val="dk1"/>
              </a:buClr>
              <a:buSzPts val="1100"/>
              <a:buFont typeface="Arial"/>
              <a:buNone/>
            </a:pPr>
            <a:r>
              <a:rPr lang="en" sz="1300" dirty="0">
                <a:solidFill>
                  <a:schemeClr val="dk1"/>
                </a:solidFill>
              </a:rPr>
              <a:t>The allocated budget for this project is £40,000 over a 10-week period (7 weeks for the project timeline and 3 weeks for the build-up), with no tolerance. Most of this sum will go toward paying developers and internal stakeholders (Project team). The project team is responsible for ensuring that total costs do not exceed the client-agreed sum as stated during the meeting with the Sponsor.</a:t>
            </a:r>
            <a:endParaRPr sz="1300" dirty="0">
              <a:solidFill>
                <a:schemeClr val="dk1"/>
              </a:solidFill>
            </a:endParaRPr>
          </a:p>
          <a:p>
            <a:pPr marL="0" lvl="0" indent="0" algn="l" rtl="0">
              <a:lnSpc>
                <a:spcPct val="80000"/>
              </a:lnSpc>
              <a:spcBef>
                <a:spcPts val="300"/>
              </a:spcBef>
              <a:spcAft>
                <a:spcPts val="500"/>
              </a:spcAft>
              <a:buNone/>
            </a:pPr>
            <a:r>
              <a:rPr lang="en" sz="1600" dirty="0"/>
              <a:t>   </a:t>
            </a:r>
            <a:endParaRPr sz="1600" dirty="0"/>
          </a:p>
        </p:txBody>
      </p:sp>
      <p:graphicFrame>
        <p:nvGraphicFramePr>
          <p:cNvPr id="212" name="Google Shape;212;p32"/>
          <p:cNvGraphicFramePr/>
          <p:nvPr>
            <p:extLst>
              <p:ext uri="{D42A27DB-BD31-4B8C-83A1-F6EECF244321}">
                <p14:modId xmlns:p14="http://schemas.microsoft.com/office/powerpoint/2010/main" val="1219954250"/>
              </p:ext>
            </p:extLst>
          </p:nvPr>
        </p:nvGraphicFramePr>
        <p:xfrm>
          <a:off x="267400" y="2326200"/>
          <a:ext cx="7720900" cy="2917581"/>
        </p:xfrm>
        <a:graphic>
          <a:graphicData uri="http://schemas.openxmlformats.org/drawingml/2006/table">
            <a:tbl>
              <a:tblPr>
                <a:noFill/>
                <a:tableStyleId>{CFD65D93-3C1E-417C-922E-2AEFD9FD473A}</a:tableStyleId>
              </a:tblPr>
              <a:tblGrid>
                <a:gridCol w="3018575">
                  <a:extLst>
                    <a:ext uri="{9D8B030D-6E8A-4147-A177-3AD203B41FA5}">
                      <a16:colId xmlns:a16="http://schemas.microsoft.com/office/drawing/2014/main" val="20000"/>
                    </a:ext>
                  </a:extLst>
                </a:gridCol>
                <a:gridCol w="2319725">
                  <a:extLst>
                    <a:ext uri="{9D8B030D-6E8A-4147-A177-3AD203B41FA5}">
                      <a16:colId xmlns:a16="http://schemas.microsoft.com/office/drawing/2014/main" val="20001"/>
                    </a:ext>
                  </a:extLst>
                </a:gridCol>
                <a:gridCol w="2382600">
                  <a:extLst>
                    <a:ext uri="{9D8B030D-6E8A-4147-A177-3AD203B41FA5}">
                      <a16:colId xmlns:a16="http://schemas.microsoft.com/office/drawing/2014/main" val="20002"/>
                    </a:ext>
                  </a:extLst>
                </a:gridCol>
              </a:tblGrid>
              <a:tr h="380500">
                <a:tc gridSpan="3">
                  <a:txBody>
                    <a:bodyPr/>
                    <a:lstStyle/>
                    <a:p>
                      <a:pPr marL="0" lvl="0" indent="0" algn="ctr" rtl="0">
                        <a:lnSpc>
                          <a:spcPct val="115000"/>
                        </a:lnSpc>
                        <a:spcBef>
                          <a:spcPts val="0"/>
                        </a:spcBef>
                        <a:spcAft>
                          <a:spcPts val="0"/>
                        </a:spcAft>
                        <a:buNone/>
                      </a:pPr>
                      <a:r>
                        <a:rPr lang="en" sz="1300" b="1">
                          <a:latin typeface="Century Gothic" panose="020B0502020202020204" pitchFamily="34" charset="0"/>
                        </a:rPr>
                        <a:t>PROJECT AI</a:t>
                      </a:r>
                      <a:endParaRPr sz="1300" b="1">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A4C2F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7075">
                <a:tc>
                  <a:txBody>
                    <a:bodyPr/>
                    <a:lstStyle/>
                    <a:p>
                      <a:pPr marL="0" lvl="0" indent="0" algn="ctr" rtl="0">
                        <a:lnSpc>
                          <a:spcPct val="115000"/>
                        </a:lnSpc>
                        <a:spcBef>
                          <a:spcPts val="0"/>
                        </a:spcBef>
                        <a:spcAft>
                          <a:spcPts val="0"/>
                        </a:spcAft>
                        <a:buNone/>
                      </a:pPr>
                      <a:r>
                        <a:rPr lang="en" sz="1600" b="1" dirty="0">
                          <a:latin typeface="Century Gothic" panose="020B0502020202020204" pitchFamily="34" charset="0"/>
                        </a:rPr>
                        <a:t>STAGE</a:t>
                      </a:r>
                      <a:endParaRPr sz="1600"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16EEA"/>
                    </a:solidFill>
                  </a:tcPr>
                </a:tc>
                <a:tc>
                  <a:txBody>
                    <a:bodyPr/>
                    <a:lstStyle/>
                    <a:p>
                      <a:pPr marL="0" lvl="0" indent="0" algn="ctr" rtl="0">
                        <a:lnSpc>
                          <a:spcPct val="115000"/>
                        </a:lnSpc>
                        <a:spcBef>
                          <a:spcPts val="0"/>
                        </a:spcBef>
                        <a:spcAft>
                          <a:spcPts val="0"/>
                        </a:spcAft>
                        <a:buNone/>
                      </a:pPr>
                      <a:r>
                        <a:rPr lang="en" sz="1600" b="1" dirty="0">
                          <a:latin typeface="Century Gothic" panose="020B0502020202020204" pitchFamily="34" charset="0"/>
                        </a:rPr>
                        <a:t>NUMBER OF DAYS</a:t>
                      </a:r>
                      <a:endParaRPr sz="1600"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ctr" rtl="0">
                        <a:lnSpc>
                          <a:spcPct val="115000"/>
                        </a:lnSpc>
                        <a:spcBef>
                          <a:spcPts val="0"/>
                        </a:spcBef>
                        <a:spcAft>
                          <a:spcPts val="0"/>
                        </a:spcAft>
                        <a:buNone/>
                      </a:pPr>
                      <a:r>
                        <a:rPr lang="en" sz="1600" b="1">
                          <a:latin typeface="Century Gothic" panose="020B0502020202020204" pitchFamily="34" charset="0"/>
                        </a:rPr>
                        <a:t>COST (£)</a:t>
                      </a:r>
                      <a:endParaRPr sz="1600" b="1">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74EA7"/>
                    </a:solidFill>
                  </a:tcPr>
                </a:tc>
                <a:extLst>
                  <a:ext uri="{0D108BD9-81ED-4DB2-BD59-A6C34878D82A}">
                    <a16:rowId xmlns:a16="http://schemas.microsoft.com/office/drawing/2014/main" val="10001"/>
                  </a:ext>
                </a:extLst>
              </a:tr>
              <a:tr h="398100">
                <a:tc>
                  <a:txBody>
                    <a:bodyPr/>
                    <a:lstStyle/>
                    <a:p>
                      <a:pPr marL="0" lvl="0" indent="0" algn="ctr" rtl="0">
                        <a:lnSpc>
                          <a:spcPct val="115000"/>
                        </a:lnSpc>
                        <a:spcBef>
                          <a:spcPts val="0"/>
                        </a:spcBef>
                        <a:spcAft>
                          <a:spcPts val="0"/>
                        </a:spcAft>
                        <a:buNone/>
                      </a:pPr>
                      <a:r>
                        <a:rPr lang="en" b="1" dirty="0">
                          <a:latin typeface="Century Gothic" panose="020B0502020202020204" pitchFamily="34" charset="0"/>
                        </a:rPr>
                        <a:t>INITIATE</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16EEA"/>
                    </a:solidFill>
                  </a:tcPr>
                </a:tc>
                <a:tc>
                  <a:txBody>
                    <a:bodyPr/>
                    <a:lstStyle/>
                    <a:p>
                      <a:pPr marL="0" lvl="0" indent="0" algn="r" rtl="0">
                        <a:lnSpc>
                          <a:spcPct val="115000"/>
                        </a:lnSpc>
                        <a:spcBef>
                          <a:spcPts val="0"/>
                        </a:spcBef>
                        <a:spcAft>
                          <a:spcPts val="0"/>
                        </a:spcAft>
                        <a:buNone/>
                      </a:pPr>
                      <a:r>
                        <a:rPr lang="en" dirty="0">
                          <a:latin typeface="Century Gothic" panose="020B0502020202020204" pitchFamily="34" charset="0"/>
                        </a:rPr>
                        <a:t>27 </a:t>
                      </a:r>
                      <a:endParaRPr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ctr" rtl="0">
                        <a:lnSpc>
                          <a:spcPct val="115000"/>
                        </a:lnSpc>
                        <a:spcBef>
                          <a:spcPts val="0"/>
                        </a:spcBef>
                        <a:spcAft>
                          <a:spcPts val="0"/>
                        </a:spcAft>
                        <a:buNone/>
                      </a:pPr>
                      <a:r>
                        <a:rPr lang="en">
                          <a:latin typeface="Century Gothic" panose="020B0502020202020204" pitchFamily="34" charset="0"/>
                        </a:rPr>
                        <a:t>13,640</a:t>
                      </a:r>
                      <a:endParaRPr>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74EA7"/>
                    </a:solidFill>
                  </a:tcPr>
                </a:tc>
                <a:extLst>
                  <a:ext uri="{0D108BD9-81ED-4DB2-BD59-A6C34878D82A}">
                    <a16:rowId xmlns:a16="http://schemas.microsoft.com/office/drawing/2014/main" val="10002"/>
                  </a:ext>
                </a:extLst>
              </a:tr>
              <a:tr h="398100">
                <a:tc>
                  <a:txBody>
                    <a:bodyPr/>
                    <a:lstStyle/>
                    <a:p>
                      <a:pPr marL="0" lvl="0" indent="0" algn="ctr" rtl="0">
                        <a:lnSpc>
                          <a:spcPct val="115000"/>
                        </a:lnSpc>
                        <a:spcBef>
                          <a:spcPts val="0"/>
                        </a:spcBef>
                        <a:spcAft>
                          <a:spcPts val="0"/>
                        </a:spcAft>
                        <a:buNone/>
                      </a:pPr>
                      <a:r>
                        <a:rPr lang="en" b="1" dirty="0">
                          <a:latin typeface="Century Gothic" panose="020B0502020202020204" pitchFamily="34" charset="0"/>
                        </a:rPr>
                        <a:t>DEFINE</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16EEA"/>
                    </a:solidFill>
                  </a:tcPr>
                </a:tc>
                <a:tc>
                  <a:txBody>
                    <a:bodyPr/>
                    <a:lstStyle/>
                    <a:p>
                      <a:pPr marL="0" lvl="0" indent="0" algn="r" rtl="0">
                        <a:lnSpc>
                          <a:spcPct val="115000"/>
                        </a:lnSpc>
                        <a:spcBef>
                          <a:spcPts val="0"/>
                        </a:spcBef>
                        <a:spcAft>
                          <a:spcPts val="0"/>
                        </a:spcAft>
                        <a:buNone/>
                      </a:pPr>
                      <a:r>
                        <a:rPr lang="en" dirty="0">
                          <a:latin typeface="Century Gothic" panose="020B0502020202020204" pitchFamily="34" charset="0"/>
                        </a:rPr>
                        <a:t>6</a:t>
                      </a:r>
                      <a:endParaRPr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ctr" rtl="0">
                        <a:lnSpc>
                          <a:spcPct val="115000"/>
                        </a:lnSpc>
                        <a:spcBef>
                          <a:spcPts val="0"/>
                        </a:spcBef>
                        <a:spcAft>
                          <a:spcPts val="0"/>
                        </a:spcAft>
                        <a:buNone/>
                      </a:pPr>
                      <a:r>
                        <a:rPr lang="en">
                          <a:latin typeface="Century Gothic" panose="020B0502020202020204" pitchFamily="34" charset="0"/>
                        </a:rPr>
                        <a:t>4,400</a:t>
                      </a:r>
                      <a:endParaRPr>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74EA7"/>
                    </a:solidFill>
                  </a:tcPr>
                </a:tc>
                <a:extLst>
                  <a:ext uri="{0D108BD9-81ED-4DB2-BD59-A6C34878D82A}">
                    <a16:rowId xmlns:a16="http://schemas.microsoft.com/office/drawing/2014/main" val="10003"/>
                  </a:ext>
                </a:extLst>
              </a:tr>
              <a:tr h="398100">
                <a:tc>
                  <a:txBody>
                    <a:bodyPr/>
                    <a:lstStyle/>
                    <a:p>
                      <a:pPr marL="0" lvl="0" indent="0" algn="ctr" rtl="0">
                        <a:lnSpc>
                          <a:spcPct val="115000"/>
                        </a:lnSpc>
                        <a:spcBef>
                          <a:spcPts val="0"/>
                        </a:spcBef>
                        <a:spcAft>
                          <a:spcPts val="0"/>
                        </a:spcAft>
                        <a:buNone/>
                      </a:pPr>
                      <a:r>
                        <a:rPr lang="en" b="1" dirty="0">
                          <a:latin typeface="Century Gothic" panose="020B0502020202020204" pitchFamily="34" charset="0"/>
                        </a:rPr>
                        <a:t>EXECUTE</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16EEA"/>
                    </a:solidFill>
                  </a:tcPr>
                </a:tc>
                <a:tc>
                  <a:txBody>
                    <a:bodyPr/>
                    <a:lstStyle/>
                    <a:p>
                      <a:pPr marL="0" lvl="0" indent="0" algn="r" rtl="0">
                        <a:lnSpc>
                          <a:spcPct val="115000"/>
                        </a:lnSpc>
                        <a:spcBef>
                          <a:spcPts val="0"/>
                        </a:spcBef>
                        <a:spcAft>
                          <a:spcPts val="0"/>
                        </a:spcAft>
                        <a:buNone/>
                      </a:pPr>
                      <a:r>
                        <a:rPr lang="en" dirty="0">
                          <a:latin typeface="Century Gothic" panose="020B0502020202020204" pitchFamily="34" charset="0"/>
                        </a:rPr>
                        <a:t>17 </a:t>
                      </a:r>
                      <a:endParaRPr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ctr" rtl="0">
                        <a:lnSpc>
                          <a:spcPct val="115000"/>
                        </a:lnSpc>
                        <a:spcBef>
                          <a:spcPts val="0"/>
                        </a:spcBef>
                        <a:spcAft>
                          <a:spcPts val="0"/>
                        </a:spcAft>
                        <a:buNone/>
                      </a:pPr>
                      <a:r>
                        <a:rPr lang="en">
                          <a:latin typeface="Century Gothic" panose="020B0502020202020204" pitchFamily="34" charset="0"/>
                        </a:rPr>
                        <a:t>20,800</a:t>
                      </a:r>
                      <a:endParaRPr>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74EA7"/>
                    </a:solidFill>
                  </a:tcPr>
                </a:tc>
                <a:extLst>
                  <a:ext uri="{0D108BD9-81ED-4DB2-BD59-A6C34878D82A}">
                    <a16:rowId xmlns:a16="http://schemas.microsoft.com/office/drawing/2014/main" val="10004"/>
                  </a:ext>
                </a:extLst>
              </a:tr>
              <a:tr h="398100">
                <a:tc>
                  <a:txBody>
                    <a:bodyPr/>
                    <a:lstStyle/>
                    <a:p>
                      <a:pPr marL="0" lvl="0" indent="0" algn="ctr" rtl="0">
                        <a:lnSpc>
                          <a:spcPct val="115000"/>
                        </a:lnSpc>
                        <a:spcBef>
                          <a:spcPts val="0"/>
                        </a:spcBef>
                        <a:spcAft>
                          <a:spcPts val="0"/>
                        </a:spcAft>
                        <a:buNone/>
                      </a:pPr>
                      <a:r>
                        <a:rPr lang="en" b="1" dirty="0">
                          <a:latin typeface="Century Gothic" panose="020B0502020202020204" pitchFamily="34" charset="0"/>
                        </a:rPr>
                        <a:t>CLOSURE</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16EEA"/>
                    </a:solidFill>
                  </a:tcPr>
                </a:tc>
                <a:tc>
                  <a:txBody>
                    <a:bodyPr/>
                    <a:lstStyle/>
                    <a:p>
                      <a:pPr marL="0" lvl="0" indent="0" algn="r" rtl="0">
                        <a:lnSpc>
                          <a:spcPct val="115000"/>
                        </a:lnSpc>
                        <a:spcBef>
                          <a:spcPts val="0"/>
                        </a:spcBef>
                        <a:spcAft>
                          <a:spcPts val="0"/>
                        </a:spcAft>
                        <a:buNone/>
                      </a:pPr>
                      <a:r>
                        <a:rPr lang="en" dirty="0">
                          <a:latin typeface="Century Gothic" panose="020B0502020202020204" pitchFamily="34" charset="0"/>
                        </a:rPr>
                        <a:t>1 </a:t>
                      </a:r>
                      <a:endParaRPr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ctr" rtl="0">
                        <a:lnSpc>
                          <a:spcPct val="115000"/>
                        </a:lnSpc>
                        <a:spcBef>
                          <a:spcPts val="0"/>
                        </a:spcBef>
                        <a:spcAft>
                          <a:spcPts val="0"/>
                        </a:spcAft>
                        <a:buNone/>
                      </a:pPr>
                      <a:r>
                        <a:rPr lang="en">
                          <a:latin typeface="Century Gothic" panose="020B0502020202020204" pitchFamily="34" charset="0"/>
                        </a:rPr>
                        <a:t>640</a:t>
                      </a:r>
                      <a:endParaRPr>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74EA7"/>
                    </a:solidFill>
                  </a:tcPr>
                </a:tc>
                <a:extLst>
                  <a:ext uri="{0D108BD9-81ED-4DB2-BD59-A6C34878D82A}">
                    <a16:rowId xmlns:a16="http://schemas.microsoft.com/office/drawing/2014/main" val="10005"/>
                  </a:ext>
                </a:extLst>
              </a:tr>
              <a:tr h="398100">
                <a:tc>
                  <a:txBody>
                    <a:bodyPr/>
                    <a:lstStyle/>
                    <a:p>
                      <a:pPr marL="0" lvl="0" indent="0" algn="ctr" rtl="0">
                        <a:lnSpc>
                          <a:spcPct val="115000"/>
                        </a:lnSpc>
                        <a:spcBef>
                          <a:spcPts val="0"/>
                        </a:spcBef>
                        <a:spcAft>
                          <a:spcPts val="0"/>
                        </a:spcAft>
                        <a:buNone/>
                      </a:pPr>
                      <a:r>
                        <a:rPr lang="en" b="1" dirty="0">
                          <a:latin typeface="Century Gothic" panose="020B0502020202020204" pitchFamily="34" charset="0"/>
                        </a:rPr>
                        <a:t>TOTAL</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16EEA"/>
                    </a:solidFill>
                  </a:tcPr>
                </a:tc>
                <a:tc>
                  <a:txBody>
                    <a:bodyPr/>
                    <a:lstStyle/>
                    <a:p>
                      <a:pPr marL="0" lvl="0" indent="0" algn="r" rtl="0">
                        <a:lnSpc>
                          <a:spcPct val="115000"/>
                        </a:lnSpc>
                        <a:spcBef>
                          <a:spcPts val="0"/>
                        </a:spcBef>
                        <a:spcAft>
                          <a:spcPts val="0"/>
                        </a:spcAft>
                        <a:buNone/>
                      </a:pPr>
                      <a:r>
                        <a:rPr lang="en" b="1" dirty="0">
                          <a:latin typeface="Century Gothic" panose="020B0502020202020204" pitchFamily="34" charset="0"/>
                        </a:rPr>
                        <a:t>51</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ctr" rtl="0">
                        <a:lnSpc>
                          <a:spcPct val="115000"/>
                        </a:lnSpc>
                        <a:spcBef>
                          <a:spcPts val="0"/>
                        </a:spcBef>
                        <a:spcAft>
                          <a:spcPts val="0"/>
                        </a:spcAft>
                        <a:buNone/>
                      </a:pPr>
                      <a:r>
                        <a:rPr lang="en" b="1" dirty="0">
                          <a:latin typeface="Century Gothic" panose="020B0502020202020204" pitchFamily="34" charset="0"/>
                        </a:rPr>
                        <a:t>39,480</a:t>
                      </a:r>
                      <a:endParaRPr b="1" dirty="0">
                        <a:latin typeface="Century Gothic" panose="020B0502020202020204" pitchFamily="34" charset="0"/>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674EA7"/>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849588" y="168125"/>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000" b="1" dirty="0">
                <a:solidFill>
                  <a:srgbClr val="0F486F"/>
                </a:solidFill>
                <a:latin typeface="Arial"/>
                <a:ea typeface="Arial"/>
                <a:cs typeface="Arial"/>
                <a:sym typeface="Arial"/>
              </a:rPr>
              <a:t>                          Investment Appraisal   </a:t>
            </a:r>
            <a:endParaRPr sz="3000" b="1" dirty="0">
              <a:solidFill>
                <a:srgbClr val="0F486F"/>
              </a:solidFill>
            </a:endParaRPr>
          </a:p>
        </p:txBody>
      </p:sp>
      <p:sp>
        <p:nvSpPr>
          <p:cNvPr id="218" name="Google Shape;218;p33"/>
          <p:cNvSpPr txBox="1">
            <a:spLocks noGrp="1"/>
          </p:cNvSpPr>
          <p:nvPr>
            <p:ph type="body" idx="1"/>
          </p:nvPr>
        </p:nvSpPr>
        <p:spPr>
          <a:xfrm>
            <a:off x="311700" y="1152475"/>
            <a:ext cx="8520600" cy="4206300"/>
          </a:xfrm>
          <a:prstGeom prst="rect">
            <a:avLst/>
          </a:prstGeom>
        </p:spPr>
        <p:txBody>
          <a:bodyPr spcFirstLastPara="1" wrap="square" lIns="68575" tIns="34275" rIns="68575" bIns="34275" anchor="ctr" anchorCtr="0">
            <a:normAutofit/>
          </a:bodyPr>
          <a:lstStyle/>
          <a:p>
            <a:pPr marL="0" lvl="0" indent="0" algn="l" rtl="0">
              <a:spcBef>
                <a:spcPts val="300"/>
              </a:spcBef>
              <a:spcAft>
                <a:spcPts val="500"/>
              </a:spcAft>
              <a:buNone/>
            </a:pPr>
            <a:endParaRPr/>
          </a:p>
        </p:txBody>
      </p:sp>
      <p:graphicFrame>
        <p:nvGraphicFramePr>
          <p:cNvPr id="219" name="Google Shape;219;p33"/>
          <p:cNvGraphicFramePr/>
          <p:nvPr>
            <p:extLst>
              <p:ext uri="{D42A27DB-BD31-4B8C-83A1-F6EECF244321}">
                <p14:modId xmlns:p14="http://schemas.microsoft.com/office/powerpoint/2010/main" val="2581625795"/>
              </p:ext>
            </p:extLst>
          </p:nvPr>
        </p:nvGraphicFramePr>
        <p:xfrm>
          <a:off x="0" y="1017725"/>
          <a:ext cx="8945325" cy="4064150"/>
        </p:xfrm>
        <a:graphic>
          <a:graphicData uri="http://schemas.openxmlformats.org/drawingml/2006/table">
            <a:tbl>
              <a:tblPr>
                <a:noFill/>
                <a:tableStyleId>{95F3A7ED-F3E8-4B48-BEC2-9697D888B029}</a:tableStyleId>
              </a:tblPr>
              <a:tblGrid>
                <a:gridCol w="4535025">
                  <a:extLst>
                    <a:ext uri="{9D8B030D-6E8A-4147-A177-3AD203B41FA5}">
                      <a16:colId xmlns:a16="http://schemas.microsoft.com/office/drawing/2014/main" val="20000"/>
                    </a:ext>
                  </a:extLst>
                </a:gridCol>
                <a:gridCol w="4410300">
                  <a:extLst>
                    <a:ext uri="{9D8B030D-6E8A-4147-A177-3AD203B41FA5}">
                      <a16:colId xmlns:a16="http://schemas.microsoft.com/office/drawing/2014/main" val="20001"/>
                    </a:ext>
                  </a:extLst>
                </a:gridCol>
              </a:tblGrid>
              <a:tr h="482725">
                <a:tc>
                  <a:txBody>
                    <a:bodyPr/>
                    <a:lstStyle/>
                    <a:p>
                      <a:pPr marL="0" lvl="0" indent="0" algn="l" rtl="0">
                        <a:lnSpc>
                          <a:spcPct val="115000"/>
                        </a:lnSpc>
                        <a:spcBef>
                          <a:spcPts val="1200"/>
                        </a:spcBef>
                        <a:spcAft>
                          <a:spcPts val="1200"/>
                        </a:spcAft>
                        <a:buClr>
                          <a:schemeClr val="dk1"/>
                        </a:buClr>
                        <a:buSzPts val="1100"/>
                        <a:buFont typeface="Arial"/>
                        <a:buNone/>
                      </a:pPr>
                      <a:r>
                        <a:rPr lang="en" sz="1800" b="1" dirty="0">
                          <a:solidFill>
                            <a:schemeClr val="dk1"/>
                          </a:solidFill>
                        </a:rPr>
                        <a:t>Technique:</a:t>
                      </a:r>
                      <a:r>
                        <a:rPr lang="en" sz="1800" dirty="0">
                          <a:solidFill>
                            <a:schemeClr val="dk1"/>
                          </a:solidFill>
                        </a:rPr>
                        <a:t> </a:t>
                      </a:r>
                      <a:r>
                        <a:rPr lang="en" sz="1800" b="1" dirty="0">
                          <a:solidFill>
                            <a:schemeClr val="dk1"/>
                          </a:solidFill>
                        </a:rPr>
                        <a:t>Payback Period</a:t>
                      </a:r>
                      <a:endParaRPr sz="1800" dirty="0"/>
                    </a:p>
                  </a:txBody>
                  <a:tcPr marL="91425" marR="91425" marT="91425" marB="91425">
                    <a:solidFill>
                      <a:schemeClr val="bg2">
                        <a:lumMod val="60000"/>
                        <a:lumOff val="40000"/>
                      </a:schemeClr>
                    </a:solidFill>
                  </a:tcPr>
                </a:tc>
                <a:tc>
                  <a:txBody>
                    <a:bodyPr/>
                    <a:lstStyle/>
                    <a:p>
                      <a:pPr marL="0" lvl="0" indent="0" algn="l" rtl="0">
                        <a:lnSpc>
                          <a:spcPct val="115000"/>
                        </a:lnSpc>
                        <a:spcBef>
                          <a:spcPts val="1200"/>
                        </a:spcBef>
                        <a:spcAft>
                          <a:spcPts val="1200"/>
                        </a:spcAft>
                        <a:buNone/>
                      </a:pPr>
                      <a:r>
                        <a:rPr lang="en" sz="1800" b="1" dirty="0">
                          <a:solidFill>
                            <a:schemeClr val="dk1"/>
                          </a:solidFill>
                        </a:rPr>
                        <a:t>After Project Completion</a:t>
                      </a:r>
                      <a:endParaRPr sz="1800" dirty="0"/>
                    </a:p>
                  </a:txBody>
                  <a:tcPr marL="91425" marR="91425" marT="91425" marB="91425">
                    <a:solidFill>
                      <a:schemeClr val="bg2">
                        <a:lumMod val="40000"/>
                        <a:lumOff val="60000"/>
                      </a:schemeClr>
                    </a:solidFill>
                  </a:tcPr>
                </a:tc>
                <a:extLst>
                  <a:ext uri="{0D108BD9-81ED-4DB2-BD59-A6C34878D82A}">
                    <a16:rowId xmlns:a16="http://schemas.microsoft.com/office/drawing/2014/main" val="10000"/>
                  </a:ext>
                </a:extLst>
              </a:tr>
              <a:tr h="3581425">
                <a:tc>
                  <a:txBody>
                    <a:bodyPr/>
                    <a:lstStyle/>
                    <a:p>
                      <a:pPr marL="457200" lvl="0" indent="-314325" algn="l" rtl="0">
                        <a:lnSpc>
                          <a:spcPct val="115000"/>
                        </a:lnSpc>
                        <a:spcBef>
                          <a:spcPts val="1200"/>
                        </a:spcBef>
                        <a:spcAft>
                          <a:spcPts val="0"/>
                        </a:spcAft>
                        <a:buClr>
                          <a:schemeClr val="dk1"/>
                        </a:buClr>
                        <a:buSzPts val="1350"/>
                        <a:buFont typeface="Century Gothic"/>
                        <a:buChar char="❖"/>
                      </a:pPr>
                      <a:r>
                        <a:rPr lang="en" sz="1350" dirty="0">
                          <a:solidFill>
                            <a:schemeClr val="dk1"/>
                          </a:solidFill>
                          <a:latin typeface="Century Gothic"/>
                          <a:ea typeface="Century Gothic"/>
                          <a:cs typeface="Century Gothic"/>
                          <a:sym typeface="Century Gothic"/>
                        </a:rPr>
                        <a:t>Assuming </a:t>
                      </a:r>
                      <a:r>
                        <a:rPr lang="en" sz="1350" dirty="0" err="1">
                          <a:solidFill>
                            <a:schemeClr val="dk1"/>
                          </a:solidFill>
                          <a:latin typeface="Century Gothic"/>
                          <a:ea typeface="Century Gothic"/>
                          <a:cs typeface="Century Gothic"/>
                          <a:sym typeface="Century Gothic"/>
                        </a:rPr>
                        <a:t>Tritek</a:t>
                      </a:r>
                      <a:r>
                        <a:rPr lang="en" sz="1350" dirty="0">
                          <a:solidFill>
                            <a:schemeClr val="dk1"/>
                          </a:solidFill>
                          <a:latin typeface="Century Gothic"/>
                          <a:ea typeface="Century Gothic"/>
                          <a:cs typeface="Century Gothic"/>
                          <a:sym typeface="Century Gothic"/>
                        </a:rPr>
                        <a:t> recruits 200 candidates every 2 months. Each candidate pays £400 as a subscription fee. After the completion of this project it is expected that there would be a high demand. </a:t>
                      </a:r>
                      <a:r>
                        <a:rPr lang="en" sz="1350" dirty="0" err="1">
                          <a:solidFill>
                            <a:schemeClr val="dk1"/>
                          </a:solidFill>
                          <a:latin typeface="Century Gothic"/>
                          <a:ea typeface="Century Gothic"/>
                          <a:cs typeface="Century Gothic"/>
                          <a:sym typeface="Century Gothic"/>
                        </a:rPr>
                        <a:t>Tritek</a:t>
                      </a:r>
                      <a:r>
                        <a:rPr lang="en" sz="1350" dirty="0">
                          <a:solidFill>
                            <a:schemeClr val="dk1"/>
                          </a:solidFill>
                          <a:latin typeface="Century Gothic"/>
                          <a:ea typeface="Century Gothic"/>
                          <a:cs typeface="Century Gothic"/>
                          <a:sym typeface="Century Gothic"/>
                        </a:rPr>
                        <a:t> should be able to recruit 150/month because of this high demand.</a:t>
                      </a:r>
                      <a:endParaRPr sz="1350" dirty="0">
                        <a:solidFill>
                          <a:schemeClr val="dk1"/>
                        </a:solidFill>
                        <a:latin typeface="Century Gothic"/>
                        <a:ea typeface="Century Gothic"/>
                        <a:cs typeface="Century Gothic"/>
                        <a:sym typeface="Century Gothic"/>
                      </a:endParaRPr>
                    </a:p>
                    <a:p>
                      <a:pPr marL="457200" lvl="0" indent="0" algn="l" rtl="0">
                        <a:lnSpc>
                          <a:spcPct val="115000"/>
                        </a:lnSpc>
                        <a:spcBef>
                          <a:spcPts val="1200"/>
                        </a:spcBef>
                        <a:spcAft>
                          <a:spcPts val="0"/>
                        </a:spcAft>
                        <a:buNone/>
                      </a:pPr>
                      <a:endParaRPr sz="1350" dirty="0">
                        <a:solidFill>
                          <a:schemeClr val="dk1"/>
                        </a:solidFill>
                        <a:latin typeface="Century Gothic"/>
                        <a:ea typeface="Century Gothic"/>
                        <a:cs typeface="Century Gothic"/>
                        <a:sym typeface="Century Gothic"/>
                      </a:endParaRPr>
                    </a:p>
                    <a:p>
                      <a:pPr marL="457200" lvl="0" indent="-314325" algn="l" rtl="0">
                        <a:lnSpc>
                          <a:spcPct val="115000"/>
                        </a:lnSpc>
                        <a:spcBef>
                          <a:spcPts val="1200"/>
                        </a:spcBef>
                        <a:spcAft>
                          <a:spcPts val="0"/>
                        </a:spcAft>
                        <a:buClr>
                          <a:schemeClr val="dk1"/>
                        </a:buClr>
                        <a:buSzPts val="1350"/>
                        <a:buFont typeface="Century Gothic"/>
                        <a:buChar char="❖"/>
                      </a:pPr>
                      <a:r>
                        <a:rPr lang="en" sz="1350" dirty="0">
                          <a:solidFill>
                            <a:schemeClr val="dk1"/>
                          </a:solidFill>
                          <a:latin typeface="Century Gothic"/>
                          <a:ea typeface="Century Gothic"/>
                          <a:cs typeface="Century Gothic"/>
                          <a:sym typeface="Century Gothic"/>
                        </a:rPr>
                        <a:t>Assuming before this project was initiated, </a:t>
                      </a:r>
                      <a:r>
                        <a:rPr lang="en" sz="1350" dirty="0" err="1">
                          <a:solidFill>
                            <a:schemeClr val="dk1"/>
                          </a:solidFill>
                          <a:latin typeface="Century Gothic"/>
                          <a:ea typeface="Century Gothic"/>
                          <a:cs typeface="Century Gothic"/>
                          <a:sym typeface="Century Gothic"/>
                        </a:rPr>
                        <a:t>Tritek</a:t>
                      </a:r>
                      <a:r>
                        <a:rPr lang="en" sz="1350" dirty="0">
                          <a:solidFill>
                            <a:schemeClr val="dk1"/>
                          </a:solidFill>
                          <a:latin typeface="Century Gothic"/>
                          <a:ea typeface="Century Gothic"/>
                          <a:cs typeface="Century Gothic"/>
                          <a:sym typeface="Century Gothic"/>
                        </a:rPr>
                        <a:t> had 1200 candidates/year and gross income of £480,000. We estimate a 20% profit from the subscription which is £96000 .</a:t>
                      </a:r>
                      <a:endParaRPr sz="1350" dirty="0">
                        <a:solidFill>
                          <a:schemeClr val="dk1"/>
                        </a:solidFill>
                        <a:latin typeface="Century Gothic"/>
                        <a:ea typeface="Century Gothic"/>
                        <a:cs typeface="Century Gothic"/>
                        <a:sym typeface="Century Gothic"/>
                      </a:endParaRPr>
                    </a:p>
                    <a:p>
                      <a:pPr marL="457200" lvl="0" indent="0" algn="l" rtl="0">
                        <a:spcBef>
                          <a:spcPts val="1200"/>
                        </a:spcBef>
                        <a:spcAft>
                          <a:spcPts val="0"/>
                        </a:spcAft>
                        <a:buNone/>
                      </a:pPr>
                      <a:endParaRPr dirty="0">
                        <a:latin typeface="Century Gothic"/>
                        <a:ea typeface="Century Gothic"/>
                        <a:cs typeface="Century Gothic"/>
                        <a:sym typeface="Century Gothic"/>
                      </a:endParaRPr>
                    </a:p>
                  </a:txBody>
                  <a:tcPr marL="91425" marR="91425" marT="91425" marB="91425">
                    <a:solidFill>
                      <a:schemeClr val="bg2">
                        <a:lumMod val="60000"/>
                        <a:lumOff val="40000"/>
                      </a:schemeClr>
                    </a:solidFill>
                  </a:tcPr>
                </a:tc>
                <a:tc>
                  <a:txBody>
                    <a:bodyPr/>
                    <a:lstStyle/>
                    <a:p>
                      <a:pPr marL="457200" lvl="0" indent="-314325" algn="l" rtl="0">
                        <a:lnSpc>
                          <a:spcPct val="115000"/>
                        </a:lnSpc>
                        <a:spcBef>
                          <a:spcPts val="1200"/>
                        </a:spcBef>
                        <a:spcAft>
                          <a:spcPts val="0"/>
                        </a:spcAft>
                        <a:buClr>
                          <a:schemeClr val="dk1"/>
                        </a:buClr>
                        <a:buSzPts val="1350"/>
                        <a:buFont typeface="Century Gothic"/>
                        <a:buChar char="❖"/>
                      </a:pPr>
                      <a:r>
                        <a:rPr lang="en" sz="1350" dirty="0">
                          <a:solidFill>
                            <a:schemeClr val="dk1"/>
                          </a:solidFill>
                          <a:latin typeface="Century Gothic"/>
                          <a:ea typeface="Century Gothic"/>
                          <a:cs typeface="Century Gothic"/>
                          <a:sym typeface="Century Gothic"/>
                        </a:rPr>
                        <a:t>After this project is completed, </a:t>
                      </a:r>
                      <a:r>
                        <a:rPr lang="en" sz="1350" dirty="0" err="1">
                          <a:solidFill>
                            <a:schemeClr val="dk1"/>
                          </a:solidFill>
                          <a:latin typeface="Century Gothic"/>
                          <a:ea typeface="Century Gothic"/>
                          <a:cs typeface="Century Gothic"/>
                          <a:sym typeface="Century Gothic"/>
                        </a:rPr>
                        <a:t>Tritek</a:t>
                      </a:r>
                      <a:r>
                        <a:rPr lang="en" sz="1350" dirty="0">
                          <a:solidFill>
                            <a:schemeClr val="dk1"/>
                          </a:solidFill>
                          <a:latin typeface="Century Gothic"/>
                          <a:ea typeface="Century Gothic"/>
                          <a:cs typeface="Century Gothic"/>
                          <a:sym typeface="Century Gothic"/>
                        </a:rPr>
                        <a:t> is projected to have 1800 candidates/year and gross income of £720,000. We estimated a 20% profit from the subscription which is £144,000.</a:t>
                      </a:r>
                      <a:endParaRPr sz="1350" dirty="0">
                        <a:solidFill>
                          <a:schemeClr val="dk1"/>
                        </a:solidFill>
                        <a:latin typeface="Century Gothic"/>
                        <a:ea typeface="Century Gothic"/>
                        <a:cs typeface="Century Gothic"/>
                        <a:sym typeface="Century Gothic"/>
                      </a:endParaRPr>
                    </a:p>
                    <a:p>
                      <a:pPr marL="457200" lvl="0" indent="-314325" algn="l" rtl="0">
                        <a:lnSpc>
                          <a:spcPct val="115000"/>
                        </a:lnSpc>
                        <a:spcBef>
                          <a:spcPts val="1200"/>
                        </a:spcBef>
                        <a:spcAft>
                          <a:spcPts val="0"/>
                        </a:spcAft>
                        <a:buClr>
                          <a:schemeClr val="dk1"/>
                        </a:buClr>
                        <a:buSzPts val="1350"/>
                        <a:buFont typeface="Century Gothic"/>
                        <a:buChar char="❖"/>
                      </a:pPr>
                      <a:endParaRPr lang="en" sz="1350" dirty="0">
                        <a:solidFill>
                          <a:schemeClr val="dk1"/>
                        </a:solidFill>
                        <a:latin typeface="Century Gothic"/>
                        <a:ea typeface="Century Gothic"/>
                        <a:cs typeface="Century Gothic"/>
                        <a:sym typeface="Century Gothic"/>
                      </a:endParaRPr>
                    </a:p>
                    <a:p>
                      <a:pPr marL="457200" lvl="0" indent="-314325" algn="l" rtl="0">
                        <a:lnSpc>
                          <a:spcPct val="115000"/>
                        </a:lnSpc>
                        <a:spcBef>
                          <a:spcPts val="1200"/>
                        </a:spcBef>
                        <a:spcAft>
                          <a:spcPts val="0"/>
                        </a:spcAft>
                        <a:buClr>
                          <a:schemeClr val="dk1"/>
                        </a:buClr>
                        <a:buSzPts val="1350"/>
                        <a:buFont typeface="Century Gothic"/>
                        <a:buChar char="❖"/>
                      </a:pPr>
                      <a:endParaRPr lang="en" sz="1350" dirty="0">
                        <a:solidFill>
                          <a:schemeClr val="dk1"/>
                        </a:solidFill>
                        <a:latin typeface="Century Gothic"/>
                        <a:ea typeface="Century Gothic"/>
                        <a:cs typeface="Century Gothic"/>
                        <a:sym typeface="Century Gothic"/>
                      </a:endParaRPr>
                    </a:p>
                    <a:p>
                      <a:pPr marL="457200" lvl="0" indent="-314325" algn="l" rtl="0">
                        <a:lnSpc>
                          <a:spcPct val="115000"/>
                        </a:lnSpc>
                        <a:spcBef>
                          <a:spcPts val="1200"/>
                        </a:spcBef>
                        <a:spcAft>
                          <a:spcPts val="0"/>
                        </a:spcAft>
                        <a:buClr>
                          <a:schemeClr val="dk1"/>
                        </a:buClr>
                        <a:buSzPts val="1350"/>
                        <a:buFont typeface="Century Gothic"/>
                        <a:buChar char="❖"/>
                      </a:pPr>
                      <a:r>
                        <a:rPr lang="en" sz="1350" dirty="0">
                          <a:solidFill>
                            <a:schemeClr val="dk1"/>
                          </a:solidFill>
                          <a:latin typeface="Century Gothic"/>
                          <a:ea typeface="Century Gothic"/>
                          <a:cs typeface="Century Gothic"/>
                          <a:sym typeface="Century Gothic"/>
                        </a:rPr>
                        <a:t>It is expected that there should be an exponential increase per year.</a:t>
                      </a:r>
                      <a:endParaRPr sz="1350" dirty="0">
                        <a:solidFill>
                          <a:schemeClr val="dk1"/>
                        </a:solidFill>
                        <a:latin typeface="Century Gothic"/>
                        <a:ea typeface="Century Gothic"/>
                        <a:cs typeface="Century Gothic"/>
                        <a:sym typeface="Century Gothic"/>
                      </a:endParaRPr>
                    </a:p>
                    <a:p>
                      <a:pPr marL="457200" lvl="0" indent="0" algn="l" rtl="0">
                        <a:spcBef>
                          <a:spcPts val="1200"/>
                        </a:spcBef>
                        <a:spcAft>
                          <a:spcPts val="0"/>
                        </a:spcAft>
                        <a:buNone/>
                      </a:pPr>
                      <a:endParaRPr sz="1350" b="1" dirty="0">
                        <a:solidFill>
                          <a:schemeClr val="dk1"/>
                        </a:solidFill>
                        <a:latin typeface="Century Gothic"/>
                        <a:ea typeface="Century Gothic"/>
                        <a:cs typeface="Century Gothic"/>
                        <a:sym typeface="Century Gothic"/>
                      </a:endParaRPr>
                    </a:p>
                  </a:txBody>
                  <a:tcPr marL="91425" marR="91425" marT="91425" marB="91425">
                    <a:solidFill>
                      <a:schemeClr val="bg2">
                        <a:lumMod val="40000"/>
                        <a:lumOff val="6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487B7F-29CE-F6BA-4248-C4002FC0AF15}"/>
              </a:ext>
            </a:extLst>
          </p:cNvPr>
          <p:cNvGraphicFramePr>
            <a:graphicFrameLocks noGrp="1"/>
          </p:cNvGraphicFramePr>
          <p:nvPr/>
        </p:nvGraphicFramePr>
        <p:xfrm>
          <a:off x="850583" y="1047115"/>
          <a:ext cx="5725160" cy="1645920"/>
        </p:xfrm>
        <a:graphic>
          <a:graphicData uri="http://schemas.openxmlformats.org/drawingml/2006/table">
            <a:tbl>
              <a:tblPr firstRow="1" firstCol="1" bandRow="1">
                <a:tableStyleId>{95F3A7ED-F3E8-4B48-BEC2-9697D888B029}</a:tableStyleId>
              </a:tblPr>
              <a:tblGrid>
                <a:gridCol w="1431290">
                  <a:extLst>
                    <a:ext uri="{9D8B030D-6E8A-4147-A177-3AD203B41FA5}">
                      <a16:colId xmlns:a16="http://schemas.microsoft.com/office/drawing/2014/main" val="2444881993"/>
                    </a:ext>
                  </a:extLst>
                </a:gridCol>
                <a:gridCol w="1431290">
                  <a:extLst>
                    <a:ext uri="{9D8B030D-6E8A-4147-A177-3AD203B41FA5}">
                      <a16:colId xmlns:a16="http://schemas.microsoft.com/office/drawing/2014/main" val="3456088213"/>
                    </a:ext>
                  </a:extLst>
                </a:gridCol>
                <a:gridCol w="1431290">
                  <a:extLst>
                    <a:ext uri="{9D8B030D-6E8A-4147-A177-3AD203B41FA5}">
                      <a16:colId xmlns:a16="http://schemas.microsoft.com/office/drawing/2014/main" val="3958466259"/>
                    </a:ext>
                  </a:extLst>
                </a:gridCol>
                <a:gridCol w="1431290">
                  <a:extLst>
                    <a:ext uri="{9D8B030D-6E8A-4147-A177-3AD203B41FA5}">
                      <a16:colId xmlns:a16="http://schemas.microsoft.com/office/drawing/2014/main" val="2269445968"/>
                    </a:ext>
                  </a:extLst>
                </a:gridCol>
              </a:tblGrid>
              <a:tr h="0">
                <a:tc>
                  <a:txBody>
                    <a:bodyPr/>
                    <a:lstStyle/>
                    <a:p>
                      <a:pPr marL="0" marR="0">
                        <a:spcBef>
                          <a:spcPts val="0"/>
                        </a:spcBef>
                        <a:spcAft>
                          <a:spcPts val="0"/>
                        </a:spcAft>
                      </a:pPr>
                      <a:r>
                        <a:rPr lang="en-GB" sz="1200" kern="100">
                          <a:effectLst/>
                        </a:rPr>
                        <a:t>Year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Cash Inflow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Discount Factor (3.5%)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Present Value (PV)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908376"/>
                  </a:ext>
                </a:extLst>
              </a:tr>
              <a:tr h="0">
                <a:tc>
                  <a:txBody>
                    <a:bodyPr/>
                    <a:lstStyle/>
                    <a:p>
                      <a:pPr marL="0" marR="0">
                        <a:spcBef>
                          <a:spcPts val="0"/>
                        </a:spcBef>
                        <a:spcAft>
                          <a:spcPts val="0"/>
                        </a:spcAft>
                      </a:pPr>
                      <a:r>
                        <a:rPr lang="en-GB" sz="1200" kern="100">
                          <a:effectLst/>
                        </a:rPr>
                        <a:t>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40000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1.0000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(40,000.00)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117522"/>
                  </a:ext>
                </a:extLst>
              </a:tr>
              <a:tr h="0">
                <a:tc>
                  <a:txBody>
                    <a:bodyPr/>
                    <a:lstStyle/>
                    <a:p>
                      <a:pPr marL="0" marR="0">
                        <a:spcBef>
                          <a:spcPts val="0"/>
                        </a:spcBef>
                        <a:spcAft>
                          <a:spcPts val="0"/>
                        </a:spcAft>
                      </a:pPr>
                      <a:r>
                        <a:rPr lang="en-GB" sz="1200" kern="100">
                          <a:effectLst/>
                        </a:rPr>
                        <a:t>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14450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0.9662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13,961.59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2661500"/>
                  </a:ext>
                </a:extLst>
              </a:tr>
              <a:tr h="0">
                <a:tc>
                  <a:txBody>
                    <a:bodyPr/>
                    <a:lstStyle/>
                    <a:p>
                      <a:pPr marL="0" marR="0">
                        <a:spcBef>
                          <a:spcPts val="0"/>
                        </a:spcBef>
                        <a:spcAft>
                          <a:spcPts val="0"/>
                        </a:spcAft>
                      </a:pPr>
                      <a:r>
                        <a:rPr lang="en-GB" sz="1200" kern="100">
                          <a:effectLst/>
                        </a:rPr>
                        <a:t>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15895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0.9335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14,837.98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2606721"/>
                  </a:ext>
                </a:extLst>
              </a:tr>
              <a:tr h="0">
                <a:tc>
                  <a:txBody>
                    <a:bodyPr/>
                    <a:lstStyle/>
                    <a:p>
                      <a:pPr marL="0" marR="0">
                        <a:spcBef>
                          <a:spcPts val="0"/>
                        </a:spcBef>
                        <a:spcAft>
                          <a:spcPts val="0"/>
                        </a:spcAft>
                      </a:pPr>
                      <a:r>
                        <a:rPr lang="en-GB" sz="1200" kern="100">
                          <a:effectLst/>
                        </a:rPr>
                        <a:t>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17585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0.9019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15,859.91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2441499"/>
                  </a:ext>
                </a:extLst>
              </a:tr>
              <a:tr h="0">
                <a:tc>
                  <a:txBody>
                    <a:bodyPr/>
                    <a:lstStyle/>
                    <a:p>
                      <a:pPr marL="0" marR="0">
                        <a:spcBef>
                          <a:spcPts val="0"/>
                        </a:spcBef>
                        <a:spcAft>
                          <a:spcPts val="0"/>
                        </a:spcAft>
                      </a:pPr>
                      <a:r>
                        <a:rPr lang="en-GB" sz="1200" kern="100">
                          <a:effectLst/>
                        </a:rPr>
                        <a:t>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19344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0.8714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GB" sz="1200" kern="100">
                          <a:effectLst/>
                        </a:rPr>
                        <a:t>16,856.36</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7101607"/>
                  </a:ext>
                </a:extLst>
              </a:tr>
              <a:tr h="0">
                <a:tc>
                  <a:txBody>
                    <a:bodyPr/>
                    <a:lstStyle/>
                    <a:p>
                      <a:pPr marL="0" marR="0">
                        <a:spcBef>
                          <a:spcPts val="0"/>
                        </a:spcBef>
                        <a:spcAft>
                          <a:spcPts val="0"/>
                        </a:spcAft>
                      </a:pPr>
                      <a:r>
                        <a:rPr lang="en-GB" sz="1200" kern="100">
                          <a:effectLst/>
                        </a:rPr>
                        <a:t>Total PV</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gridSpan="2">
                  <a:txBody>
                    <a:bodyPr/>
                    <a:lstStyle/>
                    <a:p>
                      <a:pPr marL="0" marR="0">
                        <a:spcBef>
                          <a:spcPts val="0"/>
                        </a:spcBef>
                        <a:spcAft>
                          <a:spcPts val="0"/>
                        </a:spcAft>
                      </a:pPr>
                      <a:r>
                        <a:rPr lang="en-GB"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rowSpan="2" hMerge="1">
                  <a:txBody>
                    <a:bodyPr/>
                    <a:lstStyle/>
                    <a:p>
                      <a:endParaRPr lang="en-US"/>
                    </a:p>
                  </a:txBody>
                  <a:tcPr/>
                </a:tc>
                <a:tc>
                  <a:txBody>
                    <a:bodyPr/>
                    <a:lstStyle/>
                    <a:p>
                      <a:pPr marL="0" marR="0">
                        <a:spcBef>
                          <a:spcPts val="0"/>
                        </a:spcBef>
                        <a:spcAft>
                          <a:spcPts val="0"/>
                        </a:spcAft>
                      </a:pPr>
                      <a:r>
                        <a:rPr lang="en-GB" sz="1200" kern="100">
                          <a:effectLst/>
                        </a:rPr>
                        <a:t>61,515.84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1876579"/>
                  </a:ext>
                </a:extLst>
              </a:tr>
              <a:tr h="0">
                <a:tc>
                  <a:txBody>
                    <a:bodyPr/>
                    <a:lstStyle/>
                    <a:p>
                      <a:pPr marL="0" marR="0">
                        <a:spcBef>
                          <a:spcPts val="0"/>
                        </a:spcBef>
                        <a:spcAft>
                          <a:spcPts val="0"/>
                        </a:spcAft>
                      </a:pPr>
                      <a:r>
                        <a:rPr lang="en-GB" sz="1200" kern="100">
                          <a:effectLst/>
                        </a:rPr>
                        <a:t>Net Present Value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vMerge="1">
                  <a:txBody>
                    <a:bodyPr/>
                    <a:lstStyle/>
                    <a:p>
                      <a:endParaRPr lang="en-US"/>
                    </a:p>
                  </a:txBody>
                  <a:tcPr/>
                </a:tc>
                <a:tc hMerge="1" vMerge="1">
                  <a:txBody>
                    <a:bodyPr/>
                    <a:lstStyle/>
                    <a:p>
                      <a:endParaRPr lang="en-US"/>
                    </a:p>
                  </a:txBody>
                  <a:tcPr/>
                </a:tc>
                <a:tc>
                  <a:txBody>
                    <a:bodyPr/>
                    <a:lstStyle/>
                    <a:p>
                      <a:pPr marL="0" marR="0">
                        <a:spcBef>
                          <a:spcPts val="0"/>
                        </a:spcBef>
                        <a:spcAft>
                          <a:spcPts val="0"/>
                        </a:spcAft>
                      </a:pPr>
                      <a:r>
                        <a:rPr lang="en-GB" sz="1200" kern="100" dirty="0">
                          <a:effectLst/>
                        </a:rPr>
                        <a:t>21,515.84</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81829807"/>
                  </a:ext>
                </a:extLst>
              </a:tr>
            </a:tbl>
          </a:graphicData>
        </a:graphic>
      </p:graphicFrame>
      <p:sp>
        <p:nvSpPr>
          <p:cNvPr id="5" name="Rectangle 1">
            <a:extLst>
              <a:ext uri="{FF2B5EF4-FFF2-40B4-BE49-F238E27FC236}">
                <a16:creationId xmlns:a16="http://schemas.microsoft.com/office/drawing/2014/main" id="{F7EFCA87-F775-E889-3AA9-6DD207D5D7B1}"/>
              </a:ext>
            </a:extLst>
          </p:cNvPr>
          <p:cNvSpPr>
            <a:spLocks noGrp="1" noChangeArrowheads="1"/>
          </p:cNvSpPr>
          <p:nvPr>
            <p:ph type="body" idx="1"/>
          </p:nvPr>
        </p:nvSpPr>
        <p:spPr bwMode="auto">
          <a:xfrm>
            <a:off x="596118" y="557630"/>
            <a:ext cx="713395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US" sz="1800" b="1" i="0" u="none" strike="noStrike" cap="none" normalizeH="0" baseline="0" dirty="0">
                <a:ln>
                  <a:noFill/>
                </a:ln>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INVESTMENT APPRAISAL</a:t>
            </a:r>
            <a:endParaRPr kumimoji="0" lang="en-GB" altLang="en-US" sz="1000" b="0" i="0" u="none" strike="noStrike" cap="none" normalizeH="0" baseline="0" dirty="0">
              <a:ln>
                <a:noFill/>
              </a:ln>
              <a:solidFill>
                <a:schemeClr val="bg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2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Investment Appraisal for this project has adopted the Net Profit Value (NPV) method. The NPV method provides the time value for money on investing the capital for the project. It is the most common Investment Appraisal method which is the sum of discounted net future cashflows for the project. It allows investors/stakeholders to make informed decision on their investment.</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Important Data/Assumption for the Project NPV Calculation.</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Investment Appraisal Period – 5 Years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Discount Factor (Source </a:t>
            </a:r>
            <a:r>
              <a:rPr kumimoji="0" lang="en-GB"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Gov.UK</a:t>
            </a: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3.50%</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Cash Inflow - This has been calculated based on 10% annual sales growth rate and from estimation of </a:t>
            </a:r>
            <a:r>
              <a:rPr kumimoji="0" lang="en-GB" altLang="en-US" sz="12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Tritek’s</a:t>
            </a: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revenue stream.</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Project Net Profit Value (NPV)</a:t>
            </a: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GB"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Calculation.</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Net Present Value (NPV) for the project is </a:t>
            </a:r>
            <a:r>
              <a:rPr kumimoji="0" lang="en-GB"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£21,515.84.</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Hence, NPV is greater than zero.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4680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95528" y="-68580"/>
            <a:ext cx="8832300" cy="568386"/>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2800" b="1" dirty="0">
                <a:solidFill>
                  <a:srgbClr val="0F486F"/>
                </a:solidFill>
              </a:rPr>
              <a:t>              INVESTMENT APPRAISAL CONT’D</a:t>
            </a:r>
            <a:endParaRPr sz="2800" b="1" dirty="0">
              <a:solidFill>
                <a:srgbClr val="0F486F"/>
              </a:solidFill>
            </a:endParaRPr>
          </a:p>
        </p:txBody>
      </p:sp>
      <p:sp>
        <p:nvSpPr>
          <p:cNvPr id="225" name="Google Shape;225;p34"/>
          <p:cNvSpPr txBox="1">
            <a:spLocks noGrp="1"/>
          </p:cNvSpPr>
          <p:nvPr>
            <p:ph type="body" idx="1"/>
          </p:nvPr>
        </p:nvSpPr>
        <p:spPr>
          <a:xfrm>
            <a:off x="256032" y="2478024"/>
            <a:ext cx="6218436" cy="3703320"/>
          </a:xfrm>
          <a:prstGeom prst="rect">
            <a:avLst/>
          </a:prstGeom>
        </p:spPr>
        <p:txBody>
          <a:bodyPr spcFirstLastPara="1" wrap="square" lIns="68575" tIns="34275" rIns="68575" bIns="34275" anchor="ctr" anchorCtr="0">
            <a:normAutofit/>
          </a:bodyPr>
          <a:lstStyle/>
          <a:p>
            <a:pPr marL="0" lvl="0" indent="0" algn="l" rtl="0">
              <a:lnSpc>
                <a:spcPct val="115000"/>
              </a:lnSpc>
              <a:spcBef>
                <a:spcPts val="1200"/>
              </a:spcBef>
              <a:spcAft>
                <a:spcPts val="0"/>
              </a:spcAft>
              <a:buNone/>
            </a:pPr>
            <a:r>
              <a:rPr lang="en" sz="1200" dirty="0">
                <a:solidFill>
                  <a:schemeClr val="dk1"/>
                </a:solidFill>
                <a:latin typeface="Arial"/>
                <a:ea typeface="Arial"/>
                <a:cs typeface="Arial"/>
                <a:sym typeface="Arial"/>
              </a:rPr>
              <a:t>Going by the table above, if </a:t>
            </a:r>
            <a:r>
              <a:rPr lang="en" sz="1200" dirty="0" err="1">
                <a:solidFill>
                  <a:schemeClr val="dk1"/>
                </a:solidFill>
                <a:latin typeface="Arial"/>
                <a:ea typeface="Arial"/>
                <a:cs typeface="Arial"/>
                <a:sym typeface="Arial"/>
              </a:rPr>
              <a:t>Tritek</a:t>
            </a:r>
            <a:r>
              <a:rPr lang="en" sz="1200" dirty="0">
                <a:solidFill>
                  <a:schemeClr val="dk1"/>
                </a:solidFill>
                <a:latin typeface="Arial"/>
                <a:ea typeface="Arial"/>
                <a:cs typeface="Arial"/>
                <a:sym typeface="Arial"/>
              </a:rPr>
              <a:t> invested £40,000 in this project and makes a profit of £144,000/year</a:t>
            </a:r>
          </a:p>
          <a:p>
            <a:pPr marL="0" lvl="0" indent="0" algn="l" rtl="0">
              <a:lnSpc>
                <a:spcPct val="115000"/>
              </a:lnSpc>
              <a:spcBef>
                <a:spcPts val="1200"/>
              </a:spcBef>
              <a:spcAft>
                <a:spcPts val="0"/>
              </a:spcAft>
              <a:buNone/>
            </a:pPr>
            <a:r>
              <a:rPr lang="en" sz="1200" dirty="0">
                <a:solidFill>
                  <a:schemeClr val="dk1"/>
                </a:solidFill>
                <a:latin typeface="Arial"/>
                <a:ea typeface="Arial"/>
                <a:cs typeface="Arial"/>
                <a:sym typeface="Arial"/>
              </a:rPr>
              <a:t>i.e. £12,000/month, the payback period would be less than 4 months. </a:t>
            </a:r>
            <a:endParaRPr sz="1200"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dirty="0">
                <a:solidFill>
                  <a:schemeClr val="dk1"/>
                </a:solidFill>
                <a:latin typeface="Arial"/>
                <a:ea typeface="Arial"/>
                <a:cs typeface="Arial"/>
                <a:sym typeface="Arial"/>
              </a:rPr>
              <a:t>ROI = </a:t>
            </a:r>
            <a:r>
              <a:rPr lang="en" sz="1200" u="sng" dirty="0">
                <a:solidFill>
                  <a:schemeClr val="dk1"/>
                </a:solidFill>
                <a:latin typeface="Arial"/>
                <a:ea typeface="Arial"/>
                <a:cs typeface="Arial"/>
                <a:sym typeface="Arial"/>
              </a:rPr>
              <a:t>Amount Gained - Amount Spent </a:t>
            </a:r>
            <a:endParaRPr sz="1200" u="sng"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u="sng" dirty="0">
                <a:solidFill>
                  <a:schemeClr val="dk1"/>
                </a:solidFill>
                <a:latin typeface="Arial"/>
                <a:ea typeface="Arial"/>
                <a:cs typeface="Arial"/>
                <a:sym typeface="Arial"/>
              </a:rPr>
              <a:t> </a:t>
            </a:r>
            <a:r>
              <a:rPr lang="en" sz="1200" dirty="0">
                <a:solidFill>
                  <a:schemeClr val="dk1"/>
                </a:solidFill>
                <a:latin typeface="Arial"/>
                <a:ea typeface="Arial"/>
                <a:cs typeface="Arial"/>
                <a:sym typeface="Arial"/>
              </a:rPr>
              <a:t>           Amount spent                                                                   </a:t>
            </a:r>
            <a:endParaRPr sz="1200"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u="sng" dirty="0">
                <a:solidFill>
                  <a:schemeClr val="dk1"/>
                </a:solidFill>
                <a:latin typeface="Arial"/>
                <a:ea typeface="Arial"/>
                <a:cs typeface="Arial"/>
                <a:sym typeface="Arial"/>
              </a:rPr>
              <a:t> </a:t>
            </a:r>
            <a:r>
              <a:rPr lang="en" sz="1200" dirty="0">
                <a:solidFill>
                  <a:schemeClr val="dk1"/>
                </a:solidFill>
                <a:latin typeface="Arial"/>
                <a:ea typeface="Arial"/>
                <a:cs typeface="Arial"/>
                <a:sym typeface="Arial"/>
              </a:rPr>
              <a:t>   = (</a:t>
            </a:r>
            <a:r>
              <a:rPr lang="en" sz="1200" u="sng" dirty="0">
                <a:solidFill>
                  <a:schemeClr val="dk1"/>
                </a:solidFill>
                <a:latin typeface="Arial"/>
                <a:ea typeface="Arial"/>
                <a:cs typeface="Arial"/>
                <a:sym typeface="Arial"/>
              </a:rPr>
              <a:t>144000 - 96000) - 40000      </a:t>
            </a:r>
            <a:r>
              <a:rPr lang="en" sz="1200" dirty="0">
                <a:solidFill>
                  <a:schemeClr val="dk1"/>
                </a:solidFill>
                <a:latin typeface="Arial"/>
                <a:ea typeface="Arial"/>
                <a:cs typeface="Arial"/>
                <a:sym typeface="Arial"/>
              </a:rPr>
              <a:t>  =       0.2  </a:t>
            </a:r>
            <a:r>
              <a:rPr lang="en" sz="1200" u="sng" dirty="0">
                <a:solidFill>
                  <a:schemeClr val="dk1"/>
                </a:solidFill>
                <a:latin typeface="Arial"/>
                <a:ea typeface="Arial"/>
                <a:cs typeface="Arial"/>
                <a:sym typeface="Arial"/>
              </a:rPr>
              <a:t>     </a:t>
            </a:r>
            <a:endParaRPr sz="1200" u="sng"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dirty="0">
                <a:solidFill>
                  <a:schemeClr val="dk1"/>
                </a:solidFill>
                <a:latin typeface="Arial"/>
                <a:ea typeface="Arial"/>
                <a:cs typeface="Arial"/>
                <a:sym typeface="Arial"/>
              </a:rPr>
              <a:t>               40000                                                          %ROI = 0.2 X 100 </a:t>
            </a:r>
          </a:p>
          <a:p>
            <a:pPr marL="0" lvl="0" indent="0" algn="l" rtl="0">
              <a:lnSpc>
                <a:spcPct val="115000"/>
              </a:lnSpc>
              <a:spcBef>
                <a:spcPts val="1200"/>
              </a:spcBef>
              <a:spcAft>
                <a:spcPts val="0"/>
              </a:spcAft>
              <a:buNone/>
            </a:pPr>
            <a:r>
              <a:rPr lang="en" sz="1200" dirty="0">
                <a:solidFill>
                  <a:schemeClr val="dk1"/>
                </a:solidFill>
                <a:latin typeface="Arial"/>
                <a:ea typeface="Arial"/>
                <a:cs typeface="Arial"/>
                <a:sym typeface="Arial"/>
              </a:rPr>
              <a:t>=  </a:t>
            </a:r>
            <a:r>
              <a:rPr lang="en" sz="1200" b="1" dirty="0">
                <a:solidFill>
                  <a:schemeClr val="dk1"/>
                </a:solidFill>
                <a:latin typeface="Arial"/>
                <a:ea typeface="Arial"/>
                <a:cs typeface="Arial"/>
                <a:sym typeface="Arial"/>
              </a:rPr>
              <a:t>20% (Expected Percentage return on investment Y1)</a:t>
            </a:r>
            <a:endParaRPr sz="1200" b="1"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275"/>
              <a:buFont typeface="Arial"/>
              <a:buNone/>
            </a:pPr>
            <a:endParaRPr sz="1200" dirty="0">
              <a:solidFill>
                <a:schemeClr val="dk1"/>
              </a:solidFill>
              <a:latin typeface="Arial"/>
              <a:ea typeface="Arial"/>
              <a:cs typeface="Arial"/>
              <a:sym typeface="Arial"/>
            </a:endParaRPr>
          </a:p>
          <a:p>
            <a:pPr marL="0" lvl="0" indent="0" algn="l" rtl="0">
              <a:spcBef>
                <a:spcPts val="1200"/>
              </a:spcBef>
              <a:spcAft>
                <a:spcPts val="500"/>
              </a:spcAft>
              <a:buNone/>
            </a:pPr>
            <a:endParaRPr sz="1200" dirty="0"/>
          </a:p>
        </p:txBody>
      </p:sp>
      <p:graphicFrame>
        <p:nvGraphicFramePr>
          <p:cNvPr id="226" name="Google Shape;226;p34"/>
          <p:cNvGraphicFramePr/>
          <p:nvPr>
            <p:extLst>
              <p:ext uri="{D42A27DB-BD31-4B8C-83A1-F6EECF244321}">
                <p14:modId xmlns:p14="http://schemas.microsoft.com/office/powerpoint/2010/main" val="2619907673"/>
              </p:ext>
            </p:extLst>
          </p:nvPr>
        </p:nvGraphicFramePr>
        <p:xfrm>
          <a:off x="353421" y="429768"/>
          <a:ext cx="4758074" cy="1906714"/>
        </p:xfrm>
        <a:graphic>
          <a:graphicData uri="http://schemas.openxmlformats.org/drawingml/2006/table">
            <a:tbl>
              <a:tblPr>
                <a:noFill/>
                <a:tableStyleId>{95F3A7ED-F3E8-4B48-BEC2-9697D888B029}</a:tableStyleId>
              </a:tblPr>
              <a:tblGrid>
                <a:gridCol w="881019">
                  <a:extLst>
                    <a:ext uri="{9D8B030D-6E8A-4147-A177-3AD203B41FA5}">
                      <a16:colId xmlns:a16="http://schemas.microsoft.com/office/drawing/2014/main" val="20000"/>
                    </a:ext>
                  </a:extLst>
                </a:gridCol>
                <a:gridCol w="1043084">
                  <a:extLst>
                    <a:ext uri="{9D8B030D-6E8A-4147-A177-3AD203B41FA5}">
                      <a16:colId xmlns:a16="http://schemas.microsoft.com/office/drawing/2014/main" val="20001"/>
                    </a:ext>
                  </a:extLst>
                </a:gridCol>
                <a:gridCol w="2833971">
                  <a:extLst>
                    <a:ext uri="{9D8B030D-6E8A-4147-A177-3AD203B41FA5}">
                      <a16:colId xmlns:a16="http://schemas.microsoft.com/office/drawing/2014/main" val="20002"/>
                    </a:ext>
                  </a:extLst>
                </a:gridCol>
              </a:tblGrid>
              <a:tr h="359093">
                <a:tc>
                  <a:txBody>
                    <a:bodyPr/>
                    <a:lstStyle/>
                    <a:p>
                      <a:pPr marL="0" lvl="0" indent="0" algn="l" rtl="0">
                        <a:spcBef>
                          <a:spcPts val="0"/>
                        </a:spcBef>
                        <a:spcAft>
                          <a:spcPts val="0"/>
                        </a:spcAft>
                        <a:buNone/>
                      </a:pPr>
                      <a:r>
                        <a:rPr lang="en" sz="1200" b="1" dirty="0">
                          <a:latin typeface="Century Gothic"/>
                          <a:ea typeface="Century Gothic"/>
                          <a:cs typeface="Century Gothic"/>
                          <a:sym typeface="Century Gothic"/>
                        </a:rPr>
                        <a:t>YEAR</a:t>
                      </a:r>
                      <a:endParaRPr sz="1200" b="1" dirty="0">
                        <a:latin typeface="Century Gothic"/>
                        <a:ea typeface="Century Gothic"/>
                        <a:cs typeface="Century Gothic"/>
                        <a:sym typeface="Century Gothic"/>
                      </a:endParaRPr>
                    </a:p>
                  </a:txBody>
                  <a:tcPr marL="91425" marR="91425" marT="91425" marB="91425">
                    <a:solidFill>
                      <a:schemeClr val="accent2">
                        <a:lumMod val="40000"/>
                        <a:lumOff val="60000"/>
                      </a:schemeClr>
                    </a:solidFill>
                  </a:tcPr>
                </a:tc>
                <a:tc>
                  <a:txBody>
                    <a:bodyPr/>
                    <a:lstStyle/>
                    <a:p>
                      <a:pPr marL="0" lvl="0" indent="0" algn="l" rtl="0">
                        <a:spcBef>
                          <a:spcPts val="0"/>
                        </a:spcBef>
                        <a:spcAft>
                          <a:spcPts val="0"/>
                        </a:spcAft>
                        <a:buNone/>
                      </a:pPr>
                      <a:r>
                        <a:rPr lang="en" sz="1200" b="1" dirty="0"/>
                        <a:t>PROFIT</a:t>
                      </a:r>
                      <a:endParaRPr sz="1200" b="1" dirty="0"/>
                    </a:p>
                  </a:txBody>
                  <a:tcPr marL="91425" marR="91425" marT="91425" marB="91425">
                    <a:lnB w="9525"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l" rtl="0">
                        <a:spcBef>
                          <a:spcPts val="0"/>
                        </a:spcBef>
                        <a:spcAft>
                          <a:spcPts val="0"/>
                        </a:spcAft>
                        <a:buNone/>
                      </a:pPr>
                      <a:r>
                        <a:rPr lang="en" sz="1200" b="1" dirty="0"/>
                        <a:t>CUMULATIVE PROFIT</a:t>
                      </a:r>
                      <a:endParaRPr sz="1200" b="1" dirty="0"/>
                    </a:p>
                  </a:txBody>
                  <a:tcPr marL="91425" marR="91425" marT="91425" marB="91425">
                    <a:lnB w="9525" cap="flat" cmpd="sng">
                      <a:solidFill>
                        <a:srgbClr val="000000"/>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0"/>
                  </a:ext>
                </a:extLst>
              </a:tr>
              <a:tr h="385246">
                <a:tc>
                  <a:txBody>
                    <a:bodyPr/>
                    <a:lstStyle/>
                    <a:p>
                      <a:pPr marL="0" lvl="0" indent="0" algn="l" rtl="0">
                        <a:spcBef>
                          <a:spcPts val="0"/>
                        </a:spcBef>
                        <a:spcAft>
                          <a:spcPts val="0"/>
                        </a:spcAft>
                        <a:buNone/>
                      </a:pPr>
                      <a:r>
                        <a:rPr lang="en" sz="1200" dirty="0"/>
                        <a:t>0</a:t>
                      </a:r>
                      <a:endParaRPr sz="1200" dirty="0"/>
                    </a:p>
                  </a:txBody>
                  <a:tcPr marL="91425" marR="91425" marT="91425" marB="91425">
                    <a:lnR w="9525" cap="flat" cmpd="sng">
                      <a:solidFill>
                        <a:srgbClr val="000000"/>
                      </a:solidFill>
                      <a:prstDash val="solid"/>
                      <a:round/>
                      <a:headEnd type="none" w="sm" len="sm"/>
                      <a:tailEnd type="none" w="sm" len="sm"/>
                    </a:lnR>
                    <a:solidFill>
                      <a:schemeClr val="accent2">
                        <a:lumMod val="40000"/>
                        <a:lumOff val="60000"/>
                      </a:schemeClr>
                    </a:solidFill>
                  </a:tcPr>
                </a:tc>
                <a:tc>
                  <a:txBody>
                    <a:bodyPr/>
                    <a:lstStyle/>
                    <a:p>
                      <a:pPr marL="0" lvl="0" indent="0" algn="l" rtl="0">
                        <a:lnSpc>
                          <a:spcPct val="115000"/>
                        </a:lnSpc>
                        <a:spcBef>
                          <a:spcPts val="1200"/>
                        </a:spcBef>
                        <a:spcAft>
                          <a:spcPts val="0"/>
                        </a:spcAft>
                        <a:buNone/>
                      </a:pPr>
                      <a:r>
                        <a:rPr lang="en" sz="1200" dirty="0"/>
                        <a:t>96,000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l" rtl="0">
                        <a:lnSpc>
                          <a:spcPct val="115000"/>
                        </a:lnSpc>
                        <a:spcBef>
                          <a:spcPts val="1200"/>
                        </a:spcBef>
                        <a:spcAft>
                          <a:spcPts val="0"/>
                        </a:spcAft>
                        <a:buNone/>
                      </a:pPr>
                      <a:r>
                        <a:rPr lang="en" sz="1200" dirty="0"/>
                        <a:t>96,000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1"/>
                  </a:ext>
                </a:extLst>
              </a:tr>
              <a:tr h="385246">
                <a:tc>
                  <a:txBody>
                    <a:bodyPr/>
                    <a:lstStyle/>
                    <a:p>
                      <a:pPr marL="0" lvl="0" indent="0" algn="l" rtl="0">
                        <a:spcBef>
                          <a:spcPts val="0"/>
                        </a:spcBef>
                        <a:spcAft>
                          <a:spcPts val="0"/>
                        </a:spcAft>
                        <a:buNone/>
                      </a:pPr>
                      <a:r>
                        <a:rPr lang="en" sz="1200" dirty="0"/>
                        <a:t>1</a:t>
                      </a:r>
                      <a:endParaRPr sz="1200" dirty="0"/>
                    </a:p>
                  </a:txBody>
                  <a:tcPr marL="91425" marR="91425" marT="91425" marB="91425">
                    <a:lnR w="9525" cap="flat" cmpd="sng">
                      <a:solidFill>
                        <a:srgbClr val="000000"/>
                      </a:solidFill>
                      <a:prstDash val="solid"/>
                      <a:round/>
                      <a:headEnd type="none" w="sm" len="sm"/>
                      <a:tailEnd type="none" w="sm" len="sm"/>
                    </a:lnR>
                    <a:solidFill>
                      <a:schemeClr val="accent2">
                        <a:lumMod val="40000"/>
                        <a:lumOff val="60000"/>
                      </a:schemeClr>
                    </a:solidFill>
                  </a:tcPr>
                </a:tc>
                <a:tc>
                  <a:txBody>
                    <a:bodyPr/>
                    <a:lstStyle/>
                    <a:p>
                      <a:pPr marL="0" lvl="0" indent="0" algn="l" rtl="0">
                        <a:lnSpc>
                          <a:spcPct val="115000"/>
                        </a:lnSpc>
                        <a:spcBef>
                          <a:spcPts val="1200"/>
                        </a:spcBef>
                        <a:spcAft>
                          <a:spcPts val="0"/>
                        </a:spcAft>
                        <a:buNone/>
                      </a:pPr>
                      <a:r>
                        <a:rPr lang="en" sz="1200" dirty="0"/>
                        <a:t>144,000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l" rtl="0">
                        <a:lnSpc>
                          <a:spcPct val="115000"/>
                        </a:lnSpc>
                        <a:spcBef>
                          <a:spcPts val="1200"/>
                        </a:spcBef>
                        <a:spcAft>
                          <a:spcPts val="0"/>
                        </a:spcAft>
                        <a:buNone/>
                      </a:pPr>
                      <a:r>
                        <a:rPr lang="en" sz="1200" dirty="0"/>
                        <a:t>144,000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2"/>
                  </a:ext>
                </a:extLst>
              </a:tr>
              <a:tr h="385246">
                <a:tc>
                  <a:txBody>
                    <a:bodyPr/>
                    <a:lstStyle/>
                    <a:p>
                      <a:pPr marL="0" lvl="0" indent="0" algn="l" rtl="0">
                        <a:spcBef>
                          <a:spcPts val="0"/>
                        </a:spcBef>
                        <a:spcAft>
                          <a:spcPts val="0"/>
                        </a:spcAft>
                        <a:buNone/>
                      </a:pPr>
                      <a:r>
                        <a:rPr lang="en" sz="1200" dirty="0"/>
                        <a:t>2</a:t>
                      </a:r>
                      <a:endParaRPr sz="1200" dirty="0"/>
                    </a:p>
                  </a:txBody>
                  <a:tcPr marL="91425" marR="91425" marT="91425" marB="91425">
                    <a:lnR w="9525" cap="flat" cmpd="sng">
                      <a:solidFill>
                        <a:srgbClr val="000000"/>
                      </a:solidFill>
                      <a:prstDash val="solid"/>
                      <a:round/>
                      <a:headEnd type="none" w="sm" len="sm"/>
                      <a:tailEnd type="none" w="sm" len="sm"/>
                    </a:lnR>
                    <a:solidFill>
                      <a:schemeClr val="accent2">
                        <a:lumMod val="40000"/>
                        <a:lumOff val="60000"/>
                      </a:schemeClr>
                    </a:solidFill>
                  </a:tcPr>
                </a:tc>
                <a:tc>
                  <a:txBody>
                    <a:bodyPr/>
                    <a:lstStyle/>
                    <a:p>
                      <a:pPr marL="0" lvl="0" indent="0" algn="l" rtl="0">
                        <a:lnSpc>
                          <a:spcPct val="115000"/>
                        </a:lnSpc>
                        <a:spcBef>
                          <a:spcPts val="1200"/>
                        </a:spcBef>
                        <a:spcAft>
                          <a:spcPts val="0"/>
                        </a:spcAft>
                        <a:buNone/>
                      </a:pPr>
                      <a:r>
                        <a:rPr lang="en" sz="1200" dirty="0"/>
                        <a:t>288,000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l" rtl="0">
                        <a:lnSpc>
                          <a:spcPct val="115000"/>
                        </a:lnSpc>
                        <a:spcBef>
                          <a:spcPts val="1200"/>
                        </a:spcBef>
                        <a:spcAft>
                          <a:spcPts val="0"/>
                        </a:spcAft>
                        <a:buNone/>
                      </a:pPr>
                      <a:r>
                        <a:rPr lang="en" sz="1200" dirty="0"/>
                        <a:t>432,000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3"/>
                  </a:ext>
                </a:extLst>
              </a:tr>
              <a:tr h="385246">
                <a:tc>
                  <a:txBody>
                    <a:bodyPr/>
                    <a:lstStyle/>
                    <a:p>
                      <a:pPr marL="0" lvl="0" indent="0" algn="l" rtl="0">
                        <a:spcBef>
                          <a:spcPts val="0"/>
                        </a:spcBef>
                        <a:spcAft>
                          <a:spcPts val="0"/>
                        </a:spcAft>
                        <a:buNone/>
                      </a:pPr>
                      <a:r>
                        <a:rPr lang="en" sz="1200" dirty="0"/>
                        <a:t>3</a:t>
                      </a:r>
                      <a:endParaRPr sz="1200" dirty="0"/>
                    </a:p>
                  </a:txBody>
                  <a:tcPr marL="91425" marR="91425" marT="91425" marB="91425">
                    <a:lnR w="9525" cap="flat" cmpd="sng">
                      <a:solidFill>
                        <a:srgbClr val="000000"/>
                      </a:solidFill>
                      <a:prstDash val="solid"/>
                      <a:round/>
                      <a:headEnd type="none" w="sm" len="sm"/>
                      <a:tailEnd type="none" w="sm" len="sm"/>
                    </a:lnR>
                    <a:solidFill>
                      <a:schemeClr val="accent2">
                        <a:lumMod val="40000"/>
                        <a:lumOff val="60000"/>
                      </a:schemeClr>
                    </a:solidFill>
                  </a:tcPr>
                </a:tc>
                <a:tc>
                  <a:txBody>
                    <a:bodyPr/>
                    <a:lstStyle/>
                    <a:p>
                      <a:pPr marL="0" lvl="0" indent="0" algn="l" rtl="0">
                        <a:lnSpc>
                          <a:spcPct val="115000"/>
                        </a:lnSpc>
                        <a:spcBef>
                          <a:spcPts val="1200"/>
                        </a:spcBef>
                        <a:spcAft>
                          <a:spcPts val="0"/>
                        </a:spcAft>
                        <a:buNone/>
                      </a:pPr>
                      <a:r>
                        <a:rPr lang="en" sz="1200" dirty="0"/>
                        <a:t>576,000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60000"/>
                        <a:lumOff val="40000"/>
                      </a:schemeClr>
                    </a:solidFill>
                  </a:tcPr>
                </a:tc>
                <a:tc>
                  <a:txBody>
                    <a:bodyPr/>
                    <a:lstStyle/>
                    <a:p>
                      <a:pPr marL="0" lvl="0" indent="0" algn="l" rtl="0">
                        <a:lnSpc>
                          <a:spcPct val="115000"/>
                        </a:lnSpc>
                        <a:spcBef>
                          <a:spcPts val="1200"/>
                        </a:spcBef>
                        <a:spcAft>
                          <a:spcPts val="0"/>
                        </a:spcAft>
                        <a:buNone/>
                      </a:pPr>
                      <a:r>
                        <a:rPr lang="en" sz="1200" dirty="0"/>
                        <a:t>1008000</a:t>
                      </a:r>
                      <a:endParaRPr sz="1200" dirty="0"/>
                    </a:p>
                  </a:txBody>
                  <a:tcPr marL="76200" marR="76200"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227" name="Google Shape;227;p34"/>
          <p:cNvSpPr/>
          <p:nvPr/>
        </p:nvSpPr>
        <p:spPr>
          <a:xfrm>
            <a:off x="3222480" y="4329684"/>
            <a:ext cx="526560" cy="26974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graphicFrame>
        <p:nvGraphicFramePr>
          <p:cNvPr id="234" name="Google Shape;234;p35"/>
          <p:cNvGraphicFramePr/>
          <p:nvPr>
            <p:extLst>
              <p:ext uri="{D42A27DB-BD31-4B8C-83A1-F6EECF244321}">
                <p14:modId xmlns:p14="http://schemas.microsoft.com/office/powerpoint/2010/main" val="3398711542"/>
              </p:ext>
            </p:extLst>
          </p:nvPr>
        </p:nvGraphicFramePr>
        <p:xfrm>
          <a:off x="0" y="804989"/>
          <a:ext cx="9057325" cy="4425750"/>
        </p:xfrm>
        <a:graphic>
          <a:graphicData uri="http://schemas.openxmlformats.org/drawingml/2006/table">
            <a:tbl>
              <a:tblPr>
                <a:noFill/>
                <a:tableStyleId>{CFD65D93-3C1E-417C-922E-2AEFD9FD473A}</a:tableStyleId>
              </a:tblPr>
              <a:tblGrid>
                <a:gridCol w="1234525">
                  <a:extLst>
                    <a:ext uri="{9D8B030D-6E8A-4147-A177-3AD203B41FA5}">
                      <a16:colId xmlns:a16="http://schemas.microsoft.com/office/drawing/2014/main" val="20000"/>
                    </a:ext>
                  </a:extLst>
                </a:gridCol>
                <a:gridCol w="2124575">
                  <a:extLst>
                    <a:ext uri="{9D8B030D-6E8A-4147-A177-3AD203B41FA5}">
                      <a16:colId xmlns:a16="http://schemas.microsoft.com/office/drawing/2014/main" val="20001"/>
                    </a:ext>
                  </a:extLst>
                </a:gridCol>
                <a:gridCol w="2210725">
                  <a:extLst>
                    <a:ext uri="{9D8B030D-6E8A-4147-A177-3AD203B41FA5}">
                      <a16:colId xmlns:a16="http://schemas.microsoft.com/office/drawing/2014/main" val="20002"/>
                    </a:ext>
                  </a:extLst>
                </a:gridCol>
                <a:gridCol w="2325525">
                  <a:extLst>
                    <a:ext uri="{9D8B030D-6E8A-4147-A177-3AD203B41FA5}">
                      <a16:colId xmlns:a16="http://schemas.microsoft.com/office/drawing/2014/main" val="20003"/>
                    </a:ext>
                  </a:extLst>
                </a:gridCol>
                <a:gridCol w="1161975">
                  <a:extLst>
                    <a:ext uri="{9D8B030D-6E8A-4147-A177-3AD203B41FA5}">
                      <a16:colId xmlns:a16="http://schemas.microsoft.com/office/drawing/2014/main" val="20004"/>
                    </a:ext>
                  </a:extLst>
                </a:gridCol>
              </a:tblGrid>
              <a:tr h="569525">
                <a:tc>
                  <a:txBody>
                    <a:bodyPr/>
                    <a:lstStyle/>
                    <a:p>
                      <a:pPr marL="0" lvl="0" indent="0" algn="l" rtl="0">
                        <a:lnSpc>
                          <a:spcPct val="115000"/>
                        </a:lnSpc>
                        <a:spcBef>
                          <a:spcPts val="1200"/>
                        </a:spcBef>
                        <a:spcAft>
                          <a:spcPts val="0"/>
                        </a:spcAft>
                        <a:buNone/>
                      </a:pPr>
                      <a:r>
                        <a:rPr lang="en" sz="1200" b="1" dirty="0"/>
                        <a:t>RISK</a:t>
                      </a:r>
                      <a:endParaRPr sz="1200" b="1" dirty="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20000"/>
                        <a:lumOff val="80000"/>
                      </a:schemeClr>
                    </a:solidFill>
                  </a:tcPr>
                </a:tc>
                <a:tc>
                  <a:txBody>
                    <a:bodyPr/>
                    <a:lstStyle/>
                    <a:p>
                      <a:pPr marL="0" lvl="0" indent="0" algn="l" rtl="0">
                        <a:lnSpc>
                          <a:spcPct val="115000"/>
                        </a:lnSpc>
                        <a:spcBef>
                          <a:spcPts val="1200"/>
                        </a:spcBef>
                        <a:spcAft>
                          <a:spcPts val="0"/>
                        </a:spcAft>
                        <a:buNone/>
                      </a:pPr>
                      <a:r>
                        <a:rPr lang="en" sz="1200" b="1" dirty="0"/>
                        <a:t>DESCRIPTION</a:t>
                      </a:r>
                      <a:endParaRPr sz="1200" b="1" dirty="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20000"/>
                        <a:lumOff val="80000"/>
                      </a:schemeClr>
                    </a:solidFill>
                  </a:tcPr>
                </a:tc>
                <a:tc>
                  <a:txBody>
                    <a:bodyPr/>
                    <a:lstStyle/>
                    <a:p>
                      <a:pPr marL="0" lvl="0" indent="0" algn="l" rtl="0">
                        <a:lnSpc>
                          <a:spcPct val="115000"/>
                        </a:lnSpc>
                        <a:spcBef>
                          <a:spcPts val="1200"/>
                        </a:spcBef>
                        <a:spcAft>
                          <a:spcPts val="0"/>
                        </a:spcAft>
                        <a:buNone/>
                      </a:pPr>
                      <a:r>
                        <a:rPr lang="en" sz="1200" b="1" dirty="0"/>
                        <a:t>IMPACT ASSESSMENT</a:t>
                      </a:r>
                      <a:endParaRPr sz="1200" b="1" dirty="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20000"/>
                        <a:lumOff val="80000"/>
                      </a:schemeClr>
                    </a:solidFill>
                  </a:tcPr>
                </a:tc>
                <a:tc>
                  <a:txBody>
                    <a:bodyPr/>
                    <a:lstStyle/>
                    <a:p>
                      <a:pPr marL="0" lvl="0" indent="0" algn="l" rtl="0">
                        <a:lnSpc>
                          <a:spcPct val="115000"/>
                        </a:lnSpc>
                        <a:spcBef>
                          <a:spcPts val="1200"/>
                        </a:spcBef>
                        <a:spcAft>
                          <a:spcPts val="0"/>
                        </a:spcAft>
                        <a:buNone/>
                      </a:pPr>
                      <a:r>
                        <a:rPr lang="en" sz="1200" b="1" dirty="0"/>
                        <a:t>MITIGATION PLAN</a:t>
                      </a:r>
                      <a:endParaRPr sz="1200" b="1" dirty="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20000"/>
                        <a:lumOff val="80000"/>
                      </a:schemeClr>
                    </a:solidFill>
                  </a:tcPr>
                </a:tc>
                <a:tc>
                  <a:txBody>
                    <a:bodyPr/>
                    <a:lstStyle/>
                    <a:p>
                      <a:pPr marL="0" lvl="0" indent="0" algn="l" rtl="0">
                        <a:lnSpc>
                          <a:spcPct val="115000"/>
                        </a:lnSpc>
                        <a:spcBef>
                          <a:spcPts val="1200"/>
                        </a:spcBef>
                        <a:spcAft>
                          <a:spcPts val="0"/>
                        </a:spcAft>
                        <a:buNone/>
                      </a:pPr>
                      <a:r>
                        <a:rPr lang="en" sz="1200" b="1" dirty="0"/>
                        <a:t>OWNER</a:t>
                      </a:r>
                      <a:endParaRPr sz="1200" b="1" dirty="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bg2">
                        <a:lumMod val="20000"/>
                        <a:lumOff val="80000"/>
                      </a:schemeClr>
                    </a:solidFill>
                  </a:tcPr>
                </a:tc>
                <a:extLst>
                  <a:ext uri="{0D108BD9-81ED-4DB2-BD59-A6C34878D82A}">
                    <a16:rowId xmlns:a16="http://schemas.microsoft.com/office/drawing/2014/main" val="10000"/>
                  </a:ext>
                </a:extLst>
              </a:tr>
              <a:tr h="919975">
                <a:tc>
                  <a:txBody>
                    <a:bodyPr/>
                    <a:lstStyle/>
                    <a:p>
                      <a:pPr marL="0" lvl="0" indent="0" algn="l" rtl="0">
                        <a:lnSpc>
                          <a:spcPct val="115000"/>
                        </a:lnSpc>
                        <a:spcBef>
                          <a:spcPts val="1200"/>
                        </a:spcBef>
                        <a:spcAft>
                          <a:spcPts val="0"/>
                        </a:spcAft>
                        <a:buNone/>
                      </a:pPr>
                      <a:r>
                        <a:rPr lang="en" sz="1200" b="1" dirty="0"/>
                        <a:t>SPONSOR AVAILABILITY </a:t>
                      </a:r>
                      <a:endParaRPr sz="1200" b="1" dirty="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lvl="0" indent="0" algn="l" rtl="0">
                        <a:lnSpc>
                          <a:spcPct val="115000"/>
                        </a:lnSpc>
                        <a:spcBef>
                          <a:spcPts val="1200"/>
                        </a:spcBef>
                        <a:spcAft>
                          <a:spcPts val="0"/>
                        </a:spcAft>
                        <a:buNone/>
                      </a:pPr>
                      <a:r>
                        <a:rPr lang="en" sz="1000"/>
                        <a:t>Low requirement gathering due to the minimal time follow-up with the sponsor</a:t>
                      </a:r>
                      <a:endParaRPr sz="1000">
                        <a:latin typeface="Century Gothic"/>
                        <a:ea typeface="Century Gothic"/>
                        <a:cs typeface="Century Gothic"/>
                        <a:sym typeface="Century Gothic"/>
                      </a:endParaRPr>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This may affect the different stages of the Project and may affect the timeline</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By setting up meeting with the sponsor and contacting them via all accessible channel of communication</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PM</a:t>
                      </a:r>
                      <a:endParaRPr sz="10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008775">
                <a:tc>
                  <a:txBody>
                    <a:bodyPr/>
                    <a:lstStyle/>
                    <a:p>
                      <a:pPr marL="0" lvl="0" indent="0" algn="l" rtl="0">
                        <a:lnSpc>
                          <a:spcPct val="115000"/>
                        </a:lnSpc>
                        <a:spcBef>
                          <a:spcPts val="1200"/>
                        </a:spcBef>
                        <a:spcAft>
                          <a:spcPts val="0"/>
                        </a:spcAft>
                        <a:buNone/>
                      </a:pPr>
                      <a:r>
                        <a:rPr lang="en" sz="1200" b="1" dirty="0"/>
                        <a:t>RESOURCE AVAILABILITY</a:t>
                      </a:r>
                      <a:endParaRPr sz="1200" b="1" dirty="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lvl="0" indent="0" algn="l" rtl="0">
                        <a:lnSpc>
                          <a:spcPct val="115000"/>
                        </a:lnSpc>
                        <a:spcBef>
                          <a:spcPts val="1200"/>
                        </a:spcBef>
                        <a:spcAft>
                          <a:spcPts val="0"/>
                        </a:spcAft>
                        <a:buNone/>
                      </a:pPr>
                      <a:r>
                        <a:rPr lang="en" sz="1000"/>
                        <a:t>Not having sufficient resources to complete tasks and meet deadlines.</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This may affect the team’s ability to complete tasks on time and may also lead to available resource burnout.</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All team members will be assigned a task and a follow up call to ensure that all members are engaged</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TEAM MEMBERS</a:t>
                      </a:r>
                      <a:endParaRPr sz="10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913525">
                <a:tc>
                  <a:txBody>
                    <a:bodyPr/>
                    <a:lstStyle/>
                    <a:p>
                      <a:pPr marL="0" lvl="0" indent="0" algn="l" rtl="0">
                        <a:lnSpc>
                          <a:spcPct val="115000"/>
                        </a:lnSpc>
                        <a:spcBef>
                          <a:spcPts val="1200"/>
                        </a:spcBef>
                        <a:spcAft>
                          <a:spcPts val="0"/>
                        </a:spcAft>
                        <a:buNone/>
                      </a:pPr>
                      <a:r>
                        <a:rPr lang="en" sz="1200" b="1" dirty="0"/>
                        <a:t>SKILL GAP</a:t>
                      </a:r>
                      <a:endParaRPr sz="1200" b="1" dirty="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lvl="0" indent="0" algn="l" rtl="0">
                        <a:lnSpc>
                          <a:spcPct val="115000"/>
                        </a:lnSpc>
                        <a:spcBef>
                          <a:spcPts val="1200"/>
                        </a:spcBef>
                        <a:spcAft>
                          <a:spcPts val="0"/>
                        </a:spcAft>
                        <a:buNone/>
                      </a:pPr>
                      <a:r>
                        <a:rPr lang="en" sz="1000"/>
                        <a:t>Disparity between skills among team members required on the project</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This may cause slower task execution that may affect the project timeline</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Members are being encouraged to watch their LMS videos and volunteer on project tasks</a:t>
                      </a:r>
                      <a:endParaRPr sz="1000"/>
                    </a:p>
                  </a:txBody>
                  <a:tcPr marL="88900" marR="88900" marT="88900" marB="889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TEAM MEMBERS</a:t>
                      </a:r>
                      <a:endParaRPr sz="10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1013950">
                <a:tc>
                  <a:txBody>
                    <a:bodyPr/>
                    <a:lstStyle/>
                    <a:p>
                      <a:pPr marL="0" lvl="0" indent="0" algn="l" rtl="0">
                        <a:lnSpc>
                          <a:spcPct val="115000"/>
                        </a:lnSpc>
                        <a:spcBef>
                          <a:spcPts val="1200"/>
                        </a:spcBef>
                        <a:spcAft>
                          <a:spcPts val="0"/>
                        </a:spcAft>
                        <a:buNone/>
                      </a:pPr>
                      <a:r>
                        <a:rPr lang="en" sz="1200" b="1" dirty="0"/>
                        <a:t>TEAM MEMBERS</a:t>
                      </a:r>
                      <a:endParaRPr sz="1200" b="1" dirty="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1">
                        <a:lumMod val="60000"/>
                        <a:lumOff val="40000"/>
                      </a:schemeClr>
                    </a:solidFill>
                  </a:tcPr>
                </a:tc>
                <a:tc>
                  <a:txBody>
                    <a:bodyPr/>
                    <a:lstStyle/>
                    <a:p>
                      <a:pPr marL="0" lvl="0" indent="0" algn="l" rtl="0">
                        <a:lnSpc>
                          <a:spcPct val="115000"/>
                        </a:lnSpc>
                        <a:spcBef>
                          <a:spcPts val="1200"/>
                        </a:spcBef>
                        <a:spcAft>
                          <a:spcPts val="0"/>
                        </a:spcAft>
                        <a:buNone/>
                      </a:pPr>
                      <a:r>
                        <a:rPr lang="en" sz="1000" dirty="0"/>
                        <a:t>Poor communication among team members regarding meetings and tasks.</a:t>
                      </a:r>
                      <a:endParaRPr sz="1000" dirty="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This may affect the quality and timeline of the project</a:t>
                      </a:r>
                      <a:endParaRPr sz="10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a:t>All team members will be assigned a task in the form of a rota and follow-up pings to ensure that all members are engaged</a:t>
                      </a:r>
                      <a:endParaRPr sz="100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lvl="0" indent="0" algn="l" rtl="0">
                        <a:lnSpc>
                          <a:spcPct val="115000"/>
                        </a:lnSpc>
                        <a:spcBef>
                          <a:spcPts val="1200"/>
                        </a:spcBef>
                        <a:spcAft>
                          <a:spcPts val="0"/>
                        </a:spcAft>
                        <a:buNone/>
                      </a:pPr>
                      <a:r>
                        <a:rPr lang="en" sz="1000" dirty="0"/>
                        <a:t>TEAM MEMBERS</a:t>
                      </a:r>
                      <a:endParaRPr sz="1000" dirty="0"/>
                    </a:p>
                  </a:txBody>
                  <a:tcPr marL="63500" marR="63500" marT="63500" marB="6350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235" name="Google Shape;235;p35"/>
          <p:cNvSpPr txBox="1"/>
          <p:nvPr/>
        </p:nvSpPr>
        <p:spPr>
          <a:xfrm>
            <a:off x="2586332" y="-91439"/>
            <a:ext cx="3503572" cy="749808"/>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2000"/>
              </a:spcBef>
              <a:spcAft>
                <a:spcPts val="0"/>
              </a:spcAft>
              <a:buNone/>
            </a:pPr>
            <a:r>
              <a:rPr lang="en" sz="3000" b="1" dirty="0">
                <a:solidFill>
                  <a:srgbClr val="0F486F"/>
                </a:solidFill>
                <a:latin typeface="Century Gothic"/>
                <a:ea typeface="Century Gothic"/>
                <a:cs typeface="Century Gothic"/>
                <a:sym typeface="Century Gothic"/>
              </a:rPr>
              <a:t>MAJOR RISKS</a:t>
            </a:r>
            <a:endParaRPr sz="3000" b="1" dirty="0">
              <a:solidFill>
                <a:srgbClr val="0F486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6"/>
          <p:cNvSpPr txBox="1">
            <a:spLocks noGrp="1"/>
          </p:cNvSpPr>
          <p:nvPr>
            <p:ph type="title"/>
          </p:nvPr>
        </p:nvSpPr>
        <p:spPr>
          <a:xfrm>
            <a:off x="623400" y="234713"/>
            <a:ext cx="8520600" cy="572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sz="3000" b="1" dirty="0">
                <a:solidFill>
                  <a:srgbClr val="0F486F"/>
                </a:solidFill>
              </a:rPr>
              <a:t>RECOMMENDATIONS</a:t>
            </a:r>
            <a:endParaRPr sz="3000" b="1" dirty="0">
              <a:solidFill>
                <a:srgbClr val="0F486F"/>
              </a:solidFill>
            </a:endParaRPr>
          </a:p>
        </p:txBody>
      </p:sp>
      <p:sp>
        <p:nvSpPr>
          <p:cNvPr id="241" name="Google Shape;241;p36"/>
          <p:cNvSpPr txBox="1">
            <a:spLocks noGrp="1"/>
          </p:cNvSpPr>
          <p:nvPr>
            <p:ph type="body" idx="1"/>
          </p:nvPr>
        </p:nvSpPr>
        <p:spPr>
          <a:xfrm>
            <a:off x="137964" y="749941"/>
            <a:ext cx="8520600" cy="3643618"/>
          </a:xfrm>
          <a:prstGeom prst="rect">
            <a:avLst/>
          </a:prstGeom>
        </p:spPr>
        <p:txBody>
          <a:bodyPr spcFirstLastPara="1" wrap="square" lIns="68575" tIns="34275" rIns="68575" bIns="34275" anchor="ctr" anchorCtr="0">
            <a:normAutofit/>
          </a:bodyPr>
          <a:lstStyle/>
          <a:p>
            <a:pPr marL="0" lvl="0" indent="0" algn="l" rtl="0">
              <a:lnSpc>
                <a:spcPct val="115000"/>
              </a:lnSpc>
              <a:spcBef>
                <a:spcPts val="0"/>
              </a:spcBef>
              <a:spcAft>
                <a:spcPts val="0"/>
              </a:spcAft>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457200" lvl="0" indent="-311150" algn="l" rtl="0">
              <a:lnSpc>
                <a:spcPct val="115000"/>
              </a:lnSpc>
              <a:spcBef>
                <a:spcPts val="0"/>
              </a:spcBef>
              <a:spcAft>
                <a:spcPts val="0"/>
              </a:spcAft>
              <a:buClr>
                <a:schemeClr val="dk1"/>
              </a:buClr>
              <a:buSzPts val="1300"/>
              <a:buFont typeface="Century Gothic"/>
              <a:buChar char="❖"/>
            </a:pPr>
            <a:r>
              <a:rPr lang="en" sz="1300" dirty="0">
                <a:solidFill>
                  <a:schemeClr val="dk1"/>
                </a:solidFill>
              </a:rPr>
              <a:t>Regular update of the platform to make it more </a:t>
            </a:r>
            <a:r>
              <a:rPr lang="en" sz="1300" dirty="0" err="1">
                <a:solidFill>
                  <a:schemeClr val="dk1"/>
                </a:solidFill>
              </a:rPr>
              <a:t>organised</a:t>
            </a:r>
            <a:r>
              <a:rPr lang="en" sz="1300" dirty="0">
                <a:solidFill>
                  <a:schemeClr val="dk1"/>
                </a:solidFill>
              </a:rPr>
              <a:t> and user friendly, </a:t>
            </a:r>
            <a:endParaRPr sz="1300" dirty="0">
              <a:solidFill>
                <a:schemeClr val="dk1"/>
              </a:solidFill>
            </a:endParaRPr>
          </a:p>
          <a:p>
            <a:pPr marL="457200" lvl="0" indent="0" algn="l" rtl="0">
              <a:lnSpc>
                <a:spcPct val="115000"/>
              </a:lnSpc>
              <a:spcBef>
                <a:spcPts val="0"/>
              </a:spcBef>
              <a:spcAft>
                <a:spcPts val="0"/>
              </a:spcAft>
              <a:buNone/>
            </a:pPr>
            <a:endParaRPr sz="1300" dirty="0">
              <a:solidFill>
                <a:schemeClr val="dk1"/>
              </a:solidFill>
            </a:endParaRPr>
          </a:p>
          <a:p>
            <a:pPr marL="457200" lvl="0" indent="-311150" algn="l" rtl="0">
              <a:lnSpc>
                <a:spcPct val="115000"/>
              </a:lnSpc>
              <a:spcBef>
                <a:spcPts val="0"/>
              </a:spcBef>
              <a:spcAft>
                <a:spcPts val="0"/>
              </a:spcAft>
              <a:buClr>
                <a:schemeClr val="dk1"/>
              </a:buClr>
              <a:buSzPts val="1300"/>
              <a:buFont typeface="Century Gothic"/>
              <a:buChar char="❖"/>
            </a:pPr>
            <a:r>
              <a:rPr lang="en" sz="1300" dirty="0">
                <a:solidFill>
                  <a:schemeClr val="dk1"/>
                </a:solidFill>
              </a:rPr>
              <a:t>Set up links on the home page for a seamless navigation by the user to ensure quick access to necessary information.</a:t>
            </a:r>
            <a:endParaRPr sz="1300" dirty="0">
              <a:solidFill>
                <a:schemeClr val="dk1"/>
              </a:solidFill>
            </a:endParaRPr>
          </a:p>
          <a:p>
            <a:pPr marL="457200" lvl="0" indent="0" algn="l" rtl="0">
              <a:lnSpc>
                <a:spcPct val="115000"/>
              </a:lnSpc>
              <a:spcBef>
                <a:spcPts val="0"/>
              </a:spcBef>
              <a:spcAft>
                <a:spcPts val="0"/>
              </a:spcAft>
              <a:buNone/>
            </a:pPr>
            <a:endParaRPr sz="1300" dirty="0">
              <a:solidFill>
                <a:schemeClr val="dk1"/>
              </a:solidFill>
            </a:endParaRPr>
          </a:p>
          <a:p>
            <a:pPr marL="457200" lvl="0" indent="-311150" algn="l" rtl="0">
              <a:lnSpc>
                <a:spcPct val="115000"/>
              </a:lnSpc>
              <a:spcBef>
                <a:spcPts val="0"/>
              </a:spcBef>
              <a:spcAft>
                <a:spcPts val="0"/>
              </a:spcAft>
              <a:buClr>
                <a:schemeClr val="dk1"/>
              </a:buClr>
              <a:buSzPts val="1300"/>
              <a:buFont typeface="Century Gothic"/>
              <a:buChar char="❖"/>
            </a:pPr>
            <a:r>
              <a:rPr lang="en" sz="1300" dirty="0">
                <a:solidFill>
                  <a:schemeClr val="dk1"/>
                </a:solidFill>
              </a:rPr>
              <a:t>Incorporating tracking features to gain insight on the use the platform, by the candidates. This will guide </a:t>
            </a:r>
            <a:r>
              <a:rPr lang="en" sz="1300" dirty="0" err="1">
                <a:solidFill>
                  <a:schemeClr val="dk1"/>
                </a:solidFill>
              </a:rPr>
              <a:t>Tritek</a:t>
            </a:r>
            <a:r>
              <a:rPr lang="en" sz="1300" dirty="0">
                <a:solidFill>
                  <a:schemeClr val="dk1"/>
                </a:solidFill>
              </a:rPr>
              <a:t> to understand areas of interests and provide more relevant services.</a:t>
            </a:r>
            <a:endParaRPr sz="1300" dirty="0">
              <a:solidFill>
                <a:schemeClr val="dk1"/>
              </a:solidFill>
            </a:endParaRPr>
          </a:p>
          <a:p>
            <a:pPr marL="457200" lvl="0" indent="0" algn="l" rtl="0">
              <a:lnSpc>
                <a:spcPct val="115000"/>
              </a:lnSpc>
              <a:spcBef>
                <a:spcPts val="0"/>
              </a:spcBef>
              <a:spcAft>
                <a:spcPts val="0"/>
              </a:spcAft>
              <a:buNone/>
            </a:pPr>
            <a:endParaRPr sz="1300" dirty="0">
              <a:solidFill>
                <a:schemeClr val="dk1"/>
              </a:solidFill>
            </a:endParaRPr>
          </a:p>
          <a:p>
            <a:pPr marL="457200" lvl="0" indent="-311150" algn="l" rtl="0">
              <a:lnSpc>
                <a:spcPct val="115000"/>
              </a:lnSpc>
              <a:spcBef>
                <a:spcPts val="0"/>
              </a:spcBef>
              <a:spcAft>
                <a:spcPts val="0"/>
              </a:spcAft>
              <a:buClr>
                <a:schemeClr val="dk1"/>
              </a:buClr>
              <a:buSzPts val="1300"/>
              <a:buFont typeface="Century Gothic"/>
              <a:buChar char="❖"/>
            </a:pPr>
            <a:r>
              <a:rPr lang="en" sz="1300" dirty="0">
                <a:solidFill>
                  <a:schemeClr val="dk1"/>
                </a:solidFill>
              </a:rPr>
              <a:t>Improving support services by introducing technical systems like the  AI Chatbot to respond to FAQ and general enquiries in time. </a:t>
            </a:r>
            <a:endParaRPr sz="1300" dirty="0">
              <a:solidFill>
                <a:schemeClr val="dk1"/>
              </a:solidFill>
            </a:endParaRPr>
          </a:p>
          <a:p>
            <a:pPr marL="457200" lvl="0" indent="0" algn="l" rtl="0">
              <a:lnSpc>
                <a:spcPct val="115000"/>
              </a:lnSpc>
              <a:spcBef>
                <a:spcPts val="0"/>
              </a:spcBef>
              <a:spcAft>
                <a:spcPts val="0"/>
              </a:spcAft>
              <a:buNone/>
            </a:pPr>
            <a:endParaRPr sz="1300" dirty="0">
              <a:solidFill>
                <a:schemeClr val="dk1"/>
              </a:solidFill>
            </a:endParaRPr>
          </a:p>
          <a:p>
            <a:pPr marL="457200" lvl="0" indent="-311150" algn="l" rtl="0">
              <a:lnSpc>
                <a:spcPct val="115000"/>
              </a:lnSpc>
              <a:spcBef>
                <a:spcPts val="0"/>
              </a:spcBef>
              <a:spcAft>
                <a:spcPts val="0"/>
              </a:spcAft>
              <a:buClr>
                <a:schemeClr val="dk1"/>
              </a:buClr>
              <a:buSzPts val="1300"/>
              <a:buFont typeface="Century Gothic"/>
              <a:buChar char="❖"/>
            </a:pPr>
            <a:r>
              <a:rPr lang="en" sz="1300" dirty="0">
                <a:solidFill>
                  <a:schemeClr val="dk1"/>
                </a:solidFill>
              </a:rPr>
              <a:t>Introducing a Two-Factor Authentication [2FA ]system to ensure safeguarding of data and candidate information. This promotes the overall integrity of the platform.</a:t>
            </a:r>
            <a:endParaRPr sz="1300" dirty="0">
              <a:solidFill>
                <a:schemeClr val="dk1"/>
              </a:solidFill>
            </a:endParaRPr>
          </a:p>
          <a:p>
            <a:pPr marL="457200" lvl="0" indent="-317500" algn="l" rtl="0">
              <a:spcBef>
                <a:spcPts val="0"/>
              </a:spcBef>
              <a:spcAft>
                <a:spcPts val="0"/>
              </a:spcAft>
              <a:buSzPts val="1400"/>
              <a:buChar char="❖"/>
            </a:pPr>
            <a:endParaRPr sz="1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4" name="Rounded Rectangle 3">
            <a:extLst>
              <a:ext uri="{FF2B5EF4-FFF2-40B4-BE49-F238E27FC236}">
                <a16:creationId xmlns:a16="http://schemas.microsoft.com/office/drawing/2014/main" id="{DD02A267-C642-2EAB-59B7-AF1800250B7E}"/>
              </a:ext>
            </a:extLst>
          </p:cNvPr>
          <p:cNvSpPr/>
          <p:nvPr/>
        </p:nvSpPr>
        <p:spPr>
          <a:xfrm>
            <a:off x="241749" y="841845"/>
            <a:ext cx="5604467" cy="4301655"/>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grpSp>
        <p:nvGrpSpPr>
          <p:cNvPr id="8" name="Group 7">
            <a:extLst>
              <a:ext uri="{FF2B5EF4-FFF2-40B4-BE49-F238E27FC236}">
                <a16:creationId xmlns:a16="http://schemas.microsoft.com/office/drawing/2014/main" id="{4EF65F2A-1095-4FE0-9468-7DB6D3B11FB4}"/>
              </a:ext>
            </a:extLst>
          </p:cNvPr>
          <p:cNvGrpSpPr/>
          <p:nvPr/>
        </p:nvGrpSpPr>
        <p:grpSpPr>
          <a:xfrm>
            <a:off x="241749" y="198172"/>
            <a:ext cx="4157330" cy="3642200"/>
            <a:chOff x="178139" y="-68636"/>
            <a:chExt cx="4157330" cy="3642200"/>
          </a:xfrm>
        </p:grpSpPr>
        <p:sp>
          <p:nvSpPr>
            <p:cNvPr id="148" name="Google Shape;148;p21"/>
            <p:cNvSpPr txBox="1"/>
            <p:nvPr/>
          </p:nvSpPr>
          <p:spPr>
            <a:xfrm>
              <a:off x="434301" y="1234492"/>
              <a:ext cx="3784468" cy="2339072"/>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Mandate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Executive Summary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Reason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Business Options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Market Research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Timescales </a:t>
              </a: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Costs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Investment Appraisal </a:t>
              </a: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Major Risk </a:t>
              </a:r>
              <a:endParaRPr dirty="0">
                <a:solidFill>
                  <a:schemeClr val="bg2"/>
                </a:solidFill>
                <a:latin typeface="Century Gothic"/>
                <a:ea typeface="Century Gothic"/>
                <a:cs typeface="Century Gothic"/>
                <a:sym typeface="Century Gothic"/>
              </a:endParaRPr>
            </a:p>
            <a:p>
              <a:pPr marL="285750" lvl="0" indent="-285750" algn="l" rtl="0">
                <a:spcBef>
                  <a:spcPts val="0"/>
                </a:spcBef>
                <a:spcAft>
                  <a:spcPts val="0"/>
                </a:spcAft>
                <a:buFont typeface="Wingdings" pitchFamily="2" charset="2"/>
                <a:buChar char="§"/>
              </a:pPr>
              <a:r>
                <a:rPr lang="en" dirty="0">
                  <a:solidFill>
                    <a:schemeClr val="bg2"/>
                  </a:solidFill>
                  <a:latin typeface="Century Gothic"/>
                  <a:ea typeface="Century Gothic"/>
                  <a:cs typeface="Century Gothic"/>
                  <a:sym typeface="Century Gothic"/>
                </a:rPr>
                <a:t>Recommendation </a:t>
              </a:r>
              <a:endParaRPr dirty="0">
                <a:solidFill>
                  <a:schemeClr val="bg2"/>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94C8F99D-ADEE-6D42-9DB8-EF892E3CBE9C}"/>
                </a:ext>
              </a:extLst>
            </p:cNvPr>
            <p:cNvSpPr txBox="1"/>
            <p:nvPr/>
          </p:nvSpPr>
          <p:spPr>
            <a:xfrm>
              <a:off x="178139" y="-68636"/>
              <a:ext cx="4157330" cy="1015663"/>
            </a:xfrm>
            <a:prstGeom prst="rect">
              <a:avLst/>
            </a:prstGeom>
            <a:noFill/>
          </p:spPr>
          <p:txBody>
            <a:bodyPr wrap="square" rtlCol="0">
              <a:spAutoFit/>
            </a:bodyPr>
            <a:lstStyle/>
            <a:p>
              <a:r>
                <a:rPr lang="en-US" sz="3000" b="1" dirty="0">
                  <a:solidFill>
                    <a:srgbClr val="0F486F"/>
                  </a:solidFill>
                  <a:latin typeface="Century Gothic"/>
                  <a:ea typeface="Century Gothic"/>
                  <a:cs typeface="Century Gothic"/>
                  <a:sym typeface="Century Gothic"/>
                </a:rPr>
                <a:t>Table Of Contents</a:t>
              </a:r>
              <a:r>
                <a:rPr lang="en-US" sz="3000" dirty="0">
                  <a:solidFill>
                    <a:srgbClr val="0F486F"/>
                  </a:solidFill>
                  <a:latin typeface="Century Gothic"/>
                  <a:ea typeface="Century Gothic"/>
                  <a:cs typeface="Century Gothic"/>
                  <a:sym typeface="Century Gothic"/>
                </a:rPr>
                <a:t> </a:t>
              </a:r>
              <a:endParaRPr lang="en-US" sz="3000" dirty="0">
                <a:latin typeface="Century Gothic"/>
                <a:ea typeface="Century Gothic"/>
                <a:cs typeface="Century Gothic"/>
                <a:sym typeface="Century Gothic"/>
              </a:endParaRPr>
            </a:p>
            <a:p>
              <a:endParaRPr lang="en-US" sz="30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48ABB0-3670-6014-A492-DAC462BF834E}"/>
              </a:ext>
            </a:extLst>
          </p:cNvPr>
          <p:cNvSpPr>
            <a:spLocks noGrp="1"/>
          </p:cNvSpPr>
          <p:nvPr>
            <p:ph type="body" idx="1"/>
          </p:nvPr>
        </p:nvSpPr>
        <p:spPr/>
        <p:txBody>
          <a:bodyPr>
            <a:normAutofit/>
          </a:bodyPr>
          <a:lstStyle/>
          <a:p>
            <a:pPr marL="152400" indent="0">
              <a:buNone/>
            </a:pPr>
            <a:r>
              <a:rPr lang="en-US" sz="8000" dirty="0"/>
              <a:t>THANKS</a:t>
            </a:r>
          </a:p>
        </p:txBody>
      </p:sp>
    </p:spTree>
    <p:extLst>
      <p:ext uri="{BB962C8B-B14F-4D97-AF65-F5344CB8AC3E}">
        <p14:creationId xmlns:p14="http://schemas.microsoft.com/office/powerpoint/2010/main" val="3791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2"/>
          <p:cNvSpPr txBox="1"/>
          <p:nvPr/>
        </p:nvSpPr>
        <p:spPr>
          <a:xfrm>
            <a:off x="355107" y="1548474"/>
            <a:ext cx="8220722" cy="2046552"/>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dirty="0">
                <a:latin typeface="Century Gothic"/>
                <a:ea typeface="Century Gothic"/>
                <a:cs typeface="Century Gothic"/>
                <a:sym typeface="Century Gothic"/>
              </a:rPr>
              <a:t>                   </a:t>
            </a:r>
            <a:endParaRPr b="1" dirty="0">
              <a:solidFill>
                <a:srgbClr val="0F486F"/>
              </a:solidFill>
              <a:latin typeface="Century Gothic"/>
              <a:ea typeface="Century Gothic"/>
              <a:cs typeface="Century Gothic"/>
              <a:sym typeface="Century Gothic"/>
            </a:endParaRPr>
          </a:p>
          <a:p>
            <a:pPr marL="0" lvl="0" indent="0" algn="just" rtl="0">
              <a:spcBef>
                <a:spcPts val="0"/>
              </a:spcBef>
              <a:spcAft>
                <a:spcPts val="0"/>
              </a:spcAft>
              <a:buNone/>
            </a:pPr>
            <a:endParaRPr b="1" dirty="0">
              <a:solidFill>
                <a:srgbClr val="0F486F"/>
              </a:solidFill>
              <a:latin typeface="Century Gothic"/>
              <a:ea typeface="Century Gothic"/>
              <a:cs typeface="Century Gothic"/>
              <a:sym typeface="Century Gothic"/>
            </a:endParaRPr>
          </a:p>
          <a:p>
            <a:pPr marL="0" lvl="0" indent="0" algn="just" rtl="0">
              <a:lnSpc>
                <a:spcPct val="150000"/>
              </a:lnSpc>
              <a:spcBef>
                <a:spcPts val="0"/>
              </a:spcBef>
              <a:spcAft>
                <a:spcPts val="0"/>
              </a:spcAft>
              <a:buNone/>
            </a:pPr>
            <a:r>
              <a:rPr lang="en" dirty="0">
                <a:latin typeface="Century Gothic"/>
                <a:ea typeface="Century Gothic"/>
                <a:cs typeface="Century Gothic"/>
                <a:sym typeface="Century Gothic"/>
              </a:rPr>
              <a:t>The aim of this project is to modernize </a:t>
            </a:r>
            <a:r>
              <a:rPr lang="en" dirty="0" err="1">
                <a:latin typeface="Century Gothic"/>
                <a:ea typeface="Century Gothic"/>
                <a:cs typeface="Century Gothic"/>
                <a:sym typeface="Century Gothic"/>
              </a:rPr>
              <a:t>Tritek's</a:t>
            </a:r>
            <a:r>
              <a:rPr lang="en" dirty="0">
                <a:latin typeface="Century Gothic"/>
                <a:ea typeface="Century Gothic"/>
                <a:cs typeface="Century Gothic"/>
                <a:sym typeface="Century Gothic"/>
              </a:rPr>
              <a:t> LMS profile for the candidates, to make it more current with the latest features in the market and relevant for our users. This will be in line with making the interface and interaction of users to be seamless.</a:t>
            </a:r>
            <a:endParaRPr dirty="0">
              <a:latin typeface="Century Gothic"/>
              <a:ea typeface="Century Gothic"/>
              <a:cs typeface="Century Gothic"/>
              <a:sym typeface="Century Gothic"/>
            </a:endParaRPr>
          </a:p>
          <a:p>
            <a:pPr marL="0" lvl="0" indent="0" algn="just" rtl="0">
              <a:spcBef>
                <a:spcPts val="0"/>
              </a:spcBef>
              <a:spcAft>
                <a:spcPts val="0"/>
              </a:spcAft>
              <a:buNone/>
            </a:pPr>
            <a:endParaRPr dirty="0">
              <a:latin typeface="Century Gothic"/>
              <a:ea typeface="Century Gothic"/>
              <a:cs typeface="Century Gothic"/>
              <a:sym typeface="Century Gothic"/>
            </a:endParaRPr>
          </a:p>
          <a:p>
            <a:pPr marL="0" lvl="0" indent="0" algn="just" rtl="0">
              <a:spcBef>
                <a:spcPts val="0"/>
              </a:spcBef>
              <a:spcAft>
                <a:spcPts val="0"/>
              </a:spcAft>
              <a:buNone/>
            </a:pPr>
            <a:endParaRPr b="1" dirty="0">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C2813D03-7C66-64E7-B453-FB9E9B226B0B}"/>
              </a:ext>
            </a:extLst>
          </p:cNvPr>
          <p:cNvSpPr txBox="1"/>
          <p:nvPr/>
        </p:nvSpPr>
        <p:spPr>
          <a:xfrm>
            <a:off x="2902997" y="1114776"/>
            <a:ext cx="2902998" cy="553998"/>
          </a:xfrm>
          <a:prstGeom prst="rect">
            <a:avLst/>
          </a:prstGeom>
          <a:noFill/>
        </p:spPr>
        <p:txBody>
          <a:bodyPr wrap="square" rtlCol="0">
            <a:spAutoFit/>
          </a:bodyPr>
          <a:lstStyle/>
          <a:p>
            <a:r>
              <a:rPr lang="en" sz="3000" b="1" dirty="0">
                <a:solidFill>
                  <a:srgbClr val="0F486F"/>
                </a:solidFill>
                <a:latin typeface="Century Gothic"/>
                <a:ea typeface="Century Gothic"/>
                <a:cs typeface="Century Gothic"/>
                <a:sym typeface="Century Gothic"/>
              </a:rPr>
              <a:t>Mandate</a:t>
            </a:r>
            <a:endParaRPr lang="en-US" sz="3000" dirty="0"/>
          </a:p>
        </p:txBody>
      </p:sp>
      <p:sp>
        <p:nvSpPr>
          <p:cNvPr id="2" name="Right Triangle 1">
            <a:extLst>
              <a:ext uri="{FF2B5EF4-FFF2-40B4-BE49-F238E27FC236}">
                <a16:creationId xmlns:a16="http://schemas.microsoft.com/office/drawing/2014/main" id="{3BBDC8B1-72A6-E473-D8E1-92F8831A8232}"/>
              </a:ext>
            </a:extLst>
          </p:cNvPr>
          <p:cNvSpPr/>
          <p:nvPr/>
        </p:nvSpPr>
        <p:spPr>
          <a:xfrm>
            <a:off x="0" y="3474726"/>
            <a:ext cx="3991556" cy="1668774"/>
          </a:xfrm>
          <a:prstGeom prst="r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5" name="Right Triangle 4">
            <a:extLst>
              <a:ext uri="{FF2B5EF4-FFF2-40B4-BE49-F238E27FC236}">
                <a16:creationId xmlns:a16="http://schemas.microsoft.com/office/drawing/2014/main" id="{57E9987A-F16C-8710-5E65-F008960D321A}"/>
              </a:ext>
            </a:extLst>
          </p:cNvPr>
          <p:cNvSpPr/>
          <p:nvPr/>
        </p:nvSpPr>
        <p:spPr>
          <a:xfrm flipH="1">
            <a:off x="4866198" y="3371353"/>
            <a:ext cx="4277802" cy="1772147"/>
          </a:xfrm>
          <a:prstGeom prst="r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TextBox 1">
            <a:extLst>
              <a:ext uri="{FF2B5EF4-FFF2-40B4-BE49-F238E27FC236}">
                <a16:creationId xmlns:a16="http://schemas.microsoft.com/office/drawing/2014/main" id="{AEF68396-E32C-551D-01DF-D793F026C190}"/>
              </a:ext>
            </a:extLst>
          </p:cNvPr>
          <p:cNvSpPr txBox="1"/>
          <p:nvPr/>
        </p:nvSpPr>
        <p:spPr>
          <a:xfrm>
            <a:off x="6370180" y="1908314"/>
            <a:ext cx="2471979" cy="1477328"/>
          </a:xfrm>
          <a:prstGeom prst="rect">
            <a:avLst/>
          </a:prstGeom>
          <a:noFill/>
        </p:spPr>
        <p:txBody>
          <a:bodyPr wrap="square" rtlCol="0">
            <a:spAutoFit/>
          </a:bodyPr>
          <a:lstStyle/>
          <a:p>
            <a:r>
              <a:rPr lang="en-US" sz="3000" b="1" dirty="0">
                <a:solidFill>
                  <a:srgbClr val="0F486F"/>
                </a:solidFill>
                <a:latin typeface="Century Gothic"/>
                <a:ea typeface="Century Gothic"/>
                <a:cs typeface="Century Gothic"/>
                <a:sym typeface="Century Gothic"/>
              </a:rPr>
              <a:t>EXECUTIVE </a:t>
            </a:r>
          </a:p>
          <a:p>
            <a:r>
              <a:rPr lang="en-US" sz="3000" b="1" dirty="0">
                <a:solidFill>
                  <a:srgbClr val="0F486F"/>
                </a:solidFill>
                <a:latin typeface="Century Gothic"/>
                <a:ea typeface="Century Gothic"/>
                <a:cs typeface="Century Gothic"/>
                <a:sym typeface="Century Gothic"/>
              </a:rPr>
              <a:t>SUMMARY</a:t>
            </a:r>
          </a:p>
          <a:p>
            <a:endParaRPr lang="en-US" sz="3000" dirty="0"/>
          </a:p>
        </p:txBody>
      </p:sp>
      <p:sp>
        <p:nvSpPr>
          <p:cNvPr id="6" name="Rounded Rectangle 5">
            <a:extLst>
              <a:ext uri="{FF2B5EF4-FFF2-40B4-BE49-F238E27FC236}">
                <a16:creationId xmlns:a16="http://schemas.microsoft.com/office/drawing/2014/main" id="{1CCDD23E-71E6-00B3-22B5-8794D7DDAC3D}"/>
              </a:ext>
            </a:extLst>
          </p:cNvPr>
          <p:cNvSpPr/>
          <p:nvPr/>
        </p:nvSpPr>
        <p:spPr>
          <a:xfrm>
            <a:off x="-21626" y="954157"/>
            <a:ext cx="5575061" cy="954158"/>
          </a:xfrm>
          <a:prstGeom prst="roundRect">
            <a:avLst>
              <a:gd name="adj" fmla="val 1937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ln w="0"/>
                <a:solidFill>
                  <a:schemeClr val="bg1"/>
                </a:solidFill>
                <a:effectLst>
                  <a:outerShdw blurRad="38100" dist="19050" dir="2700000" algn="tl" rotWithShape="0">
                    <a:schemeClr val="dk1">
                      <a:alpha val="40000"/>
                    </a:schemeClr>
                  </a:outerShdw>
                </a:effectLst>
              </a:rPr>
              <a:t>One of the key features that sets Tritek apart is its Learning Management System (LMS) platform. However, to stay competitive in the rapidly evolving service industry, Tritek recognizes the need to modernise its LMS profile</a:t>
            </a:r>
            <a:endParaRPr lang="en-NG" sz="1300" dirty="0"/>
          </a:p>
        </p:txBody>
      </p:sp>
      <p:sp>
        <p:nvSpPr>
          <p:cNvPr id="8" name="Rounded Rectangle 7">
            <a:extLst>
              <a:ext uri="{FF2B5EF4-FFF2-40B4-BE49-F238E27FC236}">
                <a16:creationId xmlns:a16="http://schemas.microsoft.com/office/drawing/2014/main" id="{042B8A45-6917-71DA-B708-5FFB60F4F4FA}"/>
              </a:ext>
            </a:extLst>
          </p:cNvPr>
          <p:cNvSpPr/>
          <p:nvPr/>
        </p:nvSpPr>
        <p:spPr>
          <a:xfrm>
            <a:off x="0" y="2947386"/>
            <a:ext cx="5561360" cy="1039072"/>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G" sz="1300" dirty="0"/>
              <a:t>The return on investment (ROI) expected </a:t>
            </a:r>
            <a:r>
              <a:rPr lang="en-NG" sz="1300"/>
              <a:t>is </a:t>
            </a:r>
            <a:r>
              <a:rPr lang="en-US" sz="1300" dirty="0"/>
              <a:t>20</a:t>
            </a:r>
            <a:r>
              <a:rPr lang="en-NG" sz="1300"/>
              <a:t>% </a:t>
            </a:r>
            <a:r>
              <a:rPr lang="en-NG" sz="1300" dirty="0"/>
              <a:t>increase in profit if the project is completed. A SWOT, PESTLE and Competitors Analyses have been carried out to highlight the viability of the project. </a:t>
            </a:r>
          </a:p>
        </p:txBody>
      </p:sp>
      <p:sp>
        <p:nvSpPr>
          <p:cNvPr id="5" name="Rounded Rectangle 4">
            <a:extLst>
              <a:ext uri="{FF2B5EF4-FFF2-40B4-BE49-F238E27FC236}">
                <a16:creationId xmlns:a16="http://schemas.microsoft.com/office/drawing/2014/main" id="{F949D49D-A744-0D16-5CDC-C9F3EE831AA7}"/>
              </a:ext>
            </a:extLst>
          </p:cNvPr>
          <p:cNvSpPr/>
          <p:nvPr/>
        </p:nvSpPr>
        <p:spPr>
          <a:xfrm>
            <a:off x="23712" y="0"/>
            <a:ext cx="5529723" cy="95415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ln w="0"/>
                <a:solidFill>
                  <a:schemeClr val="bg1"/>
                </a:solidFill>
                <a:effectLst>
                  <a:outerShdw blurRad="38100" dist="19050" dir="2700000" algn="tl" rotWithShape="0">
                    <a:schemeClr val="dk1">
                      <a:alpha val="40000"/>
                    </a:schemeClr>
                  </a:outerShdw>
                </a:effectLst>
              </a:rPr>
              <a:t>Tritek consulting is a leading consultancy firm that has entrusted itself as a trusted partner in helping individuals transition into the dynamic world of technology.</a:t>
            </a:r>
            <a:endParaRPr lang="en-GB" sz="1300" b="0" cap="none" spc="0" dirty="0">
              <a:ln w="0"/>
              <a:solidFill>
                <a:schemeClr val="bg1"/>
              </a:solidFill>
              <a:effectLst>
                <a:outerShdw blurRad="38100" dist="19050" dir="2700000" algn="tl" rotWithShape="0">
                  <a:schemeClr val="dk1">
                    <a:alpha val="40000"/>
                  </a:schemeClr>
                </a:outerShdw>
              </a:effectLst>
            </a:endParaRPr>
          </a:p>
        </p:txBody>
      </p:sp>
      <p:sp>
        <p:nvSpPr>
          <p:cNvPr id="7" name="Rounded Rectangle 6">
            <a:extLst>
              <a:ext uri="{FF2B5EF4-FFF2-40B4-BE49-F238E27FC236}">
                <a16:creationId xmlns:a16="http://schemas.microsoft.com/office/drawing/2014/main" id="{121F52D0-9B32-7ABE-8ED5-FBEC790182DB}"/>
              </a:ext>
            </a:extLst>
          </p:cNvPr>
          <p:cNvSpPr/>
          <p:nvPr/>
        </p:nvSpPr>
        <p:spPr>
          <a:xfrm>
            <a:off x="-21627" y="1908314"/>
            <a:ext cx="5575062" cy="1039072"/>
          </a:xfrm>
          <a:prstGeom prst="round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G" sz="1300" dirty="0"/>
              <a:t>This project will focus on modernizing Tritek’s LMS profile, making it more current and relevant for its user by incorperating the latest features in the market and ensuring a seamless interface.One of the key benefit is to make Tritek remain at the frontline of the tech industry.</a:t>
            </a:r>
          </a:p>
        </p:txBody>
      </p:sp>
      <p:sp>
        <p:nvSpPr>
          <p:cNvPr id="3" name="Rounded Rectangle 2">
            <a:extLst>
              <a:ext uri="{FF2B5EF4-FFF2-40B4-BE49-F238E27FC236}">
                <a16:creationId xmlns:a16="http://schemas.microsoft.com/office/drawing/2014/main" id="{8A0A2392-8BCA-D1F7-B53F-D83629FE3053}"/>
              </a:ext>
            </a:extLst>
          </p:cNvPr>
          <p:cNvSpPr/>
          <p:nvPr/>
        </p:nvSpPr>
        <p:spPr>
          <a:xfrm>
            <a:off x="7926" y="3986456"/>
            <a:ext cx="5561360" cy="115704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300" dirty="0"/>
              <a:t>The proposed methodology for project delivery is WAGILE. The allocated budget is £40,000, with a timeline of 10weeks (7 weeks for the project and 3 weeks for the build-up) with no tolerance</a:t>
            </a:r>
            <a:endParaRPr lang="en-NG"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BB15-F1E6-9FDB-E6A3-419BBDAE83EB}"/>
              </a:ext>
            </a:extLst>
          </p:cNvPr>
          <p:cNvSpPr>
            <a:spLocks noGrp="1"/>
          </p:cNvSpPr>
          <p:nvPr>
            <p:ph type="ctrTitle"/>
          </p:nvPr>
        </p:nvSpPr>
        <p:spPr>
          <a:xfrm>
            <a:off x="2008533" y="62240"/>
            <a:ext cx="4429544" cy="951619"/>
          </a:xfrm>
        </p:spPr>
        <p:txBody>
          <a:bodyPr>
            <a:normAutofit/>
          </a:bodyPr>
          <a:lstStyle/>
          <a:p>
            <a:r>
              <a:rPr lang="en-US" sz="3000" b="1" dirty="0">
                <a:solidFill>
                  <a:schemeClr val="bg2"/>
                </a:solidFill>
              </a:rPr>
              <a:t>BUSINESS PROBLEM</a:t>
            </a:r>
          </a:p>
        </p:txBody>
      </p:sp>
      <p:sp>
        <p:nvSpPr>
          <p:cNvPr id="4" name="TextBox 3">
            <a:extLst>
              <a:ext uri="{FF2B5EF4-FFF2-40B4-BE49-F238E27FC236}">
                <a16:creationId xmlns:a16="http://schemas.microsoft.com/office/drawing/2014/main" id="{6D0266F1-27A8-F77D-AB80-DAD0DD01468D}"/>
              </a:ext>
            </a:extLst>
          </p:cNvPr>
          <p:cNvSpPr txBox="1"/>
          <p:nvPr/>
        </p:nvSpPr>
        <p:spPr>
          <a:xfrm>
            <a:off x="1069630" y="1207828"/>
            <a:ext cx="6307353" cy="830997"/>
          </a:xfrm>
          <a:prstGeom prst="rect">
            <a:avLst/>
          </a:prstGeom>
          <a:solidFill>
            <a:schemeClr val="tx2"/>
          </a:solidFill>
        </p:spPr>
        <p:txBody>
          <a:bodyPr wrap="square" rtlCol="0">
            <a:spAutoFit/>
          </a:bodyPr>
          <a:lstStyle/>
          <a:p>
            <a:pPr algn="just"/>
            <a:r>
              <a:rPr kumimoji="0" lang="en-GB" sz="1600" i="0" u="none" strike="noStrike" kern="1200" cap="none" spc="0" normalizeH="0" baseline="0" noProof="0" dirty="0">
                <a:ln>
                  <a:noFill/>
                </a:ln>
                <a:solidFill>
                  <a:schemeClr val="tx1"/>
                </a:solidFill>
                <a:effectLst/>
                <a:uLnTx/>
                <a:uFillTx/>
                <a:latin typeface="Century Gothic" panose="020B0502020202020204" pitchFamily="34" charset="0"/>
                <a:cs typeface="Arial" panose="020B0604020202020204" pitchFamily="34" charset="0"/>
              </a:rPr>
              <a:t>The current performance tracking system on the platform is not robust, making it difficult for candidate to track their performance and work progress</a:t>
            </a:r>
            <a:endParaRPr lang="en-US" sz="1600" dirty="0">
              <a:solidFill>
                <a:schemeClr val="tx1"/>
              </a:solidFill>
              <a:latin typeface="Century Gothic" panose="020B0502020202020204" pitchFamily="34" charset="0"/>
            </a:endParaRPr>
          </a:p>
        </p:txBody>
      </p:sp>
      <p:sp>
        <p:nvSpPr>
          <p:cNvPr id="5" name="TextBox 4">
            <a:extLst>
              <a:ext uri="{FF2B5EF4-FFF2-40B4-BE49-F238E27FC236}">
                <a16:creationId xmlns:a16="http://schemas.microsoft.com/office/drawing/2014/main" id="{BB85CDAC-E121-4832-0184-B745B6627AB3}"/>
              </a:ext>
            </a:extLst>
          </p:cNvPr>
          <p:cNvSpPr txBox="1"/>
          <p:nvPr/>
        </p:nvSpPr>
        <p:spPr>
          <a:xfrm>
            <a:off x="1069632" y="3388326"/>
            <a:ext cx="6307351" cy="1077218"/>
          </a:xfrm>
          <a:prstGeom prst="rect">
            <a:avLst/>
          </a:prstGeom>
          <a:solidFill>
            <a:schemeClr val="bg2">
              <a:lumMod val="20000"/>
              <a:lumOff val="80000"/>
            </a:schemeClr>
          </a:solidFill>
        </p:spPr>
        <p:txBody>
          <a:bodyPr wrap="square" rtlCol="0">
            <a:spAutoFit/>
          </a:bodyPr>
          <a:lstStyle/>
          <a:p>
            <a:pPr algn="just"/>
            <a:r>
              <a:rPr kumimoji="0" lang="en-GB" sz="1600" i="0" u="none" strike="noStrike" kern="1200" cap="none" spc="0" normalizeH="0" baseline="0" noProof="0" dirty="0">
                <a:ln>
                  <a:noFill/>
                </a:ln>
                <a:solidFill>
                  <a:schemeClr val="tx1"/>
                </a:solidFill>
                <a:effectLst/>
                <a:uLnTx/>
                <a:uFillTx/>
                <a:latin typeface="Century Gothic" panose="020B0502020202020204" pitchFamily="34" charset="0"/>
                <a:cs typeface="Arial" panose="020B0604020202020204" pitchFamily="34" charset="0"/>
              </a:rPr>
              <a:t>Candidates encounter difficulties in exploring the platform, leading to decreased engagement and outdated account management system affects candidate’s satisfaction and retention, restricting user autonomy.</a:t>
            </a:r>
          </a:p>
        </p:txBody>
      </p:sp>
      <p:sp>
        <p:nvSpPr>
          <p:cNvPr id="6" name="TextBox 5">
            <a:extLst>
              <a:ext uri="{FF2B5EF4-FFF2-40B4-BE49-F238E27FC236}">
                <a16:creationId xmlns:a16="http://schemas.microsoft.com/office/drawing/2014/main" id="{615566F9-1CD1-0740-6E94-9ADE76D341B3}"/>
              </a:ext>
            </a:extLst>
          </p:cNvPr>
          <p:cNvSpPr txBox="1"/>
          <p:nvPr/>
        </p:nvSpPr>
        <p:spPr>
          <a:xfrm>
            <a:off x="1069631" y="2232794"/>
            <a:ext cx="6307352" cy="1077218"/>
          </a:xfrm>
          <a:prstGeom prst="rect">
            <a:avLst/>
          </a:prstGeom>
          <a:solidFill>
            <a:schemeClr val="bg2">
              <a:lumMod val="40000"/>
              <a:lumOff val="60000"/>
            </a:schemeClr>
          </a:solidFill>
        </p:spPr>
        <p:txBody>
          <a:bodyPr wrap="square" rtlCol="0">
            <a:spAutoFit/>
          </a:bodyPr>
          <a:lstStyle/>
          <a:p>
            <a:pPr algn="just"/>
            <a:r>
              <a:rPr lang="en-US" sz="1600" b="0" i="0" u="none" strike="noStrike" dirty="0">
                <a:solidFill>
                  <a:schemeClr val="tx1"/>
                </a:solidFill>
                <a:effectLst/>
                <a:latin typeface="Century Gothic" panose="020B0502020202020204" pitchFamily="34" charset="0"/>
              </a:rPr>
              <a:t>One potential problem could be the integration of these new features into the existing system, ensuring they work seamlessly without disrupting current operations.</a:t>
            </a:r>
          </a:p>
          <a:p>
            <a:pPr algn="just"/>
            <a:endParaRPr lang="en-US" sz="1600" dirty="0">
              <a:solidFill>
                <a:schemeClr val="tx1"/>
              </a:solidFill>
              <a:latin typeface="Century Gothic" panose="020B0502020202020204" pitchFamily="34" charset="0"/>
            </a:endParaRPr>
          </a:p>
        </p:txBody>
      </p:sp>
    </p:spTree>
    <p:extLst>
      <p:ext uri="{BB962C8B-B14F-4D97-AF65-F5344CB8AC3E}">
        <p14:creationId xmlns:p14="http://schemas.microsoft.com/office/powerpoint/2010/main" val="1702097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EB64-7841-9AA1-F285-D5914AAD6F8A}"/>
              </a:ext>
            </a:extLst>
          </p:cNvPr>
          <p:cNvSpPr>
            <a:spLocks noGrp="1"/>
          </p:cNvSpPr>
          <p:nvPr>
            <p:ph type="ctrTitle"/>
          </p:nvPr>
        </p:nvSpPr>
        <p:spPr>
          <a:xfrm>
            <a:off x="546086" y="1435584"/>
            <a:ext cx="6635578" cy="1000210"/>
          </a:xfrm>
          <a:solidFill>
            <a:schemeClr val="accent1">
              <a:lumMod val="20000"/>
              <a:lumOff val="80000"/>
            </a:schemeClr>
          </a:solidFill>
        </p:spPr>
        <p:txBody>
          <a:bodyPr>
            <a:normAutofit/>
          </a:bodyPr>
          <a:lstStyle/>
          <a:p>
            <a:pPr algn="just"/>
            <a:r>
              <a:rPr lang="en" sz="1600" dirty="0">
                <a:solidFill>
                  <a:schemeClr val="dk1"/>
                </a:solidFill>
                <a:latin typeface="Century Gothic"/>
                <a:ea typeface="Century Gothic"/>
                <a:cs typeface="Century Gothic"/>
                <a:sym typeface="Century Gothic"/>
              </a:rPr>
              <a:t>A modern LMS profile serves as a gateway allowing educational content to reach learners globally which will in the end foster user retention. </a:t>
            </a:r>
            <a:endParaRPr lang="en-US" sz="1600" dirty="0"/>
          </a:p>
        </p:txBody>
      </p:sp>
      <p:sp>
        <p:nvSpPr>
          <p:cNvPr id="3" name="Subtitle 2">
            <a:extLst>
              <a:ext uri="{FF2B5EF4-FFF2-40B4-BE49-F238E27FC236}">
                <a16:creationId xmlns:a16="http://schemas.microsoft.com/office/drawing/2014/main" id="{3EC5178A-76CD-9E97-4BE3-BDE58E526D6C}"/>
              </a:ext>
            </a:extLst>
          </p:cNvPr>
          <p:cNvSpPr>
            <a:spLocks noGrp="1"/>
          </p:cNvSpPr>
          <p:nvPr>
            <p:ph type="subTitle" idx="1"/>
          </p:nvPr>
        </p:nvSpPr>
        <p:spPr>
          <a:xfrm>
            <a:off x="1613880" y="532105"/>
            <a:ext cx="4802288" cy="628184"/>
          </a:xfrm>
        </p:spPr>
        <p:txBody>
          <a:bodyPr>
            <a:normAutofit/>
          </a:bodyPr>
          <a:lstStyle/>
          <a:p>
            <a:r>
              <a:rPr lang="en-US" sz="3200" b="1" dirty="0">
                <a:solidFill>
                  <a:schemeClr val="bg2"/>
                </a:solidFill>
              </a:rPr>
              <a:t>PROJECT VISION</a:t>
            </a:r>
          </a:p>
        </p:txBody>
      </p:sp>
      <p:sp>
        <p:nvSpPr>
          <p:cNvPr id="4" name="TextBox 3">
            <a:extLst>
              <a:ext uri="{FF2B5EF4-FFF2-40B4-BE49-F238E27FC236}">
                <a16:creationId xmlns:a16="http://schemas.microsoft.com/office/drawing/2014/main" id="{B6E1D937-9D39-7E98-4CFC-CD6DCAD8A25F}"/>
              </a:ext>
            </a:extLst>
          </p:cNvPr>
          <p:cNvSpPr txBox="1"/>
          <p:nvPr/>
        </p:nvSpPr>
        <p:spPr>
          <a:xfrm>
            <a:off x="546086" y="2569349"/>
            <a:ext cx="6635578" cy="1323439"/>
          </a:xfrm>
          <a:prstGeom prst="rect">
            <a:avLst/>
          </a:prstGeom>
          <a:solidFill>
            <a:schemeClr val="bg2">
              <a:lumMod val="20000"/>
              <a:lumOff val="80000"/>
            </a:schemeClr>
          </a:solidFill>
        </p:spPr>
        <p:txBody>
          <a:bodyPr wrap="square" rtlCol="0">
            <a:spAutoFit/>
          </a:bodyPr>
          <a:lstStyle/>
          <a:p>
            <a:pPr algn="just"/>
            <a:r>
              <a:rPr lang="en" sz="1600" dirty="0">
                <a:solidFill>
                  <a:schemeClr val="dk1"/>
                </a:solidFill>
                <a:latin typeface="Century Gothic"/>
                <a:ea typeface="Century Gothic"/>
                <a:cs typeface="Century Gothic"/>
                <a:sym typeface="Century Gothic"/>
              </a:rPr>
              <a:t>incorporating the latest features in the market, </a:t>
            </a:r>
            <a:r>
              <a:rPr lang="en-US" sz="1600" dirty="0">
                <a:solidFill>
                  <a:schemeClr val="dk1"/>
                </a:solidFill>
                <a:latin typeface="Century Gothic"/>
                <a:ea typeface="Century Gothic"/>
                <a:cs typeface="Century Gothic"/>
                <a:sym typeface="Century Gothic"/>
              </a:rPr>
              <a:t>will make </a:t>
            </a:r>
            <a:r>
              <a:rPr lang="en-US" sz="1600" dirty="0" err="1">
                <a:solidFill>
                  <a:schemeClr val="dk1"/>
                </a:solidFill>
                <a:latin typeface="Century Gothic"/>
                <a:ea typeface="Century Gothic"/>
                <a:cs typeface="Century Gothic"/>
                <a:sym typeface="Century Gothic"/>
              </a:rPr>
              <a:t>Tritek</a:t>
            </a:r>
            <a:r>
              <a:rPr lang="en-US" sz="1600" dirty="0">
                <a:solidFill>
                  <a:schemeClr val="dk1"/>
                </a:solidFill>
                <a:latin typeface="Century Gothic"/>
                <a:ea typeface="Century Gothic"/>
                <a:cs typeface="Century Gothic"/>
                <a:sym typeface="Century Gothic"/>
              </a:rPr>
              <a:t> a frontliner in the tech industry. With a well-planned project timeline and a dedicated budget, </a:t>
            </a:r>
            <a:r>
              <a:rPr lang="en-US" sz="1600" dirty="0" err="1">
                <a:solidFill>
                  <a:schemeClr val="dk1"/>
                </a:solidFill>
                <a:latin typeface="Century Gothic"/>
                <a:ea typeface="Century Gothic"/>
                <a:cs typeface="Century Gothic"/>
                <a:sym typeface="Century Gothic"/>
              </a:rPr>
              <a:t>Tritek</a:t>
            </a:r>
            <a:r>
              <a:rPr lang="en-US" sz="1600" dirty="0">
                <a:solidFill>
                  <a:schemeClr val="dk1"/>
                </a:solidFill>
                <a:latin typeface="Century Gothic"/>
                <a:ea typeface="Century Gothic"/>
                <a:cs typeface="Century Gothic"/>
                <a:sym typeface="Century Gothic"/>
              </a:rPr>
              <a:t> is poised to successfully achieve its goal of modernizing its LMS profile and providing an interactive platform for its candidates</a:t>
            </a:r>
            <a:endParaRPr lang="en-US" sz="1600" dirty="0"/>
          </a:p>
        </p:txBody>
      </p:sp>
    </p:spTree>
    <p:extLst>
      <p:ext uri="{BB962C8B-B14F-4D97-AF65-F5344CB8AC3E}">
        <p14:creationId xmlns:p14="http://schemas.microsoft.com/office/powerpoint/2010/main" val="1315353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subTitle" idx="4294967295"/>
          </p:nvPr>
        </p:nvSpPr>
        <p:spPr>
          <a:xfrm>
            <a:off x="0" y="775655"/>
            <a:ext cx="8505825" cy="4598665"/>
          </a:xfrm>
          <a:prstGeom prst="rect">
            <a:avLst/>
          </a:prstGeom>
        </p:spPr>
        <p:txBody>
          <a:bodyPr spcFirstLastPara="1" wrap="square" lIns="68575" tIns="34275" rIns="68575" bIns="34275" anchor="ctr" anchorCtr="0">
            <a:spAutoFit/>
          </a:bodyPr>
          <a:lstStyle/>
          <a:p>
            <a:pPr marL="0" lvl="0" indent="0" algn="l" rtl="0">
              <a:spcBef>
                <a:spcPts val="500"/>
              </a:spcBef>
              <a:spcAft>
                <a:spcPts val="0"/>
              </a:spcAft>
              <a:buNone/>
            </a:pPr>
            <a:r>
              <a:rPr lang="en" sz="1500" b="1" u="sng" dirty="0"/>
              <a:t>Option 1: Do Nothing</a:t>
            </a:r>
            <a:endParaRPr sz="1500" b="1" u="sng" dirty="0"/>
          </a:p>
          <a:p>
            <a:pPr marL="0" lvl="0" indent="0" algn="l" rtl="0">
              <a:spcBef>
                <a:spcPts val="500"/>
              </a:spcBef>
              <a:spcAft>
                <a:spcPts val="0"/>
              </a:spcAft>
              <a:buNone/>
            </a:pPr>
            <a:r>
              <a:rPr lang="en" dirty="0">
                <a:solidFill>
                  <a:schemeClr val="dk1"/>
                </a:solidFill>
              </a:rPr>
              <a:t>candidates who access </a:t>
            </a:r>
            <a:r>
              <a:rPr lang="en" dirty="0" err="1">
                <a:solidFill>
                  <a:schemeClr val="dk1"/>
                </a:solidFill>
              </a:rPr>
              <a:t>Tritek</a:t>
            </a:r>
            <a:r>
              <a:rPr lang="en" dirty="0">
                <a:solidFill>
                  <a:schemeClr val="dk1"/>
                </a:solidFill>
              </a:rPr>
              <a:t> LMS profile get to perform their task successfully but find it quite tedious and time consuming. </a:t>
            </a:r>
            <a:r>
              <a:rPr lang="en" dirty="0" err="1">
                <a:solidFill>
                  <a:schemeClr val="dk1"/>
                </a:solidFill>
              </a:rPr>
              <a:t>Tritek</a:t>
            </a:r>
            <a:r>
              <a:rPr lang="en" dirty="0">
                <a:solidFill>
                  <a:schemeClr val="dk1"/>
                </a:solidFill>
              </a:rPr>
              <a:t> Consulting ltd may decide to do nothing or maintain the study scope</a:t>
            </a:r>
            <a:r>
              <a:rPr lang="en" sz="1500" dirty="0">
                <a:solidFill>
                  <a:schemeClr val="dk1"/>
                </a:solidFill>
              </a:rPr>
              <a:t>.</a:t>
            </a:r>
            <a:endParaRPr sz="1500" dirty="0">
              <a:solidFill>
                <a:schemeClr val="dk1"/>
              </a:solidFill>
            </a:endParaRPr>
          </a:p>
          <a:p>
            <a:pPr marL="0" lvl="0" indent="0" algn="l" rtl="0">
              <a:spcBef>
                <a:spcPts val="500"/>
              </a:spcBef>
              <a:spcAft>
                <a:spcPts val="0"/>
              </a:spcAft>
              <a:buNone/>
            </a:pPr>
            <a:r>
              <a:rPr lang="en" sz="1500" b="1" u="sng" dirty="0">
                <a:solidFill>
                  <a:srgbClr val="0F486F"/>
                </a:solidFill>
              </a:rPr>
              <a:t>Benefits</a:t>
            </a:r>
            <a:endParaRPr sz="1500" b="1" u="sng" dirty="0">
              <a:solidFill>
                <a:srgbClr val="0F486F"/>
              </a:solidFill>
            </a:endParaRPr>
          </a:p>
          <a:p>
            <a:pPr marL="457200" lvl="0" indent="-311150" algn="l" rtl="0">
              <a:spcBef>
                <a:spcPts val="500"/>
              </a:spcBef>
              <a:spcAft>
                <a:spcPts val="0"/>
              </a:spcAft>
              <a:buClr>
                <a:schemeClr val="dk1"/>
              </a:buClr>
              <a:buSzPts val="1300"/>
              <a:buFont typeface="Century Gothic"/>
              <a:buChar char="❖"/>
            </a:pPr>
            <a:r>
              <a:rPr lang="en" dirty="0">
                <a:solidFill>
                  <a:schemeClr val="dk1"/>
                </a:solidFill>
              </a:rPr>
              <a:t>No cost of the new project will be incurred as no action will be taken.</a:t>
            </a:r>
            <a:endParaRPr dirty="0">
              <a:solidFill>
                <a:schemeClr val="dk1"/>
              </a:solidFill>
            </a:endParaRPr>
          </a:p>
          <a:p>
            <a:pPr marL="457200" lvl="0" indent="-323850" algn="l" rtl="0">
              <a:spcBef>
                <a:spcPts val="0"/>
              </a:spcBef>
              <a:spcAft>
                <a:spcPts val="0"/>
              </a:spcAft>
              <a:buClr>
                <a:schemeClr val="dk1"/>
              </a:buClr>
              <a:buSzPts val="1500"/>
              <a:buFont typeface="Century Gothic"/>
              <a:buChar char="❖"/>
            </a:pPr>
            <a:r>
              <a:rPr lang="en" dirty="0">
                <a:solidFill>
                  <a:schemeClr val="dk1"/>
                </a:solidFill>
              </a:rPr>
              <a:t>Skepticism on the proposed change with respect to the impact it may have on the current </a:t>
            </a:r>
            <a:r>
              <a:rPr lang="en" dirty="0" err="1">
                <a:solidFill>
                  <a:schemeClr val="dk1"/>
                </a:solidFill>
              </a:rPr>
              <a:t>lms</a:t>
            </a:r>
            <a:r>
              <a:rPr lang="en" dirty="0">
                <a:solidFill>
                  <a:schemeClr val="dk1"/>
                </a:solidFill>
              </a:rPr>
              <a:t> profile is avoided.</a:t>
            </a:r>
            <a:endParaRPr dirty="0">
              <a:solidFill>
                <a:schemeClr val="dk1"/>
              </a:solidFill>
            </a:endParaRPr>
          </a:p>
          <a:p>
            <a:pPr marL="457200" lvl="0" indent="-323850" algn="l" rtl="0">
              <a:spcBef>
                <a:spcPts val="0"/>
              </a:spcBef>
              <a:spcAft>
                <a:spcPts val="0"/>
              </a:spcAft>
              <a:buClr>
                <a:schemeClr val="dk1"/>
              </a:buClr>
              <a:buSzPts val="1500"/>
              <a:buFont typeface="Century Gothic"/>
              <a:buChar char="❖"/>
            </a:pPr>
            <a:r>
              <a:rPr lang="en" dirty="0">
                <a:solidFill>
                  <a:schemeClr val="dk1"/>
                </a:solidFill>
              </a:rPr>
              <a:t>The platform will run uninterrupted.</a:t>
            </a:r>
            <a:endParaRPr dirty="0">
              <a:solidFill>
                <a:schemeClr val="dk1"/>
              </a:solidFill>
            </a:endParaRPr>
          </a:p>
          <a:p>
            <a:pPr marL="0" lvl="0" indent="0" algn="l" rtl="0">
              <a:spcBef>
                <a:spcPts val="500"/>
              </a:spcBef>
              <a:spcAft>
                <a:spcPts val="0"/>
              </a:spcAft>
              <a:buNone/>
            </a:pPr>
            <a:r>
              <a:rPr lang="en" sz="1500" b="1" u="sng" dirty="0">
                <a:solidFill>
                  <a:schemeClr val="dk2"/>
                </a:solidFill>
              </a:rPr>
              <a:t>Disbenefits</a:t>
            </a:r>
            <a:endParaRPr sz="1500" b="1" u="sng" dirty="0">
              <a:solidFill>
                <a:schemeClr val="dk2"/>
              </a:solidFill>
            </a:endParaRPr>
          </a:p>
          <a:p>
            <a:pPr marL="0" lvl="0" indent="0" algn="l" rtl="0">
              <a:lnSpc>
                <a:spcPct val="115000"/>
              </a:lnSpc>
              <a:spcBef>
                <a:spcPts val="500"/>
              </a:spcBef>
              <a:spcAft>
                <a:spcPts val="0"/>
              </a:spcAft>
              <a:buClr>
                <a:schemeClr val="dk1"/>
              </a:buClr>
              <a:buSzPts val="1100"/>
              <a:buFont typeface="Arial"/>
              <a:buNone/>
            </a:pPr>
            <a:r>
              <a:rPr lang="en" sz="1100" dirty="0">
                <a:solidFill>
                  <a:schemeClr val="dk1"/>
                </a:solidFill>
                <a:latin typeface="Arial"/>
                <a:ea typeface="Arial"/>
                <a:cs typeface="Arial"/>
                <a:sym typeface="Arial"/>
              </a:rPr>
              <a:t>‘</a:t>
            </a:r>
            <a:r>
              <a:rPr lang="en" sz="1400" dirty="0">
                <a:solidFill>
                  <a:schemeClr val="dk1"/>
                </a:solidFill>
              </a:rPr>
              <a:t>Doing Nothing’ will </a:t>
            </a: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increase candidates and users frustration and dissatisfaction over time.</a:t>
            </a: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give competitive advantage to competitors of </a:t>
            </a:r>
            <a:r>
              <a:rPr lang="en" sz="1400" dirty="0" err="1">
                <a:solidFill>
                  <a:schemeClr val="dk1"/>
                </a:solidFill>
              </a:rPr>
              <a:t>Tritek</a:t>
            </a:r>
            <a:r>
              <a:rPr lang="en" sz="1400" dirty="0">
                <a:solidFill>
                  <a:schemeClr val="dk1"/>
                </a:solidFill>
              </a:rPr>
              <a:t> Consulting ltd.</a:t>
            </a: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cause candidates and users to spend less time on the platform.</a:t>
            </a:r>
            <a:endParaRPr sz="1400" dirty="0">
              <a:solidFill>
                <a:schemeClr val="dk1"/>
              </a:solidFill>
            </a:endParaRPr>
          </a:p>
          <a:p>
            <a:pPr marL="457200" lvl="0" indent="-317500" algn="l" rtl="0">
              <a:lnSpc>
                <a:spcPct val="115000"/>
              </a:lnSpc>
              <a:spcBef>
                <a:spcPts val="0"/>
              </a:spcBef>
              <a:spcAft>
                <a:spcPts val="0"/>
              </a:spcAft>
              <a:buClr>
                <a:schemeClr val="dk1"/>
              </a:buClr>
              <a:buSzPts val="1400"/>
              <a:buChar char="❖"/>
            </a:pPr>
            <a:r>
              <a:rPr lang="en" sz="1400" dirty="0">
                <a:solidFill>
                  <a:schemeClr val="dk1"/>
                </a:solidFill>
              </a:rPr>
              <a:t>reduce the rate of referrals for </a:t>
            </a:r>
            <a:r>
              <a:rPr lang="en" sz="1400" dirty="0" err="1">
                <a:solidFill>
                  <a:schemeClr val="dk1"/>
                </a:solidFill>
              </a:rPr>
              <a:t>Tritek</a:t>
            </a:r>
            <a:r>
              <a:rPr lang="en" sz="1400" dirty="0">
                <a:solidFill>
                  <a:schemeClr val="dk1"/>
                </a:solidFill>
              </a:rPr>
              <a:t> Consulting ltd.</a:t>
            </a:r>
            <a:endParaRPr sz="1400" dirty="0">
              <a:solidFill>
                <a:schemeClr val="dk1"/>
              </a:solidFill>
            </a:endParaRPr>
          </a:p>
          <a:p>
            <a:pPr marL="457200" lvl="0" indent="0" algn="l" rtl="0">
              <a:spcBef>
                <a:spcPts val="300"/>
              </a:spcBef>
              <a:spcAft>
                <a:spcPts val="0"/>
              </a:spcAft>
              <a:buNone/>
            </a:pPr>
            <a:endParaRPr sz="1400" b="1" u="sng" dirty="0">
              <a:solidFill>
                <a:schemeClr val="dk1"/>
              </a:solidFill>
            </a:endParaRPr>
          </a:p>
          <a:p>
            <a:pPr marL="0" lvl="0" indent="0" algn="l" rtl="0">
              <a:spcBef>
                <a:spcPts val="500"/>
              </a:spcBef>
              <a:spcAft>
                <a:spcPts val="500"/>
              </a:spcAft>
              <a:buNone/>
            </a:pPr>
            <a:endParaRPr sz="1400" b="1" u="sng" dirty="0">
              <a:solidFill>
                <a:schemeClr val="dk1"/>
              </a:solidFill>
            </a:endParaRPr>
          </a:p>
        </p:txBody>
      </p:sp>
      <p:sp>
        <p:nvSpPr>
          <p:cNvPr id="2" name="TextBox 1">
            <a:extLst>
              <a:ext uri="{FF2B5EF4-FFF2-40B4-BE49-F238E27FC236}">
                <a16:creationId xmlns:a16="http://schemas.microsoft.com/office/drawing/2014/main" id="{451E4CFA-3D04-097C-940D-82B4ADA4E1E2}"/>
              </a:ext>
            </a:extLst>
          </p:cNvPr>
          <p:cNvSpPr txBox="1"/>
          <p:nvPr/>
        </p:nvSpPr>
        <p:spPr>
          <a:xfrm>
            <a:off x="-884368" y="-447702"/>
            <a:ext cx="6356227" cy="1541448"/>
          </a:xfrm>
          <a:prstGeom prst="rect">
            <a:avLst/>
          </a:prstGeom>
          <a:noFill/>
        </p:spPr>
        <p:txBody>
          <a:bodyPr wrap="none" rtlCol="0">
            <a:spAutoFit/>
          </a:bodyPr>
          <a:lstStyle/>
          <a:p>
            <a:pPr marL="0" lvl="0" indent="0" algn="l" rtl="0">
              <a:spcBef>
                <a:spcPts val="300"/>
              </a:spcBef>
              <a:spcAft>
                <a:spcPts val="0"/>
              </a:spcAft>
              <a:buNone/>
            </a:pPr>
            <a:endParaRPr lang="en-US" sz="3000" dirty="0">
              <a:solidFill>
                <a:schemeClr val="bg2"/>
              </a:solidFill>
            </a:endParaRPr>
          </a:p>
          <a:p>
            <a:pPr marL="0" lvl="0" indent="0" algn="l" rtl="0">
              <a:spcBef>
                <a:spcPts val="500"/>
              </a:spcBef>
              <a:spcAft>
                <a:spcPts val="0"/>
              </a:spcAft>
              <a:buNone/>
            </a:pPr>
            <a:r>
              <a:rPr lang="en-US" sz="3000" b="1" dirty="0">
                <a:solidFill>
                  <a:schemeClr val="bg2"/>
                </a:solidFill>
              </a:rPr>
              <a:t>                           Business Options</a:t>
            </a:r>
          </a:p>
          <a:p>
            <a:endParaRPr lang="en-US" sz="3000"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subTitle" idx="4294967295"/>
          </p:nvPr>
        </p:nvSpPr>
        <p:spPr>
          <a:xfrm>
            <a:off x="0" y="647700"/>
            <a:ext cx="9144000" cy="4495800"/>
          </a:xfrm>
          <a:prstGeom prst="rect">
            <a:avLst/>
          </a:prstGeom>
        </p:spPr>
        <p:txBody>
          <a:bodyPr spcFirstLastPara="1" wrap="square" lIns="68575" tIns="34275" rIns="68575" bIns="34275" anchor="ctr" anchorCtr="0">
            <a:normAutofit fontScale="92500" lnSpcReduction="10000"/>
          </a:bodyPr>
          <a:lstStyle/>
          <a:p>
            <a:pPr marL="0" lvl="0" indent="0" algn="l" rtl="0">
              <a:spcBef>
                <a:spcPts val="300"/>
              </a:spcBef>
              <a:spcAft>
                <a:spcPts val="0"/>
              </a:spcAft>
              <a:buNone/>
            </a:pPr>
            <a:r>
              <a:rPr lang="en" sz="2400" b="1" dirty="0"/>
              <a:t>                             </a:t>
            </a:r>
            <a:endParaRPr b="1" dirty="0"/>
          </a:p>
          <a:p>
            <a:pPr marL="0" lvl="0" indent="0" algn="l" rtl="0">
              <a:spcBef>
                <a:spcPts val="500"/>
              </a:spcBef>
              <a:spcAft>
                <a:spcPts val="0"/>
              </a:spcAft>
              <a:buNone/>
            </a:pPr>
            <a:r>
              <a:rPr lang="en" b="1" u="sng" dirty="0"/>
              <a:t>Option 2: Do Minimum</a:t>
            </a:r>
            <a:endParaRPr b="1" u="sng" dirty="0"/>
          </a:p>
          <a:p>
            <a:pPr marL="0" lvl="0" indent="0" algn="l" rtl="0">
              <a:lnSpc>
                <a:spcPct val="115000"/>
              </a:lnSpc>
              <a:spcBef>
                <a:spcPts val="500"/>
              </a:spcBef>
              <a:spcAft>
                <a:spcPts val="0"/>
              </a:spcAft>
              <a:buNone/>
            </a:pPr>
            <a:r>
              <a:rPr lang="en" sz="1400" dirty="0">
                <a:solidFill>
                  <a:schemeClr val="dk1"/>
                </a:solidFill>
              </a:rPr>
              <a:t>Doing minimal means </a:t>
            </a:r>
            <a:r>
              <a:rPr lang="en" sz="1400" dirty="0" err="1">
                <a:solidFill>
                  <a:schemeClr val="dk1"/>
                </a:solidFill>
              </a:rPr>
              <a:t>Tritek</a:t>
            </a:r>
            <a:r>
              <a:rPr lang="en" sz="1400" dirty="0">
                <a:solidFill>
                  <a:schemeClr val="dk1"/>
                </a:solidFill>
              </a:rPr>
              <a:t> Consulting Ltd acknowledges the need to modernize the current </a:t>
            </a:r>
            <a:r>
              <a:rPr lang="en" sz="1400" dirty="0" err="1">
                <a:solidFill>
                  <a:schemeClr val="dk1"/>
                </a:solidFill>
              </a:rPr>
              <a:t>lms</a:t>
            </a:r>
            <a:r>
              <a:rPr lang="en" sz="1400" dirty="0">
                <a:solidFill>
                  <a:schemeClr val="dk1"/>
                </a:solidFill>
              </a:rPr>
              <a:t> profile but cannot handle the change fully at the time of the business case therefore doing the minimum by rearranging the icons and features, deleting and merging some functions have been recommended. </a:t>
            </a:r>
            <a:r>
              <a:rPr lang="en-US" sz="1400" dirty="0">
                <a:solidFill>
                  <a:schemeClr val="dk1"/>
                </a:solidFill>
              </a:rPr>
              <a:t>L</a:t>
            </a:r>
            <a:r>
              <a:rPr lang="en" sz="1400" dirty="0" err="1">
                <a:solidFill>
                  <a:schemeClr val="dk1"/>
                </a:solidFill>
              </a:rPr>
              <a:t>ike</a:t>
            </a:r>
            <a:r>
              <a:rPr lang="en" sz="1400" dirty="0">
                <a:solidFill>
                  <a:schemeClr val="dk1"/>
                </a:solidFill>
              </a:rPr>
              <a:t> merging Enrolled courses, active course and completed courses together under “my learning”</a:t>
            </a:r>
            <a:endParaRPr sz="1400" dirty="0">
              <a:solidFill>
                <a:schemeClr val="dk1"/>
              </a:solidFill>
            </a:endParaRPr>
          </a:p>
          <a:p>
            <a:pPr marL="0" lvl="0" indent="0" algn="l" rtl="0">
              <a:lnSpc>
                <a:spcPct val="115000"/>
              </a:lnSpc>
              <a:spcBef>
                <a:spcPts val="0"/>
              </a:spcBef>
              <a:spcAft>
                <a:spcPts val="0"/>
              </a:spcAft>
              <a:buNone/>
            </a:pPr>
            <a:endParaRPr sz="1400" u="sng" dirty="0">
              <a:solidFill>
                <a:schemeClr val="dk1"/>
              </a:solidFill>
            </a:endParaRPr>
          </a:p>
          <a:p>
            <a:pPr marL="0" lvl="0" indent="0" algn="l" rtl="0">
              <a:lnSpc>
                <a:spcPct val="115000"/>
              </a:lnSpc>
              <a:spcBef>
                <a:spcPts val="0"/>
              </a:spcBef>
              <a:spcAft>
                <a:spcPts val="0"/>
              </a:spcAft>
              <a:buNone/>
            </a:pPr>
            <a:r>
              <a:rPr lang="en" sz="1400" b="1" u="sng" dirty="0">
                <a:solidFill>
                  <a:srgbClr val="0F486F"/>
                </a:solidFill>
              </a:rPr>
              <a:t>Benefits</a:t>
            </a:r>
            <a:r>
              <a:rPr lang="en" sz="1400" b="1" u="sng" dirty="0">
                <a:solidFill>
                  <a:schemeClr val="dk1"/>
                </a:solidFill>
              </a:rPr>
              <a:t> </a:t>
            </a:r>
            <a:endParaRPr sz="1400" b="1" u="sng" dirty="0">
              <a:solidFill>
                <a:schemeClr val="dk1"/>
              </a:solidFill>
            </a:endParaRPr>
          </a:p>
          <a:p>
            <a:pPr marL="457200" lvl="0" indent="-317500" algn="l" rtl="0">
              <a:lnSpc>
                <a:spcPct val="115000"/>
              </a:lnSpc>
              <a:spcBef>
                <a:spcPts val="0"/>
              </a:spcBef>
              <a:spcAft>
                <a:spcPts val="0"/>
              </a:spcAft>
              <a:buClr>
                <a:schemeClr val="dk1"/>
              </a:buClr>
              <a:buSzPts val="1400"/>
              <a:buFont typeface="Century Gothic"/>
              <a:buChar char="❖"/>
            </a:pPr>
            <a:r>
              <a:rPr lang="en" sz="1400" dirty="0">
                <a:solidFill>
                  <a:schemeClr val="dk1"/>
                </a:solidFill>
              </a:rPr>
              <a:t>Reduced cost of development as cost to be incurred in choosing this option will not be as much as the 'do something' option.</a:t>
            </a:r>
            <a:endParaRPr sz="1400" dirty="0">
              <a:solidFill>
                <a:schemeClr val="dk1"/>
              </a:solidFill>
            </a:endParaRPr>
          </a:p>
          <a:p>
            <a:pPr marL="457200" lvl="0" indent="-317500" algn="l" rtl="0">
              <a:lnSpc>
                <a:spcPct val="115000"/>
              </a:lnSpc>
              <a:spcBef>
                <a:spcPts val="0"/>
              </a:spcBef>
              <a:spcAft>
                <a:spcPts val="0"/>
              </a:spcAft>
              <a:buClr>
                <a:schemeClr val="dk1"/>
              </a:buClr>
              <a:buSzPts val="1400"/>
              <a:buFont typeface="Century Gothic"/>
              <a:buChar char="❖"/>
            </a:pPr>
            <a:r>
              <a:rPr lang="en" sz="1400" dirty="0">
                <a:solidFill>
                  <a:schemeClr val="dk1"/>
                </a:solidFill>
              </a:rPr>
              <a:t> Usage of the </a:t>
            </a:r>
            <a:r>
              <a:rPr lang="en" sz="1400" dirty="0" err="1">
                <a:solidFill>
                  <a:schemeClr val="dk1"/>
                </a:solidFill>
              </a:rPr>
              <a:t>lms</a:t>
            </a:r>
            <a:r>
              <a:rPr lang="en" sz="1400" dirty="0">
                <a:solidFill>
                  <a:schemeClr val="dk1"/>
                </a:solidFill>
              </a:rPr>
              <a:t> platform will not be interrupted.</a:t>
            </a:r>
            <a:endParaRPr sz="1400" dirty="0">
              <a:solidFill>
                <a:schemeClr val="dk1"/>
              </a:solidFill>
            </a:endParaRPr>
          </a:p>
          <a:p>
            <a:pPr marL="457200" lvl="0" indent="-317500" algn="l" rtl="0">
              <a:lnSpc>
                <a:spcPct val="115000"/>
              </a:lnSpc>
              <a:spcBef>
                <a:spcPts val="0"/>
              </a:spcBef>
              <a:spcAft>
                <a:spcPts val="0"/>
              </a:spcAft>
              <a:buClr>
                <a:schemeClr val="dk1"/>
              </a:buClr>
              <a:buSzPts val="1400"/>
              <a:buFont typeface="Century Gothic"/>
              <a:buChar char="❖"/>
            </a:pPr>
            <a:r>
              <a:rPr lang="en" sz="1400" dirty="0">
                <a:solidFill>
                  <a:schemeClr val="dk1"/>
                </a:solidFill>
              </a:rPr>
              <a:t>Candidates and users dissatisfaction will be reduced to the barest minimum.</a:t>
            </a:r>
            <a:endParaRPr sz="1400" dirty="0">
              <a:solidFill>
                <a:schemeClr val="dk1"/>
              </a:solidFill>
            </a:endParaRPr>
          </a:p>
          <a:p>
            <a:pPr marL="457200" lvl="0" indent="0" algn="l" rtl="0">
              <a:lnSpc>
                <a:spcPct val="115000"/>
              </a:lnSpc>
              <a:spcBef>
                <a:spcPts val="0"/>
              </a:spcBef>
              <a:spcAft>
                <a:spcPts val="0"/>
              </a:spcAft>
              <a:buNone/>
            </a:pPr>
            <a:endParaRPr sz="1400" b="1" u="sng" dirty="0">
              <a:solidFill>
                <a:schemeClr val="dk1"/>
              </a:solidFill>
            </a:endParaRPr>
          </a:p>
          <a:p>
            <a:pPr marL="0" lvl="0" indent="0" algn="l" rtl="0">
              <a:spcBef>
                <a:spcPts val="300"/>
              </a:spcBef>
              <a:spcAft>
                <a:spcPts val="0"/>
              </a:spcAft>
              <a:buNone/>
            </a:pPr>
            <a:r>
              <a:rPr lang="en" sz="1400" b="1" u="sng" dirty="0">
                <a:solidFill>
                  <a:srgbClr val="0F486F"/>
                </a:solidFill>
              </a:rPr>
              <a:t>Dis-benefit</a:t>
            </a:r>
            <a:endParaRPr sz="1400" b="1" u="sng" dirty="0">
              <a:solidFill>
                <a:srgbClr val="0F486F"/>
              </a:solidFill>
            </a:endParaRPr>
          </a:p>
          <a:p>
            <a:pPr marL="457200" lvl="0" indent="-317500" algn="l" rtl="0">
              <a:lnSpc>
                <a:spcPct val="115000"/>
              </a:lnSpc>
              <a:spcBef>
                <a:spcPts val="500"/>
              </a:spcBef>
              <a:spcAft>
                <a:spcPts val="0"/>
              </a:spcAft>
              <a:buClr>
                <a:schemeClr val="dk1"/>
              </a:buClr>
              <a:buSzPts val="1400"/>
              <a:buFont typeface="Century Gothic"/>
              <a:buChar char="❖"/>
            </a:pPr>
            <a:r>
              <a:rPr lang="en" sz="1400" dirty="0">
                <a:solidFill>
                  <a:schemeClr val="dk1"/>
                </a:solidFill>
              </a:rPr>
              <a:t>The </a:t>
            </a:r>
            <a:r>
              <a:rPr lang="en" sz="1400" dirty="0" err="1">
                <a:solidFill>
                  <a:schemeClr val="dk1"/>
                </a:solidFill>
              </a:rPr>
              <a:t>lms</a:t>
            </a:r>
            <a:r>
              <a:rPr lang="en" sz="1400" dirty="0">
                <a:solidFill>
                  <a:schemeClr val="dk1"/>
                </a:solidFill>
              </a:rPr>
              <a:t> profile will still not be seamless and not meet current market standards.</a:t>
            </a:r>
            <a:endParaRPr sz="1400" dirty="0">
              <a:solidFill>
                <a:schemeClr val="dk1"/>
              </a:solidFill>
            </a:endParaRPr>
          </a:p>
          <a:p>
            <a:pPr marL="457200" lvl="0" indent="-317500" algn="l" rtl="0">
              <a:lnSpc>
                <a:spcPct val="115000"/>
              </a:lnSpc>
              <a:spcBef>
                <a:spcPts val="0"/>
              </a:spcBef>
              <a:spcAft>
                <a:spcPts val="0"/>
              </a:spcAft>
              <a:buClr>
                <a:schemeClr val="dk1"/>
              </a:buClr>
              <a:buSzPts val="1400"/>
              <a:buFont typeface="Century Gothic"/>
              <a:buChar char="❖"/>
            </a:pPr>
            <a:r>
              <a:rPr lang="en" sz="1400" dirty="0">
                <a:solidFill>
                  <a:schemeClr val="dk1"/>
                </a:solidFill>
              </a:rPr>
              <a:t>The </a:t>
            </a:r>
            <a:r>
              <a:rPr lang="en" sz="1400" dirty="0" err="1">
                <a:solidFill>
                  <a:schemeClr val="dk1"/>
                </a:solidFill>
              </a:rPr>
              <a:t>lms</a:t>
            </a:r>
            <a:r>
              <a:rPr lang="en" sz="1400" dirty="0">
                <a:solidFill>
                  <a:schemeClr val="dk1"/>
                </a:solidFill>
              </a:rPr>
              <a:t> platform will still lack a touch of modernization that the project aims to achieve </a:t>
            </a:r>
            <a:r>
              <a:rPr lang="en" sz="1400" dirty="0" err="1">
                <a:solidFill>
                  <a:schemeClr val="dk1"/>
                </a:solidFill>
              </a:rPr>
              <a:t>i.e</a:t>
            </a:r>
            <a:r>
              <a:rPr lang="en" sz="1400" dirty="0">
                <a:solidFill>
                  <a:schemeClr val="dk1"/>
                </a:solidFill>
              </a:rPr>
              <a:t> introduction to new features that captivates candidates and users.</a:t>
            </a:r>
            <a:endParaRPr sz="1400" dirty="0">
              <a:solidFill>
                <a:schemeClr val="dk1"/>
              </a:solidFill>
            </a:endParaRPr>
          </a:p>
          <a:p>
            <a:pPr marL="457200" lvl="0" indent="-317500" algn="l" rtl="0">
              <a:lnSpc>
                <a:spcPct val="115000"/>
              </a:lnSpc>
              <a:spcBef>
                <a:spcPts val="0"/>
              </a:spcBef>
              <a:spcAft>
                <a:spcPts val="0"/>
              </a:spcAft>
              <a:buClr>
                <a:schemeClr val="dk1"/>
              </a:buClr>
              <a:buSzPts val="1400"/>
              <a:buFont typeface="Century Gothic"/>
              <a:buChar char="❖"/>
            </a:pPr>
            <a:r>
              <a:rPr lang="en" sz="1400" dirty="0" err="1">
                <a:solidFill>
                  <a:schemeClr val="dk1"/>
                </a:solidFill>
              </a:rPr>
              <a:t>Tritek</a:t>
            </a:r>
            <a:r>
              <a:rPr lang="en" sz="1400" dirty="0">
                <a:solidFill>
                  <a:schemeClr val="dk1"/>
                </a:solidFill>
              </a:rPr>
              <a:t> Consulting ltd will not have the competitive edge in the market as modern features will be absent on the </a:t>
            </a:r>
            <a:r>
              <a:rPr lang="en" sz="1400" dirty="0" err="1">
                <a:solidFill>
                  <a:schemeClr val="dk1"/>
                </a:solidFill>
              </a:rPr>
              <a:t>lms</a:t>
            </a:r>
            <a:r>
              <a:rPr lang="en" sz="1400" dirty="0">
                <a:solidFill>
                  <a:schemeClr val="dk1"/>
                </a:solidFill>
              </a:rPr>
              <a:t> profile.</a:t>
            </a:r>
            <a:endParaRPr sz="1400" dirty="0">
              <a:solidFill>
                <a:schemeClr val="dk1"/>
              </a:solidFill>
            </a:endParaRPr>
          </a:p>
          <a:p>
            <a:pPr marL="457200" lvl="0" indent="0" algn="l" rtl="0">
              <a:lnSpc>
                <a:spcPct val="115000"/>
              </a:lnSpc>
              <a:spcBef>
                <a:spcPts val="0"/>
              </a:spcBef>
              <a:spcAft>
                <a:spcPts val="0"/>
              </a:spcAft>
              <a:buNone/>
            </a:pPr>
            <a:endParaRPr sz="1508" dirty="0">
              <a:solidFill>
                <a:schemeClr val="dk1"/>
              </a:solidFill>
            </a:endParaRPr>
          </a:p>
          <a:p>
            <a:pPr marL="0" lvl="0" indent="0" algn="l" rtl="0">
              <a:spcBef>
                <a:spcPts val="300"/>
              </a:spcBef>
              <a:spcAft>
                <a:spcPts val="500"/>
              </a:spcAft>
              <a:buNone/>
            </a:pPr>
            <a:endParaRPr sz="1200" b="1" u="sng" dirty="0"/>
          </a:p>
        </p:txBody>
      </p:sp>
      <p:sp>
        <p:nvSpPr>
          <p:cNvPr id="2" name="TextBox 1">
            <a:extLst>
              <a:ext uri="{FF2B5EF4-FFF2-40B4-BE49-F238E27FC236}">
                <a16:creationId xmlns:a16="http://schemas.microsoft.com/office/drawing/2014/main" id="{94B78F0F-DCA1-9A1E-7686-B61FCD7C4F03}"/>
              </a:ext>
            </a:extLst>
          </p:cNvPr>
          <p:cNvSpPr txBox="1"/>
          <p:nvPr/>
        </p:nvSpPr>
        <p:spPr>
          <a:xfrm>
            <a:off x="1828800" y="94072"/>
            <a:ext cx="3977195" cy="553998"/>
          </a:xfrm>
          <a:prstGeom prst="rect">
            <a:avLst/>
          </a:prstGeom>
          <a:noFill/>
        </p:spPr>
        <p:txBody>
          <a:bodyPr wrap="square" rtlCol="0">
            <a:spAutoFit/>
          </a:bodyPr>
          <a:lstStyle/>
          <a:p>
            <a:r>
              <a:rPr lang="en" sz="3000" b="1" dirty="0">
                <a:solidFill>
                  <a:schemeClr val="bg2"/>
                </a:solidFill>
              </a:rPr>
              <a:t> Business Options </a:t>
            </a:r>
            <a:endParaRPr lang="en-US" sz="300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subTitle" idx="4294967295"/>
          </p:nvPr>
        </p:nvSpPr>
        <p:spPr>
          <a:xfrm>
            <a:off x="0" y="792163"/>
            <a:ext cx="9144000" cy="5143500"/>
          </a:xfrm>
          <a:prstGeom prst="rect">
            <a:avLst/>
          </a:prstGeom>
        </p:spPr>
        <p:txBody>
          <a:bodyPr spcFirstLastPara="1" wrap="square" lIns="68575" tIns="34275" rIns="68575" bIns="34275" anchor="ctr" anchorCtr="0">
            <a:normAutofit fontScale="25000" lnSpcReduction="20000"/>
          </a:bodyPr>
          <a:lstStyle/>
          <a:p>
            <a:pPr marL="0" lvl="0" indent="0" algn="l" rtl="0">
              <a:spcBef>
                <a:spcPts val="500"/>
              </a:spcBef>
              <a:spcAft>
                <a:spcPts val="0"/>
              </a:spcAft>
              <a:buNone/>
            </a:pPr>
            <a:r>
              <a:rPr lang="en" sz="5600" b="1" u="sng" dirty="0"/>
              <a:t>Option 3: Do Something</a:t>
            </a:r>
            <a:endParaRPr sz="5600" b="1" u="sng" dirty="0"/>
          </a:p>
          <a:p>
            <a:pPr marL="0" lvl="0" indent="0" algn="l" rtl="0">
              <a:spcBef>
                <a:spcPts val="500"/>
              </a:spcBef>
              <a:spcAft>
                <a:spcPts val="0"/>
              </a:spcAft>
              <a:buNone/>
            </a:pPr>
            <a:r>
              <a:rPr lang="en" sz="5600" dirty="0">
                <a:solidFill>
                  <a:schemeClr val="dk1"/>
                </a:solidFill>
              </a:rPr>
              <a:t> The "Do something" option  will ensure that a new </a:t>
            </a:r>
            <a:r>
              <a:rPr lang="en" sz="5600" dirty="0" err="1">
                <a:solidFill>
                  <a:schemeClr val="dk1"/>
                </a:solidFill>
              </a:rPr>
              <a:t>Tritek</a:t>
            </a:r>
            <a:r>
              <a:rPr lang="en" sz="5600" dirty="0">
                <a:solidFill>
                  <a:schemeClr val="dk1"/>
                </a:solidFill>
              </a:rPr>
              <a:t> LMS profile is developed which will not only be seamless and user friendly but will be modernized with the latest service features in the market on display to make the interface captivating and interactive for candidates and users.</a:t>
            </a:r>
            <a:endParaRPr sz="5600" b="1" dirty="0">
              <a:solidFill>
                <a:schemeClr val="dk1"/>
              </a:solidFill>
            </a:endParaRPr>
          </a:p>
          <a:p>
            <a:pPr marL="0" lvl="0" indent="0" algn="l" rtl="0">
              <a:lnSpc>
                <a:spcPct val="115000"/>
              </a:lnSpc>
              <a:spcBef>
                <a:spcPts val="500"/>
              </a:spcBef>
              <a:spcAft>
                <a:spcPts val="0"/>
              </a:spcAft>
              <a:buClr>
                <a:schemeClr val="dk1"/>
              </a:buClr>
              <a:buSzPts val="275"/>
              <a:buFont typeface="Arial"/>
              <a:buNone/>
            </a:pPr>
            <a:r>
              <a:rPr lang="en" sz="5600" b="1" u="sng" dirty="0">
                <a:solidFill>
                  <a:srgbClr val="0F486F"/>
                </a:solidFill>
              </a:rPr>
              <a:t>Benefits</a:t>
            </a:r>
            <a:endParaRPr sz="5600" b="1" u="sng" dirty="0">
              <a:solidFill>
                <a:srgbClr val="0F486F"/>
              </a:solidFill>
            </a:endParaRPr>
          </a:p>
          <a:p>
            <a:pPr marL="0" lvl="0" indent="0" algn="l" rtl="0">
              <a:lnSpc>
                <a:spcPct val="115000"/>
              </a:lnSpc>
              <a:spcBef>
                <a:spcPts val="0"/>
              </a:spcBef>
              <a:spcAft>
                <a:spcPts val="0"/>
              </a:spcAft>
              <a:buClr>
                <a:schemeClr val="dk1"/>
              </a:buClr>
              <a:buSzPts val="275"/>
              <a:buFont typeface="Arial"/>
              <a:buNone/>
            </a:pPr>
            <a:endParaRPr sz="5600" b="1" u="sng" dirty="0">
              <a:solidFill>
                <a:schemeClr val="dk1"/>
              </a:solidFill>
            </a:endParaRPr>
          </a:p>
          <a:p>
            <a:pPr marL="457200" lvl="0" indent="-317500" algn="l" rtl="0">
              <a:lnSpc>
                <a:spcPct val="115000"/>
              </a:lnSpc>
              <a:spcBef>
                <a:spcPts val="0"/>
              </a:spcBef>
              <a:spcAft>
                <a:spcPts val="0"/>
              </a:spcAft>
              <a:buClr>
                <a:schemeClr val="dk1"/>
              </a:buClr>
              <a:buSzPct val="100000"/>
              <a:buFont typeface="Century Gothic"/>
              <a:buChar char="❖"/>
            </a:pPr>
            <a:r>
              <a:rPr lang="en" sz="5600" dirty="0">
                <a:solidFill>
                  <a:schemeClr val="dk1"/>
                </a:solidFill>
              </a:rPr>
              <a:t>Improve candidate and user satisfaction.</a:t>
            </a:r>
            <a:endParaRPr sz="5600" dirty="0">
              <a:solidFill>
                <a:schemeClr val="dk1"/>
              </a:solidFill>
            </a:endParaRPr>
          </a:p>
          <a:p>
            <a:pPr marL="457200" lvl="0" indent="-317500" algn="l" rtl="0">
              <a:lnSpc>
                <a:spcPct val="115000"/>
              </a:lnSpc>
              <a:spcBef>
                <a:spcPts val="0"/>
              </a:spcBef>
              <a:spcAft>
                <a:spcPts val="0"/>
              </a:spcAft>
              <a:buClr>
                <a:schemeClr val="dk1"/>
              </a:buClr>
              <a:buSzPct val="100000"/>
              <a:buFont typeface="Century Gothic"/>
              <a:buChar char="❖"/>
            </a:pPr>
            <a:r>
              <a:rPr lang="en" sz="5600" dirty="0">
                <a:solidFill>
                  <a:schemeClr val="dk1"/>
                </a:solidFill>
              </a:rPr>
              <a:t>The modernized platform ensures that the </a:t>
            </a:r>
            <a:r>
              <a:rPr lang="en" sz="5600" dirty="0" err="1">
                <a:solidFill>
                  <a:schemeClr val="dk1"/>
                </a:solidFill>
              </a:rPr>
              <a:t>lms</a:t>
            </a:r>
            <a:r>
              <a:rPr lang="en" sz="5600" dirty="0">
                <a:solidFill>
                  <a:schemeClr val="dk1"/>
                </a:solidFill>
              </a:rPr>
              <a:t> profile meets industry standards.</a:t>
            </a:r>
            <a:endParaRPr sz="5600" dirty="0">
              <a:solidFill>
                <a:schemeClr val="dk1"/>
              </a:solidFill>
            </a:endParaRPr>
          </a:p>
          <a:p>
            <a:pPr marL="457200" lvl="0" indent="-317500" algn="l" rtl="0">
              <a:lnSpc>
                <a:spcPct val="115000"/>
              </a:lnSpc>
              <a:spcBef>
                <a:spcPts val="0"/>
              </a:spcBef>
              <a:spcAft>
                <a:spcPts val="0"/>
              </a:spcAft>
              <a:buClr>
                <a:schemeClr val="dk1"/>
              </a:buClr>
              <a:buSzPct val="100000"/>
              <a:buFont typeface="Century Gothic"/>
              <a:buChar char="❖"/>
            </a:pPr>
            <a:r>
              <a:rPr lang="en" sz="5600" dirty="0">
                <a:solidFill>
                  <a:schemeClr val="dk1"/>
                </a:solidFill>
              </a:rPr>
              <a:t>The new </a:t>
            </a:r>
            <a:r>
              <a:rPr lang="en" sz="5600" dirty="0" err="1">
                <a:solidFill>
                  <a:schemeClr val="dk1"/>
                </a:solidFill>
              </a:rPr>
              <a:t>Tritek</a:t>
            </a:r>
            <a:r>
              <a:rPr lang="en" sz="5600" dirty="0">
                <a:solidFill>
                  <a:schemeClr val="dk1"/>
                </a:solidFill>
              </a:rPr>
              <a:t> </a:t>
            </a:r>
            <a:r>
              <a:rPr lang="en" sz="5600" dirty="0" err="1">
                <a:solidFill>
                  <a:schemeClr val="dk1"/>
                </a:solidFill>
              </a:rPr>
              <a:t>lms</a:t>
            </a:r>
            <a:r>
              <a:rPr lang="en" sz="5600" dirty="0">
                <a:solidFill>
                  <a:schemeClr val="dk1"/>
                </a:solidFill>
              </a:rPr>
              <a:t> profile will make the interface and interaction seamless for users.</a:t>
            </a:r>
            <a:endParaRPr sz="5600" dirty="0">
              <a:solidFill>
                <a:schemeClr val="dk1"/>
              </a:solidFill>
            </a:endParaRPr>
          </a:p>
          <a:p>
            <a:pPr marL="457200" lvl="0" indent="-317500" algn="l" rtl="0">
              <a:lnSpc>
                <a:spcPct val="115000"/>
              </a:lnSpc>
              <a:spcBef>
                <a:spcPts val="0"/>
              </a:spcBef>
              <a:spcAft>
                <a:spcPts val="0"/>
              </a:spcAft>
              <a:buClr>
                <a:schemeClr val="dk1"/>
              </a:buClr>
              <a:buSzPct val="100000"/>
              <a:buFont typeface="Century Gothic"/>
              <a:buChar char="❖"/>
            </a:pPr>
            <a:r>
              <a:rPr lang="en" sz="5600" dirty="0">
                <a:solidFill>
                  <a:schemeClr val="dk1"/>
                </a:solidFill>
              </a:rPr>
              <a:t>The new and latest features will give </a:t>
            </a:r>
            <a:r>
              <a:rPr lang="en" sz="5600" dirty="0" err="1">
                <a:solidFill>
                  <a:schemeClr val="dk1"/>
                </a:solidFill>
              </a:rPr>
              <a:t>Tritek</a:t>
            </a:r>
            <a:r>
              <a:rPr lang="en" sz="5600" dirty="0">
                <a:solidFill>
                  <a:schemeClr val="dk1"/>
                </a:solidFill>
              </a:rPr>
              <a:t> Consulting ltd the competitive advantage in the tech industry. </a:t>
            </a:r>
            <a:endParaRPr sz="5600" dirty="0">
              <a:solidFill>
                <a:schemeClr val="dk1"/>
              </a:solidFill>
            </a:endParaRPr>
          </a:p>
          <a:p>
            <a:pPr marL="457200" lvl="0" indent="0" algn="l" rtl="0">
              <a:lnSpc>
                <a:spcPct val="115000"/>
              </a:lnSpc>
              <a:spcBef>
                <a:spcPts val="0"/>
              </a:spcBef>
              <a:spcAft>
                <a:spcPts val="0"/>
              </a:spcAft>
              <a:buNone/>
            </a:pPr>
            <a:endParaRPr sz="5600" b="1" dirty="0">
              <a:solidFill>
                <a:schemeClr val="dk1"/>
              </a:solidFill>
            </a:endParaRPr>
          </a:p>
          <a:p>
            <a:pPr marL="0" lvl="0" indent="0" algn="l" rtl="0">
              <a:lnSpc>
                <a:spcPct val="115000"/>
              </a:lnSpc>
              <a:spcBef>
                <a:spcPts val="0"/>
              </a:spcBef>
              <a:spcAft>
                <a:spcPts val="0"/>
              </a:spcAft>
              <a:buNone/>
            </a:pPr>
            <a:r>
              <a:rPr lang="en" sz="5600" b="1" u="sng" dirty="0">
                <a:solidFill>
                  <a:srgbClr val="0F486F"/>
                </a:solidFill>
              </a:rPr>
              <a:t>Dis benefits </a:t>
            </a:r>
            <a:endParaRPr sz="5600" b="1" u="sng" dirty="0">
              <a:solidFill>
                <a:srgbClr val="0F486F"/>
              </a:solidFill>
            </a:endParaRPr>
          </a:p>
          <a:p>
            <a:pPr marL="0" lvl="0" indent="0" algn="l" rtl="0">
              <a:lnSpc>
                <a:spcPct val="115000"/>
              </a:lnSpc>
              <a:spcBef>
                <a:spcPts val="0"/>
              </a:spcBef>
              <a:spcAft>
                <a:spcPts val="0"/>
              </a:spcAft>
              <a:buNone/>
            </a:pPr>
            <a:endParaRPr sz="5600" dirty="0">
              <a:solidFill>
                <a:schemeClr val="dk1"/>
              </a:solidFill>
            </a:endParaRPr>
          </a:p>
          <a:p>
            <a:pPr marL="457200" lvl="0" indent="-317500" algn="l" rtl="0">
              <a:lnSpc>
                <a:spcPct val="115000"/>
              </a:lnSpc>
              <a:spcBef>
                <a:spcPts val="0"/>
              </a:spcBef>
              <a:spcAft>
                <a:spcPts val="0"/>
              </a:spcAft>
              <a:buClr>
                <a:schemeClr val="dk1"/>
              </a:buClr>
              <a:buSzPct val="100000"/>
              <a:buChar char="❖"/>
            </a:pPr>
            <a:r>
              <a:rPr lang="en" sz="5600" dirty="0">
                <a:solidFill>
                  <a:schemeClr val="dk1"/>
                </a:solidFill>
              </a:rPr>
              <a:t>Cost incurred in mobilizing a competent team to develop this project.</a:t>
            </a:r>
            <a:endParaRPr sz="5600" dirty="0">
              <a:solidFill>
                <a:schemeClr val="dk1"/>
              </a:solidFill>
            </a:endParaRPr>
          </a:p>
          <a:p>
            <a:pPr marL="457200" lvl="0" indent="-317500" algn="l" rtl="0">
              <a:lnSpc>
                <a:spcPct val="115000"/>
              </a:lnSpc>
              <a:spcBef>
                <a:spcPts val="0"/>
              </a:spcBef>
              <a:spcAft>
                <a:spcPts val="0"/>
              </a:spcAft>
              <a:buClr>
                <a:schemeClr val="dk1"/>
              </a:buClr>
              <a:buSzPct val="100000"/>
              <a:buChar char="❖"/>
            </a:pPr>
            <a:r>
              <a:rPr lang="en" sz="5600" dirty="0">
                <a:solidFill>
                  <a:schemeClr val="dk1"/>
                </a:solidFill>
              </a:rPr>
              <a:t>There may be future cost of updating and maintaining the newly developed </a:t>
            </a:r>
            <a:r>
              <a:rPr lang="en" sz="5600" dirty="0" err="1">
                <a:solidFill>
                  <a:schemeClr val="dk1"/>
                </a:solidFill>
              </a:rPr>
              <a:t>lms</a:t>
            </a:r>
            <a:r>
              <a:rPr lang="en" sz="5600" dirty="0">
                <a:solidFill>
                  <a:schemeClr val="dk1"/>
                </a:solidFill>
              </a:rPr>
              <a:t> profile.</a:t>
            </a:r>
            <a:endParaRPr sz="5600" dirty="0">
              <a:solidFill>
                <a:schemeClr val="dk1"/>
              </a:solidFill>
            </a:endParaRPr>
          </a:p>
          <a:p>
            <a:pPr marL="0" lvl="0" indent="0" algn="l" rtl="0">
              <a:lnSpc>
                <a:spcPct val="115000"/>
              </a:lnSpc>
              <a:spcBef>
                <a:spcPts val="0"/>
              </a:spcBef>
              <a:spcAft>
                <a:spcPts val="0"/>
              </a:spcAft>
              <a:buNone/>
            </a:pPr>
            <a:endParaRPr sz="5600"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endParaRPr sz="5600" dirty="0">
              <a:solidFill>
                <a:schemeClr val="dk1"/>
              </a:solidFill>
              <a:latin typeface="Arial"/>
              <a:ea typeface="Arial"/>
              <a:cs typeface="Arial"/>
              <a:sym typeface="Arial"/>
            </a:endParaRPr>
          </a:p>
          <a:p>
            <a:pPr marL="0" lvl="0" indent="0" algn="l" rtl="0">
              <a:spcBef>
                <a:spcPts val="300"/>
              </a:spcBef>
              <a:spcAft>
                <a:spcPts val="0"/>
              </a:spcAft>
              <a:buNone/>
            </a:pPr>
            <a:endParaRPr sz="1700" b="1" u="sng" dirty="0"/>
          </a:p>
          <a:p>
            <a:pPr marL="0" lvl="0" indent="0" algn="l" rtl="0">
              <a:spcBef>
                <a:spcPts val="500"/>
              </a:spcBef>
              <a:spcAft>
                <a:spcPts val="500"/>
              </a:spcAft>
              <a:buNone/>
            </a:pPr>
            <a:endParaRPr sz="1700" b="1" u="sng" dirty="0"/>
          </a:p>
        </p:txBody>
      </p:sp>
      <p:sp>
        <p:nvSpPr>
          <p:cNvPr id="3" name="TextBox 2">
            <a:extLst>
              <a:ext uri="{FF2B5EF4-FFF2-40B4-BE49-F238E27FC236}">
                <a16:creationId xmlns:a16="http://schemas.microsoft.com/office/drawing/2014/main" id="{838FCE2A-8A14-1E8A-84AC-3084B337ECB4}"/>
              </a:ext>
            </a:extLst>
          </p:cNvPr>
          <p:cNvSpPr txBox="1"/>
          <p:nvPr/>
        </p:nvSpPr>
        <p:spPr>
          <a:xfrm>
            <a:off x="2032987" y="92313"/>
            <a:ext cx="3563796" cy="1015663"/>
          </a:xfrm>
          <a:prstGeom prst="rect">
            <a:avLst/>
          </a:prstGeom>
          <a:noFill/>
        </p:spPr>
        <p:txBody>
          <a:bodyPr wrap="none" rtlCol="0">
            <a:spAutoFit/>
          </a:bodyPr>
          <a:lstStyle/>
          <a:p>
            <a:r>
              <a:rPr lang="en-US" sz="3000" b="1" dirty="0">
                <a:solidFill>
                  <a:schemeClr val="bg2"/>
                </a:solidFill>
              </a:rPr>
              <a:t>Business Options </a:t>
            </a:r>
          </a:p>
          <a:p>
            <a:endParaRPr lang="en-US" sz="3000" dirty="0">
              <a:solidFill>
                <a:schemeClr val="bg2"/>
              </a:solidFill>
            </a:endParaRPr>
          </a:p>
        </p:txBody>
      </p:sp>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13755</TotalTime>
  <Words>2138</Words>
  <Application>Microsoft Macintosh PowerPoint</Application>
  <PresentationFormat>On-screen Show (16:9)</PresentationFormat>
  <Paragraphs>341</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Times New Roman</vt:lpstr>
      <vt:lpstr>Century Gothic</vt:lpstr>
      <vt:lpstr>Noto Sans Symbols</vt:lpstr>
      <vt:lpstr>Calibri</vt:lpstr>
      <vt:lpstr>Wingdings</vt:lpstr>
      <vt:lpstr>Slice</vt:lpstr>
      <vt:lpstr>PowerPoint Presentation</vt:lpstr>
      <vt:lpstr>PowerPoint Presentation</vt:lpstr>
      <vt:lpstr>PowerPoint Presentation</vt:lpstr>
      <vt:lpstr>PowerPoint Presentation</vt:lpstr>
      <vt:lpstr>BUSINESS PROBLEM</vt:lpstr>
      <vt:lpstr>A modern LMS profile serves as a gateway allowing educational content to reach learners globally which will in the end foster user retention. </vt:lpstr>
      <vt:lpstr>PowerPoint Presentation</vt:lpstr>
      <vt:lpstr>PowerPoint Presentation</vt:lpstr>
      <vt:lpstr>PowerPoint Presentation</vt:lpstr>
      <vt:lpstr>PowerPoint Presentation</vt:lpstr>
      <vt:lpstr>PESTLE ANALYSIS</vt:lpstr>
      <vt:lpstr>                         MARKET RESEARCH                          COMPETITOR ANALYSIS</vt:lpstr>
      <vt:lpstr>                                  TIMESCALE</vt:lpstr>
      <vt:lpstr>                                                    COST</vt:lpstr>
      <vt:lpstr>                          Investment Appraisal   </vt:lpstr>
      <vt:lpstr>PowerPoint Presentation</vt:lpstr>
      <vt:lpstr>              INVESTMENT APPRAISAL CONT’D</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Ashaolu, Toluwase (Student)</cp:lastModifiedBy>
  <cp:revision>11</cp:revision>
  <dcterms:modified xsi:type="dcterms:W3CDTF">2024-02-07T03:58:19Z</dcterms:modified>
</cp:coreProperties>
</file>