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7" r:id="rId2"/>
    <p:sldId id="265" r:id="rId3"/>
    <p:sldId id="258" r:id="rId4"/>
    <p:sldId id="266" r:id="rId5"/>
    <p:sldId id="267" r:id="rId6"/>
    <p:sldId id="260" r:id="rId7"/>
    <p:sldId id="268" r:id="rId8"/>
    <p:sldId id="261" r:id="rId9"/>
    <p:sldId id="269" r:id="rId10"/>
    <p:sldId id="262" r:id="rId11"/>
    <p:sldId id="270" r:id="rId12"/>
    <p:sldId id="263" r:id="rId13"/>
    <p:sldId id="271"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60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3" autoAdjust="0"/>
    <p:restoredTop sz="95781"/>
  </p:normalViewPr>
  <p:slideViewPr>
    <p:cSldViewPr snapToGrid="0">
      <p:cViewPr varScale="1">
        <p:scale>
          <a:sx n="106" d="100"/>
          <a:sy n="106" d="100"/>
        </p:scale>
        <p:origin x="9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7418FD-7689-A645-9570-62C05A298F51}" type="datetimeFigureOut">
              <a:rPr lang="en-US" smtClean="0"/>
              <a:t>2/11/24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F92D1B-441B-AA47-B2A8-7594A9C8F215}" type="slidenum">
              <a:rPr lang="en-US" smtClean="0"/>
              <a:t>‹#›</a:t>
            </a:fld>
            <a:endParaRPr lang="en-US"/>
          </a:p>
        </p:txBody>
      </p:sp>
    </p:spTree>
    <p:extLst>
      <p:ext uri="{BB962C8B-B14F-4D97-AF65-F5344CB8AC3E}">
        <p14:creationId xmlns:p14="http://schemas.microsoft.com/office/powerpoint/2010/main" val="1778914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acf9139b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acf9139b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2/11/24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graphicFrame>
        <p:nvGraphicFramePr>
          <p:cNvPr id="145" name="Google Shape;145;p2"/>
          <p:cNvGraphicFramePr/>
          <p:nvPr>
            <p:extLst>
              <p:ext uri="{D42A27DB-BD31-4B8C-83A1-F6EECF244321}">
                <p14:modId xmlns:p14="http://schemas.microsoft.com/office/powerpoint/2010/main" val="2184100780"/>
              </p:ext>
            </p:extLst>
          </p:nvPr>
        </p:nvGraphicFramePr>
        <p:xfrm>
          <a:off x="327056" y="1262437"/>
          <a:ext cx="11477625" cy="4126350"/>
        </p:xfrm>
        <a:graphic>
          <a:graphicData uri="http://schemas.openxmlformats.org/drawingml/2006/table">
            <a:tbl>
              <a:tblPr>
                <a:tableStyleId>{8A107856-5554-42FB-B03E-39F5DBC370BA}</a:tableStyleId>
              </a:tblPr>
              <a:tblGrid>
                <a:gridCol w="2707700">
                  <a:extLst>
                    <a:ext uri="{9D8B030D-6E8A-4147-A177-3AD203B41FA5}">
                      <a16:colId xmlns:a16="http://schemas.microsoft.com/office/drawing/2014/main" val="20000"/>
                    </a:ext>
                  </a:extLst>
                </a:gridCol>
                <a:gridCol w="8769925">
                  <a:extLst>
                    <a:ext uri="{9D8B030D-6E8A-4147-A177-3AD203B41FA5}">
                      <a16:colId xmlns:a16="http://schemas.microsoft.com/office/drawing/2014/main" val="20001"/>
                    </a:ext>
                  </a:extLst>
                </a:gridCol>
              </a:tblGrid>
              <a:tr h="824250">
                <a:tc>
                  <a:txBody>
                    <a:bodyPr/>
                    <a:lstStyle/>
                    <a:p>
                      <a:pPr marL="0" marR="0" lvl="0" indent="0" algn="l" rtl="0">
                        <a:lnSpc>
                          <a:spcPct val="107000"/>
                        </a:lnSpc>
                        <a:spcBef>
                          <a:spcPts val="0"/>
                        </a:spcBef>
                        <a:spcAft>
                          <a:spcPts val="0"/>
                        </a:spcAft>
                        <a:buNone/>
                      </a:pPr>
                      <a:r>
                        <a:rPr lang="en-GB" sz="2000" b="1" u="none" strike="noStrike" cap="none" dirty="0">
                          <a:sym typeface="Arial"/>
                        </a:rPr>
                        <a:t>Project Name:</a:t>
                      </a:r>
                      <a:endParaRPr sz="2000" b="1" u="none" strike="noStrike" cap="none" dirty="0">
                        <a:latin typeface="Century Gothic" panose="020B0502020202020204" pitchFamily="34" charset="0"/>
                        <a:ea typeface="Arial"/>
                        <a:cs typeface="Arial"/>
                        <a:sym typeface="Arial"/>
                      </a:endParaRPr>
                    </a:p>
                  </a:txBody>
                  <a:tcPr marL="68575" marR="68575" marT="0" marB="0"/>
                </a:tc>
                <a:tc>
                  <a:txBody>
                    <a:bodyPr/>
                    <a:lstStyle/>
                    <a:p>
                      <a:pPr marL="0" marR="0" lvl="0" indent="0" algn="l" rtl="0">
                        <a:lnSpc>
                          <a:spcPct val="107000"/>
                        </a:lnSpc>
                        <a:spcBef>
                          <a:spcPts val="0"/>
                        </a:spcBef>
                        <a:spcAft>
                          <a:spcPts val="0"/>
                        </a:spcAft>
                        <a:buNone/>
                      </a:pPr>
                      <a:r>
                        <a:rPr lang="en-GB" sz="2000" u="none" strike="noStrike" cap="none" dirty="0">
                          <a:sym typeface="Arial"/>
                        </a:rPr>
                        <a:t> Pro</a:t>
                      </a:r>
                      <a:r>
                        <a:rPr lang="en-GB" sz="2000" dirty="0"/>
                        <a:t>ject AI</a:t>
                      </a:r>
                      <a:endParaRPr sz="2000" u="none" strike="noStrike" cap="none" dirty="0">
                        <a:latin typeface="Century Gothic" panose="020B0502020202020204" pitchFamily="34" charset="0"/>
                        <a:ea typeface="Arial"/>
                        <a:cs typeface="Arial"/>
                        <a:sym typeface="Arial"/>
                      </a:endParaRPr>
                    </a:p>
                  </a:txBody>
                  <a:tcPr marL="68575" marR="68575" marT="0" marB="0"/>
                </a:tc>
                <a:extLst>
                  <a:ext uri="{0D108BD9-81ED-4DB2-BD59-A6C34878D82A}">
                    <a16:rowId xmlns:a16="http://schemas.microsoft.com/office/drawing/2014/main" val="10000"/>
                  </a:ext>
                </a:extLst>
              </a:tr>
              <a:tr h="824250">
                <a:tc>
                  <a:txBody>
                    <a:bodyPr/>
                    <a:lstStyle/>
                    <a:p>
                      <a:pPr marL="0" marR="0" lvl="0" indent="0" algn="l" rtl="0">
                        <a:lnSpc>
                          <a:spcPct val="107000"/>
                        </a:lnSpc>
                        <a:spcBef>
                          <a:spcPts val="0"/>
                        </a:spcBef>
                        <a:spcAft>
                          <a:spcPts val="0"/>
                        </a:spcAft>
                        <a:buNone/>
                      </a:pPr>
                      <a:r>
                        <a:rPr lang="en-GB" sz="2000" b="1" u="none" strike="noStrike" cap="none" dirty="0">
                          <a:sym typeface="Arial"/>
                        </a:rPr>
                        <a:t>Version:</a:t>
                      </a:r>
                      <a:endParaRPr sz="2000" b="1" dirty="0">
                        <a:latin typeface="Century Gothic" panose="020B0502020202020204" pitchFamily="34" charset="0"/>
                      </a:endParaRPr>
                    </a:p>
                  </a:txBody>
                  <a:tcPr marL="68575" marR="68575" marT="0" marB="0"/>
                </a:tc>
                <a:tc>
                  <a:txBody>
                    <a:bodyPr/>
                    <a:lstStyle/>
                    <a:p>
                      <a:pPr marL="0" marR="0" lvl="0" indent="0" algn="l" rtl="0">
                        <a:lnSpc>
                          <a:spcPct val="107000"/>
                        </a:lnSpc>
                        <a:spcBef>
                          <a:spcPts val="0"/>
                        </a:spcBef>
                        <a:spcAft>
                          <a:spcPts val="0"/>
                        </a:spcAft>
                        <a:buNone/>
                      </a:pPr>
                      <a:r>
                        <a:rPr lang="en-GB" sz="2000" u="none" strike="noStrike" cap="none" dirty="0">
                          <a:sym typeface="Arial"/>
                        </a:rPr>
                        <a:t> </a:t>
                      </a:r>
                      <a:r>
                        <a:rPr lang="en-GB" sz="2000" b="0" u="none" strike="noStrike" cap="none" dirty="0">
                          <a:solidFill>
                            <a:srgbClr val="000000"/>
                          </a:solidFill>
                          <a:sym typeface="Arial"/>
                        </a:rPr>
                        <a:t>V1.0</a:t>
                      </a:r>
                      <a:endParaRPr sz="2000" b="1" u="none" strike="noStrike" cap="none" dirty="0">
                        <a:solidFill>
                          <a:srgbClr val="000000"/>
                        </a:solidFill>
                        <a:latin typeface="Century Gothic" panose="020B0502020202020204" pitchFamily="34" charset="0"/>
                        <a:ea typeface="Arial"/>
                        <a:cs typeface="Arial"/>
                        <a:sym typeface="Arial"/>
                      </a:endParaRPr>
                    </a:p>
                  </a:txBody>
                  <a:tcPr marL="68575" marR="68575" marT="0" marB="0"/>
                </a:tc>
                <a:extLst>
                  <a:ext uri="{0D108BD9-81ED-4DB2-BD59-A6C34878D82A}">
                    <a16:rowId xmlns:a16="http://schemas.microsoft.com/office/drawing/2014/main" val="10001"/>
                  </a:ext>
                </a:extLst>
              </a:tr>
              <a:tr h="824250">
                <a:tc>
                  <a:txBody>
                    <a:bodyPr/>
                    <a:lstStyle/>
                    <a:p>
                      <a:pPr marL="0" marR="0" lvl="0" indent="0" algn="l" rtl="0">
                        <a:lnSpc>
                          <a:spcPct val="107000"/>
                        </a:lnSpc>
                        <a:spcBef>
                          <a:spcPts val="0"/>
                        </a:spcBef>
                        <a:spcAft>
                          <a:spcPts val="0"/>
                        </a:spcAft>
                        <a:buNone/>
                      </a:pPr>
                      <a:r>
                        <a:rPr lang="en-GB" sz="2000" b="1" u="none" strike="noStrike" cap="none" dirty="0">
                          <a:sym typeface="Arial"/>
                        </a:rPr>
                        <a:t>Authors: </a:t>
                      </a:r>
                      <a:endParaRPr sz="2000" b="1" dirty="0">
                        <a:latin typeface="Century Gothic" panose="020B0502020202020204" pitchFamily="34" charset="0"/>
                      </a:endParaRPr>
                    </a:p>
                  </a:txBody>
                  <a:tcPr marL="68575" marR="68575" marT="0" marB="0"/>
                </a:tc>
                <a:tc>
                  <a:txBody>
                    <a:bodyPr/>
                    <a:lstStyle/>
                    <a:p>
                      <a:pPr marL="0" marR="0" lvl="0" indent="0" algn="l" rtl="0">
                        <a:lnSpc>
                          <a:spcPct val="107000"/>
                        </a:lnSpc>
                        <a:spcBef>
                          <a:spcPts val="0"/>
                        </a:spcBef>
                        <a:spcAft>
                          <a:spcPts val="0"/>
                        </a:spcAft>
                        <a:buNone/>
                      </a:pPr>
                      <a:r>
                        <a:rPr lang="en-GB" sz="2000" u="none" strike="noStrike" cap="none" dirty="0">
                          <a:solidFill>
                            <a:srgbClr val="000000"/>
                          </a:solidFill>
                          <a:sym typeface="Arial"/>
                        </a:rPr>
                        <a:t> </a:t>
                      </a:r>
                      <a:r>
                        <a:rPr lang="en-GB" sz="2000" dirty="0"/>
                        <a:t>Project Team</a:t>
                      </a:r>
                      <a:endParaRPr sz="2000" u="none" strike="noStrike" cap="none" dirty="0">
                        <a:solidFill>
                          <a:srgbClr val="000000"/>
                        </a:solidFill>
                        <a:latin typeface="Century Gothic" panose="020B0502020202020204" pitchFamily="34" charset="0"/>
                        <a:ea typeface="Arial"/>
                        <a:cs typeface="Arial"/>
                        <a:sym typeface="Arial"/>
                      </a:endParaRPr>
                    </a:p>
                  </a:txBody>
                  <a:tcPr marL="68575" marR="68575" marT="0" marB="0"/>
                </a:tc>
                <a:extLst>
                  <a:ext uri="{0D108BD9-81ED-4DB2-BD59-A6C34878D82A}">
                    <a16:rowId xmlns:a16="http://schemas.microsoft.com/office/drawing/2014/main" val="10002"/>
                  </a:ext>
                </a:extLst>
              </a:tr>
              <a:tr h="829350">
                <a:tc>
                  <a:txBody>
                    <a:bodyPr/>
                    <a:lstStyle/>
                    <a:p>
                      <a:pPr marL="0" marR="0" lvl="0" indent="0" algn="l" rtl="0">
                        <a:lnSpc>
                          <a:spcPct val="107000"/>
                        </a:lnSpc>
                        <a:spcBef>
                          <a:spcPts val="0"/>
                        </a:spcBef>
                        <a:spcAft>
                          <a:spcPts val="0"/>
                        </a:spcAft>
                        <a:buNone/>
                      </a:pPr>
                      <a:r>
                        <a:rPr lang="en-GB" sz="2000" b="1" u="none" strike="noStrike" cap="none" dirty="0">
                          <a:sym typeface="Arial"/>
                        </a:rPr>
                        <a:t>Project Sponsor:</a:t>
                      </a:r>
                      <a:endParaRPr sz="2000" b="1" u="none" strike="noStrike" cap="none" dirty="0">
                        <a:latin typeface="Century Gothic" panose="020B0502020202020204" pitchFamily="34" charset="0"/>
                        <a:ea typeface="Arial"/>
                        <a:cs typeface="Arial"/>
                        <a:sym typeface="Arial"/>
                      </a:endParaRPr>
                    </a:p>
                  </a:txBody>
                  <a:tcPr marL="68575" marR="68575" marT="0" marB="0"/>
                </a:tc>
                <a:tc>
                  <a:txBody>
                    <a:bodyPr/>
                    <a:lstStyle/>
                    <a:p>
                      <a:pPr marL="0" marR="0" lvl="0" indent="0" algn="l" rtl="0">
                        <a:lnSpc>
                          <a:spcPct val="107000"/>
                        </a:lnSpc>
                        <a:spcBef>
                          <a:spcPts val="0"/>
                        </a:spcBef>
                        <a:spcAft>
                          <a:spcPts val="0"/>
                        </a:spcAft>
                        <a:buNone/>
                      </a:pPr>
                      <a:r>
                        <a:rPr lang="en-GB" sz="2000" dirty="0"/>
                        <a:t>Mohammed Almas</a:t>
                      </a:r>
                      <a:endParaRPr sz="2000" u="none" strike="noStrike" cap="none" dirty="0">
                        <a:solidFill>
                          <a:srgbClr val="000000"/>
                        </a:solidFill>
                        <a:latin typeface="Century Gothic" panose="020B0502020202020204" pitchFamily="34" charset="0"/>
                        <a:ea typeface="Arial"/>
                        <a:cs typeface="Arial"/>
                        <a:sym typeface="Arial"/>
                      </a:endParaRPr>
                    </a:p>
                  </a:txBody>
                  <a:tcPr marL="68575" marR="68575" marT="0" marB="0"/>
                </a:tc>
                <a:extLst>
                  <a:ext uri="{0D108BD9-81ED-4DB2-BD59-A6C34878D82A}">
                    <a16:rowId xmlns:a16="http://schemas.microsoft.com/office/drawing/2014/main" val="10003"/>
                  </a:ext>
                </a:extLst>
              </a:tr>
              <a:tr h="824250">
                <a:tc>
                  <a:txBody>
                    <a:bodyPr/>
                    <a:lstStyle/>
                    <a:p>
                      <a:pPr marL="0" marR="0" lvl="0" indent="0" algn="l" rtl="0">
                        <a:lnSpc>
                          <a:spcPct val="107000"/>
                        </a:lnSpc>
                        <a:spcBef>
                          <a:spcPts val="0"/>
                        </a:spcBef>
                        <a:spcAft>
                          <a:spcPts val="0"/>
                        </a:spcAft>
                        <a:buNone/>
                      </a:pPr>
                      <a:r>
                        <a:rPr lang="en-GB" sz="2000" b="1" u="none" strike="noStrike" cap="none" dirty="0">
                          <a:sym typeface="Arial"/>
                        </a:rPr>
                        <a:t>Client:</a:t>
                      </a:r>
                      <a:endParaRPr lang="en-GB" sz="2000" b="1" dirty="0">
                        <a:latin typeface="Century Gothic" panose="020B0502020202020204" pitchFamily="34" charset="0"/>
                      </a:endParaRPr>
                    </a:p>
                  </a:txBody>
                  <a:tcPr marL="68575" marR="68575" marT="0" marB="0"/>
                </a:tc>
                <a:tc>
                  <a:txBody>
                    <a:bodyPr/>
                    <a:lstStyle/>
                    <a:p>
                      <a:pPr marL="0" marR="0" lvl="0" indent="0" algn="l" rtl="0">
                        <a:lnSpc>
                          <a:spcPct val="107000"/>
                        </a:lnSpc>
                        <a:spcBef>
                          <a:spcPts val="0"/>
                        </a:spcBef>
                        <a:spcAft>
                          <a:spcPts val="0"/>
                        </a:spcAft>
                        <a:buNone/>
                      </a:pPr>
                      <a:r>
                        <a:rPr lang="en-GB" sz="1200" u="none" strike="noStrike" cap="none" dirty="0">
                          <a:sym typeface="Arial"/>
                        </a:rPr>
                        <a:t> </a:t>
                      </a:r>
                      <a:r>
                        <a:rPr lang="en-GB" sz="2000" dirty="0" err="1"/>
                        <a:t>Tritek</a:t>
                      </a:r>
                      <a:r>
                        <a:rPr lang="en-GB" sz="2000" dirty="0"/>
                        <a:t> Consulting</a:t>
                      </a:r>
                      <a:endParaRPr lang="en-GB" sz="2000" u="none" strike="noStrike" cap="none" dirty="0">
                        <a:latin typeface="Century Gothic" panose="020B0502020202020204" pitchFamily="34" charset="0"/>
                        <a:ea typeface="Arial"/>
                        <a:cs typeface="Arial"/>
                        <a:sym typeface="Arial"/>
                      </a:endParaRPr>
                    </a:p>
                  </a:txBody>
                  <a:tcPr marL="68575" marR="68575" marT="0" marB="0"/>
                </a:tc>
                <a:extLst>
                  <a:ext uri="{0D108BD9-81ED-4DB2-BD59-A6C34878D82A}">
                    <a16:rowId xmlns:a16="http://schemas.microsoft.com/office/drawing/2014/main" val="10004"/>
                  </a:ext>
                </a:extLst>
              </a:tr>
            </a:tbl>
          </a:graphicData>
        </a:graphic>
      </p:graphicFrame>
      <p:graphicFrame>
        <p:nvGraphicFramePr>
          <p:cNvPr id="146" name="Google Shape;146;p2"/>
          <p:cNvGraphicFramePr/>
          <p:nvPr>
            <p:extLst>
              <p:ext uri="{D42A27DB-BD31-4B8C-83A1-F6EECF244321}">
                <p14:modId xmlns:p14="http://schemas.microsoft.com/office/powerpoint/2010/main" val="382030474"/>
              </p:ext>
            </p:extLst>
          </p:nvPr>
        </p:nvGraphicFramePr>
        <p:xfrm>
          <a:off x="327054" y="5660447"/>
          <a:ext cx="11477625" cy="900800"/>
        </p:xfrm>
        <a:graphic>
          <a:graphicData uri="http://schemas.openxmlformats.org/drawingml/2006/table">
            <a:tbl>
              <a:tblPr>
                <a:tableStyleId>{8A107856-5554-42FB-B03E-39F5DBC370BA}</a:tableStyleId>
              </a:tblPr>
              <a:tblGrid>
                <a:gridCol w="2707700">
                  <a:extLst>
                    <a:ext uri="{9D8B030D-6E8A-4147-A177-3AD203B41FA5}">
                      <a16:colId xmlns:a16="http://schemas.microsoft.com/office/drawing/2014/main" val="20000"/>
                    </a:ext>
                  </a:extLst>
                </a:gridCol>
                <a:gridCol w="8769925">
                  <a:extLst>
                    <a:ext uri="{9D8B030D-6E8A-4147-A177-3AD203B41FA5}">
                      <a16:colId xmlns:a16="http://schemas.microsoft.com/office/drawing/2014/main" val="20001"/>
                    </a:ext>
                  </a:extLst>
                </a:gridCol>
              </a:tblGrid>
              <a:tr h="900800">
                <a:tc>
                  <a:txBody>
                    <a:bodyPr/>
                    <a:lstStyle/>
                    <a:p>
                      <a:pPr marL="0" marR="0" lvl="0" indent="0" algn="l" rtl="0">
                        <a:lnSpc>
                          <a:spcPct val="107000"/>
                        </a:lnSpc>
                        <a:spcBef>
                          <a:spcPts val="0"/>
                        </a:spcBef>
                        <a:spcAft>
                          <a:spcPts val="0"/>
                        </a:spcAft>
                        <a:buNone/>
                      </a:pPr>
                      <a:r>
                        <a:rPr lang="en-GB" sz="2000" b="1" u="none" strike="noStrike" cap="none" dirty="0">
                          <a:sym typeface="Calibri"/>
                        </a:rPr>
                        <a:t>Sign Off Date:</a:t>
                      </a:r>
                      <a:endParaRPr sz="2400" b="1" dirty="0"/>
                    </a:p>
                  </a:txBody>
                  <a:tcPr marL="68575" marR="68575" marT="0" marB="0"/>
                </a:tc>
                <a:tc>
                  <a:txBody>
                    <a:bodyPr/>
                    <a:lstStyle/>
                    <a:p>
                      <a:pPr marL="0" marR="0" lvl="0" indent="0" algn="l" rtl="0">
                        <a:lnSpc>
                          <a:spcPct val="107000"/>
                        </a:lnSpc>
                        <a:spcBef>
                          <a:spcPts val="0"/>
                        </a:spcBef>
                        <a:spcAft>
                          <a:spcPts val="0"/>
                        </a:spcAft>
                        <a:buNone/>
                      </a:pPr>
                      <a:r>
                        <a:rPr lang="en-GB" sz="1200" u="none" strike="noStrike" cap="none" dirty="0"/>
                        <a:t> </a:t>
                      </a:r>
                      <a:endParaRPr dirty="0"/>
                    </a:p>
                    <a:p>
                      <a:pPr marL="0" marR="0" lvl="0" indent="0" algn="l" rtl="0">
                        <a:lnSpc>
                          <a:spcPct val="107000"/>
                        </a:lnSpc>
                        <a:spcBef>
                          <a:spcPts val="0"/>
                        </a:spcBef>
                        <a:spcAft>
                          <a:spcPts val="0"/>
                        </a:spcAft>
                        <a:buNone/>
                      </a:pPr>
                      <a:endParaRPr sz="1100" u="none" strike="noStrike" cap="none" dirty="0">
                        <a:sym typeface="Calibri"/>
                      </a:endParaRPr>
                    </a:p>
                    <a:p>
                      <a:pPr marL="0" marR="0" lvl="0" indent="0" algn="l" rtl="0">
                        <a:lnSpc>
                          <a:spcPct val="107000"/>
                        </a:lnSpc>
                        <a:spcBef>
                          <a:spcPts val="0"/>
                        </a:spcBef>
                        <a:spcAft>
                          <a:spcPts val="0"/>
                        </a:spcAft>
                        <a:buNone/>
                      </a:pPr>
                      <a:endParaRPr sz="1100" u="none" strike="noStrike" cap="none" dirty="0">
                        <a:sym typeface="Calibri"/>
                      </a:endParaRPr>
                    </a:p>
                    <a:p>
                      <a:pPr marL="0" marR="0" lvl="0" indent="0" algn="l" rtl="0">
                        <a:lnSpc>
                          <a:spcPct val="107000"/>
                        </a:lnSpc>
                        <a:spcBef>
                          <a:spcPts val="0"/>
                        </a:spcBef>
                        <a:spcAft>
                          <a:spcPts val="0"/>
                        </a:spcAft>
                        <a:buNone/>
                      </a:pPr>
                      <a:endParaRPr sz="1100" u="none" strike="noStrike" cap="none" dirty="0">
                        <a:latin typeface="Calibri"/>
                        <a:ea typeface="Calibri"/>
                        <a:cs typeface="Calibri"/>
                        <a:sym typeface="Calibri"/>
                      </a:endParaRPr>
                    </a:p>
                  </a:txBody>
                  <a:tcPr marL="68575" marR="68575" marT="0" marB="0"/>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75CCF3D-C52A-60D3-2013-63AF9F257977}"/>
              </a:ext>
            </a:extLst>
          </p:cNvPr>
          <p:cNvGraphicFramePr>
            <a:graphicFrameLocks noGrp="1"/>
          </p:cNvGraphicFramePr>
          <p:nvPr>
            <p:extLst>
              <p:ext uri="{D42A27DB-BD31-4B8C-83A1-F6EECF244321}">
                <p14:modId xmlns:p14="http://schemas.microsoft.com/office/powerpoint/2010/main" val="4134259753"/>
              </p:ext>
            </p:extLst>
          </p:nvPr>
        </p:nvGraphicFramePr>
        <p:xfrm>
          <a:off x="2032000" y="1268303"/>
          <a:ext cx="8128000" cy="2547032"/>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33336533"/>
                    </a:ext>
                  </a:extLst>
                </a:gridCol>
                <a:gridCol w="4064000">
                  <a:extLst>
                    <a:ext uri="{9D8B030D-6E8A-4147-A177-3AD203B41FA5}">
                      <a16:colId xmlns:a16="http://schemas.microsoft.com/office/drawing/2014/main" val="491165628"/>
                    </a:ext>
                  </a:extLst>
                </a:gridCol>
              </a:tblGrid>
              <a:tr h="538733">
                <a:tc>
                  <a:txBody>
                    <a:bodyPr/>
                    <a:lstStyle/>
                    <a:p>
                      <a:pPr algn="ctr"/>
                      <a:r>
                        <a:rPr lang="en-US" dirty="0">
                          <a:solidFill>
                            <a:schemeClr val="tx1"/>
                          </a:solidFill>
                        </a:rPr>
                        <a:t>Epic Name</a:t>
                      </a:r>
                    </a:p>
                  </a:txBody>
                  <a:tcPr anchor="ctr"/>
                </a:tc>
                <a:tc>
                  <a:txBody>
                    <a:bodyPr/>
                    <a:lstStyle/>
                    <a:p>
                      <a:pPr algn="ctr"/>
                      <a:r>
                        <a:rPr lang="en-US" dirty="0">
                          <a:solidFill>
                            <a:schemeClr val="tx1"/>
                          </a:solidFill>
                        </a:rPr>
                        <a:t>ASSOCIATED FEATURES</a:t>
                      </a:r>
                    </a:p>
                  </a:txBody>
                  <a:tcPr anchor="ctr"/>
                </a:tc>
                <a:extLst>
                  <a:ext uri="{0D108BD9-81ED-4DB2-BD59-A6C34878D82A}">
                    <a16:rowId xmlns:a16="http://schemas.microsoft.com/office/drawing/2014/main" val="2629339438"/>
                  </a:ext>
                </a:extLst>
              </a:tr>
              <a:tr h="427842">
                <a:tc rowSpan="5">
                  <a:txBody>
                    <a:bodyPr/>
                    <a:lstStyle/>
                    <a:p>
                      <a:pPr algn="ctr"/>
                      <a:r>
                        <a:rPr lang="en-US" sz="3600" dirty="0"/>
                        <a:t>Navigation</a:t>
                      </a:r>
                    </a:p>
                  </a:txBody>
                  <a:tcPr anchor="ctr"/>
                </a:tc>
                <a:tc>
                  <a:txBody>
                    <a:bodyPr/>
                    <a:lstStyle/>
                    <a:p>
                      <a:r>
                        <a:rPr lang="en-US" dirty="0"/>
                        <a:t>Breadcrumb</a:t>
                      </a:r>
                      <a:endParaRPr lang="en-US" dirty="0">
                        <a:latin typeface="+mn-lt"/>
                      </a:endParaRPr>
                    </a:p>
                  </a:txBody>
                  <a:tcPr anchor="ctr"/>
                </a:tc>
                <a:extLst>
                  <a:ext uri="{0D108BD9-81ED-4DB2-BD59-A6C34878D82A}">
                    <a16:rowId xmlns:a16="http://schemas.microsoft.com/office/drawing/2014/main" val="2288647949"/>
                  </a:ext>
                </a:extLst>
              </a:tr>
              <a:tr h="404899">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Dropdown Menu</a:t>
                      </a:r>
                      <a:endParaRPr lang="en-US" dirty="0">
                        <a:latin typeface="+mn-lt"/>
                      </a:endParaRPr>
                    </a:p>
                  </a:txBody>
                  <a:tcPr anchor="ctr"/>
                </a:tc>
                <a:extLst>
                  <a:ext uri="{0D108BD9-81ED-4DB2-BD59-A6C34878D82A}">
                    <a16:rowId xmlns:a16="http://schemas.microsoft.com/office/drawing/2014/main" val="1002636761"/>
                  </a:ext>
                </a:extLst>
              </a:tr>
              <a:tr h="429438">
                <a:tc vMerge="1">
                  <a:txBody>
                    <a:bodyPr/>
                    <a:lstStyle/>
                    <a:p>
                      <a:endParaRPr lang="en-US"/>
                    </a:p>
                  </a:txBody>
                  <a:tcPr/>
                </a:tc>
                <a:tc>
                  <a:txBody>
                    <a:bodyPr/>
                    <a:lstStyle/>
                    <a:p>
                      <a:r>
                        <a:rPr lang="en-US" dirty="0"/>
                        <a:t>Tabbed Navigation</a:t>
                      </a:r>
                      <a:endParaRPr lang="en-US" dirty="0">
                        <a:latin typeface="+mn-lt"/>
                      </a:endParaRPr>
                    </a:p>
                  </a:txBody>
                  <a:tcPr anchor="ctr"/>
                </a:tc>
                <a:extLst>
                  <a:ext uri="{0D108BD9-81ED-4DB2-BD59-A6C34878D82A}">
                    <a16:rowId xmlns:a16="http://schemas.microsoft.com/office/drawing/2014/main" val="2756915471"/>
                  </a:ext>
                </a:extLst>
              </a:tr>
              <a:tr h="380360">
                <a:tc vMerge="1">
                  <a:txBody>
                    <a:bodyPr/>
                    <a:lstStyle/>
                    <a:p>
                      <a:endParaRPr lang="en-US"/>
                    </a:p>
                  </a:txBody>
                  <a:tcPr/>
                </a:tc>
                <a:tc>
                  <a:txBody>
                    <a:bodyPr/>
                    <a:lstStyle/>
                    <a:p>
                      <a:r>
                        <a:rPr lang="en-US" dirty="0"/>
                        <a:t>Search Icon</a:t>
                      </a:r>
                      <a:endParaRPr lang="en-US" dirty="0">
                        <a:latin typeface="+mn-lt"/>
                      </a:endParaRPr>
                    </a:p>
                  </a:txBody>
                  <a:tcPr anchor="ctr"/>
                </a:tc>
                <a:extLst>
                  <a:ext uri="{0D108BD9-81ED-4DB2-BD59-A6C34878D82A}">
                    <a16:rowId xmlns:a16="http://schemas.microsoft.com/office/drawing/2014/main" val="1104539047"/>
                  </a:ext>
                </a:extLst>
              </a:tr>
              <a:tr h="35018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Collapsible Sections</a:t>
                      </a:r>
                      <a:endParaRPr lang="en-US" dirty="0">
                        <a:latin typeface="+mn-lt"/>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08658025"/>
                  </a:ext>
                </a:extLst>
              </a:tr>
            </a:tbl>
          </a:graphicData>
        </a:graphic>
      </p:graphicFrame>
    </p:spTree>
    <p:extLst>
      <p:ext uri="{BB962C8B-B14F-4D97-AF65-F5344CB8AC3E}">
        <p14:creationId xmlns:p14="http://schemas.microsoft.com/office/powerpoint/2010/main" val="319030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1F06D3-BE64-3E8D-2D2F-7742B68A1474}"/>
              </a:ext>
            </a:extLst>
          </p:cNvPr>
          <p:cNvSpPr>
            <a:spLocks noGrp="1"/>
          </p:cNvSpPr>
          <p:nvPr>
            <p:ph type="body" idx="1"/>
          </p:nvPr>
        </p:nvSpPr>
        <p:spPr>
          <a:xfrm>
            <a:off x="684212" y="685800"/>
            <a:ext cx="8534400" cy="5920740"/>
          </a:xfrm>
        </p:spPr>
        <p:txBody>
          <a:bodyPr>
            <a:normAutofit fontScale="92500" lnSpcReduction="20000"/>
          </a:bodyPr>
          <a:lstStyle/>
          <a:p>
            <a:pPr marL="137160" indent="0" algn="l" rtl="0">
              <a:spcBef>
                <a:spcPts val="0"/>
              </a:spcBef>
              <a:spcAft>
                <a:spcPts val="0"/>
              </a:spcAft>
              <a:buNone/>
            </a:pPr>
            <a:r>
              <a:rPr lang="en-US" sz="1800" b="1" i="0" u="none" strike="noStrike" dirty="0">
                <a:solidFill>
                  <a:srgbClr val="000000"/>
                </a:solidFill>
                <a:effectLst/>
                <a:latin typeface="Century Gothic" panose="020B0502020202020204" pitchFamily="34" charset="0"/>
              </a:rPr>
              <a:t>EPIC NAME: Performance Tracking</a:t>
            </a:r>
          </a:p>
          <a:p>
            <a:pPr marL="137160" indent="0" algn="l" rtl="0">
              <a:spcBef>
                <a:spcPts val="0"/>
              </a:spcBef>
              <a:spcAft>
                <a:spcPts val="0"/>
              </a:spcAft>
              <a:buNone/>
            </a:pPr>
            <a:endParaRPr lang="en-US" sz="1800" b="1"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r>
              <a:rPr lang="en-US" sz="1800" b="1" dirty="0">
                <a:solidFill>
                  <a:srgbClr val="000000"/>
                </a:solidFill>
                <a:latin typeface="Century Gothic" panose="020B0502020202020204" pitchFamily="34" charset="0"/>
              </a:rPr>
              <a:t>EPIC ID: EP04</a:t>
            </a:r>
            <a:endParaRPr lang="en-US" b="1"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EPIC STORY: </a:t>
            </a:r>
            <a:r>
              <a:rPr lang="en-US" sz="1800" b="0" i="0" u="none" strike="noStrike" dirty="0">
                <a:solidFill>
                  <a:srgbClr val="000000"/>
                </a:solidFill>
                <a:effectLst/>
                <a:latin typeface="Century Gothic" panose="020B0502020202020204" pitchFamily="34" charset="0"/>
              </a:rPr>
              <a:t>As a candidate, I want to be able to track my performance on the Tritek LMS platform so that I can evaluate my learning progress.</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RISKS: </a:t>
            </a:r>
            <a:r>
              <a:rPr lang="en-US" sz="1800" b="0" i="0" u="none" strike="noStrike" dirty="0">
                <a:solidFill>
                  <a:srgbClr val="000000"/>
                </a:solidFill>
                <a:effectLst/>
                <a:latin typeface="Century Gothic" panose="020B0502020202020204" pitchFamily="34" charset="0"/>
              </a:rPr>
              <a:t>Over-reliance on quantitative metrics</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1"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ISSUES</a:t>
            </a:r>
            <a:r>
              <a:rPr lang="en-US" sz="1800" b="0" i="0" u="none" strike="noStrike" dirty="0">
                <a:solidFill>
                  <a:srgbClr val="000000"/>
                </a:solidFill>
                <a:effectLst/>
                <a:latin typeface="Century Gothic" panose="020B0502020202020204" pitchFamily="34" charset="0"/>
              </a:rPr>
              <a:t>:N/A</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ASSUMPTIONS: </a:t>
            </a:r>
            <a:r>
              <a:rPr lang="en-US" sz="1800" b="0" i="0" u="none" strike="noStrike" dirty="0">
                <a:solidFill>
                  <a:srgbClr val="000000"/>
                </a:solidFill>
                <a:effectLst/>
                <a:latin typeface="Century Gothic" panose="020B0502020202020204" pitchFamily="34" charset="0"/>
              </a:rPr>
              <a:t>Candidates will be able to assess their  activities and level of performance on LMS to improve learning outcomes. </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DEVELOPMENT ESTIMATE:</a:t>
            </a:r>
            <a:r>
              <a:rPr lang="en-US" sz="1800" b="0" i="0" u="none" strike="noStrike" dirty="0">
                <a:solidFill>
                  <a:srgbClr val="000000"/>
                </a:solidFill>
                <a:effectLst/>
                <a:latin typeface="Century Gothic" panose="020B0502020202020204" pitchFamily="34" charset="0"/>
              </a:rPr>
              <a:t> 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1"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QA ESTIMATE: </a:t>
            </a:r>
            <a:r>
              <a:rPr lang="en-US" sz="1800" b="0" i="0" u="none" strike="noStrike" dirty="0">
                <a:solidFill>
                  <a:srgbClr val="000000"/>
                </a:solidFill>
                <a:effectLst/>
                <a:latin typeface="Century Gothic" panose="020B0502020202020204" pitchFamily="34" charset="0"/>
              </a:rPr>
              <a:t>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FUNCTIONS: </a:t>
            </a:r>
            <a:r>
              <a:rPr lang="en-US" sz="1800" b="0" i="0" u="none" strike="noStrike" dirty="0">
                <a:solidFill>
                  <a:srgbClr val="000000"/>
                </a:solidFill>
                <a:effectLst/>
                <a:latin typeface="Century Gothic" panose="020B0502020202020204" pitchFamily="34" charset="0"/>
              </a:rPr>
              <a:t>Measurement, Evaluation, Badges.</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1"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PRIORITY: </a:t>
            </a:r>
            <a:r>
              <a:rPr lang="en-US" sz="1800" b="0" i="0" u="none" strike="noStrike" dirty="0">
                <a:solidFill>
                  <a:srgbClr val="000000"/>
                </a:solidFill>
                <a:effectLst/>
                <a:latin typeface="Century Gothic" panose="020B0502020202020204" pitchFamily="34" charset="0"/>
              </a:rPr>
              <a:t>Must Have</a:t>
            </a:r>
            <a:endParaRPr lang="en-US" b="0" i="0" u="none" strike="noStrike" dirty="0">
              <a:solidFill>
                <a:srgbClr val="000000"/>
              </a:solidFill>
              <a:effectLst/>
              <a:latin typeface="Century Gothic" panose="020B0502020202020204" pitchFamily="34" charset="0"/>
            </a:endParaRPr>
          </a:p>
          <a:p>
            <a:pPr marL="137160" indent="0">
              <a:buNone/>
            </a:pPr>
            <a:br>
              <a:rPr lang="en-US" dirty="0">
                <a:latin typeface="Century Gothic" panose="020B0502020202020204" pitchFamily="34" charset="0"/>
              </a:rPr>
            </a:br>
            <a:br>
              <a:rPr lang="en-US" dirty="0">
                <a:latin typeface="Century Gothic" panose="020B0502020202020204" pitchFamily="34" charset="0"/>
              </a:rPr>
            </a:br>
            <a:endParaRPr lang="en-US" dirty="0">
              <a:latin typeface="Century Gothic" panose="020B0502020202020204" pitchFamily="34" charset="0"/>
            </a:endParaRPr>
          </a:p>
        </p:txBody>
      </p:sp>
    </p:spTree>
    <p:extLst>
      <p:ext uri="{BB962C8B-B14F-4D97-AF65-F5344CB8AC3E}">
        <p14:creationId xmlns:p14="http://schemas.microsoft.com/office/powerpoint/2010/main" val="166918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EE3F2E-4C1E-9045-D516-A0B40C356E89}"/>
              </a:ext>
            </a:extLst>
          </p:cNvPr>
          <p:cNvGraphicFramePr>
            <a:graphicFrameLocks noGrp="1"/>
          </p:cNvGraphicFramePr>
          <p:nvPr>
            <p:extLst>
              <p:ext uri="{D42A27DB-BD31-4B8C-83A1-F6EECF244321}">
                <p14:modId xmlns:p14="http://schemas.microsoft.com/office/powerpoint/2010/main" val="2417468377"/>
              </p:ext>
            </p:extLst>
          </p:nvPr>
        </p:nvGraphicFramePr>
        <p:xfrm>
          <a:off x="1652858" y="2565273"/>
          <a:ext cx="8974254" cy="1858032"/>
        </p:xfrm>
        <a:graphic>
          <a:graphicData uri="http://schemas.openxmlformats.org/drawingml/2006/table">
            <a:tbl>
              <a:tblPr firstRow="1" bandRow="1">
                <a:tableStyleId>{073A0DAA-6AF3-43AB-8588-CEC1D06C72B9}</a:tableStyleId>
              </a:tblPr>
              <a:tblGrid>
                <a:gridCol w="4123474">
                  <a:extLst>
                    <a:ext uri="{9D8B030D-6E8A-4147-A177-3AD203B41FA5}">
                      <a16:colId xmlns:a16="http://schemas.microsoft.com/office/drawing/2014/main" val="1833336533"/>
                    </a:ext>
                  </a:extLst>
                </a:gridCol>
                <a:gridCol w="4850780">
                  <a:extLst>
                    <a:ext uri="{9D8B030D-6E8A-4147-A177-3AD203B41FA5}">
                      <a16:colId xmlns:a16="http://schemas.microsoft.com/office/drawing/2014/main" val="491165628"/>
                    </a:ext>
                  </a:extLst>
                </a:gridCol>
              </a:tblGrid>
              <a:tr h="538733">
                <a:tc>
                  <a:txBody>
                    <a:bodyPr/>
                    <a:lstStyle/>
                    <a:p>
                      <a:pPr algn="ctr"/>
                      <a:r>
                        <a:rPr lang="en-US" dirty="0">
                          <a:solidFill>
                            <a:schemeClr val="tx1"/>
                          </a:solidFill>
                        </a:rPr>
                        <a:t>Epic Name</a:t>
                      </a:r>
                    </a:p>
                  </a:txBody>
                  <a:tcPr anchor="ctr"/>
                </a:tc>
                <a:tc>
                  <a:txBody>
                    <a:bodyPr/>
                    <a:lstStyle/>
                    <a:p>
                      <a:pPr algn="ctr"/>
                      <a:r>
                        <a:rPr lang="en-US" dirty="0">
                          <a:solidFill>
                            <a:schemeClr val="tx1"/>
                          </a:solidFill>
                        </a:rPr>
                        <a:t>ASSOCIATED FEATURES</a:t>
                      </a:r>
                    </a:p>
                  </a:txBody>
                  <a:tcPr anchor="ctr"/>
                </a:tc>
                <a:extLst>
                  <a:ext uri="{0D108BD9-81ED-4DB2-BD59-A6C34878D82A}">
                    <a16:rowId xmlns:a16="http://schemas.microsoft.com/office/drawing/2014/main" val="2629339438"/>
                  </a:ext>
                </a:extLst>
              </a:tr>
              <a:tr h="427842">
                <a:tc rowSpan="2">
                  <a:txBody>
                    <a:bodyPr/>
                    <a:lstStyle/>
                    <a:p>
                      <a:pPr algn="ctr"/>
                      <a:r>
                        <a:rPr lang="en-US" sz="3600" dirty="0"/>
                        <a:t>Performance</a:t>
                      </a:r>
                    </a:p>
                    <a:p>
                      <a:pPr algn="ctr"/>
                      <a:r>
                        <a:rPr lang="en-US" sz="3600" dirty="0"/>
                        <a:t>Tracking</a:t>
                      </a:r>
                    </a:p>
                  </a:txBody>
                  <a:tcPr anchor="ctr"/>
                </a:tc>
                <a:tc>
                  <a:txBody>
                    <a:bodyPr/>
                    <a:lstStyle/>
                    <a:p>
                      <a:pPr lvl="0"/>
                      <a:r>
                        <a:rPr lang="en-US" sz="1800" kern="1200" dirty="0">
                          <a:solidFill>
                            <a:schemeClr val="dk1"/>
                          </a:solidFill>
                          <a:effectLst/>
                          <a:latin typeface="+mn-lt"/>
                          <a:ea typeface="+mn-ea"/>
                          <a:cs typeface="+mn-cs"/>
                        </a:rPr>
                        <a:t>My Learnings </a:t>
                      </a:r>
                    </a:p>
                    <a:p>
                      <a:pPr lvl="0"/>
                      <a:r>
                        <a:rPr lang="en-US" sz="1800" kern="1200" dirty="0">
                          <a:solidFill>
                            <a:schemeClr val="dk1"/>
                          </a:solidFill>
                          <a:effectLst/>
                          <a:latin typeface="+mn-lt"/>
                          <a:ea typeface="+mn-ea"/>
                          <a:cs typeface="+mn-cs"/>
                        </a:rPr>
                        <a:t>(Quizzes, Badges, My Point Earnings, Certificate)</a:t>
                      </a:r>
                    </a:p>
                  </a:txBody>
                  <a:tcPr anchor="ctr"/>
                </a:tc>
                <a:extLst>
                  <a:ext uri="{0D108BD9-81ED-4DB2-BD59-A6C34878D82A}">
                    <a16:rowId xmlns:a16="http://schemas.microsoft.com/office/drawing/2014/main" val="2288647949"/>
                  </a:ext>
                </a:extLst>
              </a:tr>
              <a:tr h="404899">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lvl="0"/>
                      <a:r>
                        <a:rPr lang="en-US" sz="1800" kern="1200" dirty="0">
                          <a:solidFill>
                            <a:schemeClr val="dk1"/>
                          </a:solidFill>
                          <a:effectLst/>
                          <a:latin typeface="+mn-lt"/>
                          <a:ea typeface="+mn-ea"/>
                          <a:cs typeface="+mn-cs"/>
                        </a:rPr>
                        <a:t>Progress Dashboard</a:t>
                      </a:r>
                    </a:p>
                  </a:txBody>
                  <a:tcPr anchor="ctr"/>
                </a:tc>
                <a:extLst>
                  <a:ext uri="{0D108BD9-81ED-4DB2-BD59-A6C34878D82A}">
                    <a16:rowId xmlns:a16="http://schemas.microsoft.com/office/drawing/2014/main" val="1002636761"/>
                  </a:ext>
                </a:extLst>
              </a:tr>
            </a:tbl>
          </a:graphicData>
        </a:graphic>
      </p:graphicFrame>
    </p:spTree>
    <p:extLst>
      <p:ext uri="{BB962C8B-B14F-4D97-AF65-F5344CB8AC3E}">
        <p14:creationId xmlns:p14="http://schemas.microsoft.com/office/powerpoint/2010/main" val="1017925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947F0E1-6E26-510A-352C-921EA4964D6C}"/>
              </a:ext>
            </a:extLst>
          </p:cNvPr>
          <p:cNvSpPr>
            <a:spLocks noGrp="1"/>
          </p:cNvSpPr>
          <p:nvPr>
            <p:ph type="body" idx="1"/>
          </p:nvPr>
        </p:nvSpPr>
        <p:spPr>
          <a:xfrm>
            <a:off x="566203" y="878366"/>
            <a:ext cx="8785629" cy="5979634"/>
          </a:xfrm>
        </p:spPr>
        <p:txBody>
          <a:bodyPr>
            <a:normAutofit fontScale="92500" lnSpcReduction="20000"/>
          </a:bodyPr>
          <a:lstStyle/>
          <a:p>
            <a:pPr marL="137160" indent="0" algn="l" rtl="0">
              <a:spcBef>
                <a:spcPts val="0"/>
              </a:spcBef>
              <a:spcAft>
                <a:spcPts val="0"/>
              </a:spcAft>
              <a:buNone/>
            </a:pPr>
            <a:r>
              <a:rPr lang="en-US" sz="1800" b="1" i="0" u="none" strike="noStrike" dirty="0">
                <a:solidFill>
                  <a:srgbClr val="000000"/>
                </a:solidFill>
                <a:effectLst/>
                <a:latin typeface="Century Gothic" panose="020B0502020202020204" pitchFamily="34" charset="0"/>
              </a:rPr>
              <a:t>EPIC NAME: C</a:t>
            </a:r>
            <a:r>
              <a:rPr lang="en-US" sz="1800" b="1" dirty="0">
                <a:solidFill>
                  <a:srgbClr val="000000"/>
                </a:solidFill>
                <a:latin typeface="Century Gothic" panose="020B0502020202020204" pitchFamily="34" charset="0"/>
              </a:rPr>
              <a:t>ustomer </a:t>
            </a:r>
            <a:r>
              <a:rPr lang="en-US" sz="1800" b="1" i="0" u="none" strike="noStrike" dirty="0">
                <a:solidFill>
                  <a:srgbClr val="000000"/>
                </a:solidFill>
                <a:effectLst/>
                <a:latin typeface="Century Gothic" panose="020B0502020202020204" pitchFamily="34" charset="0"/>
              </a:rPr>
              <a:t>System Support</a:t>
            </a:r>
          </a:p>
          <a:p>
            <a:pPr marL="137160" indent="0" algn="l" rtl="0">
              <a:spcBef>
                <a:spcPts val="0"/>
              </a:spcBef>
              <a:spcAft>
                <a:spcPts val="0"/>
              </a:spcAft>
              <a:buNone/>
            </a:pPr>
            <a:endParaRPr lang="en-US" sz="1800" b="1"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r>
              <a:rPr lang="en-US" b="1" i="0" u="none" strike="noStrike" dirty="0">
                <a:solidFill>
                  <a:srgbClr val="000000"/>
                </a:solidFill>
                <a:effectLst/>
                <a:latin typeface="Century Gothic" panose="020B0502020202020204" pitchFamily="34" charset="0"/>
              </a:rPr>
              <a:t>EPIC ID: EP05</a:t>
            </a: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EPIC STORY: </a:t>
            </a:r>
            <a:r>
              <a:rPr lang="en-US" sz="1800" b="0" i="0" u="none" strike="noStrike" dirty="0">
                <a:solidFill>
                  <a:srgbClr val="000000"/>
                </a:solidFill>
                <a:effectLst/>
                <a:latin typeface="Century Gothic" panose="020B0502020202020204" pitchFamily="34" charset="0"/>
              </a:rPr>
              <a:t>As a candidate, I want to be able to connect with Tritek’ support services for enhanced experience</a:t>
            </a:r>
          </a:p>
          <a:p>
            <a:pPr marL="137160" indent="0" algn="l" rtl="0">
              <a:spcBef>
                <a:spcPts val="0"/>
              </a:spcBef>
              <a:spcAft>
                <a:spcPts val="0"/>
              </a:spcAft>
              <a:buNone/>
            </a:pPr>
            <a:br>
              <a:rPr lang="en-US" b="0"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RISKS: </a:t>
            </a:r>
            <a:r>
              <a:rPr lang="en-US" sz="1800" b="0" i="0" u="none" strike="noStrike" dirty="0">
                <a:solidFill>
                  <a:srgbClr val="000000"/>
                </a:solidFill>
                <a:effectLst/>
                <a:latin typeface="Century Gothic" panose="020B0502020202020204" pitchFamily="34" charset="0"/>
              </a:rPr>
              <a:t>Delayed responses from the customer support team.</a:t>
            </a:r>
          </a:p>
          <a:p>
            <a:pPr marL="137160" indent="0" algn="l" rtl="0">
              <a:spcBef>
                <a:spcPts val="0"/>
              </a:spcBef>
              <a:spcAft>
                <a:spcPts val="0"/>
              </a:spcAft>
              <a:buNone/>
            </a:pPr>
            <a:br>
              <a:rPr lang="en-US" b="1"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ISSUES: </a:t>
            </a:r>
            <a:r>
              <a:rPr lang="en-US" sz="1800" b="0" i="0" u="none" strike="noStrike" dirty="0">
                <a:solidFill>
                  <a:srgbClr val="000000"/>
                </a:solidFill>
                <a:effectLst/>
                <a:latin typeface="Century Gothic" panose="020B0502020202020204" pitchFamily="34" charset="0"/>
              </a:rPr>
              <a:t>N/A</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1"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ASSUMPTIONS:</a:t>
            </a:r>
            <a:r>
              <a:rPr lang="en-US" sz="1800" b="0" i="0" u="none" strike="noStrike" dirty="0">
                <a:solidFill>
                  <a:srgbClr val="000000"/>
                </a:solidFill>
                <a:effectLst/>
                <a:latin typeface="Century Gothic" panose="020B0502020202020204" pitchFamily="34" charset="0"/>
              </a:rPr>
              <a:t> Effective customer support service increases candidate’s satisfaction</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1"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DEVELOPMENT ESTIMATE</a:t>
            </a:r>
            <a:r>
              <a:rPr lang="en-US" sz="1800" b="0" i="0" u="none" strike="noStrike" dirty="0">
                <a:solidFill>
                  <a:srgbClr val="000000"/>
                </a:solidFill>
                <a:effectLst/>
                <a:latin typeface="Century Gothic" panose="020B0502020202020204" pitchFamily="34" charset="0"/>
              </a:rPr>
              <a:t>: TBC</a:t>
            </a:r>
            <a:endParaRPr lang="en-US"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b="1"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QA ESTIMATE</a:t>
            </a:r>
            <a:r>
              <a:rPr lang="en-US" sz="1800" b="0" i="0" u="none" strike="noStrike" dirty="0">
                <a:solidFill>
                  <a:srgbClr val="000000"/>
                </a:solidFill>
                <a:effectLst/>
                <a:latin typeface="Century Gothic" panose="020B0502020202020204" pitchFamily="34" charset="0"/>
              </a:rPr>
              <a:t>:TBC</a:t>
            </a:r>
            <a:endParaRPr lang="en-US" b="0" i="0" u="none" strike="noStrike" dirty="0">
              <a:solidFill>
                <a:srgbClr val="000000"/>
              </a:solidFill>
              <a:effectLst/>
              <a:latin typeface="Century Gothic" panose="020B0502020202020204" pitchFamily="34" charset="0"/>
            </a:endParaRPr>
          </a:p>
          <a:p>
            <a:pPr marL="137160" indent="0">
              <a:spcBef>
                <a:spcPts val="0"/>
              </a:spcBef>
              <a:buNone/>
            </a:pPr>
            <a:br>
              <a:rPr lang="en-US" b="1" i="0" u="none" strike="noStrike" dirty="0">
                <a:solidFill>
                  <a:srgbClr val="000000"/>
                </a:solidFill>
                <a:effectLst/>
                <a:latin typeface="Century Gothic" panose="020B0502020202020204" pitchFamily="34" charset="0"/>
              </a:rPr>
            </a:br>
            <a:r>
              <a:rPr lang="en-US" sz="1800" b="1" i="0" u="none" strike="noStrike" dirty="0">
                <a:solidFill>
                  <a:srgbClr val="000000"/>
                </a:solidFill>
                <a:effectLst/>
                <a:latin typeface="Century Gothic" panose="020B0502020202020204" pitchFamily="34" charset="0"/>
              </a:rPr>
              <a:t>FUNCTIONS:</a:t>
            </a:r>
            <a:r>
              <a:rPr lang="en-US" sz="1800" b="0" i="0" u="none" strike="noStrike" dirty="0">
                <a:solidFill>
                  <a:srgbClr val="000000"/>
                </a:solidFill>
                <a:effectLst/>
                <a:latin typeface="Century Gothic" panose="020B0502020202020204" pitchFamily="34" charset="0"/>
              </a:rPr>
              <a:t> Develop a live-chat feature</a:t>
            </a:r>
            <a:r>
              <a:rPr lang="en-US" sz="1800" dirty="0">
                <a:solidFill>
                  <a:srgbClr val="000000"/>
                </a:solidFill>
                <a:latin typeface="Century Gothic" panose="020B0502020202020204" pitchFamily="34" charset="0"/>
              </a:rPr>
              <a:t>, troubleshooting guides</a:t>
            </a:r>
            <a:br>
              <a:rPr lang="en-US" b="0" i="0" u="none" strike="noStrike" dirty="0">
                <a:solidFill>
                  <a:srgbClr val="000000"/>
                </a:solidFill>
                <a:effectLst/>
                <a:latin typeface="Century Gothic" panose="020B0502020202020204" pitchFamily="34" charset="0"/>
              </a:rPr>
            </a:br>
            <a:endParaRPr lang="en-US" b="0" i="0" u="none" strike="noStrike" dirty="0">
              <a:solidFill>
                <a:srgbClr val="000000"/>
              </a:solidFill>
              <a:effectLst/>
              <a:latin typeface="Century Gothic" panose="020B0502020202020204" pitchFamily="34" charset="0"/>
            </a:endParaRPr>
          </a:p>
          <a:p>
            <a:pPr marL="137160" indent="0">
              <a:spcBef>
                <a:spcPts val="0"/>
              </a:spcBef>
              <a:buNone/>
            </a:pPr>
            <a:r>
              <a:rPr lang="en-US" sz="1800" b="1" i="0" u="none" strike="noStrike" dirty="0">
                <a:solidFill>
                  <a:srgbClr val="000000"/>
                </a:solidFill>
                <a:effectLst/>
                <a:latin typeface="Century Gothic" panose="020B0502020202020204" pitchFamily="34" charset="0"/>
              </a:rPr>
              <a:t>PRIORITY: </a:t>
            </a:r>
            <a:r>
              <a:rPr lang="en-US" sz="1800" b="0" i="0" u="none" strike="noStrike" dirty="0">
                <a:solidFill>
                  <a:srgbClr val="000000"/>
                </a:solidFill>
                <a:effectLst/>
                <a:latin typeface="Century Gothic" panose="020B0502020202020204" pitchFamily="34" charset="0"/>
              </a:rPr>
              <a:t>Must Have</a:t>
            </a:r>
            <a:endParaRPr lang="en-US" b="0" i="0" u="none" strike="noStrike" dirty="0">
              <a:solidFill>
                <a:srgbClr val="000000"/>
              </a:solidFill>
              <a:effectLst/>
              <a:latin typeface="Century Gothic" panose="020B0502020202020204" pitchFamily="34" charset="0"/>
            </a:endParaRPr>
          </a:p>
          <a:p>
            <a:pPr marL="137160" indent="0">
              <a:buNone/>
            </a:pPr>
            <a:br>
              <a:rPr lang="en-US" dirty="0">
                <a:latin typeface="Century Gothic" panose="020B0502020202020204" pitchFamily="34" charset="0"/>
              </a:rPr>
            </a:br>
            <a:br>
              <a:rPr lang="en-US" dirty="0">
                <a:latin typeface="Century Gothic" panose="020B0502020202020204" pitchFamily="34" charset="0"/>
              </a:rPr>
            </a:br>
            <a:endParaRPr lang="en-US" dirty="0">
              <a:latin typeface="Century Gothic" panose="020B0502020202020204" pitchFamily="34" charset="0"/>
            </a:endParaRPr>
          </a:p>
        </p:txBody>
      </p:sp>
    </p:spTree>
    <p:extLst>
      <p:ext uri="{BB962C8B-B14F-4D97-AF65-F5344CB8AC3E}">
        <p14:creationId xmlns:p14="http://schemas.microsoft.com/office/powerpoint/2010/main" val="23441317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B694D5C-BC4F-E4C0-77CE-2BA7996C483E}"/>
              </a:ext>
            </a:extLst>
          </p:cNvPr>
          <p:cNvGraphicFramePr>
            <a:graphicFrameLocks noGrp="1"/>
          </p:cNvGraphicFramePr>
          <p:nvPr>
            <p:extLst>
              <p:ext uri="{D42A27DB-BD31-4B8C-83A1-F6EECF244321}">
                <p14:modId xmlns:p14="http://schemas.microsoft.com/office/powerpoint/2010/main" val="4103877035"/>
              </p:ext>
            </p:extLst>
          </p:nvPr>
        </p:nvGraphicFramePr>
        <p:xfrm>
          <a:off x="2032000" y="1268303"/>
          <a:ext cx="8128000" cy="1800912"/>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833336533"/>
                    </a:ext>
                  </a:extLst>
                </a:gridCol>
                <a:gridCol w="4064000">
                  <a:extLst>
                    <a:ext uri="{9D8B030D-6E8A-4147-A177-3AD203B41FA5}">
                      <a16:colId xmlns:a16="http://schemas.microsoft.com/office/drawing/2014/main" val="491165628"/>
                    </a:ext>
                  </a:extLst>
                </a:gridCol>
              </a:tblGrid>
              <a:tr h="538733">
                <a:tc>
                  <a:txBody>
                    <a:bodyPr/>
                    <a:lstStyle/>
                    <a:p>
                      <a:pPr algn="ctr"/>
                      <a:r>
                        <a:rPr lang="en-US" dirty="0">
                          <a:solidFill>
                            <a:schemeClr val="tx1"/>
                          </a:solidFill>
                        </a:rPr>
                        <a:t>Epic Name</a:t>
                      </a:r>
                    </a:p>
                  </a:txBody>
                  <a:tcPr anchor="ctr"/>
                </a:tc>
                <a:tc>
                  <a:txBody>
                    <a:bodyPr/>
                    <a:lstStyle/>
                    <a:p>
                      <a:pPr algn="ctr"/>
                      <a:r>
                        <a:rPr lang="en-US" dirty="0">
                          <a:solidFill>
                            <a:schemeClr val="tx1"/>
                          </a:solidFill>
                        </a:rPr>
                        <a:t>ASSOCIATED FEATURES</a:t>
                      </a:r>
                    </a:p>
                  </a:txBody>
                  <a:tcPr anchor="ctr"/>
                </a:tc>
                <a:extLst>
                  <a:ext uri="{0D108BD9-81ED-4DB2-BD59-A6C34878D82A}">
                    <a16:rowId xmlns:a16="http://schemas.microsoft.com/office/drawing/2014/main" val="2629339438"/>
                  </a:ext>
                </a:extLst>
              </a:tr>
              <a:tr h="427842">
                <a:tc rowSpan="3">
                  <a:txBody>
                    <a:bodyPr/>
                    <a:lstStyle/>
                    <a:p>
                      <a:pPr algn="ctr"/>
                      <a:r>
                        <a:rPr lang="en-US" sz="3600" dirty="0"/>
                        <a:t>System Support</a:t>
                      </a:r>
                    </a:p>
                  </a:txBody>
                  <a:tcPr anchor="ctr"/>
                </a:tc>
                <a:tc>
                  <a:txBody>
                    <a:bodyPr/>
                    <a:lstStyle/>
                    <a:p>
                      <a:r>
                        <a:rPr lang="en-US" dirty="0"/>
                        <a:t>Live chat</a:t>
                      </a:r>
                      <a:endParaRPr lang="en-US" dirty="0">
                        <a:latin typeface="+mn-lt"/>
                      </a:endParaRPr>
                    </a:p>
                  </a:txBody>
                  <a:tcPr anchor="ctr"/>
                </a:tc>
                <a:extLst>
                  <a:ext uri="{0D108BD9-81ED-4DB2-BD59-A6C34878D82A}">
                    <a16:rowId xmlns:a16="http://schemas.microsoft.com/office/drawing/2014/main" val="2288647949"/>
                  </a:ext>
                </a:extLst>
              </a:tr>
              <a:tr h="404899">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FAQs</a:t>
                      </a:r>
                      <a:endParaRPr lang="en-US" dirty="0">
                        <a:latin typeface="+mn-lt"/>
                      </a:endParaRPr>
                    </a:p>
                  </a:txBody>
                  <a:tcPr anchor="ctr"/>
                </a:tc>
                <a:extLst>
                  <a:ext uri="{0D108BD9-81ED-4DB2-BD59-A6C34878D82A}">
                    <a16:rowId xmlns:a16="http://schemas.microsoft.com/office/drawing/2014/main" val="1002636761"/>
                  </a:ext>
                </a:extLst>
              </a:tr>
              <a:tr h="429438">
                <a:tc vMerge="1">
                  <a:txBody>
                    <a:bodyPr/>
                    <a:lstStyle/>
                    <a:p>
                      <a:endParaRPr lang="en-US"/>
                    </a:p>
                  </a:txBody>
                  <a:tcPr/>
                </a:tc>
                <a:tc>
                  <a:txBody>
                    <a:bodyPr/>
                    <a:lstStyle/>
                    <a:p>
                      <a:r>
                        <a:rPr lang="en-US" dirty="0"/>
                        <a:t>Email enquiry</a:t>
                      </a:r>
                      <a:endParaRPr lang="en-US" dirty="0">
                        <a:latin typeface="+mn-lt"/>
                      </a:endParaRPr>
                    </a:p>
                  </a:txBody>
                  <a:tcPr anchor="ctr"/>
                </a:tc>
                <a:extLst>
                  <a:ext uri="{0D108BD9-81ED-4DB2-BD59-A6C34878D82A}">
                    <a16:rowId xmlns:a16="http://schemas.microsoft.com/office/drawing/2014/main" val="2756915471"/>
                  </a:ext>
                </a:extLst>
              </a:tr>
            </a:tbl>
          </a:graphicData>
        </a:graphic>
      </p:graphicFrame>
    </p:spTree>
    <p:extLst>
      <p:ext uri="{BB962C8B-B14F-4D97-AF65-F5344CB8AC3E}">
        <p14:creationId xmlns:p14="http://schemas.microsoft.com/office/powerpoint/2010/main" val="37591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ctrTitle"/>
          </p:nvPr>
        </p:nvSpPr>
        <p:spPr>
          <a:xfrm>
            <a:off x="2644774" y="2053458"/>
            <a:ext cx="6902451" cy="196056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5000"/>
              <a:buFont typeface="Arial"/>
              <a:buNone/>
            </a:pPr>
            <a:r>
              <a:rPr lang="en-GB" sz="5000" b="1" dirty="0">
                <a:solidFill>
                  <a:schemeClr val="dk1"/>
                </a:solidFill>
                <a:latin typeface="Arial"/>
                <a:ea typeface="Arial"/>
                <a:cs typeface="Arial"/>
                <a:sym typeface="Arial"/>
              </a:rPr>
              <a:t>AGILE EPIC and Feature LIST</a:t>
            </a:r>
            <a:endParaRPr dirty="0"/>
          </a:p>
        </p:txBody>
      </p:sp>
      <p:sp>
        <p:nvSpPr>
          <p:cNvPr id="140" name="Google Shape;140;p1"/>
          <p:cNvSpPr txBox="1"/>
          <p:nvPr/>
        </p:nvSpPr>
        <p:spPr>
          <a:xfrm>
            <a:off x="6981372" y="6072415"/>
            <a:ext cx="5065486" cy="400110"/>
          </a:xfrm>
          <a:prstGeom prst="rect">
            <a:avLst/>
          </a:prstGeom>
          <a:noFill/>
          <a:ln w="9525" cap="flat" cmpd="sng">
            <a:solidFill>
              <a:srgbClr val="FFC000"/>
            </a:solidFill>
            <a:prstDash val="solid"/>
            <a:round/>
            <a:headEnd type="none" w="sm" len="sm"/>
            <a:tailEnd type="none" w="sm" len="sm"/>
          </a:ln>
          <a:effectLst>
            <a:outerShdw blurRad="190500" dist="228600" dir="2700000" algn="ctr">
              <a:srgbClr val="000000">
                <a:alpha val="29803"/>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GB" sz="2000" b="0" i="0" u="none" strike="noStrike" cap="none">
                <a:solidFill>
                  <a:schemeClr val="dk1"/>
                </a:solidFill>
                <a:latin typeface="Times New Roman"/>
                <a:ea typeface="Times New Roman"/>
                <a:cs typeface="Times New Roman"/>
                <a:sym typeface="Times New Roman"/>
              </a:rPr>
              <a:t>www.tritekconsulting.co.uk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p:nvPr/>
        </p:nvSpPr>
        <p:spPr>
          <a:xfrm>
            <a:off x="865909" y="1296501"/>
            <a:ext cx="9998971" cy="3035239"/>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1800" b="1" dirty="0">
                <a:solidFill>
                  <a:schemeClr val="bg2"/>
                </a:solidFill>
                <a:latin typeface="Century Gothic"/>
                <a:ea typeface="Century Gothic"/>
                <a:cs typeface="Century Gothic"/>
                <a:sym typeface="Century Gothic"/>
              </a:rPr>
              <a:t> </a:t>
            </a:r>
          </a:p>
          <a:p>
            <a:pPr marL="0" lvl="0" indent="0" algn="just" rtl="0">
              <a:spcBef>
                <a:spcPts val="0"/>
              </a:spcBef>
              <a:spcAft>
                <a:spcPts val="0"/>
              </a:spcAft>
              <a:buNone/>
            </a:pPr>
            <a:endParaRPr lang="en-US" sz="1800" b="1" dirty="0">
              <a:solidFill>
                <a:schemeClr val="bg2"/>
              </a:solidFill>
              <a:latin typeface="Century Gothic"/>
              <a:ea typeface="Century Gothic"/>
              <a:cs typeface="Century Gothic"/>
              <a:sym typeface="Century Gothic"/>
            </a:endParaRPr>
          </a:p>
          <a:p>
            <a:pPr marL="0" lvl="0" indent="0" algn="just" rtl="0">
              <a:lnSpc>
                <a:spcPct val="150000"/>
              </a:lnSpc>
              <a:spcBef>
                <a:spcPts val="0"/>
              </a:spcBef>
              <a:spcAft>
                <a:spcPts val="0"/>
              </a:spcAft>
              <a:buNone/>
            </a:pPr>
            <a:r>
              <a:rPr lang="en-US" sz="1800" dirty="0">
                <a:solidFill>
                  <a:schemeClr val="bg2"/>
                </a:solidFill>
                <a:latin typeface="Century Gothic"/>
                <a:ea typeface="Century Gothic"/>
                <a:cs typeface="Century Gothic"/>
                <a:sym typeface="Century Gothic"/>
              </a:rPr>
              <a:t>The aim of this project is to modernize </a:t>
            </a:r>
            <a:r>
              <a:rPr lang="en-US" sz="1800" dirty="0" err="1">
                <a:solidFill>
                  <a:schemeClr val="bg2"/>
                </a:solidFill>
                <a:latin typeface="Century Gothic"/>
                <a:ea typeface="Century Gothic"/>
                <a:cs typeface="Century Gothic"/>
                <a:sym typeface="Century Gothic"/>
              </a:rPr>
              <a:t>Tritek's</a:t>
            </a:r>
            <a:r>
              <a:rPr lang="en-US" sz="1800" dirty="0">
                <a:solidFill>
                  <a:schemeClr val="bg2"/>
                </a:solidFill>
                <a:latin typeface="Century Gothic"/>
                <a:ea typeface="Century Gothic"/>
                <a:cs typeface="Century Gothic"/>
                <a:sym typeface="Century Gothic"/>
              </a:rPr>
              <a:t> LMS profile for the candidates, to make it more current with the latest features in the market and relevant for our users. This will be in line with making the interface and interaction of users to be seamless.</a:t>
            </a:r>
          </a:p>
          <a:p>
            <a:pPr marL="0" lvl="0" indent="0" algn="just" rtl="0">
              <a:spcBef>
                <a:spcPts val="0"/>
              </a:spcBef>
              <a:spcAft>
                <a:spcPts val="0"/>
              </a:spcAft>
              <a:buNone/>
            </a:pPr>
            <a:endParaRPr lang="en-US" sz="1800" dirty="0">
              <a:solidFill>
                <a:schemeClr val="bg2"/>
              </a:solidFill>
              <a:latin typeface="Century Gothic"/>
              <a:ea typeface="Century Gothic"/>
              <a:cs typeface="Century Gothic"/>
              <a:sym typeface="Century Gothic"/>
            </a:endParaRPr>
          </a:p>
        </p:txBody>
      </p:sp>
      <p:sp>
        <p:nvSpPr>
          <p:cNvPr id="2" name="TextBox 1">
            <a:extLst>
              <a:ext uri="{FF2B5EF4-FFF2-40B4-BE49-F238E27FC236}">
                <a16:creationId xmlns:a16="http://schemas.microsoft.com/office/drawing/2014/main" id="{21B0646E-B5A6-17C3-67A5-12AF1239CD72}"/>
              </a:ext>
            </a:extLst>
          </p:cNvPr>
          <p:cNvSpPr txBox="1"/>
          <p:nvPr/>
        </p:nvSpPr>
        <p:spPr>
          <a:xfrm>
            <a:off x="3337560" y="788670"/>
            <a:ext cx="3703320" cy="1015663"/>
          </a:xfrm>
          <a:prstGeom prst="rect">
            <a:avLst/>
          </a:prstGeom>
          <a:noFill/>
        </p:spPr>
        <p:txBody>
          <a:bodyPr wrap="square" rtlCol="0">
            <a:spAutoFit/>
          </a:bodyPr>
          <a:lstStyle/>
          <a:p>
            <a:r>
              <a:rPr lang="en-GB" sz="3000" b="1" dirty="0">
                <a:solidFill>
                  <a:schemeClr val="bg2"/>
                </a:solidFill>
                <a:latin typeface="Century Gothic" panose="020B0502020202020204" pitchFamily="34" charset="0"/>
                <a:ea typeface="Century Gothic"/>
                <a:cs typeface="Century Gothic"/>
                <a:sym typeface="Century Gothic"/>
              </a:rPr>
              <a:t>P</a:t>
            </a:r>
            <a:r>
              <a:rPr lang="en-GB" sz="3000" b="1" i="0" u="none" strike="noStrike" cap="none" dirty="0">
                <a:solidFill>
                  <a:schemeClr val="bg2"/>
                </a:solidFill>
                <a:latin typeface="Century Gothic" panose="020B0502020202020204" pitchFamily="34" charset="0"/>
                <a:ea typeface="Calibri"/>
                <a:cs typeface="Calibri"/>
                <a:sym typeface="Calibri"/>
              </a:rPr>
              <a:t>ROJECT MANDATE</a:t>
            </a:r>
            <a:endParaRPr lang="en-GB" sz="3000" b="1" i="0" u="none" strike="noStrike" cap="none" dirty="0">
              <a:solidFill>
                <a:schemeClr val="bg2"/>
              </a:solidFill>
              <a:latin typeface="Century Gothic" panose="020B0502020202020204" pitchFamily="34" charset="0"/>
              <a:ea typeface="Century Gothic"/>
              <a:cs typeface="Century Gothic"/>
              <a:sym typeface="Century Gothic"/>
            </a:endParaRPr>
          </a:p>
          <a:p>
            <a:endParaRPr lang="en-US" sz="3000" dirty="0">
              <a:solidFill>
                <a:schemeClr val="bg2"/>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g1acf9139b40_0_0"/>
          <p:cNvSpPr txBox="1">
            <a:spLocks noGrp="1"/>
          </p:cNvSpPr>
          <p:nvPr>
            <p:ph type="body" idx="1"/>
          </p:nvPr>
        </p:nvSpPr>
        <p:spPr>
          <a:xfrm>
            <a:off x="930825" y="1452173"/>
            <a:ext cx="3293700" cy="1032300"/>
          </a:xfrm>
          <a:prstGeom prst="rect">
            <a:avLst/>
          </a:prstGeom>
        </p:spPr>
        <p:txBody>
          <a:bodyPr spcFirstLastPara="1" wrap="square" lIns="91425" tIns="45700" rIns="91425" bIns="45700" anchor="ctr" anchorCtr="0">
            <a:normAutofit/>
          </a:bodyPr>
          <a:lstStyle/>
          <a:p>
            <a:pPr marL="0" lvl="0" indent="0" algn="l" rtl="0">
              <a:spcBef>
                <a:spcPts val="360"/>
              </a:spcBef>
              <a:spcAft>
                <a:spcPts val="0"/>
              </a:spcAft>
              <a:buNone/>
            </a:pPr>
            <a:r>
              <a:rPr lang="en-GB" sz="3000" b="1" dirty="0"/>
              <a:t>EPIC LIST</a:t>
            </a:r>
          </a:p>
          <a:p>
            <a:pPr marL="0" lvl="0" indent="0" algn="l" rtl="0">
              <a:spcBef>
                <a:spcPts val="600"/>
              </a:spcBef>
              <a:spcAft>
                <a:spcPts val="600"/>
              </a:spcAft>
              <a:buNone/>
            </a:pPr>
            <a:endParaRPr lang="en-GB" sz="3000" dirty="0"/>
          </a:p>
        </p:txBody>
      </p:sp>
      <p:sp>
        <p:nvSpPr>
          <p:cNvPr id="164" name="Google Shape;164;g1acf9139b40_0_0"/>
          <p:cNvSpPr txBox="1"/>
          <p:nvPr/>
        </p:nvSpPr>
        <p:spPr>
          <a:xfrm>
            <a:off x="930825" y="2344103"/>
            <a:ext cx="6834300" cy="2231350"/>
          </a:xfrm>
          <a:prstGeom prst="rect">
            <a:avLst/>
          </a:prstGeom>
          <a:noFill/>
          <a:ln>
            <a:noFill/>
          </a:ln>
        </p:spPr>
        <p:txBody>
          <a:bodyPr spcFirstLastPara="1" wrap="square" lIns="91425" tIns="91425" rIns="91425" bIns="91425" anchor="t" anchorCtr="0">
            <a:spAutoFit/>
          </a:bodyPr>
          <a:lstStyle/>
          <a:p>
            <a:pPr lvl="0" algn="l" rtl="0">
              <a:spcBef>
                <a:spcPts val="0"/>
              </a:spcBef>
              <a:spcAft>
                <a:spcPts val="0"/>
              </a:spcAft>
            </a:pPr>
            <a:r>
              <a:rPr lang="en-US" sz="2300" dirty="0">
                <a:solidFill>
                  <a:schemeClr val="bg2"/>
                </a:solidFill>
                <a:latin typeface="Century Gothic"/>
                <a:ea typeface="Century Gothic"/>
                <a:cs typeface="Century Gothic"/>
                <a:sym typeface="Century Gothic"/>
              </a:rPr>
              <a:t>1.	SECURITY</a:t>
            </a:r>
            <a:endParaRPr sz="2300" dirty="0">
              <a:solidFill>
                <a:schemeClr val="bg2"/>
              </a:solidFill>
              <a:latin typeface="Century Gothic"/>
              <a:ea typeface="Century Gothic"/>
              <a:cs typeface="Century Gothic"/>
              <a:sym typeface="Century Gothic"/>
            </a:endParaRPr>
          </a:p>
          <a:p>
            <a:pPr marL="0" lvl="0" indent="0" algn="l" rtl="0">
              <a:spcBef>
                <a:spcPts val="0"/>
              </a:spcBef>
              <a:spcAft>
                <a:spcPts val="0"/>
              </a:spcAft>
              <a:buNone/>
            </a:pPr>
            <a:r>
              <a:rPr lang="en-GB" sz="2300" dirty="0">
                <a:solidFill>
                  <a:schemeClr val="bg2"/>
                </a:solidFill>
                <a:latin typeface="Century Gothic"/>
                <a:ea typeface="Century Gothic"/>
                <a:cs typeface="Century Gothic"/>
                <a:sym typeface="Century Gothic"/>
              </a:rPr>
              <a:t>2.	ACCOUNT MANAGEMENT</a:t>
            </a:r>
            <a:endParaRPr sz="2300" dirty="0">
              <a:solidFill>
                <a:schemeClr val="bg2"/>
              </a:solidFill>
              <a:latin typeface="Century Gothic"/>
              <a:ea typeface="Century Gothic"/>
              <a:cs typeface="Century Gothic"/>
              <a:sym typeface="Century Gothic"/>
            </a:endParaRPr>
          </a:p>
          <a:p>
            <a:pPr marL="0" lvl="0" indent="0" algn="l" rtl="0">
              <a:spcBef>
                <a:spcPts val="0"/>
              </a:spcBef>
              <a:spcAft>
                <a:spcPts val="0"/>
              </a:spcAft>
              <a:buNone/>
            </a:pPr>
            <a:r>
              <a:rPr lang="en-GB" sz="2300" dirty="0">
                <a:solidFill>
                  <a:schemeClr val="bg2"/>
                </a:solidFill>
                <a:latin typeface="Century Gothic"/>
                <a:ea typeface="Century Gothic"/>
                <a:cs typeface="Century Gothic"/>
                <a:sym typeface="Century Gothic"/>
              </a:rPr>
              <a:t>3.	NAVIGATION</a:t>
            </a:r>
            <a:endParaRPr sz="2300" dirty="0">
              <a:solidFill>
                <a:schemeClr val="bg2"/>
              </a:solidFill>
              <a:latin typeface="Century Gothic"/>
              <a:ea typeface="Century Gothic"/>
              <a:cs typeface="Century Gothic"/>
              <a:sym typeface="Century Gothic"/>
            </a:endParaRPr>
          </a:p>
          <a:p>
            <a:pPr marL="0" lvl="0" indent="0" algn="l" rtl="0">
              <a:spcBef>
                <a:spcPts val="0"/>
              </a:spcBef>
              <a:spcAft>
                <a:spcPts val="0"/>
              </a:spcAft>
              <a:buNone/>
            </a:pPr>
            <a:r>
              <a:rPr lang="en-GB" sz="2300" dirty="0">
                <a:solidFill>
                  <a:schemeClr val="bg2"/>
                </a:solidFill>
                <a:latin typeface="Century Gothic"/>
                <a:ea typeface="Century Gothic"/>
                <a:cs typeface="Century Gothic"/>
                <a:sym typeface="Century Gothic"/>
              </a:rPr>
              <a:t>4.	PERFORMANCE TRACKING</a:t>
            </a:r>
          </a:p>
          <a:p>
            <a:pPr marL="0" lvl="0" indent="0" algn="l" rtl="0">
              <a:spcBef>
                <a:spcPts val="0"/>
              </a:spcBef>
              <a:spcAft>
                <a:spcPts val="0"/>
              </a:spcAft>
              <a:buNone/>
            </a:pPr>
            <a:r>
              <a:rPr lang="en-GB" sz="2300" dirty="0">
                <a:solidFill>
                  <a:schemeClr val="bg2"/>
                </a:solidFill>
                <a:latin typeface="Century Gothic"/>
                <a:ea typeface="Century Gothic"/>
                <a:cs typeface="Century Gothic"/>
                <a:sym typeface="Century Gothic"/>
              </a:rPr>
              <a:t>5.	SYSTEM SUPPORT</a:t>
            </a:r>
            <a:endParaRPr sz="2300" dirty="0">
              <a:solidFill>
                <a:schemeClr val="bg2"/>
              </a:solidFill>
              <a:latin typeface="Century Gothic"/>
              <a:ea typeface="Century Gothic"/>
              <a:cs typeface="Century Gothic"/>
              <a:sym typeface="Century Gothic"/>
            </a:endParaRPr>
          </a:p>
          <a:p>
            <a:pPr marL="0" lvl="0" indent="0" algn="l" rtl="0">
              <a:spcBef>
                <a:spcPts val="0"/>
              </a:spcBef>
              <a:spcAft>
                <a:spcPts val="0"/>
              </a:spcAft>
              <a:buNone/>
            </a:pPr>
            <a:endParaRPr dirty="0">
              <a:solidFill>
                <a:schemeClr val="bg2"/>
              </a:solidFill>
              <a:latin typeface="Century Gothic"/>
              <a:ea typeface="Century Gothic"/>
              <a:cs typeface="Century Gothic"/>
              <a:sym typeface="Century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89C23C-4F22-2AF6-2B3B-BB92A9BE3166}"/>
              </a:ext>
            </a:extLst>
          </p:cNvPr>
          <p:cNvSpPr>
            <a:spLocks noGrp="1"/>
          </p:cNvSpPr>
          <p:nvPr>
            <p:ph type="body" idx="1"/>
          </p:nvPr>
        </p:nvSpPr>
        <p:spPr>
          <a:xfrm>
            <a:off x="480059" y="800238"/>
            <a:ext cx="9715501" cy="5547036"/>
          </a:xfrm>
        </p:spPr>
        <p:txBody>
          <a:bodyPr>
            <a:normAutofit/>
          </a:bodyPr>
          <a:lstStyle/>
          <a:p>
            <a:pPr marL="137160" indent="0" algn="l" rtl="0">
              <a:spcBef>
                <a:spcPts val="0"/>
              </a:spcBef>
              <a:spcAft>
                <a:spcPts val="0"/>
              </a:spcAft>
              <a:buNone/>
            </a:pPr>
            <a:r>
              <a:rPr lang="en-US" sz="1600" b="1" i="0" u="none" strike="noStrike" dirty="0">
                <a:solidFill>
                  <a:srgbClr val="000000"/>
                </a:solidFill>
                <a:effectLst/>
                <a:latin typeface="Century Gothic" panose="020B0502020202020204" pitchFamily="34" charset="0"/>
              </a:rPr>
              <a:t>EPIC NAME: Security</a:t>
            </a:r>
            <a:endParaRPr lang="en-US" sz="1600"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EPIC ID: EP01</a:t>
            </a:r>
            <a:endParaRPr lang="en-US" sz="1600"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EPIC STORY: </a:t>
            </a:r>
            <a:r>
              <a:rPr lang="en-US" sz="1600" b="0" i="0" u="none" strike="noStrike" dirty="0">
                <a:solidFill>
                  <a:srgbClr val="000000"/>
                </a:solidFill>
                <a:effectLst/>
                <a:latin typeface="Century Gothic" panose="020B0502020202020204" pitchFamily="34" charset="0"/>
              </a:rPr>
              <a:t>As a candidate, I want to be verified by 2-factor authentication (2FA) and/or have access to virtual private Network (VPN) for added security.</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RISKS: </a:t>
            </a:r>
            <a:r>
              <a:rPr lang="en-US" sz="1600" b="0" i="0" u="none" strike="noStrike" dirty="0">
                <a:solidFill>
                  <a:srgbClr val="000000"/>
                </a:solidFill>
                <a:effectLst/>
                <a:latin typeface="Century Gothic" panose="020B0502020202020204" pitchFamily="34" charset="0"/>
              </a:rPr>
              <a:t>user acceptance</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ISSUES:</a:t>
            </a:r>
            <a:r>
              <a:rPr lang="en-US" sz="1600" b="0" i="0" u="none" strike="noStrike" dirty="0">
                <a:solidFill>
                  <a:srgbClr val="000000"/>
                </a:solidFill>
                <a:effectLst/>
                <a:latin typeface="Century Gothic" panose="020B0502020202020204" pitchFamily="34" charset="0"/>
              </a:rPr>
              <a:t>N/A</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ASSUMPTIONS: </a:t>
            </a:r>
            <a:r>
              <a:rPr lang="en-US" sz="1600" b="0" i="0" u="none" strike="noStrike" dirty="0">
                <a:solidFill>
                  <a:srgbClr val="000000"/>
                </a:solidFill>
                <a:effectLst/>
                <a:latin typeface="Century Gothic" panose="020B0502020202020204" pitchFamily="34" charset="0"/>
              </a:rPr>
              <a:t>Candidate’s data and information will be safe on the system. </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DEVELOPMENT ESTIMATE: </a:t>
            </a:r>
            <a:r>
              <a:rPr lang="en-US" sz="1600" b="0" i="0" u="none" strike="noStrike" dirty="0">
                <a:solidFill>
                  <a:srgbClr val="000000"/>
                </a:solidFill>
                <a:effectLst/>
                <a:latin typeface="Century Gothic" panose="020B0502020202020204" pitchFamily="34" charset="0"/>
              </a:rPr>
              <a:t>TBC</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QUALITY ASSURANCE (QA) ESTIMATE:</a:t>
            </a:r>
            <a:r>
              <a:rPr lang="en-US" sz="1600" b="0" i="0" u="none" strike="noStrike" dirty="0">
                <a:solidFill>
                  <a:srgbClr val="000000"/>
                </a:solidFill>
                <a:effectLst/>
                <a:latin typeface="Century Gothic" panose="020B0502020202020204" pitchFamily="34" charset="0"/>
              </a:rPr>
              <a:t> TBC</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FUNCTIONS: </a:t>
            </a:r>
            <a:r>
              <a:rPr lang="en-US" sz="1600" b="0" i="0" u="none" strike="noStrike" dirty="0">
                <a:solidFill>
                  <a:srgbClr val="000000"/>
                </a:solidFill>
                <a:effectLst/>
                <a:latin typeface="Century Gothic" panose="020B0502020202020204" pitchFamily="34" charset="0"/>
              </a:rPr>
              <a:t>2 Factor Authentication</a:t>
            </a:r>
            <a:r>
              <a:rPr lang="en-US" sz="1600" dirty="0">
                <a:solidFill>
                  <a:srgbClr val="000000"/>
                </a:solidFill>
                <a:latin typeface="Century Gothic" panose="020B0502020202020204" pitchFamily="34" charset="0"/>
              </a:rPr>
              <a:t> and </a:t>
            </a:r>
            <a:r>
              <a:rPr lang="en-US" sz="1600" b="0" i="0" u="none" strike="noStrike" dirty="0">
                <a:solidFill>
                  <a:srgbClr val="000000"/>
                </a:solidFill>
                <a:effectLst/>
                <a:latin typeface="Century Gothic" panose="020B0502020202020204" pitchFamily="34" charset="0"/>
              </a:rPr>
              <a:t>VPN services</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PRIORITY: </a:t>
            </a:r>
            <a:r>
              <a:rPr lang="en-US" sz="1600" b="0" i="0" u="none" strike="noStrike" dirty="0">
                <a:solidFill>
                  <a:srgbClr val="000000"/>
                </a:solidFill>
                <a:effectLst/>
                <a:latin typeface="Century Gothic" panose="020B0502020202020204" pitchFamily="34" charset="0"/>
              </a:rPr>
              <a:t>Must Have</a:t>
            </a:r>
          </a:p>
        </p:txBody>
      </p:sp>
    </p:spTree>
    <p:extLst>
      <p:ext uri="{BB962C8B-B14F-4D97-AF65-F5344CB8AC3E}">
        <p14:creationId xmlns:p14="http://schemas.microsoft.com/office/powerpoint/2010/main" val="191986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D511514-7CE0-501F-2543-5421BD200015}"/>
              </a:ext>
            </a:extLst>
          </p:cNvPr>
          <p:cNvGraphicFramePr>
            <a:graphicFrameLocks noGrp="1"/>
          </p:cNvGraphicFramePr>
          <p:nvPr>
            <p:extLst>
              <p:ext uri="{D42A27DB-BD31-4B8C-83A1-F6EECF244321}">
                <p14:modId xmlns:p14="http://schemas.microsoft.com/office/powerpoint/2010/main" val="3879962335"/>
              </p:ext>
            </p:extLst>
          </p:nvPr>
        </p:nvGraphicFramePr>
        <p:xfrm>
          <a:off x="1507892" y="2582554"/>
          <a:ext cx="8128000" cy="1865083"/>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833336533"/>
                    </a:ext>
                  </a:extLst>
                </a:gridCol>
                <a:gridCol w="4064000">
                  <a:extLst>
                    <a:ext uri="{9D8B030D-6E8A-4147-A177-3AD203B41FA5}">
                      <a16:colId xmlns:a16="http://schemas.microsoft.com/office/drawing/2014/main" val="491165628"/>
                    </a:ext>
                  </a:extLst>
                </a:gridCol>
              </a:tblGrid>
              <a:tr h="573560">
                <a:tc>
                  <a:txBody>
                    <a:bodyPr/>
                    <a:lstStyle/>
                    <a:p>
                      <a:pPr algn="ctr"/>
                      <a:r>
                        <a:rPr lang="en-US" dirty="0">
                          <a:solidFill>
                            <a:schemeClr val="tx1"/>
                          </a:solidFill>
                        </a:rPr>
                        <a:t>Epic Name</a:t>
                      </a:r>
                    </a:p>
                  </a:txBody>
                  <a:tcPr anchor="ctr"/>
                </a:tc>
                <a:tc>
                  <a:txBody>
                    <a:bodyPr/>
                    <a:lstStyle/>
                    <a:p>
                      <a:pPr algn="ctr"/>
                      <a:r>
                        <a:rPr lang="en-US" dirty="0">
                          <a:solidFill>
                            <a:schemeClr val="tx1"/>
                          </a:solidFill>
                        </a:rPr>
                        <a:t>ASSOCIATED FEATURES</a:t>
                      </a:r>
                    </a:p>
                  </a:txBody>
                  <a:tcPr anchor="ctr"/>
                </a:tc>
                <a:extLst>
                  <a:ext uri="{0D108BD9-81ED-4DB2-BD59-A6C34878D82A}">
                    <a16:rowId xmlns:a16="http://schemas.microsoft.com/office/drawing/2014/main" val="2629339438"/>
                  </a:ext>
                </a:extLst>
              </a:tr>
              <a:tr h="455501">
                <a:tc rowSpan="3">
                  <a:txBody>
                    <a:bodyPr/>
                    <a:lstStyle/>
                    <a:p>
                      <a:pPr lvl="0" fontAlgn="base"/>
                      <a:r>
                        <a:rPr lang="en-US" sz="3600" dirty="0"/>
                        <a:t>Security</a:t>
                      </a:r>
                    </a:p>
                  </a:txBody>
                  <a:tcPr anchor="ctr"/>
                </a:tc>
                <a:tc>
                  <a:txBody>
                    <a:bodyPr/>
                    <a:lstStyle/>
                    <a:p>
                      <a:r>
                        <a:rPr lang="en-US" dirty="0"/>
                        <a:t>Log In</a:t>
                      </a:r>
                      <a:endParaRPr lang="en-US" dirty="0">
                        <a:latin typeface="+mn-lt"/>
                      </a:endParaRPr>
                    </a:p>
                  </a:txBody>
                  <a:tcPr anchor="ctr"/>
                </a:tc>
                <a:extLst>
                  <a:ext uri="{0D108BD9-81ED-4DB2-BD59-A6C34878D82A}">
                    <a16:rowId xmlns:a16="http://schemas.microsoft.com/office/drawing/2014/main" val="2288647949"/>
                  </a:ext>
                </a:extLst>
              </a:tr>
              <a:tr h="431074">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2FA</a:t>
                      </a:r>
                      <a:endParaRPr lang="en-US" dirty="0">
                        <a:latin typeface="+mn-lt"/>
                      </a:endParaRPr>
                    </a:p>
                  </a:txBody>
                  <a:tcPr anchor="ctr"/>
                </a:tc>
                <a:extLst>
                  <a:ext uri="{0D108BD9-81ED-4DB2-BD59-A6C34878D82A}">
                    <a16:rowId xmlns:a16="http://schemas.microsoft.com/office/drawing/2014/main" val="1002636761"/>
                  </a:ext>
                </a:extLst>
              </a:tr>
              <a:tr h="404948">
                <a:tc vMerge="1">
                  <a:txBody>
                    <a:bodyPr/>
                    <a:lstStyle/>
                    <a:p>
                      <a:endParaRPr lang="en-US"/>
                    </a:p>
                  </a:txBody>
                  <a:tcPr/>
                </a:tc>
                <a:tc>
                  <a:txBody>
                    <a:bodyPr/>
                    <a:lstStyle/>
                    <a:p>
                      <a:r>
                        <a:rPr lang="en-US" dirty="0"/>
                        <a:t>Account activity log</a:t>
                      </a:r>
                      <a:endParaRPr lang="en-US" dirty="0">
                        <a:latin typeface="+mn-lt"/>
                      </a:endParaRPr>
                    </a:p>
                  </a:txBody>
                  <a:tcPr anchor="ctr"/>
                </a:tc>
                <a:extLst>
                  <a:ext uri="{0D108BD9-81ED-4DB2-BD59-A6C34878D82A}">
                    <a16:rowId xmlns:a16="http://schemas.microsoft.com/office/drawing/2014/main" val="2921329123"/>
                  </a:ext>
                </a:extLst>
              </a:tr>
            </a:tbl>
          </a:graphicData>
        </a:graphic>
      </p:graphicFrame>
    </p:spTree>
    <p:extLst>
      <p:ext uri="{BB962C8B-B14F-4D97-AF65-F5344CB8AC3E}">
        <p14:creationId xmlns:p14="http://schemas.microsoft.com/office/powerpoint/2010/main" val="368998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7DAC54-79AA-F02D-6B71-5618CD8BD9E4}"/>
              </a:ext>
            </a:extLst>
          </p:cNvPr>
          <p:cNvSpPr>
            <a:spLocks noGrp="1"/>
          </p:cNvSpPr>
          <p:nvPr>
            <p:ph type="body" idx="1"/>
          </p:nvPr>
        </p:nvSpPr>
        <p:spPr>
          <a:xfrm>
            <a:off x="377191" y="170482"/>
            <a:ext cx="8802676" cy="6447488"/>
          </a:xfrm>
        </p:spPr>
        <p:txBody>
          <a:bodyPr>
            <a:normAutofit/>
          </a:bodyPr>
          <a:lstStyle/>
          <a:p>
            <a:pPr marL="137160" indent="0" algn="l" rtl="0">
              <a:spcBef>
                <a:spcPts val="0"/>
              </a:spcBef>
              <a:spcAft>
                <a:spcPts val="0"/>
              </a:spcAft>
              <a:buNone/>
            </a:pPr>
            <a:r>
              <a:rPr lang="en-US" sz="1600" b="1" i="0" u="none" strike="noStrike" dirty="0">
                <a:solidFill>
                  <a:srgbClr val="000000"/>
                </a:solidFill>
                <a:effectLst/>
                <a:latin typeface="Century Gothic" panose="020B0502020202020204" pitchFamily="34" charset="0"/>
              </a:rPr>
              <a:t>EPIC NAME</a:t>
            </a:r>
            <a:r>
              <a:rPr lang="en-US" sz="1600" b="0" i="0" u="none" strike="noStrike" dirty="0">
                <a:solidFill>
                  <a:srgbClr val="000000"/>
                </a:solidFill>
                <a:effectLst/>
                <a:latin typeface="Century Gothic" panose="020B0502020202020204" pitchFamily="34" charset="0"/>
              </a:rPr>
              <a:t>:</a:t>
            </a:r>
            <a:r>
              <a:rPr lang="en-US" sz="1600" b="1" i="0" u="none" strike="noStrike" dirty="0">
                <a:solidFill>
                  <a:srgbClr val="000000"/>
                </a:solidFill>
                <a:effectLst/>
                <a:latin typeface="Century Gothic" panose="020B0502020202020204" pitchFamily="34" charset="0"/>
              </a:rPr>
              <a:t> Account Management</a:t>
            </a:r>
          </a:p>
          <a:p>
            <a:pPr marL="137160" indent="0" algn="l" rtl="0">
              <a:spcBef>
                <a:spcPts val="0"/>
              </a:spcBef>
              <a:spcAft>
                <a:spcPts val="0"/>
              </a:spcAft>
              <a:buNone/>
            </a:pPr>
            <a:endParaRPr lang="en-US" sz="1600" b="1"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r>
              <a:rPr lang="en-US" sz="1600" b="1" i="0" u="none" strike="noStrike" dirty="0">
                <a:solidFill>
                  <a:srgbClr val="000000"/>
                </a:solidFill>
                <a:effectLst/>
                <a:latin typeface="Century Gothic" panose="020B0502020202020204" pitchFamily="34" charset="0"/>
              </a:rPr>
              <a:t>EPIC ID</a:t>
            </a:r>
            <a:r>
              <a:rPr lang="en-US" sz="1600" b="1" dirty="0">
                <a:solidFill>
                  <a:srgbClr val="000000"/>
                </a:solidFill>
                <a:latin typeface="Century Gothic" panose="020B0502020202020204" pitchFamily="34" charset="0"/>
              </a:rPr>
              <a:t>: EP02</a:t>
            </a:r>
            <a:endParaRPr lang="en-US" sz="1600" b="1"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EPIC STORY</a:t>
            </a:r>
            <a:r>
              <a:rPr lang="en-US" sz="1600" b="0" i="0" u="none" strike="noStrike" dirty="0">
                <a:solidFill>
                  <a:srgbClr val="000000"/>
                </a:solidFill>
                <a:effectLst/>
                <a:latin typeface="Century Gothic" panose="020B0502020202020204" pitchFamily="34" charset="0"/>
              </a:rPr>
              <a:t>: As a candidate, I want to be able to easily access and manage my account. </a:t>
            </a:r>
          </a:p>
          <a:p>
            <a:pPr marL="137160" indent="0" fontAlgn="base">
              <a:spcBef>
                <a:spcPts val="0"/>
              </a:spcBef>
              <a:buNone/>
            </a:pPr>
            <a:endParaRPr lang="en-US" sz="1600" b="0" i="0" u="none" strike="noStrike" dirty="0">
              <a:solidFill>
                <a:srgbClr val="000000"/>
              </a:solidFill>
              <a:effectLst/>
              <a:latin typeface="Century Gothic" panose="020B0502020202020204" pitchFamily="34" charset="0"/>
            </a:endParaRPr>
          </a:p>
          <a:p>
            <a:pPr marL="137160" indent="0" fontAlgn="base">
              <a:spcBef>
                <a:spcPts val="0"/>
              </a:spcBef>
              <a:buNone/>
            </a:pPr>
            <a:r>
              <a:rPr lang="en-US" sz="1600" b="1" i="0" u="none" strike="noStrike" dirty="0">
                <a:solidFill>
                  <a:srgbClr val="000000"/>
                </a:solidFill>
                <a:effectLst/>
                <a:latin typeface="Century Gothic" panose="020B0502020202020204" pitchFamily="34" charset="0"/>
              </a:rPr>
              <a:t>RISKS: </a:t>
            </a:r>
            <a:r>
              <a:rPr lang="en-US" sz="1600" b="0" i="0" u="none" strike="noStrike" dirty="0">
                <a:solidFill>
                  <a:srgbClr val="000000"/>
                </a:solidFill>
                <a:effectLst/>
                <a:latin typeface="Century Gothic" panose="020B0502020202020204" pitchFamily="34" charset="0"/>
              </a:rPr>
              <a:t>System failure can hinder access and management of the account</a:t>
            </a:r>
          </a:p>
          <a:p>
            <a:pPr marL="137160" indent="0" fontAlgn="base">
              <a:spcBef>
                <a:spcPts val="0"/>
              </a:spcBef>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ISSUES</a:t>
            </a:r>
            <a:r>
              <a:rPr lang="en-US" sz="1600" b="0" i="0" u="none" strike="noStrike" dirty="0">
                <a:solidFill>
                  <a:srgbClr val="000000"/>
                </a:solidFill>
                <a:effectLst/>
                <a:latin typeface="Century Gothic" panose="020B0502020202020204" pitchFamily="34" charset="0"/>
              </a:rPr>
              <a:t>: N/A</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ASSUMPTIONS:</a:t>
            </a:r>
            <a:r>
              <a:rPr lang="en-US" sz="1600" b="1" dirty="0">
                <a:solidFill>
                  <a:srgbClr val="000000"/>
                </a:solidFill>
                <a:latin typeface="Century Gothic" panose="020B0502020202020204" pitchFamily="34" charset="0"/>
              </a:rPr>
              <a:t> </a:t>
            </a:r>
            <a:r>
              <a:rPr lang="en-US" sz="1600" dirty="0">
                <a:solidFill>
                  <a:srgbClr val="000000"/>
                </a:solidFill>
                <a:latin typeface="Century Gothic" panose="020B0502020202020204" pitchFamily="34" charset="0"/>
              </a:rPr>
              <a:t>There is a technology in place would help candidate easily manage their profile</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DEVELOPMENT ESTIMATE</a:t>
            </a:r>
            <a:r>
              <a:rPr lang="en-US" sz="1600" b="0" i="0" u="none" strike="noStrike" dirty="0">
                <a:solidFill>
                  <a:srgbClr val="000000"/>
                </a:solidFill>
                <a:effectLst/>
                <a:latin typeface="Century Gothic" panose="020B0502020202020204" pitchFamily="34" charset="0"/>
              </a:rPr>
              <a:t>: TBC</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QA ESTIMATE: </a:t>
            </a:r>
            <a:r>
              <a:rPr lang="en-US" sz="1600" b="0" i="0" u="none" strike="noStrike" dirty="0">
                <a:solidFill>
                  <a:srgbClr val="000000"/>
                </a:solidFill>
                <a:effectLst/>
                <a:latin typeface="Century Gothic" panose="020B0502020202020204" pitchFamily="34" charset="0"/>
              </a:rPr>
              <a:t>TBC</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FUNCTIONS: </a:t>
            </a:r>
            <a:r>
              <a:rPr lang="en-US" sz="1600" b="0" i="0" u="none" strike="noStrike" dirty="0">
                <a:solidFill>
                  <a:srgbClr val="000000"/>
                </a:solidFill>
                <a:effectLst/>
                <a:latin typeface="Century Gothic" panose="020B0502020202020204" pitchFamily="34" charset="0"/>
              </a:rPr>
              <a:t>Update Profile information like Avatar, Display name, Bio, My Orders, My progress. </a:t>
            </a:r>
          </a:p>
          <a:p>
            <a:pPr marL="137160" indent="0" algn="l" rtl="0">
              <a:spcBef>
                <a:spcPts val="0"/>
              </a:spcBef>
              <a:spcAft>
                <a:spcPts val="0"/>
              </a:spcAft>
              <a:buNone/>
            </a:pPr>
            <a:endParaRPr lang="en-US" sz="1600"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r>
              <a:rPr lang="en-US" sz="1600" b="1" i="0" u="none" strike="noStrike" dirty="0">
                <a:solidFill>
                  <a:srgbClr val="000000"/>
                </a:solidFill>
                <a:effectLst/>
                <a:latin typeface="Century Gothic" panose="020B0502020202020204" pitchFamily="34" charset="0"/>
              </a:rPr>
              <a:t>PRIORITY: </a:t>
            </a:r>
            <a:r>
              <a:rPr lang="en-US" sz="1600" b="0" i="0" u="none" strike="noStrike" dirty="0">
                <a:solidFill>
                  <a:srgbClr val="000000"/>
                </a:solidFill>
                <a:effectLst/>
                <a:latin typeface="Century Gothic" panose="020B0502020202020204" pitchFamily="34" charset="0"/>
              </a:rPr>
              <a:t>Must Have</a:t>
            </a:r>
          </a:p>
        </p:txBody>
      </p:sp>
    </p:spTree>
    <p:extLst>
      <p:ext uri="{BB962C8B-B14F-4D97-AF65-F5344CB8AC3E}">
        <p14:creationId xmlns:p14="http://schemas.microsoft.com/office/powerpoint/2010/main" val="1246567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9C26320-5B9C-8C5B-CDAE-91276497C3AF}"/>
              </a:ext>
            </a:extLst>
          </p:cNvPr>
          <p:cNvGraphicFramePr>
            <a:graphicFrameLocks noGrp="1"/>
          </p:cNvGraphicFramePr>
          <p:nvPr>
            <p:extLst>
              <p:ext uri="{D42A27DB-BD31-4B8C-83A1-F6EECF244321}">
                <p14:modId xmlns:p14="http://schemas.microsoft.com/office/powerpoint/2010/main" val="1954496607"/>
              </p:ext>
            </p:extLst>
          </p:nvPr>
        </p:nvGraphicFramePr>
        <p:xfrm>
          <a:off x="2032000" y="1268303"/>
          <a:ext cx="8128000" cy="2990228"/>
        </p:xfrm>
        <a:graphic>
          <a:graphicData uri="http://schemas.openxmlformats.org/drawingml/2006/table">
            <a:tbl>
              <a:tblPr firstRow="1" bandRow="1">
                <a:tableStyleId>{5C22544A-7EE6-4342-B048-85BDC9FD1C3A}</a:tableStyleId>
              </a:tblPr>
              <a:tblGrid>
                <a:gridCol w="4011961">
                  <a:extLst>
                    <a:ext uri="{9D8B030D-6E8A-4147-A177-3AD203B41FA5}">
                      <a16:colId xmlns:a16="http://schemas.microsoft.com/office/drawing/2014/main" val="1833336533"/>
                    </a:ext>
                  </a:extLst>
                </a:gridCol>
                <a:gridCol w="4116039">
                  <a:extLst>
                    <a:ext uri="{9D8B030D-6E8A-4147-A177-3AD203B41FA5}">
                      <a16:colId xmlns:a16="http://schemas.microsoft.com/office/drawing/2014/main" val="491165628"/>
                    </a:ext>
                  </a:extLst>
                </a:gridCol>
              </a:tblGrid>
              <a:tr h="538733">
                <a:tc>
                  <a:txBody>
                    <a:bodyPr/>
                    <a:lstStyle/>
                    <a:p>
                      <a:pPr algn="ctr"/>
                      <a:r>
                        <a:rPr lang="en-US" dirty="0">
                          <a:solidFill>
                            <a:schemeClr val="tx1"/>
                          </a:solidFill>
                        </a:rPr>
                        <a:t>Epic Name</a:t>
                      </a:r>
                    </a:p>
                  </a:txBody>
                  <a:tcPr anchor="ctr"/>
                </a:tc>
                <a:tc>
                  <a:txBody>
                    <a:bodyPr/>
                    <a:lstStyle/>
                    <a:p>
                      <a:pPr algn="ctr"/>
                      <a:r>
                        <a:rPr lang="en-US" dirty="0">
                          <a:solidFill>
                            <a:schemeClr val="tx1"/>
                          </a:solidFill>
                        </a:rPr>
                        <a:t>ASSOCIATED FEATURES</a:t>
                      </a:r>
                    </a:p>
                  </a:txBody>
                  <a:tcPr anchor="ctr"/>
                </a:tc>
                <a:extLst>
                  <a:ext uri="{0D108BD9-81ED-4DB2-BD59-A6C34878D82A}">
                    <a16:rowId xmlns:a16="http://schemas.microsoft.com/office/drawing/2014/main" val="2629339438"/>
                  </a:ext>
                </a:extLst>
              </a:tr>
              <a:tr h="427842">
                <a:tc rowSpan="6">
                  <a:txBody>
                    <a:bodyPr/>
                    <a:lstStyle/>
                    <a:p>
                      <a:pPr algn="ctr"/>
                      <a:r>
                        <a:rPr lang="en-US" sz="3600" dirty="0"/>
                        <a:t>Account</a:t>
                      </a:r>
                    </a:p>
                    <a:p>
                      <a:pPr algn="ctr"/>
                      <a:r>
                        <a:rPr lang="en-US" sz="3600" dirty="0"/>
                        <a:t>Management</a:t>
                      </a:r>
                    </a:p>
                  </a:txBody>
                  <a:tcPr anchor="ctr"/>
                </a:tc>
                <a:tc>
                  <a:txBody>
                    <a:bodyPr/>
                    <a:lstStyle/>
                    <a:p>
                      <a:r>
                        <a:rPr lang="en-US" dirty="0"/>
                        <a:t>Login/Logout</a:t>
                      </a:r>
                      <a:endParaRPr lang="en-US" dirty="0">
                        <a:latin typeface="+mn-lt"/>
                      </a:endParaRPr>
                    </a:p>
                  </a:txBody>
                  <a:tcPr anchor="ctr"/>
                </a:tc>
                <a:extLst>
                  <a:ext uri="{0D108BD9-81ED-4DB2-BD59-A6C34878D82A}">
                    <a16:rowId xmlns:a16="http://schemas.microsoft.com/office/drawing/2014/main" val="2288647949"/>
                  </a:ext>
                </a:extLst>
              </a:tr>
              <a:tr h="404899">
                <a:tc vMerge="1">
                  <a:txBody>
                    <a:bodyPr/>
                    <a:lstStyle/>
                    <a:p>
                      <a:endParaRPr 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a:t>Subscription</a:t>
                      </a:r>
                      <a:endParaRPr lang="en-US" dirty="0">
                        <a:latin typeface="+mn-lt"/>
                      </a:endParaRPr>
                    </a:p>
                  </a:txBody>
                  <a:tcPr anchor="ctr"/>
                </a:tc>
                <a:extLst>
                  <a:ext uri="{0D108BD9-81ED-4DB2-BD59-A6C34878D82A}">
                    <a16:rowId xmlns:a16="http://schemas.microsoft.com/office/drawing/2014/main" val="1002636761"/>
                  </a:ext>
                </a:extLst>
              </a:tr>
              <a:tr h="429438">
                <a:tc vMerge="1">
                  <a:txBody>
                    <a:bodyPr/>
                    <a:lstStyle/>
                    <a:p>
                      <a:endParaRPr lang="en-US"/>
                    </a:p>
                  </a:txBody>
                  <a:tcPr/>
                </a:tc>
                <a:tc>
                  <a:txBody>
                    <a:bodyPr/>
                    <a:lstStyle/>
                    <a:p>
                      <a:r>
                        <a:rPr lang="en-US" dirty="0"/>
                        <a:t>User Dashboard/Profile</a:t>
                      </a:r>
                      <a:endParaRPr lang="en-US" dirty="0">
                        <a:latin typeface="+mn-lt"/>
                      </a:endParaRPr>
                    </a:p>
                  </a:txBody>
                  <a:tcPr anchor="ctr"/>
                </a:tc>
                <a:extLst>
                  <a:ext uri="{0D108BD9-81ED-4DB2-BD59-A6C34878D82A}">
                    <a16:rowId xmlns:a16="http://schemas.microsoft.com/office/drawing/2014/main" val="2756915471"/>
                  </a:ext>
                </a:extLst>
              </a:tr>
              <a:tr h="380360">
                <a:tc vMerge="1">
                  <a:txBody>
                    <a:bodyPr/>
                    <a:lstStyle/>
                    <a:p>
                      <a:endParaRPr lang="en-US"/>
                    </a:p>
                  </a:txBody>
                  <a:tcPr/>
                </a:tc>
                <a:tc>
                  <a:txBody>
                    <a:bodyPr/>
                    <a:lstStyle/>
                    <a:p>
                      <a:r>
                        <a:rPr lang="en-US" dirty="0"/>
                        <a:t>Order history</a:t>
                      </a:r>
                      <a:endParaRPr lang="en-US" dirty="0">
                        <a:latin typeface="+mn-lt"/>
                      </a:endParaRPr>
                    </a:p>
                  </a:txBody>
                  <a:tcPr anchor="ctr"/>
                </a:tc>
                <a:extLst>
                  <a:ext uri="{0D108BD9-81ED-4DB2-BD59-A6C34878D82A}">
                    <a16:rowId xmlns:a16="http://schemas.microsoft.com/office/drawing/2014/main" val="1104539047"/>
                  </a:ext>
                </a:extLst>
              </a:tr>
              <a:tr h="380359">
                <a:tc vMerge="1">
                  <a:txBody>
                    <a:bodyPr/>
                    <a:lstStyle/>
                    <a:p>
                      <a:endParaRPr lang="en-US"/>
                    </a:p>
                  </a:txBody>
                  <a:tcPr/>
                </a:tc>
                <a:tc>
                  <a:txBody>
                    <a:bodyPr/>
                    <a:lstStyle/>
                    <a:p>
                      <a:r>
                        <a:rPr lang="en-US" dirty="0"/>
                        <a:t>Notification</a:t>
                      </a:r>
                      <a:endParaRPr lang="en-US" dirty="0">
                        <a:latin typeface="+mn-lt"/>
                      </a:endParaRPr>
                    </a:p>
                  </a:txBody>
                  <a:tcPr anchor="ctr"/>
                </a:tc>
                <a:extLst>
                  <a:ext uri="{0D108BD9-81ED-4DB2-BD59-A6C34878D82A}">
                    <a16:rowId xmlns:a16="http://schemas.microsoft.com/office/drawing/2014/main" val="2921329123"/>
                  </a:ext>
                </a:extLst>
              </a:tr>
              <a:tr h="428597">
                <a:tc vMerge="1">
                  <a:txBody>
                    <a:bodyPr/>
                    <a:lstStyle/>
                    <a:p>
                      <a:endParaRPr lang="en-US"/>
                    </a:p>
                  </a:txBody>
                  <a:tcPr/>
                </a:tc>
                <a:tc>
                  <a:txBody>
                    <a:bodyPr/>
                    <a:lstStyle/>
                    <a:p>
                      <a:r>
                        <a:rPr lang="en-US" dirty="0"/>
                        <a:t>Forgot Password</a:t>
                      </a:r>
                      <a:endParaRPr lang="en-US" dirty="0">
                        <a:latin typeface="+mn-lt"/>
                      </a:endParaRPr>
                    </a:p>
                  </a:txBody>
                  <a:tcPr anchor="ctr"/>
                </a:tc>
                <a:extLst>
                  <a:ext uri="{0D108BD9-81ED-4DB2-BD59-A6C34878D82A}">
                    <a16:rowId xmlns:a16="http://schemas.microsoft.com/office/drawing/2014/main" val="3301240149"/>
                  </a:ext>
                </a:extLst>
              </a:tr>
            </a:tbl>
          </a:graphicData>
        </a:graphic>
      </p:graphicFrame>
    </p:spTree>
    <p:extLst>
      <p:ext uri="{BB962C8B-B14F-4D97-AF65-F5344CB8AC3E}">
        <p14:creationId xmlns:p14="http://schemas.microsoft.com/office/powerpoint/2010/main" val="69076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92C221B-519D-1ECB-6F1E-18681B191A36}"/>
              </a:ext>
            </a:extLst>
          </p:cNvPr>
          <p:cNvSpPr>
            <a:spLocks noGrp="1"/>
          </p:cNvSpPr>
          <p:nvPr>
            <p:ph type="body" idx="1"/>
          </p:nvPr>
        </p:nvSpPr>
        <p:spPr>
          <a:xfrm>
            <a:off x="581574" y="695293"/>
            <a:ext cx="8552185" cy="5906229"/>
          </a:xfrm>
        </p:spPr>
        <p:txBody>
          <a:bodyPr>
            <a:normAutofit/>
          </a:bodyPr>
          <a:lstStyle/>
          <a:p>
            <a:pPr marL="137160" indent="0" algn="l" rtl="0">
              <a:spcBef>
                <a:spcPts val="0"/>
              </a:spcBef>
              <a:spcAft>
                <a:spcPts val="0"/>
              </a:spcAft>
              <a:buNone/>
            </a:pPr>
            <a:r>
              <a:rPr lang="en-US" sz="1600" b="1" i="0" u="none" strike="noStrike" dirty="0">
                <a:solidFill>
                  <a:srgbClr val="000000"/>
                </a:solidFill>
                <a:effectLst/>
                <a:latin typeface="Century Gothic" panose="020B0502020202020204" pitchFamily="34" charset="0"/>
              </a:rPr>
              <a:t>EPIC NAME: Navigation</a:t>
            </a:r>
          </a:p>
          <a:p>
            <a:pPr marL="137160" indent="0" algn="l" rtl="0">
              <a:spcBef>
                <a:spcPts val="0"/>
              </a:spcBef>
              <a:spcAft>
                <a:spcPts val="0"/>
              </a:spcAft>
              <a:buNone/>
            </a:pPr>
            <a:br>
              <a:rPr lang="en-US" sz="1600" b="1"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EPIC ID: EP03</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EPIC STORY:</a:t>
            </a:r>
            <a:r>
              <a:rPr lang="en-US" sz="1600" b="0" i="0" u="none" strike="noStrike" dirty="0">
                <a:solidFill>
                  <a:srgbClr val="000000"/>
                </a:solidFill>
                <a:effectLst/>
                <a:latin typeface="Century Gothic" panose="020B0502020202020204" pitchFamily="34" charset="0"/>
              </a:rPr>
              <a:t>As a candidate I want to seamlessly browse on the system to locate and perform various activities.</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RISKS: </a:t>
            </a:r>
            <a:r>
              <a:rPr lang="en-US" sz="1600" dirty="0">
                <a:solidFill>
                  <a:srgbClr val="283C46"/>
                </a:solidFill>
                <a:latin typeface="Century Gothic" panose="020B0502020202020204" pitchFamily="34" charset="0"/>
              </a:rPr>
              <a:t>I</a:t>
            </a:r>
            <a:r>
              <a:rPr lang="en-US" sz="1600" b="0" i="0" u="none" strike="noStrike" dirty="0">
                <a:solidFill>
                  <a:srgbClr val="283C46"/>
                </a:solidFill>
                <a:effectLst/>
                <a:latin typeface="Century Gothic" panose="020B0502020202020204" pitchFamily="34" charset="0"/>
              </a:rPr>
              <a:t>cons may not function properly due to technical glitch.</a:t>
            </a:r>
            <a:endParaRPr lang="en-US" sz="1600"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r>
              <a:rPr lang="en-US" sz="1600" b="0" i="0" u="none" strike="noStrike" dirty="0">
                <a:solidFill>
                  <a:srgbClr val="000000"/>
                </a:solidFill>
                <a:effectLst/>
                <a:latin typeface="Century Gothic" panose="020B0502020202020204" pitchFamily="34" charset="0"/>
              </a:rPr>
              <a:t> </a:t>
            </a:r>
          </a:p>
          <a:p>
            <a:pPr marL="137160" indent="0" algn="l" rtl="0">
              <a:spcBef>
                <a:spcPts val="0"/>
              </a:spcBef>
              <a:spcAft>
                <a:spcPts val="0"/>
              </a:spcAft>
              <a:buNone/>
            </a:pPr>
            <a:r>
              <a:rPr lang="en-US" sz="1600" b="1" i="0" u="none" strike="noStrike" dirty="0">
                <a:solidFill>
                  <a:srgbClr val="000000"/>
                </a:solidFill>
                <a:effectLst/>
                <a:latin typeface="Century Gothic" panose="020B0502020202020204" pitchFamily="34" charset="0"/>
              </a:rPr>
              <a:t>ISSUES</a:t>
            </a:r>
            <a:r>
              <a:rPr lang="en-US" sz="1600" b="0" i="0" u="none" strike="noStrike" dirty="0">
                <a:solidFill>
                  <a:srgbClr val="000000"/>
                </a:solidFill>
                <a:effectLst/>
                <a:latin typeface="Century Gothic" panose="020B0502020202020204" pitchFamily="34" charset="0"/>
              </a:rPr>
              <a:t>: N/A</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ASSUMPTIONS</a:t>
            </a:r>
            <a:r>
              <a:rPr lang="en-US" sz="1600" b="0" i="0" u="none" strike="noStrike" dirty="0">
                <a:solidFill>
                  <a:srgbClr val="000000"/>
                </a:solidFill>
                <a:effectLst/>
                <a:latin typeface="Century Gothic" panose="020B0502020202020204" pitchFamily="34" charset="0"/>
              </a:rPr>
              <a:t>: the system is completely free of bugs</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DEVELOPMENT ESTIMATE</a:t>
            </a:r>
            <a:r>
              <a:rPr lang="en-US" sz="1600" b="0" i="0" u="none" strike="noStrike" dirty="0">
                <a:solidFill>
                  <a:srgbClr val="000000"/>
                </a:solidFill>
                <a:effectLst/>
                <a:latin typeface="Century Gothic" panose="020B0502020202020204" pitchFamily="34" charset="0"/>
              </a:rPr>
              <a:t>: TBC</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QA ESTIMATE: </a:t>
            </a:r>
            <a:r>
              <a:rPr lang="en-US" sz="1600" b="0" i="0" u="none" strike="noStrike" dirty="0">
                <a:solidFill>
                  <a:srgbClr val="000000"/>
                </a:solidFill>
                <a:effectLst/>
                <a:latin typeface="Century Gothic" panose="020B0502020202020204" pitchFamily="34" charset="0"/>
              </a:rPr>
              <a:t>TBC</a:t>
            </a: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FUNCTIONS: </a:t>
            </a:r>
            <a:r>
              <a:rPr lang="en-US" sz="1600" b="0" i="0" u="none" strike="noStrike" dirty="0">
                <a:solidFill>
                  <a:srgbClr val="283C46"/>
                </a:solidFill>
                <a:effectLst/>
                <a:latin typeface="Century Gothic" panose="020B0502020202020204" pitchFamily="34" charset="0"/>
              </a:rPr>
              <a:t>Easy click on dashboard, courses, home page, candidate account etc.</a:t>
            </a:r>
            <a:endParaRPr lang="en-US" sz="1600" b="0" i="0" u="none" strike="noStrike" dirty="0">
              <a:solidFill>
                <a:srgbClr val="000000"/>
              </a:solidFill>
              <a:effectLst/>
              <a:latin typeface="Century Gothic" panose="020B0502020202020204" pitchFamily="34" charset="0"/>
            </a:endParaRPr>
          </a:p>
          <a:p>
            <a:pPr marL="137160" indent="0" algn="l" rtl="0">
              <a:spcBef>
                <a:spcPts val="0"/>
              </a:spcBef>
              <a:spcAft>
                <a:spcPts val="0"/>
              </a:spcAft>
              <a:buNone/>
            </a:pPr>
            <a:br>
              <a:rPr lang="en-US" sz="1600" b="0" i="0" u="none" strike="noStrike" dirty="0">
                <a:solidFill>
                  <a:srgbClr val="000000"/>
                </a:solidFill>
                <a:effectLst/>
                <a:latin typeface="Century Gothic" panose="020B0502020202020204" pitchFamily="34" charset="0"/>
              </a:rPr>
            </a:br>
            <a:r>
              <a:rPr lang="en-US" sz="1600" b="1" i="0" u="none" strike="noStrike" dirty="0">
                <a:solidFill>
                  <a:srgbClr val="000000"/>
                </a:solidFill>
                <a:effectLst/>
                <a:latin typeface="Century Gothic" panose="020B0502020202020204" pitchFamily="34" charset="0"/>
              </a:rPr>
              <a:t>PRIORITY: </a:t>
            </a:r>
            <a:r>
              <a:rPr lang="en-US" sz="1600" b="0" i="0" u="none" strike="noStrike" dirty="0">
                <a:solidFill>
                  <a:srgbClr val="000000"/>
                </a:solidFill>
                <a:effectLst/>
                <a:latin typeface="Century Gothic" panose="020B0502020202020204" pitchFamily="34" charset="0"/>
              </a:rPr>
              <a:t>Must Have</a:t>
            </a:r>
            <a:br>
              <a:rPr lang="en-US" sz="1600" dirty="0">
                <a:latin typeface="Century Gothic" panose="020B0502020202020204" pitchFamily="34" charset="0"/>
              </a:rPr>
            </a:br>
            <a:br>
              <a:rPr lang="en-US" sz="1600" dirty="0">
                <a:latin typeface="Century Gothic" panose="020B0502020202020204" pitchFamily="34" charset="0"/>
              </a:rPr>
            </a:br>
            <a:endParaRPr lang="en-US" sz="1600" dirty="0">
              <a:latin typeface="Century Gothic" panose="020B0502020202020204" pitchFamily="34" charset="0"/>
            </a:endParaRPr>
          </a:p>
        </p:txBody>
      </p:sp>
    </p:spTree>
    <p:extLst>
      <p:ext uri="{BB962C8B-B14F-4D97-AF65-F5344CB8AC3E}">
        <p14:creationId xmlns:p14="http://schemas.microsoft.com/office/powerpoint/2010/main" val="48743622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3649</TotalTime>
  <Words>674</Words>
  <Application>Microsoft Macintosh PowerPoint</Application>
  <PresentationFormat>Widescreen</PresentationFormat>
  <Paragraphs>120</Paragraphs>
  <Slides>14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Times New Roman</vt:lpstr>
      <vt:lpstr>Wingdings 3</vt:lpstr>
      <vt:lpstr>Slice</vt:lpstr>
      <vt:lpstr>PowerPoint Presentation</vt:lpstr>
      <vt:lpstr>AGILE EPIC and Feature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seyi Ajayi</dc:creator>
  <cp:lastModifiedBy>Ashaolu, Toluwase (Student)</cp:lastModifiedBy>
  <cp:revision>15</cp:revision>
  <dcterms:created xsi:type="dcterms:W3CDTF">2017-11-24T01:25:07Z</dcterms:created>
  <dcterms:modified xsi:type="dcterms:W3CDTF">2024-02-11T18:38:09Z</dcterms:modified>
</cp:coreProperties>
</file>