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9" r:id="rId3"/>
    <p:sldId id="257" r:id="rId4"/>
    <p:sldId id="276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69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FEEB43-4695-4A19-8436-14672EF513A6}">
  <a:tblStyle styleId="{FFFEEB43-4695-4A19-8436-14672EF513A6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485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981372" y="6072415"/>
            <a:ext cx="5065486" cy="400110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2941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www.tritekconsulting.co.uk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905600" y="1802247"/>
            <a:ext cx="6380799" cy="110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GB" sz="5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651776" y="3013027"/>
            <a:ext cx="4888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cap="non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/>
        </p:nvSpPr>
        <p:spPr>
          <a:xfrm>
            <a:off x="498447" y="1464433"/>
            <a:ext cx="1887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History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9" name="Google Shape;239;p27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40" name="Google Shape;240;p27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27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42" name="Google Shape;242;p27"/>
          <p:cNvGraphicFramePr/>
          <p:nvPr>
            <p:extLst>
              <p:ext uri="{D42A27DB-BD31-4B8C-83A1-F6EECF244321}">
                <p14:modId xmlns:p14="http://schemas.microsoft.com/office/powerpoint/2010/main" val="2448369034"/>
              </p:ext>
            </p:extLst>
          </p:nvPr>
        </p:nvGraphicFramePr>
        <p:xfrm>
          <a:off x="2867577" y="1722493"/>
          <a:ext cx="8099325" cy="239273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F006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</a:t>
                      </a:r>
                      <a:r>
                        <a:rPr lang="en-GB" sz="1800" dirty="0"/>
                        <a:t> This feature allows candidates to view a comprehensive record of their past LMS courses.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Behaviours: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 Candidates can click o</a:t>
                      </a:r>
                      <a:r>
                        <a:rPr lang="en-GB" sz="1800" dirty="0"/>
                        <a:t>n individual orders to view more detailed information like order date and courses purchased.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The number </a:t>
                      </a:r>
                      <a:r>
                        <a:rPr lang="en-GB" sz="1800" dirty="0"/>
                        <a:t>of candidates who utilise the order history feature.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Must </a:t>
                      </a:r>
                      <a:r>
                        <a:rPr lang="en-GB" sz="1800" b="1" u="none" strike="noStrike" cap="none" dirty="0"/>
                        <a:t>Have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123568" y="1464425"/>
            <a:ext cx="2410182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Dashboard/Profile</a:t>
            </a:r>
            <a:endParaRPr sz="2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49" name="Google Shape;249;p28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28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51" name="Google Shape;251;p28"/>
          <p:cNvGraphicFramePr/>
          <p:nvPr>
            <p:extLst>
              <p:ext uri="{D42A27DB-BD31-4B8C-83A1-F6EECF244321}">
                <p14:modId xmlns:p14="http://schemas.microsoft.com/office/powerpoint/2010/main" val="929528800"/>
              </p:ext>
            </p:extLst>
          </p:nvPr>
        </p:nvGraphicFramePr>
        <p:xfrm>
          <a:off x="2867577" y="1722493"/>
          <a:ext cx="8099325" cy="266705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F007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</a:t>
                      </a: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</a:rPr>
                        <a:t>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GB" sz="1800" u="none" strike="noStrike" cap="none" dirty="0"/>
                        <a:t>The solution ensures that candidates are able to successfully manage their profile details on the LMS through the dashboard.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Behaviours </a:t>
                      </a:r>
                      <a:r>
                        <a:rPr lang="en-GB" sz="1800" u="none" strike="noStrike" cap="none" dirty="0"/>
                        <a:t>Candidates must be able to log into the platform, access their profile/dashboard and update their details which include name, emails, pictures etc on the LMS platform.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KPI: </a:t>
                      </a:r>
                      <a:r>
                        <a:rPr lang="en-GB" sz="1800" u="none" strike="noStrike" cap="none" dirty="0"/>
                        <a:t>The number of candidates' profile successfully updated.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Must H</a:t>
                      </a:r>
                      <a:r>
                        <a:rPr lang="en-GB" sz="1800" b="1" u="none" strike="noStrike" cap="none" dirty="0"/>
                        <a:t>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-234778" y="1722493"/>
            <a:ext cx="2641033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Notification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7" name="Google Shape;257;p29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58" name="Google Shape;258;p29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29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60" name="Google Shape;260;p29"/>
          <p:cNvGraphicFramePr/>
          <p:nvPr>
            <p:extLst>
              <p:ext uri="{D42A27DB-BD31-4B8C-83A1-F6EECF244321}">
                <p14:modId xmlns:p14="http://schemas.microsoft.com/office/powerpoint/2010/main" val="2639315752"/>
              </p:ext>
            </p:extLst>
          </p:nvPr>
        </p:nvGraphicFramePr>
        <p:xfrm>
          <a:off x="2867577" y="1722493"/>
          <a:ext cx="8099325" cy="266197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F008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-GB" sz="1800" u="none" strike="noStrike" cap="none" dirty="0"/>
                        <a:t> </a:t>
                      </a:r>
                      <a:r>
                        <a:rPr lang="en-GB" sz="1800" dirty="0"/>
                        <a:t>The notifications feature is designed to keep candidates informed about relevant events on the LMS platform.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Behaviours: </a:t>
                      </a:r>
                      <a:r>
                        <a:rPr lang="en-GB" sz="1800" dirty="0"/>
                        <a:t>Notifications are displayed in real-time, appearing as pop-ups, banners.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KPI: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 The number</a:t>
                      </a:r>
                      <a:r>
                        <a:rPr lang="en-GB" sz="1800" u="none" strike="noStrike" cap="none" dirty="0"/>
                        <a:t> of notifications the </a:t>
                      </a:r>
                      <a:r>
                        <a:rPr lang="en-GB" sz="1800" u="none" strike="noStrike" cap="none" dirty="0" err="1"/>
                        <a:t>candidste’s</a:t>
                      </a:r>
                      <a:r>
                        <a:rPr lang="en-GB" sz="1800" u="none" strike="noStrike" cap="none" dirty="0"/>
                        <a:t> profile can receive and hold at a time.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Must Have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160637" y="1859939"/>
            <a:ext cx="28677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Dropdown Menu on Dashboard</a:t>
            </a:r>
            <a:endParaRPr sz="2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66" name="Google Shape;266;p30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67" name="Google Shape;267;p30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30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69" name="Google Shape;269;p30"/>
          <p:cNvGraphicFramePr/>
          <p:nvPr>
            <p:extLst>
              <p:ext uri="{D42A27DB-BD31-4B8C-83A1-F6EECF244321}">
                <p14:modId xmlns:p14="http://schemas.microsoft.com/office/powerpoint/2010/main" val="2706399917"/>
              </p:ext>
            </p:extLst>
          </p:nvPr>
        </p:nvGraphicFramePr>
        <p:xfrm>
          <a:off x="3262184" y="1976625"/>
          <a:ext cx="8026475" cy="290475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2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</a:rPr>
                        <a:t>Feature ID: F009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</a:rPr>
                        <a:t>Solution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GB" sz="1800" b="0" u="none" strike="noStrike" cap="none" dirty="0">
                          <a:solidFill>
                            <a:srgbClr val="374151"/>
                          </a:solidFill>
                        </a:rPr>
                        <a:t>Implement a dropdown menu on the dashboard or enable hoveri</a:t>
                      </a:r>
                      <a:r>
                        <a:rPr lang="en-GB" sz="1800" dirty="0">
                          <a:solidFill>
                            <a:srgbClr val="374151"/>
                          </a:solidFill>
                        </a:rPr>
                        <a:t>n</a:t>
                      </a:r>
                      <a:r>
                        <a:rPr lang="en-GB" sz="1800" b="0" u="none" strike="noStrike" cap="none" dirty="0">
                          <a:solidFill>
                            <a:srgbClr val="374151"/>
                          </a:solidFill>
                        </a:rPr>
                        <a:t>g over specific elements to reveal additional options.</a:t>
                      </a:r>
                      <a:endParaRPr sz="1800" b="0" u="none" strike="noStrike" cap="none" dirty="0">
                        <a:solidFill>
                          <a:srgbClr val="37415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Behaviours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</a:rPr>
                        <a:t>: The dropdown provides easy access to relevant features or sections without navigating to the main interface.</a:t>
                      </a:r>
                      <a:endParaRPr sz="18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KPI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</a:rPr>
                        <a:t>: The speed and intuitiveness of the dropdown functionality for users. The dropdown options should pop up in 0.5 seconds.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Priority: Must have 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/>
        </p:nvSpPr>
        <p:spPr>
          <a:xfrm>
            <a:off x="397950" y="1722493"/>
            <a:ext cx="23865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Icon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5" name="Google Shape;275;p31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76" name="Google Shape;276;p31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" name="Google Shape;277;p31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78" name="Google Shape;278;p31"/>
          <p:cNvGraphicFramePr/>
          <p:nvPr>
            <p:extLst>
              <p:ext uri="{D42A27DB-BD31-4B8C-83A1-F6EECF244321}">
                <p14:modId xmlns:p14="http://schemas.microsoft.com/office/powerpoint/2010/main" val="2156435230"/>
              </p:ext>
            </p:extLst>
          </p:nvPr>
        </p:nvGraphicFramePr>
        <p:xfrm>
          <a:off x="2867577" y="1722493"/>
          <a:ext cx="8099325" cy="266197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F010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A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</a:rPr>
                        <a:t> filter that allows candidates to </a:t>
                      </a:r>
                      <a:r>
                        <a:rPr lang="en-GB" sz="1800" dirty="0"/>
                        <a:t>search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</a:rPr>
                        <a:t> for information on the LMS.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The search feature </a:t>
                      </a:r>
                      <a:r>
                        <a:rPr lang="en-GB" sz="1800" b="0" u="none" strike="noStrike" cap="none" dirty="0"/>
                        <a:t>must 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provide relevant and accurate results, with filter and sorting options for better customization.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The number of search queries initiated by a candidate and response within 5 seconds.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b="1" u="none" strike="noStrike" cap="none" dirty="0"/>
                        <a:t>Must have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/>
        </p:nvSpPr>
        <p:spPr>
          <a:xfrm>
            <a:off x="-197708" y="1722493"/>
            <a:ext cx="26136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Learning 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3" name="Google Shape;293;p33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94" name="Google Shape;294;p33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33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96" name="Google Shape;296;p33"/>
          <p:cNvGraphicFramePr/>
          <p:nvPr>
            <p:extLst>
              <p:ext uri="{D42A27DB-BD31-4B8C-83A1-F6EECF244321}">
                <p14:modId xmlns:p14="http://schemas.microsoft.com/office/powerpoint/2010/main" val="2892254860"/>
              </p:ext>
            </p:extLst>
          </p:nvPr>
        </p:nvGraphicFramePr>
        <p:xfrm>
          <a:off x="2707152" y="1722493"/>
          <a:ext cx="8259750" cy="293629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25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F011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</a:t>
                      </a:r>
                      <a:r>
                        <a:rPr lang="en-GB" sz="1800" u="none" strike="noStrike" cap="none" dirty="0"/>
                        <a:t> Provide a centralized dashboard where candidates can access all their learning materials, courses, and progress information.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Behaviours:</a:t>
                      </a:r>
                      <a:r>
                        <a:rPr lang="en-GB" sz="1800" u="none" strike="noStrike" cap="none"/>
                        <a:t> Provide real-time updates on progress, including completed tasks, upcoming deadlines, and achievements.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u="none" strike="noStrike" cap="none" dirty="0"/>
                        <a:t>The </a:t>
                      </a:r>
                      <a:r>
                        <a:rPr lang="en-GB" sz="1800" dirty="0"/>
                        <a:t>Number</a:t>
                      </a:r>
                      <a:r>
                        <a:rPr lang="en-GB" sz="1800" u="none" strike="noStrike" cap="none" dirty="0"/>
                        <a:t> of courses or modules completed by candidates over time. The time it takes for users to achieve competency in a particular skill or course</a:t>
                      </a:r>
                      <a:r>
                        <a:rPr lang="en-GB" sz="1200" u="none" strike="noStrike" cap="none" dirty="0">
                          <a:solidFill>
                            <a:srgbClr val="D1D5DB"/>
                          </a:solidFill>
                          <a:highlight>
                            <a:srgbClr val="34354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Must Have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396813" y="1722493"/>
            <a:ext cx="2484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Progress Dashboard</a:t>
            </a:r>
            <a:endParaRPr sz="2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02" name="Google Shape;302;p34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303" name="Google Shape;303;p34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34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305" name="Google Shape;305;p34"/>
          <p:cNvGraphicFramePr/>
          <p:nvPr>
            <p:extLst>
              <p:ext uri="{D42A27DB-BD31-4B8C-83A1-F6EECF244321}">
                <p14:modId xmlns:p14="http://schemas.microsoft.com/office/powerpoint/2010/main" val="1040368058"/>
              </p:ext>
            </p:extLst>
          </p:nvPr>
        </p:nvGraphicFramePr>
        <p:xfrm>
          <a:off x="2867577" y="1722493"/>
          <a:ext cx="8099325" cy="293121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F012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/>
                        <a:t>Solution</a:t>
                      </a:r>
                      <a:r>
                        <a:rPr lang="en-GB" sz="1800" u="none" strike="noStrike" cap="none" dirty="0"/>
                        <a:t>: My Progress dashboard offers a centralized space where a user can easily track LMS journey, set goals, and monitor achievements over time.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/>
                        <a:t>Behaviours: </a:t>
                      </a:r>
                      <a:r>
                        <a:rPr lang="en-GB" sz="1800" u="none" strike="noStrike" cap="none" dirty="0"/>
                        <a:t>It visually represents a user’s learning trajectory, showcasing completed courses, proficiency levels, and areas of improvement(s).</a:t>
                      </a:r>
                      <a:r>
                        <a:rPr lang="en-GB" sz="1800" b="1" u="none" strike="noStrike" cap="none" dirty="0"/>
                        <a:t> 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/>
                        <a:t>KPI: </a:t>
                      </a:r>
                      <a:r>
                        <a:rPr lang="en-GB" sz="1800" b="0" u="none" strike="noStrike" cap="none" dirty="0"/>
                        <a:t>T</a:t>
                      </a:r>
                      <a:r>
                        <a:rPr lang="en-GB" sz="1800" u="none" strike="noStrike" cap="none" dirty="0"/>
                        <a:t>he time spent on each learning module or activity, providing insights to user’s dedication and focus.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/>
                        <a:t>Priority: Must have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/>
        </p:nvSpPr>
        <p:spPr>
          <a:xfrm>
            <a:off x="498447" y="1464433"/>
            <a:ext cx="1887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 chat 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1" name="Google Shape;311;p35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312" name="Google Shape;312;p35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35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314" name="Google Shape;314;p35"/>
          <p:cNvGraphicFramePr/>
          <p:nvPr>
            <p:extLst>
              <p:ext uri="{D42A27DB-BD31-4B8C-83A1-F6EECF244321}">
                <p14:modId xmlns:p14="http://schemas.microsoft.com/office/powerpoint/2010/main" val="3905941103"/>
              </p:ext>
            </p:extLst>
          </p:nvPr>
        </p:nvGraphicFramePr>
        <p:xfrm>
          <a:off x="2867577" y="1722493"/>
          <a:ext cx="8099325" cy="238765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F013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</a:t>
                      </a:r>
                      <a:r>
                        <a:rPr lang="en-GB" sz="1800" dirty="0"/>
                        <a:t>This is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 real-time chat feature that allows users to connect with </a:t>
                      </a:r>
                      <a:r>
                        <a:rPr lang="en-GB" sz="1800" u="none" strike="noStrike" cap="none" dirty="0" err="1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Tritek’s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support team directly from the platform.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</a:t>
                      </a:r>
                      <a:r>
                        <a:rPr lang="en-GB" sz="1800" b="1" u="none" strike="noStrike" cap="none"/>
                        <a:t>: </a:t>
                      </a:r>
                      <a:r>
                        <a:rPr lang="en-GB" sz="1800" u="none" strike="noStrike" cap="none"/>
                        <a:t>Instantaneous communication for immediate query resolution.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b="0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number of user issues and queries that are resolved</a:t>
                      </a: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Must Have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498447" y="1464433"/>
            <a:ext cx="1887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Inquiry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20" name="Google Shape;320;p36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321" name="Google Shape;321;p36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36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323" name="Google Shape;323;p36"/>
          <p:cNvGraphicFramePr/>
          <p:nvPr>
            <p:extLst>
              <p:ext uri="{D42A27DB-BD31-4B8C-83A1-F6EECF244321}">
                <p14:modId xmlns:p14="http://schemas.microsoft.com/office/powerpoint/2010/main" val="2094885259"/>
              </p:ext>
            </p:extLst>
          </p:nvPr>
        </p:nvGraphicFramePr>
        <p:xfrm>
          <a:off x="2867577" y="1722493"/>
          <a:ext cx="8099325" cy="2890495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F014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This feature allows</a:t>
                      </a:r>
                      <a:r>
                        <a:rPr lang="en-GB" sz="1800" dirty="0"/>
                        <a:t> users to send inquiries, questions, or feedback to a designated email address for resolution.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 </a:t>
                      </a:r>
                      <a:r>
                        <a:rPr lang="en-GB" sz="1800" dirty="0"/>
                        <a:t>This feature allows users to initiate an email enquiry by clicking on a designated link on the LMS page.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number number of users that send enquiries through email inquiry link.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Must Have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733225" y="1722493"/>
            <a:ext cx="1887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FAQs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29" name="Google Shape;329;p37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330" name="Google Shape;330;p37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37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332" name="Google Shape;332;p37"/>
          <p:cNvGraphicFramePr/>
          <p:nvPr>
            <p:extLst>
              <p:ext uri="{D42A27DB-BD31-4B8C-83A1-F6EECF244321}">
                <p14:modId xmlns:p14="http://schemas.microsoft.com/office/powerpoint/2010/main" val="873654607"/>
              </p:ext>
            </p:extLst>
          </p:nvPr>
        </p:nvGraphicFramePr>
        <p:xfrm>
          <a:off x="2867577" y="1722493"/>
          <a:ext cx="8099325" cy="2621255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F015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The FAQs feature is a curated section that provides concise and informative answers to address queries.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Behaviours: 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Users can browse through categorized questions and answers related to various topics</a:t>
                      </a: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Number of users that visits the FAQs section.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Must Have</a:t>
                      </a:r>
                      <a:endParaRPr sz="18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685797" y="2925977"/>
            <a:ext cx="1887797" cy="100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Mandate</a:t>
            </a:r>
            <a:endParaRPr sz="2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43EAC-0B58-2230-2C2D-0D0DECE4D18A}"/>
              </a:ext>
            </a:extLst>
          </p:cNvPr>
          <p:cNvSpPr txBox="1"/>
          <p:nvPr/>
        </p:nvSpPr>
        <p:spPr>
          <a:xfrm>
            <a:off x="3543299" y="2828835"/>
            <a:ext cx="762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effectLst/>
                <a:latin typeface="Century Gothic" panose="020B0502020202020204" pitchFamily="34" charset="0"/>
              </a:rPr>
              <a:t>To modernise </a:t>
            </a:r>
            <a:r>
              <a:rPr lang="en-GB" sz="2400" dirty="0" err="1">
                <a:effectLst/>
                <a:latin typeface="Century Gothic" panose="020B0502020202020204" pitchFamily="34" charset="0"/>
              </a:rPr>
              <a:t>Tritek`s</a:t>
            </a:r>
            <a:r>
              <a:rPr lang="en-GB" sz="2400" dirty="0">
                <a:effectLst/>
                <a:latin typeface="Century Gothic" panose="020B0502020202020204" pitchFamily="34" charset="0"/>
              </a:rPr>
              <a:t> LMS profile for the candidates, make it more current with the latest features in the market and relevant for users.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247135" y="1722493"/>
            <a:ext cx="28677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Breadcrumbs</a:t>
            </a:r>
            <a:endParaRPr sz="28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85" name="Google Shape;285;p32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32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87" name="Google Shape;287;p32"/>
          <p:cNvGraphicFramePr/>
          <p:nvPr>
            <p:extLst>
              <p:ext uri="{D42A27DB-BD31-4B8C-83A1-F6EECF244321}">
                <p14:modId xmlns:p14="http://schemas.microsoft.com/office/powerpoint/2010/main" val="3929182074"/>
              </p:ext>
            </p:extLst>
          </p:nvPr>
        </p:nvGraphicFramePr>
        <p:xfrm>
          <a:off x="2867577" y="1722493"/>
          <a:ext cx="8099325" cy="239273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</a:rPr>
                        <a:t>Feature ID: F016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</a:rPr>
                        <a:t>Breadcrumb</a:t>
                      </a:r>
                      <a:r>
                        <a:rPr lang="en-GB" sz="1800" dirty="0"/>
                        <a:t>s act as navigation aid and provide context for the user’s location on the LMS profile menu.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Behaviours: 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</a:rPr>
                        <a:t>Breadcrumb will automatically help users navigate through different pages and sessions.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KPI: 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GB" sz="1800" dirty="0"/>
                        <a:t>he number of users that engage with the breadcrumbs.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Priority: </a:t>
                      </a: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</a:rPr>
                        <a:t>Could </a:t>
                      </a: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Have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20"/>
          <p:cNvGraphicFramePr/>
          <p:nvPr>
            <p:extLst>
              <p:ext uri="{D42A27DB-BD31-4B8C-83A1-F6EECF244321}">
                <p14:modId xmlns:p14="http://schemas.microsoft.com/office/powerpoint/2010/main" val="2183280258"/>
              </p:ext>
            </p:extLst>
          </p:nvPr>
        </p:nvGraphicFramePr>
        <p:xfrm>
          <a:off x="2371898" y="554030"/>
          <a:ext cx="4527600" cy="6170065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126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600" u="none" strike="noStrike" cap="none"/>
                        <a:t>Feature ID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600" u="none" strike="noStrike" cap="none"/>
                        <a:t>Feature Name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2FA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DEVICE AUTHORIZATION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ACTIVITY LOG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LOGIN/LOGOUT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SUBSCRIPTION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ORDER HISTORY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F007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 DASHBOARD/PROFILE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FORGOT PASSWORD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F009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FAQs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DROPDOWN MENU ON DASHBOARD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F011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 ICON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F012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MY LEARNING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F013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PROGRESS DASHBOARD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F014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LIVE CHAT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F015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EMAIL ENQUIRY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4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F016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GB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BREADCRUMB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47" name="Google Shape;147;p20"/>
          <p:cNvSpPr txBox="1"/>
          <p:nvPr/>
        </p:nvSpPr>
        <p:spPr>
          <a:xfrm>
            <a:off x="2371898" y="-47299"/>
            <a:ext cx="5497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 LIST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2746" y="297315"/>
            <a:ext cx="3335822" cy="8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490660" y="242748"/>
            <a:ext cx="71031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MAP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729525" y="5550025"/>
            <a:ext cx="1218000" cy="12180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159375" y="5487600"/>
            <a:ext cx="1218000" cy="1218000"/>
          </a:xfrm>
          <a:prstGeom prst="ellipse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433238" y="816100"/>
            <a:ext cx="1218000" cy="12180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Century Gothic"/>
                <a:ea typeface="Century Gothic"/>
                <a:cs typeface="Century Gothic"/>
                <a:sym typeface="Century Gothic"/>
              </a:rPr>
              <a:t>2FA</a:t>
            </a:r>
            <a:endParaRPr sz="10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140175" y="1117600"/>
            <a:ext cx="1218000" cy="1218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4941375" y="706375"/>
            <a:ext cx="1218000" cy="12180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511525" y="706375"/>
            <a:ext cx="1218000" cy="12180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10354825" y="4154600"/>
            <a:ext cx="1218000" cy="12180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624125" y="5460125"/>
            <a:ext cx="1218000" cy="12180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46725" y="2999875"/>
            <a:ext cx="1218000" cy="12180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90650" y="4332025"/>
            <a:ext cx="1218000" cy="1218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553625" y="5270900"/>
            <a:ext cx="1218000" cy="1218000"/>
          </a:xfrm>
          <a:prstGeom prst="ellipse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088875" y="5411400"/>
            <a:ext cx="1218000" cy="1218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9229875" y="5184600"/>
            <a:ext cx="1218000" cy="1218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8011875" y="1017400"/>
            <a:ext cx="1218000" cy="12180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10451975" y="2631325"/>
            <a:ext cx="1218000" cy="121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9382625" y="1492350"/>
            <a:ext cx="1218000" cy="12180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847100" y="1705675"/>
            <a:ext cx="1218000" cy="1218000"/>
          </a:xfrm>
          <a:prstGeom prst="ellipse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4887975" y="2799327"/>
            <a:ext cx="1880400" cy="174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065100" y="1492350"/>
            <a:ext cx="12675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 AUTHORIZATION</a:t>
            </a:r>
            <a:endParaRPr sz="1000" b="1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968725" y="2067125"/>
            <a:ext cx="10062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 ACTIVITY LOG 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89799" y="3382064"/>
            <a:ext cx="10062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LOGIN/LOGOUT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06670" y="4833200"/>
            <a:ext cx="11607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SUBSCRIPTION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1857478" y="5695550"/>
            <a:ext cx="1006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 HISTORY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189493" y="5819093"/>
            <a:ext cx="10062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DASHBOARD</a:t>
            </a:r>
            <a:endParaRPr sz="1000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701975" y="5871777"/>
            <a:ext cx="106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FORGOT PASSWORD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991203" y="3391283"/>
            <a:ext cx="1650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AI</a:t>
            </a:r>
            <a:endParaRPr sz="21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283691" y="5964900"/>
            <a:ext cx="10623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BREADCRUMB</a:t>
            </a:r>
            <a:endParaRPr sz="1000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782025" y="5945207"/>
            <a:ext cx="1113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DOWN MENU</a:t>
            </a:r>
            <a:endParaRPr sz="1000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9344525" y="5594675"/>
            <a:ext cx="106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ICON</a:t>
            </a:r>
            <a:endParaRPr sz="1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5020031" y="1067036"/>
            <a:ext cx="10062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SEARCH ICON</a:t>
            </a:r>
            <a:endParaRPr sz="1000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0444923" y="4526688"/>
            <a:ext cx="1006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LEARNING</a:t>
            </a:r>
            <a:endParaRPr sz="1000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0614212" y="3002239"/>
            <a:ext cx="106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 DASHBOARD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9605200" y="1921650"/>
            <a:ext cx="11130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 CHAT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8119636" y="1388875"/>
            <a:ext cx="10623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ENQUIRY</a:t>
            </a:r>
            <a:endParaRPr sz="1000" b="1" dirty="0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6778338" y="1162742"/>
            <a:ext cx="1006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FAQs</a:t>
            </a:r>
            <a:endParaRPr sz="1000" b="1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35D460-32AF-B5E3-EC16-E059C646BCF3}"/>
              </a:ext>
            </a:extLst>
          </p:cNvPr>
          <p:cNvCxnSpPr>
            <a:cxnSpLocks/>
            <a:stCxn id="165" idx="4"/>
            <a:endCxn id="178" idx="0"/>
          </p:cNvCxnSpPr>
          <p:nvPr/>
        </p:nvCxnSpPr>
        <p:spPr>
          <a:xfrm>
            <a:off x="5550375" y="1924375"/>
            <a:ext cx="277800" cy="87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F10B6-18D0-2E04-48E1-A50450CCDF2C}"/>
              </a:ext>
            </a:extLst>
          </p:cNvPr>
          <p:cNvCxnSpPr>
            <a:cxnSpLocks/>
            <a:stCxn id="164" idx="5"/>
            <a:endCxn id="178" idx="1"/>
          </p:cNvCxnSpPr>
          <p:nvPr/>
        </p:nvCxnSpPr>
        <p:spPr>
          <a:xfrm>
            <a:off x="3179803" y="2157228"/>
            <a:ext cx="1983550" cy="89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C1F7BA-3D12-0EC1-803E-10FEAD35D851}"/>
              </a:ext>
            </a:extLst>
          </p:cNvPr>
          <p:cNvCxnSpPr>
            <a:cxnSpLocks/>
          </p:cNvCxnSpPr>
          <p:nvPr/>
        </p:nvCxnSpPr>
        <p:spPr>
          <a:xfrm flipH="1">
            <a:off x="6296762" y="1866504"/>
            <a:ext cx="577434" cy="10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A55984-C797-B3D7-B9D4-D129816F51EE}"/>
              </a:ext>
            </a:extLst>
          </p:cNvPr>
          <p:cNvCxnSpPr>
            <a:cxnSpLocks/>
            <a:stCxn id="177" idx="5"/>
          </p:cNvCxnSpPr>
          <p:nvPr/>
        </p:nvCxnSpPr>
        <p:spPr>
          <a:xfrm>
            <a:off x="1886728" y="2745303"/>
            <a:ext cx="3137100" cy="44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BB229-B4D3-287A-9052-FD210ACEB266}"/>
              </a:ext>
            </a:extLst>
          </p:cNvPr>
          <p:cNvCxnSpPr>
            <a:cxnSpLocks/>
          </p:cNvCxnSpPr>
          <p:nvPr/>
        </p:nvCxnSpPr>
        <p:spPr>
          <a:xfrm flipH="1">
            <a:off x="1464725" y="3355799"/>
            <a:ext cx="3496578" cy="32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D0B100-B9AB-9975-F844-FB1BCBF1F4D1}"/>
              </a:ext>
            </a:extLst>
          </p:cNvPr>
          <p:cNvCxnSpPr>
            <a:cxnSpLocks/>
            <a:stCxn id="178" idx="2"/>
          </p:cNvCxnSpPr>
          <p:nvPr/>
        </p:nvCxnSpPr>
        <p:spPr>
          <a:xfrm flipH="1">
            <a:off x="1694443" y="3670377"/>
            <a:ext cx="3193532" cy="115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E4FCA7-55CB-024B-0C37-FF38CC16D247}"/>
              </a:ext>
            </a:extLst>
          </p:cNvPr>
          <p:cNvCxnSpPr>
            <a:cxnSpLocks/>
          </p:cNvCxnSpPr>
          <p:nvPr/>
        </p:nvCxnSpPr>
        <p:spPr>
          <a:xfrm>
            <a:off x="6755380" y="3878609"/>
            <a:ext cx="2906987" cy="1317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67FFFF-7F01-693A-D248-864706EEBE38}"/>
              </a:ext>
            </a:extLst>
          </p:cNvPr>
          <p:cNvCxnSpPr>
            <a:cxnSpLocks/>
          </p:cNvCxnSpPr>
          <p:nvPr/>
        </p:nvCxnSpPr>
        <p:spPr>
          <a:xfrm flipH="1">
            <a:off x="2448431" y="3965944"/>
            <a:ext cx="2488324" cy="137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7B2299-9298-4909-1D42-B1AADC3B8833}"/>
              </a:ext>
            </a:extLst>
          </p:cNvPr>
          <p:cNvCxnSpPr>
            <a:cxnSpLocks/>
            <a:stCxn id="178" idx="3"/>
          </p:cNvCxnSpPr>
          <p:nvPr/>
        </p:nvCxnSpPr>
        <p:spPr>
          <a:xfrm flipH="1">
            <a:off x="3789176" y="4286302"/>
            <a:ext cx="1374177" cy="1125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62480F-E21C-DD06-8363-0B28DFCA193E}"/>
              </a:ext>
            </a:extLst>
          </p:cNvPr>
          <p:cNvCxnSpPr>
            <a:cxnSpLocks/>
            <a:stCxn id="178" idx="5"/>
          </p:cNvCxnSpPr>
          <p:nvPr/>
        </p:nvCxnSpPr>
        <p:spPr>
          <a:xfrm>
            <a:off x="6492997" y="4286302"/>
            <a:ext cx="1576883" cy="133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C4A90D-D2F8-3FB7-71CD-9630234F5F66}"/>
              </a:ext>
            </a:extLst>
          </p:cNvPr>
          <p:cNvCxnSpPr>
            <a:cxnSpLocks/>
          </p:cNvCxnSpPr>
          <p:nvPr/>
        </p:nvCxnSpPr>
        <p:spPr>
          <a:xfrm>
            <a:off x="6026231" y="4526688"/>
            <a:ext cx="670083" cy="96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DCC44-1CD7-D676-18CE-E686BD211F1A}"/>
              </a:ext>
            </a:extLst>
          </p:cNvPr>
          <p:cNvCxnSpPr>
            <a:cxnSpLocks/>
          </p:cNvCxnSpPr>
          <p:nvPr/>
        </p:nvCxnSpPr>
        <p:spPr>
          <a:xfrm flipH="1">
            <a:off x="5330553" y="4477628"/>
            <a:ext cx="101272" cy="99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14B9C1-1BB5-1B3F-2B6D-18E532CF5F4F}"/>
              </a:ext>
            </a:extLst>
          </p:cNvPr>
          <p:cNvCxnSpPr>
            <a:cxnSpLocks/>
          </p:cNvCxnSpPr>
          <p:nvPr/>
        </p:nvCxnSpPr>
        <p:spPr>
          <a:xfrm>
            <a:off x="4374238" y="1952548"/>
            <a:ext cx="1023387" cy="93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BE4CF0-2E33-8DB5-3C09-8467131EFD18}"/>
              </a:ext>
            </a:extLst>
          </p:cNvPr>
          <p:cNvCxnSpPr>
            <a:cxnSpLocks/>
            <a:endCxn id="178" idx="7"/>
          </p:cNvCxnSpPr>
          <p:nvPr/>
        </p:nvCxnSpPr>
        <p:spPr>
          <a:xfrm flipH="1">
            <a:off x="6492997" y="2126401"/>
            <a:ext cx="1810628" cy="92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CC0CF1-D62A-0D70-334A-1CDA619F0F7C}"/>
              </a:ext>
            </a:extLst>
          </p:cNvPr>
          <p:cNvCxnSpPr>
            <a:cxnSpLocks/>
          </p:cNvCxnSpPr>
          <p:nvPr/>
        </p:nvCxnSpPr>
        <p:spPr>
          <a:xfrm flipH="1">
            <a:off x="6650460" y="2586961"/>
            <a:ext cx="2931573" cy="66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850D22-96CF-D3BC-366F-0783186FCD58}"/>
              </a:ext>
            </a:extLst>
          </p:cNvPr>
          <p:cNvCxnSpPr>
            <a:cxnSpLocks/>
            <a:stCxn id="167" idx="1"/>
            <a:endCxn id="178" idx="6"/>
          </p:cNvCxnSpPr>
          <p:nvPr/>
        </p:nvCxnSpPr>
        <p:spPr>
          <a:xfrm flipH="1" flipV="1">
            <a:off x="6768375" y="3670377"/>
            <a:ext cx="3764822" cy="66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20D9AA-7747-2BED-2779-420219D23961}"/>
              </a:ext>
            </a:extLst>
          </p:cNvPr>
          <p:cNvCxnSpPr>
            <a:cxnSpLocks/>
          </p:cNvCxnSpPr>
          <p:nvPr/>
        </p:nvCxnSpPr>
        <p:spPr>
          <a:xfrm flipH="1">
            <a:off x="6734098" y="3335129"/>
            <a:ext cx="3711340" cy="93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457197" y="1476633"/>
            <a:ext cx="1887797" cy="100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2FA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457197" y="1210963"/>
            <a:ext cx="11195222" cy="0"/>
            <a:chOff x="457197" y="1235677"/>
            <a:chExt cx="11195222" cy="0"/>
          </a:xfrm>
        </p:grpSpPr>
        <p:cxnSp>
          <p:nvCxnSpPr>
            <p:cNvPr id="195" name="Google Shape;195;p22"/>
            <p:cNvCxnSpPr/>
            <p:nvPr/>
          </p:nvCxnSpPr>
          <p:spPr>
            <a:xfrm>
              <a:off x="457197" y="1235677"/>
              <a:ext cx="1696064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2743200" y="1235677"/>
              <a:ext cx="8909219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197" name="Google Shape;197;p22"/>
          <p:cNvGraphicFramePr/>
          <p:nvPr>
            <p:extLst>
              <p:ext uri="{D42A27DB-BD31-4B8C-83A1-F6EECF244321}">
                <p14:modId xmlns:p14="http://schemas.microsoft.com/office/powerpoint/2010/main" val="833857748"/>
              </p:ext>
            </p:extLst>
          </p:nvPr>
        </p:nvGraphicFramePr>
        <p:xfrm>
          <a:off x="2826327" y="1734693"/>
          <a:ext cx="8099325" cy="403357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F001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Solution: </a:t>
                      </a:r>
                      <a:r>
                        <a:rPr lang="en-GB" sz="18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Using combination characters (password) and Time-based </a:t>
                      </a:r>
                      <a:r>
                        <a:rPr lang="en-GB" sz="1800"/>
                        <a:t>O</a:t>
                      </a:r>
                      <a:r>
                        <a:rPr lang="en-GB" sz="18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 </a:t>
                      </a:r>
                      <a:r>
                        <a:rPr lang="en-GB" sz="1800"/>
                        <a:t>T</a:t>
                      </a:r>
                      <a:r>
                        <a:rPr lang="en-GB" sz="18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ime </a:t>
                      </a:r>
                      <a:r>
                        <a:rPr lang="en-GB" sz="1800"/>
                        <a:t>P</a:t>
                      </a:r>
                      <a:r>
                        <a:rPr lang="en-GB" sz="18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asswords (TOTP) to enhance authentication process when accessing the system.</a:t>
                      </a:r>
                      <a:endParaRPr sz="18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Behaviours: </a:t>
                      </a:r>
                      <a:r>
                        <a:rPr lang="en-GB" sz="1800" b="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is to provide an additional layer of security to protect candidate’s accounts from unauthorized access.</a:t>
                      </a:r>
                      <a:r>
                        <a:rPr lang="en-GB" sz="1800" dirty="0"/>
                        <a:t> Thus, </a:t>
                      </a:r>
                      <a:r>
                        <a:rPr lang="en-GB" sz="1800" b="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ensuring that only authorized candidates can access the account. Candidates will be prompted to enter a one-time verification code after entering their password.</a:t>
                      </a:r>
                      <a:endParaRPr sz="18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This would be measured by the number o</a:t>
                      </a:r>
                      <a:r>
                        <a:rPr lang="en-GB" sz="1800" dirty="0"/>
                        <a:t>f successful candidates who successfully utilised the 2FA when logging into their respective accounts.</a:t>
                      </a:r>
                      <a:endParaRPr sz="18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</a:t>
                      </a:r>
                      <a:r>
                        <a:rPr lang="en-GB" sz="1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Must have</a:t>
                      </a:r>
                      <a:endParaRPr sz="1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02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457201" y="1476620"/>
            <a:ext cx="23691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 Authorization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3" name="Google Shape;203;p23"/>
          <p:cNvGrpSpPr/>
          <p:nvPr/>
        </p:nvGrpSpPr>
        <p:grpSpPr>
          <a:xfrm>
            <a:off x="457197" y="1210963"/>
            <a:ext cx="11195103" cy="0"/>
            <a:chOff x="457197" y="1235677"/>
            <a:chExt cx="11195103" cy="0"/>
          </a:xfrm>
        </p:grpSpPr>
        <p:cxnSp>
          <p:nvCxnSpPr>
            <p:cNvPr id="204" name="Google Shape;204;p23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23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06" name="Google Shape;206;p23"/>
          <p:cNvGraphicFramePr/>
          <p:nvPr>
            <p:extLst>
              <p:ext uri="{D42A27DB-BD31-4B8C-83A1-F6EECF244321}">
                <p14:modId xmlns:p14="http://schemas.microsoft.com/office/powerpoint/2010/main" val="1563130030"/>
              </p:ext>
            </p:extLst>
          </p:nvPr>
        </p:nvGraphicFramePr>
        <p:xfrm>
          <a:off x="2792627" y="1734693"/>
          <a:ext cx="8133025" cy="321569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1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</a:t>
                      </a:r>
                      <a:r>
                        <a:rPr lang="en-GB" sz="18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F002</a:t>
                      </a:r>
                      <a:endParaRPr sz="18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Solution: </a:t>
                      </a:r>
                      <a:r>
                        <a:rPr lang="en-GB" sz="1800" b="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Adopting th</a:t>
                      </a:r>
                      <a:r>
                        <a:rPr lang="en-GB" sz="1800" dirty="0"/>
                        <a:t>is</a:t>
                      </a:r>
                      <a:r>
                        <a:rPr lang="en-GB" sz="1800" b="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measure</a:t>
                      </a:r>
                      <a:r>
                        <a:rPr lang="en-GB" sz="1800" dirty="0"/>
                        <a:t> grants access privileges to only designated or trusted devices of the candidate.</a:t>
                      </a:r>
                      <a:endParaRPr sz="1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Candidate</a:t>
                      </a:r>
                      <a:r>
                        <a:rPr lang="en-GB" sz="1800" b="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will be prompted to provide additional verification or confirmation when attempting to authorize a new device, ensuring that only trusted devices can access the account. Once a device is authorised, it is granted access </a:t>
                      </a:r>
                      <a:r>
                        <a:rPr lang="en-GB" sz="1800" dirty="0"/>
                        <a:t>privileges without requiring repeated authentication for each session. </a:t>
                      </a:r>
                      <a:endParaRPr sz="18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</a:t>
                      </a:r>
                      <a:r>
                        <a:rPr lang="en-GB" sz="1800" b="0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</a:t>
                      </a:r>
                      <a:r>
                        <a:rPr lang="en-GB" sz="1800" b="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 number of authorized requests that are successfully approved. </a:t>
                      </a:r>
                      <a:endParaRPr sz="1800" b="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Must have</a:t>
                      </a:r>
                      <a:endParaRPr sz="1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457197" y="1476633"/>
            <a:ext cx="1887797" cy="100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Account Activity Log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457197" y="1210963"/>
            <a:ext cx="11195222" cy="0"/>
            <a:chOff x="457197" y="1235677"/>
            <a:chExt cx="11195222" cy="0"/>
          </a:xfrm>
        </p:grpSpPr>
        <p:cxnSp>
          <p:nvCxnSpPr>
            <p:cNvPr id="213" name="Google Shape;213;p24"/>
            <p:cNvCxnSpPr/>
            <p:nvPr/>
          </p:nvCxnSpPr>
          <p:spPr>
            <a:xfrm>
              <a:off x="457197" y="1235677"/>
              <a:ext cx="1696064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24"/>
            <p:cNvCxnSpPr/>
            <p:nvPr/>
          </p:nvCxnSpPr>
          <p:spPr>
            <a:xfrm>
              <a:off x="2743200" y="1235677"/>
              <a:ext cx="8909219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15" name="Google Shape;215;p24"/>
          <p:cNvGraphicFramePr/>
          <p:nvPr>
            <p:extLst>
              <p:ext uri="{D42A27DB-BD31-4B8C-83A1-F6EECF244321}">
                <p14:modId xmlns:p14="http://schemas.microsoft.com/office/powerpoint/2010/main" val="2451207440"/>
              </p:ext>
            </p:extLst>
          </p:nvPr>
        </p:nvGraphicFramePr>
        <p:xfrm>
          <a:off x="2826327" y="1734693"/>
          <a:ext cx="8099325" cy="266705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F003</a:t>
                      </a:r>
                      <a:endParaRPr sz="1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b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</a:t>
                      </a:r>
                      <a:r>
                        <a:rPr lang="en-GB" sz="1800" dirty="0"/>
                        <a:t>This feature provides candidates with a detailed and timestamped record of activity on the LMS profile.</a:t>
                      </a:r>
                      <a:endParaRPr sz="18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This</a:t>
                      </a:r>
                      <a:r>
                        <a:rPr lang="en-GB" sz="1800" dirty="0"/>
                        <a:t> feature displays a chronological list of account activities, categorized by type such as the login and password changes.</a:t>
                      </a:r>
                      <a:endParaRPr sz="1800" b="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</a:t>
                      </a: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The percentage of candidates who utilise this feature.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</a:t>
                      </a:r>
                      <a:r>
                        <a:rPr lang="en-GB" sz="1800" b="1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Must have</a:t>
                      </a:r>
                      <a:endParaRPr sz="1800" b="1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457197" y="1476633"/>
            <a:ext cx="18879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 In/Log Out</a:t>
            </a:r>
            <a:endParaRPr/>
          </a:p>
        </p:txBody>
      </p:sp>
      <p:grpSp>
        <p:nvGrpSpPr>
          <p:cNvPr id="221" name="Google Shape;221;p25"/>
          <p:cNvGrpSpPr/>
          <p:nvPr/>
        </p:nvGrpSpPr>
        <p:grpSpPr>
          <a:xfrm>
            <a:off x="457197" y="1210963"/>
            <a:ext cx="11195103" cy="0"/>
            <a:chOff x="457197" y="1235677"/>
            <a:chExt cx="11195103" cy="0"/>
          </a:xfrm>
        </p:grpSpPr>
        <p:cxnSp>
          <p:nvCxnSpPr>
            <p:cNvPr id="222" name="Google Shape;222;p25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25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24" name="Google Shape;224;p25"/>
          <p:cNvGraphicFramePr/>
          <p:nvPr>
            <p:extLst>
              <p:ext uri="{D42A27DB-BD31-4B8C-83A1-F6EECF244321}">
                <p14:modId xmlns:p14="http://schemas.microsoft.com/office/powerpoint/2010/main" val="3475263214"/>
              </p:ext>
            </p:extLst>
          </p:nvPr>
        </p:nvGraphicFramePr>
        <p:xfrm>
          <a:off x="2826327" y="1734693"/>
          <a:ext cx="8099325" cy="293629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ID:F004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: This </a:t>
                      </a:r>
                      <a:r>
                        <a:rPr lang="en-GB" sz="1800" u="none" strike="noStrike" cap="none" dirty="0"/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would allow the candidate to access the</a:t>
                      </a:r>
                      <a:r>
                        <a:rPr lang="en-GB" sz="1800" dirty="0"/>
                        <a:t>ir </a:t>
                      </a:r>
                      <a:r>
                        <a:rPr lang="en-GB" sz="1800" u="none" strike="noStrike" cap="none" dirty="0"/>
                        <a:t>account, provided correct </a:t>
                      </a:r>
                      <a:r>
                        <a:rPr lang="en-GB" sz="1800" dirty="0"/>
                        <a:t>credentials</a:t>
                      </a:r>
                      <a:r>
                        <a:rPr lang="en-GB" sz="1800" u="none" strike="noStrike" cap="none" dirty="0"/>
                        <a:t> </a:t>
                      </a:r>
                      <a:r>
                        <a:rPr lang="en-GB" sz="1800" dirty="0"/>
                        <a:t>are</a:t>
                      </a:r>
                      <a:r>
                        <a:rPr lang="en-GB" sz="1800" u="none" strike="noStrike" cap="none" dirty="0"/>
                        <a:t> used</a:t>
                      </a:r>
                      <a:r>
                        <a:rPr lang="en-GB" sz="1800" dirty="0"/>
                        <a:t>, and successfully exit the platform.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Behaviours: </a:t>
                      </a:r>
                      <a:r>
                        <a:rPr lang="en-GB" sz="1800" i="0" u="none" strike="noStrike" cap="none">
                          <a:solidFill>
                            <a:schemeClr val="dk1"/>
                          </a:solidFill>
                        </a:rPr>
                        <a:t>Candidates must be </a:t>
                      </a:r>
                      <a:r>
                        <a:rPr lang="en-GB" sz="1800" u="none" strike="noStrike" cap="none"/>
                        <a:t>able to access their account and </a:t>
                      </a:r>
                      <a:r>
                        <a:rPr lang="en-GB" sz="1800"/>
                        <a:t>exit at will.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KPI: </a:t>
                      </a:r>
                      <a:r>
                        <a:rPr lang="en-GB" sz="1800" i="0" u="none" strike="noStrike" cap="none">
                          <a:solidFill>
                            <a:schemeClr val="dk1"/>
                          </a:solidFill>
                        </a:rPr>
                        <a:t>The numbe</a:t>
                      </a:r>
                      <a:r>
                        <a:rPr lang="en-GB" sz="1800" u="none" strike="noStrike" cap="none"/>
                        <a:t>r of candidate’s successfully login and logout of the LMS.</a:t>
                      </a:r>
                      <a:endParaRPr sz="18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Priority: M</a:t>
                      </a:r>
                      <a:r>
                        <a:rPr lang="en-GB" sz="1800" b="1" u="none" strike="noStrike" cap="none" dirty="0"/>
                        <a:t>ust Have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135924" y="1722493"/>
            <a:ext cx="2403123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Subscriptions</a:t>
            </a:r>
            <a:endParaRPr sz="28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498447" y="1198763"/>
            <a:ext cx="11195103" cy="0"/>
            <a:chOff x="457197" y="1235677"/>
            <a:chExt cx="11195103" cy="0"/>
          </a:xfrm>
        </p:grpSpPr>
        <p:cxnSp>
          <p:nvCxnSpPr>
            <p:cNvPr id="231" name="Google Shape;231;p26"/>
            <p:cNvCxnSpPr/>
            <p:nvPr/>
          </p:nvCxnSpPr>
          <p:spPr>
            <a:xfrm>
              <a:off x="457197" y="1235677"/>
              <a:ext cx="16962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2" name="Google Shape;232;p26"/>
            <p:cNvCxnSpPr/>
            <p:nvPr/>
          </p:nvCxnSpPr>
          <p:spPr>
            <a:xfrm>
              <a:off x="2743200" y="1235677"/>
              <a:ext cx="890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>
                  <a:alpha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51136776"/>
              </p:ext>
            </p:extLst>
          </p:nvPr>
        </p:nvGraphicFramePr>
        <p:xfrm>
          <a:off x="2867577" y="1722493"/>
          <a:ext cx="8099325" cy="3012490"/>
        </p:xfrm>
        <a:graphic>
          <a:graphicData uri="http://schemas.openxmlformats.org/drawingml/2006/table">
            <a:tbl>
              <a:tblPr firstRow="1" bandRow="1">
                <a:noFill/>
                <a:tableStyleId>{FFFEEB43-4695-4A19-8436-14672EF513A6}</a:tableStyleId>
              </a:tblPr>
              <a:tblGrid>
                <a:gridCol w="809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Feature ID: F005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dk1"/>
                          </a:solidFill>
                        </a:rPr>
                        <a:t>Solution</a:t>
                      </a:r>
                      <a:r>
                        <a:rPr lang="en-GB" sz="1800" u="none" strike="noStrike" cap="none" dirty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en-GB" sz="1800" u="none" strike="noStrike" cap="none" dirty="0"/>
                        <a:t> This ensures candidates are able to  access cont</a:t>
                      </a:r>
                      <a:r>
                        <a:rPr lang="en-GB" sz="1800" dirty="0"/>
                        <a:t>ent, courses and other benefits of the platform for a defined period.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b="1" i="0" u="none" strike="noStrike" cap="none">
                          <a:solidFill>
                            <a:schemeClr val="dk1"/>
                          </a:solidFill>
                        </a:rPr>
                        <a:t>Behaviours</a:t>
                      </a:r>
                      <a:r>
                        <a:rPr lang="en-GB" sz="1900" b="1" i="0" u="none" strike="noStrike" cap="none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GB" sz="1900" b="1" u="none" strike="noStrike" cap="none"/>
                        <a:t>  </a:t>
                      </a:r>
                      <a:r>
                        <a:rPr lang="en-GB" sz="1900" u="none" strike="noStrike" cap="none"/>
                        <a:t>Candidates must be able to navigate to the subscription page on the LMS</a:t>
                      </a:r>
                      <a:r>
                        <a:rPr lang="en-GB" sz="1900"/>
                        <a:t>, view paid subscription and available subscriptions, duration and pricing. Candidates should also be able to choose additional subscriptions based on their preference. </a:t>
                      </a:r>
                      <a:endParaRPr sz="19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KPI: </a:t>
                      </a:r>
                      <a:r>
                        <a:rPr lang="en-GB" sz="1900" u="none" strike="noStrike" cap="none" dirty="0"/>
                        <a:t>The number of successful subscriptions</a:t>
                      </a:r>
                      <a:r>
                        <a:rPr lang="en-GB" sz="1900" b="1" u="none" strike="noStrike" cap="none" dirty="0"/>
                        <a:t>. 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GB" sz="1800" b="1" i="0" u="none" strike="noStrike" cap="none" dirty="0">
                          <a:solidFill>
                            <a:schemeClr val="dk1"/>
                          </a:solidFill>
                        </a:rPr>
                        <a:t>Priority: </a:t>
                      </a:r>
                      <a:r>
                        <a:rPr lang="en-GB" sz="1800" i="0" u="none" strike="noStrike" cap="none" dirty="0">
                          <a:solidFill>
                            <a:schemeClr val="dk1"/>
                          </a:solidFill>
                        </a:rPr>
                        <a:t>Must Have. 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1265</Words>
  <Application>Microsoft Macintosh PowerPoint</Application>
  <PresentationFormat>Widescreen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Noto Sans Symbols</vt:lpstr>
      <vt:lpstr>Times New Roman</vt:lpstr>
      <vt:lpstr>Century Gothic</vt:lpstr>
      <vt:lpstr>Roboto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Abisola Adesanya</cp:lastModifiedBy>
  <cp:revision>6</cp:revision>
  <dcterms:modified xsi:type="dcterms:W3CDTF">2024-02-12T22:50:54Z</dcterms:modified>
</cp:coreProperties>
</file>