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680700" cy="7556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908532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01360" y="4554720"/>
            <a:ext cx="908532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5688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0136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73240" y="21841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945480" y="21841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945480" y="45547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873240" y="45547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1360" y="45547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01360" y="2184120"/>
            <a:ext cx="9085320" cy="45385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908532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01360" y="671400"/>
            <a:ext cx="9085320" cy="5845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0136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01360" y="2184120"/>
            <a:ext cx="9085320" cy="45385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45688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1360" y="4554720"/>
            <a:ext cx="908532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908532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01360" y="4554720"/>
            <a:ext cx="908532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45688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0136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73240" y="21841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945480" y="21841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945480" y="45547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873240" y="45547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1360" y="4554720"/>
            <a:ext cx="292536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908532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01360" y="671400"/>
            <a:ext cx="9085320" cy="5845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0136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56880" y="45547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56880" y="2184120"/>
            <a:ext cx="443340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01360" y="4554720"/>
            <a:ext cx="9085320" cy="216468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360" y="671400"/>
            <a:ext cx="9085320" cy="1260720"/>
          </a:xfrm>
          <a:prstGeom prst="rect">
            <a:avLst/>
          </a:prstGeom>
        </p:spPr>
        <p:txBody>
          <a:bodyPr lIns="52200" rIns="52200" tIns="52200" bIns="52200" anchor="ctr"/>
          <a:p>
            <a:pPr algn="ctr"/>
            <a:r>
              <a:rPr b="0" lang="pl-PL" sz="50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pl-PL" sz="50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01360" y="2184120"/>
            <a:ext cx="9085320" cy="4538520"/>
          </a:xfrm>
          <a:prstGeom prst="rect">
            <a:avLst/>
          </a:prstGeom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2" marL="1388880" indent="-34596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3" marL="1973160" indent="-4096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4" marL="2606400" indent="-52056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5" marL="2606400" indent="-52056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6" marL="2606400" indent="-52056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542160" y="6891480"/>
            <a:ext cx="344520" cy="325440"/>
          </a:xfrm>
          <a:prstGeom prst="rect">
            <a:avLst/>
          </a:prstGeom>
        </p:spPr>
        <p:txBody>
          <a:bodyPr lIns="52200" rIns="52200" tIns="52200" bIns="52200" anchorCtr="1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61A0335A-96CF-4588-9393-55E977BC85BF}" type="slidenum">
              <a:rPr b="0" lang="en-US" sz="1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9542160" y="6891480"/>
            <a:ext cx="344520" cy="325440"/>
          </a:xfrm>
          <a:prstGeom prst="rect">
            <a:avLst/>
          </a:prstGeom>
        </p:spPr>
        <p:txBody>
          <a:bodyPr lIns="52200" rIns="52200" tIns="52200" bIns="52200" anchorCtr="1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F03BF527-44DC-4F35-BBFA-462DA7D193AF}" type="slidenum">
              <a:rPr b="0" lang="en-US" sz="1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33880" y="301320"/>
            <a:ext cx="96127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33880" y="1767960"/>
            <a:ext cx="961272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2" marL="1388880" indent="-34596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3" marL="1973160" indent="-4096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4" marL="2606400" indent="-52056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5" marL="2606400" indent="-52056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  <a:p>
            <a:pPr lvl="6" marL="2606400" indent="-52056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3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905120" y="3657600"/>
            <a:ext cx="39956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032920" y="6520680"/>
            <a:ext cx="18738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/>
          <a:p>
            <a:pPr/>
            <a:r>
              <a:rPr b="0" lang="en-US" sz="1600" spc="-1" strike="noStrike">
                <a:solidFill>
                  <a:srgbClr val="808080"/>
                </a:solidFill>
                <a:latin typeface="DejaVu Sans"/>
              </a:rPr>
              <a:t>Data: 25.01.2018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920240" y="3200400"/>
            <a:ext cx="77724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l-PL" sz="2400" spc="-1" strike="noStrike">
                <a:solidFill>
                  <a:srgbClr val="000000"/>
                </a:solidFill>
                <a:latin typeface="DejaVu Sans"/>
              </a:rPr>
              <a:t>Analiza porównawcza wybranych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pl-PL" sz="2400" spc="-1" strike="noStrike">
                <a:solidFill>
                  <a:srgbClr val="000000"/>
                </a:solidFill>
                <a:latin typeface="DejaVu Sans"/>
              </a:rPr>
              <a:t>cech pakietów obliczeniowych w perspektywie ogólnoakustycznej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1920240" y="466344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pl-PL" sz="2000" spc="-1" strike="noStrike">
                <a:solidFill>
                  <a:srgbClr val="000000"/>
                </a:solidFill>
                <a:latin typeface="DejaVu Sans"/>
              </a:rPr>
              <a:t>Autor</a:t>
            </a:r>
            <a:r>
              <a:rPr b="0" lang="pl-PL" sz="2000" spc="-1" strike="noStrike">
                <a:solidFill>
                  <a:srgbClr val="000000"/>
                </a:solidFill>
                <a:latin typeface="DejaVu Sans"/>
              </a:rPr>
              <a:t>: Szymon Mikulicz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pl-PL" sz="2000" spc="-1" strike="noStrike">
                <a:solidFill>
                  <a:srgbClr val="000000"/>
                </a:solidFill>
                <a:latin typeface="DejaVu Sans"/>
              </a:rPr>
              <a:t>Promotor</a:t>
            </a:r>
            <a:r>
              <a:rPr b="0" lang="pl-PL" sz="2000" spc="-1" strike="noStrike">
                <a:solidFill>
                  <a:srgbClr val="000000"/>
                </a:solidFill>
                <a:latin typeface="DejaVu Sans"/>
              </a:rPr>
              <a:t>: </a:t>
            </a:r>
            <a:r>
              <a:rPr b="0" lang="pl-PL" sz="2000" spc="-1" strike="noStrike">
                <a:solidFill>
                  <a:srgbClr val="000000"/>
                </a:solidFill>
                <a:latin typeface="DejaVu Sans"/>
              </a:rPr>
              <a:t>dr inż. Bartłomiej Borkowski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pl-PL" sz="2000" spc="-1" strike="noStrike">
                <a:solidFill>
                  <a:srgbClr val="000000"/>
                </a:solidFill>
                <a:latin typeface="DejaVu Sans"/>
              </a:rPr>
              <a:t>Recenzent</a:t>
            </a:r>
            <a:r>
              <a:rPr b="0" lang="pl-PL" sz="2000" spc="-1" strike="noStrike">
                <a:solidFill>
                  <a:srgbClr val="000000"/>
                </a:solidFill>
                <a:latin typeface="DejaVu Sans"/>
              </a:rPr>
              <a:t>:</a:t>
            </a:r>
            <a:r>
              <a:rPr b="0" lang="pl-PL" sz="2000" spc="-1" strike="noStrike">
                <a:solidFill>
                  <a:srgbClr val="000000"/>
                </a:solidFill>
                <a:latin typeface="DejaVu Sans"/>
              </a:rPr>
              <a:t> prof. dr hab. inż. Jerzy Wiciak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2"/>
          <p:cNvSpPr txBox="1"/>
          <p:nvPr/>
        </p:nvSpPr>
        <p:spPr>
          <a:xfrm>
            <a:off x="1346760" y="288000"/>
            <a:ext cx="8445240" cy="10800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Wyniki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Laptop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63040" y="1371600"/>
            <a:ext cx="8182080" cy="60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706400" y="290160"/>
            <a:ext cx="7725600" cy="10800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Wyniki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PC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66280" y="1371600"/>
            <a:ext cx="8188560" cy="60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1371600" y="596160"/>
            <a:ext cx="8445240" cy="6534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Wnioski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914400" y="1920240"/>
            <a:ext cx="8373600" cy="5135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Żaden z pakietów nie ma jednoznacznej przewagi nad pozostałymi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Scilab jest wolny w każdym teście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Najszybsze są Python, MATLAB i Julia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Julia wczytuje pliki </a:t>
            </a:r>
            <a:r>
              <a:rPr b="0" i="1" lang="pl-PL" sz="2400" spc="-1" strike="noStrike">
                <a:solidFill>
                  <a:srgbClr val="000000"/>
                </a:solidFill>
                <a:latin typeface="DejaVu Sans"/>
              </a:rPr>
              <a:t>WAV</a:t>
            </a: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 najwolniej, lecz wykonuje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splot najszybciej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Python wykonuje procedurę własną najszybciej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Nie ma znaczących różnic pomiędzy wynikami z laptopa i z komputera stacjonarnego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1371600" y="596160"/>
            <a:ext cx="8445240" cy="6534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Dalsze kierunki badań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1920240"/>
            <a:ext cx="9235440" cy="5063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Więcej testów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Więcej pakietów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Więcej systemów operacynych (BSD, MS Windows, ...)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Więcej architektur procesora (ARM, RISC-V, ...)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Dokładna analiza wykorzystania zasobów komputera przez procesy pakietów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160000" y="2448000"/>
            <a:ext cx="6696000" cy="221832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4800" spc="-1" strike="noStrike">
                <a:solidFill>
                  <a:srgbClr val="000000"/>
                </a:solidFill>
                <a:latin typeface="DejaVu Sans"/>
              </a:rPr>
              <a:t>Dziękuję</a:t>
            </a:r>
            <a:r>
              <a:rPr b="1" lang="pl-PL" sz="4800" spc="-1" strike="noStrike">
                <a:solidFill>
                  <a:srgbClr val="000000"/>
                </a:solidFill>
                <a:latin typeface="DejaVu Sans"/>
              </a:rPr>
              <a:t> za </a:t>
            </a:r>
            <a:r>
              <a:rPr b="1" lang="pl-PL" sz="4800" spc="-1" strike="noStrike">
                <a:solidFill>
                  <a:srgbClr val="000000"/>
                </a:solidFill>
                <a:latin typeface="DejaVu Sans"/>
              </a:rPr>
              <a:t>uwagę</a:t>
            </a:r>
            <a:endParaRPr b="0" lang="pl-PL" sz="4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1371600" y="596160"/>
            <a:ext cx="8445240" cy="6534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Wprowadzenie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914400" y="1920240"/>
            <a:ext cx="9235440" cy="4343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Pakiety do obliczeń numerycznych są często wykorzystywanym narzędziem w akustyce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Są stosowane w przetwarzaniu sygnałów, obliczeniach układów mechanicznych i akustycznych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Celem pracy było wprowadzenie w funkcjonalność oraz porównanie prędkości obliczeń pakietów.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Zbadano 5 pakietów: MATLAB, GNU Octave, Anaconda, JuliaPro I Scilab. 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600" y="457200"/>
            <a:ext cx="8445240" cy="11412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Badane pakiety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MATLAB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914400" y="1920240"/>
            <a:ext cx="9235440" cy="4559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Pakiet do obliczeń numerycznych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 skryptowy język programowania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Rozszerzanie fukcjonalności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przez </a:t>
            </a:r>
            <a:r>
              <a:rPr b="0" i="1" lang="pl-PL" sz="2400" spc="-1" strike="noStrike">
                <a:solidFill>
                  <a:srgbClr val="000000"/>
                </a:solidFill>
                <a:latin typeface="DejaVu Sans"/>
              </a:rPr>
              <a:t>toolboxy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Składnia oparta na zapisie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matematycznym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Rozbudowany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interfejs graficzny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984000" y="2026440"/>
            <a:ext cx="2232000" cy="2005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120000" y="4320000"/>
            <a:ext cx="3672000" cy="22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371600" y="457200"/>
            <a:ext cx="8445240" cy="11412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Badane pakiety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GNU Octave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72000" y="1920240"/>
            <a:ext cx="1999440" cy="199944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914400" y="1920240"/>
            <a:ext cx="9235440" cy="4991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Pakiet do obliczeń numerycznych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 skryptowy język programowania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Rozszerzanie funkcjonalonści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poprzez biblioteki z Octave-Forge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Składnia zgodna z MATLABem,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posiada dodatkowe elementy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Interfejs graficzny wzorowany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na MATLABie i interfejs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wiersza poleceń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091560" y="4317480"/>
            <a:ext cx="3719520" cy="221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457200"/>
            <a:ext cx="8445240" cy="11412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Badane pakiety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Scilab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45720" y="1912320"/>
            <a:ext cx="2114280" cy="211968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914400" y="1920240"/>
            <a:ext cx="9235440" cy="4919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Pakiet do obliczeń numerycznych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 skryptowy język programowania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Możliwość instalacji bibliotek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z repozytorium ATOMS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Składnia bardzo zbliżona do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MATLABa, ale niekompatybilna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Interfejs graficzny wzorowany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na MATLABie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485400" y="4371120"/>
            <a:ext cx="3290760" cy="21643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6120000" y="4356000"/>
            <a:ext cx="38124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600" y="457200"/>
            <a:ext cx="8445240" cy="11412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Badane pakiety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Anaconda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914400" y="1920240"/>
            <a:ext cx="9235440" cy="5207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Dystrybucja języka Python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Posiada najczęściej używane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biblioteki naukowo-techniczne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Możliwość instalacji bibliotek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z Anaconda Cloud i PyPI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Składnia Pythona różna od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składni pozostałych pakietów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Interfejs graficzny </a:t>
            </a:r>
            <a:r>
              <a:rPr b="0" i="1" lang="pl-PL" sz="2400" spc="-1" strike="noStrike">
                <a:solidFill>
                  <a:srgbClr val="000000"/>
                </a:solidFill>
                <a:latin typeface="DejaVu Sans"/>
              </a:rPr>
              <a:t>Spyder</a:t>
            </a: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 – 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wzorowany na MATLABie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 interfejs wiersza poleceń</a:t>
            </a:r>
            <a:br/>
            <a:r>
              <a:rPr b="0" i="1" lang="pl-PL" sz="2400" spc="-1" strike="noStrike">
                <a:solidFill>
                  <a:srgbClr val="000000"/>
                </a:solidFill>
                <a:latin typeface="DejaVu Sans"/>
              </a:rPr>
              <a:t>IPython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00" y="1944000"/>
            <a:ext cx="2232000" cy="2232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104160" y="4312800"/>
            <a:ext cx="3109320" cy="171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71600" y="457200"/>
            <a:ext cx="8445240" cy="11412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Badane pakiety</a:t>
            </a:r>
            <a:br/>
            <a:r>
              <a:rPr b="1" lang="pl-PL" sz="2800" spc="-1" strike="noStrike">
                <a:solidFill>
                  <a:srgbClr val="000000"/>
                </a:solidFill>
                <a:latin typeface="DejaVu Sans"/>
              </a:rPr>
              <a:t>JuliaPro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200000" y="2088000"/>
            <a:ext cx="1989000" cy="198180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914400" y="1920240"/>
            <a:ext cx="9235440" cy="5207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Dystrybucja języka Julia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Posiada najczęściej używane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biblioteki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Możliwość instalacji bibliotek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z głównego repozytorium Julii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Składnia oparta na MATLABie,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lecz niekompatybilna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Interfejs graficzny </a:t>
            </a:r>
            <a:r>
              <a:rPr b="0" i="1" lang="pl-PL" sz="2400" spc="-1" strike="noStrike">
                <a:solidFill>
                  <a:srgbClr val="000000"/>
                </a:solidFill>
                <a:latin typeface="DejaVu Sans"/>
              </a:rPr>
              <a:t>Juno </a:t>
            </a: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–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i interfejs wiersza poleceń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400000" y="4608000"/>
            <a:ext cx="504684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1371600" y="596160"/>
            <a:ext cx="8445240" cy="6534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Proces badawczy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914400" y="1920240"/>
            <a:ext cx="9235440" cy="4775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Testy przeprowadzono na komputerze stacjonarnym i laptopie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Wykorzystano system operacyjny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GNU/Linux z jądrem RTLinux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Stworzono system do automatycznego testowania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Testy uruchomiono na  różnych rozmiarach wektorów wejściowych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Każdy test został uruchomiony po 100 razy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624000" y="2442960"/>
            <a:ext cx="3157200" cy="11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5002200"/>
            <a:ext cx="515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1371600" y="596160"/>
            <a:ext cx="8445240" cy="65340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 anchor="ctr"/>
          <a:p>
            <a:pPr algn="ctr"/>
            <a:r>
              <a:rPr b="1" lang="pl-PL" sz="3600" spc="-1" strike="noStrike">
                <a:solidFill>
                  <a:srgbClr val="000000"/>
                </a:solidFill>
                <a:latin typeface="DejaVu Sans"/>
              </a:rPr>
              <a:t>Badane procedury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914400" y="1920240"/>
            <a:ext cx="9235440" cy="5423760"/>
          </a:xfrm>
          <a:prstGeom prst="rect">
            <a:avLst/>
          </a:prstGeom>
          <a:noFill/>
          <a:ln>
            <a:noFill/>
          </a:ln>
        </p:spPr>
        <p:txBody>
          <a:bodyPr lIns="52200" rIns="52200" tIns="52200" bIns="52200">
            <a:normAutofit/>
          </a:bodyPr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Funkcje biblioteczne: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Sinus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Splot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FFT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Wczytywanie pliku typu </a:t>
            </a:r>
            <a:r>
              <a:rPr b="0" i="1" lang="pl-PL" sz="2400" spc="-1" strike="noStrike">
                <a:solidFill>
                  <a:srgbClr val="000000"/>
                </a:solidFill>
                <a:latin typeface="DejaVu Sans"/>
              </a:rPr>
              <a:t>WAV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390240" indent="-39024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Funkcje własne: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87400" indent="-36684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400" spc="-1" strike="noStrike">
                <a:solidFill>
                  <a:srgbClr val="000000"/>
                </a:solidFill>
                <a:latin typeface="DejaVu Sans Mono"/>
              </a:rPr>
              <a:t>Four1()</a:t>
            </a:r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 – implementacja algorytmu FFT</a:t>
            </a:r>
            <a:br/>
            <a:r>
              <a:rPr b="0" lang="pl-PL" sz="2400" spc="-1" strike="noStrike">
                <a:solidFill>
                  <a:srgbClr val="000000"/>
                </a:solidFill>
                <a:latin typeface="DejaVu Sans"/>
              </a:rPr>
              <a:t>Cooleya-Turkeya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</TotalTime>
  <Application>LibreOffice/5.4.4.2$Linux_X86_64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2018-01-25T08:59:45Z</dcterms:modified>
  <cp:revision>51</cp:revision>
  <dc:subject/>
  <dc:title>PowerPoint Presentation</dc:title>
</cp:coreProperties>
</file>