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Leo Wa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6-05T16:37:33.622">
    <p:pos x="196" y="774"/>
    <p:text>Maybe this point can be taken to the against side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6b510c89d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6b510c89d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6b510c89d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6b510c89d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6b510c89d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6b510c89d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e8f3e0f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e8f3e0f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e8f3e0fc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4e8f3e0fc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6ccf914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6ccf914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6b510c89d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26b510c89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6b510c89d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6b510c89d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will go over some examples where companies have or could have assisted in criminal cases to showcase that they have the capability to support law enforcement agencies in their investigations.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6b510c89d_1_1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26b510c89d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Alexander Sotkin, a sergeant in the Russian Army had posted multiple images to his public instagram page showing his deployment from Russia to Eastern Ukraine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4ebeab59b7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4ebeab59b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Privacy rights: Canadian Charter Section 8, stating violation to privacy rights and thus the search was </a:t>
            </a:r>
            <a:r>
              <a:rPr lang="en"/>
              <a:t>inadmissible.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Supreme court held that the users IP address is publically broadcast on a network to be an active member. Just because this is public does not mean the user is not anonymous. Similar to how going out in public, even though you yourself are exposed with the public to interact, you still retain anonymity and privacy interests are held.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6ccf914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6ccf914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4ebeab59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4ebeab59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26b510c89d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26b510c89d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26b510c89d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26b510c89d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4e8f3e0fc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4e8f3e0fc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4e8f3e0fc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4e8f3e0fc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4e8f3e0fc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4e8f3e0fc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26ccf9144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26ccf9144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6ccf9144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26ccf9144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26ccf9144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26ccf9144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26b510c89d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26b510c89d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topic is the main point of presenting this debate. The two sides we have need to choose to lean towards the interests of either national security or personal privacy on the topic of encryption.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4e8f3e0fc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4e8f3e0fc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6b510c89d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6b510c89d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presented is classically called the going dark problem. This problem has arised in the modern era of technology because of how strong and fast encryption has developed recently.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Before most communications happened through encrypted networks, law enforcement had many options to obtain private information for the sake of investigation. Examples could be wiretapping phones, phone companies have logs of user conversations, and such. </a:t>
            </a:r>
            <a:br>
              <a:rPr lang="en"/>
            </a:br>
            <a:br>
              <a:rPr lang="en"/>
            </a:br>
            <a:r>
              <a:rPr lang="en"/>
              <a:t>In many countries, including Canada there exists laws which allow law enforcement to monitor private communications like calls and text messages with a </a:t>
            </a:r>
            <a:r>
              <a:rPr lang="en"/>
              <a:t>warrant, and sometimes even without a warrant in cases of emergencies like national security or cases where the possibility of harm to individuals exists.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6b510c89d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6b510c89d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will go over some examples where companies have or could have assisted in criminal cases to showcase that they have the capability to support law enforcement agencies in their investigations.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6b510c89d_1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6b510c89d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Only after exhausting other options did the FBI go to apple to install a vulnerable OS to try and access the contents</a:t>
            </a:r>
            <a:br>
              <a:rPr lang="en"/>
            </a:br>
            <a:endParaRPr/>
          </a:p>
          <a:p>
            <a:pPr indent="0" lvl="0" marL="0" rtl="0" algn="l">
              <a:spcBef>
                <a:spcPts val="0"/>
              </a:spcBef>
              <a:spcAft>
                <a:spcPts val="0"/>
              </a:spcAft>
              <a:buNone/>
            </a:pPr>
            <a:r>
              <a:rPr lang="en"/>
              <a:t>Suggestion for the development and usage of the “backdoor” was to happen on Apple </a:t>
            </a:r>
            <a:r>
              <a:rPr lang="en"/>
              <a:t>premises, after the FBI hacked the contents, Apple could destroy the malware on site.</a:t>
            </a:r>
            <a:endParaRPr/>
          </a:p>
          <a:p>
            <a:pPr indent="0" lvl="0" marL="0" rtl="0" algn="l">
              <a:spcBef>
                <a:spcPts val="0"/>
              </a:spcBef>
              <a:spcAft>
                <a:spcPts val="0"/>
              </a:spcAft>
              <a:buNone/>
            </a:pPr>
            <a:r>
              <a:rPr lang="en"/>
              <a:t>Despite this Apple refused the offer based on their principles of “not undermining the security of their products”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6ccf9144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6ccf9144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6b510c89d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6b510c89d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Backdoors are generally seem as unsafe, but in theory we could have a legislation restrict when data can be </a:t>
            </a:r>
            <a:r>
              <a:rPr lang="en"/>
              <a:t>accessed and the nature of data which is allowed to be recorded or remembered.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6b510c89d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6b510c89d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Backdoors are pretty frowned upon, especially by the technically adept. There have been proposals for vendors to implement a split key type of system which uses two secret keys.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www.cbc.ca/news/canada/what-powers-do-police-have-for-online-surveillance-1.133366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Debate on Privacy</a:t>
            </a:r>
            <a:endParaRPr/>
          </a:p>
        </p:txBody>
      </p:sp>
      <p:sp>
        <p:nvSpPr>
          <p:cNvPr id="86" name="Google Shape;86;p13"/>
          <p:cNvSpPr txBox="1"/>
          <p:nvPr>
            <p:ph idx="1" type="subTitle"/>
          </p:nvPr>
        </p:nvSpPr>
        <p:spPr>
          <a:xfrm>
            <a:off x="598100" y="2715937"/>
            <a:ext cx="82221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Phone companies should be required to unlock the phones of criminals/terrorists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Leo Wang &amp; Raymond Phan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 Lawful Hacking</a:t>
            </a:r>
            <a:endParaRPr/>
          </a:p>
          <a:p>
            <a:pPr indent="0" lvl="0" marL="0" rtl="0" algn="l">
              <a:spcBef>
                <a:spcPts val="0"/>
              </a:spcBef>
              <a:spcAft>
                <a:spcPts val="0"/>
              </a:spcAft>
              <a:buNone/>
            </a:pPr>
            <a:r>
              <a:t/>
            </a:r>
            <a:endParaRPr/>
          </a:p>
        </p:txBody>
      </p:sp>
      <p:sp>
        <p:nvSpPr>
          <p:cNvPr id="160" name="Google Shape;160;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More often used in practice (ex. Many tech giants support bug bounties)</a:t>
            </a:r>
            <a:endParaRPr/>
          </a:p>
          <a:p>
            <a:pPr indent="-342900" lvl="0" marL="457200" rtl="0" algn="l">
              <a:spcBef>
                <a:spcPts val="0"/>
              </a:spcBef>
              <a:spcAft>
                <a:spcPts val="0"/>
              </a:spcAft>
              <a:buSzPts val="1800"/>
              <a:buChar char="●"/>
            </a:pPr>
            <a:r>
              <a:rPr lang="en"/>
              <a:t>For investigations, this needs legal approval since the medium being hacked is a personal device</a:t>
            </a:r>
            <a:endParaRPr/>
          </a:p>
          <a:p>
            <a:pPr indent="-342900" lvl="0" marL="457200" rtl="0" algn="l">
              <a:spcBef>
                <a:spcPts val="0"/>
              </a:spcBef>
              <a:spcAft>
                <a:spcPts val="0"/>
              </a:spcAft>
              <a:buSzPts val="1800"/>
              <a:buChar char="●"/>
            </a:pPr>
            <a:r>
              <a:rPr lang="en"/>
              <a:t>Exploits</a:t>
            </a:r>
            <a:r>
              <a:rPr lang="en"/>
              <a:t> vulnerabilities to hack into the device the traditional route</a:t>
            </a:r>
            <a:endParaRPr/>
          </a:p>
          <a:p>
            <a:pPr indent="-342900" lvl="0" marL="457200" rtl="0" algn="l">
              <a:spcBef>
                <a:spcPts val="0"/>
              </a:spcBef>
              <a:spcAft>
                <a:spcPts val="0"/>
              </a:spcAft>
              <a:buSzPts val="1800"/>
              <a:buChar char="●"/>
            </a:pPr>
            <a:r>
              <a:rPr lang="en"/>
              <a:t>Exactly the same process as a bad actor would need to take</a:t>
            </a:r>
            <a:endParaRPr/>
          </a:p>
          <a:p>
            <a:pPr indent="-342900" lvl="0" marL="457200" rtl="0" algn="l">
              <a:spcBef>
                <a:spcPts val="0"/>
              </a:spcBef>
              <a:spcAft>
                <a:spcPts val="0"/>
              </a:spcAft>
              <a:buSzPts val="1800"/>
              <a:buChar char="●"/>
            </a:pPr>
            <a:r>
              <a:rPr lang="en"/>
              <a:t>Current no statute for allows for this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1400"/>
              <a:t>(S. M. Bellovin)</a:t>
            </a:r>
            <a:endParaRPr sz="1400"/>
          </a:p>
        </p:txBody>
      </p:sp>
      <p:pic>
        <p:nvPicPr>
          <p:cNvPr id="161" name="Google Shape;161;p22"/>
          <p:cNvPicPr preferRelativeResize="0"/>
          <p:nvPr/>
        </p:nvPicPr>
        <p:blipFill>
          <a:blip r:embed="rId3">
            <a:alphaModFix/>
          </a:blip>
          <a:stretch>
            <a:fillRect/>
          </a:stretch>
        </p:blipFill>
        <p:spPr>
          <a:xfrm>
            <a:off x="5354450" y="2992875"/>
            <a:ext cx="2721748" cy="1813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 </a:t>
            </a:r>
            <a:r>
              <a:rPr lang="en"/>
              <a:t>Company Data Collection</a:t>
            </a:r>
            <a:endParaRPr/>
          </a:p>
          <a:p>
            <a:pPr indent="0" lvl="0" marL="0" rtl="0" algn="l">
              <a:spcBef>
                <a:spcPts val="0"/>
              </a:spcBef>
              <a:spcAft>
                <a:spcPts val="0"/>
              </a:spcAft>
              <a:buNone/>
            </a:pPr>
            <a:r>
              <a:t/>
            </a:r>
            <a:endParaRPr/>
          </a:p>
        </p:txBody>
      </p:sp>
      <p:sp>
        <p:nvSpPr>
          <p:cNvPr id="167" name="Google Shape;167;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u="sng">
                <a:solidFill>
                  <a:srgbClr val="000000"/>
                </a:solidFill>
              </a:rPr>
              <a:t>Pr</a:t>
            </a:r>
            <a:r>
              <a:rPr lang="en" sz="1600" u="sng">
                <a:solidFill>
                  <a:srgbClr val="000000"/>
                </a:solidFill>
              </a:rPr>
              <a:t>ioritizing public safety is feasible &amp; beneficial</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Roboto"/>
              <a:buChar char="●"/>
            </a:pPr>
            <a:r>
              <a:rPr lang="en" sz="1600">
                <a:solidFill>
                  <a:srgbClr val="000000"/>
                </a:solidFill>
              </a:rPr>
              <a:t>All tech giants collect and use user data for profit</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Roboto"/>
              <a:buChar char="●"/>
            </a:pPr>
            <a:r>
              <a:rPr lang="en" sz="1600">
                <a:solidFill>
                  <a:srgbClr val="000000"/>
                </a:solidFill>
              </a:rPr>
              <a:t>NONE of the benefit of this data is given back to users</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Arial"/>
              <a:buChar char="●"/>
            </a:pPr>
            <a:r>
              <a:rPr lang="en" sz="1600">
                <a:solidFill>
                  <a:srgbClr val="000000"/>
                </a:solidFill>
              </a:rPr>
              <a:t>The technology for obtaining useful investigative data definitely exists</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Arial"/>
              <a:buChar char="●"/>
            </a:pPr>
            <a:r>
              <a:rPr lang="en" sz="1600">
                <a:solidFill>
                  <a:srgbClr val="000000"/>
                </a:solidFill>
              </a:rPr>
              <a:t>Countries can effectively collaborate on critical cases</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lang="en" sz="1600" u="sng">
                <a:solidFill>
                  <a:srgbClr val="000000"/>
                </a:solidFill>
              </a:rPr>
              <a:t>Limitations &amp; Issues</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Roboto"/>
              <a:buChar char="●"/>
            </a:pPr>
            <a:r>
              <a:rPr lang="en" sz="1600">
                <a:solidFill>
                  <a:srgbClr val="000000"/>
                </a:solidFill>
              </a:rPr>
              <a:t>State organizations like the FBI and CIA have been known to abuse power</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Roboto"/>
              <a:buChar char="●"/>
            </a:pPr>
            <a:r>
              <a:rPr lang="en" sz="1600">
                <a:solidFill>
                  <a:srgbClr val="000000"/>
                </a:solidFill>
              </a:rPr>
              <a:t>Hundreds of thousands of data requests have been disclosed since 2013 according to Apple’s transparency report</a:t>
            </a:r>
            <a:endParaRPr sz="16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t>Against</a:t>
            </a:r>
            <a:endParaRPr u="sng"/>
          </a:p>
          <a:p>
            <a:pPr indent="0" lvl="0" marL="0" rtl="0" algn="l">
              <a:spcBef>
                <a:spcPts val="0"/>
              </a:spcBef>
              <a:spcAft>
                <a:spcPts val="0"/>
              </a:spcAft>
              <a:buNone/>
            </a:pPr>
            <a:r>
              <a:t/>
            </a:r>
            <a:endParaRPr u="sng"/>
          </a:p>
          <a:p>
            <a:pPr indent="0" lvl="0" marL="0" rtl="0" algn="l">
              <a:spcBef>
                <a:spcPts val="0"/>
              </a:spcBef>
              <a:spcAft>
                <a:spcPts val="0"/>
              </a:spcAft>
              <a:buNone/>
            </a:pPr>
            <a:r>
              <a:rPr lang="en"/>
              <a:t>Companies should prioritize personal privacy</a:t>
            </a:r>
            <a:endParaRPr/>
          </a:p>
          <a:p>
            <a:pPr indent="0" lvl="0" marL="0" rtl="0" algn="l">
              <a:spcBef>
                <a:spcPts val="0"/>
              </a:spcBef>
              <a:spcAft>
                <a:spcPts val="0"/>
              </a:spcAft>
              <a:buNone/>
            </a:pPr>
            <a:r>
              <a:t/>
            </a:r>
            <a:endParaRPr u="sng"/>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Violation of </a:t>
            </a:r>
            <a:r>
              <a:rPr lang="en"/>
              <a:t>Constitutional Rights</a:t>
            </a:r>
            <a:endParaRPr/>
          </a:p>
          <a:p>
            <a:pPr indent="0" lvl="0" marL="0" rtl="0" algn="l">
              <a:spcBef>
                <a:spcPts val="0"/>
              </a:spcBef>
              <a:spcAft>
                <a:spcPts val="0"/>
              </a:spcAft>
              <a:buNone/>
            </a:pPr>
            <a:r>
              <a:t/>
            </a:r>
            <a:endParaRPr/>
          </a:p>
        </p:txBody>
      </p:sp>
      <p:sp>
        <p:nvSpPr>
          <p:cNvPr id="178" name="Google Shape;178;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u="sng">
                <a:solidFill>
                  <a:srgbClr val="000000"/>
                </a:solidFill>
              </a:rPr>
              <a:t>Fourth Amendment</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Arial"/>
              <a:buChar char="●"/>
            </a:pPr>
            <a:r>
              <a:rPr lang="en" sz="1600">
                <a:solidFill>
                  <a:srgbClr val="000000"/>
                </a:solidFill>
              </a:rPr>
              <a:t>P</a:t>
            </a:r>
            <a:r>
              <a:rPr lang="en" sz="1600">
                <a:solidFill>
                  <a:srgbClr val="000000"/>
                </a:solidFill>
              </a:rPr>
              <a:t>rotects citizens from unreasonable search and seizure</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Arial"/>
              <a:buChar char="●"/>
            </a:pPr>
            <a:r>
              <a:rPr lang="en" sz="1600">
                <a:solidFill>
                  <a:srgbClr val="000000"/>
                </a:solidFill>
              </a:rPr>
              <a:t>Search warrant can authorize the unlocking of a smartphone secured by </a:t>
            </a:r>
            <a:r>
              <a:rPr b="1" lang="en" sz="1600" u="sng">
                <a:solidFill>
                  <a:srgbClr val="000000"/>
                </a:solidFill>
              </a:rPr>
              <a:t>biometric</a:t>
            </a:r>
            <a:r>
              <a:rPr lang="en" sz="1600">
                <a:solidFill>
                  <a:srgbClr val="000000"/>
                </a:solidFill>
              </a:rPr>
              <a:t> authentication methods</a:t>
            </a:r>
            <a:endParaRPr sz="1600">
              <a:solidFill>
                <a:srgbClr val="000000"/>
              </a:solidFill>
            </a:endParaRPr>
          </a:p>
          <a:p>
            <a:pPr indent="-330200" lvl="1" marL="914400" rtl="0" algn="l">
              <a:lnSpc>
                <a:spcPct val="100000"/>
              </a:lnSpc>
              <a:spcBef>
                <a:spcPts val="0"/>
              </a:spcBef>
              <a:spcAft>
                <a:spcPts val="0"/>
              </a:spcAft>
              <a:buClr>
                <a:srgbClr val="000000"/>
              </a:buClr>
              <a:buSzPts val="1600"/>
              <a:buFont typeface="Arial"/>
              <a:buChar char="○"/>
            </a:pPr>
            <a:r>
              <a:rPr lang="en" sz="1600">
                <a:solidFill>
                  <a:srgbClr val="000000"/>
                </a:solidFill>
              </a:rPr>
              <a:t>No authorization for </a:t>
            </a:r>
            <a:r>
              <a:rPr b="1" lang="en" sz="1600" u="sng">
                <a:solidFill>
                  <a:srgbClr val="000000"/>
                </a:solidFill>
              </a:rPr>
              <a:t>passcode</a:t>
            </a:r>
            <a:r>
              <a:rPr lang="en" sz="1600">
                <a:solidFill>
                  <a:srgbClr val="000000"/>
                </a:solidFill>
              </a:rPr>
              <a:t> authentication methods!</a:t>
            </a:r>
            <a:endParaRPr sz="1600">
              <a:solidFill>
                <a:srgbClr val="000000"/>
              </a:solidFill>
            </a:endParaRPr>
          </a:p>
          <a:p>
            <a:pPr indent="-330200" lvl="1" marL="914400" rtl="0" algn="l">
              <a:lnSpc>
                <a:spcPct val="100000"/>
              </a:lnSpc>
              <a:spcBef>
                <a:spcPts val="0"/>
              </a:spcBef>
              <a:spcAft>
                <a:spcPts val="0"/>
              </a:spcAft>
              <a:buClr>
                <a:srgbClr val="000000"/>
              </a:buClr>
              <a:buSzPts val="1600"/>
              <a:buFont typeface="Arial"/>
              <a:buChar char="○"/>
            </a:pPr>
            <a:r>
              <a:rPr lang="en" sz="1600">
                <a:solidFill>
                  <a:srgbClr val="000000"/>
                </a:solidFill>
              </a:rPr>
              <a:t>Protected under the Fourth Amendment</a:t>
            </a:r>
            <a:endParaRPr sz="1600">
              <a:solidFill>
                <a:srgbClr val="000000"/>
              </a:solidFill>
            </a:endParaRPr>
          </a:p>
          <a:p>
            <a:pPr indent="0" lvl="0" marL="0" rtl="0" algn="l">
              <a:lnSpc>
                <a:spcPct val="100000"/>
              </a:lnSpc>
              <a:spcBef>
                <a:spcPts val="0"/>
              </a:spcBef>
              <a:spcAft>
                <a:spcPts val="0"/>
              </a:spcAft>
              <a:buNone/>
            </a:pPr>
            <a:r>
              <a:rPr lang="en" sz="1600" u="sng">
                <a:solidFill>
                  <a:srgbClr val="000000"/>
                </a:solidFill>
              </a:rPr>
              <a:t>Fifth Amendment</a:t>
            </a:r>
            <a:endParaRPr sz="1600" u="sng">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Not be subject to criminal prosecution and punishment without due process. Citizens are protected from self-incrimination</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Compelling a person to unlock a smartphone via </a:t>
            </a:r>
            <a:r>
              <a:rPr b="1" lang="en" sz="1600" u="sng">
                <a:solidFill>
                  <a:srgbClr val="000000"/>
                </a:solidFill>
              </a:rPr>
              <a:t>biometrics</a:t>
            </a:r>
            <a:r>
              <a:rPr lang="en" sz="1600">
                <a:solidFill>
                  <a:srgbClr val="000000"/>
                </a:solidFill>
              </a:rPr>
              <a:t> does not implicate the Fifth Amendment</a:t>
            </a:r>
            <a:endParaRPr sz="1600">
              <a:solidFill>
                <a:srgbClr val="000000"/>
              </a:solidFill>
            </a:endParaRPr>
          </a:p>
          <a:p>
            <a:pPr indent="-330200" lvl="1" marL="914400" rtl="0" algn="l">
              <a:lnSpc>
                <a:spcPct val="100000"/>
              </a:lnSpc>
              <a:spcBef>
                <a:spcPts val="0"/>
              </a:spcBef>
              <a:spcAft>
                <a:spcPts val="0"/>
              </a:spcAft>
              <a:buClr>
                <a:srgbClr val="000000"/>
              </a:buClr>
              <a:buSzPts val="1600"/>
              <a:buChar char="○"/>
            </a:pPr>
            <a:r>
              <a:rPr lang="en" sz="1600">
                <a:solidFill>
                  <a:srgbClr val="000000"/>
                </a:solidFill>
              </a:rPr>
              <a:t>However, compelling a person to provide a </a:t>
            </a:r>
            <a:r>
              <a:rPr b="1" lang="en" sz="1600" u="sng">
                <a:solidFill>
                  <a:srgbClr val="000000"/>
                </a:solidFill>
              </a:rPr>
              <a:t>passcode</a:t>
            </a:r>
            <a:r>
              <a:rPr lang="en" sz="1600">
                <a:solidFill>
                  <a:srgbClr val="000000"/>
                </a:solidFill>
              </a:rPr>
              <a:t> is an</a:t>
            </a:r>
            <a:endParaRPr sz="1600">
              <a:solidFill>
                <a:srgbClr val="000000"/>
              </a:solidFill>
            </a:endParaRPr>
          </a:p>
          <a:p>
            <a:pPr indent="0" lvl="0" marL="914400" rtl="0" algn="l">
              <a:lnSpc>
                <a:spcPct val="100000"/>
              </a:lnSpc>
              <a:spcBef>
                <a:spcPts val="0"/>
              </a:spcBef>
              <a:spcAft>
                <a:spcPts val="0"/>
              </a:spcAft>
              <a:buNone/>
            </a:pPr>
            <a:r>
              <a:rPr lang="en" sz="1600">
                <a:solidFill>
                  <a:srgbClr val="000000"/>
                </a:solidFill>
              </a:rPr>
              <a:t>implication of the Fifth Amendment</a:t>
            </a:r>
            <a:endParaRPr sz="1600">
              <a:solidFill>
                <a:srgbClr val="000000"/>
              </a:solidFill>
            </a:endParaRPr>
          </a:p>
          <a:p>
            <a:pPr indent="0" lvl="0" marL="0" rtl="0" algn="l">
              <a:lnSpc>
                <a:spcPct val="100000"/>
              </a:lnSpc>
              <a:spcBef>
                <a:spcPts val="0"/>
              </a:spcBef>
              <a:spcAft>
                <a:spcPts val="0"/>
              </a:spcAft>
              <a:buNone/>
            </a:pPr>
            <a:r>
              <a:rPr lang="en" sz="1400">
                <a:solidFill>
                  <a:srgbClr val="000000"/>
                </a:solidFill>
              </a:rPr>
              <a:t>(Cole, 2018)</a:t>
            </a:r>
            <a:endParaRPr sz="14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Privacy Rights and a Dangerous </a:t>
            </a:r>
            <a:r>
              <a:rPr lang="en"/>
              <a:t>Precedent</a:t>
            </a:r>
            <a:endParaRPr/>
          </a:p>
          <a:p>
            <a:pPr indent="0" lvl="0" marL="0" rtl="0" algn="l">
              <a:spcBef>
                <a:spcPts val="0"/>
              </a:spcBef>
              <a:spcAft>
                <a:spcPts val="0"/>
              </a:spcAft>
              <a:buNone/>
            </a:pPr>
            <a:r>
              <a:t/>
            </a:r>
            <a:endParaRPr/>
          </a:p>
        </p:txBody>
      </p:sp>
      <p:sp>
        <p:nvSpPr>
          <p:cNvPr id="184" name="Google Shape;184;p26"/>
          <p:cNvSpPr txBox="1"/>
          <p:nvPr>
            <p:ph idx="1" type="body"/>
          </p:nvPr>
        </p:nvSpPr>
        <p:spPr>
          <a:xfrm>
            <a:off x="406500" y="1245700"/>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u="sng">
                <a:solidFill>
                  <a:srgbClr val="000000"/>
                </a:solidFill>
              </a:rPr>
              <a:t>Unlocking the smart phones of individuals</a:t>
            </a:r>
            <a:endParaRPr sz="1600" u="sng">
              <a:solidFill>
                <a:srgbClr val="000000"/>
              </a:solidFill>
            </a:endParaRPr>
          </a:p>
          <a:p>
            <a:pPr indent="0" lvl="0" marL="0" rtl="0" algn="l">
              <a:lnSpc>
                <a:spcPct val="100000"/>
              </a:lnSpc>
              <a:spcBef>
                <a:spcPts val="0"/>
              </a:spcBef>
              <a:spcAft>
                <a:spcPts val="0"/>
              </a:spcAft>
              <a:buNone/>
            </a:pPr>
            <a:r>
              <a:t/>
            </a:r>
            <a:endParaRPr sz="1600" u="sng">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Privacy is a fundamental right</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Demanding access to personal information for other reasons</a:t>
            </a:r>
            <a:endParaRPr sz="1600">
              <a:solidFill>
                <a:srgbClr val="000000"/>
              </a:solidFill>
            </a:endParaRPr>
          </a:p>
          <a:p>
            <a:pPr indent="-330200" lvl="1" marL="914400" rtl="0" algn="l">
              <a:lnSpc>
                <a:spcPct val="100000"/>
              </a:lnSpc>
              <a:spcBef>
                <a:spcPts val="0"/>
              </a:spcBef>
              <a:spcAft>
                <a:spcPts val="0"/>
              </a:spcAft>
              <a:buClr>
                <a:srgbClr val="000000"/>
              </a:buClr>
              <a:buSzPts val="1600"/>
              <a:buChar char="○"/>
            </a:pPr>
            <a:r>
              <a:rPr lang="en" sz="1600">
                <a:solidFill>
                  <a:srgbClr val="000000"/>
                </a:solidFill>
              </a:rPr>
              <a:t>Undermines privacy rights</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lang="en" sz="1600" u="sng">
                <a:solidFill>
                  <a:srgbClr val="000000"/>
                </a:solidFill>
              </a:rPr>
              <a:t>Sets a dangerous precedent for the future</a:t>
            </a:r>
            <a:endParaRPr sz="1600" u="sng">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Are smartphones the first step?</a:t>
            </a:r>
            <a:endParaRPr sz="1600">
              <a:solidFill>
                <a:srgbClr val="000000"/>
              </a:solidFill>
            </a:endParaRPr>
          </a:p>
          <a:p>
            <a:pPr indent="-330200" lvl="1" marL="914400" rtl="0" algn="l">
              <a:lnSpc>
                <a:spcPct val="100000"/>
              </a:lnSpc>
              <a:spcBef>
                <a:spcPts val="0"/>
              </a:spcBef>
              <a:spcAft>
                <a:spcPts val="0"/>
              </a:spcAft>
              <a:buClr>
                <a:srgbClr val="000000"/>
              </a:buClr>
              <a:buSzPts val="1600"/>
              <a:buChar char="○"/>
            </a:pPr>
            <a:r>
              <a:rPr lang="en" sz="1600">
                <a:solidFill>
                  <a:srgbClr val="000000"/>
                </a:solidFill>
              </a:rPr>
              <a:t>A lot of information now are stored on phones</a:t>
            </a:r>
            <a:endParaRPr sz="1600">
              <a:solidFill>
                <a:srgbClr val="000000"/>
              </a:solidFill>
            </a:endParaRPr>
          </a:p>
          <a:p>
            <a:pPr indent="-330200" lvl="2" marL="1371600" rtl="0" algn="l">
              <a:lnSpc>
                <a:spcPct val="100000"/>
              </a:lnSpc>
              <a:spcBef>
                <a:spcPts val="0"/>
              </a:spcBef>
              <a:spcAft>
                <a:spcPts val="0"/>
              </a:spcAft>
              <a:buClr>
                <a:srgbClr val="000000"/>
              </a:buClr>
              <a:buSzPts val="1600"/>
              <a:buChar char="■"/>
            </a:pPr>
            <a:r>
              <a:rPr lang="en" sz="1600">
                <a:solidFill>
                  <a:srgbClr val="000000"/>
                </a:solidFill>
              </a:rPr>
              <a:t>Geolocations, IDs, Banking Info, etc.</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Your information is no longer privy due to smartphone access</a:t>
            </a:r>
            <a:endParaRPr sz="1600">
              <a:solidFill>
                <a:srgbClr val="000000"/>
              </a:solidFill>
            </a:endParaRPr>
          </a:p>
          <a:p>
            <a:pPr indent="0" lvl="0" marL="0" rtl="0" algn="l">
              <a:lnSpc>
                <a:spcPct val="100000"/>
              </a:lnSpc>
              <a:spcBef>
                <a:spcPts val="0"/>
              </a:spcBef>
              <a:spcAft>
                <a:spcPts val="0"/>
              </a:spcAft>
              <a:buNone/>
            </a:pPr>
            <a:r>
              <a:t/>
            </a:r>
            <a:endParaRPr sz="1600" u="sng">
              <a:solidFill>
                <a:srgbClr val="000000"/>
              </a:solidFill>
            </a:endParaRPr>
          </a:p>
          <a:p>
            <a:pPr indent="0" lvl="0" marL="457200" rtl="0" algn="l">
              <a:lnSpc>
                <a:spcPct val="100000"/>
              </a:lnSpc>
              <a:spcBef>
                <a:spcPts val="0"/>
              </a:spcBef>
              <a:spcAft>
                <a:spcPts val="0"/>
              </a:spcAft>
              <a:buNone/>
            </a:pPr>
            <a:r>
              <a:t/>
            </a:r>
            <a:endParaRPr sz="1600">
              <a:solidFill>
                <a:srgbClr val="000000"/>
              </a:solidFill>
            </a:endParaRPr>
          </a:p>
          <a:p>
            <a:pPr indent="0" lvl="0" marL="457200" rtl="0" algn="l">
              <a:lnSpc>
                <a:spcPct val="100000"/>
              </a:lnSpc>
              <a:spcBef>
                <a:spcPts val="0"/>
              </a:spcBef>
              <a:spcAft>
                <a:spcPts val="0"/>
              </a:spcAft>
              <a:buNone/>
            </a:pPr>
            <a:r>
              <a:t/>
            </a:r>
            <a:endParaRPr sz="16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Topics</a:t>
            </a:r>
            <a:endParaRPr/>
          </a:p>
        </p:txBody>
      </p:sp>
      <p:sp>
        <p:nvSpPr>
          <p:cNvPr id="190" name="Google Shape;190;p27"/>
          <p:cNvSpPr txBox="1"/>
          <p:nvPr>
            <p:ph idx="1" type="subTitle"/>
          </p:nvPr>
        </p:nvSpPr>
        <p:spPr>
          <a:xfrm>
            <a:off x="598100" y="2715955"/>
            <a:ext cx="8222100" cy="149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Public Safety vs. Personal Privacy</a:t>
            </a:r>
            <a:endParaRPr/>
          </a:p>
          <a:p>
            <a:pPr indent="0" lvl="0" marL="0" rtl="0" algn="ctr">
              <a:spcBef>
                <a:spcPts val="0"/>
              </a:spcBef>
              <a:spcAft>
                <a:spcPts val="0"/>
              </a:spcAft>
              <a:buNone/>
            </a:pPr>
            <a:r>
              <a:rPr lang="en" u="sng"/>
              <a:t>Consequences </a:t>
            </a:r>
            <a:r>
              <a:rPr lang="en" u="sng"/>
              <a:t>of Implementation</a:t>
            </a:r>
            <a:endParaRPr u="sng"/>
          </a:p>
          <a:p>
            <a:pPr indent="0" lvl="0" marL="0" rtl="0" algn="ctr">
              <a:spcBef>
                <a:spcPts val="0"/>
              </a:spcBef>
              <a:spcAft>
                <a:spcPts val="0"/>
              </a:spcAft>
              <a:buNone/>
            </a:pPr>
            <a:r>
              <a:rPr lang="en"/>
              <a:t>Summary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Topic 2</a:t>
            </a:r>
            <a:endParaRPr/>
          </a:p>
        </p:txBody>
      </p:sp>
      <p:sp>
        <p:nvSpPr>
          <p:cNvPr id="196" name="Google Shape;196;p28"/>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Consequences </a:t>
            </a:r>
            <a:r>
              <a:rPr lang="en"/>
              <a:t>of Implementation</a:t>
            </a:r>
            <a:endParaRPr/>
          </a:p>
        </p:txBody>
      </p:sp>
      <p:sp>
        <p:nvSpPr>
          <p:cNvPr id="197" name="Google Shape;197;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What are the possible costs and benefits to forcing companies to comply to these information requests?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t>For</a:t>
            </a:r>
            <a:endParaRPr u="sng"/>
          </a:p>
          <a:p>
            <a:pPr indent="0" lvl="0" marL="0" rtl="0" algn="l">
              <a:spcBef>
                <a:spcPts val="0"/>
              </a:spcBef>
              <a:spcAft>
                <a:spcPts val="0"/>
              </a:spcAft>
              <a:buNone/>
            </a:pPr>
            <a:r>
              <a:t/>
            </a:r>
            <a:endParaRPr/>
          </a:p>
          <a:p>
            <a:pPr indent="0" lvl="0" marL="0" rtl="0" algn="l">
              <a:spcBef>
                <a:spcPts val="0"/>
              </a:spcBef>
              <a:spcAft>
                <a:spcPts val="0"/>
              </a:spcAft>
              <a:buNone/>
            </a:pPr>
            <a:r>
              <a:rPr lang="en"/>
              <a:t>Benefits of forcing compliance</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 Example 1</a:t>
            </a:r>
            <a:endParaRPr/>
          </a:p>
        </p:txBody>
      </p:sp>
      <p:grpSp>
        <p:nvGrpSpPr>
          <p:cNvPr id="208" name="Google Shape;208;p30"/>
          <p:cNvGrpSpPr/>
          <p:nvPr/>
        </p:nvGrpSpPr>
        <p:grpSpPr>
          <a:xfrm>
            <a:off x="431925" y="1304875"/>
            <a:ext cx="2628925" cy="3416400"/>
            <a:chOff x="431925" y="1304875"/>
            <a:chExt cx="2628925" cy="3416400"/>
          </a:xfrm>
        </p:grpSpPr>
        <p:sp>
          <p:nvSpPr>
            <p:cNvPr id="209" name="Google Shape;209;p30"/>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30"/>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212" name="Google Shape;212;p30"/>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Russian annexation of Crimea in 2014</a:t>
            </a:r>
            <a:endParaRPr sz="1600"/>
          </a:p>
          <a:p>
            <a:pPr indent="0" lvl="0" marL="0" rtl="0" algn="l">
              <a:spcBef>
                <a:spcPts val="1600"/>
              </a:spcBef>
              <a:spcAft>
                <a:spcPts val="0"/>
              </a:spcAft>
              <a:buNone/>
            </a:pPr>
            <a:r>
              <a:rPr lang="en" sz="1600"/>
              <a:t>International</a:t>
            </a:r>
            <a:r>
              <a:rPr lang="en" sz="1600"/>
              <a:t> tensions because of allegations of Russia </a:t>
            </a:r>
            <a:r>
              <a:rPr lang="en" sz="1600"/>
              <a:t>deploying</a:t>
            </a:r>
            <a:r>
              <a:rPr lang="en" sz="1600"/>
              <a:t> troops into Ukraine</a:t>
            </a:r>
            <a:endParaRPr sz="1600"/>
          </a:p>
          <a:p>
            <a:pPr indent="0" lvl="0" marL="0" rtl="0" algn="l">
              <a:spcBef>
                <a:spcPts val="1600"/>
              </a:spcBef>
              <a:spcAft>
                <a:spcPts val="1600"/>
              </a:spcAft>
              <a:buNone/>
            </a:pPr>
            <a:r>
              <a:t/>
            </a:r>
            <a:endParaRPr sz="1600"/>
          </a:p>
        </p:txBody>
      </p:sp>
      <p:grpSp>
        <p:nvGrpSpPr>
          <p:cNvPr id="213" name="Google Shape;213;p30"/>
          <p:cNvGrpSpPr/>
          <p:nvPr/>
        </p:nvGrpSpPr>
        <p:grpSpPr>
          <a:xfrm>
            <a:off x="3320450" y="1304875"/>
            <a:ext cx="2632500" cy="3416400"/>
            <a:chOff x="3320450" y="1304875"/>
            <a:chExt cx="2632500" cy="3416400"/>
          </a:xfrm>
        </p:grpSpPr>
        <p:sp>
          <p:nvSpPr>
            <p:cNvPr id="214" name="Google Shape;214;p30"/>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30"/>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Example</a:t>
            </a:r>
            <a:endParaRPr>
              <a:solidFill>
                <a:schemeClr val="lt1"/>
              </a:solidFill>
            </a:endParaRPr>
          </a:p>
        </p:txBody>
      </p:sp>
      <p:sp>
        <p:nvSpPr>
          <p:cNvPr id="217" name="Google Shape;217;p30"/>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 Russian soldier posted images online</a:t>
            </a:r>
            <a:endParaRPr sz="1600"/>
          </a:p>
          <a:p>
            <a:pPr indent="0" lvl="0" marL="0" rtl="0" algn="l">
              <a:spcBef>
                <a:spcPts val="1600"/>
              </a:spcBef>
              <a:spcAft>
                <a:spcPts val="0"/>
              </a:spcAft>
              <a:buNone/>
            </a:pPr>
            <a:r>
              <a:rPr lang="en" sz="1600"/>
              <a:t>Some digital photos have geotag metadata</a:t>
            </a:r>
            <a:endParaRPr sz="1600"/>
          </a:p>
          <a:p>
            <a:pPr indent="0" lvl="0" marL="0" rtl="0" algn="l">
              <a:spcBef>
                <a:spcPts val="1600"/>
              </a:spcBef>
              <a:spcAft>
                <a:spcPts val="1600"/>
              </a:spcAft>
              <a:buNone/>
            </a:pPr>
            <a:r>
              <a:rPr lang="en" sz="1600"/>
              <a:t>Showed his deployment from Russia to Ukraine</a:t>
            </a:r>
            <a:endParaRPr sz="1600"/>
          </a:p>
        </p:txBody>
      </p:sp>
      <p:grpSp>
        <p:nvGrpSpPr>
          <p:cNvPr id="218" name="Google Shape;218;p30"/>
          <p:cNvGrpSpPr/>
          <p:nvPr/>
        </p:nvGrpSpPr>
        <p:grpSpPr>
          <a:xfrm>
            <a:off x="6212550" y="1304875"/>
            <a:ext cx="2632500" cy="3416400"/>
            <a:chOff x="6212550" y="1304875"/>
            <a:chExt cx="2632500" cy="3416400"/>
          </a:xfrm>
        </p:grpSpPr>
        <p:sp>
          <p:nvSpPr>
            <p:cNvPr id="219" name="Google Shape;219;p30"/>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30"/>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Conclusion</a:t>
            </a:r>
            <a:endParaRPr>
              <a:solidFill>
                <a:schemeClr val="lt1"/>
              </a:solidFill>
            </a:endParaRPr>
          </a:p>
        </p:txBody>
      </p:sp>
      <p:sp>
        <p:nvSpPr>
          <p:cNvPr id="222" name="Google Shape;222;p30"/>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Some data can be attributed with seemingly unrelated things</a:t>
            </a:r>
            <a:endParaRPr sz="1600"/>
          </a:p>
          <a:p>
            <a:pPr indent="0" lvl="0" marL="0" rtl="0" algn="l">
              <a:spcBef>
                <a:spcPts val="1600"/>
              </a:spcBef>
              <a:spcAft>
                <a:spcPts val="1600"/>
              </a:spcAft>
              <a:buNone/>
            </a:pPr>
            <a:r>
              <a:rPr lang="en" sz="1600"/>
              <a:t>Cooperation with the platform this data is stored is very valuable</a:t>
            </a:r>
            <a:endParaRPr sz="1600"/>
          </a:p>
        </p:txBody>
      </p:sp>
      <p:sp>
        <p:nvSpPr>
          <p:cNvPr id="223" name="Google Shape;223;p30"/>
          <p:cNvSpPr txBox="1"/>
          <p:nvPr/>
        </p:nvSpPr>
        <p:spPr>
          <a:xfrm>
            <a:off x="7539750" y="4729125"/>
            <a:ext cx="130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(Li, David K)</a:t>
            </a:r>
            <a:endParaRPr sz="12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 Example 2</a:t>
            </a:r>
            <a:endParaRPr/>
          </a:p>
        </p:txBody>
      </p:sp>
      <p:grpSp>
        <p:nvGrpSpPr>
          <p:cNvPr id="229" name="Google Shape;229;p31"/>
          <p:cNvGrpSpPr/>
          <p:nvPr/>
        </p:nvGrpSpPr>
        <p:grpSpPr>
          <a:xfrm>
            <a:off x="431925" y="1304875"/>
            <a:ext cx="2628925" cy="3416400"/>
            <a:chOff x="431925" y="1304875"/>
            <a:chExt cx="2628925" cy="3416400"/>
          </a:xfrm>
        </p:grpSpPr>
        <p:sp>
          <p:nvSpPr>
            <p:cNvPr id="230" name="Google Shape;230;p31"/>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31"/>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233" name="Google Shape;233;p31"/>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Canadian Court Case named dubbed Spencer</a:t>
            </a:r>
            <a:endParaRPr sz="1600"/>
          </a:p>
          <a:p>
            <a:pPr indent="0" lvl="0" marL="0" rtl="0" algn="l">
              <a:spcBef>
                <a:spcPts val="1600"/>
              </a:spcBef>
              <a:spcAft>
                <a:spcPts val="0"/>
              </a:spcAft>
              <a:buNone/>
            </a:pPr>
            <a:r>
              <a:rPr lang="en" sz="1600"/>
              <a:t>Anonymous user sharing </a:t>
            </a:r>
            <a:r>
              <a:rPr lang="en" sz="1600"/>
              <a:t>illicit</a:t>
            </a:r>
            <a:r>
              <a:rPr lang="en" sz="1600"/>
              <a:t> media of children through Limeware</a:t>
            </a:r>
            <a:endParaRPr sz="1600"/>
          </a:p>
          <a:p>
            <a:pPr indent="0" lvl="0" marL="0" rtl="0" algn="l">
              <a:spcBef>
                <a:spcPts val="1600"/>
              </a:spcBef>
              <a:spcAft>
                <a:spcPts val="1600"/>
              </a:spcAft>
              <a:buNone/>
            </a:pPr>
            <a:r>
              <a:t/>
            </a:r>
            <a:endParaRPr sz="1600"/>
          </a:p>
        </p:txBody>
      </p:sp>
      <p:grpSp>
        <p:nvGrpSpPr>
          <p:cNvPr id="234" name="Google Shape;234;p31"/>
          <p:cNvGrpSpPr/>
          <p:nvPr/>
        </p:nvGrpSpPr>
        <p:grpSpPr>
          <a:xfrm>
            <a:off x="3320450" y="1304875"/>
            <a:ext cx="2632500" cy="3416400"/>
            <a:chOff x="3320450" y="1304875"/>
            <a:chExt cx="2632500" cy="3416400"/>
          </a:xfrm>
        </p:grpSpPr>
        <p:sp>
          <p:nvSpPr>
            <p:cNvPr id="235" name="Google Shape;235;p31"/>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31"/>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Example</a:t>
            </a:r>
            <a:endParaRPr>
              <a:solidFill>
                <a:schemeClr val="lt1"/>
              </a:solidFill>
            </a:endParaRPr>
          </a:p>
        </p:txBody>
      </p:sp>
      <p:sp>
        <p:nvSpPr>
          <p:cNvPr id="238" name="Google Shape;238;p31"/>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Limeware showed the IP Address of users, giving general location info</a:t>
            </a:r>
            <a:endParaRPr sz="1600"/>
          </a:p>
          <a:p>
            <a:pPr indent="0" lvl="0" marL="0" rtl="0" algn="l">
              <a:spcBef>
                <a:spcPts val="1600"/>
              </a:spcBef>
              <a:spcAft>
                <a:spcPts val="0"/>
              </a:spcAft>
              <a:buNone/>
            </a:pPr>
            <a:r>
              <a:rPr lang="en" sz="1600"/>
              <a:t>Law enforcement requested the ISP associated for more info</a:t>
            </a:r>
            <a:endParaRPr sz="1600"/>
          </a:p>
          <a:p>
            <a:pPr indent="0" lvl="0" marL="0" rtl="0" algn="l">
              <a:spcBef>
                <a:spcPts val="1600"/>
              </a:spcBef>
              <a:spcAft>
                <a:spcPts val="1600"/>
              </a:spcAft>
              <a:buNone/>
            </a:pPr>
            <a:r>
              <a:rPr lang="en" sz="1600"/>
              <a:t>Accused appealed to privacy rights</a:t>
            </a:r>
            <a:endParaRPr sz="1600"/>
          </a:p>
        </p:txBody>
      </p:sp>
      <p:grpSp>
        <p:nvGrpSpPr>
          <p:cNvPr id="239" name="Google Shape;239;p31"/>
          <p:cNvGrpSpPr/>
          <p:nvPr/>
        </p:nvGrpSpPr>
        <p:grpSpPr>
          <a:xfrm>
            <a:off x="6212550" y="1304875"/>
            <a:ext cx="2632500" cy="3416400"/>
            <a:chOff x="6212550" y="1304875"/>
            <a:chExt cx="2632500" cy="3416400"/>
          </a:xfrm>
        </p:grpSpPr>
        <p:sp>
          <p:nvSpPr>
            <p:cNvPr id="240" name="Google Shape;240;p31"/>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 name="Google Shape;242;p31"/>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Conclusion</a:t>
            </a:r>
            <a:endParaRPr>
              <a:solidFill>
                <a:schemeClr val="lt1"/>
              </a:solidFill>
            </a:endParaRPr>
          </a:p>
        </p:txBody>
      </p:sp>
      <p:sp>
        <p:nvSpPr>
          <p:cNvPr id="243" name="Google Shape;243;p31"/>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Accused could not be caught without help of provider company</a:t>
            </a:r>
            <a:endParaRPr sz="1600"/>
          </a:p>
          <a:p>
            <a:pPr indent="0" lvl="0" marL="0" rtl="0" algn="l">
              <a:spcBef>
                <a:spcPts val="1600"/>
              </a:spcBef>
              <a:spcAft>
                <a:spcPts val="0"/>
              </a:spcAft>
              <a:buNone/>
            </a:pPr>
            <a:r>
              <a:rPr lang="en" sz="1600"/>
              <a:t>Privacy </a:t>
            </a:r>
            <a:r>
              <a:rPr lang="en" sz="1600"/>
              <a:t>is preserved on the network</a:t>
            </a:r>
            <a:endParaRPr sz="1600"/>
          </a:p>
          <a:p>
            <a:pPr indent="0" lvl="0" marL="0" rtl="0" algn="l">
              <a:spcBef>
                <a:spcPts val="1600"/>
              </a:spcBef>
              <a:spcAft>
                <a:spcPts val="0"/>
              </a:spcAft>
              <a:buNone/>
            </a:pPr>
            <a:r>
              <a:rPr lang="en" sz="1600"/>
              <a:t>User info only exposed the case of lawful inspection</a:t>
            </a:r>
            <a:endParaRPr sz="1600"/>
          </a:p>
          <a:p>
            <a:pPr indent="0" lvl="0" marL="0" rtl="0" algn="l">
              <a:spcBef>
                <a:spcPts val="1600"/>
              </a:spcBef>
              <a:spcAft>
                <a:spcPts val="0"/>
              </a:spcAft>
              <a:buNone/>
            </a:pPr>
            <a:r>
              <a:rPr lang="en" sz="1600"/>
              <a:t> </a:t>
            </a:r>
            <a:endParaRPr sz="1600"/>
          </a:p>
          <a:p>
            <a:pPr indent="0" lvl="0" marL="0" rtl="0" algn="l">
              <a:spcBef>
                <a:spcPts val="1600"/>
              </a:spcBef>
              <a:spcAft>
                <a:spcPts val="1600"/>
              </a:spcAft>
              <a:buNone/>
            </a:pPr>
            <a:r>
              <a:t/>
            </a:r>
            <a:endParaRPr sz="1600"/>
          </a:p>
        </p:txBody>
      </p:sp>
      <p:sp>
        <p:nvSpPr>
          <p:cNvPr id="244" name="Google Shape;244;p31"/>
          <p:cNvSpPr txBox="1"/>
          <p:nvPr/>
        </p:nvSpPr>
        <p:spPr>
          <a:xfrm>
            <a:off x="5952950" y="4729125"/>
            <a:ext cx="2892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(Chan, Gerald, and Stephen Aylward)</a:t>
            </a:r>
            <a:endParaRPr sz="12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Topics</a:t>
            </a:r>
            <a:endParaRPr/>
          </a:p>
        </p:txBody>
      </p:sp>
      <p:sp>
        <p:nvSpPr>
          <p:cNvPr id="92" name="Google Shape;92;p14"/>
          <p:cNvSpPr txBox="1"/>
          <p:nvPr>
            <p:ph idx="1" type="subTitle"/>
          </p:nvPr>
        </p:nvSpPr>
        <p:spPr>
          <a:xfrm>
            <a:off x="598100" y="2715955"/>
            <a:ext cx="8222100" cy="149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Public Safety vs. Personal Privacy</a:t>
            </a:r>
            <a:endParaRPr u="sng"/>
          </a:p>
          <a:p>
            <a:pPr indent="0" lvl="0" marL="0" rtl="0" algn="ctr">
              <a:spcBef>
                <a:spcPts val="0"/>
              </a:spcBef>
              <a:spcAft>
                <a:spcPts val="0"/>
              </a:spcAft>
              <a:buNone/>
            </a:pPr>
            <a:r>
              <a:rPr lang="en"/>
              <a:t>Consequences </a:t>
            </a:r>
            <a:r>
              <a:rPr lang="en"/>
              <a:t>of Implementation</a:t>
            </a:r>
            <a:endParaRPr/>
          </a:p>
          <a:p>
            <a:pPr indent="0" lvl="0" marL="0" rtl="0" algn="ctr">
              <a:spcBef>
                <a:spcPts val="0"/>
              </a:spcBef>
              <a:spcAft>
                <a:spcPts val="0"/>
              </a:spcAft>
              <a:buNone/>
            </a:pPr>
            <a:r>
              <a:rPr lang="en"/>
              <a:t>Summary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 Idealistic Assumptions</a:t>
            </a:r>
            <a:endParaRPr/>
          </a:p>
        </p:txBody>
      </p:sp>
      <p:sp>
        <p:nvSpPr>
          <p:cNvPr id="250" name="Google Shape;250;p32"/>
          <p:cNvSpPr txBox="1"/>
          <p:nvPr>
            <p:ph idx="1" type="body"/>
          </p:nvPr>
        </p:nvSpPr>
        <p:spPr>
          <a:xfrm>
            <a:off x="311700" y="1229875"/>
            <a:ext cx="8520600" cy="3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To prevent abuse</a:t>
            </a:r>
            <a:endParaRPr u="sng"/>
          </a:p>
          <a:p>
            <a:pPr indent="-342900" lvl="0" marL="457200" rtl="0" algn="l">
              <a:spcBef>
                <a:spcPts val="1600"/>
              </a:spcBef>
              <a:spcAft>
                <a:spcPts val="0"/>
              </a:spcAft>
              <a:buSzPts val="1800"/>
              <a:buChar char="●"/>
            </a:pPr>
            <a:r>
              <a:rPr lang="en"/>
              <a:t>Jurisdictions should make choices which benefit the citizens</a:t>
            </a:r>
            <a:endParaRPr/>
          </a:p>
          <a:p>
            <a:pPr indent="-342900" lvl="0" marL="457200" rtl="0" algn="l">
              <a:spcBef>
                <a:spcPts val="0"/>
              </a:spcBef>
              <a:spcAft>
                <a:spcPts val="0"/>
              </a:spcAft>
              <a:buSzPts val="1800"/>
              <a:buChar char="●"/>
            </a:pPr>
            <a:r>
              <a:rPr lang="en"/>
              <a:t>A court order to break into a personal electronic device should we backed by reasonable evidence or motivation</a:t>
            </a:r>
            <a:endParaRPr/>
          </a:p>
          <a:p>
            <a:pPr indent="-342900" lvl="0" marL="457200" rtl="0" algn="l">
              <a:spcBef>
                <a:spcPts val="0"/>
              </a:spcBef>
              <a:spcAft>
                <a:spcPts val="0"/>
              </a:spcAft>
              <a:buSzPts val="1800"/>
              <a:buChar char="●"/>
            </a:pPr>
            <a:r>
              <a:rPr lang="en"/>
              <a:t>Therefore such choices should benefit the greater society</a:t>
            </a:r>
            <a:endParaRPr/>
          </a:p>
          <a:p>
            <a:pPr indent="-342900" lvl="0" marL="457200" rtl="0" algn="l">
              <a:spcBef>
                <a:spcPts val="0"/>
              </a:spcBef>
              <a:spcAft>
                <a:spcPts val="0"/>
              </a:spcAft>
              <a:buSzPts val="1800"/>
              <a:buChar char="●"/>
            </a:pPr>
            <a:r>
              <a:rPr lang="en"/>
              <a:t>Data taken for investigative purposes can only be related to the case</a:t>
            </a:r>
            <a:endParaRPr/>
          </a:p>
          <a:p>
            <a:pPr indent="-342900" lvl="0" marL="457200" rtl="0" algn="l">
              <a:spcBef>
                <a:spcPts val="0"/>
              </a:spcBef>
              <a:spcAft>
                <a:spcPts val="0"/>
              </a:spcAft>
              <a:buSzPts val="1800"/>
              <a:buChar char="●"/>
            </a:pPr>
            <a:r>
              <a:rPr lang="en"/>
              <a:t>Companies who comply to these orders may remain anonymous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1400"/>
              <a:t>(Sagan, Aleksandra)</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 Theoretical Benefits</a:t>
            </a:r>
            <a:endParaRPr/>
          </a:p>
        </p:txBody>
      </p:sp>
      <p:sp>
        <p:nvSpPr>
          <p:cNvPr id="256" name="Google Shape;256;p33"/>
          <p:cNvSpPr txBox="1"/>
          <p:nvPr>
            <p:ph idx="1" type="body"/>
          </p:nvPr>
        </p:nvSpPr>
        <p:spPr>
          <a:xfrm>
            <a:off x="311700" y="1229875"/>
            <a:ext cx="8520600" cy="365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More Solved Cases:</a:t>
            </a:r>
            <a:r>
              <a:rPr lang="en"/>
              <a:t> Many unsolved are because of </a:t>
            </a:r>
            <a:r>
              <a:rPr lang="en"/>
              <a:t>inaccessible</a:t>
            </a:r>
            <a:r>
              <a:rPr lang="en"/>
              <a:t> data</a:t>
            </a:r>
            <a:endParaRPr/>
          </a:p>
          <a:p>
            <a:pPr indent="-342900" lvl="0" marL="457200" rtl="0" algn="l">
              <a:spcBef>
                <a:spcPts val="0"/>
              </a:spcBef>
              <a:spcAft>
                <a:spcPts val="0"/>
              </a:spcAft>
              <a:buSzPts val="1800"/>
              <a:buChar char="●"/>
            </a:pPr>
            <a:r>
              <a:rPr b="1" lang="en"/>
              <a:t>Faster Investigation:</a:t>
            </a:r>
            <a:r>
              <a:rPr lang="en"/>
              <a:t> Some investigations are very time sensitive, the faster the law can acquire information, the higher chance the case can be solved</a:t>
            </a:r>
            <a:endParaRPr/>
          </a:p>
          <a:p>
            <a:pPr indent="-342900" lvl="0" marL="457200" rtl="0" algn="l">
              <a:spcBef>
                <a:spcPts val="0"/>
              </a:spcBef>
              <a:spcAft>
                <a:spcPts val="0"/>
              </a:spcAft>
              <a:buSzPts val="1800"/>
              <a:buChar char="●"/>
            </a:pPr>
            <a:r>
              <a:rPr b="1" lang="en"/>
              <a:t>Public Safety:</a:t>
            </a:r>
            <a:r>
              <a:rPr lang="en"/>
              <a:t> Citizens can rest assured that less bad actors can freely roam the encrypted space online with little to no risk</a:t>
            </a:r>
            <a:endParaRPr/>
          </a:p>
          <a:p>
            <a:pPr indent="-342900" lvl="0" marL="457200" rtl="0" algn="l">
              <a:spcBef>
                <a:spcPts val="0"/>
              </a:spcBef>
              <a:spcAft>
                <a:spcPts val="0"/>
              </a:spcAft>
              <a:buSzPts val="1800"/>
              <a:buChar char="●"/>
            </a:pPr>
            <a:r>
              <a:rPr b="1" lang="en"/>
              <a:t>Minimized Privacy Risk:</a:t>
            </a:r>
            <a:r>
              <a:rPr lang="en"/>
              <a:t> The general public's encryption should still be secure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1400"/>
              <a:t>(Baig, Edward C)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t>Against</a:t>
            </a:r>
            <a:endParaRPr u="sng"/>
          </a:p>
          <a:p>
            <a:pPr indent="0" lvl="0" marL="0" rtl="0" algn="l">
              <a:spcBef>
                <a:spcPts val="0"/>
              </a:spcBef>
              <a:spcAft>
                <a:spcPts val="0"/>
              </a:spcAft>
              <a:buNone/>
            </a:pPr>
            <a:r>
              <a:t/>
            </a:r>
            <a:endParaRPr u="sng"/>
          </a:p>
          <a:p>
            <a:pPr indent="0" lvl="0" marL="0" rtl="0" algn="l">
              <a:spcBef>
                <a:spcPts val="0"/>
              </a:spcBef>
              <a:spcAft>
                <a:spcPts val="0"/>
              </a:spcAft>
              <a:buNone/>
            </a:pPr>
            <a:r>
              <a:rPr lang="en"/>
              <a:t>Costs of forcing compliance</a:t>
            </a:r>
            <a:endParaRPr/>
          </a:p>
          <a:p>
            <a:pPr indent="0" lvl="0" marL="0" rtl="0" algn="l">
              <a:spcBef>
                <a:spcPts val="0"/>
              </a:spcBef>
              <a:spcAft>
                <a:spcPts val="0"/>
              </a:spcAft>
              <a:buNone/>
            </a:pPr>
            <a:r>
              <a:t/>
            </a:r>
            <a:endParaRPr u="sng"/>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Against - Significant Costs to Companies</a:t>
            </a:r>
            <a:endParaRPr/>
          </a:p>
        </p:txBody>
      </p:sp>
      <p:sp>
        <p:nvSpPr>
          <p:cNvPr id="267" name="Google Shape;267;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Forcing Compliance - Financial &amp; Prospective Costs</a:t>
            </a:r>
            <a:endParaRPr u="sng"/>
          </a:p>
          <a:p>
            <a:pPr indent="-342900" lvl="0" marL="457200" rtl="0" algn="l">
              <a:spcBef>
                <a:spcPts val="1600"/>
              </a:spcBef>
              <a:spcAft>
                <a:spcPts val="0"/>
              </a:spcAft>
              <a:buSzPts val="1800"/>
              <a:buChar char="●"/>
            </a:pPr>
            <a:r>
              <a:rPr lang="en"/>
              <a:t>Building backdoors into technologies would impose significant costs to companies </a:t>
            </a:r>
            <a:endParaRPr/>
          </a:p>
          <a:p>
            <a:pPr indent="-342900" lvl="0" marL="457200" rtl="0" algn="l">
              <a:spcBef>
                <a:spcPts val="0"/>
              </a:spcBef>
              <a:spcAft>
                <a:spcPts val="0"/>
              </a:spcAft>
              <a:buSzPts val="1800"/>
              <a:buChar char="●"/>
            </a:pPr>
            <a:r>
              <a:rPr lang="en"/>
              <a:t>Stunt future innovation in the privacy industry</a:t>
            </a:r>
            <a:endParaRPr/>
          </a:p>
          <a:p>
            <a:pPr indent="-342900" lvl="0" marL="457200" rtl="0" algn="l">
              <a:spcBef>
                <a:spcPts val="0"/>
              </a:spcBef>
              <a:spcAft>
                <a:spcPts val="0"/>
              </a:spcAft>
              <a:buSzPts val="1800"/>
              <a:buChar char="●"/>
            </a:pPr>
            <a:r>
              <a:rPr lang="en"/>
              <a:t>Naive to expect individuals to continue using technologies that have backdoors</a:t>
            </a:r>
            <a:endParaRPr/>
          </a:p>
          <a:p>
            <a:pPr indent="-317500" lvl="1" marL="914400" rtl="0" algn="l">
              <a:spcBef>
                <a:spcPts val="0"/>
              </a:spcBef>
              <a:spcAft>
                <a:spcPts val="0"/>
              </a:spcAft>
              <a:buSzPts val="1400"/>
              <a:buChar char="○"/>
            </a:pPr>
            <a:r>
              <a:rPr lang="en"/>
              <a:t>Could result in a downward trend in sales</a:t>
            </a:r>
            <a:endParaRPr/>
          </a:p>
          <a:p>
            <a:pPr indent="-317500" lvl="1" marL="914400" rtl="0" algn="l">
              <a:spcBef>
                <a:spcPts val="0"/>
              </a:spcBef>
              <a:spcAft>
                <a:spcPts val="0"/>
              </a:spcAft>
              <a:buSzPts val="1400"/>
              <a:buChar char="○"/>
            </a:pPr>
            <a:r>
              <a:rPr lang="en"/>
              <a:t>Market </a:t>
            </a:r>
            <a:r>
              <a:rPr lang="en"/>
              <a:t>volatility, unpredictable outcome</a:t>
            </a:r>
            <a:endParaRPr/>
          </a:p>
          <a:p>
            <a:pPr indent="-317500" lvl="2" marL="1371600" rtl="0" algn="l">
              <a:spcBef>
                <a:spcPts val="0"/>
              </a:spcBef>
              <a:spcAft>
                <a:spcPts val="0"/>
              </a:spcAft>
              <a:buSzPts val="1400"/>
              <a:buChar char="■"/>
            </a:pPr>
            <a:r>
              <a:rPr lang="en"/>
              <a:t>Loss of sales from people valuing privacy</a:t>
            </a:r>
            <a:endParaRPr/>
          </a:p>
          <a:p>
            <a:pPr indent="0" lvl="0" marL="0" rtl="0" algn="l">
              <a:spcBef>
                <a:spcPts val="1600"/>
              </a:spcBef>
              <a:spcAft>
                <a:spcPts val="1600"/>
              </a:spcAft>
              <a:buNone/>
            </a:pPr>
            <a:r>
              <a:rPr lang="en" sz="1400"/>
              <a:t>(Walsh et al., 2019)</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Against - Backdoors are a Risk to the Public</a:t>
            </a:r>
            <a:endParaRPr/>
          </a:p>
        </p:txBody>
      </p:sp>
      <p:sp>
        <p:nvSpPr>
          <p:cNvPr id="273" name="Google Shape;273;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Forcing Compliance - Exploitable Backdoors</a:t>
            </a:r>
            <a:endParaRPr u="sng"/>
          </a:p>
          <a:p>
            <a:pPr indent="-342900" lvl="0" marL="457200" rtl="0" algn="l">
              <a:spcBef>
                <a:spcPts val="1600"/>
              </a:spcBef>
              <a:spcAft>
                <a:spcPts val="0"/>
              </a:spcAft>
              <a:buSzPts val="1800"/>
              <a:buChar char="●"/>
            </a:pPr>
            <a:r>
              <a:rPr lang="en"/>
              <a:t>Technologies that comply with backdoor requirements have turned out to be less secure</a:t>
            </a:r>
            <a:endParaRPr/>
          </a:p>
          <a:p>
            <a:pPr indent="-342900" lvl="0" marL="457200" rtl="0" algn="l">
              <a:spcBef>
                <a:spcPts val="0"/>
              </a:spcBef>
              <a:spcAft>
                <a:spcPts val="0"/>
              </a:spcAft>
              <a:buSzPts val="1800"/>
              <a:buChar char="●"/>
            </a:pPr>
            <a:r>
              <a:rPr lang="en"/>
              <a:t>Backdoors act as another “point” of weakness that hackers are able to exploit</a:t>
            </a:r>
            <a:endParaRPr/>
          </a:p>
          <a:p>
            <a:pPr indent="-317500" lvl="1" marL="914400" rtl="0" algn="l">
              <a:spcBef>
                <a:spcPts val="0"/>
              </a:spcBef>
              <a:spcAft>
                <a:spcPts val="0"/>
              </a:spcAft>
              <a:buSzPts val="1400"/>
              <a:buChar char="○"/>
            </a:pPr>
            <a:r>
              <a:rPr lang="en"/>
              <a:t>Put the public at a greater risk of having their data stolen </a:t>
            </a:r>
            <a:endParaRPr/>
          </a:p>
          <a:p>
            <a:pPr indent="0" lvl="0" marL="0" rtl="0" algn="l">
              <a:spcBef>
                <a:spcPts val="1600"/>
              </a:spcBef>
              <a:spcAft>
                <a:spcPts val="0"/>
              </a:spcAft>
              <a:buNone/>
            </a:pPr>
            <a:r>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rPr lang="en" sz="1400"/>
              <a:t>(Abelson et al., 2015)</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Backdoors are a Risk to the Public - Cont’d</a:t>
            </a:r>
            <a:endParaRPr/>
          </a:p>
        </p:txBody>
      </p:sp>
      <p:sp>
        <p:nvSpPr>
          <p:cNvPr id="279" name="Google Shape;279;p3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Forcing Compliance - Backdoors have been exploited in the past</a:t>
            </a:r>
            <a:endParaRPr u="sng"/>
          </a:p>
          <a:p>
            <a:pPr indent="-342900" lvl="0" marL="457200" rtl="0" algn="l">
              <a:spcBef>
                <a:spcPts val="1600"/>
              </a:spcBef>
              <a:spcAft>
                <a:spcPts val="0"/>
              </a:spcAft>
              <a:buSzPts val="1800"/>
              <a:buChar char="●"/>
            </a:pPr>
            <a:r>
              <a:rPr lang="en"/>
              <a:t>New features (backdoor access) come with new vulnerabilities </a:t>
            </a:r>
            <a:endParaRPr/>
          </a:p>
          <a:p>
            <a:pPr indent="0" lvl="0" marL="0" rtl="0" algn="l">
              <a:spcBef>
                <a:spcPts val="1600"/>
              </a:spcBef>
              <a:spcAft>
                <a:spcPts val="0"/>
              </a:spcAft>
              <a:buNone/>
            </a:pPr>
            <a:r>
              <a:rPr lang="en" sz="1400"/>
              <a:t>(Abelson et al., 2015)</a:t>
            </a:r>
            <a:endParaRPr sz="1400"/>
          </a:p>
          <a:p>
            <a:pPr indent="0" lvl="0" marL="0" rtl="0" algn="l">
              <a:spcBef>
                <a:spcPts val="1600"/>
              </a:spcBef>
              <a:spcAft>
                <a:spcPts val="0"/>
              </a:spcAft>
              <a:buNone/>
            </a:pPr>
            <a:r>
              <a:rPr lang="en" u="sng"/>
              <a:t>Hypothetical: Increased Crime Rates?</a:t>
            </a:r>
            <a:endParaRPr u="sng"/>
          </a:p>
          <a:p>
            <a:pPr indent="-342900" lvl="0" marL="457200" rtl="0" algn="l">
              <a:spcBef>
                <a:spcPts val="1600"/>
              </a:spcBef>
              <a:spcAft>
                <a:spcPts val="0"/>
              </a:spcAft>
              <a:buSzPts val="1800"/>
              <a:buChar char="●"/>
            </a:pPr>
            <a:r>
              <a:rPr lang="en"/>
              <a:t>No data will be truly private (if exploited)</a:t>
            </a:r>
            <a:endParaRPr/>
          </a:p>
          <a:p>
            <a:pPr indent="-317500" lvl="1" marL="914400" rtl="0" algn="l">
              <a:spcBef>
                <a:spcPts val="0"/>
              </a:spcBef>
              <a:spcAft>
                <a:spcPts val="0"/>
              </a:spcAft>
              <a:buSzPts val="1400"/>
              <a:buChar char="○"/>
            </a:pPr>
            <a:r>
              <a:rPr lang="en"/>
              <a:t>Fraud</a:t>
            </a:r>
            <a:endParaRPr/>
          </a:p>
          <a:p>
            <a:pPr indent="-317500" lvl="1" marL="914400" rtl="0" algn="l">
              <a:spcBef>
                <a:spcPts val="0"/>
              </a:spcBef>
              <a:spcAft>
                <a:spcPts val="0"/>
              </a:spcAft>
              <a:buSzPts val="1400"/>
              <a:buChar char="○"/>
            </a:pPr>
            <a:r>
              <a:rPr lang="en"/>
              <a:t>Blackmail</a:t>
            </a:r>
            <a:endParaRPr/>
          </a:p>
          <a:p>
            <a:pPr indent="-342900" lvl="0" marL="457200" rtl="0" algn="l">
              <a:spcBef>
                <a:spcPts val="0"/>
              </a:spcBef>
              <a:spcAft>
                <a:spcPts val="0"/>
              </a:spcAft>
              <a:buSzPts val="1800"/>
              <a:buChar char="●"/>
            </a:pPr>
            <a:r>
              <a:rPr lang="en"/>
              <a:t>Difficult to keep out of the wrong hands</a:t>
            </a:r>
            <a:endParaRPr/>
          </a:p>
          <a:p>
            <a:pPr indent="0" lvl="0" marL="0" rtl="0" algn="l">
              <a:spcBef>
                <a:spcPts val="1600"/>
              </a:spcBef>
              <a:spcAft>
                <a:spcPts val="0"/>
              </a:spcAft>
              <a:buNone/>
            </a:pPr>
            <a:r>
              <a:t/>
            </a:r>
            <a:endParaRPr u="sng"/>
          </a:p>
          <a:p>
            <a:pPr indent="0" lvl="0" marL="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Summary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a:t>
            </a:r>
            <a:endParaRPr/>
          </a:p>
        </p:txBody>
      </p:sp>
      <p:sp>
        <p:nvSpPr>
          <p:cNvPr id="290" name="Google Shape;290;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system is possible to allow legal access to private information for investigative purposes</a:t>
            </a:r>
            <a:endParaRPr/>
          </a:p>
          <a:p>
            <a:pPr indent="-342900" lvl="0" marL="457200" rtl="0" algn="l">
              <a:spcBef>
                <a:spcPts val="0"/>
              </a:spcBef>
              <a:spcAft>
                <a:spcPts val="0"/>
              </a:spcAft>
              <a:buSzPts val="1800"/>
              <a:buChar char="●"/>
            </a:pPr>
            <a:r>
              <a:rPr lang="en"/>
              <a:t>Public safety can be improved</a:t>
            </a:r>
            <a:endParaRPr/>
          </a:p>
          <a:p>
            <a:pPr indent="-342900" lvl="0" marL="457200" rtl="0" algn="l">
              <a:spcBef>
                <a:spcPts val="0"/>
              </a:spcBef>
              <a:spcAft>
                <a:spcPts val="0"/>
              </a:spcAft>
              <a:buSzPts val="1800"/>
              <a:buChar char="●"/>
            </a:pPr>
            <a:r>
              <a:rPr lang="en"/>
              <a:t>Criminal investigations will be much easier because of technology</a:t>
            </a:r>
            <a:endParaRPr/>
          </a:p>
          <a:p>
            <a:pPr indent="-342900" lvl="0" marL="457200" rtl="0" algn="l">
              <a:spcBef>
                <a:spcPts val="0"/>
              </a:spcBef>
              <a:spcAft>
                <a:spcPts val="0"/>
              </a:spcAft>
              <a:buSzPts val="1800"/>
              <a:buChar char="●"/>
            </a:pPr>
            <a:r>
              <a:rPr lang="en"/>
              <a:t>Statutes must be carefully constructed to prevent abuse of power, but can be aided with technology like split-key encryption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Against</a:t>
            </a:r>
            <a:endParaRPr/>
          </a:p>
        </p:txBody>
      </p:sp>
      <p:sp>
        <p:nvSpPr>
          <p:cNvPr id="296" name="Google Shape;296;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Giving power to search protected data is a privacy violation</a:t>
            </a:r>
            <a:endParaRPr/>
          </a:p>
          <a:p>
            <a:pPr indent="-317500" lvl="1" marL="914400" rtl="0" algn="l">
              <a:spcBef>
                <a:spcPts val="0"/>
              </a:spcBef>
              <a:spcAft>
                <a:spcPts val="0"/>
              </a:spcAft>
              <a:buSzPts val="1400"/>
              <a:buChar char="○"/>
            </a:pPr>
            <a:r>
              <a:rPr lang="en"/>
              <a:t>Private information is privy to the state at a request’s notice</a:t>
            </a:r>
            <a:endParaRPr/>
          </a:p>
          <a:p>
            <a:pPr indent="-342900" lvl="0" marL="457200" rtl="0" algn="l">
              <a:spcBef>
                <a:spcPts val="0"/>
              </a:spcBef>
              <a:spcAft>
                <a:spcPts val="0"/>
              </a:spcAft>
              <a:buSzPts val="1800"/>
              <a:buChar char="●"/>
            </a:pPr>
            <a:r>
              <a:rPr lang="en"/>
              <a:t>Backdoors are a vulnerabilities for data breaches</a:t>
            </a:r>
            <a:endParaRPr/>
          </a:p>
          <a:p>
            <a:pPr indent="-342900" lvl="0" marL="457200" rtl="0" algn="l">
              <a:spcBef>
                <a:spcPts val="0"/>
              </a:spcBef>
              <a:spcAft>
                <a:spcPts val="0"/>
              </a:spcAft>
              <a:buSzPts val="1800"/>
              <a:buChar char="●"/>
            </a:pPr>
            <a:r>
              <a:rPr lang="en"/>
              <a:t>Fraud</a:t>
            </a:r>
            <a:r>
              <a:rPr lang="en"/>
              <a:t> and corruption is commonplace are common in intelligence agencies</a:t>
            </a:r>
            <a:endParaRPr/>
          </a:p>
          <a:p>
            <a:pPr indent="-317500" lvl="1" marL="914400" rtl="0" algn="l">
              <a:spcBef>
                <a:spcPts val="0"/>
              </a:spcBef>
              <a:spcAft>
                <a:spcPts val="0"/>
              </a:spcAft>
              <a:buSzPts val="1400"/>
              <a:buChar char="○"/>
            </a:pPr>
            <a:r>
              <a:rPr lang="en"/>
              <a:t>Many search warrants end up with no helpful information</a:t>
            </a:r>
            <a:endParaRPr/>
          </a:p>
          <a:p>
            <a:pPr indent="-342900" lvl="0" marL="457200" rtl="0" algn="l">
              <a:spcBef>
                <a:spcPts val="0"/>
              </a:spcBef>
              <a:spcAft>
                <a:spcPts val="0"/>
              </a:spcAft>
              <a:buSzPts val="1800"/>
              <a:buChar char="●"/>
            </a:pPr>
            <a:r>
              <a:rPr lang="en"/>
              <a:t>Imposes </a:t>
            </a:r>
            <a:r>
              <a:rPr lang="en"/>
              <a:t>hefty</a:t>
            </a:r>
            <a:r>
              <a:rPr lang="en"/>
              <a:t> financial costs to companies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1"/>
          <p:cNvSpPr txBox="1"/>
          <p:nvPr>
            <p:ph type="title"/>
          </p:nvPr>
        </p:nvSpPr>
        <p:spPr>
          <a:xfrm>
            <a:off x="598100" y="39272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02" name="Google Shape;302;p41"/>
          <p:cNvSpPr txBox="1"/>
          <p:nvPr/>
        </p:nvSpPr>
        <p:spPr>
          <a:xfrm>
            <a:off x="650400" y="1231525"/>
            <a:ext cx="7843200" cy="3879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Lachance, Naomi. “Apple, Google Ordered To Unlock Smartphones Since At Least 2008.” All Tech Considered [BLOG], NPR, 2016. </a:t>
            </a:r>
            <a:r>
              <a:rPr lang="en" sz="1200">
                <a:solidFill>
                  <a:schemeClr val="lt1"/>
                </a:solidFill>
                <a:latin typeface="Roboto"/>
                <a:ea typeface="Roboto"/>
                <a:cs typeface="Roboto"/>
                <a:sym typeface="Roboto"/>
              </a:rPr>
              <a:t>Accessed 1 June 2023. </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Baig, Edward C. “Should Apple Help DOJ Unlock Terrorist’s Iphones?” USA Today, 15 Jan. 2020, www.usatoday.com/story/tech/2020/01/15/pensacola-debate-should-apple-help-fbi-crack-shooters-iphones/4464120002/. </a:t>
            </a:r>
            <a:r>
              <a:rPr lang="en" sz="1200">
                <a:solidFill>
                  <a:schemeClr val="lt1"/>
                </a:solidFill>
                <a:latin typeface="Roboto"/>
                <a:ea typeface="Roboto"/>
                <a:cs typeface="Roboto"/>
                <a:sym typeface="Roboto"/>
              </a:rPr>
              <a:t>Accessed 1 June 2023.  </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S. M. Bellovin, "The Law and Lawful Hacking," in IEEE Security &amp; Privacy, vol. 19, no. 4, pp. 76-76, July-Aug. 2021, doi: 10.1109/MSEC.2021.3077374. </a:t>
            </a:r>
            <a:r>
              <a:rPr lang="en" sz="1200">
                <a:solidFill>
                  <a:schemeClr val="lt1"/>
                </a:solidFill>
                <a:latin typeface="Roboto"/>
                <a:ea typeface="Roboto"/>
                <a:cs typeface="Roboto"/>
                <a:sym typeface="Roboto"/>
              </a:rPr>
              <a:t>Accessed 1 June 2023.  </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Sagan, Aleksandra. “What Powers Do Police Have for Online Surveillance? | CBC News.” CBC, 28 Mar. 2013, </a:t>
            </a:r>
            <a:r>
              <a:rPr lang="en" sz="1200" u="sng">
                <a:solidFill>
                  <a:schemeClr val="hlink"/>
                </a:solidFill>
                <a:latin typeface="Roboto"/>
                <a:ea typeface="Roboto"/>
                <a:cs typeface="Roboto"/>
                <a:sym typeface="Roboto"/>
                <a:hlinkClick r:id="rId3"/>
              </a:rPr>
              <a:t>www.cbc.ca/news/canada/what-powers-do-police-have-for-online-surveillance-1.1333667</a:t>
            </a:r>
            <a:r>
              <a:rPr lang="en" sz="1200">
                <a:solidFill>
                  <a:schemeClr val="lt1"/>
                </a:solidFill>
                <a:latin typeface="Roboto"/>
                <a:ea typeface="Roboto"/>
                <a:cs typeface="Roboto"/>
                <a:sym typeface="Roboto"/>
              </a:rPr>
              <a:t>. </a:t>
            </a:r>
            <a:r>
              <a:rPr lang="en" sz="1200">
                <a:solidFill>
                  <a:schemeClr val="lt1"/>
                </a:solidFill>
                <a:latin typeface="Roboto"/>
                <a:ea typeface="Roboto"/>
                <a:cs typeface="Roboto"/>
                <a:sym typeface="Roboto"/>
              </a:rPr>
              <a:t>Accessed 3 June 2023.  </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Chan, Gerald, and Stephen Aylward. FBI v. Apple and Beyond: Encryption in the Canadian Law of Digital Search and Seizure, www.isrcl.com/wp-content/uploads/2021/05/Aylward-Stephen-FBI-v-Apple-and-Beyond-Encryption-in-the-Canadian-law-of-digital-search-and-seizure.pdf. Accessed 5 June 2023.  </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Comey, James B. “Going Dark: Are Technology, Privacy, and Public Safety on a Collision Course?” FBI, 16 Oct. 2014, www.fbi.gov/news/speeches/going-dark-are-technology-privacy-and-public-safety-on-a-collision-course. </a:t>
            </a:r>
            <a:r>
              <a:rPr lang="en" sz="1200">
                <a:solidFill>
                  <a:schemeClr val="lt1"/>
                </a:solidFill>
                <a:latin typeface="Roboto"/>
                <a:ea typeface="Roboto"/>
                <a:cs typeface="Roboto"/>
                <a:sym typeface="Roboto"/>
              </a:rPr>
              <a:t>Accessed 5 June 2023. </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Owen, Robyn. “Law Enforcement’s Dilemma: Fighting 21st Century Encrypted Communications With 20th Century Legislation.” Homeland Security Affairs, 2018. Accessed 5 June 2023. </a:t>
            </a:r>
            <a:endParaRPr sz="120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Topic 1</a:t>
            </a:r>
            <a:endParaRPr/>
          </a:p>
        </p:txBody>
      </p:sp>
      <p:sp>
        <p:nvSpPr>
          <p:cNvPr id="98" name="Google Shape;98;p15"/>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Public Safety vs. Personal Privacy</a:t>
            </a:r>
            <a:endParaRPr/>
          </a:p>
        </p:txBody>
      </p:sp>
      <p:sp>
        <p:nvSpPr>
          <p:cNvPr id="99" name="Google Shape;99;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How do you balance the conflicting interests of national security and personal privacy on the issue of encryption?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txBox="1"/>
          <p:nvPr>
            <p:ph type="title"/>
          </p:nvPr>
        </p:nvSpPr>
        <p:spPr>
          <a:xfrm>
            <a:off x="598100" y="39272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08" name="Google Shape;308;p42"/>
          <p:cNvSpPr txBox="1"/>
          <p:nvPr/>
        </p:nvSpPr>
        <p:spPr>
          <a:xfrm>
            <a:off x="688000" y="1231525"/>
            <a:ext cx="7843200" cy="3879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Abelson, H.</a:t>
            </a:r>
            <a:r>
              <a:rPr lang="en" sz="1200">
                <a:solidFill>
                  <a:schemeClr val="lt1"/>
                </a:solidFill>
                <a:latin typeface="Roboto"/>
                <a:ea typeface="Roboto"/>
                <a:cs typeface="Roboto"/>
                <a:sym typeface="Roboto"/>
              </a:rPr>
              <a:t>, Anderson, R., Bellovin, S. M., Benaloh, J., Blaze, M., Diffie, W., Gilmore, J., Green, M., Landau, S., Neumann, P. G., Rivest, R. L., Schiller, J. I., Schneier, B., Specter, M., Weitzner, D. J. </a:t>
            </a:r>
            <a:r>
              <a:rPr lang="en" sz="1200">
                <a:solidFill>
                  <a:schemeClr val="lt1"/>
                </a:solidFill>
                <a:latin typeface="Roboto"/>
                <a:ea typeface="Roboto"/>
                <a:cs typeface="Roboto"/>
                <a:sym typeface="Roboto"/>
              </a:rPr>
              <a:t>(2015). Keys Under Doormats: Mandating insecurity by requiring government access to all data and communications. Computer Science and Artificial Intelligence Laboratory, Massachusetts Institute of Technology.</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Benner, K. (2020). Barr asks apple to unlock pensacola killer’s phones, setting up clash. The New York Times.</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Cole, R. (2018). The constitutional insecurity of secured smartphones: unlocking the current fourth and fifth amendment safeguards protecting secured smartphones from law enforcement searches. University of La Verne Law Review, 39(2), 173-223. </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Fakhoury, H., &amp; Kayyali, D. (2014, October). Know Your Rights. Electronic Frontier Foundation. https://www.eff.org/issues/know-your-rights</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Walsh, J. J., Combs, E., &amp; Banaszynski, D. (2019). International Pressure Grows for Companies to Create "Backdoors" to Encryption. Intellectual Property &amp; Technology Law Journal, 31(1), 7-9. </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Li, David K. “Russian Soldier Alexander Sotkin Posts Instagram Selfies That May Link ...” Naws.Come.Au, 1 Aug. 2014, www.news.com.au/technology/online/russian-soldier-alexander-sotkin-posts-instagram-selfies-that-may-link-russian-military-to-ukraine/news-story/33159bfb9ee05ee61a661e92456f0f2c. </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Walden, Ian. “‘The Sky Is Falling!’ – Responses to the ‘Going Dark’ Problem.” Computer Law &amp;amp; Security Review, 26 May 2018, www.sciencedirect.com/science/article/abs/pii/S0267364918301973. </a:t>
            </a:r>
            <a:endParaRPr sz="1200">
              <a:solidFill>
                <a:schemeClr val="lt1"/>
              </a:solidFill>
              <a:latin typeface="Roboto"/>
              <a:ea typeface="Roboto"/>
              <a:cs typeface="Roboto"/>
              <a:sym typeface="Roboto"/>
            </a:endParaRPr>
          </a:p>
          <a:p>
            <a:pPr indent="0" lvl="0" marL="914400" rtl="0" algn="l">
              <a:spcBef>
                <a:spcPts val="0"/>
              </a:spcBef>
              <a:spcAft>
                <a:spcPts val="0"/>
              </a:spcAft>
              <a:buNone/>
            </a:pPr>
            <a:r>
              <a:t/>
            </a:r>
            <a:endParaRPr sz="1200">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Going Dark Problem</a:t>
            </a:r>
            <a:endParaRPr/>
          </a:p>
        </p:txBody>
      </p:sp>
      <p:sp>
        <p:nvSpPr>
          <p:cNvPr id="105" name="Google Shape;105;p16"/>
          <p:cNvSpPr txBox="1"/>
          <p:nvPr>
            <p:ph idx="1" type="body"/>
          </p:nvPr>
        </p:nvSpPr>
        <p:spPr>
          <a:xfrm>
            <a:off x="311700" y="1229875"/>
            <a:ext cx="54120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Originally a military time for sudden termination of communication</a:t>
            </a:r>
            <a:endParaRPr/>
          </a:p>
          <a:p>
            <a:pPr indent="-342900" lvl="0" marL="457200" rtl="0" algn="l">
              <a:spcBef>
                <a:spcPts val="0"/>
              </a:spcBef>
              <a:spcAft>
                <a:spcPts val="0"/>
              </a:spcAft>
              <a:buSzPts val="1800"/>
              <a:buChar char="●"/>
            </a:pPr>
            <a:r>
              <a:rPr lang="en"/>
              <a:t>Describes digital communication which cannot be tapped because of modern encryption</a:t>
            </a:r>
            <a:endParaRPr/>
          </a:p>
          <a:p>
            <a:pPr indent="-342900" lvl="0" marL="457200" rtl="0" algn="l">
              <a:spcBef>
                <a:spcPts val="0"/>
              </a:spcBef>
              <a:spcAft>
                <a:spcPts val="0"/>
              </a:spcAft>
              <a:buSzPts val="1800"/>
              <a:buChar char="●"/>
            </a:pPr>
            <a:r>
              <a:rPr lang="en"/>
              <a:t>It takes </a:t>
            </a:r>
            <a:r>
              <a:rPr lang="en"/>
              <a:t>immense</a:t>
            </a:r>
            <a:r>
              <a:rPr lang="en"/>
              <a:t> resources to bypass any instance of modern encryption</a:t>
            </a:r>
            <a:endParaRPr/>
          </a:p>
          <a:p>
            <a:pPr indent="-342900" lvl="0" marL="457200" rtl="0" algn="l">
              <a:spcBef>
                <a:spcPts val="0"/>
              </a:spcBef>
              <a:spcAft>
                <a:spcPts val="0"/>
              </a:spcAft>
              <a:buSzPts val="1800"/>
              <a:buChar char="●"/>
            </a:pPr>
            <a:r>
              <a:rPr lang="en"/>
              <a:t>This is a roadblock for the legal right for law enforcement to monitor communications for </a:t>
            </a:r>
            <a:r>
              <a:rPr lang="en"/>
              <a:t>public</a:t>
            </a:r>
            <a:r>
              <a:rPr lang="en"/>
              <a:t> safety</a:t>
            </a:r>
            <a:endParaRPr/>
          </a:p>
          <a:p>
            <a:pPr indent="0" lvl="0" marL="0" rtl="0" algn="l">
              <a:spcBef>
                <a:spcPts val="1600"/>
              </a:spcBef>
              <a:spcAft>
                <a:spcPts val="1600"/>
              </a:spcAft>
              <a:buNone/>
            </a:pPr>
            <a:r>
              <a:rPr lang="en" sz="1400"/>
              <a:t>(</a:t>
            </a:r>
            <a:r>
              <a:rPr lang="en" sz="1400"/>
              <a:t>Comey, James B.)</a:t>
            </a:r>
            <a:endParaRPr sz="1400"/>
          </a:p>
        </p:txBody>
      </p:sp>
      <p:pic>
        <p:nvPicPr>
          <p:cNvPr id="106" name="Google Shape;106;p16"/>
          <p:cNvPicPr preferRelativeResize="0"/>
          <p:nvPr/>
        </p:nvPicPr>
        <p:blipFill>
          <a:blip r:embed="rId3">
            <a:alphaModFix/>
          </a:blip>
          <a:stretch>
            <a:fillRect/>
          </a:stretch>
        </p:blipFill>
        <p:spPr>
          <a:xfrm>
            <a:off x="5723700" y="684350"/>
            <a:ext cx="3359800" cy="188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t>For</a:t>
            </a:r>
            <a:endParaRPr u="sng"/>
          </a:p>
          <a:p>
            <a:pPr indent="0" lvl="0" marL="0" rtl="0" algn="l">
              <a:spcBef>
                <a:spcPts val="0"/>
              </a:spcBef>
              <a:spcAft>
                <a:spcPts val="0"/>
              </a:spcAft>
              <a:buNone/>
            </a:pPr>
            <a:r>
              <a:t/>
            </a:r>
            <a:endParaRPr/>
          </a:p>
          <a:p>
            <a:pPr indent="0" lvl="0" marL="0" rtl="0" algn="l">
              <a:spcBef>
                <a:spcPts val="0"/>
              </a:spcBef>
              <a:spcAft>
                <a:spcPts val="0"/>
              </a:spcAft>
              <a:buNone/>
            </a:pPr>
            <a:r>
              <a:rPr lang="en"/>
              <a:t>Companies should prioritize national security</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 Example</a:t>
            </a:r>
            <a:endParaRPr/>
          </a:p>
        </p:txBody>
      </p:sp>
      <p:grpSp>
        <p:nvGrpSpPr>
          <p:cNvPr id="117" name="Google Shape;117;p18"/>
          <p:cNvGrpSpPr/>
          <p:nvPr/>
        </p:nvGrpSpPr>
        <p:grpSpPr>
          <a:xfrm>
            <a:off x="431925" y="1304875"/>
            <a:ext cx="2628925" cy="3416400"/>
            <a:chOff x="431925" y="1304875"/>
            <a:chExt cx="2628925" cy="3416400"/>
          </a:xfrm>
        </p:grpSpPr>
        <p:sp>
          <p:nvSpPr>
            <p:cNvPr id="118" name="Google Shape;118;p1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8"/>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121" name="Google Shape;121;p18"/>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iPhone confiscated from 2015’s San Bernardino shooter </a:t>
            </a:r>
            <a:endParaRPr sz="1600"/>
          </a:p>
          <a:p>
            <a:pPr indent="0" lvl="0" marL="0" rtl="0" algn="l">
              <a:spcBef>
                <a:spcPts val="1600"/>
              </a:spcBef>
              <a:spcAft>
                <a:spcPts val="0"/>
              </a:spcAft>
              <a:buNone/>
            </a:pPr>
            <a:r>
              <a:rPr lang="en" sz="1600"/>
              <a:t>FBI needed to access the encrypted contents for investigation</a:t>
            </a:r>
            <a:endParaRPr sz="1600"/>
          </a:p>
          <a:p>
            <a:pPr indent="0" lvl="0" marL="0" rtl="0" algn="l">
              <a:spcBef>
                <a:spcPts val="1600"/>
              </a:spcBef>
              <a:spcAft>
                <a:spcPts val="1600"/>
              </a:spcAft>
              <a:buNone/>
            </a:pPr>
            <a:r>
              <a:t/>
            </a:r>
            <a:endParaRPr sz="1600"/>
          </a:p>
        </p:txBody>
      </p:sp>
      <p:grpSp>
        <p:nvGrpSpPr>
          <p:cNvPr id="122" name="Google Shape;122;p18"/>
          <p:cNvGrpSpPr/>
          <p:nvPr/>
        </p:nvGrpSpPr>
        <p:grpSpPr>
          <a:xfrm>
            <a:off x="3320450" y="1304875"/>
            <a:ext cx="2632500" cy="3416400"/>
            <a:chOff x="3320450" y="1304875"/>
            <a:chExt cx="2632500" cy="3416400"/>
          </a:xfrm>
        </p:grpSpPr>
        <p:sp>
          <p:nvSpPr>
            <p:cNvPr id="123" name="Google Shape;123;p18"/>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8"/>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Example</a:t>
            </a:r>
            <a:endParaRPr>
              <a:solidFill>
                <a:schemeClr val="lt1"/>
              </a:solidFill>
            </a:endParaRPr>
          </a:p>
        </p:txBody>
      </p:sp>
      <p:sp>
        <p:nvSpPr>
          <p:cNvPr id="126" name="Google Shape;126;p18"/>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FBI asked Apple to “backdoor” the phone</a:t>
            </a:r>
            <a:endParaRPr sz="1600"/>
          </a:p>
          <a:p>
            <a:pPr indent="0" lvl="0" marL="0" rtl="0" algn="l">
              <a:spcBef>
                <a:spcPts val="1600"/>
              </a:spcBef>
              <a:spcAft>
                <a:spcPts val="0"/>
              </a:spcAft>
              <a:buNone/>
            </a:pPr>
            <a:r>
              <a:rPr lang="en" sz="1600"/>
              <a:t>US issued court order sided with FBI</a:t>
            </a:r>
            <a:endParaRPr sz="1600"/>
          </a:p>
          <a:p>
            <a:pPr indent="0" lvl="0" marL="0" rtl="0" algn="l">
              <a:spcBef>
                <a:spcPts val="1600"/>
              </a:spcBef>
              <a:spcAft>
                <a:spcPts val="1600"/>
              </a:spcAft>
              <a:buNone/>
            </a:pPr>
            <a:r>
              <a:rPr lang="en" sz="1600"/>
              <a:t>Suggested solution had Apple open the device on site and give the contents</a:t>
            </a:r>
            <a:endParaRPr sz="1600"/>
          </a:p>
        </p:txBody>
      </p:sp>
      <p:grpSp>
        <p:nvGrpSpPr>
          <p:cNvPr id="127" name="Google Shape;127;p18"/>
          <p:cNvGrpSpPr/>
          <p:nvPr/>
        </p:nvGrpSpPr>
        <p:grpSpPr>
          <a:xfrm>
            <a:off x="6212550" y="1304875"/>
            <a:ext cx="2632500" cy="3416400"/>
            <a:chOff x="6212550" y="1304875"/>
            <a:chExt cx="2632500" cy="3416400"/>
          </a:xfrm>
        </p:grpSpPr>
        <p:sp>
          <p:nvSpPr>
            <p:cNvPr id="128" name="Google Shape;128;p18"/>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8"/>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Conclusion</a:t>
            </a:r>
            <a:endParaRPr>
              <a:solidFill>
                <a:schemeClr val="lt1"/>
              </a:solidFill>
            </a:endParaRPr>
          </a:p>
        </p:txBody>
      </p:sp>
      <p:sp>
        <p:nvSpPr>
          <p:cNvPr id="131" name="Google Shape;131;p18"/>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 backdoor is dangerous, but precautionary measures existed</a:t>
            </a:r>
            <a:endParaRPr sz="1600"/>
          </a:p>
          <a:p>
            <a:pPr indent="0" lvl="0" marL="0" rtl="0" algn="l">
              <a:spcBef>
                <a:spcPts val="1600"/>
              </a:spcBef>
              <a:spcAft>
                <a:spcPts val="0"/>
              </a:spcAft>
              <a:buNone/>
            </a:pPr>
            <a:r>
              <a:rPr lang="en" sz="1600"/>
              <a:t>FBI hacked the device independent of Apple in the end</a:t>
            </a:r>
            <a:endParaRPr sz="1600"/>
          </a:p>
          <a:p>
            <a:pPr indent="0" lvl="0" marL="0" rtl="0" algn="l">
              <a:spcBef>
                <a:spcPts val="1600"/>
              </a:spcBef>
              <a:spcAft>
                <a:spcPts val="1600"/>
              </a:spcAft>
              <a:buNone/>
            </a:pPr>
            <a:r>
              <a:rPr lang="en" sz="1600"/>
              <a:t>14 lives lost</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 Civil Responsibility</a:t>
            </a:r>
            <a:endParaRPr/>
          </a:p>
        </p:txBody>
      </p:sp>
      <p:sp>
        <p:nvSpPr>
          <p:cNvPr id="137" name="Google Shape;137;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Law enforcement has responsibility to investigate to their best ability</a:t>
            </a:r>
            <a:endParaRPr/>
          </a:p>
          <a:p>
            <a:pPr indent="-342900" lvl="0" marL="457200" rtl="0" algn="l">
              <a:spcBef>
                <a:spcPts val="0"/>
              </a:spcBef>
              <a:spcAft>
                <a:spcPts val="0"/>
              </a:spcAft>
              <a:buSzPts val="1800"/>
              <a:buChar char="●"/>
            </a:pPr>
            <a:r>
              <a:rPr lang="en"/>
              <a:t>End to end </a:t>
            </a:r>
            <a:r>
              <a:rPr lang="en"/>
              <a:t>encryption</a:t>
            </a:r>
            <a:r>
              <a:rPr lang="en"/>
              <a:t> actively hinders their duty</a:t>
            </a:r>
            <a:endParaRPr/>
          </a:p>
          <a:p>
            <a:pPr indent="0" lvl="0" marL="0" rtl="0" algn="l">
              <a:spcBef>
                <a:spcPts val="1600"/>
              </a:spcBef>
              <a:spcAft>
                <a:spcPts val="0"/>
              </a:spcAft>
              <a:buNone/>
            </a:pPr>
            <a:r>
              <a:rPr lang="en" u="sng"/>
              <a:t>Possible Solutions</a:t>
            </a:r>
            <a:endParaRPr u="sng"/>
          </a:p>
          <a:p>
            <a:pPr indent="-342900" lvl="0" marL="457200" rtl="0" algn="l">
              <a:spcBef>
                <a:spcPts val="1600"/>
              </a:spcBef>
              <a:spcAft>
                <a:spcPts val="0"/>
              </a:spcAft>
              <a:buSzPts val="1800"/>
              <a:buChar char="●"/>
            </a:pPr>
            <a:r>
              <a:rPr lang="en"/>
              <a:t>Limit the usage of strong encryption</a:t>
            </a:r>
            <a:endParaRPr/>
          </a:p>
          <a:p>
            <a:pPr indent="-342900" lvl="0" marL="457200" rtl="0" algn="l">
              <a:spcBef>
                <a:spcPts val="0"/>
              </a:spcBef>
              <a:spcAft>
                <a:spcPts val="0"/>
              </a:spcAft>
              <a:buSzPts val="1800"/>
              <a:buChar char="●"/>
            </a:pPr>
            <a:r>
              <a:rPr lang="en"/>
              <a:t>Give authorities to the </a:t>
            </a:r>
            <a:r>
              <a:rPr lang="en"/>
              <a:t>power</a:t>
            </a:r>
            <a:r>
              <a:rPr lang="en"/>
              <a:t> to access to protected data upon request</a:t>
            </a:r>
            <a:endParaRPr/>
          </a:p>
          <a:p>
            <a:pPr indent="-342900" lvl="0" marL="457200" rtl="0" algn="l">
              <a:spcBef>
                <a:spcPts val="0"/>
              </a:spcBef>
              <a:spcAft>
                <a:spcPts val="0"/>
              </a:spcAft>
              <a:buSzPts val="1800"/>
              <a:buChar char="●"/>
            </a:pPr>
            <a:r>
              <a:rPr lang="en"/>
              <a:t>Have service providers assist in getting protected data</a:t>
            </a:r>
            <a:endParaRPr/>
          </a:p>
          <a:p>
            <a:pPr indent="-342900" lvl="0" marL="457200" rtl="0" algn="l">
              <a:spcBef>
                <a:spcPts val="0"/>
              </a:spcBef>
              <a:spcAft>
                <a:spcPts val="0"/>
              </a:spcAft>
              <a:buSzPts val="1800"/>
              <a:buChar char="●"/>
            </a:pPr>
            <a:r>
              <a:rPr lang="en"/>
              <a:t>Give authorities a master key access for investigative purposes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1400"/>
              <a:t>(Walden, Ian)</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 Backdoor Risk Mitigation</a:t>
            </a:r>
            <a:endParaRPr/>
          </a:p>
        </p:txBody>
      </p:sp>
      <p:sp>
        <p:nvSpPr>
          <p:cNvPr id="143" name="Google Shape;143;p20"/>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it?</a:t>
            </a:r>
            <a:endParaRPr/>
          </a:p>
          <a:p>
            <a:pPr indent="-317500" lvl="0" marL="457200" rtl="0" algn="l">
              <a:spcBef>
                <a:spcPts val="1600"/>
              </a:spcBef>
              <a:spcAft>
                <a:spcPts val="0"/>
              </a:spcAft>
              <a:buSzPts val="1400"/>
              <a:buChar char="●"/>
            </a:pPr>
            <a:r>
              <a:rPr lang="en"/>
              <a:t>Vendor implements a secret access to encrypted information</a:t>
            </a:r>
            <a:endParaRPr/>
          </a:p>
          <a:p>
            <a:pPr indent="-317500" lvl="0" marL="457200" rtl="0" algn="l">
              <a:spcBef>
                <a:spcPts val="0"/>
              </a:spcBef>
              <a:spcAft>
                <a:spcPts val="0"/>
              </a:spcAft>
              <a:buSzPts val="1400"/>
              <a:buChar char="●"/>
            </a:pPr>
            <a:r>
              <a:rPr lang="en"/>
              <a:t>Allows law </a:t>
            </a:r>
            <a:r>
              <a:rPr lang="en"/>
              <a:t>enforcement</a:t>
            </a:r>
            <a:r>
              <a:rPr lang="en"/>
              <a:t> to hack into computers</a:t>
            </a:r>
            <a:endParaRPr sz="1350">
              <a:solidFill>
                <a:srgbClr val="333333"/>
              </a:solidFill>
              <a:highlight>
                <a:srgbClr val="FFFFFF"/>
              </a:highlight>
              <a:latin typeface="Arial"/>
              <a:ea typeface="Arial"/>
              <a:cs typeface="Arial"/>
              <a:sym typeface="Arial"/>
            </a:endParaRPr>
          </a:p>
          <a:p>
            <a:pPr indent="-314325" lvl="0" marL="457200" rtl="0" algn="l">
              <a:spcBef>
                <a:spcPts val="0"/>
              </a:spcBef>
              <a:spcAft>
                <a:spcPts val="0"/>
              </a:spcAft>
              <a:buClr>
                <a:srgbClr val="333333"/>
              </a:buClr>
              <a:buSzPts val="1350"/>
              <a:buFont typeface="Arial"/>
              <a:buChar char="●"/>
            </a:pPr>
            <a:r>
              <a:rPr lang="en" sz="1350">
                <a:solidFill>
                  <a:srgbClr val="333333"/>
                </a:solidFill>
                <a:highlight>
                  <a:srgbClr val="FFFFFF"/>
                </a:highlight>
                <a:latin typeface="Arial"/>
                <a:ea typeface="Arial"/>
                <a:cs typeface="Arial"/>
                <a:sym typeface="Arial"/>
              </a:rPr>
              <a:t>A possible criteria of a law is to require judicial approval (similar to a search warrant) </a:t>
            </a:r>
            <a:endParaRPr sz="1350">
              <a:solidFill>
                <a:srgbClr val="333333"/>
              </a:solidFill>
              <a:highlight>
                <a:srgbClr val="FFFFFF"/>
              </a:highlight>
              <a:latin typeface="Arial"/>
              <a:ea typeface="Arial"/>
              <a:cs typeface="Arial"/>
              <a:sym typeface="Arial"/>
            </a:endParaRPr>
          </a:p>
        </p:txBody>
      </p:sp>
      <p:sp>
        <p:nvSpPr>
          <p:cNvPr id="144" name="Google Shape;144;p20"/>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Ideally:</a:t>
            </a:r>
            <a:endParaRPr/>
          </a:p>
          <a:p>
            <a:pPr indent="-317500" lvl="0" marL="457200" rtl="0" algn="l">
              <a:spcBef>
                <a:spcPts val="1600"/>
              </a:spcBef>
              <a:spcAft>
                <a:spcPts val="0"/>
              </a:spcAft>
              <a:buSzPts val="1400"/>
              <a:buChar char="●"/>
            </a:pPr>
            <a:r>
              <a:rPr lang="en"/>
              <a:t>If a backdoor exists, it needs restrictive access</a:t>
            </a:r>
            <a:endParaRPr/>
          </a:p>
          <a:p>
            <a:pPr indent="-317500" lvl="0" marL="457200" rtl="0" algn="l">
              <a:spcBef>
                <a:spcPts val="0"/>
              </a:spcBef>
              <a:spcAft>
                <a:spcPts val="0"/>
              </a:spcAft>
              <a:buSzPts val="1400"/>
              <a:buChar char="●"/>
            </a:pPr>
            <a:r>
              <a:rPr lang="en"/>
              <a:t>Any saved information must be related to the case which the investigation was approved</a:t>
            </a:r>
            <a:endParaRPr/>
          </a:p>
          <a:p>
            <a:pPr indent="-317500" lvl="0" marL="457200" rtl="0" algn="l">
              <a:spcBef>
                <a:spcPts val="0"/>
              </a:spcBef>
              <a:spcAft>
                <a:spcPts val="0"/>
              </a:spcAft>
              <a:buSzPts val="1400"/>
              <a:buChar char="●"/>
            </a:pPr>
            <a:r>
              <a:rPr lang="en"/>
              <a:t>An approval requires a reasonable </a:t>
            </a:r>
            <a:r>
              <a:rPr lang="en"/>
              <a:t>suspicion</a:t>
            </a:r>
            <a:r>
              <a:rPr lang="en"/>
              <a:t> that the data will help the investigation</a:t>
            </a:r>
            <a:endParaRPr/>
          </a:p>
        </p:txBody>
      </p:sp>
      <p:pic>
        <p:nvPicPr>
          <p:cNvPr id="145" name="Google Shape;145;p20"/>
          <p:cNvPicPr preferRelativeResize="0"/>
          <p:nvPr/>
        </p:nvPicPr>
        <p:blipFill>
          <a:blip r:embed="rId3">
            <a:alphaModFix/>
          </a:blip>
          <a:stretch>
            <a:fillRect/>
          </a:stretch>
        </p:blipFill>
        <p:spPr>
          <a:xfrm>
            <a:off x="6415250" y="67675"/>
            <a:ext cx="2646024" cy="1484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 </a:t>
            </a:r>
            <a:r>
              <a:rPr lang="en"/>
              <a:t>Backdoor Risk Mitigation Cont’d</a:t>
            </a:r>
            <a:endParaRPr/>
          </a:p>
        </p:txBody>
      </p:sp>
      <p:sp>
        <p:nvSpPr>
          <p:cNvPr id="151" name="Google Shape;151;p21"/>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Master key (NSA </a:t>
            </a:r>
            <a:r>
              <a:rPr lang="en"/>
              <a:t>proposed</a:t>
            </a:r>
            <a:r>
              <a:rPr lang="en"/>
              <a:t>):</a:t>
            </a:r>
            <a:endParaRPr/>
          </a:p>
          <a:p>
            <a:pPr indent="-317500" lvl="0" marL="457200" rtl="0" algn="l">
              <a:spcBef>
                <a:spcPts val="1600"/>
              </a:spcBef>
              <a:spcAft>
                <a:spcPts val="0"/>
              </a:spcAft>
              <a:buSzPts val="1400"/>
              <a:buChar char="●"/>
            </a:pPr>
            <a:r>
              <a:rPr lang="en"/>
              <a:t>Split in 2, half owned by the vendor, half owned by law enforcement</a:t>
            </a:r>
            <a:endParaRPr/>
          </a:p>
          <a:p>
            <a:pPr indent="-317500" lvl="0" marL="457200" rtl="0" algn="l">
              <a:spcBef>
                <a:spcPts val="0"/>
              </a:spcBef>
              <a:spcAft>
                <a:spcPts val="0"/>
              </a:spcAft>
              <a:buSzPts val="1400"/>
              <a:buChar char="●"/>
            </a:pPr>
            <a:r>
              <a:rPr lang="en"/>
              <a:t>Permits lawful access as it requires the vendors permission</a:t>
            </a:r>
            <a:endParaRPr/>
          </a:p>
          <a:p>
            <a:pPr indent="-317500" lvl="0" marL="457200" rtl="0" algn="l">
              <a:spcBef>
                <a:spcPts val="0"/>
              </a:spcBef>
              <a:spcAft>
                <a:spcPts val="0"/>
              </a:spcAft>
              <a:buSzPts val="1400"/>
              <a:buChar char="●"/>
            </a:pPr>
            <a:r>
              <a:rPr lang="en"/>
              <a:t>Enables transparency between the law and vendors</a:t>
            </a:r>
            <a:endParaRPr/>
          </a:p>
        </p:txBody>
      </p:sp>
      <p:sp>
        <p:nvSpPr>
          <p:cNvPr id="152" name="Google Shape;152;p21"/>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Limitations/Cons:</a:t>
            </a:r>
            <a:endParaRPr/>
          </a:p>
          <a:p>
            <a:pPr indent="-317500" lvl="0" marL="457200" rtl="0" algn="l">
              <a:spcBef>
                <a:spcPts val="1600"/>
              </a:spcBef>
              <a:spcAft>
                <a:spcPts val="0"/>
              </a:spcAft>
              <a:buSzPts val="1400"/>
              <a:buChar char="●"/>
            </a:pPr>
            <a:r>
              <a:rPr lang="en"/>
              <a:t>2 points of failure</a:t>
            </a:r>
            <a:endParaRPr/>
          </a:p>
          <a:p>
            <a:pPr indent="-317500" lvl="0" marL="457200" rtl="0" algn="l">
              <a:spcBef>
                <a:spcPts val="0"/>
              </a:spcBef>
              <a:spcAft>
                <a:spcPts val="0"/>
              </a:spcAft>
              <a:buSzPts val="1400"/>
              <a:buChar char="●"/>
            </a:pPr>
            <a:r>
              <a:rPr lang="en"/>
              <a:t>Prohibitively</a:t>
            </a:r>
            <a:r>
              <a:rPr lang="en"/>
              <a:t> complex to implement</a:t>
            </a:r>
            <a:endParaRPr/>
          </a:p>
        </p:txBody>
      </p:sp>
      <p:pic>
        <p:nvPicPr>
          <p:cNvPr id="153" name="Google Shape;153;p21"/>
          <p:cNvPicPr preferRelativeResize="0"/>
          <p:nvPr/>
        </p:nvPicPr>
        <p:blipFill>
          <a:blip r:embed="rId3">
            <a:alphaModFix/>
          </a:blip>
          <a:stretch>
            <a:fillRect/>
          </a:stretch>
        </p:blipFill>
        <p:spPr>
          <a:xfrm>
            <a:off x="3947875" y="2856575"/>
            <a:ext cx="2997376" cy="2213750"/>
          </a:xfrm>
          <a:prstGeom prst="rect">
            <a:avLst/>
          </a:prstGeom>
          <a:noFill/>
          <a:ln>
            <a:noFill/>
          </a:ln>
        </p:spPr>
      </p:pic>
      <p:sp>
        <p:nvSpPr>
          <p:cNvPr id="154" name="Google Shape;154;p21"/>
          <p:cNvSpPr txBox="1"/>
          <p:nvPr/>
        </p:nvSpPr>
        <p:spPr>
          <a:xfrm>
            <a:off x="7046100" y="4256175"/>
            <a:ext cx="1786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(Owen, Robyn)</a:t>
            </a:r>
            <a:endParaRPr sz="12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