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0AF36D5-FA8D-497D-ACCC-98C67B1D6934}">
  <a:tblStyle styleId="{20AF36D5-FA8D-497D-ACCC-98C67B1D69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f5ab766b8_4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f5ab766b8_4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f5ab766b8_4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f5ab766b8_4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When we use a small frame length we loose on frequency resoltion. If we use a large frame we cannot use the fact that the signal is stationary, indeed in a speech signal the statistic of a signal depend on the time. So we have to choose a frame length that allow us to have a good resolution and to "keep" the signal stationary.</a:t>
            </a:r>
            <a:endParaRPr sz="10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ea9ad6e4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ea9ad6e4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f5ab766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f5ab766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f5ab766b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f5ab766b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f5ab766b8_4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f5ab766b8_4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Allophone: For example, in English an aspirated p (as in pin) and unaspirated p (as in spin) are allophones of p.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f5ab766b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f5ab766b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f5ab766b8_4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f5ab766b8_4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f5ab766b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f5ab766b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f5ab766b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f5ab766b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c9f2c795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c9f2c795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cbae671cb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cbae671c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f5ab766b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f5ab766b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f5ab766b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f5ab766b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ea9ad6e4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ea9ad6e4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f5ab766b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f5ab766b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show that above 4kHz we have no power in the voice so it's useless to code frequency from 4kHz to 20 kHz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f5ab766b8_4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f5ab766b8_4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f5ab766b8_4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f5ab766b8_4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can we make a difference between unvoice frame and voice frame.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ea9ad6e4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ea9ad6e4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f5ab766b8_4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f5ab766b8_4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When we use a small frame length we loose on frequency resoltion. If we use a large frame we cannot use the fact that the signal is stationary, indeed in a speech signal the statistic of a signal depend on the time. So we have to choose a frame length that allow us to have a good resolution and to "keep" the signal stationary.</a:t>
            </a:r>
            <a:endParaRPr sz="10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f5ab766b8_4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f5ab766b8_4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rectangular window method, we see that with a we have a better frequency resolution but we also have a big variance. The choice of the window depend on the application and we have to make a compromise between resolution and variance.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FJdcdlsWrwqjRa8QRYYG-B0frHSXCWKY/view" TargetMode="External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hyperlink" Target="http://drive.google.com/file/d/1qyJ58D-qV5aJRLdFDdzge9rfgW7jrw3x/view" TargetMode="External"/><Relationship Id="rId10" Type="http://schemas.openxmlformats.org/officeDocument/2006/relationships/hyperlink" Target="http://drive.google.com/file/d/1RN1K0N_X-3nl_bjCzUzFpk4FX2Vwwiud/view" TargetMode="External"/><Relationship Id="rId13" Type="http://schemas.openxmlformats.org/officeDocument/2006/relationships/hyperlink" Target="http://drive.google.com/file/d/1zNzeEPJSkIr0btH0-LvEGrRb9ZNzk0bT/view" TargetMode="External"/><Relationship Id="rId1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qxfaIFwpExM29u3jcsIwDM_wTaaNnnBn/view" TargetMode="External"/><Relationship Id="rId4" Type="http://schemas.openxmlformats.org/officeDocument/2006/relationships/image" Target="../media/image11.jpg"/><Relationship Id="rId9" Type="http://schemas.openxmlformats.org/officeDocument/2006/relationships/hyperlink" Target="http://drive.google.com/file/d/1OSMsIJ-C3S27LCfXcn7CRdgT7nRDMdhz/view" TargetMode="External"/><Relationship Id="rId5" Type="http://schemas.openxmlformats.org/officeDocument/2006/relationships/hyperlink" Target="http://drive.google.com/file/d/1m81xZBLy-ciz0qHx-rspK7chXbOl2__M/view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://drive.google.com/file/d/1lYGR7Im2PdhbNbFwt9loftlY_eMaiLzd/view" TargetMode="External"/><Relationship Id="rId8" Type="http://schemas.openxmlformats.org/officeDocument/2006/relationships/hyperlink" Target="http://drive.google.com/file/d/1vNOSoFc6-BddTj9eJjLmsMMOgcVdyYqJ/view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EQ2321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Speech and Audio Processing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Assignment </a:t>
            </a:r>
            <a:r>
              <a:rPr lang="en" sz="3000"/>
              <a:t>01</a:t>
            </a:r>
            <a:endParaRPr sz="3000"/>
          </a:p>
        </p:txBody>
      </p:sp>
      <p:sp>
        <p:nvSpPr>
          <p:cNvPr id="88" name="Google Shape;88;p13"/>
          <p:cNvSpPr txBox="1"/>
          <p:nvPr/>
        </p:nvSpPr>
        <p:spPr>
          <a:xfrm>
            <a:off x="6821775" y="4262100"/>
            <a:ext cx="19077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Team: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Yann and Harsha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727650" y="629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Voiced and Unvoiced Speech Sounds</a:t>
            </a:r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 rotWithShape="1">
          <a:blip r:embed="rId3">
            <a:alphaModFix/>
          </a:blip>
          <a:srcRect b="0" l="7703" r="5445" t="0"/>
          <a:stretch/>
        </p:blipFill>
        <p:spPr>
          <a:xfrm>
            <a:off x="750350" y="1753475"/>
            <a:ext cx="3665477" cy="261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 rotWithShape="1">
          <a:blip r:embed="rId4">
            <a:alphaModFix/>
          </a:blip>
          <a:srcRect b="0" l="7498" r="5710" t="0"/>
          <a:stretch/>
        </p:blipFill>
        <p:spPr>
          <a:xfrm>
            <a:off x="4567050" y="1753475"/>
            <a:ext cx="3826577" cy="27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 txBox="1"/>
          <p:nvPr/>
        </p:nvSpPr>
        <p:spPr>
          <a:xfrm>
            <a:off x="998126" y="4320900"/>
            <a:ext cx="29628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PSD-LP  with an hanning window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4872800" y="4320900"/>
            <a:ext cx="32151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PSD-LP  with an rectangular window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2"/>
          <p:cNvSpPr txBox="1"/>
          <p:nvPr>
            <p:ph type="title"/>
          </p:nvPr>
        </p:nvSpPr>
        <p:spPr>
          <a:xfrm>
            <a:off x="667275" y="1262250"/>
            <a:ext cx="4186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[3.8] PSD-LP </a:t>
            </a:r>
            <a:r>
              <a:rPr b="0" lang="en" sz="1800"/>
              <a:t>using an AR model</a:t>
            </a:r>
            <a:endParaRPr b="0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727650" y="629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Voiced and Unvoiced Speech Sounds</a:t>
            </a:r>
            <a:endParaRPr/>
          </a:p>
        </p:txBody>
      </p:sp>
      <p:sp>
        <p:nvSpPr>
          <p:cNvPr id="183" name="Google Shape;18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3"/>
          <p:cNvSpPr txBox="1"/>
          <p:nvPr>
            <p:ph type="title"/>
          </p:nvPr>
        </p:nvSpPr>
        <p:spPr>
          <a:xfrm>
            <a:off x="667275" y="1262250"/>
            <a:ext cx="8357400" cy="3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[3.9] Mathematic expression 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w</a:t>
            </a:r>
            <a:r>
              <a:rPr b="0" lang="en" sz="1800"/>
              <a:t>e multiply abs(h(1:N/2+1)) by e because the AR process is derived from a white noise of power e.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[3.10] By observing the power spectrum estimate we can see that there is 4 peaks, thus we can model by an AR-8 model (8 conjugate poles). </a:t>
            </a:r>
            <a:br>
              <a:rPr b="0" lang="en" sz="1800"/>
            </a:br>
            <a:r>
              <a:rPr b="0" lang="en" sz="1800"/>
              <a:t>We choose M = 10 to include all type of voice of people.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</p:txBody>
      </p:sp>
      <p:pic>
        <p:nvPicPr>
          <p:cNvPr id="185" name="Google Shape;185;p23"/>
          <p:cNvPicPr preferRelativeResize="0"/>
          <p:nvPr/>
        </p:nvPicPr>
        <p:blipFill rotWithShape="1">
          <a:blip r:embed="rId3">
            <a:alphaModFix/>
          </a:blip>
          <a:srcRect b="0" l="15239" r="0" t="0"/>
          <a:stretch/>
        </p:blipFill>
        <p:spPr>
          <a:xfrm>
            <a:off x="3870951" y="1262250"/>
            <a:ext cx="290320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2613" y="2945700"/>
            <a:ext cx="4238776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4"/>
          <p:cNvPicPr preferRelativeResize="0"/>
          <p:nvPr/>
        </p:nvPicPr>
        <p:blipFill rotWithShape="1">
          <a:blip r:embed="rId3">
            <a:alphaModFix/>
          </a:blip>
          <a:srcRect b="0" l="7654" r="5652" t="0"/>
          <a:stretch/>
        </p:blipFill>
        <p:spPr>
          <a:xfrm>
            <a:off x="982225" y="1728775"/>
            <a:ext cx="6846422" cy="335962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4"/>
          <p:cNvSpPr txBox="1"/>
          <p:nvPr>
            <p:ph type="title"/>
          </p:nvPr>
        </p:nvSpPr>
        <p:spPr>
          <a:xfrm>
            <a:off x="727650" y="629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Voiced and Unvoiced Speech Sounds</a:t>
            </a:r>
            <a:endParaRPr/>
          </a:p>
        </p:txBody>
      </p:sp>
      <p:sp>
        <p:nvSpPr>
          <p:cNvPr id="194" name="Google Shape;194;p24"/>
          <p:cNvSpPr txBox="1"/>
          <p:nvPr/>
        </p:nvSpPr>
        <p:spPr>
          <a:xfrm>
            <a:off x="727650" y="1311075"/>
            <a:ext cx="71010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[3.11] PSD of unvoiced region [0.82 to 0.84 sec]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7703" r="5445" t="0"/>
          <a:stretch/>
        </p:blipFill>
        <p:spPr>
          <a:xfrm>
            <a:off x="5253975" y="2361325"/>
            <a:ext cx="3831026" cy="24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5"/>
          <p:cNvSpPr txBox="1"/>
          <p:nvPr>
            <p:ph type="title"/>
          </p:nvPr>
        </p:nvSpPr>
        <p:spPr>
          <a:xfrm>
            <a:off x="727650" y="629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 Formants </a:t>
            </a:r>
            <a:endParaRPr/>
          </a:p>
        </p:txBody>
      </p:sp>
      <p:sp>
        <p:nvSpPr>
          <p:cNvPr id="202" name="Google Shape;202;p25"/>
          <p:cNvSpPr txBox="1"/>
          <p:nvPr/>
        </p:nvSpPr>
        <p:spPr>
          <a:xfrm>
            <a:off x="727650" y="1311075"/>
            <a:ext cx="8357400" cy="3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[4.1] From the voiced sound plot, </a:t>
            </a:r>
            <a:b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	F1 = 450Hz, F2 =  900Hz, F3 = 2250Hz; corresponds to the vowel "uh" 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[4.2] Formant frequency: </a:t>
            </a:r>
            <a:b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	Resonance frequencies.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    </a:t>
            </a:r>
            <a:b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	Pitch frequency:</a:t>
            </a:r>
            <a:b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	Fundamental frequency</a:t>
            </a:r>
            <a:b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	of vibration of the vocal folds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6"/>
          <p:cNvPicPr preferRelativeResize="0"/>
          <p:nvPr/>
        </p:nvPicPr>
        <p:blipFill rotWithShape="1">
          <a:blip r:embed="rId3">
            <a:alphaModFix/>
          </a:blip>
          <a:srcRect b="4603" l="8477" r="5979" t="4238"/>
          <a:stretch/>
        </p:blipFill>
        <p:spPr>
          <a:xfrm>
            <a:off x="386350" y="1777125"/>
            <a:ext cx="4731840" cy="302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6"/>
          <p:cNvSpPr txBox="1"/>
          <p:nvPr/>
        </p:nvSpPr>
        <p:spPr>
          <a:xfrm>
            <a:off x="1073463" y="4805125"/>
            <a:ext cx="28701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PSD of the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consonant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"n"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" name="Google Shape;209;p26"/>
          <p:cNvPicPr preferRelativeResize="0"/>
          <p:nvPr/>
        </p:nvPicPr>
        <p:blipFill rotWithShape="1">
          <a:blip r:embed="rId4">
            <a:alphaModFix/>
          </a:blip>
          <a:srcRect b="0" l="5023" r="5435" t="0"/>
          <a:stretch/>
        </p:blipFill>
        <p:spPr>
          <a:xfrm>
            <a:off x="5045075" y="1359250"/>
            <a:ext cx="3825287" cy="34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6"/>
          <p:cNvSpPr txBox="1"/>
          <p:nvPr/>
        </p:nvSpPr>
        <p:spPr>
          <a:xfrm>
            <a:off x="5607850" y="4805125"/>
            <a:ext cx="28701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Phonemes and allophones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6"/>
          <p:cNvSpPr txBox="1"/>
          <p:nvPr>
            <p:ph type="title"/>
          </p:nvPr>
        </p:nvSpPr>
        <p:spPr>
          <a:xfrm>
            <a:off x="727650" y="629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Phonemes and Allophones</a:t>
            </a:r>
            <a:endParaRPr/>
          </a:p>
        </p:txBody>
      </p:sp>
      <p:sp>
        <p:nvSpPr>
          <p:cNvPr id="213" name="Google Shape;213;p26"/>
          <p:cNvSpPr txBox="1"/>
          <p:nvPr/>
        </p:nvSpPr>
        <p:spPr>
          <a:xfrm>
            <a:off x="727650" y="1359250"/>
            <a:ext cx="79536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[5</a:t>
            </a: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.1] Phonemes and its phonetic symbol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27"/>
          <p:cNvSpPr txBox="1"/>
          <p:nvPr>
            <p:ph type="title"/>
          </p:nvPr>
        </p:nvSpPr>
        <p:spPr>
          <a:xfrm>
            <a:off x="727650" y="629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Phonemes and Allophones</a:t>
            </a:r>
            <a:endParaRPr/>
          </a:p>
        </p:txBody>
      </p:sp>
      <p:sp>
        <p:nvSpPr>
          <p:cNvPr id="220" name="Google Shape;220;p27"/>
          <p:cNvSpPr txBox="1"/>
          <p:nvPr/>
        </p:nvSpPr>
        <p:spPr>
          <a:xfrm>
            <a:off x="727650" y="1226450"/>
            <a:ext cx="8172600" cy="3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[5.2] </a:t>
            </a: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Consonants can be voice sound (b, g, p, m, ...) &amp; can have formant </a:t>
            </a:r>
            <a:b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	frequency.</a:t>
            </a:r>
            <a:b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[5.3] A diphthong is a sound formed by the combination of two vowels in a single syllable, in which the sound begins as one vowel and moves towards </a:t>
            </a:r>
            <a:b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	another (as in coin, loud, and side ).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[5.4] There are 44 phonemes in English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[5.5] Phone: Any distinct speech sound or gesture, regardless of whether the 	exact sound is critical to the meanings of words.</a:t>
            </a:r>
            <a:b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   Allophone : any of the various phonetic realizations of a phoneme in a language, which do not contribute to distinctions of meaning. 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28"/>
          <p:cNvSpPr txBox="1"/>
          <p:nvPr>
            <p:ph type="title"/>
          </p:nvPr>
        </p:nvSpPr>
        <p:spPr>
          <a:xfrm>
            <a:off x="727650" y="629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 Spectrogram</a:t>
            </a:r>
            <a:endParaRPr/>
          </a:p>
        </p:txBody>
      </p:sp>
      <p:sp>
        <p:nvSpPr>
          <p:cNvPr id="227" name="Google Shape;227;p28"/>
          <p:cNvSpPr txBox="1"/>
          <p:nvPr/>
        </p:nvSpPr>
        <p:spPr>
          <a:xfrm>
            <a:off x="727650" y="1352550"/>
            <a:ext cx="80049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[6.1] and [6.2] Spectrogram plot : </a:t>
            </a:r>
            <a:b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myspectrogram(male_short, 256, 32); alen = 256 and ulen = 32</a:t>
            </a:r>
            <a:endParaRPr/>
          </a:p>
        </p:txBody>
      </p:sp>
      <p:pic>
        <p:nvPicPr>
          <p:cNvPr id="228" name="Google Shape;228;p28" title="play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2550" y="2077700"/>
            <a:ext cx="3958900" cy="29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9"/>
          <p:cNvPicPr preferRelativeResize="0"/>
          <p:nvPr/>
        </p:nvPicPr>
        <p:blipFill rotWithShape="1">
          <a:blip r:embed="rId3">
            <a:alphaModFix/>
          </a:blip>
          <a:srcRect b="2545" l="3005" r="4803" t="4534"/>
          <a:stretch/>
        </p:blipFill>
        <p:spPr>
          <a:xfrm>
            <a:off x="2487925" y="1992400"/>
            <a:ext cx="4168150" cy="31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29"/>
          <p:cNvSpPr txBox="1"/>
          <p:nvPr>
            <p:ph type="title"/>
          </p:nvPr>
        </p:nvSpPr>
        <p:spPr>
          <a:xfrm>
            <a:off x="727650" y="629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Spectrogram</a:t>
            </a:r>
            <a:endParaRPr/>
          </a:p>
        </p:txBody>
      </p:sp>
      <p:sp>
        <p:nvSpPr>
          <p:cNvPr id="236" name="Google Shape;236;p29"/>
          <p:cNvSpPr txBox="1"/>
          <p:nvPr/>
        </p:nvSpPr>
        <p:spPr>
          <a:xfrm>
            <a:off x="727650" y="1352550"/>
            <a:ext cx="80049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[6.3] Spectrogram plot : </a:t>
            </a:r>
            <a:b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myspectrogram(male_short, 256, 32); alen = 256 and ulen = 32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0"/>
          <p:cNvPicPr preferRelativeResize="0"/>
          <p:nvPr/>
        </p:nvPicPr>
        <p:blipFill rotWithShape="1">
          <a:blip r:embed="rId3">
            <a:alphaModFix/>
          </a:blip>
          <a:srcRect b="2536" l="4110" r="6130" t="4534"/>
          <a:stretch/>
        </p:blipFill>
        <p:spPr>
          <a:xfrm>
            <a:off x="859775" y="1774250"/>
            <a:ext cx="3572374" cy="277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0"/>
          <p:cNvPicPr preferRelativeResize="0"/>
          <p:nvPr/>
        </p:nvPicPr>
        <p:blipFill rotWithShape="1">
          <a:blip r:embed="rId4">
            <a:alphaModFix/>
          </a:blip>
          <a:srcRect b="2248" l="3868" r="6364" t="4831"/>
          <a:stretch/>
        </p:blipFill>
        <p:spPr>
          <a:xfrm>
            <a:off x="5028050" y="1774250"/>
            <a:ext cx="3572374" cy="27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30"/>
          <p:cNvSpPr txBox="1"/>
          <p:nvPr>
            <p:ph type="title"/>
          </p:nvPr>
        </p:nvSpPr>
        <p:spPr>
          <a:xfrm>
            <a:off x="727650" y="629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Spectrogram</a:t>
            </a:r>
            <a:endParaRPr/>
          </a:p>
        </p:txBody>
      </p:sp>
      <p:sp>
        <p:nvSpPr>
          <p:cNvPr id="245" name="Google Shape;245;p30"/>
          <p:cNvSpPr txBox="1"/>
          <p:nvPr/>
        </p:nvSpPr>
        <p:spPr>
          <a:xfrm>
            <a:off x="727650" y="1352550"/>
            <a:ext cx="80049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[6.4] and [6.5] Spectrogram plot : </a:t>
            </a:r>
            <a:endParaRPr/>
          </a:p>
        </p:txBody>
      </p:sp>
      <p:sp>
        <p:nvSpPr>
          <p:cNvPr id="246" name="Google Shape;246;p30"/>
          <p:cNvSpPr txBox="1"/>
          <p:nvPr/>
        </p:nvSpPr>
        <p:spPr>
          <a:xfrm>
            <a:off x="1258863" y="4427150"/>
            <a:ext cx="3000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Narrow-band </a:t>
            </a:r>
            <a:b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alen = 1024 and ulen = 32</a:t>
            </a:r>
            <a:endParaRPr/>
          </a:p>
        </p:txBody>
      </p:sp>
      <p:sp>
        <p:nvSpPr>
          <p:cNvPr id="247" name="Google Shape;247;p30"/>
          <p:cNvSpPr txBox="1"/>
          <p:nvPr/>
        </p:nvSpPr>
        <p:spPr>
          <a:xfrm>
            <a:off x="5314238" y="4427150"/>
            <a:ext cx="3000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Smoothed wide</a:t>
            </a: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-band </a:t>
            </a:r>
            <a:b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alen = 64 and ulen = 1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674" y="2158600"/>
            <a:ext cx="6472651" cy="31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1"/>
          <p:cNvSpPr txBox="1"/>
          <p:nvPr>
            <p:ph type="title"/>
          </p:nvPr>
        </p:nvSpPr>
        <p:spPr>
          <a:xfrm>
            <a:off x="727650" y="629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 Speech Parameter Estimation</a:t>
            </a:r>
            <a:endParaRPr/>
          </a:p>
        </p:txBody>
      </p:sp>
      <p:sp>
        <p:nvSpPr>
          <p:cNvPr id="255" name="Google Shape;255;p31"/>
          <p:cNvSpPr txBox="1"/>
          <p:nvPr/>
        </p:nvSpPr>
        <p:spPr>
          <a:xfrm>
            <a:off x="727650" y="1164625"/>
            <a:ext cx="80049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[7] Estimation of frame energy(E), Voiced and unvoiced classification, Vocal tract filter estimation - LP analysis, Pitch analysis,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Male_long speech with alen =</a:t>
            </a: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256, ulen = 128, filter order = 10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678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Bandwidth of Speech</a:t>
            </a:r>
            <a:endParaRPr/>
          </a:p>
        </p:txBody>
      </p:sp>
      <p:graphicFrame>
        <p:nvGraphicFramePr>
          <p:cNvPr id="94" name="Google Shape;94;p14"/>
          <p:cNvGraphicFramePr/>
          <p:nvPr/>
        </p:nvGraphicFramePr>
        <p:xfrm>
          <a:off x="729450" y="174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{20AF36D5-FA8D-497D-ACCC-98C67B1D6934}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791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 Hz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1500 Hz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2500 Hz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4000 Hz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91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61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Woman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95" name="Google Shape;95;p14" title="filteredVoice_f_500Hz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7250" y="3324950"/>
            <a:ext cx="1447800" cy="76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 title="filteredVoice_f_1500Hz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5050" y="3324950"/>
            <a:ext cx="1447800" cy="76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 title="filteredVoice_f_4000Hz.mp4">
            <a:hlinkClick r:id="rId7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20650" y="3324950"/>
            <a:ext cx="1447800" cy="76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 title="filteredVoice_f_2500Hz.mp4">
            <a:hlinkClick r:id="rId8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2850" y="3324950"/>
            <a:ext cx="1447800" cy="76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 title="filteredVoice_m_500Hz.mp4">
            <a:hlinkClick r:id="rId9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7250" y="2533075"/>
            <a:ext cx="1447800" cy="79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 title="filteredVoice_m_1500Hz.mp4">
            <a:hlinkClick r:id="rId10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6850" y="2533075"/>
            <a:ext cx="1447800" cy="79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 title="filteredVoice_m_2500Hz.mp4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076450" y="2533075"/>
            <a:ext cx="1447800" cy="79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 title="filteredVoice_m_4000Hz.mp4">
            <a:hlinkClick r:id="rId13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26050" y="2533075"/>
            <a:ext cx="1447800" cy="79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313252" y="42801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9840275" y="929700"/>
            <a:ext cx="69546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32"/>
          <p:cNvSpPr txBox="1"/>
          <p:nvPr>
            <p:ph type="title"/>
          </p:nvPr>
        </p:nvSpPr>
        <p:spPr>
          <a:xfrm>
            <a:off x="727650" y="629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Speech Parameter Estimation</a:t>
            </a:r>
            <a:endParaRPr/>
          </a:p>
        </p:txBody>
      </p:sp>
      <p:sp>
        <p:nvSpPr>
          <p:cNvPr id="262" name="Google Shape;262;p32"/>
          <p:cNvSpPr txBox="1"/>
          <p:nvPr/>
        </p:nvSpPr>
        <p:spPr>
          <a:xfrm>
            <a:off x="727650" y="1647250"/>
            <a:ext cx="8255400" cy="31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[7.6] The voice/unvoice detection can go wrong if the sound is not clear. We observe that we don't detect the silences in the voice/unvoice detection.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[7.7] A pitch doubling can be due to a harmonic interpreted as the fundamental (it can happen if the fundamental power is really low). The same interpretation can happen in the case of pitch halving.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3"/>
          <p:cNvPicPr preferRelativeResize="0"/>
          <p:nvPr/>
        </p:nvPicPr>
        <p:blipFill rotWithShape="1">
          <a:blip r:embed="rId3">
            <a:alphaModFix/>
          </a:blip>
          <a:srcRect b="0" l="4469" r="4505" t="3362"/>
          <a:stretch/>
        </p:blipFill>
        <p:spPr>
          <a:xfrm>
            <a:off x="46275" y="2025038"/>
            <a:ext cx="3020374" cy="198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3"/>
          <p:cNvPicPr preferRelativeResize="0"/>
          <p:nvPr/>
        </p:nvPicPr>
        <p:blipFill rotWithShape="1">
          <a:blip r:embed="rId4">
            <a:alphaModFix/>
          </a:blip>
          <a:srcRect b="1982" l="6395" r="5389" t="4507"/>
          <a:stretch/>
        </p:blipFill>
        <p:spPr>
          <a:xfrm>
            <a:off x="3019350" y="2061763"/>
            <a:ext cx="2952524" cy="198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3"/>
          <p:cNvPicPr preferRelativeResize="0"/>
          <p:nvPr/>
        </p:nvPicPr>
        <p:blipFill rotWithShape="1">
          <a:blip r:embed="rId5">
            <a:alphaModFix/>
          </a:blip>
          <a:srcRect b="3756" l="5987" r="5052" t="4609"/>
          <a:stretch/>
        </p:blipFill>
        <p:spPr>
          <a:xfrm>
            <a:off x="5971875" y="2023826"/>
            <a:ext cx="3020374" cy="198047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33"/>
          <p:cNvSpPr txBox="1"/>
          <p:nvPr>
            <p:ph type="title"/>
          </p:nvPr>
        </p:nvSpPr>
        <p:spPr>
          <a:xfrm>
            <a:off x="727650" y="629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 The Vocoder</a:t>
            </a:r>
            <a:endParaRPr/>
          </a:p>
        </p:txBody>
      </p:sp>
      <p:sp>
        <p:nvSpPr>
          <p:cNvPr id="272" name="Google Shape;272;p33"/>
          <p:cNvSpPr txBox="1"/>
          <p:nvPr/>
        </p:nvSpPr>
        <p:spPr>
          <a:xfrm>
            <a:off x="857250" y="1352275"/>
            <a:ext cx="45759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Speech Synthesis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4"/>
          <p:cNvPicPr preferRelativeResize="0"/>
          <p:nvPr/>
        </p:nvPicPr>
        <p:blipFill rotWithShape="1">
          <a:blip r:embed="rId3">
            <a:alphaModFix/>
          </a:blip>
          <a:srcRect b="3748" l="6747" r="5053" t="3932"/>
          <a:stretch/>
        </p:blipFill>
        <p:spPr>
          <a:xfrm>
            <a:off x="1647296" y="1719125"/>
            <a:ext cx="5853000" cy="287080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34"/>
          <p:cNvSpPr txBox="1"/>
          <p:nvPr>
            <p:ph type="title"/>
          </p:nvPr>
        </p:nvSpPr>
        <p:spPr>
          <a:xfrm>
            <a:off x="727650" y="629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The Vocoder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727650" y="594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Bandwidth of Speech</a:t>
            </a:r>
            <a:endParaRPr/>
          </a:p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727650" y="1729175"/>
            <a:ext cx="7546200" cy="20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[2.1] Determine cut-off frequency for recognising </a:t>
            </a:r>
            <a:r>
              <a:rPr lang="en"/>
              <a:t>speech</a:t>
            </a:r>
            <a:r>
              <a:rPr lang="en"/>
              <a:t>? fc = 2500 Hz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[2.2] Determine cut-off frequency for overall degradation? fc = 1000 Hz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[2.3] Why sampling frequency of 8 KHz? Frequency of 8 KHz were used because human speech is almost perfectly recognisable at the frequency of 4 KHz.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727650" y="562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Bandwidth of Speech</a:t>
            </a:r>
            <a:endParaRPr/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 b="4598" l="8481" r="7130" t="0"/>
          <a:stretch/>
        </p:blipFill>
        <p:spPr>
          <a:xfrm>
            <a:off x="605625" y="1482000"/>
            <a:ext cx="8410673" cy="326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00" y="1233050"/>
            <a:ext cx="8395801" cy="377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>
            <p:ph type="title"/>
          </p:nvPr>
        </p:nvSpPr>
        <p:spPr>
          <a:xfrm>
            <a:off x="727650" y="606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Voiced and Unvoiced Speech Sounds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727650" y="1309250"/>
            <a:ext cx="650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[3.1]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727650" y="2999363"/>
            <a:ext cx="650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[3.2]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600150" y="4749850"/>
            <a:ext cx="80130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[3.2] What are the pitch frequencies in those regions? Freq high = 700Hz ; Freq low = 450Hz;</a:t>
            </a:r>
            <a:endParaRPr/>
          </a:p>
        </p:txBody>
      </p:sp>
      <p:pic>
        <p:nvPicPr>
          <p:cNvPr id="129" name="Google Shape;129;p17"/>
          <p:cNvPicPr preferRelativeResize="0"/>
          <p:nvPr/>
        </p:nvPicPr>
        <p:blipFill rotWithShape="1">
          <a:blip r:embed="rId4">
            <a:alphaModFix/>
          </a:blip>
          <a:srcRect b="52100" l="9746" r="7299" t="3531"/>
          <a:stretch/>
        </p:blipFill>
        <p:spPr>
          <a:xfrm>
            <a:off x="1181212" y="1423275"/>
            <a:ext cx="6781572" cy="1655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/>
          <p:nvPr/>
        </p:nvSpPr>
        <p:spPr>
          <a:xfrm>
            <a:off x="4000129" y="1822819"/>
            <a:ext cx="456300" cy="856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6608977" y="2206816"/>
            <a:ext cx="456300" cy="252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757750" y="618375"/>
            <a:ext cx="8324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3. Voiced and Unvoiced Speech Sounds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 b="4461" l="7848" r="6659" t="0"/>
          <a:stretch/>
        </p:blipFill>
        <p:spPr>
          <a:xfrm>
            <a:off x="1607013" y="1153575"/>
            <a:ext cx="5929978" cy="3728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8580266" y="4392373"/>
            <a:ext cx="563700" cy="4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667275" y="1262250"/>
            <a:ext cx="8357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[3.3]  Power spectral density of  a voiced region</a:t>
            </a:r>
            <a:endParaRPr b="0" sz="1800"/>
          </a:p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700" y="1996778"/>
            <a:ext cx="7558576" cy="2019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4526" y="1262249"/>
            <a:ext cx="5174924" cy="38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>
            <p:ph type="title"/>
          </p:nvPr>
        </p:nvSpPr>
        <p:spPr>
          <a:xfrm>
            <a:off x="727650" y="606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Voiced and Unvoiced Speech Sounds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727650" y="629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Voiced and Unvoiced Speech Sounds</a:t>
            </a:r>
            <a:endParaRPr/>
          </a:p>
        </p:txBody>
      </p:sp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0"/>
          <p:cNvSpPr txBox="1"/>
          <p:nvPr>
            <p:ph type="title"/>
          </p:nvPr>
        </p:nvSpPr>
        <p:spPr>
          <a:xfrm>
            <a:off x="667275" y="1262250"/>
            <a:ext cx="8357400" cy="31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[3.4] Mathematic expression for X(3)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It corresponds to frequency Fs*(3-1)/N Hertz. </a:t>
            </a:r>
            <a:br>
              <a:rPr b="0" lang="en" sz="1800"/>
            </a:br>
            <a:r>
              <a:rPr b="0" lang="en" sz="1800"/>
              <a:t>In our example X(3) = 100 Hz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[3.5] Fundamental frequency = 500 Hertz 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[3.6] A frame length about 20ms seems to be a good compromise between frequency resolution and signal stationarity.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700" y="1213950"/>
            <a:ext cx="2832594" cy="8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727650" y="629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Voiced and Unvoiced Speech Sounds</a:t>
            </a:r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 b="0" l="7703" r="5445" t="0"/>
          <a:stretch/>
        </p:blipFill>
        <p:spPr>
          <a:xfrm>
            <a:off x="667275" y="2290275"/>
            <a:ext cx="3665477" cy="261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4">
            <a:alphaModFix/>
          </a:blip>
          <a:srcRect b="0" l="7498" r="5710" t="0"/>
          <a:stretch/>
        </p:blipFill>
        <p:spPr>
          <a:xfrm>
            <a:off x="4628850" y="2233675"/>
            <a:ext cx="3826577" cy="27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/>
        </p:nvSpPr>
        <p:spPr>
          <a:xfrm>
            <a:off x="972525" y="4801125"/>
            <a:ext cx="3047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PSD-LP  with an hanning window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5052262" y="4801100"/>
            <a:ext cx="32151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PSD-LP  with an rectangular window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1"/>
          <p:cNvSpPr txBox="1"/>
          <p:nvPr>
            <p:ph type="title"/>
          </p:nvPr>
        </p:nvSpPr>
        <p:spPr>
          <a:xfrm>
            <a:off x="667275" y="1262250"/>
            <a:ext cx="83574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[3.7] Hanning window vs Rectangular window:</a:t>
            </a:r>
            <a:br>
              <a:rPr b="0" lang="en" sz="1800"/>
            </a:br>
            <a:r>
              <a:rPr b="0" lang="en" sz="1800"/>
              <a:t>In rectangular window based PSD, we observe better frequency resolution but with high variance. Thus, the choice depends on application.</a:t>
            </a:r>
            <a:endParaRPr b="0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