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RSHA IN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6E4E5D-1FB9-4544-BF3B-608A0683AE66}">
  <a:tblStyle styleId="{CF6E4E5D-1FB9-4544-BF3B-608A0683A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La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29T19:05:31.159">
    <p:pos x="6000" y="0"/>
    <p:text>Reason behind misclassification?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bbe0b1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bbe0b1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</a:t>
            </a:r>
            <a:r>
              <a:rPr lang="en" sz="1000"/>
              <a:t>13.30-13.45 May 31st</a:t>
            </a:r>
            <a:br>
              <a:rPr lang="en"/>
            </a:br>
            <a:r>
              <a:rPr lang="en" sz="1000">
                <a:highlight>
                  <a:srgbClr val="FFFFFF"/>
                </a:highlight>
              </a:rPr>
              <a:t>Meeting room, floor 4th,  Osquldas väg 10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aabbe0b1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aabbe0b1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Introduce self: masters + specialization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abbe0b1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abbe0b1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Inspiration behind choosing anthem recognition and about the problem we’re solving!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abbe0b1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abbe0b1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few melody from the database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abbe0b1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abbe0b1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 ensures robustness in Volumes, Transpositions(Jump in semitone or octave),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abbe0b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abbe0b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cdbae66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cdbae66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abbe0b1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abbe0b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behind misclassification?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abbe0b1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abbe0b1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7800" y="472750"/>
            <a:ext cx="76884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10 minutes</a:t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823550" y="1393450"/>
            <a:ext cx="79227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Inspiration behind choosing anthem recognition &amp; show database.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feature extraction scheme. 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HMM design about numb of states, output distributions etc..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About training and testing of the system.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Image/chart of confusion matrix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Discuss what aspects of the data the HMM has learnt to describe.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Show misclassified instances &amp; reason.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Live demo of our own voice.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0" lang="en" sz="1800"/>
              <a:t>Concl: strength and weakness of the system &amp; outcomes.</a:t>
            </a:r>
            <a:endParaRPr b="0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727800" y="503425"/>
            <a:ext cx="7688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7800" y="1455825"/>
            <a:ext cx="76884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Data work, Training &amp; performance evaluation gave ~ 60% - 80% accuracy.</a:t>
            </a:r>
            <a:br>
              <a:rPr b="0" lang="en" sz="1800"/>
            </a:br>
            <a:r>
              <a:rPr b="0" lang="en" sz="1800"/>
              <a:t> 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Strengths and weakness of our model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‘+’  Robust to transposition, pitch halving/doubling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‘-’  Robustness to high variations in a melody</a:t>
            </a:r>
            <a:endParaRPr b="0"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Learning outcomes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OOPS in Matlab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Solving a pattern recognition problem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Feature extraction, HMM init, training and evaluation.</a:t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DD2341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recognition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080900" y="3849700"/>
            <a:ext cx="71535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Yann Debain 						</a:t>
            </a: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arsha HN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52100" y="1259250"/>
            <a:ext cx="7869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52100" y="2049150"/>
            <a:ext cx="77304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To build system capable of classifying an input melody snippet into relevant national anthem group. </a:t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/>
              <a:t>“National anthem melody recognition system”</a:t>
            </a:r>
            <a:endParaRPr b="0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Preparation</a:t>
            </a:r>
            <a:endParaRPr b="0" sz="18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Creating database of melodies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944900" y="369600"/>
            <a:ext cx="3787200" cy="4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Melodies of national a</a:t>
            </a:r>
            <a:r>
              <a:rPr lang="en">
                <a:solidFill>
                  <a:srgbClr val="000000"/>
                </a:solidFill>
              </a:rPr>
              <a:t>nthem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10 Countries: 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10 records for each melody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5533000" y="12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{CF6E4E5D-1FB9-4544-BF3B-608A0683AE66}</a:tableStyleId>
              </a:tblPr>
              <a:tblGrid>
                <a:gridCol w="1427300"/>
                <a:gridCol w="1427300"/>
              </a:tblGrid>
              <a:tr h="1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Sweden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Portugal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Germany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 Britain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Russia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Belgium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set</a:t>
            </a:r>
            <a:r>
              <a:rPr lang="en"/>
              <a:t> Preparation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Feature extraction scheme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873725" y="179850"/>
            <a:ext cx="4064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Extract features: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Pitch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Correlation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Intensity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109300" y="2718750"/>
            <a:ext cx="3458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Post processing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Remove non-harmonics,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Add noise and  Semitones transformation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7878" r="6482" t="0"/>
          <a:stretch/>
        </p:blipFill>
        <p:spPr>
          <a:xfrm>
            <a:off x="4990650" y="566550"/>
            <a:ext cx="3515926" cy="21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4388" l="8195" r="6792" t="0"/>
          <a:stretch/>
        </p:blipFill>
        <p:spPr>
          <a:xfrm>
            <a:off x="5080550" y="3273150"/>
            <a:ext cx="3515926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920075" y="2429275"/>
            <a:ext cx="836250" cy="49457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melody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247150" y="2456224"/>
            <a:ext cx="971100" cy="4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Extractor</a:t>
            </a:r>
            <a:endParaRPr/>
          </a:p>
        </p:txBody>
      </p:sp>
      <p:cxnSp>
        <p:nvCxnSpPr>
          <p:cNvPr id="125" name="Google Shape;125;p18"/>
          <p:cNvCxnSpPr>
            <a:stCxn id="123" idx="3"/>
            <a:endCxn id="124" idx="1"/>
          </p:cNvCxnSpPr>
          <p:nvPr/>
        </p:nvCxnSpPr>
        <p:spPr>
          <a:xfrm>
            <a:off x="1756325" y="2676563"/>
            <a:ext cx="4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/>
          <p:nvPr/>
        </p:nvSpPr>
        <p:spPr>
          <a:xfrm>
            <a:off x="3709075" y="2357325"/>
            <a:ext cx="1797000" cy="6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 HMM</a:t>
            </a:r>
            <a:endParaRPr/>
          </a:p>
        </p:txBody>
      </p:sp>
      <p:cxnSp>
        <p:nvCxnSpPr>
          <p:cNvPr id="127" name="Google Shape;127;p18"/>
          <p:cNvCxnSpPr>
            <a:stCxn id="124" idx="3"/>
            <a:endCxn id="126" idx="1"/>
          </p:cNvCxnSpPr>
          <p:nvPr/>
        </p:nvCxnSpPr>
        <p:spPr>
          <a:xfrm>
            <a:off x="3218250" y="2676574"/>
            <a:ext cx="4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/>
          <p:nvPr/>
        </p:nvSpPr>
        <p:spPr>
          <a:xfrm>
            <a:off x="7238425" y="3611624"/>
            <a:ext cx="1034100" cy="36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129" name="Google Shape;129;p18"/>
          <p:cNvCxnSpPr>
            <a:stCxn id="130" idx="2"/>
            <a:endCxn id="128" idx="0"/>
          </p:cNvCxnSpPr>
          <p:nvPr/>
        </p:nvCxnSpPr>
        <p:spPr>
          <a:xfrm>
            <a:off x="7755475" y="2995725"/>
            <a:ext cx="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/>
          <p:nvPr/>
        </p:nvSpPr>
        <p:spPr>
          <a:xfrm>
            <a:off x="4907075" y="3308950"/>
            <a:ext cx="1321800" cy="4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LR Markov chain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734675" y="4062875"/>
            <a:ext cx="1321800" cy="4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LR HMM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557150" y="3308950"/>
            <a:ext cx="1441500" cy="4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LR HMM</a:t>
            </a:r>
            <a:endParaRPr/>
          </a:p>
        </p:txBody>
      </p:sp>
      <p:cxnSp>
        <p:nvCxnSpPr>
          <p:cNvPr id="134" name="Google Shape;134;p18"/>
          <p:cNvCxnSpPr>
            <a:stCxn id="126" idx="2"/>
            <a:endCxn id="131" idx="0"/>
          </p:cNvCxnSpPr>
          <p:nvPr/>
        </p:nvCxnSpPr>
        <p:spPr>
          <a:xfrm flipH="1" rot="-5400000">
            <a:off x="4931125" y="2672175"/>
            <a:ext cx="313200" cy="9603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31" idx="2"/>
            <a:endCxn id="132" idx="3"/>
          </p:cNvCxnSpPr>
          <p:nvPr/>
        </p:nvCxnSpPr>
        <p:spPr>
          <a:xfrm rot="5400000">
            <a:off x="5045375" y="3760750"/>
            <a:ext cx="533700" cy="511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2" idx="1"/>
            <a:endCxn id="133" idx="2"/>
          </p:cNvCxnSpPr>
          <p:nvPr/>
        </p:nvCxnSpPr>
        <p:spPr>
          <a:xfrm rot="10800000">
            <a:off x="3277775" y="3749525"/>
            <a:ext cx="456900" cy="53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3" idx="0"/>
            <a:endCxn id="126" idx="2"/>
          </p:cNvCxnSpPr>
          <p:nvPr/>
        </p:nvCxnSpPr>
        <p:spPr>
          <a:xfrm rot="-5400000">
            <a:off x="3786100" y="2487550"/>
            <a:ext cx="313200" cy="1329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8"/>
          <p:cNvSpPr/>
          <p:nvPr/>
        </p:nvSpPr>
        <p:spPr>
          <a:xfrm>
            <a:off x="7167925" y="2357325"/>
            <a:ext cx="1175100" cy="6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</a:t>
            </a:r>
            <a:br>
              <a:rPr lang="en"/>
            </a:br>
            <a:r>
              <a:rPr lang="en"/>
              <a:t>HMM</a:t>
            </a:r>
            <a:endParaRPr/>
          </a:p>
        </p:txBody>
      </p:sp>
      <p:cxnSp>
        <p:nvCxnSpPr>
          <p:cNvPr id="138" name="Google Shape;138;p18"/>
          <p:cNvCxnSpPr>
            <a:stCxn id="130" idx="1"/>
            <a:endCxn id="126" idx="3"/>
          </p:cNvCxnSpPr>
          <p:nvPr/>
        </p:nvCxnSpPr>
        <p:spPr>
          <a:xfrm rot="10800000">
            <a:off x="5505925" y="2676525"/>
            <a:ext cx="16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805600" y="2055325"/>
            <a:ext cx="5504700" cy="298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2837200" y="4596200"/>
            <a:ext cx="1441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Training stage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924475" y="4596225"/>
            <a:ext cx="1662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Prediction stage</a:t>
            </a:r>
            <a:endParaRPr b="1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7269925" y="1161975"/>
            <a:ext cx="971100" cy="69187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br>
              <a:rPr lang="en"/>
            </a:br>
            <a:r>
              <a:rPr lang="en"/>
              <a:t>melody</a:t>
            </a:r>
            <a:endParaRPr/>
          </a:p>
        </p:txBody>
      </p:sp>
      <p:cxnSp>
        <p:nvCxnSpPr>
          <p:cNvPr id="143" name="Google Shape;143;p18"/>
          <p:cNvCxnSpPr>
            <a:stCxn id="142" idx="2"/>
            <a:endCxn id="130" idx="0"/>
          </p:cNvCxnSpPr>
          <p:nvPr/>
        </p:nvCxnSpPr>
        <p:spPr>
          <a:xfrm>
            <a:off x="7755475" y="1784663"/>
            <a:ext cx="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/>
          <p:nvPr/>
        </p:nvSpPr>
        <p:spPr>
          <a:xfrm>
            <a:off x="6839700" y="926600"/>
            <a:ext cx="1902000" cy="411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process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3025" l="7070" r="5638" t="0"/>
          <a:stretch/>
        </p:blipFill>
        <p:spPr>
          <a:xfrm>
            <a:off x="576600" y="2270724"/>
            <a:ext cx="3327098" cy="206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 b="0" l="6347" r="5125" t="0"/>
          <a:stretch/>
        </p:blipFill>
        <p:spPr>
          <a:xfrm>
            <a:off x="4848449" y="624400"/>
            <a:ext cx="3361342" cy="211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 b="0" l="6861" r="5511" t="0"/>
          <a:stretch/>
        </p:blipFill>
        <p:spPr>
          <a:xfrm>
            <a:off x="4848450" y="2879514"/>
            <a:ext cx="3361349" cy="214174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1361750" y="4334200"/>
            <a:ext cx="1756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 for class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8023500" y="3761538"/>
            <a:ext cx="112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Trained HMM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8094975" y="1495500"/>
            <a:ext cx="112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rained HMM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4965450" y="99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{CF6E4E5D-1FB9-4544-BF3B-608A0683AE66}</a:tableStyleId>
              </a:tblPr>
              <a:tblGrid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  <a:gridCol w="348050"/>
              </a:tblGrid>
              <a:tr h="293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Prediction</a:t>
                      </a:r>
                      <a:endParaRPr b="1" sz="1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3500">
                <a:tc rowSpan="10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35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0"/>
          <p:cNvSpPr txBox="1"/>
          <p:nvPr/>
        </p:nvSpPr>
        <p:spPr>
          <a:xfrm>
            <a:off x="6038500" y="584500"/>
            <a:ext cx="1682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 rot="-5398830">
            <a:off x="4716150" y="2509225"/>
            <a:ext cx="881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True Class</a:t>
            </a:r>
            <a:endParaRPr b="1" sz="1000"/>
          </a:p>
        </p:txBody>
      </p:sp>
      <p:sp>
        <p:nvSpPr>
          <p:cNvPr id="164" name="Google Shape;164;p20"/>
          <p:cNvSpPr txBox="1"/>
          <p:nvPr/>
        </p:nvSpPr>
        <p:spPr>
          <a:xfrm>
            <a:off x="5000525" y="4603975"/>
            <a:ext cx="3758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Overall accuracy : 75%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30000" y="3481300"/>
            <a:ext cx="2319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Performance ~ 60% - 80%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