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Helvetica Neue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HelveticaNeue-bold.fntdata"/><Relationship Id="rId27" Type="http://schemas.openxmlformats.org/officeDocument/2006/relationships/font" Target="fonts/HelveticaNeu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HelveticaNeue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HelveticaNeue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4ca4d50d2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4ca4d50d2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196542e3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196542e3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 min max.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196542e3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196542e3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 min max.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196542e3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196542e3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196542e3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196542e3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 min max.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196542e3d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196542e3d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 min max.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196542e3d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196542e3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 min max.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196542e3d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196542e3d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 min max.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196542e3d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196542e3d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196542e3d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196542e3d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196542e3d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196542e3d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 min max.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fccaa9da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fccaa9da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196542e3d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196542e3d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 min max.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196542e3d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196542e3d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 min max.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196542e3d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196542e3d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 min max.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1f744ed7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1f744ed7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fccaa9da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fccaa9da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 min max.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196542e3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196542e3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 min max.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196542e3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196542e3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 min max.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196542e3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196542e3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 min max.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196542e3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196542e3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 min max.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196542e3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196542e3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 min max.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>
  <p:cSld name="BLANK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4064788" y="4968619"/>
            <a:ext cx="912982" cy="109732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3"/>
          <p:cNvSpPr/>
          <p:nvPr/>
        </p:nvSpPr>
        <p:spPr>
          <a:xfrm>
            <a:off x="0" y="-11"/>
            <a:ext cx="8229600" cy="42863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colab.research.google.com/drive/15ckU7_DOFoxA5UJe0BeyFcc8pE8lxMhY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311708" y="1658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fr" sz="36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Joining and Concatenating Datasets</a:t>
            </a:r>
            <a:endParaRPr b="1" sz="36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311700" y="4586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2019</a:t>
            </a:r>
            <a:endParaRPr sz="14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5725" y="1225550"/>
            <a:ext cx="4000500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 what are joins and  concats useful for?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550" y="1272825"/>
            <a:ext cx="8520600" cy="3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To fix that :)</a:t>
            </a:r>
            <a:endParaRPr/>
          </a:p>
        </p:txBody>
      </p:sp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What joins and concats are useful for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 rotWithShape="1">
          <a:blip r:embed="rId3">
            <a:alphaModFix/>
          </a:blip>
          <a:srcRect b="0" l="0" r="49964" t="0"/>
          <a:stretch/>
        </p:blipFill>
        <p:spPr>
          <a:xfrm>
            <a:off x="619750" y="1717975"/>
            <a:ext cx="1337675" cy="2675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 rotWithShape="1">
          <a:blip r:embed="rId3">
            <a:alphaModFix/>
          </a:blip>
          <a:srcRect b="0" l="49964" r="0" t="10080"/>
          <a:stretch/>
        </p:blipFill>
        <p:spPr>
          <a:xfrm>
            <a:off x="2845188" y="1987759"/>
            <a:ext cx="1337675" cy="240609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5646100" y="4310325"/>
            <a:ext cx="2613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>
                <a:solidFill>
                  <a:schemeClr val="accent5"/>
                </a:solidFill>
              </a:rPr>
              <a:t>MERGE</a:t>
            </a:r>
            <a:br>
              <a:rPr b="1" lang="fr">
                <a:solidFill>
                  <a:schemeClr val="accent5"/>
                </a:solidFill>
              </a:rPr>
            </a:br>
            <a:r>
              <a:rPr i="1" lang="fr" sz="900">
                <a:solidFill>
                  <a:schemeClr val="accent5"/>
                </a:solidFill>
              </a:rPr>
              <a:t>or JOIN</a:t>
            </a:r>
            <a:endParaRPr i="1" sz="900">
              <a:solidFill>
                <a:schemeClr val="accent5"/>
              </a:solidFill>
            </a:endParaRPr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1754825" y="4310325"/>
            <a:ext cx="1712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>
                <a:solidFill>
                  <a:schemeClr val="accent5"/>
                </a:solidFill>
              </a:rPr>
              <a:t>CONCAT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39" name="Google Shape;139;p24"/>
          <p:cNvSpPr/>
          <p:nvPr/>
        </p:nvSpPr>
        <p:spPr>
          <a:xfrm>
            <a:off x="2332275" y="1957450"/>
            <a:ext cx="260400" cy="2217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40" name="Google Shape;140;p24"/>
          <p:cNvSpPr/>
          <p:nvPr/>
        </p:nvSpPr>
        <p:spPr>
          <a:xfrm>
            <a:off x="6129050" y="1957450"/>
            <a:ext cx="260400" cy="2217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41" name="Google Shape;141;p24"/>
          <p:cNvPicPr preferRelativeResize="0"/>
          <p:nvPr/>
        </p:nvPicPr>
        <p:blipFill rotWithShape="1">
          <a:blip r:embed="rId4">
            <a:alphaModFix/>
          </a:blip>
          <a:srcRect b="0" l="0" r="69685" t="9624"/>
          <a:stretch/>
        </p:blipFill>
        <p:spPr>
          <a:xfrm>
            <a:off x="4480800" y="2023925"/>
            <a:ext cx="1495700" cy="107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 rotWithShape="1">
          <a:blip r:embed="rId4">
            <a:alphaModFix/>
          </a:blip>
          <a:srcRect b="0" l="30736" r="43307" t="9624"/>
          <a:stretch/>
        </p:blipFill>
        <p:spPr>
          <a:xfrm>
            <a:off x="4695825" y="3167125"/>
            <a:ext cx="1280675" cy="107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 rotWithShape="1">
          <a:blip r:embed="rId4">
            <a:alphaModFix/>
          </a:blip>
          <a:srcRect b="0" l="57372" r="0" t="9624"/>
          <a:stretch/>
        </p:blipFill>
        <p:spPr>
          <a:xfrm>
            <a:off x="6497025" y="2652788"/>
            <a:ext cx="2103200" cy="107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Concatenation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Concatenating datasets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550" y="1272825"/>
            <a:ext cx="8520600" cy="3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We’ll look into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b="1" lang="fr"/>
              <a:t>Basic  syntax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/>
              <a:t>Selecting an axis to concatenate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/>
              <a:t>What happens when columns / index are mismatched?</a:t>
            </a:r>
            <a:endParaRPr b="1"/>
          </a:p>
        </p:txBody>
      </p:sp>
      <p:sp>
        <p:nvSpPr>
          <p:cNvPr id="155" name="Google Shape;155;p26"/>
          <p:cNvSpPr txBox="1"/>
          <p:nvPr/>
        </p:nvSpPr>
        <p:spPr>
          <a:xfrm>
            <a:off x="2850625" y="830400"/>
            <a:ext cx="71388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165250" y="2769563"/>
            <a:ext cx="288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 sz="1200">
                <a:latin typeface="Consolas"/>
                <a:ea typeface="Consolas"/>
                <a:cs typeface="Consolas"/>
                <a:sym typeface="Consolas"/>
              </a:rPr>
              <a:t>pd.concat(</a:t>
            </a:r>
            <a:r>
              <a:rPr b="1" lang="fr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[df1, df2, df3]</a:t>
            </a:r>
            <a:r>
              <a:rPr b="1" lang="fr" sz="12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Basic syntax</a:t>
            </a:r>
            <a:endParaRPr/>
          </a:p>
        </p:txBody>
      </p:sp>
      <p:pic>
        <p:nvPicPr>
          <p:cNvPr id="162" name="Google Shape;162;p27"/>
          <p:cNvPicPr preferRelativeResize="0"/>
          <p:nvPr/>
        </p:nvPicPr>
        <p:blipFill rotWithShape="1">
          <a:blip r:embed="rId3">
            <a:alphaModFix/>
          </a:blip>
          <a:srcRect b="0" l="0" r="49964" t="0"/>
          <a:stretch/>
        </p:blipFill>
        <p:spPr>
          <a:xfrm>
            <a:off x="1660950" y="1717975"/>
            <a:ext cx="1337675" cy="2675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7"/>
          <p:cNvPicPr preferRelativeResize="0"/>
          <p:nvPr/>
        </p:nvPicPr>
        <p:blipFill rotWithShape="1">
          <a:blip r:embed="rId3">
            <a:alphaModFix/>
          </a:blip>
          <a:srcRect b="0" l="49964" r="0" t="10080"/>
          <a:stretch/>
        </p:blipFill>
        <p:spPr>
          <a:xfrm>
            <a:off x="5802213" y="1987759"/>
            <a:ext cx="1337675" cy="2406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3425500" y="2769575"/>
            <a:ext cx="3366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 sz="1200">
                <a:latin typeface="Consolas"/>
                <a:ea typeface="Consolas"/>
                <a:cs typeface="Consolas"/>
                <a:sym typeface="Consolas"/>
              </a:rPr>
              <a:t>pd.concat([df1, df4]</a:t>
            </a:r>
            <a:r>
              <a:rPr b="1" lang="fr" sz="12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fr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axis=1</a:t>
            </a:r>
            <a:r>
              <a:rPr b="1" lang="fr" sz="12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9" name="Google Shape;16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Selecting an axis</a:t>
            </a:r>
            <a:endParaRPr/>
          </a:p>
        </p:txBody>
      </p:sp>
      <p:pic>
        <p:nvPicPr>
          <p:cNvPr id="170" name="Google Shape;170;p28"/>
          <p:cNvPicPr preferRelativeResize="0"/>
          <p:nvPr/>
        </p:nvPicPr>
        <p:blipFill rotWithShape="1">
          <a:blip r:embed="rId3">
            <a:alphaModFix/>
          </a:blip>
          <a:srcRect b="0" l="0" r="47218" t="0"/>
          <a:stretch/>
        </p:blipFill>
        <p:spPr>
          <a:xfrm>
            <a:off x="211269" y="2300575"/>
            <a:ext cx="3162200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8"/>
          <p:cNvPicPr preferRelativeResize="0"/>
          <p:nvPr/>
        </p:nvPicPr>
        <p:blipFill rotWithShape="1">
          <a:blip r:embed="rId3">
            <a:alphaModFix/>
          </a:blip>
          <a:srcRect b="0" l="53201" r="0" t="0"/>
          <a:stretch/>
        </p:blipFill>
        <p:spPr>
          <a:xfrm>
            <a:off x="6111799" y="2369675"/>
            <a:ext cx="2803775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3592100" y="2769575"/>
            <a:ext cx="3366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 sz="1200">
                <a:latin typeface="Consolas"/>
                <a:ea typeface="Consolas"/>
                <a:cs typeface="Consolas"/>
                <a:sym typeface="Consolas"/>
              </a:rPr>
              <a:t>pd.concat([df1, df4], axis=1)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7" name="Google Shape;17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What happens with missing data?</a:t>
            </a:r>
            <a:endParaRPr/>
          </a:p>
        </p:txBody>
      </p:sp>
      <p:pic>
        <p:nvPicPr>
          <p:cNvPr id="178" name="Google Shape;178;p29"/>
          <p:cNvPicPr preferRelativeResize="0"/>
          <p:nvPr/>
        </p:nvPicPr>
        <p:blipFill rotWithShape="1">
          <a:blip r:embed="rId3">
            <a:alphaModFix/>
          </a:blip>
          <a:srcRect b="0" l="0" r="47218" t="0"/>
          <a:stretch/>
        </p:blipFill>
        <p:spPr>
          <a:xfrm>
            <a:off x="211269" y="2300575"/>
            <a:ext cx="3162200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9"/>
          <p:cNvPicPr preferRelativeResize="0"/>
          <p:nvPr/>
        </p:nvPicPr>
        <p:blipFill rotWithShape="1">
          <a:blip r:embed="rId3">
            <a:alphaModFix/>
          </a:blip>
          <a:srcRect b="0" l="53201" r="0" t="0"/>
          <a:stretch/>
        </p:blipFill>
        <p:spPr>
          <a:xfrm>
            <a:off x="6111799" y="2369675"/>
            <a:ext cx="2803775" cy="1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9"/>
          <p:cNvSpPr/>
          <p:nvPr/>
        </p:nvSpPr>
        <p:spPr>
          <a:xfrm>
            <a:off x="7673600" y="2769575"/>
            <a:ext cx="968400" cy="447600"/>
          </a:xfrm>
          <a:prstGeom prst="rect">
            <a:avLst/>
          </a:prstGeom>
          <a:noFill/>
          <a:ln cap="flat" cmpd="sng" w="76200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9"/>
          <p:cNvSpPr/>
          <p:nvPr/>
        </p:nvSpPr>
        <p:spPr>
          <a:xfrm>
            <a:off x="6424175" y="3557714"/>
            <a:ext cx="1249500" cy="447600"/>
          </a:xfrm>
          <a:prstGeom prst="rect">
            <a:avLst/>
          </a:prstGeom>
          <a:noFill/>
          <a:ln cap="flat" cmpd="sng" w="76200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Joining datasets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Concatenating datasets</a:t>
            </a:r>
            <a:endParaRPr/>
          </a:p>
        </p:txBody>
      </p:sp>
      <p:sp>
        <p:nvSpPr>
          <p:cNvPr id="197" name="Google Shape;197;p32"/>
          <p:cNvSpPr txBox="1"/>
          <p:nvPr>
            <p:ph idx="1" type="body"/>
          </p:nvPr>
        </p:nvSpPr>
        <p:spPr>
          <a:xfrm>
            <a:off x="311550" y="1272825"/>
            <a:ext cx="8520600" cy="3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We’ll look into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b="1" lang="fr"/>
              <a:t>Basic syntax of MERGE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/>
              <a:t>What can we use as joining keys?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/>
              <a:t>What happens with missing data?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fr"/>
              <a:t>Inner / outer / etc. joins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Why?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Why do we spend a Wednesday afternoon talking about this?</a:t>
            </a:r>
            <a:endParaRPr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65250" y="2769563"/>
            <a:ext cx="288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latin typeface="Consolas"/>
                <a:ea typeface="Consolas"/>
                <a:cs typeface="Consolas"/>
                <a:sym typeface="Consolas"/>
              </a:rPr>
              <a:t>pd.merge(</a:t>
            </a:r>
            <a:r>
              <a:rPr b="1" lang="fr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df1</a:t>
            </a:r>
            <a:r>
              <a:rPr b="1" lang="fr" sz="12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fr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df2</a:t>
            </a:r>
            <a:r>
              <a:rPr b="1" lang="fr" sz="12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fr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on=”key”</a:t>
            </a:r>
            <a:r>
              <a:rPr b="1" lang="fr" sz="12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fr" sz="1200">
                <a:latin typeface="Consolas"/>
                <a:ea typeface="Consolas"/>
                <a:cs typeface="Consolas"/>
                <a:sym typeface="Consolas"/>
              </a:rPr>
              <a:t>OR</a:t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3" name="Google Shape;20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Basic syntax for merge and join</a:t>
            </a:r>
            <a:endParaRPr/>
          </a:p>
        </p:txBody>
      </p:sp>
      <p:pic>
        <p:nvPicPr>
          <p:cNvPr id="204" name="Google Shape;204;p33"/>
          <p:cNvPicPr preferRelativeResize="0"/>
          <p:nvPr/>
        </p:nvPicPr>
        <p:blipFill rotWithShape="1">
          <a:blip r:embed="rId3">
            <a:alphaModFix/>
          </a:blip>
          <a:srcRect b="0" l="0" r="69685" t="9624"/>
          <a:stretch/>
        </p:blipFill>
        <p:spPr>
          <a:xfrm>
            <a:off x="1419675" y="2023925"/>
            <a:ext cx="1495700" cy="107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3"/>
          <p:cNvPicPr preferRelativeResize="0"/>
          <p:nvPr/>
        </p:nvPicPr>
        <p:blipFill rotWithShape="1">
          <a:blip r:embed="rId3">
            <a:alphaModFix/>
          </a:blip>
          <a:srcRect b="0" l="30736" r="43307" t="9624"/>
          <a:stretch/>
        </p:blipFill>
        <p:spPr>
          <a:xfrm>
            <a:off x="1634700" y="3167125"/>
            <a:ext cx="1280675" cy="1076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3165250" y="3550488"/>
            <a:ext cx="288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df1</a:t>
            </a:r>
            <a:r>
              <a:rPr b="1" lang="fr" sz="1200">
                <a:latin typeface="Consolas"/>
                <a:ea typeface="Consolas"/>
                <a:cs typeface="Consolas"/>
                <a:sym typeface="Consolas"/>
              </a:rPr>
              <a:t>.join(</a:t>
            </a:r>
            <a:r>
              <a:rPr b="1" lang="fr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df2</a:t>
            </a:r>
            <a:r>
              <a:rPr b="1" lang="fr" sz="12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fr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on=”key”</a:t>
            </a:r>
            <a:r>
              <a:rPr b="1" lang="fr" sz="12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07" name="Google Shape;207;p33"/>
          <p:cNvPicPr preferRelativeResize="0"/>
          <p:nvPr/>
        </p:nvPicPr>
        <p:blipFill rotWithShape="1">
          <a:blip r:embed="rId3">
            <a:alphaModFix/>
          </a:blip>
          <a:srcRect b="0" l="57372" r="0" t="9624"/>
          <a:stretch/>
        </p:blipFill>
        <p:spPr>
          <a:xfrm>
            <a:off x="6497025" y="2652788"/>
            <a:ext cx="2103200" cy="107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idx="1" type="body"/>
          </p:nvPr>
        </p:nvSpPr>
        <p:spPr>
          <a:xfrm>
            <a:off x="374825" y="1426425"/>
            <a:ext cx="8520600" cy="32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latin typeface="Consolas"/>
                <a:ea typeface="Consolas"/>
                <a:cs typeface="Consolas"/>
                <a:sym typeface="Consolas"/>
              </a:rPr>
              <a:t>pd.merge(df1, df2, </a:t>
            </a:r>
            <a:r>
              <a:rPr b="1" lang="fr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on=”key”</a:t>
            </a:r>
            <a:r>
              <a:rPr b="1" lang="fr" sz="1200"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1" lang="fr" sz="1200"/>
              <a:t>The joining key has the same name on both dataframes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 sz="1200">
                <a:latin typeface="Consolas"/>
                <a:ea typeface="Consolas"/>
                <a:cs typeface="Consolas"/>
                <a:sym typeface="Consolas"/>
              </a:rPr>
              <a:t>pd.merge(df1, df2, </a:t>
            </a:r>
            <a:r>
              <a:rPr b="1" lang="fr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left_on=”key1”</a:t>
            </a:r>
            <a:r>
              <a:rPr b="1" lang="fr" sz="12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fr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right_on=”key2”</a:t>
            </a:r>
            <a:r>
              <a:rPr b="1" lang="fr" sz="1200"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1" lang="fr" sz="1200"/>
              <a:t>The joining key has different names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200">
                <a:latin typeface="Consolas"/>
                <a:ea typeface="Consolas"/>
                <a:cs typeface="Consolas"/>
                <a:sym typeface="Consolas"/>
              </a:rPr>
              <a:t>pd.merge(df1, df2, </a:t>
            </a:r>
            <a:r>
              <a:rPr b="1" lang="fr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left_on=”key1”</a:t>
            </a:r>
            <a:r>
              <a:rPr b="1" lang="fr" sz="12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fr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right_index=True</a:t>
            </a:r>
            <a:r>
              <a:rPr b="1" lang="fr" sz="1200"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1" lang="fr" sz="1200"/>
              <a:t>You  can also join on the index of a dataframe</a:t>
            </a:r>
            <a:endParaRPr b="1" sz="1200"/>
          </a:p>
        </p:txBody>
      </p:sp>
      <p:sp>
        <p:nvSpPr>
          <p:cNvPr id="213" name="Google Shape;21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What can we use for joining keys?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idx="1" type="body"/>
          </p:nvPr>
        </p:nvSpPr>
        <p:spPr>
          <a:xfrm>
            <a:off x="311550" y="1272825"/>
            <a:ext cx="8520600" cy="3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Let’s see an example: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100" u="sng">
                <a:solidFill>
                  <a:schemeClr val="hlink"/>
                </a:solidFill>
                <a:hlinkClick r:id="rId3"/>
              </a:rPr>
              <a:t>https://colab.research.google.com/drive/15ckU7_DOFoxA5UJe0BeyFcc8pE8lxMhY</a:t>
            </a:r>
            <a:endParaRPr b="1"/>
          </a:p>
        </p:txBody>
      </p:sp>
      <p:sp>
        <p:nvSpPr>
          <p:cNvPr id="219" name="Google Shape;21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What happens with missing data?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What joins and concats are useful for</a:t>
            </a:r>
            <a:endParaRPr/>
          </a:p>
        </p:txBody>
      </p:sp>
      <p:pic>
        <p:nvPicPr>
          <p:cNvPr id="77" name="Google Shape;77;p17"/>
          <p:cNvPicPr preferRelativeResize="0"/>
          <p:nvPr/>
        </p:nvPicPr>
        <p:blipFill rotWithShape="1">
          <a:blip r:embed="rId3">
            <a:alphaModFix/>
          </a:blip>
          <a:srcRect b="64549" l="0" r="49964" t="0"/>
          <a:stretch/>
        </p:blipFill>
        <p:spPr>
          <a:xfrm>
            <a:off x="1339350" y="2086375"/>
            <a:ext cx="1763400" cy="12662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390750" y="2612825"/>
            <a:ext cx="5441400" cy="4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So far we’ve seen mostly datasets that look like this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What joins and concats are useful for</a:t>
            </a:r>
            <a:endParaRPr/>
          </a:p>
        </p:txBody>
      </p:sp>
      <p:pic>
        <p:nvPicPr>
          <p:cNvPr id="84" name="Google Shape;84;p18"/>
          <p:cNvPicPr preferRelativeResize="0"/>
          <p:nvPr/>
        </p:nvPicPr>
        <p:blipFill rotWithShape="1">
          <a:blip r:embed="rId3">
            <a:alphaModFix/>
          </a:blip>
          <a:srcRect b="64549" l="0" r="49964" t="0"/>
          <a:stretch/>
        </p:blipFill>
        <p:spPr>
          <a:xfrm>
            <a:off x="1339350" y="2086375"/>
            <a:ext cx="1763400" cy="12662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390750" y="2003150"/>
            <a:ext cx="5441400" cy="17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So far we’ve seen mostly datasets that look like this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Just a single place with all of our data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What joins and concats are useful for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 rotWithShape="1">
          <a:blip r:embed="rId3">
            <a:alphaModFix/>
          </a:blip>
          <a:srcRect b="64549" l="0" r="49964" t="0"/>
          <a:stretch/>
        </p:blipFill>
        <p:spPr>
          <a:xfrm>
            <a:off x="1339350" y="2086375"/>
            <a:ext cx="1763400" cy="12662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390750" y="2003150"/>
            <a:ext cx="5441400" cy="17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So far we’ve seen mostly datasets that look like this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Just a single place with all of our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That’s not how the world works</a:t>
            </a:r>
            <a:endParaRPr/>
          </a:p>
        </p:txBody>
      </p:sp>
      <p:sp>
        <p:nvSpPr>
          <p:cNvPr id="93" name="Google Shape;93;p19"/>
          <p:cNvSpPr/>
          <p:nvPr/>
        </p:nvSpPr>
        <p:spPr>
          <a:xfrm>
            <a:off x="1471050" y="2086375"/>
            <a:ext cx="1700700" cy="16692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What joins and concats are useful for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 rotWithShape="1">
          <a:blip r:embed="rId3">
            <a:alphaModFix/>
          </a:blip>
          <a:srcRect b="64549" l="0" r="49964" t="0"/>
          <a:stretch/>
        </p:blipFill>
        <p:spPr>
          <a:xfrm>
            <a:off x="2695650" y="914675"/>
            <a:ext cx="1763400" cy="126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0"/>
          <p:cNvPicPr preferRelativeResize="0"/>
          <p:nvPr/>
        </p:nvPicPr>
        <p:blipFill rotWithShape="1">
          <a:blip r:embed="rId3">
            <a:alphaModFix/>
          </a:blip>
          <a:srcRect b="64549" l="0" r="49964" t="0"/>
          <a:stretch/>
        </p:blipFill>
        <p:spPr>
          <a:xfrm>
            <a:off x="515150" y="1017725"/>
            <a:ext cx="1763400" cy="126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 rotWithShape="1">
          <a:blip r:embed="rId3">
            <a:alphaModFix/>
          </a:blip>
          <a:srcRect b="64549" l="0" r="49964" t="0"/>
          <a:stretch/>
        </p:blipFill>
        <p:spPr>
          <a:xfrm>
            <a:off x="3634850" y="3248325"/>
            <a:ext cx="1763400" cy="126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 rotWithShape="1">
          <a:blip r:embed="rId3">
            <a:alphaModFix/>
          </a:blip>
          <a:srcRect b="64549" l="0" r="49964" t="0"/>
          <a:stretch/>
        </p:blipFill>
        <p:spPr>
          <a:xfrm>
            <a:off x="160400" y="2086375"/>
            <a:ext cx="1763400" cy="126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 rotWithShape="1">
          <a:blip r:embed="rId3">
            <a:alphaModFix/>
          </a:blip>
          <a:srcRect b="64549" l="0" r="49964" t="0"/>
          <a:stretch/>
        </p:blipFill>
        <p:spPr>
          <a:xfrm>
            <a:off x="1099600" y="3477850"/>
            <a:ext cx="1763400" cy="126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390750" y="2378750"/>
            <a:ext cx="5441400" cy="9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/>
              <a:t>In reality, our data will usually come from many different places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550" y="1272825"/>
            <a:ext cx="8520600" cy="3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In reality, our data will usually come from many different places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/>
              <a:t>A few reasons why: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Sometimes our data is just too big for a single file, so we will get many CSV’s with the same (hopefully) columns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Sometimes our data will come from a distributed system, where many applications handle different parts of the data and we need an overview (happens a lot in digital companies)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Sometimes we need to extend our data with more information than what we originally got (e.g. population of countries)</a:t>
            </a:r>
            <a:endParaRPr/>
          </a:p>
        </p:txBody>
      </p:sp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What joins and concats are useful for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550" y="1272825"/>
            <a:ext cx="8520600" cy="3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/>
              <a:t>Data will be split in two different ways, usually:</a:t>
            </a:r>
            <a:endParaRPr/>
          </a:p>
        </p:txBody>
      </p:sp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What joins and concats are useful for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 rotWithShape="1">
          <a:blip r:embed="rId3">
            <a:alphaModFix/>
          </a:blip>
          <a:srcRect b="0" l="0" r="49964" t="0"/>
          <a:stretch/>
        </p:blipFill>
        <p:spPr>
          <a:xfrm>
            <a:off x="1869200" y="1717975"/>
            <a:ext cx="1337675" cy="2675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 rotWithShape="1">
          <a:blip r:embed="rId3">
            <a:alphaModFix/>
          </a:blip>
          <a:srcRect b="0" l="49964" r="0" t="10080"/>
          <a:stretch/>
        </p:blipFill>
        <p:spPr>
          <a:xfrm>
            <a:off x="531525" y="1987759"/>
            <a:ext cx="1337675" cy="240609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6096600" y="4310325"/>
            <a:ext cx="171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/>
              <a:t>Normalised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1057225" y="4310325"/>
            <a:ext cx="171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/>
              <a:t>Split by row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 rotWithShape="1">
          <a:blip r:embed="rId4">
            <a:alphaModFix/>
          </a:blip>
          <a:srcRect b="0" l="0" r="69685" t="9624"/>
          <a:stretch/>
        </p:blipFill>
        <p:spPr>
          <a:xfrm>
            <a:off x="7156675" y="2023925"/>
            <a:ext cx="1495700" cy="107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 rotWithShape="1">
          <a:blip r:embed="rId4">
            <a:alphaModFix/>
          </a:blip>
          <a:srcRect b="0" l="30736" r="43307" t="9624"/>
          <a:stretch/>
        </p:blipFill>
        <p:spPr>
          <a:xfrm>
            <a:off x="7371700" y="3167125"/>
            <a:ext cx="1280675" cy="107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 rotWithShape="1">
          <a:blip r:embed="rId4">
            <a:alphaModFix/>
          </a:blip>
          <a:srcRect b="0" l="57372" r="0" t="9624"/>
          <a:stretch/>
        </p:blipFill>
        <p:spPr>
          <a:xfrm>
            <a:off x="4872775" y="2652788"/>
            <a:ext cx="2103200" cy="107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