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bold.fntdata"/><Relationship Id="rId14" Type="http://schemas.openxmlformats.org/officeDocument/2006/relationships/slide" Target="slides/slide10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3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ca4d50d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ca4d50d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efd7eee0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1efd7eee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efd7eee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efd7eee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1efd7eee0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1efd7eee0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efd7eee0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efd7eee0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1f4c80b2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1f4c80b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bf394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bf394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1bf3949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1bf3949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bf3949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1bf3949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1bf3949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1bf3949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1bf3949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1bf3949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ccaa9d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ccaa9d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2"/>
                </a:solidFill>
              </a:rPr>
              <a:t>[Previous chart overlaying the topics we will see]</a:t>
            </a:r>
            <a:endParaRPr sz="18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b="1" lang="fr" sz="1000">
                <a:solidFill>
                  <a:schemeClr val="dk2"/>
                </a:solidFill>
              </a:rPr>
              <a:t>Foundations</a:t>
            </a:r>
            <a:r>
              <a:rPr lang="fr" sz="1000">
                <a:solidFill>
                  <a:schemeClr val="dk2"/>
                </a:solidFill>
              </a:rPr>
              <a:t> –</a:t>
            </a:r>
            <a:r>
              <a:rPr b="1" lang="fr" sz="1000">
                <a:solidFill>
                  <a:schemeClr val="dk2"/>
                </a:solidFill>
              </a:rPr>
              <a:t> </a:t>
            </a:r>
            <a:r>
              <a:rPr lang="fr" sz="1000">
                <a:solidFill>
                  <a:schemeClr val="dk2"/>
                </a:solidFill>
              </a:rPr>
              <a:t>this is the basic toolkit you’ll use along the whole workflow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Python data types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Pandas – series and dataframes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b="1" lang="fr" sz="1000">
                <a:solidFill>
                  <a:schemeClr val="dk2"/>
                </a:solidFill>
              </a:rPr>
              <a:t>Augmentation special topics</a:t>
            </a:r>
            <a:endParaRPr b="1"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String handling and regex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Joins and concats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b="1" lang="fr" sz="1000">
                <a:solidFill>
                  <a:schemeClr val="dk2"/>
                </a:solidFill>
              </a:rPr>
              <a:t>Exploration</a:t>
            </a:r>
            <a:endParaRPr b="1"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Groupby and aggregation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Plotting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b="1" lang="fr" sz="1000">
                <a:solidFill>
                  <a:schemeClr val="dk2"/>
                </a:solidFill>
              </a:rPr>
              <a:t>Telling the story</a:t>
            </a:r>
            <a:endParaRPr b="1"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Customising graphs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1bf3949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1bf3949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1bf3949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1bf3949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1bf39497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1bf3949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bf39497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bf3949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1b97a7b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1b97a7b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1b97a7b5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1b97a7b5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1b97a7b5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1b97a7b5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b97a7b5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b97a7b5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efd7eee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efd7eee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efd7eee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efd7eee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efd7eee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efd7ee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efd7eee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efd7eee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efd7eee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efd7eee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efd7eee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efd7eee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efd7eee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efd7eee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064788" y="4968619"/>
            <a:ext cx="912982" cy="10973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/>
          <p:nvPr/>
        </p:nvSpPr>
        <p:spPr>
          <a:xfrm>
            <a:off x="0" y="-11"/>
            <a:ext cx="8229600" cy="4286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1658975"/>
            <a:ext cx="8520600" cy="24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Analysing and Interpreting Data</a:t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Intro to Plotting</a:t>
            </a:r>
            <a:endParaRPr sz="36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458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2019</a:t>
            </a:r>
            <a:endParaRPr sz="1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25" y="1225550"/>
            <a:ext cx="4000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There are many ways to come up with hypotheses, but here are some examples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773088" y="1573938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Intuition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613026" y="1573938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If it makes intuitive sense, it’s a great idea to explore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73100" y="2319688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Exploratory Analysis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773088" y="3097063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Standard Approaches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2613065" y="2319688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Playing around with data, looking for patterns, correlations, and things that look “out of place”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2613026" y="3097063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Many types of problems already have a well known approach! e.g. Funnels, Marketing Analytics,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773100" y="3874450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Expert Knowledge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613065" y="3874450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If someone has 30 years of experience with a topic, their gut feeling is a great place to start to find hypotheses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Find concrete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measures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1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4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1" name="Google Shape;241;p24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2" name="Google Shape;242;p24"/>
          <p:cNvSpPr/>
          <p:nvPr/>
        </p:nvSpPr>
        <p:spPr>
          <a:xfrm flipH="1" rot="5400000">
            <a:off x="4181462" y="3627775"/>
            <a:ext cx="320100" cy="8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655725" y="38558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2972625" y="382970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3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How do you know a measure verifies or rejects a hypothesis?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73100" y="1817275"/>
            <a:ext cx="7197000" cy="940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 the metric change if the hypothesis were true/false?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773100" y="3439100"/>
            <a:ext cx="7197000" cy="940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 the metric change due to other factors?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2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1" name="Google Shape;261;p26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 flipH="1" rot="5400000">
            <a:off x="4181462" y="3627775"/>
            <a:ext cx="320100" cy="8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1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Start over!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-489600" y="1817275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773100" y="2662950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1947000" y="3497025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How to choose the right plot for your problem?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311700" y="1233550"/>
            <a:ext cx="64839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Think about what you want to model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Change over time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Part of a whole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 Correlation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Ranking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Flows and relationships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Geospatial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change over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5" y="1156450"/>
            <a:ext cx="8461051" cy="33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comparison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8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part of a whole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30201" t="0"/>
          <a:stretch/>
        </p:blipFill>
        <p:spPr>
          <a:xfrm>
            <a:off x="1487200" y="1238900"/>
            <a:ext cx="6169598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COURSE CONTENT AND STRUCTURE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We have discussed several techniques to load, and analyse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05675" y="207473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153200" y="207474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800723" y="2074747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Explore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448250" y="2074743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Model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816075" y="2124625"/>
            <a:ext cx="465900" cy="101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 flipH="1">
            <a:off x="1816035" y="2457980"/>
            <a:ext cx="428400" cy="101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095775" y="207472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Communicate the results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475438" y="2124625"/>
            <a:ext cx="465900" cy="101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 flipH="1">
            <a:off x="3475397" y="2457980"/>
            <a:ext cx="428400" cy="101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122950" y="2124625"/>
            <a:ext cx="465900" cy="101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 flipH="1">
            <a:off x="5122910" y="2457980"/>
            <a:ext cx="428400" cy="101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770450" y="2124625"/>
            <a:ext cx="465900" cy="101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 flipH="1">
            <a:off x="6770410" y="2457980"/>
            <a:ext cx="428400" cy="101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800725" y="3599166"/>
            <a:ext cx="1462800" cy="2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Aggregation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153200" y="3381078"/>
            <a:ext cx="1462800" cy="2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Joins &amp; Concats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153200" y="2724025"/>
            <a:ext cx="3110100" cy="32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Foundations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Python Data Types, Pandas (Series &amp; Dataframes)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153200" y="3753591"/>
            <a:ext cx="1462800" cy="2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Groupby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Ranking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30699" t="0"/>
          <a:stretch/>
        </p:blipFill>
        <p:spPr>
          <a:xfrm>
            <a:off x="1509238" y="1172800"/>
            <a:ext cx="6125525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Distribution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52008" t="0"/>
          <a:stretch/>
        </p:blipFill>
        <p:spPr>
          <a:xfrm>
            <a:off x="2450925" y="1081650"/>
            <a:ext cx="4242151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Flows and relationship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5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geospatial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 rotWithShape="1">
          <a:blip r:embed="rId3">
            <a:alphaModFix/>
          </a:blip>
          <a:srcRect b="0" l="0" r="28957" t="0"/>
          <a:stretch/>
        </p:blipFill>
        <p:spPr>
          <a:xfrm>
            <a:off x="1432138" y="1015550"/>
            <a:ext cx="6279726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So where do we go from here?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311700" y="1817275"/>
            <a:ext cx="85206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We’re going to review different kinds of plots and the questions they can answer (today and in the next few classes)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You’re going to answer an analytical question (as part of the Preject) using the method we discussed today and any or all of these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Finally, you will learn  how to modify these plots to tell the story you need to tell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/>
          <p:nvPr/>
        </p:nvSpPr>
        <p:spPr>
          <a:xfrm>
            <a:off x="31170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builtin plot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Plotting libraries for Python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334785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6194625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308800" y="44776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Flexibility</a:t>
            </a:r>
            <a:endParaRPr sz="1000"/>
          </a:p>
        </p:txBody>
      </p:sp>
      <p:sp>
        <p:nvSpPr>
          <p:cNvPr id="352" name="Google Shape;352;p38"/>
          <p:cNvSpPr/>
          <p:nvPr/>
        </p:nvSpPr>
        <p:spPr>
          <a:xfrm flipH="1">
            <a:off x="308800" y="40337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Ease of use</a:t>
            </a:r>
            <a:endParaRPr sz="1000"/>
          </a:p>
        </p:txBody>
      </p:sp>
      <p:pic>
        <p:nvPicPr>
          <p:cNvPr id="353" name="Google Shape;3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169" y="1893097"/>
            <a:ext cx="2053675" cy="15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5" y="2040241"/>
            <a:ext cx="1948050" cy="146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625" y="1733600"/>
            <a:ext cx="2603737" cy="2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/>
          <p:nvPr/>
        </p:nvSpPr>
        <p:spPr>
          <a:xfrm>
            <a:off x="31170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builtin plot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Plotting libraries for Python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334785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6194625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308800" y="44776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Flexibility</a:t>
            </a:r>
            <a:endParaRPr sz="1000"/>
          </a:p>
        </p:txBody>
      </p:sp>
      <p:sp>
        <p:nvSpPr>
          <p:cNvPr id="365" name="Google Shape;365;p39"/>
          <p:cNvSpPr/>
          <p:nvPr/>
        </p:nvSpPr>
        <p:spPr>
          <a:xfrm flipH="1">
            <a:off x="308800" y="40337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Ease of use</a:t>
            </a:r>
            <a:endParaRPr sz="1000"/>
          </a:p>
        </p:txBody>
      </p:sp>
      <p:pic>
        <p:nvPicPr>
          <p:cNvPr id="366" name="Google Shape;3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169" y="1893097"/>
            <a:ext cx="2053675" cy="15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5" y="2040241"/>
            <a:ext cx="1948050" cy="146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625" y="1733600"/>
            <a:ext cx="2603737" cy="22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/>
          <p:nvPr/>
        </p:nvSpPr>
        <p:spPr>
          <a:xfrm>
            <a:off x="1515075" y="3860050"/>
            <a:ext cx="5877000" cy="9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will learn how to do most basic plots on all of them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3457625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these two variables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change in one predict a change in the other?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strongly or weakly do they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Types of plots and which questions they answer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3457625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45645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8" name="Google Shape;3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69" y="2096447"/>
            <a:ext cx="2053675" cy="15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/>
          <p:nvPr/>
        </p:nvSpPr>
        <p:spPr>
          <a:xfrm>
            <a:off x="632370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0" name="Google Shape;3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749" y="2135200"/>
            <a:ext cx="2138050" cy="1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775" y="1964375"/>
            <a:ext cx="1816150" cy="18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0"/>
          <p:cNvSpPr/>
          <p:nvPr/>
        </p:nvSpPr>
        <p:spPr>
          <a:xfrm>
            <a:off x="45645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does this variable behave?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is it distributed?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there  outliers?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it reflect more than one population?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632370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possible correlations can we find?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joint change in a set of variables predict a change on our target variable?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 we organise these tasks?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869875" y="88684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736675" y="4026923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Explore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189900" y="788723"/>
            <a:ext cx="1462800" cy="53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939775" y="3536298"/>
            <a:ext cx="1462800" cy="53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Plot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947725" y="11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Cleanup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77700" y="2698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Read CSV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77700" y="168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Fill 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495625" y="13272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Set 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495625" y="6649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49562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Distplot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6987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Aggregate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58825" y="4639600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Correlations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809450" y="4633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333875" y="4170325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976450" y="3066925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Bar Plot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061650" y="3066925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976450" y="14253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006775" y="29550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914475" y="9585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 we organise these tasks?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869875" y="88684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736675" y="4026923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Explore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334650" y="788723"/>
            <a:ext cx="1462800" cy="53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939775" y="353629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Plot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947725" y="11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Cleanup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77700" y="2698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Read CSV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77700" y="168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Fill 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495625" y="13272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Set 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495625" y="6649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49562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Distplot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6987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Aggregate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58825" y="4639600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Correlations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809450" y="4633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333875" y="41703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976450" y="3066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Bar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061650" y="3066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976450" y="14253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006775" y="29550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914475" y="9585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619100" y="509563"/>
            <a:ext cx="5783400" cy="1463700"/>
          </a:xfrm>
          <a:prstGeom prst="rect">
            <a:avLst/>
          </a:prstGeom>
          <a:solidFill>
            <a:srgbClr val="FFAB40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ANSWERING</a:t>
            </a:r>
            <a:endParaRPr b="1" sz="3600"/>
          </a:p>
        </p:txBody>
      </p:sp>
      <p:sp>
        <p:nvSpPr>
          <p:cNvPr id="132" name="Google Shape;132;p17"/>
          <p:cNvSpPr/>
          <p:nvPr/>
        </p:nvSpPr>
        <p:spPr>
          <a:xfrm>
            <a:off x="1619100" y="3084275"/>
            <a:ext cx="5783400" cy="1463700"/>
          </a:xfrm>
          <a:prstGeom prst="rect">
            <a:avLst/>
          </a:prstGeom>
          <a:solidFill>
            <a:srgbClr val="FFAB40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QUESTIONS</a:t>
            </a:r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analysis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process is, in the end, a series of questions and answers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11700" y="2680197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209275" y="2680194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Communicate the results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422850" y="1582800"/>
            <a:ext cx="6191700" cy="3221700"/>
          </a:xfrm>
          <a:prstGeom prst="rect">
            <a:avLst/>
          </a:prstGeom>
          <a:solidFill>
            <a:srgbClr val="FFAB40">
              <a:alpha val="2458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396900" y="18542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396900" y="27971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396900" y="37400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001950" y="18542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Answer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001950" y="27971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Answer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001950" y="37400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Answer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178575" y="198350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178575" y="288225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178575" y="382515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analysis process is, in the end, a series of questions and answers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11700" y="2680197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Why are we losing users?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209275" y="2680194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Mostly because they don’t need us anymore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396900" y="18542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Are competitors taking them?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396900" y="2680201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Are they having a bad experience?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2396900" y="3573476"/>
            <a:ext cx="1562400" cy="76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Do they just not need the product anymore?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001950" y="18542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001950" y="27971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Some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001950" y="37400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178575" y="198350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178575" y="288225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4178575" y="382515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flipH="1" rot="5400000">
            <a:off x="4181462" y="3627775"/>
            <a:ext cx="320100" cy="8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2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3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3" name="Google Shape;193;p21"/>
          <p:cNvSpPr/>
          <p:nvPr/>
        </p:nvSpPr>
        <p:spPr>
          <a:xfrm flipH="1" rot="5400000">
            <a:off x="4181462" y="3627775"/>
            <a:ext cx="320100" cy="8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analysts’ job is to break big questions into smaller ones that can be answered with data...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2724400" y="1849400"/>
            <a:ext cx="2133900" cy="472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Leading 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773100" y="2758325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1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642100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303840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965579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7147875" y="1849400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latin typeface="Roboto"/>
                <a:ea typeface="Roboto"/>
                <a:cs typeface="Roboto"/>
                <a:sym typeface="Roboto"/>
              </a:rPr>
              <a:t>e.g.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Why are users leaving our platform?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7147875" y="2758325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latin typeface="Roboto"/>
                <a:ea typeface="Roboto"/>
                <a:cs typeface="Roboto"/>
                <a:sym typeface="Roboto"/>
              </a:rPr>
              <a:t>e.g.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Are they having bad experiences 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7147875" y="3667250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latin typeface="Roboto"/>
                <a:ea typeface="Roboto"/>
                <a:cs typeface="Roboto"/>
                <a:sym typeface="Roboto"/>
              </a:rPr>
              <a:t>e.g.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What is the satisfaction score  over time for users in Berlin?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2947300" y="2758325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2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5047588" y="2758325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2816263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478002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139742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4916550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5578290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240029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6421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28162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49165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