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media/image23.jpg" ContentType="image/jpg"/>
  <Override PartName="/ppt/media/image24.jpg" ContentType="image/jp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sldIdLst>
    <p:sldId id="256" r:id="rId2"/>
    <p:sldId id="279" r:id="rId3"/>
    <p:sldId id="286" r:id="rId4"/>
    <p:sldId id="257" r:id="rId5"/>
    <p:sldId id="289" r:id="rId6"/>
    <p:sldId id="351" r:id="rId7"/>
    <p:sldId id="262" r:id="rId8"/>
    <p:sldId id="315" r:id="rId9"/>
    <p:sldId id="353" r:id="rId10"/>
    <p:sldId id="321" r:id="rId11"/>
    <p:sldId id="316" r:id="rId12"/>
    <p:sldId id="355" r:id="rId13"/>
    <p:sldId id="356" r:id="rId14"/>
    <p:sldId id="357" r:id="rId15"/>
    <p:sldId id="317" r:id="rId16"/>
    <p:sldId id="318" r:id="rId17"/>
    <p:sldId id="263" r:id="rId18"/>
    <p:sldId id="324" r:id="rId19"/>
    <p:sldId id="265" r:id="rId20"/>
    <p:sldId id="325" r:id="rId21"/>
    <p:sldId id="326" r:id="rId22"/>
    <p:sldId id="327" r:id="rId23"/>
    <p:sldId id="285" r:id="rId24"/>
    <p:sldId id="328" r:id="rId25"/>
    <p:sldId id="277" r:id="rId26"/>
    <p:sldId id="296" r:id="rId27"/>
    <p:sldId id="330" r:id="rId28"/>
    <p:sldId id="331" r:id="rId29"/>
    <p:sldId id="332" r:id="rId30"/>
    <p:sldId id="333" r:id="rId31"/>
    <p:sldId id="270" r:id="rId32"/>
    <p:sldId id="275" r:id="rId33"/>
    <p:sldId id="294" r:id="rId34"/>
    <p:sldId id="358" r:id="rId35"/>
    <p:sldId id="280" r:id="rId36"/>
    <p:sldId id="360" r:id="rId37"/>
    <p:sldId id="361" r:id="rId38"/>
    <p:sldId id="272" r:id="rId39"/>
    <p:sldId id="334" r:id="rId40"/>
    <p:sldId id="295" r:id="rId41"/>
    <p:sldId id="278" r:id="rId42"/>
    <p:sldId id="299" r:id="rId43"/>
    <p:sldId id="300" r:id="rId44"/>
    <p:sldId id="301" r:id="rId45"/>
    <p:sldId id="281" r:id="rId46"/>
    <p:sldId id="302" r:id="rId47"/>
    <p:sldId id="362" r:id="rId48"/>
    <p:sldId id="336" r:id="rId49"/>
    <p:sldId id="352" r:id="rId50"/>
    <p:sldId id="283" r:id="rId51"/>
    <p:sldId id="339" r:id="rId52"/>
    <p:sldId id="338" r:id="rId53"/>
    <p:sldId id="260" r:id="rId54"/>
    <p:sldId id="261" r:id="rId55"/>
    <p:sldId id="340" r:id="rId56"/>
    <p:sldId id="341" r:id="rId57"/>
    <p:sldId id="342" r:id="rId58"/>
    <p:sldId id="343" r:id="rId59"/>
    <p:sldId id="344" r:id="rId60"/>
    <p:sldId id="345" r:id="rId61"/>
    <p:sldId id="346" r:id="rId62"/>
    <p:sldId id="347" r:id="rId63"/>
    <p:sldId id="348" r:id="rId64"/>
    <p:sldId id="349" r:id="rId65"/>
    <p:sldId id="350"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92" userDrawn="1">
          <p15:clr>
            <a:srgbClr val="A4A3A4"/>
          </p15:clr>
        </p15:guide>
        <p15:guide id="2" pos="3840" userDrawn="1">
          <p15:clr>
            <a:srgbClr val="A4A3A4"/>
          </p15:clr>
        </p15:guide>
        <p15:guide id="3" pos="257" userDrawn="1">
          <p15:clr>
            <a:srgbClr val="A4A3A4"/>
          </p15:clr>
        </p15:guide>
        <p15:guide id="4" pos="7378" userDrawn="1">
          <p15:clr>
            <a:srgbClr val="A4A3A4"/>
          </p15:clr>
        </p15:guide>
        <p15:guide id="5" orient="horz" pos="210" userDrawn="1">
          <p15:clr>
            <a:srgbClr val="A4A3A4"/>
          </p15:clr>
        </p15:guide>
        <p15:guide id="6" pos="3772" userDrawn="1">
          <p15:clr>
            <a:srgbClr val="A4A3A4"/>
          </p15:clr>
        </p15:guide>
        <p15:guide id="7" pos="3931" userDrawn="1">
          <p15:clr>
            <a:srgbClr val="A4A3A4"/>
          </p15:clr>
        </p15:guide>
        <p15:guide id="8" orient="horz" pos="70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040"/>
    <a:srgbClr val="00206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396" autoAdjust="0"/>
    <p:restoredTop sz="94660"/>
  </p:normalViewPr>
  <p:slideViewPr>
    <p:cSldViewPr snapToGrid="0" showGuides="1">
      <p:cViewPr varScale="1">
        <p:scale>
          <a:sx n="83" d="100"/>
          <a:sy n="83" d="100"/>
        </p:scale>
        <p:origin x="90" y="1980"/>
      </p:cViewPr>
      <p:guideLst>
        <p:guide orient="horz" pos="2092"/>
        <p:guide pos="3840"/>
        <p:guide pos="257"/>
        <p:guide pos="7378"/>
        <p:guide orient="horz" pos="210"/>
        <p:guide pos="3772"/>
        <p:guide pos="3931"/>
        <p:guide orient="horz" pos="70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39C3C5-731D-4B21-ADFE-660A2C634B6C}" type="datetimeFigureOut">
              <a:rPr lang="en-GB" smtClean="0"/>
              <a:t>22/02/2025</a:t>
            </a:fld>
            <a:endParaRPr lang="en-GB"/>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7BE211-3BA3-451F-B357-E84761B760A7}" type="slidenum">
              <a:rPr lang="en-GB" smtClean="0"/>
              <a:t>‹#›</a:t>
            </a:fld>
            <a:endParaRPr lang="en-GB"/>
          </a:p>
        </p:txBody>
      </p:sp>
    </p:spTree>
    <p:extLst>
      <p:ext uri="{BB962C8B-B14F-4D97-AF65-F5344CB8AC3E}">
        <p14:creationId xmlns:p14="http://schemas.microsoft.com/office/powerpoint/2010/main" val="2836725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5" name="Google Shape;27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2acab227c09_0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2acab227c09_0_1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1" name="Google Shape;281;g2acab227c09_0_1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pl-PL"/>
              <a:t>62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2ae502b7976_1_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2ae502b7976_1_2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1" name="Google Shape;291;g2ae502b7976_1_2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pl-PL"/>
              <a:t>63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ae502b7976_1_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2ae502b7976_1_3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1" name="Google Shape;301;g2ae502b7976_1_3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pl-PL"/>
              <a:t>64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2ae502b7976_1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2ae502b7976_1_3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8" name="Google Shape;308;g2ae502b7976_1_3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pl-PL"/>
              <a:t>65</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36874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acab227c09_1_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g2acab227c09_1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ae502b7976_1_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ae502b7976_1_4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g2ae502b7976_1_4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pl-PL"/>
              <a:t>54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ae502b7976_1_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g2ae502b7976_1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adae801da6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g2adae801da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acab227c09_1_2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g2acab227c09_1_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ae502b7976_1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2ae502b7976_1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g2ae502b7976_1_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pl-PL"/>
              <a:t>59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F1BB98A-8551-6441-3E3D-583CB2691A19}"/>
              </a:ext>
            </a:extLst>
          </p:cNvPr>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endParaRPr lang="en-GB"/>
          </a:p>
        </p:txBody>
      </p:sp>
      <p:sp>
        <p:nvSpPr>
          <p:cNvPr id="3" name="Podtytuł 2">
            <a:extLst>
              <a:ext uri="{FF2B5EF4-FFF2-40B4-BE49-F238E27FC236}">
                <a16:creationId xmlns:a16="http://schemas.microsoft.com/office/drawing/2014/main" id="{BC1F2BCF-EC0A-BA51-AA1F-ED42B403E1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endParaRPr lang="en-GB"/>
          </a:p>
        </p:txBody>
      </p:sp>
      <p:sp>
        <p:nvSpPr>
          <p:cNvPr id="4" name="Symbol zastępczy daty 3">
            <a:extLst>
              <a:ext uri="{FF2B5EF4-FFF2-40B4-BE49-F238E27FC236}">
                <a16:creationId xmlns:a16="http://schemas.microsoft.com/office/drawing/2014/main" id="{EF8137C5-A5CD-C69F-3D4F-2F3EA3324B76}"/>
              </a:ext>
            </a:extLst>
          </p:cNvPr>
          <p:cNvSpPr>
            <a:spLocks noGrp="1"/>
          </p:cNvSpPr>
          <p:nvPr>
            <p:ph type="dt" sz="half" idx="10"/>
          </p:nvPr>
        </p:nvSpPr>
        <p:spPr/>
        <p:txBody>
          <a:bodyPr/>
          <a:lstStyle/>
          <a:p>
            <a:fld id="{786F00B2-F792-46CA-9124-502B729CBF46}" type="datetimeFigureOut">
              <a:rPr lang="en-GB" smtClean="0"/>
              <a:t>22/02/2025</a:t>
            </a:fld>
            <a:endParaRPr lang="en-GB"/>
          </a:p>
        </p:txBody>
      </p:sp>
      <p:sp>
        <p:nvSpPr>
          <p:cNvPr id="5" name="Symbol zastępczy stopki 4">
            <a:extLst>
              <a:ext uri="{FF2B5EF4-FFF2-40B4-BE49-F238E27FC236}">
                <a16:creationId xmlns:a16="http://schemas.microsoft.com/office/drawing/2014/main" id="{F9FD547A-3272-DC0E-4F6B-DE59ADFBAAFD}"/>
              </a:ext>
            </a:extLst>
          </p:cNvPr>
          <p:cNvSpPr>
            <a:spLocks noGrp="1"/>
          </p:cNvSpPr>
          <p:nvPr>
            <p:ph type="ftr" sz="quarter" idx="11"/>
          </p:nvPr>
        </p:nvSpPr>
        <p:spPr/>
        <p:txBody>
          <a:bodyPr/>
          <a:lstStyle/>
          <a:p>
            <a:endParaRPr lang="en-GB"/>
          </a:p>
        </p:txBody>
      </p:sp>
      <p:sp>
        <p:nvSpPr>
          <p:cNvPr id="6" name="Symbol zastępczy numeru slajdu 5">
            <a:extLst>
              <a:ext uri="{FF2B5EF4-FFF2-40B4-BE49-F238E27FC236}">
                <a16:creationId xmlns:a16="http://schemas.microsoft.com/office/drawing/2014/main" id="{E89A6CFA-2918-473D-8940-24BA956C7D76}"/>
              </a:ext>
            </a:extLst>
          </p:cNvPr>
          <p:cNvSpPr>
            <a:spLocks noGrp="1"/>
          </p:cNvSpPr>
          <p:nvPr>
            <p:ph type="sldNum" sz="quarter" idx="12"/>
          </p:nvPr>
        </p:nvSpPr>
        <p:spPr/>
        <p:txBody>
          <a:bodyPr/>
          <a:lstStyle/>
          <a:p>
            <a:fld id="{CFDBE72E-11A6-44B8-AFC7-266F95DB9614}" type="slidenum">
              <a:rPr lang="en-GB" smtClean="0"/>
              <a:t>‹#›</a:t>
            </a:fld>
            <a:endParaRPr lang="en-GB"/>
          </a:p>
        </p:txBody>
      </p:sp>
    </p:spTree>
    <p:extLst>
      <p:ext uri="{BB962C8B-B14F-4D97-AF65-F5344CB8AC3E}">
        <p14:creationId xmlns:p14="http://schemas.microsoft.com/office/powerpoint/2010/main" val="1146719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92E02FB-62C6-1779-15CF-95680F42930F}"/>
              </a:ext>
            </a:extLst>
          </p:cNvPr>
          <p:cNvSpPr>
            <a:spLocks noGrp="1"/>
          </p:cNvSpPr>
          <p:nvPr>
            <p:ph type="title"/>
          </p:nvPr>
        </p:nvSpPr>
        <p:spPr/>
        <p:txBody>
          <a:bodyPr/>
          <a:lstStyle/>
          <a:p>
            <a:r>
              <a:rPr lang="pl-PL"/>
              <a:t>Kliknij, aby edytować styl</a:t>
            </a:r>
            <a:endParaRPr lang="en-GB"/>
          </a:p>
        </p:txBody>
      </p:sp>
      <p:sp>
        <p:nvSpPr>
          <p:cNvPr id="3" name="Symbol zastępczy tytułu pionowego 2">
            <a:extLst>
              <a:ext uri="{FF2B5EF4-FFF2-40B4-BE49-F238E27FC236}">
                <a16:creationId xmlns:a16="http://schemas.microsoft.com/office/drawing/2014/main" id="{345696B7-B1A7-486A-B90D-DC49CFD9239B}"/>
              </a:ext>
            </a:extLst>
          </p:cNvPr>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4" name="Symbol zastępczy daty 3">
            <a:extLst>
              <a:ext uri="{FF2B5EF4-FFF2-40B4-BE49-F238E27FC236}">
                <a16:creationId xmlns:a16="http://schemas.microsoft.com/office/drawing/2014/main" id="{92650761-881B-5492-4C65-5C372F598135}"/>
              </a:ext>
            </a:extLst>
          </p:cNvPr>
          <p:cNvSpPr>
            <a:spLocks noGrp="1"/>
          </p:cNvSpPr>
          <p:nvPr>
            <p:ph type="dt" sz="half" idx="10"/>
          </p:nvPr>
        </p:nvSpPr>
        <p:spPr/>
        <p:txBody>
          <a:bodyPr/>
          <a:lstStyle/>
          <a:p>
            <a:fld id="{786F00B2-F792-46CA-9124-502B729CBF46}" type="datetimeFigureOut">
              <a:rPr lang="en-GB" smtClean="0"/>
              <a:t>22/02/2025</a:t>
            </a:fld>
            <a:endParaRPr lang="en-GB"/>
          </a:p>
        </p:txBody>
      </p:sp>
      <p:sp>
        <p:nvSpPr>
          <p:cNvPr id="5" name="Symbol zastępczy stopki 4">
            <a:extLst>
              <a:ext uri="{FF2B5EF4-FFF2-40B4-BE49-F238E27FC236}">
                <a16:creationId xmlns:a16="http://schemas.microsoft.com/office/drawing/2014/main" id="{093C335D-4341-8D37-9AA4-CC22EDC5E843}"/>
              </a:ext>
            </a:extLst>
          </p:cNvPr>
          <p:cNvSpPr>
            <a:spLocks noGrp="1"/>
          </p:cNvSpPr>
          <p:nvPr>
            <p:ph type="ftr" sz="quarter" idx="11"/>
          </p:nvPr>
        </p:nvSpPr>
        <p:spPr/>
        <p:txBody>
          <a:bodyPr/>
          <a:lstStyle/>
          <a:p>
            <a:endParaRPr lang="en-GB"/>
          </a:p>
        </p:txBody>
      </p:sp>
      <p:sp>
        <p:nvSpPr>
          <p:cNvPr id="6" name="Symbol zastępczy numeru slajdu 5">
            <a:extLst>
              <a:ext uri="{FF2B5EF4-FFF2-40B4-BE49-F238E27FC236}">
                <a16:creationId xmlns:a16="http://schemas.microsoft.com/office/drawing/2014/main" id="{44517A1E-E518-DEFA-5026-3C4FCEDF92E2}"/>
              </a:ext>
            </a:extLst>
          </p:cNvPr>
          <p:cNvSpPr>
            <a:spLocks noGrp="1"/>
          </p:cNvSpPr>
          <p:nvPr>
            <p:ph type="sldNum" sz="quarter" idx="12"/>
          </p:nvPr>
        </p:nvSpPr>
        <p:spPr/>
        <p:txBody>
          <a:bodyPr/>
          <a:lstStyle/>
          <a:p>
            <a:fld id="{CFDBE72E-11A6-44B8-AFC7-266F95DB9614}" type="slidenum">
              <a:rPr lang="en-GB" smtClean="0"/>
              <a:t>‹#›</a:t>
            </a:fld>
            <a:endParaRPr lang="en-GB"/>
          </a:p>
        </p:txBody>
      </p:sp>
    </p:spTree>
    <p:extLst>
      <p:ext uri="{BB962C8B-B14F-4D97-AF65-F5344CB8AC3E}">
        <p14:creationId xmlns:p14="http://schemas.microsoft.com/office/powerpoint/2010/main" val="4149967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a:extLst>
              <a:ext uri="{FF2B5EF4-FFF2-40B4-BE49-F238E27FC236}">
                <a16:creationId xmlns:a16="http://schemas.microsoft.com/office/drawing/2014/main" id="{CFB50E51-B998-547D-F654-69CB992630AD}"/>
              </a:ext>
            </a:extLst>
          </p:cNvPr>
          <p:cNvSpPr>
            <a:spLocks noGrp="1"/>
          </p:cNvSpPr>
          <p:nvPr>
            <p:ph type="title" orient="vert"/>
          </p:nvPr>
        </p:nvSpPr>
        <p:spPr>
          <a:xfrm>
            <a:off x="8724900" y="365125"/>
            <a:ext cx="2628900" cy="5811838"/>
          </a:xfrm>
        </p:spPr>
        <p:txBody>
          <a:bodyPr vert="eaVert"/>
          <a:lstStyle/>
          <a:p>
            <a:r>
              <a:rPr lang="pl-PL"/>
              <a:t>Kliknij, aby edytować styl</a:t>
            </a:r>
            <a:endParaRPr lang="en-GB"/>
          </a:p>
        </p:txBody>
      </p:sp>
      <p:sp>
        <p:nvSpPr>
          <p:cNvPr id="3" name="Symbol zastępczy tytułu pionowego 2">
            <a:extLst>
              <a:ext uri="{FF2B5EF4-FFF2-40B4-BE49-F238E27FC236}">
                <a16:creationId xmlns:a16="http://schemas.microsoft.com/office/drawing/2014/main" id="{1BFAF86B-C20C-59A2-E0EE-31FEC0563F98}"/>
              </a:ext>
            </a:extLst>
          </p:cNvPr>
          <p:cNvSpPr>
            <a:spLocks noGrp="1"/>
          </p:cNvSpPr>
          <p:nvPr>
            <p:ph type="body" orient="vert" idx="1"/>
          </p:nvPr>
        </p:nvSpPr>
        <p:spPr>
          <a:xfrm>
            <a:off x="838200" y="365125"/>
            <a:ext cx="7734300" cy="5811838"/>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4" name="Symbol zastępczy daty 3">
            <a:extLst>
              <a:ext uri="{FF2B5EF4-FFF2-40B4-BE49-F238E27FC236}">
                <a16:creationId xmlns:a16="http://schemas.microsoft.com/office/drawing/2014/main" id="{59D3CC86-7FA4-24E6-5E92-FE287DB34E02}"/>
              </a:ext>
            </a:extLst>
          </p:cNvPr>
          <p:cNvSpPr>
            <a:spLocks noGrp="1"/>
          </p:cNvSpPr>
          <p:nvPr>
            <p:ph type="dt" sz="half" idx="10"/>
          </p:nvPr>
        </p:nvSpPr>
        <p:spPr/>
        <p:txBody>
          <a:bodyPr/>
          <a:lstStyle/>
          <a:p>
            <a:fld id="{786F00B2-F792-46CA-9124-502B729CBF46}" type="datetimeFigureOut">
              <a:rPr lang="en-GB" smtClean="0"/>
              <a:t>22/02/2025</a:t>
            </a:fld>
            <a:endParaRPr lang="en-GB"/>
          </a:p>
        </p:txBody>
      </p:sp>
      <p:sp>
        <p:nvSpPr>
          <p:cNvPr id="5" name="Symbol zastępczy stopki 4">
            <a:extLst>
              <a:ext uri="{FF2B5EF4-FFF2-40B4-BE49-F238E27FC236}">
                <a16:creationId xmlns:a16="http://schemas.microsoft.com/office/drawing/2014/main" id="{663C4B3C-62AE-3CAD-3AA2-9782FD2D209C}"/>
              </a:ext>
            </a:extLst>
          </p:cNvPr>
          <p:cNvSpPr>
            <a:spLocks noGrp="1"/>
          </p:cNvSpPr>
          <p:nvPr>
            <p:ph type="ftr" sz="quarter" idx="11"/>
          </p:nvPr>
        </p:nvSpPr>
        <p:spPr/>
        <p:txBody>
          <a:bodyPr/>
          <a:lstStyle/>
          <a:p>
            <a:endParaRPr lang="en-GB"/>
          </a:p>
        </p:txBody>
      </p:sp>
      <p:sp>
        <p:nvSpPr>
          <p:cNvPr id="6" name="Symbol zastępczy numeru slajdu 5">
            <a:extLst>
              <a:ext uri="{FF2B5EF4-FFF2-40B4-BE49-F238E27FC236}">
                <a16:creationId xmlns:a16="http://schemas.microsoft.com/office/drawing/2014/main" id="{A36ABF44-772A-D27D-B605-B8A096F272E8}"/>
              </a:ext>
            </a:extLst>
          </p:cNvPr>
          <p:cNvSpPr>
            <a:spLocks noGrp="1"/>
          </p:cNvSpPr>
          <p:nvPr>
            <p:ph type="sldNum" sz="quarter" idx="12"/>
          </p:nvPr>
        </p:nvSpPr>
        <p:spPr/>
        <p:txBody>
          <a:bodyPr/>
          <a:lstStyle/>
          <a:p>
            <a:fld id="{CFDBE72E-11A6-44B8-AFC7-266F95DB9614}" type="slidenum">
              <a:rPr lang="en-GB" smtClean="0"/>
              <a:t>‹#›</a:t>
            </a:fld>
            <a:endParaRPr lang="en-GB"/>
          </a:p>
        </p:txBody>
      </p:sp>
    </p:spTree>
    <p:extLst>
      <p:ext uri="{BB962C8B-B14F-4D97-AF65-F5344CB8AC3E}">
        <p14:creationId xmlns:p14="http://schemas.microsoft.com/office/powerpoint/2010/main" val="25334877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tx1"/>
                </a:solidFill>
                <a:latin typeface="Arial Black"/>
                <a:cs typeface="Arial Black"/>
              </a:defRPr>
            </a:lvl1pPr>
          </a:lstStyle>
          <a:p>
            <a:endParaRPr/>
          </a:p>
        </p:txBody>
      </p:sp>
      <p:sp>
        <p:nvSpPr>
          <p:cNvPr id="3" name="Holder 3"/>
          <p:cNvSpPr>
            <a:spLocks noGrp="1"/>
          </p:cNvSpPr>
          <p:nvPr>
            <p:ph sz="half" idx="2"/>
          </p:nvPr>
        </p:nvSpPr>
        <p:spPr>
          <a:xfrm>
            <a:off x="486867" y="1609420"/>
            <a:ext cx="5354320" cy="4016375"/>
          </a:xfrm>
          <a:prstGeom prst="rect">
            <a:avLst/>
          </a:prstGeom>
        </p:spPr>
        <p:txBody>
          <a:bodyPr wrap="square" lIns="0" tIns="0" rIns="0" bIns="0">
            <a:spAutoFit/>
          </a:bodyPr>
          <a:lstStyle>
            <a:lvl1pPr>
              <a:defRPr sz="1900" b="0" i="0">
                <a:solidFill>
                  <a:schemeClr val="tx1"/>
                </a:solidFill>
                <a:latin typeface="Lucida Sans Unicode"/>
                <a:cs typeface="Lucida Sans Unicode"/>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2/22/2025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604380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7C731E2-CF2E-EE59-1DBC-70B53523F4E4}"/>
              </a:ext>
            </a:extLst>
          </p:cNvPr>
          <p:cNvSpPr>
            <a:spLocks noGrp="1"/>
          </p:cNvSpPr>
          <p:nvPr>
            <p:ph type="title"/>
          </p:nvPr>
        </p:nvSpPr>
        <p:spPr/>
        <p:txBody>
          <a:bodyPr/>
          <a:lstStyle/>
          <a:p>
            <a:r>
              <a:rPr lang="pl-PL"/>
              <a:t>Kliknij, aby edytować styl</a:t>
            </a:r>
            <a:endParaRPr lang="en-GB"/>
          </a:p>
        </p:txBody>
      </p:sp>
      <p:sp>
        <p:nvSpPr>
          <p:cNvPr id="3" name="Symbol zastępczy zawartości 2">
            <a:extLst>
              <a:ext uri="{FF2B5EF4-FFF2-40B4-BE49-F238E27FC236}">
                <a16:creationId xmlns:a16="http://schemas.microsoft.com/office/drawing/2014/main" id="{E0BCF3CA-2E13-C1FB-D69B-2F38F20C3BFD}"/>
              </a:ext>
            </a:extLst>
          </p:cNvPr>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4" name="Symbol zastępczy daty 3">
            <a:extLst>
              <a:ext uri="{FF2B5EF4-FFF2-40B4-BE49-F238E27FC236}">
                <a16:creationId xmlns:a16="http://schemas.microsoft.com/office/drawing/2014/main" id="{2D183A18-26A0-E7B2-095E-135A8C5145AB}"/>
              </a:ext>
            </a:extLst>
          </p:cNvPr>
          <p:cNvSpPr>
            <a:spLocks noGrp="1"/>
          </p:cNvSpPr>
          <p:nvPr>
            <p:ph type="dt" sz="half" idx="10"/>
          </p:nvPr>
        </p:nvSpPr>
        <p:spPr/>
        <p:txBody>
          <a:bodyPr/>
          <a:lstStyle/>
          <a:p>
            <a:fld id="{786F00B2-F792-46CA-9124-502B729CBF46}" type="datetimeFigureOut">
              <a:rPr lang="en-GB" smtClean="0"/>
              <a:t>22/02/2025</a:t>
            </a:fld>
            <a:endParaRPr lang="en-GB"/>
          </a:p>
        </p:txBody>
      </p:sp>
      <p:sp>
        <p:nvSpPr>
          <p:cNvPr id="5" name="Symbol zastępczy stopki 4">
            <a:extLst>
              <a:ext uri="{FF2B5EF4-FFF2-40B4-BE49-F238E27FC236}">
                <a16:creationId xmlns:a16="http://schemas.microsoft.com/office/drawing/2014/main" id="{DD30363F-4099-12FC-9E42-4AA1BEB7C347}"/>
              </a:ext>
            </a:extLst>
          </p:cNvPr>
          <p:cNvSpPr>
            <a:spLocks noGrp="1"/>
          </p:cNvSpPr>
          <p:nvPr>
            <p:ph type="ftr" sz="quarter" idx="11"/>
          </p:nvPr>
        </p:nvSpPr>
        <p:spPr/>
        <p:txBody>
          <a:bodyPr/>
          <a:lstStyle/>
          <a:p>
            <a:endParaRPr lang="en-GB"/>
          </a:p>
        </p:txBody>
      </p:sp>
      <p:sp>
        <p:nvSpPr>
          <p:cNvPr id="6" name="Symbol zastępczy numeru slajdu 5">
            <a:extLst>
              <a:ext uri="{FF2B5EF4-FFF2-40B4-BE49-F238E27FC236}">
                <a16:creationId xmlns:a16="http://schemas.microsoft.com/office/drawing/2014/main" id="{662558F6-7846-AB7B-4382-D865E71D3007}"/>
              </a:ext>
            </a:extLst>
          </p:cNvPr>
          <p:cNvSpPr>
            <a:spLocks noGrp="1"/>
          </p:cNvSpPr>
          <p:nvPr>
            <p:ph type="sldNum" sz="quarter" idx="12"/>
          </p:nvPr>
        </p:nvSpPr>
        <p:spPr/>
        <p:txBody>
          <a:bodyPr/>
          <a:lstStyle/>
          <a:p>
            <a:fld id="{CFDBE72E-11A6-44B8-AFC7-266F95DB9614}" type="slidenum">
              <a:rPr lang="en-GB" smtClean="0"/>
              <a:t>‹#›</a:t>
            </a:fld>
            <a:endParaRPr lang="en-GB"/>
          </a:p>
        </p:txBody>
      </p:sp>
    </p:spTree>
    <p:extLst>
      <p:ext uri="{BB962C8B-B14F-4D97-AF65-F5344CB8AC3E}">
        <p14:creationId xmlns:p14="http://schemas.microsoft.com/office/powerpoint/2010/main" val="3667317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E124EA2-227B-0C0C-589F-2A90ADF84DB0}"/>
              </a:ext>
            </a:extLst>
          </p:cNvPr>
          <p:cNvSpPr>
            <a:spLocks noGrp="1"/>
          </p:cNvSpPr>
          <p:nvPr>
            <p:ph type="title"/>
          </p:nvPr>
        </p:nvSpPr>
        <p:spPr>
          <a:xfrm>
            <a:off x="831850" y="1709738"/>
            <a:ext cx="10515600" cy="2852737"/>
          </a:xfrm>
        </p:spPr>
        <p:txBody>
          <a:bodyPr anchor="b"/>
          <a:lstStyle>
            <a:lvl1pPr>
              <a:defRPr sz="6000"/>
            </a:lvl1pPr>
          </a:lstStyle>
          <a:p>
            <a:r>
              <a:rPr lang="pl-PL"/>
              <a:t>Kliknij, aby edytować styl</a:t>
            </a:r>
            <a:endParaRPr lang="en-GB"/>
          </a:p>
        </p:txBody>
      </p:sp>
      <p:sp>
        <p:nvSpPr>
          <p:cNvPr id="3" name="Symbol zastępczy tekstu 2">
            <a:extLst>
              <a:ext uri="{FF2B5EF4-FFF2-40B4-BE49-F238E27FC236}">
                <a16:creationId xmlns:a16="http://schemas.microsoft.com/office/drawing/2014/main" id="{1A293CB2-230F-5A85-89A8-405AD9165E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Kliknij, aby edytować style wzorca tekstu</a:t>
            </a:r>
          </a:p>
        </p:txBody>
      </p:sp>
      <p:sp>
        <p:nvSpPr>
          <p:cNvPr id="4" name="Symbol zastępczy daty 3">
            <a:extLst>
              <a:ext uri="{FF2B5EF4-FFF2-40B4-BE49-F238E27FC236}">
                <a16:creationId xmlns:a16="http://schemas.microsoft.com/office/drawing/2014/main" id="{C4E7D7AA-87E0-FBBC-036B-6DD6CA964553}"/>
              </a:ext>
            </a:extLst>
          </p:cNvPr>
          <p:cNvSpPr>
            <a:spLocks noGrp="1"/>
          </p:cNvSpPr>
          <p:nvPr>
            <p:ph type="dt" sz="half" idx="10"/>
          </p:nvPr>
        </p:nvSpPr>
        <p:spPr/>
        <p:txBody>
          <a:bodyPr/>
          <a:lstStyle/>
          <a:p>
            <a:fld id="{786F00B2-F792-46CA-9124-502B729CBF46}" type="datetimeFigureOut">
              <a:rPr lang="en-GB" smtClean="0"/>
              <a:t>22/02/2025</a:t>
            </a:fld>
            <a:endParaRPr lang="en-GB"/>
          </a:p>
        </p:txBody>
      </p:sp>
      <p:sp>
        <p:nvSpPr>
          <p:cNvPr id="5" name="Symbol zastępczy stopki 4">
            <a:extLst>
              <a:ext uri="{FF2B5EF4-FFF2-40B4-BE49-F238E27FC236}">
                <a16:creationId xmlns:a16="http://schemas.microsoft.com/office/drawing/2014/main" id="{AE1061B1-84A6-B6B8-7D77-B5F308B2EFF4}"/>
              </a:ext>
            </a:extLst>
          </p:cNvPr>
          <p:cNvSpPr>
            <a:spLocks noGrp="1"/>
          </p:cNvSpPr>
          <p:nvPr>
            <p:ph type="ftr" sz="quarter" idx="11"/>
          </p:nvPr>
        </p:nvSpPr>
        <p:spPr/>
        <p:txBody>
          <a:bodyPr/>
          <a:lstStyle/>
          <a:p>
            <a:endParaRPr lang="en-GB"/>
          </a:p>
        </p:txBody>
      </p:sp>
      <p:sp>
        <p:nvSpPr>
          <p:cNvPr id="6" name="Symbol zastępczy numeru slajdu 5">
            <a:extLst>
              <a:ext uri="{FF2B5EF4-FFF2-40B4-BE49-F238E27FC236}">
                <a16:creationId xmlns:a16="http://schemas.microsoft.com/office/drawing/2014/main" id="{66E77999-74A2-9787-4136-E665F2F129C3}"/>
              </a:ext>
            </a:extLst>
          </p:cNvPr>
          <p:cNvSpPr>
            <a:spLocks noGrp="1"/>
          </p:cNvSpPr>
          <p:nvPr>
            <p:ph type="sldNum" sz="quarter" idx="12"/>
          </p:nvPr>
        </p:nvSpPr>
        <p:spPr/>
        <p:txBody>
          <a:bodyPr/>
          <a:lstStyle/>
          <a:p>
            <a:fld id="{CFDBE72E-11A6-44B8-AFC7-266F95DB9614}" type="slidenum">
              <a:rPr lang="en-GB" smtClean="0"/>
              <a:t>‹#›</a:t>
            </a:fld>
            <a:endParaRPr lang="en-GB"/>
          </a:p>
        </p:txBody>
      </p:sp>
    </p:spTree>
    <p:extLst>
      <p:ext uri="{BB962C8B-B14F-4D97-AF65-F5344CB8AC3E}">
        <p14:creationId xmlns:p14="http://schemas.microsoft.com/office/powerpoint/2010/main" val="3172804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35D9910-B196-7B71-56B4-3A95B9FC718B}"/>
              </a:ext>
            </a:extLst>
          </p:cNvPr>
          <p:cNvSpPr>
            <a:spLocks noGrp="1"/>
          </p:cNvSpPr>
          <p:nvPr>
            <p:ph type="title"/>
          </p:nvPr>
        </p:nvSpPr>
        <p:spPr/>
        <p:txBody>
          <a:bodyPr/>
          <a:lstStyle/>
          <a:p>
            <a:r>
              <a:rPr lang="pl-PL"/>
              <a:t>Kliknij, aby edytować styl</a:t>
            </a:r>
            <a:endParaRPr lang="en-GB"/>
          </a:p>
        </p:txBody>
      </p:sp>
      <p:sp>
        <p:nvSpPr>
          <p:cNvPr id="3" name="Symbol zastępczy zawartości 2">
            <a:extLst>
              <a:ext uri="{FF2B5EF4-FFF2-40B4-BE49-F238E27FC236}">
                <a16:creationId xmlns:a16="http://schemas.microsoft.com/office/drawing/2014/main" id="{37F0C33A-F580-AE3B-A3A0-07AE67851941}"/>
              </a:ext>
            </a:extLst>
          </p:cNvPr>
          <p:cNvSpPr>
            <a:spLocks noGrp="1"/>
          </p:cNvSpPr>
          <p:nvPr>
            <p:ph sz="half" idx="1"/>
          </p:nvPr>
        </p:nvSpPr>
        <p:spPr>
          <a:xfrm>
            <a:off x="838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4" name="Symbol zastępczy zawartości 3">
            <a:extLst>
              <a:ext uri="{FF2B5EF4-FFF2-40B4-BE49-F238E27FC236}">
                <a16:creationId xmlns:a16="http://schemas.microsoft.com/office/drawing/2014/main" id="{3E4FBCEC-8627-6B44-1937-E5AFD3063A9C}"/>
              </a:ext>
            </a:extLst>
          </p:cNvPr>
          <p:cNvSpPr>
            <a:spLocks noGrp="1"/>
          </p:cNvSpPr>
          <p:nvPr>
            <p:ph sz="half" idx="2"/>
          </p:nvPr>
        </p:nvSpPr>
        <p:spPr>
          <a:xfrm>
            <a:off x="6172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5" name="Symbol zastępczy daty 4">
            <a:extLst>
              <a:ext uri="{FF2B5EF4-FFF2-40B4-BE49-F238E27FC236}">
                <a16:creationId xmlns:a16="http://schemas.microsoft.com/office/drawing/2014/main" id="{7367E6B0-8C3A-2359-7C4F-569E4403D413}"/>
              </a:ext>
            </a:extLst>
          </p:cNvPr>
          <p:cNvSpPr>
            <a:spLocks noGrp="1"/>
          </p:cNvSpPr>
          <p:nvPr>
            <p:ph type="dt" sz="half" idx="10"/>
          </p:nvPr>
        </p:nvSpPr>
        <p:spPr/>
        <p:txBody>
          <a:bodyPr/>
          <a:lstStyle/>
          <a:p>
            <a:fld id="{786F00B2-F792-46CA-9124-502B729CBF46}" type="datetimeFigureOut">
              <a:rPr lang="en-GB" smtClean="0"/>
              <a:t>22/02/2025</a:t>
            </a:fld>
            <a:endParaRPr lang="en-GB"/>
          </a:p>
        </p:txBody>
      </p:sp>
      <p:sp>
        <p:nvSpPr>
          <p:cNvPr id="6" name="Symbol zastępczy stopki 5">
            <a:extLst>
              <a:ext uri="{FF2B5EF4-FFF2-40B4-BE49-F238E27FC236}">
                <a16:creationId xmlns:a16="http://schemas.microsoft.com/office/drawing/2014/main" id="{852A9342-A9A9-E60A-5AEF-EE1394634A89}"/>
              </a:ext>
            </a:extLst>
          </p:cNvPr>
          <p:cNvSpPr>
            <a:spLocks noGrp="1"/>
          </p:cNvSpPr>
          <p:nvPr>
            <p:ph type="ftr" sz="quarter" idx="11"/>
          </p:nvPr>
        </p:nvSpPr>
        <p:spPr/>
        <p:txBody>
          <a:bodyPr/>
          <a:lstStyle/>
          <a:p>
            <a:endParaRPr lang="en-GB"/>
          </a:p>
        </p:txBody>
      </p:sp>
      <p:sp>
        <p:nvSpPr>
          <p:cNvPr id="7" name="Symbol zastępczy numeru slajdu 6">
            <a:extLst>
              <a:ext uri="{FF2B5EF4-FFF2-40B4-BE49-F238E27FC236}">
                <a16:creationId xmlns:a16="http://schemas.microsoft.com/office/drawing/2014/main" id="{438B6A8C-EBD6-5A37-4616-F723D9852396}"/>
              </a:ext>
            </a:extLst>
          </p:cNvPr>
          <p:cNvSpPr>
            <a:spLocks noGrp="1"/>
          </p:cNvSpPr>
          <p:nvPr>
            <p:ph type="sldNum" sz="quarter" idx="12"/>
          </p:nvPr>
        </p:nvSpPr>
        <p:spPr/>
        <p:txBody>
          <a:bodyPr/>
          <a:lstStyle/>
          <a:p>
            <a:fld id="{CFDBE72E-11A6-44B8-AFC7-266F95DB9614}" type="slidenum">
              <a:rPr lang="en-GB" smtClean="0"/>
              <a:t>‹#›</a:t>
            </a:fld>
            <a:endParaRPr lang="en-GB"/>
          </a:p>
        </p:txBody>
      </p:sp>
    </p:spTree>
    <p:extLst>
      <p:ext uri="{BB962C8B-B14F-4D97-AF65-F5344CB8AC3E}">
        <p14:creationId xmlns:p14="http://schemas.microsoft.com/office/powerpoint/2010/main" val="230109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90C5DAE-7955-1D4D-3432-58A2B971CA22}"/>
              </a:ext>
            </a:extLst>
          </p:cNvPr>
          <p:cNvSpPr>
            <a:spLocks noGrp="1"/>
          </p:cNvSpPr>
          <p:nvPr>
            <p:ph type="title"/>
          </p:nvPr>
        </p:nvSpPr>
        <p:spPr>
          <a:xfrm>
            <a:off x="839788" y="365125"/>
            <a:ext cx="10515600" cy="1325563"/>
          </a:xfrm>
        </p:spPr>
        <p:txBody>
          <a:bodyPr/>
          <a:lstStyle/>
          <a:p>
            <a:r>
              <a:rPr lang="pl-PL"/>
              <a:t>Kliknij, aby edytować styl</a:t>
            </a:r>
            <a:endParaRPr lang="en-GB"/>
          </a:p>
        </p:txBody>
      </p:sp>
      <p:sp>
        <p:nvSpPr>
          <p:cNvPr id="3" name="Symbol zastępczy tekstu 2">
            <a:extLst>
              <a:ext uri="{FF2B5EF4-FFF2-40B4-BE49-F238E27FC236}">
                <a16:creationId xmlns:a16="http://schemas.microsoft.com/office/drawing/2014/main" id="{2F57E14E-2BB1-CB4A-F7DC-226AF27BA2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Symbol zastępczy zawartości 3">
            <a:extLst>
              <a:ext uri="{FF2B5EF4-FFF2-40B4-BE49-F238E27FC236}">
                <a16:creationId xmlns:a16="http://schemas.microsoft.com/office/drawing/2014/main" id="{F9338D40-8FA1-29CC-A632-2EA92ADBE0D0}"/>
              </a:ext>
            </a:extLst>
          </p:cNvPr>
          <p:cNvSpPr>
            <a:spLocks noGrp="1"/>
          </p:cNvSpPr>
          <p:nvPr>
            <p:ph sz="half" idx="2"/>
          </p:nvPr>
        </p:nvSpPr>
        <p:spPr>
          <a:xfrm>
            <a:off x="839788" y="2505075"/>
            <a:ext cx="5157787"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5" name="Symbol zastępczy tekstu 4">
            <a:extLst>
              <a:ext uri="{FF2B5EF4-FFF2-40B4-BE49-F238E27FC236}">
                <a16:creationId xmlns:a16="http://schemas.microsoft.com/office/drawing/2014/main" id="{316869D3-B70C-BDC2-45F4-ACC90C11D2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Symbol zastępczy zawartości 5">
            <a:extLst>
              <a:ext uri="{FF2B5EF4-FFF2-40B4-BE49-F238E27FC236}">
                <a16:creationId xmlns:a16="http://schemas.microsoft.com/office/drawing/2014/main" id="{613715A8-E2E1-A495-59FC-8B3C25138990}"/>
              </a:ext>
            </a:extLst>
          </p:cNvPr>
          <p:cNvSpPr>
            <a:spLocks noGrp="1"/>
          </p:cNvSpPr>
          <p:nvPr>
            <p:ph sz="quarter" idx="4"/>
          </p:nvPr>
        </p:nvSpPr>
        <p:spPr>
          <a:xfrm>
            <a:off x="6172200" y="2505075"/>
            <a:ext cx="5183188"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7" name="Symbol zastępczy daty 6">
            <a:extLst>
              <a:ext uri="{FF2B5EF4-FFF2-40B4-BE49-F238E27FC236}">
                <a16:creationId xmlns:a16="http://schemas.microsoft.com/office/drawing/2014/main" id="{765E5A15-1D67-3776-DB0B-33C20C5891C7}"/>
              </a:ext>
            </a:extLst>
          </p:cNvPr>
          <p:cNvSpPr>
            <a:spLocks noGrp="1"/>
          </p:cNvSpPr>
          <p:nvPr>
            <p:ph type="dt" sz="half" idx="10"/>
          </p:nvPr>
        </p:nvSpPr>
        <p:spPr/>
        <p:txBody>
          <a:bodyPr/>
          <a:lstStyle/>
          <a:p>
            <a:fld id="{786F00B2-F792-46CA-9124-502B729CBF46}" type="datetimeFigureOut">
              <a:rPr lang="en-GB" smtClean="0"/>
              <a:t>22/02/2025</a:t>
            </a:fld>
            <a:endParaRPr lang="en-GB"/>
          </a:p>
        </p:txBody>
      </p:sp>
      <p:sp>
        <p:nvSpPr>
          <p:cNvPr id="8" name="Symbol zastępczy stopki 7">
            <a:extLst>
              <a:ext uri="{FF2B5EF4-FFF2-40B4-BE49-F238E27FC236}">
                <a16:creationId xmlns:a16="http://schemas.microsoft.com/office/drawing/2014/main" id="{85C0E2CB-92A7-E5F7-73C4-A2CFFFA8F3C2}"/>
              </a:ext>
            </a:extLst>
          </p:cNvPr>
          <p:cNvSpPr>
            <a:spLocks noGrp="1"/>
          </p:cNvSpPr>
          <p:nvPr>
            <p:ph type="ftr" sz="quarter" idx="11"/>
          </p:nvPr>
        </p:nvSpPr>
        <p:spPr/>
        <p:txBody>
          <a:bodyPr/>
          <a:lstStyle/>
          <a:p>
            <a:endParaRPr lang="en-GB"/>
          </a:p>
        </p:txBody>
      </p:sp>
      <p:sp>
        <p:nvSpPr>
          <p:cNvPr id="9" name="Symbol zastępczy numeru slajdu 8">
            <a:extLst>
              <a:ext uri="{FF2B5EF4-FFF2-40B4-BE49-F238E27FC236}">
                <a16:creationId xmlns:a16="http://schemas.microsoft.com/office/drawing/2014/main" id="{0A9D9FA4-E5D2-48FF-97BF-65D3E559DB71}"/>
              </a:ext>
            </a:extLst>
          </p:cNvPr>
          <p:cNvSpPr>
            <a:spLocks noGrp="1"/>
          </p:cNvSpPr>
          <p:nvPr>
            <p:ph type="sldNum" sz="quarter" idx="12"/>
          </p:nvPr>
        </p:nvSpPr>
        <p:spPr/>
        <p:txBody>
          <a:bodyPr/>
          <a:lstStyle/>
          <a:p>
            <a:fld id="{CFDBE72E-11A6-44B8-AFC7-266F95DB9614}" type="slidenum">
              <a:rPr lang="en-GB" smtClean="0"/>
              <a:t>‹#›</a:t>
            </a:fld>
            <a:endParaRPr lang="en-GB"/>
          </a:p>
        </p:txBody>
      </p:sp>
    </p:spTree>
    <p:extLst>
      <p:ext uri="{BB962C8B-B14F-4D97-AF65-F5344CB8AC3E}">
        <p14:creationId xmlns:p14="http://schemas.microsoft.com/office/powerpoint/2010/main" val="1612974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FA79E38-B3EB-6F05-E345-8B46980EDDED}"/>
              </a:ext>
            </a:extLst>
          </p:cNvPr>
          <p:cNvSpPr>
            <a:spLocks noGrp="1"/>
          </p:cNvSpPr>
          <p:nvPr>
            <p:ph type="title"/>
          </p:nvPr>
        </p:nvSpPr>
        <p:spPr/>
        <p:txBody>
          <a:bodyPr/>
          <a:lstStyle/>
          <a:p>
            <a:r>
              <a:rPr lang="pl-PL"/>
              <a:t>Kliknij, aby edytować styl</a:t>
            </a:r>
            <a:endParaRPr lang="en-GB"/>
          </a:p>
        </p:txBody>
      </p:sp>
      <p:sp>
        <p:nvSpPr>
          <p:cNvPr id="3" name="Symbol zastępczy daty 2">
            <a:extLst>
              <a:ext uri="{FF2B5EF4-FFF2-40B4-BE49-F238E27FC236}">
                <a16:creationId xmlns:a16="http://schemas.microsoft.com/office/drawing/2014/main" id="{F830C3C3-1378-8948-B50C-0D3AF74FED12}"/>
              </a:ext>
            </a:extLst>
          </p:cNvPr>
          <p:cNvSpPr>
            <a:spLocks noGrp="1"/>
          </p:cNvSpPr>
          <p:nvPr>
            <p:ph type="dt" sz="half" idx="10"/>
          </p:nvPr>
        </p:nvSpPr>
        <p:spPr/>
        <p:txBody>
          <a:bodyPr/>
          <a:lstStyle/>
          <a:p>
            <a:fld id="{786F00B2-F792-46CA-9124-502B729CBF46}" type="datetimeFigureOut">
              <a:rPr lang="en-GB" smtClean="0"/>
              <a:t>22/02/2025</a:t>
            </a:fld>
            <a:endParaRPr lang="en-GB"/>
          </a:p>
        </p:txBody>
      </p:sp>
      <p:sp>
        <p:nvSpPr>
          <p:cNvPr id="4" name="Symbol zastępczy stopki 3">
            <a:extLst>
              <a:ext uri="{FF2B5EF4-FFF2-40B4-BE49-F238E27FC236}">
                <a16:creationId xmlns:a16="http://schemas.microsoft.com/office/drawing/2014/main" id="{5B28A3B5-3D00-EA50-A8CF-466911A0761C}"/>
              </a:ext>
            </a:extLst>
          </p:cNvPr>
          <p:cNvSpPr>
            <a:spLocks noGrp="1"/>
          </p:cNvSpPr>
          <p:nvPr>
            <p:ph type="ftr" sz="quarter" idx="11"/>
          </p:nvPr>
        </p:nvSpPr>
        <p:spPr/>
        <p:txBody>
          <a:bodyPr/>
          <a:lstStyle/>
          <a:p>
            <a:endParaRPr lang="en-GB"/>
          </a:p>
        </p:txBody>
      </p:sp>
      <p:sp>
        <p:nvSpPr>
          <p:cNvPr id="5" name="Symbol zastępczy numeru slajdu 4">
            <a:extLst>
              <a:ext uri="{FF2B5EF4-FFF2-40B4-BE49-F238E27FC236}">
                <a16:creationId xmlns:a16="http://schemas.microsoft.com/office/drawing/2014/main" id="{0D8C622A-3017-46CA-74C0-B5E62A155E4D}"/>
              </a:ext>
            </a:extLst>
          </p:cNvPr>
          <p:cNvSpPr>
            <a:spLocks noGrp="1"/>
          </p:cNvSpPr>
          <p:nvPr>
            <p:ph type="sldNum" sz="quarter" idx="12"/>
          </p:nvPr>
        </p:nvSpPr>
        <p:spPr/>
        <p:txBody>
          <a:bodyPr/>
          <a:lstStyle/>
          <a:p>
            <a:fld id="{CFDBE72E-11A6-44B8-AFC7-266F95DB9614}" type="slidenum">
              <a:rPr lang="en-GB" smtClean="0"/>
              <a:t>‹#›</a:t>
            </a:fld>
            <a:endParaRPr lang="en-GB"/>
          </a:p>
        </p:txBody>
      </p:sp>
    </p:spTree>
    <p:extLst>
      <p:ext uri="{BB962C8B-B14F-4D97-AF65-F5344CB8AC3E}">
        <p14:creationId xmlns:p14="http://schemas.microsoft.com/office/powerpoint/2010/main" val="3495815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a:extLst>
              <a:ext uri="{FF2B5EF4-FFF2-40B4-BE49-F238E27FC236}">
                <a16:creationId xmlns:a16="http://schemas.microsoft.com/office/drawing/2014/main" id="{DB01EB9D-4462-425A-5111-93C576C582D5}"/>
              </a:ext>
            </a:extLst>
          </p:cNvPr>
          <p:cNvSpPr>
            <a:spLocks noGrp="1"/>
          </p:cNvSpPr>
          <p:nvPr>
            <p:ph type="dt" sz="half" idx="10"/>
          </p:nvPr>
        </p:nvSpPr>
        <p:spPr/>
        <p:txBody>
          <a:bodyPr/>
          <a:lstStyle/>
          <a:p>
            <a:fld id="{786F00B2-F792-46CA-9124-502B729CBF46}" type="datetimeFigureOut">
              <a:rPr lang="en-GB" smtClean="0"/>
              <a:t>22/02/2025</a:t>
            </a:fld>
            <a:endParaRPr lang="en-GB"/>
          </a:p>
        </p:txBody>
      </p:sp>
      <p:sp>
        <p:nvSpPr>
          <p:cNvPr id="3" name="Symbol zastępczy stopki 2">
            <a:extLst>
              <a:ext uri="{FF2B5EF4-FFF2-40B4-BE49-F238E27FC236}">
                <a16:creationId xmlns:a16="http://schemas.microsoft.com/office/drawing/2014/main" id="{CB43489E-7689-1129-A016-49E57C6C9092}"/>
              </a:ext>
            </a:extLst>
          </p:cNvPr>
          <p:cNvSpPr>
            <a:spLocks noGrp="1"/>
          </p:cNvSpPr>
          <p:nvPr>
            <p:ph type="ftr" sz="quarter" idx="11"/>
          </p:nvPr>
        </p:nvSpPr>
        <p:spPr/>
        <p:txBody>
          <a:bodyPr/>
          <a:lstStyle/>
          <a:p>
            <a:endParaRPr lang="en-GB"/>
          </a:p>
        </p:txBody>
      </p:sp>
      <p:sp>
        <p:nvSpPr>
          <p:cNvPr id="4" name="Symbol zastępczy numeru slajdu 3">
            <a:extLst>
              <a:ext uri="{FF2B5EF4-FFF2-40B4-BE49-F238E27FC236}">
                <a16:creationId xmlns:a16="http://schemas.microsoft.com/office/drawing/2014/main" id="{E386505D-BE73-59B2-607F-D288E607E221}"/>
              </a:ext>
            </a:extLst>
          </p:cNvPr>
          <p:cNvSpPr>
            <a:spLocks noGrp="1"/>
          </p:cNvSpPr>
          <p:nvPr>
            <p:ph type="sldNum" sz="quarter" idx="12"/>
          </p:nvPr>
        </p:nvSpPr>
        <p:spPr/>
        <p:txBody>
          <a:bodyPr/>
          <a:lstStyle/>
          <a:p>
            <a:fld id="{CFDBE72E-11A6-44B8-AFC7-266F95DB9614}" type="slidenum">
              <a:rPr lang="en-GB" smtClean="0"/>
              <a:t>‹#›</a:t>
            </a:fld>
            <a:endParaRPr lang="en-GB"/>
          </a:p>
        </p:txBody>
      </p:sp>
    </p:spTree>
    <p:extLst>
      <p:ext uri="{BB962C8B-B14F-4D97-AF65-F5344CB8AC3E}">
        <p14:creationId xmlns:p14="http://schemas.microsoft.com/office/powerpoint/2010/main" val="4036468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256B87F-C1B3-E658-5F7C-C9F61B39CDAC}"/>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endParaRPr lang="en-GB"/>
          </a:p>
        </p:txBody>
      </p:sp>
      <p:sp>
        <p:nvSpPr>
          <p:cNvPr id="3" name="Symbol zastępczy zawartości 2">
            <a:extLst>
              <a:ext uri="{FF2B5EF4-FFF2-40B4-BE49-F238E27FC236}">
                <a16:creationId xmlns:a16="http://schemas.microsoft.com/office/drawing/2014/main" id="{4EE5C7DE-9178-25F8-D9F0-D940432FCF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4" name="Symbol zastępczy tekstu 3">
            <a:extLst>
              <a:ext uri="{FF2B5EF4-FFF2-40B4-BE49-F238E27FC236}">
                <a16:creationId xmlns:a16="http://schemas.microsoft.com/office/drawing/2014/main" id="{26B7D064-5138-07A3-6711-92C2201049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C1FA8804-5DBB-7A7E-8BC0-38ECB65FBF56}"/>
              </a:ext>
            </a:extLst>
          </p:cNvPr>
          <p:cNvSpPr>
            <a:spLocks noGrp="1"/>
          </p:cNvSpPr>
          <p:nvPr>
            <p:ph type="dt" sz="half" idx="10"/>
          </p:nvPr>
        </p:nvSpPr>
        <p:spPr/>
        <p:txBody>
          <a:bodyPr/>
          <a:lstStyle/>
          <a:p>
            <a:fld id="{786F00B2-F792-46CA-9124-502B729CBF46}" type="datetimeFigureOut">
              <a:rPr lang="en-GB" smtClean="0"/>
              <a:t>22/02/2025</a:t>
            </a:fld>
            <a:endParaRPr lang="en-GB"/>
          </a:p>
        </p:txBody>
      </p:sp>
      <p:sp>
        <p:nvSpPr>
          <p:cNvPr id="6" name="Symbol zastępczy stopki 5">
            <a:extLst>
              <a:ext uri="{FF2B5EF4-FFF2-40B4-BE49-F238E27FC236}">
                <a16:creationId xmlns:a16="http://schemas.microsoft.com/office/drawing/2014/main" id="{AAF1676E-6649-DAE4-DB94-19E87359EEC7}"/>
              </a:ext>
            </a:extLst>
          </p:cNvPr>
          <p:cNvSpPr>
            <a:spLocks noGrp="1"/>
          </p:cNvSpPr>
          <p:nvPr>
            <p:ph type="ftr" sz="quarter" idx="11"/>
          </p:nvPr>
        </p:nvSpPr>
        <p:spPr/>
        <p:txBody>
          <a:bodyPr/>
          <a:lstStyle/>
          <a:p>
            <a:endParaRPr lang="en-GB"/>
          </a:p>
        </p:txBody>
      </p:sp>
      <p:sp>
        <p:nvSpPr>
          <p:cNvPr id="7" name="Symbol zastępczy numeru slajdu 6">
            <a:extLst>
              <a:ext uri="{FF2B5EF4-FFF2-40B4-BE49-F238E27FC236}">
                <a16:creationId xmlns:a16="http://schemas.microsoft.com/office/drawing/2014/main" id="{ADBF986C-58F9-D535-B503-25832DB64CCE}"/>
              </a:ext>
            </a:extLst>
          </p:cNvPr>
          <p:cNvSpPr>
            <a:spLocks noGrp="1"/>
          </p:cNvSpPr>
          <p:nvPr>
            <p:ph type="sldNum" sz="quarter" idx="12"/>
          </p:nvPr>
        </p:nvSpPr>
        <p:spPr/>
        <p:txBody>
          <a:bodyPr/>
          <a:lstStyle/>
          <a:p>
            <a:fld id="{CFDBE72E-11A6-44B8-AFC7-266F95DB9614}" type="slidenum">
              <a:rPr lang="en-GB" smtClean="0"/>
              <a:t>‹#›</a:t>
            </a:fld>
            <a:endParaRPr lang="en-GB"/>
          </a:p>
        </p:txBody>
      </p:sp>
    </p:spTree>
    <p:extLst>
      <p:ext uri="{BB962C8B-B14F-4D97-AF65-F5344CB8AC3E}">
        <p14:creationId xmlns:p14="http://schemas.microsoft.com/office/powerpoint/2010/main" val="409993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6E04ABD-28E0-B301-ADC7-493871775D1E}"/>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endParaRPr lang="en-GB"/>
          </a:p>
        </p:txBody>
      </p:sp>
      <p:sp>
        <p:nvSpPr>
          <p:cNvPr id="3" name="Symbol zastępczy obrazu 2">
            <a:extLst>
              <a:ext uri="{FF2B5EF4-FFF2-40B4-BE49-F238E27FC236}">
                <a16:creationId xmlns:a16="http://schemas.microsoft.com/office/drawing/2014/main" id="{D9215C42-4DD5-FCF3-CFB4-5B9AE23B6F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Symbol zastępczy tekstu 3">
            <a:extLst>
              <a:ext uri="{FF2B5EF4-FFF2-40B4-BE49-F238E27FC236}">
                <a16:creationId xmlns:a16="http://schemas.microsoft.com/office/drawing/2014/main" id="{E4F9885E-C7C0-4789-C7A5-219CD92135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96019EA1-BFC5-55D7-786F-6D18C152B8AD}"/>
              </a:ext>
            </a:extLst>
          </p:cNvPr>
          <p:cNvSpPr>
            <a:spLocks noGrp="1"/>
          </p:cNvSpPr>
          <p:nvPr>
            <p:ph type="dt" sz="half" idx="10"/>
          </p:nvPr>
        </p:nvSpPr>
        <p:spPr/>
        <p:txBody>
          <a:bodyPr/>
          <a:lstStyle/>
          <a:p>
            <a:fld id="{786F00B2-F792-46CA-9124-502B729CBF46}" type="datetimeFigureOut">
              <a:rPr lang="en-GB" smtClean="0"/>
              <a:t>22/02/2025</a:t>
            </a:fld>
            <a:endParaRPr lang="en-GB"/>
          </a:p>
        </p:txBody>
      </p:sp>
      <p:sp>
        <p:nvSpPr>
          <p:cNvPr id="6" name="Symbol zastępczy stopki 5">
            <a:extLst>
              <a:ext uri="{FF2B5EF4-FFF2-40B4-BE49-F238E27FC236}">
                <a16:creationId xmlns:a16="http://schemas.microsoft.com/office/drawing/2014/main" id="{EE23447A-A849-9F31-E8A5-201080346469}"/>
              </a:ext>
            </a:extLst>
          </p:cNvPr>
          <p:cNvSpPr>
            <a:spLocks noGrp="1"/>
          </p:cNvSpPr>
          <p:nvPr>
            <p:ph type="ftr" sz="quarter" idx="11"/>
          </p:nvPr>
        </p:nvSpPr>
        <p:spPr/>
        <p:txBody>
          <a:bodyPr/>
          <a:lstStyle/>
          <a:p>
            <a:endParaRPr lang="en-GB"/>
          </a:p>
        </p:txBody>
      </p:sp>
      <p:sp>
        <p:nvSpPr>
          <p:cNvPr id="7" name="Symbol zastępczy numeru slajdu 6">
            <a:extLst>
              <a:ext uri="{FF2B5EF4-FFF2-40B4-BE49-F238E27FC236}">
                <a16:creationId xmlns:a16="http://schemas.microsoft.com/office/drawing/2014/main" id="{369633B6-312A-AAF3-327C-D15752AB0A23}"/>
              </a:ext>
            </a:extLst>
          </p:cNvPr>
          <p:cNvSpPr>
            <a:spLocks noGrp="1"/>
          </p:cNvSpPr>
          <p:nvPr>
            <p:ph type="sldNum" sz="quarter" idx="12"/>
          </p:nvPr>
        </p:nvSpPr>
        <p:spPr/>
        <p:txBody>
          <a:bodyPr/>
          <a:lstStyle/>
          <a:p>
            <a:fld id="{CFDBE72E-11A6-44B8-AFC7-266F95DB9614}" type="slidenum">
              <a:rPr lang="en-GB" smtClean="0"/>
              <a:t>‹#›</a:t>
            </a:fld>
            <a:endParaRPr lang="en-GB"/>
          </a:p>
        </p:txBody>
      </p:sp>
    </p:spTree>
    <p:extLst>
      <p:ext uri="{BB962C8B-B14F-4D97-AF65-F5344CB8AC3E}">
        <p14:creationId xmlns:p14="http://schemas.microsoft.com/office/powerpoint/2010/main" val="3981664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a:extLst>
              <a:ext uri="{FF2B5EF4-FFF2-40B4-BE49-F238E27FC236}">
                <a16:creationId xmlns:a16="http://schemas.microsoft.com/office/drawing/2014/main" id="{9B68C125-A596-14B8-5DC8-5B04B4D9DC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a:t>Kliknij, aby edytować styl</a:t>
            </a:r>
            <a:endParaRPr lang="en-GB"/>
          </a:p>
        </p:txBody>
      </p:sp>
      <p:sp>
        <p:nvSpPr>
          <p:cNvPr id="3" name="Symbol zastępczy tekstu 2">
            <a:extLst>
              <a:ext uri="{FF2B5EF4-FFF2-40B4-BE49-F238E27FC236}">
                <a16:creationId xmlns:a16="http://schemas.microsoft.com/office/drawing/2014/main" id="{0CE6B24D-DC78-6AC8-3A2C-65DA76ECDB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GB"/>
          </a:p>
        </p:txBody>
      </p:sp>
      <p:sp>
        <p:nvSpPr>
          <p:cNvPr id="4" name="Symbol zastępczy daty 3">
            <a:extLst>
              <a:ext uri="{FF2B5EF4-FFF2-40B4-BE49-F238E27FC236}">
                <a16:creationId xmlns:a16="http://schemas.microsoft.com/office/drawing/2014/main" id="{042E3C56-2973-39FA-10E2-E166A083CF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6F00B2-F792-46CA-9124-502B729CBF46}" type="datetimeFigureOut">
              <a:rPr lang="en-GB" smtClean="0"/>
              <a:t>22/02/2025</a:t>
            </a:fld>
            <a:endParaRPr lang="en-GB"/>
          </a:p>
        </p:txBody>
      </p:sp>
      <p:sp>
        <p:nvSpPr>
          <p:cNvPr id="5" name="Symbol zastępczy stopki 4">
            <a:extLst>
              <a:ext uri="{FF2B5EF4-FFF2-40B4-BE49-F238E27FC236}">
                <a16:creationId xmlns:a16="http://schemas.microsoft.com/office/drawing/2014/main" id="{D0ABC264-A01C-72BB-86C7-95816D9528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ymbol zastępczy numeru slajdu 5">
            <a:extLst>
              <a:ext uri="{FF2B5EF4-FFF2-40B4-BE49-F238E27FC236}">
                <a16:creationId xmlns:a16="http://schemas.microsoft.com/office/drawing/2014/main" id="{9DDCDCC4-A20C-45F5-9E93-430B875022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DBE72E-11A6-44B8-AFC7-266F95DB9614}" type="slidenum">
              <a:rPr lang="en-GB" smtClean="0"/>
              <a:t>‹#›</a:t>
            </a:fld>
            <a:endParaRPr lang="en-GB"/>
          </a:p>
        </p:txBody>
      </p:sp>
    </p:spTree>
    <p:extLst>
      <p:ext uri="{BB962C8B-B14F-4D97-AF65-F5344CB8AC3E}">
        <p14:creationId xmlns:p14="http://schemas.microsoft.com/office/powerpoint/2010/main" val="3482497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s://projector.tensorflow.org/" TargetMode="External"/><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1.svg"/><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svg"/><Relationship Id="rId4" Type="http://schemas.openxmlformats.org/officeDocument/2006/relationships/image" Target="../media/image17.png"/></Relationships>
</file>

<file path=ppt/slides/_rels/slide35.xml.rels><?xml version="1.0" encoding="UTF-8" standalone="yes"?>
<Relationships xmlns="http://schemas.openxmlformats.org/package/2006/relationships"><Relationship Id="rId3" Type="http://schemas.openxmlformats.org/officeDocument/2006/relationships/hyperlink" Target="https://huggingface.co/sentence-transformers/all-mpnet-base-v2" TargetMode="External"/><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11.svg"/><Relationship Id="rId4" Type="http://schemas.openxmlformats.org/officeDocument/2006/relationships/image" Target="../media/image1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forms.gle/KcC26q7fEpdmqMuZ7"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D4DBFA6-B694-1DD3-136B-0BDDA1647388}"/>
              </a:ext>
            </a:extLst>
          </p:cNvPr>
          <p:cNvSpPr>
            <a:spLocks noGrp="1"/>
          </p:cNvSpPr>
          <p:nvPr>
            <p:ph type="ctrTitle"/>
          </p:nvPr>
        </p:nvSpPr>
        <p:spPr/>
        <p:txBody>
          <a:bodyPr/>
          <a:lstStyle/>
          <a:p>
            <a:r>
              <a:rPr lang="en-GB" dirty="0">
                <a:latin typeface="Poppins Bold" panose="00000800000000000000" pitchFamily="2" charset="-18"/>
                <a:cs typeface="Poppins Bold" panose="00000800000000000000" pitchFamily="2" charset="-18"/>
              </a:rPr>
              <a:t>Generative AI</a:t>
            </a:r>
          </a:p>
        </p:txBody>
      </p:sp>
      <p:sp>
        <p:nvSpPr>
          <p:cNvPr id="3" name="Podtytuł 2">
            <a:extLst>
              <a:ext uri="{FF2B5EF4-FFF2-40B4-BE49-F238E27FC236}">
                <a16:creationId xmlns:a16="http://schemas.microsoft.com/office/drawing/2014/main" id="{C7DAF07D-CDC9-C1F2-0D32-4FA75B3FB40C}"/>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1197450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D37EFD-B2F9-E417-3F13-1ED376FAA195}"/>
            </a:ext>
          </a:extLst>
        </p:cNvPr>
        <p:cNvGrpSpPr/>
        <p:nvPr/>
      </p:nvGrpSpPr>
      <p:grpSpPr>
        <a:xfrm>
          <a:off x="0" y="0"/>
          <a:ext cx="0" cy="0"/>
          <a:chOff x="0" y="0"/>
          <a:chExt cx="0" cy="0"/>
        </a:xfrm>
      </p:grpSpPr>
      <p:sp>
        <p:nvSpPr>
          <p:cNvPr id="4" name="pole tekstowe 3">
            <a:extLst>
              <a:ext uri="{FF2B5EF4-FFF2-40B4-BE49-F238E27FC236}">
                <a16:creationId xmlns:a16="http://schemas.microsoft.com/office/drawing/2014/main" id="{A772EC54-F57F-8A7C-1CDE-76CA7D495568}"/>
              </a:ext>
            </a:extLst>
          </p:cNvPr>
          <p:cNvSpPr txBox="1"/>
          <p:nvPr/>
        </p:nvSpPr>
        <p:spPr>
          <a:xfrm>
            <a:off x="407988" y="565805"/>
            <a:ext cx="11376025" cy="523220"/>
          </a:xfrm>
          <a:prstGeom prst="rect">
            <a:avLst/>
          </a:prstGeom>
          <a:noFill/>
        </p:spPr>
        <p:txBody>
          <a:bodyPr wrap="square" rtlCol="0">
            <a:spAutoFit/>
          </a:bodyPr>
          <a:lstStyle/>
          <a:p>
            <a:r>
              <a:rPr lang="pl-PL" sz="2800" b="1" dirty="0" err="1">
                <a:latin typeface="Poppins" panose="00000500000000000000" pitchFamily="2" charset="-18"/>
                <a:cs typeface="Poppins" panose="00000500000000000000" pitchFamily="2" charset="-18"/>
              </a:rPr>
              <a:t>What</a:t>
            </a:r>
            <a:r>
              <a:rPr lang="pl-PL" sz="2800" b="1" dirty="0">
                <a:latin typeface="Poppins" panose="00000500000000000000" pitchFamily="2" charset="-18"/>
                <a:cs typeface="Poppins" panose="00000500000000000000" pitchFamily="2" charset="-18"/>
              </a:rPr>
              <a:t> </a:t>
            </a:r>
            <a:r>
              <a:rPr lang="pl-PL" sz="2800" b="1" dirty="0" err="1">
                <a:latin typeface="Poppins" panose="00000500000000000000" pitchFamily="2" charset="-18"/>
                <a:cs typeface="Poppins" panose="00000500000000000000" pitchFamily="2" charset="-18"/>
              </a:rPr>
              <a:t>differentiates</a:t>
            </a:r>
            <a:r>
              <a:rPr lang="pl-PL" sz="2800" b="1" dirty="0">
                <a:latin typeface="Poppins" panose="00000500000000000000" pitchFamily="2" charset="-18"/>
                <a:cs typeface="Poppins" panose="00000500000000000000" pitchFamily="2" charset="-18"/>
              </a:rPr>
              <a:t> </a:t>
            </a:r>
            <a:r>
              <a:rPr lang="pl-PL" sz="2800" b="1" dirty="0" err="1">
                <a:latin typeface="Poppins" panose="00000500000000000000" pitchFamily="2" charset="-18"/>
                <a:cs typeface="Poppins" panose="00000500000000000000" pitchFamily="2" charset="-18"/>
              </a:rPr>
              <a:t>GenAI</a:t>
            </a:r>
            <a:r>
              <a:rPr lang="pl-PL" sz="2800" b="1" dirty="0">
                <a:latin typeface="Poppins" panose="00000500000000000000" pitchFamily="2" charset="-18"/>
                <a:cs typeface="Poppins" panose="00000500000000000000" pitchFamily="2" charset="-18"/>
              </a:rPr>
              <a:t> from </a:t>
            </a:r>
            <a:r>
              <a:rPr lang="pl-PL" sz="2800" b="1" dirty="0" err="1">
                <a:latin typeface="Poppins" panose="00000500000000000000" pitchFamily="2" charset="-18"/>
                <a:cs typeface="Poppins" panose="00000500000000000000" pitchFamily="2" charset="-18"/>
              </a:rPr>
              <a:t>classic</a:t>
            </a:r>
            <a:r>
              <a:rPr lang="pl-PL" sz="2800" b="1" dirty="0">
                <a:latin typeface="Poppins" panose="00000500000000000000" pitchFamily="2" charset="-18"/>
                <a:cs typeface="Poppins" panose="00000500000000000000" pitchFamily="2" charset="-18"/>
              </a:rPr>
              <a:t> ML?</a:t>
            </a:r>
            <a:endParaRPr lang="en-GB" sz="2800" b="1" dirty="0">
              <a:latin typeface="Poppins" panose="00000500000000000000" pitchFamily="2" charset="-18"/>
              <a:cs typeface="Poppins" panose="00000500000000000000" pitchFamily="2" charset="-18"/>
            </a:endParaRPr>
          </a:p>
        </p:txBody>
      </p:sp>
      <p:graphicFrame>
        <p:nvGraphicFramePr>
          <p:cNvPr id="2" name="Tabela 1">
            <a:extLst>
              <a:ext uri="{FF2B5EF4-FFF2-40B4-BE49-F238E27FC236}">
                <a16:creationId xmlns:a16="http://schemas.microsoft.com/office/drawing/2014/main" id="{04C76EE2-EF62-FE8C-5D18-DF232051C2AD}"/>
              </a:ext>
            </a:extLst>
          </p:cNvPr>
          <p:cNvGraphicFramePr>
            <a:graphicFrameLocks noGrp="1"/>
          </p:cNvGraphicFramePr>
          <p:nvPr>
            <p:extLst>
              <p:ext uri="{D42A27DB-BD31-4B8C-83A1-F6EECF244321}">
                <p14:modId xmlns:p14="http://schemas.microsoft.com/office/powerpoint/2010/main" val="4265520707"/>
              </p:ext>
            </p:extLst>
          </p:nvPr>
        </p:nvGraphicFramePr>
        <p:xfrm>
          <a:off x="407988" y="1508441"/>
          <a:ext cx="11341101" cy="5222900"/>
        </p:xfrm>
        <a:graphic>
          <a:graphicData uri="http://schemas.openxmlformats.org/drawingml/2006/table">
            <a:tbl>
              <a:tblPr firstRow="1" bandRow="1">
                <a:tableStyleId>{5C22544A-7EE6-4342-B048-85BDC9FD1C3A}</a:tableStyleId>
              </a:tblPr>
              <a:tblGrid>
                <a:gridCol w="2838795">
                  <a:extLst>
                    <a:ext uri="{9D8B030D-6E8A-4147-A177-3AD203B41FA5}">
                      <a16:colId xmlns:a16="http://schemas.microsoft.com/office/drawing/2014/main" val="2372727211"/>
                    </a:ext>
                  </a:extLst>
                </a:gridCol>
                <a:gridCol w="4161182">
                  <a:extLst>
                    <a:ext uri="{9D8B030D-6E8A-4147-A177-3AD203B41FA5}">
                      <a16:colId xmlns:a16="http://schemas.microsoft.com/office/drawing/2014/main" val="3779018240"/>
                    </a:ext>
                  </a:extLst>
                </a:gridCol>
                <a:gridCol w="4341124">
                  <a:extLst>
                    <a:ext uri="{9D8B030D-6E8A-4147-A177-3AD203B41FA5}">
                      <a16:colId xmlns:a16="http://schemas.microsoft.com/office/drawing/2014/main" val="1653072310"/>
                    </a:ext>
                  </a:extLst>
                </a:gridCol>
              </a:tblGrid>
              <a:tr h="841306">
                <a:tc>
                  <a:txBody>
                    <a:bodyPr/>
                    <a:lstStyle/>
                    <a:p>
                      <a:endParaRPr lang="en-GB"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pl-PL" sz="2800" dirty="0">
                          <a:latin typeface="Poppins" panose="00000500000000000000" pitchFamily="2" charset="-18"/>
                          <a:cs typeface="Poppins" panose="00000500000000000000" pitchFamily="2" charset="-18"/>
                        </a:rPr>
                        <a:t>Classic ML</a:t>
                      </a:r>
                      <a:endParaRPr lang="en-GB" sz="2800" dirty="0">
                        <a:latin typeface="Poppins" panose="00000500000000000000" pitchFamily="2" charset="-18"/>
                        <a:cs typeface="Poppins" panose="00000500000000000000" pitchFamily="2" charset="-18"/>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pl-PL" sz="2800" dirty="0">
                          <a:latin typeface="Poppins" panose="00000500000000000000" pitchFamily="2" charset="-18"/>
                          <a:cs typeface="Poppins" panose="00000500000000000000" pitchFamily="2" charset="-18"/>
                        </a:rPr>
                        <a:t>Gen AI</a:t>
                      </a:r>
                      <a:endParaRPr lang="en-GB" sz="2800" dirty="0">
                        <a:latin typeface="Poppins" panose="00000500000000000000" pitchFamily="2" charset="-18"/>
                        <a:cs typeface="Poppins" panose="00000500000000000000" pitchFamily="2" charset="-18"/>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2873013723"/>
                  </a:ext>
                </a:extLst>
              </a:tr>
              <a:tr h="782559">
                <a:tc>
                  <a:txBody>
                    <a:bodyPr/>
                    <a:lstStyle/>
                    <a:p>
                      <a:r>
                        <a:rPr lang="pl-PL" b="1" dirty="0" err="1">
                          <a:latin typeface="Poppins" panose="00000500000000000000" pitchFamily="2" charset="-18"/>
                          <a:cs typeface="Poppins" panose="00000500000000000000" pitchFamily="2" charset="-18"/>
                        </a:rPr>
                        <a:t>Task</a:t>
                      </a:r>
                      <a:r>
                        <a:rPr lang="pl-PL" b="1" dirty="0">
                          <a:latin typeface="Poppins" panose="00000500000000000000" pitchFamily="2" charset="-18"/>
                          <a:cs typeface="Poppins" panose="00000500000000000000" pitchFamily="2" charset="-18"/>
                        </a:rPr>
                        <a:t> </a:t>
                      </a:r>
                      <a:r>
                        <a:rPr lang="pl-PL" b="1" dirty="0" err="1">
                          <a:latin typeface="Poppins" panose="00000500000000000000" pitchFamily="2" charset="-18"/>
                          <a:cs typeface="Poppins" panose="00000500000000000000" pitchFamily="2" charset="-18"/>
                        </a:rPr>
                        <a:t>Orientation</a:t>
                      </a:r>
                      <a:endParaRPr lang="en-GB" b="1" dirty="0">
                        <a:latin typeface="Poppins" panose="00000500000000000000" pitchFamily="2" charset="-18"/>
                        <a:cs typeface="Poppins" panose="00000500000000000000" pitchFamily="2" charset="-18"/>
                      </a:endParaRPr>
                    </a:p>
                  </a:txBody>
                  <a:tcPr>
                    <a:lnL w="12700" cmpd="sng">
                      <a:noFill/>
                    </a:lnL>
                    <a:lnR w="12700" cap="flat" cmpd="sng" algn="ctr">
                      <a:solidFill>
                        <a:schemeClr val="tx1"/>
                      </a:solidFill>
                      <a:prstDash val="sysDot"/>
                      <a:round/>
                      <a:headEnd type="none" w="med" len="med"/>
                      <a:tailEnd type="none" w="med" len="med"/>
                    </a:lnR>
                    <a:lnT w="38100" cmpd="sng">
                      <a:noFill/>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latin typeface="Poppins" panose="00000500000000000000" pitchFamily="2" charset="-18"/>
                          <a:cs typeface="Poppins" panose="00000500000000000000" pitchFamily="2" charset="-18"/>
                        </a:rPr>
                        <a:t>Primarily focused on classification or regression (predicting labels/values).</a:t>
                      </a:r>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38100" cmpd="sng">
                      <a:noFill/>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GB" sz="1600" dirty="0">
                          <a:latin typeface="Poppins" panose="00000500000000000000" pitchFamily="2" charset="-18"/>
                          <a:cs typeface="Poppins" panose="00000500000000000000" pitchFamily="2" charset="-18"/>
                        </a:rPr>
                        <a:t>Generates new data (text, images, audio) by </a:t>
                      </a:r>
                      <a:r>
                        <a:rPr lang="en-GB" sz="1600" dirty="0" err="1">
                          <a:latin typeface="Poppins" panose="00000500000000000000" pitchFamily="2" charset="-18"/>
                          <a:cs typeface="Poppins" panose="00000500000000000000" pitchFamily="2" charset="-18"/>
                        </a:rPr>
                        <a:t>modeling</a:t>
                      </a:r>
                      <a:r>
                        <a:rPr lang="en-GB" sz="1600" dirty="0">
                          <a:latin typeface="Poppins" panose="00000500000000000000" pitchFamily="2" charset="-18"/>
                          <a:cs typeface="Poppins" panose="00000500000000000000" pitchFamily="2" charset="-18"/>
                        </a:rPr>
                        <a:t> underlying data distributions</a:t>
                      </a:r>
                    </a:p>
                  </a:txBody>
                  <a:tcPr>
                    <a:lnL w="12700" cap="flat" cmpd="sng" algn="ctr">
                      <a:solidFill>
                        <a:schemeClr val="tx1"/>
                      </a:solidFill>
                      <a:prstDash val="sysDot"/>
                      <a:round/>
                      <a:headEnd type="none" w="med" len="med"/>
                      <a:tailEnd type="none" w="med" len="med"/>
                    </a:lnL>
                    <a:lnR w="12700" cmpd="sng">
                      <a:noFill/>
                    </a:lnR>
                    <a:lnT w="38100" cmpd="sng">
                      <a:noFill/>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76904268"/>
                  </a:ext>
                </a:extLst>
              </a:tr>
              <a:tr h="845914">
                <a:tc>
                  <a:txBody>
                    <a:bodyPr/>
                    <a:lstStyle/>
                    <a:p>
                      <a:r>
                        <a:rPr lang="en-GB" b="1" dirty="0">
                          <a:latin typeface="Poppins" panose="00000500000000000000" pitchFamily="2" charset="-18"/>
                          <a:cs typeface="Poppins" panose="00000500000000000000" pitchFamily="2" charset="-18"/>
                        </a:rPr>
                        <a:t>Model Architecture</a:t>
                      </a:r>
                    </a:p>
                  </a:txBody>
                  <a:tcPr>
                    <a:lnL w="12700" cmpd="sng">
                      <a:noFill/>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GB" sz="1600" dirty="0">
                          <a:latin typeface="Poppins" panose="00000500000000000000" pitchFamily="2" charset="-18"/>
                          <a:cs typeface="Poppins" panose="00000500000000000000" pitchFamily="2" charset="-18"/>
                        </a:rPr>
                        <a:t>Often uses discriminative models (e.g., logistic regression, CNNs for classification).</a:t>
                      </a:r>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GB" sz="1600" dirty="0">
                          <a:latin typeface="Poppins" panose="00000500000000000000" pitchFamily="2" charset="-18"/>
                          <a:cs typeface="Poppins" panose="00000500000000000000" pitchFamily="2" charset="-18"/>
                        </a:rPr>
                        <a:t>Employs generative models (e.g., GANs, VAEs, Transformers) to create novel outputs</a:t>
                      </a:r>
                    </a:p>
                  </a:txBody>
                  <a:tcPr>
                    <a:lnL w="12700" cap="flat" cmpd="sng" algn="ctr">
                      <a:solidFill>
                        <a:schemeClr val="tx1"/>
                      </a:solidFill>
                      <a:prstDash val="sysDot"/>
                      <a:round/>
                      <a:headEnd type="none" w="med" len="med"/>
                      <a:tailEnd type="none" w="med" len="med"/>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25465556"/>
                  </a:ext>
                </a:extLst>
              </a:tr>
              <a:tr h="792536">
                <a:tc>
                  <a:txBody>
                    <a:bodyPr/>
                    <a:lstStyle/>
                    <a:p>
                      <a:r>
                        <a:rPr lang="en-GB" b="1" dirty="0">
                          <a:latin typeface="Poppins" panose="00000500000000000000" pitchFamily="2" charset="-18"/>
                          <a:cs typeface="Poppins" panose="00000500000000000000" pitchFamily="2" charset="-18"/>
                        </a:rPr>
                        <a:t>Learning Approach</a:t>
                      </a:r>
                    </a:p>
                  </a:txBody>
                  <a:tcPr>
                    <a:lnL w="12700" cmpd="sng">
                      <a:noFill/>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GB" sz="1600" dirty="0">
                          <a:latin typeface="Poppins" panose="00000500000000000000" pitchFamily="2" charset="-18"/>
                          <a:cs typeface="Poppins" panose="00000500000000000000" pitchFamily="2" charset="-18"/>
                        </a:rPr>
                        <a:t>Learns decision boundaries or function approximations.</a:t>
                      </a:r>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GB" sz="1600" dirty="0">
                          <a:latin typeface="Poppins" panose="00000500000000000000" pitchFamily="2" charset="-18"/>
                          <a:cs typeface="Poppins" panose="00000500000000000000" pitchFamily="2" charset="-18"/>
                        </a:rPr>
                        <a:t>Learns the probability distribution of data, enabling synthesis of new, realistic samples.</a:t>
                      </a:r>
                    </a:p>
                  </a:txBody>
                  <a:tcPr>
                    <a:lnL w="12700" cap="flat" cmpd="sng" algn="ctr">
                      <a:solidFill>
                        <a:schemeClr val="tx1"/>
                      </a:solidFill>
                      <a:prstDash val="sysDot"/>
                      <a:round/>
                      <a:headEnd type="none" w="med" len="med"/>
                      <a:tailEnd type="none" w="med" len="med"/>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93525243"/>
                  </a:ext>
                </a:extLst>
              </a:tr>
              <a:tr h="564133">
                <a:tc>
                  <a:txBody>
                    <a:bodyPr/>
                    <a:lstStyle/>
                    <a:p>
                      <a:r>
                        <a:rPr lang="en-GB" b="1" dirty="0">
                          <a:latin typeface="Poppins" panose="00000500000000000000" pitchFamily="2" charset="-18"/>
                          <a:cs typeface="Poppins" panose="00000500000000000000" pitchFamily="2" charset="-18"/>
                        </a:rPr>
                        <a:t>Data Requirements</a:t>
                      </a:r>
                    </a:p>
                  </a:txBody>
                  <a:tcPr>
                    <a:lnL w="12700" cmpd="sng">
                      <a:noFill/>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GB" sz="1600" dirty="0">
                          <a:latin typeface="Poppins" panose="00000500000000000000" pitchFamily="2" charset="-18"/>
                          <a:cs typeface="Poppins" panose="00000500000000000000" pitchFamily="2" charset="-18"/>
                        </a:rPr>
                        <a:t>Needs </a:t>
                      </a:r>
                      <a:r>
                        <a:rPr lang="en-GB" sz="1600" dirty="0" err="1">
                          <a:latin typeface="Poppins" panose="00000500000000000000" pitchFamily="2" charset="-18"/>
                          <a:cs typeface="Poppins" panose="00000500000000000000" pitchFamily="2" charset="-18"/>
                        </a:rPr>
                        <a:t>labeled</a:t>
                      </a:r>
                      <a:r>
                        <a:rPr lang="en-GB" sz="1600" dirty="0">
                          <a:latin typeface="Poppins" panose="00000500000000000000" pitchFamily="2" charset="-18"/>
                          <a:cs typeface="Poppins" panose="00000500000000000000" pitchFamily="2" charset="-18"/>
                        </a:rPr>
                        <a:t> data for supervised tasks, or </a:t>
                      </a:r>
                      <a:r>
                        <a:rPr lang="en-GB" sz="1600" dirty="0" err="1">
                          <a:latin typeface="Poppins" panose="00000500000000000000" pitchFamily="2" charset="-18"/>
                          <a:cs typeface="Poppins" panose="00000500000000000000" pitchFamily="2" charset="-18"/>
                        </a:rPr>
                        <a:t>unlabeled</a:t>
                      </a:r>
                      <a:r>
                        <a:rPr lang="en-GB" sz="1600" dirty="0">
                          <a:latin typeface="Poppins" panose="00000500000000000000" pitchFamily="2" charset="-18"/>
                          <a:cs typeface="Poppins" panose="00000500000000000000" pitchFamily="2" charset="-18"/>
                        </a:rPr>
                        <a:t> data for clustering.</a:t>
                      </a:r>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GB" sz="1600" dirty="0">
                          <a:latin typeface="Poppins" panose="00000500000000000000" pitchFamily="2" charset="-18"/>
                          <a:cs typeface="Poppins" panose="00000500000000000000" pitchFamily="2" charset="-18"/>
                        </a:rPr>
                        <a:t>Still benefits from large, diverse datasets—often leveraging self-supervised or unsupervised pretraining.</a:t>
                      </a:r>
                    </a:p>
                  </a:txBody>
                  <a:tcPr>
                    <a:lnL w="12700" cap="flat" cmpd="sng" algn="ctr">
                      <a:solidFill>
                        <a:schemeClr val="tx1"/>
                      </a:solidFill>
                      <a:prstDash val="sysDot"/>
                      <a:round/>
                      <a:headEnd type="none" w="med" len="med"/>
                      <a:tailEnd type="none" w="med" len="med"/>
                    </a:lnL>
                    <a:lnR w="12700" cmpd="sng">
                      <a:noFill/>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76425884"/>
                  </a:ext>
                </a:extLst>
              </a:tr>
              <a:tr h="564133">
                <a:tc>
                  <a:txBody>
                    <a:bodyPr/>
                    <a:lstStyle/>
                    <a:p>
                      <a:r>
                        <a:rPr lang="en-GB" b="1" dirty="0">
                          <a:latin typeface="Poppins" panose="00000500000000000000" pitchFamily="2" charset="-18"/>
                          <a:cs typeface="Poppins" panose="00000500000000000000" pitchFamily="2" charset="-18"/>
                        </a:rPr>
                        <a:t>Applications &amp; Challenges</a:t>
                      </a:r>
                    </a:p>
                  </a:txBody>
                  <a:tcPr>
                    <a:lnL w="12700" cmpd="sng">
                      <a:noFill/>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r>
                        <a:rPr lang="pl-PL" sz="1600" dirty="0" err="1">
                          <a:latin typeface="Poppins" panose="00000500000000000000" pitchFamily="2" charset="-18"/>
                          <a:cs typeface="Poppins" panose="00000500000000000000" pitchFamily="2" charset="-18"/>
                        </a:rPr>
                        <a:t>Price</a:t>
                      </a:r>
                      <a:r>
                        <a:rPr lang="pl-PL" sz="1600" dirty="0">
                          <a:latin typeface="Poppins" panose="00000500000000000000" pitchFamily="2" charset="-18"/>
                          <a:cs typeface="Poppins" panose="00000500000000000000" pitchFamily="2" charset="-18"/>
                        </a:rPr>
                        <a:t> </a:t>
                      </a:r>
                      <a:r>
                        <a:rPr lang="pl-PL" sz="1600" dirty="0" err="1">
                          <a:latin typeface="Poppins" panose="00000500000000000000" pitchFamily="2" charset="-18"/>
                          <a:cs typeface="Poppins" panose="00000500000000000000" pitchFamily="2" charset="-18"/>
                        </a:rPr>
                        <a:t>prediction</a:t>
                      </a:r>
                      <a:r>
                        <a:rPr lang="pl-PL" sz="1600" dirty="0">
                          <a:latin typeface="Poppins" panose="00000500000000000000" pitchFamily="2" charset="-18"/>
                          <a:cs typeface="Poppins" panose="00000500000000000000" pitchFamily="2" charset="-18"/>
                        </a:rPr>
                        <a:t>, f</a:t>
                      </a:r>
                      <a:r>
                        <a:rPr lang="en-GB" sz="1600" dirty="0" err="1">
                          <a:latin typeface="Poppins" panose="00000500000000000000" pitchFamily="2" charset="-18"/>
                          <a:cs typeface="Poppins" panose="00000500000000000000" pitchFamily="2" charset="-18"/>
                        </a:rPr>
                        <a:t>raud</a:t>
                      </a:r>
                      <a:r>
                        <a:rPr lang="en-GB" sz="1600" dirty="0">
                          <a:latin typeface="Poppins" panose="00000500000000000000" pitchFamily="2" charset="-18"/>
                          <a:cs typeface="Poppins" panose="00000500000000000000" pitchFamily="2" charset="-18"/>
                        </a:rPr>
                        <a:t> detection, image classification, recommendation systems.</a:t>
                      </a:r>
                    </a:p>
                  </a:txBody>
                  <a:tcP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tc>
                  <a:txBody>
                    <a:bodyPr/>
                    <a:lstStyle/>
                    <a:p>
                      <a:r>
                        <a:rPr lang="en-GB" sz="1600" dirty="0">
                          <a:latin typeface="Poppins" panose="00000500000000000000" pitchFamily="2" charset="-18"/>
                          <a:cs typeface="Poppins" panose="00000500000000000000" pitchFamily="2" charset="-18"/>
                        </a:rPr>
                        <a:t>Creative content generation, language translation, design prototyping—raises ethical questions around bias, copyright, and authenticity.</a:t>
                      </a:r>
                    </a:p>
                  </a:txBody>
                  <a:tcPr>
                    <a:lnL w="12700" cap="flat" cmpd="sng" algn="ctr">
                      <a:solidFill>
                        <a:schemeClr val="tx1"/>
                      </a:solidFill>
                      <a:prstDash val="sysDot"/>
                      <a:round/>
                      <a:headEnd type="none" w="med" len="med"/>
                      <a:tailEnd type="none" w="med" len="med"/>
                    </a:lnL>
                    <a:lnR w="12700" cmpd="sng">
                      <a:noFill/>
                    </a:lnR>
                    <a:lnT w="12700" cap="flat" cmpd="sng" algn="ctr">
                      <a:solidFill>
                        <a:schemeClr val="tx1"/>
                      </a:solidFill>
                      <a:prstDash val="sysDot"/>
                      <a:round/>
                      <a:headEnd type="none" w="med" len="med"/>
                      <a:tailEnd type="none" w="med" len="med"/>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12740593"/>
                  </a:ext>
                </a:extLst>
              </a:tr>
            </a:tbl>
          </a:graphicData>
        </a:graphic>
      </p:graphicFrame>
    </p:spTree>
    <p:extLst>
      <p:ext uri="{BB962C8B-B14F-4D97-AF65-F5344CB8AC3E}">
        <p14:creationId xmlns:p14="http://schemas.microsoft.com/office/powerpoint/2010/main" val="1971324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ole tekstowe 3">
            <a:extLst>
              <a:ext uri="{FF2B5EF4-FFF2-40B4-BE49-F238E27FC236}">
                <a16:creationId xmlns:a16="http://schemas.microsoft.com/office/drawing/2014/main" id="{96021D72-4DCA-4DCB-59F7-448005537FC6}"/>
              </a:ext>
            </a:extLst>
          </p:cNvPr>
          <p:cNvSpPr txBox="1"/>
          <p:nvPr/>
        </p:nvSpPr>
        <p:spPr>
          <a:xfrm>
            <a:off x="407988" y="565805"/>
            <a:ext cx="11376025" cy="523220"/>
          </a:xfrm>
          <a:prstGeom prst="rect">
            <a:avLst/>
          </a:prstGeom>
          <a:noFill/>
        </p:spPr>
        <p:txBody>
          <a:bodyPr wrap="square" rtlCol="0">
            <a:spAutoFit/>
          </a:bodyPr>
          <a:lstStyle/>
          <a:p>
            <a:r>
              <a:rPr lang="en-GB" sz="2800" b="1" dirty="0">
                <a:latin typeface="Poppins" panose="00000500000000000000" pitchFamily="2" charset="-18"/>
                <a:cs typeface="Poppins" panose="00000500000000000000" pitchFamily="2" charset="-18"/>
              </a:rPr>
              <a:t>Generative AI seems to have human like capabilities</a:t>
            </a:r>
          </a:p>
        </p:txBody>
      </p:sp>
      <p:pic>
        <p:nvPicPr>
          <p:cNvPr id="1026" name="Picture 2" descr="Download ChatGPT Icon Logo Vector &amp; PNG">
            <a:extLst>
              <a:ext uri="{FF2B5EF4-FFF2-40B4-BE49-F238E27FC236}">
                <a16:creationId xmlns:a16="http://schemas.microsoft.com/office/drawing/2014/main" id="{A6A0B9A1-648A-2269-99D3-0B2983CB96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0026" y="2527301"/>
            <a:ext cx="1387474" cy="1387474"/>
          </a:xfrm>
          <a:prstGeom prst="rect">
            <a:avLst/>
          </a:prstGeom>
          <a:noFill/>
          <a:extLst>
            <a:ext uri="{909E8E84-426E-40DD-AFC4-6F175D3DCCD1}">
              <a14:hiddenFill xmlns:a14="http://schemas.microsoft.com/office/drawing/2010/main">
                <a:solidFill>
                  <a:srgbClr val="FFFFFF"/>
                </a:solidFill>
              </a14:hiddenFill>
            </a:ext>
          </a:extLst>
        </p:spPr>
      </p:pic>
      <p:sp>
        <p:nvSpPr>
          <p:cNvPr id="2" name="pole tekstowe 1">
            <a:extLst>
              <a:ext uri="{FF2B5EF4-FFF2-40B4-BE49-F238E27FC236}">
                <a16:creationId xmlns:a16="http://schemas.microsoft.com/office/drawing/2014/main" id="{AFA95F41-80E2-B7CF-4F50-953C602E7719}"/>
              </a:ext>
            </a:extLst>
          </p:cNvPr>
          <p:cNvSpPr txBox="1"/>
          <p:nvPr/>
        </p:nvSpPr>
        <p:spPr>
          <a:xfrm>
            <a:off x="1470026" y="1782971"/>
            <a:ext cx="1387474" cy="369332"/>
          </a:xfrm>
          <a:prstGeom prst="rect">
            <a:avLst/>
          </a:prstGeom>
          <a:noFill/>
        </p:spPr>
        <p:txBody>
          <a:bodyPr wrap="square" rtlCol="0">
            <a:spAutoFit/>
          </a:bodyPr>
          <a:lstStyle/>
          <a:p>
            <a:r>
              <a:rPr lang="en-GB" b="1" dirty="0">
                <a:latin typeface="Poppins" panose="00000500000000000000" pitchFamily="2" charset="-18"/>
                <a:cs typeface="Poppins" panose="00000500000000000000" pitchFamily="2" charset="-18"/>
              </a:rPr>
              <a:t>Chat GPT</a:t>
            </a:r>
          </a:p>
        </p:txBody>
      </p:sp>
      <p:pic>
        <p:nvPicPr>
          <p:cNvPr id="1030" name="Picture 6" descr="Stability AI - Crunchbase Company Profile &amp; Funding">
            <a:extLst>
              <a:ext uri="{FF2B5EF4-FFF2-40B4-BE49-F238E27FC236}">
                <a16:creationId xmlns:a16="http://schemas.microsoft.com/office/drawing/2014/main" id="{6033A094-2A49-90D5-295C-B2D75D1611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7083" y="2215635"/>
            <a:ext cx="2037834" cy="2037834"/>
          </a:xfrm>
          <a:prstGeom prst="rect">
            <a:avLst/>
          </a:prstGeom>
          <a:noFill/>
          <a:extLst>
            <a:ext uri="{909E8E84-426E-40DD-AFC4-6F175D3DCCD1}">
              <a14:hiddenFill xmlns:a14="http://schemas.microsoft.com/office/drawing/2010/main">
                <a:solidFill>
                  <a:srgbClr val="FFFFFF"/>
                </a:solidFill>
              </a14:hiddenFill>
            </a:ext>
          </a:extLst>
        </p:spPr>
      </p:pic>
      <p:sp>
        <p:nvSpPr>
          <p:cNvPr id="3" name="pole tekstowe 2">
            <a:extLst>
              <a:ext uri="{FF2B5EF4-FFF2-40B4-BE49-F238E27FC236}">
                <a16:creationId xmlns:a16="http://schemas.microsoft.com/office/drawing/2014/main" id="{E1FF3C92-2A51-817F-9BA0-0BCCEE519B51}"/>
              </a:ext>
            </a:extLst>
          </p:cNvPr>
          <p:cNvSpPr txBox="1"/>
          <p:nvPr/>
        </p:nvSpPr>
        <p:spPr>
          <a:xfrm>
            <a:off x="5402263" y="1707803"/>
            <a:ext cx="1387474" cy="646331"/>
          </a:xfrm>
          <a:prstGeom prst="rect">
            <a:avLst/>
          </a:prstGeom>
          <a:noFill/>
        </p:spPr>
        <p:txBody>
          <a:bodyPr wrap="square" rtlCol="0">
            <a:spAutoFit/>
          </a:bodyPr>
          <a:lstStyle/>
          <a:p>
            <a:pPr algn="ctr"/>
            <a:r>
              <a:rPr lang="en-GB" b="1" dirty="0">
                <a:latin typeface="Poppins" panose="00000500000000000000" pitchFamily="2" charset="-18"/>
                <a:cs typeface="Poppins" panose="00000500000000000000" pitchFamily="2" charset="-18"/>
              </a:rPr>
              <a:t>Stable Diffusion</a:t>
            </a:r>
          </a:p>
        </p:txBody>
      </p:sp>
      <p:pic>
        <p:nvPicPr>
          <p:cNvPr id="1032" name="Picture 8" descr="Eleven Labs Company Profile: Valuation &amp; Investors | PitchBook">
            <a:extLst>
              <a:ext uri="{FF2B5EF4-FFF2-40B4-BE49-F238E27FC236}">
                <a16:creationId xmlns:a16="http://schemas.microsoft.com/office/drawing/2014/main" id="{8F6D4710-E9B7-2D49-69B1-DD074300C5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56700" y="2215635"/>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5" name="pole tekstowe 4">
            <a:extLst>
              <a:ext uri="{FF2B5EF4-FFF2-40B4-BE49-F238E27FC236}">
                <a16:creationId xmlns:a16="http://schemas.microsoft.com/office/drawing/2014/main" id="{9AAF7C41-E660-3CAE-D4AC-D3B2CFA0E0E2}"/>
              </a:ext>
            </a:extLst>
          </p:cNvPr>
          <p:cNvSpPr txBox="1"/>
          <p:nvPr/>
        </p:nvSpPr>
        <p:spPr>
          <a:xfrm>
            <a:off x="9415463" y="1687374"/>
            <a:ext cx="1387474" cy="646331"/>
          </a:xfrm>
          <a:prstGeom prst="rect">
            <a:avLst/>
          </a:prstGeom>
          <a:noFill/>
        </p:spPr>
        <p:txBody>
          <a:bodyPr wrap="square" rtlCol="0">
            <a:spAutoFit/>
          </a:bodyPr>
          <a:lstStyle/>
          <a:p>
            <a:pPr algn="ctr"/>
            <a:r>
              <a:rPr lang="en-GB" b="1" dirty="0">
                <a:latin typeface="Poppins" panose="00000500000000000000" pitchFamily="2" charset="-18"/>
                <a:cs typeface="Poppins" panose="00000500000000000000" pitchFamily="2" charset="-18"/>
              </a:rPr>
              <a:t>Prime Voice AI</a:t>
            </a:r>
          </a:p>
        </p:txBody>
      </p:sp>
      <p:sp>
        <p:nvSpPr>
          <p:cNvPr id="6" name="pole tekstowe 5">
            <a:extLst>
              <a:ext uri="{FF2B5EF4-FFF2-40B4-BE49-F238E27FC236}">
                <a16:creationId xmlns:a16="http://schemas.microsoft.com/office/drawing/2014/main" id="{03AF7EE7-1F76-09DC-4783-014C6B841DBD}"/>
              </a:ext>
            </a:extLst>
          </p:cNvPr>
          <p:cNvSpPr txBox="1"/>
          <p:nvPr/>
        </p:nvSpPr>
        <p:spPr>
          <a:xfrm>
            <a:off x="711200" y="4120635"/>
            <a:ext cx="3162300" cy="1754326"/>
          </a:xfrm>
          <a:prstGeom prst="rect">
            <a:avLst/>
          </a:prstGeom>
          <a:noFill/>
        </p:spPr>
        <p:txBody>
          <a:bodyPr wrap="square" rtlCol="0">
            <a:spAutoFit/>
          </a:bodyPr>
          <a:lstStyle/>
          <a:p>
            <a:pPr marL="285750" indent="-285750">
              <a:buFont typeface="Arial" panose="020B0604020202020204" pitchFamily="34" charset="0"/>
              <a:buChar char="•"/>
            </a:pPr>
            <a:r>
              <a:rPr lang="en-GB" dirty="0"/>
              <a:t>Generate human-like conversations and answer</a:t>
            </a:r>
          </a:p>
          <a:p>
            <a:pPr marL="285750" indent="-285750">
              <a:buFont typeface="Arial" panose="020B0604020202020204" pitchFamily="34" charset="0"/>
              <a:buChar char="•"/>
            </a:pPr>
            <a:r>
              <a:rPr lang="en-GB" dirty="0"/>
              <a:t>Answer complex queries on any topic</a:t>
            </a:r>
          </a:p>
          <a:p>
            <a:pPr marL="285750" indent="-285750">
              <a:buFont typeface="Arial" panose="020B0604020202020204" pitchFamily="34" charset="0"/>
              <a:buChar char="•"/>
            </a:pPr>
            <a:r>
              <a:rPr lang="en-GB" dirty="0"/>
              <a:t>Great at writing and refactoring code </a:t>
            </a:r>
          </a:p>
        </p:txBody>
      </p:sp>
      <p:sp>
        <p:nvSpPr>
          <p:cNvPr id="7" name="pole tekstowe 6">
            <a:extLst>
              <a:ext uri="{FF2B5EF4-FFF2-40B4-BE49-F238E27FC236}">
                <a16:creationId xmlns:a16="http://schemas.microsoft.com/office/drawing/2014/main" id="{D32E13CF-0625-A4B4-FA16-7F447D7DFCB1}"/>
              </a:ext>
            </a:extLst>
          </p:cNvPr>
          <p:cNvSpPr txBox="1"/>
          <p:nvPr/>
        </p:nvSpPr>
        <p:spPr>
          <a:xfrm>
            <a:off x="4659313" y="4120635"/>
            <a:ext cx="3162300" cy="1477328"/>
          </a:xfrm>
          <a:prstGeom prst="rect">
            <a:avLst/>
          </a:prstGeom>
          <a:noFill/>
        </p:spPr>
        <p:txBody>
          <a:bodyPr wrap="square" rtlCol="0">
            <a:spAutoFit/>
          </a:bodyPr>
          <a:lstStyle/>
          <a:p>
            <a:pPr marL="285750" indent="-285750">
              <a:buFont typeface="Arial" panose="020B0604020202020204" pitchFamily="34" charset="0"/>
              <a:buChar char="•"/>
            </a:pPr>
            <a:r>
              <a:rPr lang="en-GB" dirty="0"/>
              <a:t>Text-to-image generation</a:t>
            </a:r>
          </a:p>
          <a:p>
            <a:pPr marL="285750" indent="-285750">
              <a:buFont typeface="Arial" panose="020B0604020202020204" pitchFamily="34" charset="0"/>
              <a:buChar char="•"/>
            </a:pPr>
            <a:r>
              <a:rPr lang="en-GB" dirty="0"/>
              <a:t>Accelerates creative process</a:t>
            </a:r>
          </a:p>
          <a:p>
            <a:pPr marL="285750" indent="-285750">
              <a:buFont typeface="Arial" panose="020B0604020202020204" pitchFamily="34" charset="0"/>
              <a:buChar char="•"/>
            </a:pPr>
            <a:r>
              <a:rPr lang="en-GB" dirty="0"/>
              <a:t>Still some way to go before replacing actual graphic designers</a:t>
            </a:r>
          </a:p>
        </p:txBody>
      </p:sp>
      <p:sp>
        <p:nvSpPr>
          <p:cNvPr id="8" name="pole tekstowe 7">
            <a:extLst>
              <a:ext uri="{FF2B5EF4-FFF2-40B4-BE49-F238E27FC236}">
                <a16:creationId xmlns:a16="http://schemas.microsoft.com/office/drawing/2014/main" id="{A7342969-F791-A261-A09D-D77BE2A895D7}"/>
              </a:ext>
            </a:extLst>
          </p:cNvPr>
          <p:cNvSpPr txBox="1"/>
          <p:nvPr/>
        </p:nvSpPr>
        <p:spPr>
          <a:xfrm>
            <a:off x="8528050" y="4120635"/>
            <a:ext cx="3162300" cy="1477328"/>
          </a:xfrm>
          <a:prstGeom prst="rect">
            <a:avLst/>
          </a:prstGeom>
          <a:noFill/>
        </p:spPr>
        <p:txBody>
          <a:bodyPr wrap="square" rtlCol="0">
            <a:spAutoFit/>
          </a:bodyPr>
          <a:lstStyle/>
          <a:p>
            <a:pPr marL="285750" indent="-285750">
              <a:buFont typeface="Arial" panose="020B0604020202020204" pitchFamily="34" charset="0"/>
              <a:buChar char="•"/>
            </a:pPr>
            <a:r>
              <a:rPr lang="en-GB" dirty="0"/>
              <a:t>Mimic any voice and maintain emotions</a:t>
            </a:r>
          </a:p>
          <a:p>
            <a:pPr marL="285750" indent="-285750">
              <a:buFont typeface="Arial" panose="020B0604020202020204" pitchFamily="34" charset="0"/>
              <a:buChar char="•"/>
            </a:pPr>
            <a:r>
              <a:rPr lang="en-GB" dirty="0"/>
              <a:t>Potential to replace lectors and dubbing </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1645666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83272C-F28F-7D0A-EA1A-9855B9A7F24B}"/>
            </a:ext>
          </a:extLst>
        </p:cNvPr>
        <p:cNvGrpSpPr/>
        <p:nvPr/>
      </p:nvGrpSpPr>
      <p:grpSpPr>
        <a:xfrm>
          <a:off x="0" y="0"/>
          <a:ext cx="0" cy="0"/>
          <a:chOff x="0" y="0"/>
          <a:chExt cx="0" cy="0"/>
        </a:xfrm>
      </p:grpSpPr>
      <p:sp>
        <p:nvSpPr>
          <p:cNvPr id="2" name="Prostokąt: zaokrąglone rogi 1">
            <a:extLst>
              <a:ext uri="{FF2B5EF4-FFF2-40B4-BE49-F238E27FC236}">
                <a16:creationId xmlns:a16="http://schemas.microsoft.com/office/drawing/2014/main" id="{E416E595-2A2E-D5CD-8FEF-1EF065C4B639}"/>
              </a:ext>
            </a:extLst>
          </p:cNvPr>
          <p:cNvSpPr/>
          <p:nvPr/>
        </p:nvSpPr>
        <p:spPr>
          <a:xfrm>
            <a:off x="407988" y="333375"/>
            <a:ext cx="11341100" cy="1008062"/>
          </a:xfrm>
          <a:prstGeom prst="round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2400" b="1" dirty="0" err="1">
                <a:solidFill>
                  <a:schemeClr val="tx1"/>
                </a:solidFill>
                <a:latin typeface="Poppins" panose="00000500000000000000" pitchFamily="2" charset="-18"/>
                <a:cs typeface="Poppins" panose="00000500000000000000" pitchFamily="2" charset="-18"/>
              </a:rPr>
              <a:t>GenAI</a:t>
            </a:r>
            <a:r>
              <a:rPr lang="pl-PL" sz="2400" b="1" dirty="0">
                <a:solidFill>
                  <a:schemeClr val="tx1"/>
                </a:solidFill>
                <a:latin typeface="Poppins" panose="00000500000000000000" pitchFamily="2" charset="-18"/>
                <a:cs typeface="Poppins" panose="00000500000000000000" pitchFamily="2" charset="-18"/>
              </a:rPr>
              <a:t> </a:t>
            </a:r>
            <a:r>
              <a:rPr lang="en-GB" sz="2400" b="1" dirty="0">
                <a:solidFill>
                  <a:schemeClr val="tx1"/>
                </a:solidFill>
                <a:latin typeface="Poppins" panose="00000500000000000000" pitchFamily="2" charset="-18"/>
                <a:cs typeface="Poppins" panose="00000500000000000000" pitchFamily="2" charset="-18"/>
              </a:rPr>
              <a:t>in audio </a:t>
            </a:r>
            <a:r>
              <a:rPr lang="en-GB" sz="2000" dirty="0">
                <a:solidFill>
                  <a:schemeClr val="tx1"/>
                </a:solidFill>
                <a:latin typeface="Poppins" panose="00000500000000000000" pitchFamily="2" charset="-18"/>
                <a:cs typeface="Poppins" panose="00000500000000000000" pitchFamily="2" charset="-18"/>
              </a:rPr>
              <a:t>create</a:t>
            </a:r>
            <a:r>
              <a:rPr lang="pl-PL" sz="2000" dirty="0">
                <a:solidFill>
                  <a:schemeClr val="tx1"/>
                </a:solidFill>
                <a:latin typeface="Poppins" panose="00000500000000000000" pitchFamily="2" charset="-18"/>
                <a:cs typeface="Poppins" panose="00000500000000000000" pitchFamily="2" charset="-18"/>
              </a:rPr>
              <a:t>s</a:t>
            </a:r>
            <a:r>
              <a:rPr lang="en-GB" sz="2000" dirty="0">
                <a:solidFill>
                  <a:schemeClr val="tx1"/>
                </a:solidFill>
                <a:latin typeface="Poppins" panose="00000500000000000000" pitchFamily="2" charset="-18"/>
                <a:cs typeface="Poppins" panose="00000500000000000000" pitchFamily="2" charset="-18"/>
              </a:rPr>
              <a:t> or transform</a:t>
            </a:r>
            <a:r>
              <a:rPr lang="pl-PL" sz="2000" dirty="0">
                <a:solidFill>
                  <a:schemeClr val="tx1"/>
                </a:solidFill>
                <a:latin typeface="Poppins" panose="00000500000000000000" pitchFamily="2" charset="-18"/>
                <a:cs typeface="Poppins" panose="00000500000000000000" pitchFamily="2" charset="-18"/>
              </a:rPr>
              <a:t>s</a:t>
            </a:r>
            <a:r>
              <a:rPr lang="en-GB" sz="2000" dirty="0">
                <a:solidFill>
                  <a:schemeClr val="tx1"/>
                </a:solidFill>
                <a:latin typeface="Poppins" panose="00000500000000000000" pitchFamily="2" charset="-18"/>
                <a:cs typeface="Poppins" panose="00000500000000000000" pitchFamily="2" charset="-18"/>
              </a:rPr>
              <a:t> audio content, such as music, speech, and sound effects, rather than simply reproducing or manipulating existing clips.</a:t>
            </a:r>
            <a:endParaRPr lang="en-GB" dirty="0">
              <a:solidFill>
                <a:schemeClr val="tx1"/>
              </a:solidFill>
              <a:latin typeface="Poppins" panose="00000500000000000000" pitchFamily="2" charset="-18"/>
              <a:cs typeface="Poppins" panose="00000500000000000000" pitchFamily="2" charset="-18"/>
            </a:endParaRPr>
          </a:p>
        </p:txBody>
      </p:sp>
      <p:sp>
        <p:nvSpPr>
          <p:cNvPr id="5" name="pole tekstowe 4">
            <a:extLst>
              <a:ext uri="{FF2B5EF4-FFF2-40B4-BE49-F238E27FC236}">
                <a16:creationId xmlns:a16="http://schemas.microsoft.com/office/drawing/2014/main" id="{95D9BBEA-8527-7A78-DD58-CDCF26469260}"/>
              </a:ext>
            </a:extLst>
          </p:cNvPr>
          <p:cNvSpPr txBox="1"/>
          <p:nvPr/>
        </p:nvSpPr>
        <p:spPr>
          <a:xfrm>
            <a:off x="407988" y="1830102"/>
            <a:ext cx="11376025" cy="4031873"/>
          </a:xfrm>
          <a:prstGeom prst="rect">
            <a:avLst/>
          </a:prstGeom>
          <a:noFill/>
        </p:spPr>
        <p:txBody>
          <a:bodyPr wrap="square">
            <a:spAutoFit/>
          </a:bodyPr>
          <a:lstStyle/>
          <a:p>
            <a:pPr>
              <a:buFont typeface="+mj-lt"/>
              <a:buAutoNum type="arabicPeriod"/>
            </a:pPr>
            <a:r>
              <a:rPr lang="en-GB" sz="1600" b="1" dirty="0">
                <a:latin typeface="Poppins" panose="00000500000000000000" pitchFamily="2" charset="-18"/>
                <a:cs typeface="Poppins" panose="00000500000000000000" pitchFamily="2" charset="-18"/>
              </a:rPr>
              <a:t>Text-to-Speech (TTS) and Voice Cloning</a:t>
            </a:r>
            <a:endParaRPr lang="en-GB" sz="1600" dirty="0">
              <a:latin typeface="Poppins" panose="00000500000000000000" pitchFamily="2" charset="-18"/>
              <a:cs typeface="Poppins" panose="00000500000000000000" pitchFamily="2" charset="-18"/>
            </a:endParaRPr>
          </a:p>
          <a:p>
            <a:pPr marL="742950" lvl="1" indent="-285750">
              <a:buFont typeface="+mj-lt"/>
              <a:buAutoNum type="arabicPeriod"/>
            </a:pPr>
            <a:r>
              <a:rPr lang="en-GB" sz="1600" b="1" dirty="0">
                <a:latin typeface="Poppins" panose="00000500000000000000" pitchFamily="2" charset="-18"/>
                <a:cs typeface="Poppins" panose="00000500000000000000" pitchFamily="2" charset="-18"/>
              </a:rPr>
              <a:t>Personal Assistants</a:t>
            </a:r>
            <a:r>
              <a:rPr lang="en-GB" sz="1600" dirty="0">
                <a:latin typeface="Poppins" panose="00000500000000000000" pitchFamily="2" charset="-18"/>
                <a:cs typeface="Poppins" panose="00000500000000000000" pitchFamily="2" charset="-18"/>
              </a:rPr>
              <a:t> (e.g., Alexa, Siri): Generate natural-sounding responses.</a:t>
            </a:r>
          </a:p>
          <a:p>
            <a:pPr marL="742950" lvl="1" indent="-285750">
              <a:buFont typeface="+mj-lt"/>
              <a:buAutoNum type="arabicPeriod"/>
            </a:pPr>
            <a:r>
              <a:rPr lang="en-GB" sz="1600" b="1" dirty="0">
                <a:latin typeface="Poppins" panose="00000500000000000000" pitchFamily="2" charset="-18"/>
                <a:cs typeface="Poppins" panose="00000500000000000000" pitchFamily="2" charset="-18"/>
              </a:rPr>
              <a:t>Voice Over</a:t>
            </a:r>
            <a:r>
              <a:rPr lang="en-GB" sz="1600" dirty="0">
                <a:latin typeface="Poppins" panose="00000500000000000000" pitchFamily="2" charset="-18"/>
                <a:cs typeface="Poppins" panose="00000500000000000000" pitchFamily="2" charset="-18"/>
              </a:rPr>
              <a:t> for Videos: Rapidly produce narration in multiple languages.</a:t>
            </a:r>
            <a:br>
              <a:rPr lang="pl-PL" sz="1600" dirty="0">
                <a:latin typeface="Poppins" panose="00000500000000000000" pitchFamily="2" charset="-18"/>
                <a:cs typeface="Poppins" panose="00000500000000000000" pitchFamily="2" charset="-18"/>
              </a:rPr>
            </a:br>
            <a:endParaRPr lang="en-GB" sz="1600" dirty="0">
              <a:latin typeface="Poppins" panose="00000500000000000000" pitchFamily="2" charset="-18"/>
              <a:cs typeface="Poppins" panose="00000500000000000000" pitchFamily="2" charset="-18"/>
            </a:endParaRPr>
          </a:p>
          <a:p>
            <a:pPr>
              <a:buFont typeface="+mj-lt"/>
              <a:buAutoNum type="arabicPeriod"/>
            </a:pPr>
            <a:r>
              <a:rPr lang="en-GB" sz="1600" b="1" dirty="0">
                <a:latin typeface="Poppins" panose="00000500000000000000" pitchFamily="2" charset="-18"/>
                <a:cs typeface="Poppins" panose="00000500000000000000" pitchFamily="2" charset="-18"/>
              </a:rPr>
              <a:t>Music Generation and Composition</a:t>
            </a:r>
            <a:endParaRPr lang="en-GB" sz="1600" dirty="0">
              <a:latin typeface="Poppins" panose="00000500000000000000" pitchFamily="2" charset="-18"/>
              <a:cs typeface="Poppins" panose="00000500000000000000" pitchFamily="2" charset="-18"/>
            </a:endParaRPr>
          </a:p>
          <a:p>
            <a:pPr marL="742950" lvl="1" indent="-285750">
              <a:buFont typeface="+mj-lt"/>
              <a:buAutoNum type="arabicPeriod"/>
            </a:pPr>
            <a:r>
              <a:rPr lang="en-GB" sz="1600" b="1" dirty="0">
                <a:latin typeface="Poppins" panose="00000500000000000000" pitchFamily="2" charset="-18"/>
                <a:cs typeface="Poppins" panose="00000500000000000000" pitchFamily="2" charset="-18"/>
              </a:rPr>
              <a:t>Background Music</a:t>
            </a:r>
            <a:r>
              <a:rPr lang="en-GB" sz="1600" dirty="0">
                <a:latin typeface="Poppins" panose="00000500000000000000" pitchFamily="2" charset="-18"/>
                <a:cs typeface="Poppins" panose="00000500000000000000" pitchFamily="2" charset="-18"/>
              </a:rPr>
              <a:t> for Games &amp; Media: Automatically create mood-specific soundtracks.</a:t>
            </a:r>
          </a:p>
          <a:p>
            <a:pPr marL="742950" lvl="1" indent="-285750">
              <a:buFont typeface="+mj-lt"/>
              <a:buAutoNum type="arabicPeriod"/>
            </a:pPr>
            <a:r>
              <a:rPr lang="en-GB" sz="1600" b="1" dirty="0">
                <a:latin typeface="Poppins" panose="00000500000000000000" pitchFamily="2" charset="-18"/>
                <a:cs typeface="Poppins" panose="00000500000000000000" pitchFamily="2" charset="-18"/>
              </a:rPr>
              <a:t>Personalized Playlists</a:t>
            </a:r>
            <a:r>
              <a:rPr lang="en-GB" sz="1600" dirty="0">
                <a:latin typeface="Poppins" panose="00000500000000000000" pitchFamily="2" charset="-18"/>
                <a:cs typeface="Poppins" panose="00000500000000000000" pitchFamily="2" charset="-18"/>
              </a:rPr>
              <a:t>: AI-composed music tailored to individual taste.</a:t>
            </a:r>
            <a:endParaRPr lang="pl-PL" sz="1600" dirty="0">
              <a:latin typeface="Poppins" panose="00000500000000000000" pitchFamily="2" charset="-18"/>
              <a:cs typeface="Poppins" panose="00000500000000000000" pitchFamily="2" charset="-18"/>
            </a:endParaRPr>
          </a:p>
          <a:p>
            <a:pPr marL="742950" lvl="1" indent="-285750">
              <a:buFont typeface="+mj-lt"/>
              <a:buAutoNum type="arabicPeriod"/>
            </a:pPr>
            <a:endParaRPr lang="pl-PL" sz="1600" dirty="0">
              <a:latin typeface="Poppins" panose="00000500000000000000" pitchFamily="2" charset="-18"/>
              <a:cs typeface="Poppins" panose="00000500000000000000" pitchFamily="2" charset="-18"/>
            </a:endParaRPr>
          </a:p>
          <a:p>
            <a:pPr>
              <a:buFont typeface="+mj-lt"/>
              <a:buAutoNum type="arabicPeriod"/>
            </a:pPr>
            <a:r>
              <a:rPr lang="en-GB" sz="1600" b="1" dirty="0">
                <a:latin typeface="Poppins" panose="00000500000000000000" pitchFamily="2" charset="-18"/>
                <a:cs typeface="Poppins" panose="00000500000000000000" pitchFamily="2" charset="-18"/>
              </a:rPr>
              <a:t>Voice-Driven Applications</a:t>
            </a:r>
            <a:endParaRPr lang="en-GB" sz="1600" dirty="0">
              <a:latin typeface="Poppins" panose="00000500000000000000" pitchFamily="2" charset="-18"/>
              <a:cs typeface="Poppins" panose="00000500000000000000" pitchFamily="2" charset="-18"/>
            </a:endParaRPr>
          </a:p>
          <a:p>
            <a:pPr marL="742950" lvl="1" indent="-285750">
              <a:buFont typeface="+mj-lt"/>
              <a:buAutoNum type="arabicPeriod"/>
            </a:pPr>
            <a:r>
              <a:rPr lang="en-GB" sz="1600" b="1" dirty="0">
                <a:latin typeface="Poppins" panose="00000500000000000000" pitchFamily="2" charset="-18"/>
                <a:cs typeface="Poppins" panose="00000500000000000000" pitchFamily="2" charset="-18"/>
              </a:rPr>
              <a:t>Real-time Translation</a:t>
            </a:r>
            <a:r>
              <a:rPr lang="en-GB" sz="1600" dirty="0">
                <a:latin typeface="Poppins" panose="00000500000000000000" pitchFamily="2" charset="-18"/>
                <a:cs typeface="Poppins" panose="00000500000000000000" pitchFamily="2" charset="-18"/>
              </a:rPr>
              <a:t>: Automatically generate speech in another language with a matching vocal profile.</a:t>
            </a:r>
          </a:p>
          <a:p>
            <a:pPr marL="742950" lvl="1" indent="-285750">
              <a:buFont typeface="+mj-lt"/>
              <a:buAutoNum type="arabicPeriod"/>
            </a:pPr>
            <a:r>
              <a:rPr lang="en-GB" sz="1600" b="1" dirty="0">
                <a:latin typeface="Poppins" panose="00000500000000000000" pitchFamily="2" charset="-18"/>
                <a:cs typeface="Poppins" panose="00000500000000000000" pitchFamily="2" charset="-18"/>
              </a:rPr>
              <a:t>Conversational AI</a:t>
            </a:r>
            <a:r>
              <a:rPr lang="en-GB" sz="1600" dirty="0">
                <a:latin typeface="Poppins" panose="00000500000000000000" pitchFamily="2" charset="-18"/>
                <a:cs typeface="Poppins" panose="00000500000000000000" pitchFamily="2" charset="-18"/>
              </a:rPr>
              <a:t>: Enhance chatbots with lifelike voice and emotional intonation.</a:t>
            </a:r>
            <a:br>
              <a:rPr lang="pl-PL" sz="1600" dirty="0">
                <a:latin typeface="Poppins" panose="00000500000000000000" pitchFamily="2" charset="-18"/>
                <a:cs typeface="Poppins" panose="00000500000000000000" pitchFamily="2" charset="-18"/>
              </a:rPr>
            </a:br>
            <a:endParaRPr lang="en-GB" sz="1600" dirty="0">
              <a:latin typeface="Poppins" panose="00000500000000000000" pitchFamily="2" charset="-18"/>
              <a:cs typeface="Poppins" panose="00000500000000000000" pitchFamily="2" charset="-18"/>
            </a:endParaRPr>
          </a:p>
          <a:p>
            <a:pPr>
              <a:buFont typeface="+mj-lt"/>
              <a:buAutoNum type="arabicPeriod"/>
            </a:pPr>
            <a:r>
              <a:rPr lang="en-GB" sz="1600" b="1" dirty="0">
                <a:latin typeface="Poppins" panose="00000500000000000000" pitchFamily="2" charset="-18"/>
                <a:cs typeface="Poppins" panose="00000500000000000000" pitchFamily="2" charset="-18"/>
              </a:rPr>
              <a:t>Sound Effect (SFX) Generation</a:t>
            </a:r>
            <a:endParaRPr lang="en-GB" sz="1600" dirty="0">
              <a:latin typeface="Poppins" panose="00000500000000000000" pitchFamily="2" charset="-18"/>
              <a:cs typeface="Poppins" panose="00000500000000000000" pitchFamily="2" charset="-18"/>
            </a:endParaRPr>
          </a:p>
          <a:p>
            <a:pPr marL="742950" lvl="1" indent="-285750">
              <a:buFont typeface="+mj-lt"/>
              <a:buAutoNum type="arabicPeriod"/>
            </a:pPr>
            <a:r>
              <a:rPr lang="en-GB" sz="1600" b="1" dirty="0">
                <a:latin typeface="Poppins" panose="00000500000000000000" pitchFamily="2" charset="-18"/>
                <a:cs typeface="Poppins" panose="00000500000000000000" pitchFamily="2" charset="-18"/>
              </a:rPr>
              <a:t>Video Games &amp; Films</a:t>
            </a:r>
            <a:r>
              <a:rPr lang="en-GB" sz="1600" dirty="0">
                <a:latin typeface="Poppins" panose="00000500000000000000" pitchFamily="2" charset="-18"/>
                <a:cs typeface="Poppins" panose="00000500000000000000" pitchFamily="2" charset="-18"/>
              </a:rPr>
              <a:t>: Create realistic or stylized soundscapes without the need for large libraries.</a:t>
            </a:r>
          </a:p>
          <a:p>
            <a:pPr marL="742950" lvl="1" indent="-285750">
              <a:buFont typeface="+mj-lt"/>
              <a:buAutoNum type="arabicPeriod"/>
            </a:pPr>
            <a:r>
              <a:rPr lang="en-GB" sz="1600" b="1" dirty="0">
                <a:latin typeface="Poppins" panose="00000500000000000000" pitchFamily="2" charset="-18"/>
                <a:cs typeface="Poppins" panose="00000500000000000000" pitchFamily="2" charset="-18"/>
              </a:rPr>
              <a:t>Virtual Reality</a:t>
            </a:r>
            <a:r>
              <a:rPr lang="en-GB" sz="1600" dirty="0">
                <a:latin typeface="Poppins" panose="00000500000000000000" pitchFamily="2" charset="-18"/>
                <a:cs typeface="Poppins" panose="00000500000000000000" pitchFamily="2" charset="-18"/>
              </a:rPr>
              <a:t>: Dynamically generate immersive, context-aware audio.</a:t>
            </a:r>
          </a:p>
        </p:txBody>
      </p:sp>
    </p:spTree>
    <p:extLst>
      <p:ext uri="{BB962C8B-B14F-4D97-AF65-F5344CB8AC3E}">
        <p14:creationId xmlns:p14="http://schemas.microsoft.com/office/powerpoint/2010/main" val="2891798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E6FD88-94C6-4F4F-3080-4550BA98B1E7}"/>
            </a:ext>
          </a:extLst>
        </p:cNvPr>
        <p:cNvGrpSpPr/>
        <p:nvPr/>
      </p:nvGrpSpPr>
      <p:grpSpPr>
        <a:xfrm>
          <a:off x="0" y="0"/>
          <a:ext cx="0" cy="0"/>
          <a:chOff x="0" y="0"/>
          <a:chExt cx="0" cy="0"/>
        </a:xfrm>
      </p:grpSpPr>
      <p:sp>
        <p:nvSpPr>
          <p:cNvPr id="2" name="Prostokąt: zaokrąglone rogi 1">
            <a:extLst>
              <a:ext uri="{FF2B5EF4-FFF2-40B4-BE49-F238E27FC236}">
                <a16:creationId xmlns:a16="http://schemas.microsoft.com/office/drawing/2014/main" id="{A17DC3E2-E21E-1A72-853F-2F2E429B8744}"/>
              </a:ext>
            </a:extLst>
          </p:cNvPr>
          <p:cNvSpPr/>
          <p:nvPr/>
        </p:nvSpPr>
        <p:spPr>
          <a:xfrm>
            <a:off x="407988" y="333375"/>
            <a:ext cx="11341100" cy="978590"/>
          </a:xfrm>
          <a:prstGeom prst="round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2400" b="1" dirty="0" err="1">
                <a:solidFill>
                  <a:schemeClr val="tx1"/>
                </a:solidFill>
                <a:latin typeface="Poppins" panose="00000500000000000000" pitchFamily="2" charset="-18"/>
                <a:cs typeface="Poppins" panose="00000500000000000000" pitchFamily="2" charset="-18"/>
              </a:rPr>
              <a:t>GenAI</a:t>
            </a:r>
            <a:r>
              <a:rPr lang="pl-PL" sz="2400" b="1" dirty="0">
                <a:solidFill>
                  <a:schemeClr val="tx1"/>
                </a:solidFill>
                <a:latin typeface="Poppins" panose="00000500000000000000" pitchFamily="2" charset="-18"/>
                <a:cs typeface="Poppins" panose="00000500000000000000" pitchFamily="2" charset="-18"/>
              </a:rPr>
              <a:t> </a:t>
            </a:r>
            <a:r>
              <a:rPr lang="en-GB" sz="2400" b="1" dirty="0">
                <a:solidFill>
                  <a:schemeClr val="tx1"/>
                </a:solidFill>
                <a:latin typeface="Poppins" panose="00000500000000000000" pitchFamily="2" charset="-18"/>
                <a:cs typeface="Poppins" panose="00000500000000000000" pitchFamily="2" charset="-18"/>
              </a:rPr>
              <a:t>in </a:t>
            </a:r>
            <a:r>
              <a:rPr lang="pl-PL" sz="2400" b="1" dirty="0">
                <a:solidFill>
                  <a:schemeClr val="tx1"/>
                </a:solidFill>
                <a:latin typeface="Poppins" panose="00000500000000000000" pitchFamily="2" charset="-18"/>
                <a:cs typeface="Poppins" panose="00000500000000000000" pitchFamily="2" charset="-18"/>
              </a:rPr>
              <a:t>image generation </a:t>
            </a:r>
            <a:r>
              <a:rPr lang="en-GB" sz="2400" b="1" dirty="0">
                <a:solidFill>
                  <a:schemeClr val="tx1"/>
                </a:solidFill>
                <a:latin typeface="Poppins" panose="00000500000000000000" pitchFamily="2" charset="-18"/>
                <a:cs typeface="Poppins" panose="00000500000000000000" pitchFamily="2" charset="-18"/>
              </a:rPr>
              <a:t> </a:t>
            </a:r>
            <a:r>
              <a:rPr lang="en-GB" sz="2000" dirty="0">
                <a:solidFill>
                  <a:schemeClr val="tx1"/>
                </a:solidFill>
                <a:latin typeface="Poppins" panose="00000500000000000000" pitchFamily="2" charset="-18"/>
                <a:cs typeface="Poppins" panose="00000500000000000000" pitchFamily="2" charset="-18"/>
              </a:rPr>
              <a:t>uses machine learning models (e.g., GANs, diffusion models) to produce new images from scratch or modify existing images in novel ways.</a:t>
            </a:r>
            <a:endParaRPr lang="en-GB" sz="2400" dirty="0">
              <a:solidFill>
                <a:schemeClr val="tx1"/>
              </a:solidFill>
              <a:latin typeface="Poppins" panose="00000500000000000000" pitchFamily="2" charset="-18"/>
              <a:cs typeface="Poppins" panose="00000500000000000000" pitchFamily="2" charset="-18"/>
            </a:endParaRPr>
          </a:p>
        </p:txBody>
      </p:sp>
      <p:sp>
        <p:nvSpPr>
          <p:cNvPr id="5" name="pole tekstowe 4">
            <a:extLst>
              <a:ext uri="{FF2B5EF4-FFF2-40B4-BE49-F238E27FC236}">
                <a16:creationId xmlns:a16="http://schemas.microsoft.com/office/drawing/2014/main" id="{BD8F1E84-3BA6-B4C7-A9B4-FE776C9F7998}"/>
              </a:ext>
            </a:extLst>
          </p:cNvPr>
          <p:cNvSpPr txBox="1"/>
          <p:nvPr/>
        </p:nvSpPr>
        <p:spPr>
          <a:xfrm>
            <a:off x="407988" y="1657824"/>
            <a:ext cx="11376025" cy="4493538"/>
          </a:xfrm>
          <a:prstGeom prst="rect">
            <a:avLst/>
          </a:prstGeom>
          <a:noFill/>
        </p:spPr>
        <p:txBody>
          <a:bodyPr wrap="square">
            <a:spAutoFit/>
          </a:bodyPr>
          <a:lstStyle/>
          <a:p>
            <a:pPr>
              <a:buFont typeface="+mj-lt"/>
              <a:buAutoNum type="arabicPeriod"/>
            </a:pPr>
            <a:r>
              <a:rPr lang="en-GB" b="1" dirty="0">
                <a:latin typeface="Poppins" panose="00000500000000000000" pitchFamily="2" charset="-18"/>
                <a:cs typeface="Poppins" panose="00000500000000000000" pitchFamily="2" charset="-18"/>
              </a:rPr>
              <a:t>Text-to-Image Generation</a:t>
            </a:r>
            <a:endParaRPr lang="en-GB" dirty="0">
              <a:latin typeface="Poppins" panose="00000500000000000000" pitchFamily="2" charset="-18"/>
              <a:cs typeface="Poppins" panose="00000500000000000000" pitchFamily="2" charset="-18"/>
            </a:endParaRPr>
          </a:p>
          <a:p>
            <a:pPr marL="742950" lvl="1" indent="-285750">
              <a:buFont typeface="+mj-lt"/>
              <a:buAutoNum type="arabicPeriod"/>
            </a:pPr>
            <a:r>
              <a:rPr lang="en-GB" b="1" dirty="0">
                <a:latin typeface="Poppins" panose="00000500000000000000" pitchFamily="2" charset="-18"/>
                <a:cs typeface="Poppins" panose="00000500000000000000" pitchFamily="2" charset="-18"/>
              </a:rPr>
              <a:t>Marketing &amp; Advertising</a:t>
            </a:r>
            <a:r>
              <a:rPr lang="en-GB" dirty="0">
                <a:latin typeface="Poppins" panose="00000500000000000000" pitchFamily="2" charset="-18"/>
                <a:cs typeface="Poppins" panose="00000500000000000000" pitchFamily="2" charset="-18"/>
              </a:rPr>
              <a:t>: Rapid generation of branded visuals without a photo shoot.</a:t>
            </a:r>
          </a:p>
          <a:p>
            <a:pPr marL="742950" lvl="1" indent="-285750">
              <a:buFont typeface="+mj-lt"/>
              <a:buAutoNum type="arabicPeriod"/>
            </a:pPr>
            <a:r>
              <a:rPr lang="en-GB" b="1" dirty="0">
                <a:latin typeface="Poppins" panose="00000500000000000000" pitchFamily="2" charset="-18"/>
                <a:cs typeface="Poppins" panose="00000500000000000000" pitchFamily="2" charset="-18"/>
              </a:rPr>
              <a:t>Creative Tools</a:t>
            </a:r>
            <a:r>
              <a:rPr lang="en-GB" dirty="0">
                <a:latin typeface="Poppins" panose="00000500000000000000" pitchFamily="2" charset="-18"/>
                <a:cs typeface="Poppins" panose="00000500000000000000" pitchFamily="2" charset="-18"/>
              </a:rPr>
              <a:t>: Artists use AI to visualize concepts or mood boards instantly.</a:t>
            </a:r>
            <a:br>
              <a:rPr lang="pl-PL" dirty="0">
                <a:latin typeface="Poppins" panose="00000500000000000000" pitchFamily="2" charset="-18"/>
                <a:cs typeface="Poppins" panose="00000500000000000000" pitchFamily="2" charset="-18"/>
              </a:rPr>
            </a:br>
            <a:endParaRPr lang="en-GB" dirty="0">
              <a:latin typeface="Poppins" panose="00000500000000000000" pitchFamily="2" charset="-18"/>
              <a:cs typeface="Poppins" panose="00000500000000000000" pitchFamily="2" charset="-18"/>
            </a:endParaRPr>
          </a:p>
          <a:p>
            <a:pPr>
              <a:buFont typeface="+mj-lt"/>
              <a:buAutoNum type="arabicPeriod"/>
            </a:pPr>
            <a:r>
              <a:rPr lang="en-GB" b="1" dirty="0">
                <a:latin typeface="Poppins" panose="00000500000000000000" pitchFamily="2" charset="-18"/>
                <a:cs typeface="Poppins" panose="00000500000000000000" pitchFamily="2" charset="-18"/>
              </a:rPr>
              <a:t>Image Editing &amp; Inpainting</a:t>
            </a:r>
            <a:endParaRPr lang="en-GB" dirty="0">
              <a:latin typeface="Poppins" panose="00000500000000000000" pitchFamily="2" charset="-18"/>
              <a:cs typeface="Poppins" panose="00000500000000000000" pitchFamily="2" charset="-18"/>
            </a:endParaRPr>
          </a:p>
          <a:p>
            <a:pPr marL="742950" lvl="1" indent="-285750">
              <a:buFont typeface="+mj-lt"/>
              <a:buAutoNum type="arabicPeriod"/>
            </a:pPr>
            <a:r>
              <a:rPr lang="en-GB" b="1" dirty="0">
                <a:latin typeface="Poppins" panose="00000500000000000000" pitchFamily="2" charset="-18"/>
                <a:cs typeface="Poppins" panose="00000500000000000000" pitchFamily="2" charset="-18"/>
              </a:rPr>
              <a:t>Photo Restoration</a:t>
            </a:r>
            <a:r>
              <a:rPr lang="en-GB" dirty="0">
                <a:latin typeface="Poppins" panose="00000500000000000000" pitchFamily="2" charset="-18"/>
                <a:cs typeface="Poppins" panose="00000500000000000000" pitchFamily="2" charset="-18"/>
              </a:rPr>
              <a:t>: Filling in missing or corrupted parts of images.</a:t>
            </a:r>
          </a:p>
          <a:p>
            <a:pPr marL="742950" lvl="1" indent="-285750">
              <a:buFont typeface="+mj-lt"/>
              <a:buAutoNum type="arabicPeriod"/>
            </a:pPr>
            <a:r>
              <a:rPr lang="en-GB" b="1" dirty="0">
                <a:latin typeface="Poppins" panose="00000500000000000000" pitchFamily="2" charset="-18"/>
                <a:cs typeface="Poppins" panose="00000500000000000000" pitchFamily="2" charset="-18"/>
              </a:rPr>
              <a:t>Retouching</a:t>
            </a:r>
            <a:r>
              <a:rPr lang="en-GB" dirty="0">
                <a:latin typeface="Poppins" panose="00000500000000000000" pitchFamily="2" charset="-18"/>
                <a:cs typeface="Poppins" panose="00000500000000000000" pitchFamily="2" charset="-18"/>
              </a:rPr>
              <a:t>: Removing unwanted objects or enhancing image details.</a:t>
            </a:r>
            <a:br>
              <a:rPr lang="pl-PL" dirty="0">
                <a:latin typeface="Poppins" panose="00000500000000000000" pitchFamily="2" charset="-18"/>
                <a:cs typeface="Poppins" panose="00000500000000000000" pitchFamily="2" charset="-18"/>
              </a:rPr>
            </a:br>
            <a:endParaRPr lang="en-GB" dirty="0">
              <a:latin typeface="Poppins" panose="00000500000000000000" pitchFamily="2" charset="-18"/>
              <a:cs typeface="Poppins" panose="00000500000000000000" pitchFamily="2" charset="-18"/>
            </a:endParaRPr>
          </a:p>
          <a:p>
            <a:pPr>
              <a:buFont typeface="+mj-lt"/>
              <a:buAutoNum type="arabicPeriod"/>
            </a:pPr>
            <a:r>
              <a:rPr lang="en-GB" b="1" dirty="0">
                <a:latin typeface="Poppins" panose="00000500000000000000" pitchFamily="2" charset="-18"/>
                <a:cs typeface="Poppins" panose="00000500000000000000" pitchFamily="2" charset="-18"/>
              </a:rPr>
              <a:t>Face Synthesis &amp; Manipulation</a:t>
            </a:r>
            <a:endParaRPr lang="en-GB" dirty="0">
              <a:latin typeface="Poppins" panose="00000500000000000000" pitchFamily="2" charset="-18"/>
              <a:cs typeface="Poppins" panose="00000500000000000000" pitchFamily="2" charset="-18"/>
            </a:endParaRPr>
          </a:p>
          <a:p>
            <a:pPr marL="742950" lvl="1" indent="-285750">
              <a:buFont typeface="+mj-lt"/>
              <a:buAutoNum type="arabicPeriod"/>
            </a:pPr>
            <a:r>
              <a:rPr lang="en-GB" b="1" dirty="0">
                <a:latin typeface="Poppins" panose="00000500000000000000" pitchFamily="2" charset="-18"/>
                <a:cs typeface="Poppins" panose="00000500000000000000" pitchFamily="2" charset="-18"/>
              </a:rPr>
              <a:t>Virtual Avatars</a:t>
            </a:r>
            <a:r>
              <a:rPr lang="en-GB" dirty="0">
                <a:latin typeface="Poppins" panose="00000500000000000000" pitchFamily="2" charset="-18"/>
                <a:cs typeface="Poppins" panose="00000500000000000000" pitchFamily="2" charset="-18"/>
              </a:rPr>
              <a:t>: Generating lifelike human faces for games, social media, or training data.</a:t>
            </a:r>
          </a:p>
          <a:p>
            <a:pPr marL="742950" lvl="1" indent="-285750">
              <a:buFont typeface="+mj-lt"/>
              <a:buAutoNum type="arabicPeriod"/>
            </a:pPr>
            <a:r>
              <a:rPr lang="en-GB" b="1" dirty="0">
                <a:latin typeface="Poppins" panose="00000500000000000000" pitchFamily="2" charset="-18"/>
                <a:cs typeface="Poppins" panose="00000500000000000000" pitchFamily="2" charset="-18"/>
              </a:rPr>
              <a:t>Deepfake Content</a:t>
            </a:r>
            <a:r>
              <a:rPr lang="en-GB" dirty="0">
                <a:latin typeface="Poppins" panose="00000500000000000000" pitchFamily="2" charset="-18"/>
                <a:cs typeface="Poppins" panose="00000500000000000000" pitchFamily="2" charset="-18"/>
              </a:rPr>
              <a:t>: Swapping faces or altering facial expressions in images.</a:t>
            </a:r>
            <a:br>
              <a:rPr lang="pl-PL" dirty="0">
                <a:latin typeface="Poppins" panose="00000500000000000000" pitchFamily="2" charset="-18"/>
                <a:cs typeface="Poppins" panose="00000500000000000000" pitchFamily="2" charset="-18"/>
              </a:rPr>
            </a:br>
            <a:endParaRPr lang="en-GB" dirty="0">
              <a:latin typeface="Poppins" panose="00000500000000000000" pitchFamily="2" charset="-18"/>
              <a:cs typeface="Poppins" panose="00000500000000000000" pitchFamily="2" charset="-18"/>
            </a:endParaRPr>
          </a:p>
          <a:p>
            <a:pPr>
              <a:buFont typeface="+mj-lt"/>
              <a:buAutoNum type="arabicPeriod"/>
            </a:pPr>
            <a:r>
              <a:rPr lang="en-GB" b="1" dirty="0">
                <a:latin typeface="Poppins" panose="00000500000000000000" pitchFamily="2" charset="-18"/>
                <a:cs typeface="Poppins" panose="00000500000000000000" pitchFamily="2" charset="-18"/>
              </a:rPr>
              <a:t>Data Augmentation</a:t>
            </a:r>
            <a:endParaRPr lang="en-GB" dirty="0">
              <a:latin typeface="Poppins" panose="00000500000000000000" pitchFamily="2" charset="-18"/>
              <a:cs typeface="Poppins" panose="00000500000000000000" pitchFamily="2" charset="-18"/>
            </a:endParaRPr>
          </a:p>
          <a:p>
            <a:pPr marL="742950" lvl="1" indent="-285750">
              <a:buFont typeface="+mj-lt"/>
              <a:buAutoNum type="arabicPeriod"/>
            </a:pPr>
            <a:r>
              <a:rPr lang="en-GB" b="1" dirty="0">
                <a:latin typeface="Poppins" panose="00000500000000000000" pitchFamily="2" charset="-18"/>
                <a:cs typeface="Poppins" panose="00000500000000000000" pitchFamily="2" charset="-18"/>
              </a:rPr>
              <a:t>Training Datasets</a:t>
            </a:r>
            <a:r>
              <a:rPr lang="en-GB" dirty="0">
                <a:latin typeface="Poppins" panose="00000500000000000000" pitchFamily="2" charset="-18"/>
                <a:cs typeface="Poppins" panose="00000500000000000000" pitchFamily="2" charset="-18"/>
              </a:rPr>
              <a:t>: Generating new samples to improve model robustness (e.g., for object detection).</a:t>
            </a:r>
          </a:p>
          <a:p>
            <a:pPr>
              <a:buFont typeface="+mj-lt"/>
              <a:buAutoNum type="arabicPeriod"/>
            </a:pPr>
            <a:endParaRPr lang="en-GB" sz="1600" dirty="0">
              <a:latin typeface="Poppins" panose="00000500000000000000" pitchFamily="2" charset="-18"/>
              <a:cs typeface="Poppins" panose="00000500000000000000" pitchFamily="2" charset="-18"/>
            </a:endParaRPr>
          </a:p>
        </p:txBody>
      </p:sp>
    </p:spTree>
    <p:extLst>
      <p:ext uri="{BB962C8B-B14F-4D97-AF65-F5344CB8AC3E}">
        <p14:creationId xmlns:p14="http://schemas.microsoft.com/office/powerpoint/2010/main" val="9915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BEE8DA-62B1-8521-E45C-1996F29387F8}"/>
            </a:ext>
          </a:extLst>
        </p:cNvPr>
        <p:cNvGrpSpPr/>
        <p:nvPr/>
      </p:nvGrpSpPr>
      <p:grpSpPr>
        <a:xfrm>
          <a:off x="0" y="0"/>
          <a:ext cx="0" cy="0"/>
          <a:chOff x="0" y="0"/>
          <a:chExt cx="0" cy="0"/>
        </a:xfrm>
      </p:grpSpPr>
      <p:sp>
        <p:nvSpPr>
          <p:cNvPr id="2" name="Prostokąt: zaokrąglone rogi 1">
            <a:extLst>
              <a:ext uri="{FF2B5EF4-FFF2-40B4-BE49-F238E27FC236}">
                <a16:creationId xmlns:a16="http://schemas.microsoft.com/office/drawing/2014/main" id="{5D281C2E-8BAF-240A-8496-E027198A6647}"/>
              </a:ext>
            </a:extLst>
          </p:cNvPr>
          <p:cNvSpPr/>
          <p:nvPr/>
        </p:nvSpPr>
        <p:spPr>
          <a:xfrm>
            <a:off x="407988" y="333375"/>
            <a:ext cx="11341100" cy="978590"/>
          </a:xfrm>
          <a:prstGeom prst="round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2400" b="1" dirty="0" err="1">
                <a:solidFill>
                  <a:schemeClr val="tx1"/>
                </a:solidFill>
                <a:latin typeface="Poppins" panose="00000500000000000000" pitchFamily="2" charset="-18"/>
                <a:cs typeface="Poppins" panose="00000500000000000000" pitchFamily="2" charset="-18"/>
              </a:rPr>
              <a:t>GenAI</a:t>
            </a:r>
            <a:r>
              <a:rPr lang="pl-PL" sz="2400" b="1" dirty="0">
                <a:solidFill>
                  <a:schemeClr val="tx1"/>
                </a:solidFill>
                <a:latin typeface="Poppins" panose="00000500000000000000" pitchFamily="2" charset="-18"/>
                <a:cs typeface="Poppins" panose="00000500000000000000" pitchFamily="2" charset="-18"/>
              </a:rPr>
              <a:t> </a:t>
            </a:r>
            <a:r>
              <a:rPr lang="en-GB" sz="2400" b="1" dirty="0">
                <a:solidFill>
                  <a:schemeClr val="tx1"/>
                </a:solidFill>
                <a:latin typeface="Poppins" panose="00000500000000000000" pitchFamily="2" charset="-18"/>
                <a:cs typeface="Poppins" panose="00000500000000000000" pitchFamily="2" charset="-18"/>
              </a:rPr>
              <a:t>in </a:t>
            </a:r>
            <a:r>
              <a:rPr lang="pl-PL" sz="2400" b="1" dirty="0" err="1">
                <a:solidFill>
                  <a:schemeClr val="tx1"/>
                </a:solidFill>
                <a:latin typeface="Poppins" panose="00000500000000000000" pitchFamily="2" charset="-18"/>
                <a:cs typeface="Poppins" panose="00000500000000000000" pitchFamily="2" charset="-18"/>
              </a:rPr>
              <a:t>text</a:t>
            </a:r>
            <a:r>
              <a:rPr lang="pl-PL" sz="2400" b="1" dirty="0">
                <a:solidFill>
                  <a:schemeClr val="tx1"/>
                </a:solidFill>
                <a:latin typeface="Poppins" panose="00000500000000000000" pitchFamily="2" charset="-18"/>
                <a:cs typeface="Poppins" panose="00000500000000000000" pitchFamily="2" charset="-18"/>
              </a:rPr>
              <a:t> generation </a:t>
            </a:r>
            <a:r>
              <a:rPr lang="pl-PL" sz="2000" dirty="0" err="1">
                <a:solidFill>
                  <a:schemeClr val="tx1"/>
                </a:solidFill>
                <a:latin typeface="Poppins" panose="00000500000000000000" pitchFamily="2" charset="-18"/>
                <a:cs typeface="Poppins" panose="00000500000000000000" pitchFamily="2" charset="-18"/>
              </a:rPr>
              <a:t>trains</a:t>
            </a:r>
            <a:r>
              <a:rPr lang="pl-PL" sz="2000" dirty="0">
                <a:solidFill>
                  <a:schemeClr val="tx1"/>
                </a:solidFill>
                <a:latin typeface="Poppins" panose="00000500000000000000" pitchFamily="2" charset="-18"/>
                <a:cs typeface="Poppins" panose="00000500000000000000" pitchFamily="2" charset="-18"/>
              </a:rPr>
              <a:t> </a:t>
            </a:r>
            <a:r>
              <a:rPr lang="en-GB" sz="2000" dirty="0">
                <a:solidFill>
                  <a:schemeClr val="tx1"/>
                </a:solidFill>
                <a:latin typeface="Poppins" panose="00000500000000000000" pitchFamily="2" charset="-18"/>
                <a:cs typeface="Poppins" panose="00000500000000000000" pitchFamily="2" charset="-18"/>
              </a:rPr>
              <a:t>models to produce written content, such as articles, chat responses, summaries, or code, based on input prompts or context</a:t>
            </a:r>
          </a:p>
        </p:txBody>
      </p:sp>
      <p:sp>
        <p:nvSpPr>
          <p:cNvPr id="5" name="pole tekstowe 4">
            <a:extLst>
              <a:ext uri="{FF2B5EF4-FFF2-40B4-BE49-F238E27FC236}">
                <a16:creationId xmlns:a16="http://schemas.microsoft.com/office/drawing/2014/main" id="{2DF9D9FB-779E-022E-CFA2-FC7924031873}"/>
              </a:ext>
            </a:extLst>
          </p:cNvPr>
          <p:cNvSpPr txBox="1"/>
          <p:nvPr/>
        </p:nvSpPr>
        <p:spPr>
          <a:xfrm>
            <a:off x="407988" y="1657824"/>
            <a:ext cx="11376025" cy="5047536"/>
          </a:xfrm>
          <a:prstGeom prst="rect">
            <a:avLst/>
          </a:prstGeom>
          <a:noFill/>
        </p:spPr>
        <p:txBody>
          <a:bodyPr wrap="square">
            <a:spAutoFit/>
          </a:bodyPr>
          <a:lstStyle/>
          <a:p>
            <a:pPr>
              <a:buFont typeface="+mj-lt"/>
              <a:buAutoNum type="arabicPeriod"/>
            </a:pPr>
            <a:r>
              <a:rPr lang="en-GB" b="1" dirty="0">
                <a:latin typeface="Poppins" panose="00000500000000000000" pitchFamily="2" charset="-18"/>
                <a:cs typeface="Poppins" panose="00000500000000000000" pitchFamily="2" charset="-18"/>
              </a:rPr>
              <a:t>Content Creation &amp; Copywriting</a:t>
            </a:r>
            <a:endParaRPr lang="en-GB" dirty="0">
              <a:latin typeface="Poppins" panose="00000500000000000000" pitchFamily="2" charset="-18"/>
              <a:cs typeface="Poppins" panose="00000500000000000000" pitchFamily="2" charset="-18"/>
            </a:endParaRPr>
          </a:p>
          <a:p>
            <a:pPr marL="742950" lvl="1" indent="-285750">
              <a:buFont typeface="+mj-lt"/>
              <a:buAutoNum type="arabicPeriod"/>
            </a:pPr>
            <a:r>
              <a:rPr lang="en-GB" b="1" dirty="0">
                <a:latin typeface="Poppins" panose="00000500000000000000" pitchFamily="2" charset="-18"/>
                <a:cs typeface="Poppins" panose="00000500000000000000" pitchFamily="2" charset="-18"/>
              </a:rPr>
              <a:t>Marketing &amp; Advertising</a:t>
            </a:r>
            <a:r>
              <a:rPr lang="en-GB" dirty="0">
                <a:latin typeface="Poppins" panose="00000500000000000000" pitchFamily="2" charset="-18"/>
                <a:cs typeface="Poppins" panose="00000500000000000000" pitchFamily="2" charset="-18"/>
              </a:rPr>
              <a:t>: Quickly generate product descriptions, headlines, and taglines.</a:t>
            </a:r>
          </a:p>
          <a:p>
            <a:pPr marL="742950" lvl="1" indent="-285750">
              <a:buFont typeface="+mj-lt"/>
              <a:buAutoNum type="arabicPeriod"/>
            </a:pPr>
            <a:r>
              <a:rPr lang="en-GB" b="1" dirty="0">
                <a:latin typeface="Poppins" panose="00000500000000000000" pitchFamily="2" charset="-18"/>
                <a:cs typeface="Poppins" panose="00000500000000000000" pitchFamily="2" charset="-18"/>
              </a:rPr>
              <a:t>Journalism &amp; Blogging</a:t>
            </a:r>
            <a:r>
              <a:rPr lang="en-GB" dirty="0">
                <a:latin typeface="Poppins" panose="00000500000000000000" pitchFamily="2" charset="-18"/>
                <a:cs typeface="Poppins" panose="00000500000000000000" pitchFamily="2" charset="-18"/>
              </a:rPr>
              <a:t>: Draft articles or summaries, reducing research and writing time</a:t>
            </a:r>
            <a:br>
              <a:rPr lang="pl-PL" dirty="0">
                <a:latin typeface="Poppins" panose="00000500000000000000" pitchFamily="2" charset="-18"/>
                <a:cs typeface="Poppins" panose="00000500000000000000" pitchFamily="2" charset="-18"/>
              </a:rPr>
            </a:br>
            <a:endParaRPr lang="en-GB" dirty="0">
              <a:latin typeface="Poppins" panose="00000500000000000000" pitchFamily="2" charset="-18"/>
              <a:cs typeface="Poppins" panose="00000500000000000000" pitchFamily="2" charset="-18"/>
            </a:endParaRPr>
          </a:p>
          <a:p>
            <a:pPr>
              <a:buFont typeface="+mj-lt"/>
              <a:buAutoNum type="arabicPeriod"/>
            </a:pPr>
            <a:r>
              <a:rPr lang="en-GB" b="1" dirty="0">
                <a:latin typeface="Poppins" panose="00000500000000000000" pitchFamily="2" charset="-18"/>
                <a:cs typeface="Poppins" panose="00000500000000000000" pitchFamily="2" charset="-18"/>
              </a:rPr>
              <a:t>Conversational Agents &amp; Chatbots</a:t>
            </a:r>
            <a:endParaRPr lang="en-GB" dirty="0">
              <a:latin typeface="Poppins" panose="00000500000000000000" pitchFamily="2" charset="-18"/>
              <a:cs typeface="Poppins" panose="00000500000000000000" pitchFamily="2" charset="-18"/>
            </a:endParaRPr>
          </a:p>
          <a:p>
            <a:pPr marL="742950" lvl="1" indent="-285750">
              <a:buFont typeface="+mj-lt"/>
              <a:buAutoNum type="arabicPeriod"/>
            </a:pPr>
            <a:r>
              <a:rPr lang="en-GB" b="1" dirty="0">
                <a:latin typeface="Poppins" panose="00000500000000000000" pitchFamily="2" charset="-18"/>
                <a:cs typeface="Poppins" panose="00000500000000000000" pitchFamily="2" charset="-18"/>
              </a:rPr>
              <a:t>Customer Support</a:t>
            </a:r>
            <a:r>
              <a:rPr lang="en-GB" dirty="0">
                <a:latin typeface="Poppins" panose="00000500000000000000" pitchFamily="2" charset="-18"/>
                <a:cs typeface="Poppins" panose="00000500000000000000" pitchFamily="2" charset="-18"/>
              </a:rPr>
              <a:t>: Provide real-time, context-aware responses to frequently asked questions.</a:t>
            </a:r>
          </a:p>
          <a:p>
            <a:pPr marL="742950" lvl="1" indent="-285750">
              <a:buFont typeface="+mj-lt"/>
              <a:buAutoNum type="arabicPeriod"/>
            </a:pPr>
            <a:r>
              <a:rPr lang="en-GB" b="1" dirty="0">
                <a:latin typeface="Poppins" panose="00000500000000000000" pitchFamily="2" charset="-18"/>
                <a:cs typeface="Poppins" panose="00000500000000000000" pitchFamily="2" charset="-18"/>
              </a:rPr>
              <a:t>Personal Assistants</a:t>
            </a:r>
            <a:r>
              <a:rPr lang="en-GB" dirty="0">
                <a:latin typeface="Poppins" panose="00000500000000000000" pitchFamily="2" charset="-18"/>
                <a:cs typeface="Poppins" panose="00000500000000000000" pitchFamily="2" charset="-18"/>
              </a:rPr>
              <a:t>: Manage schedules, compose emails, and interact naturally with users</a:t>
            </a:r>
            <a:br>
              <a:rPr lang="pl-PL" dirty="0">
                <a:latin typeface="Poppins" panose="00000500000000000000" pitchFamily="2" charset="-18"/>
                <a:cs typeface="Poppins" panose="00000500000000000000" pitchFamily="2" charset="-18"/>
              </a:rPr>
            </a:br>
            <a:endParaRPr lang="en-GB" dirty="0">
              <a:latin typeface="Poppins" panose="00000500000000000000" pitchFamily="2" charset="-18"/>
              <a:cs typeface="Poppins" panose="00000500000000000000" pitchFamily="2" charset="-18"/>
            </a:endParaRPr>
          </a:p>
          <a:p>
            <a:pPr>
              <a:buFont typeface="+mj-lt"/>
              <a:buAutoNum type="arabicPeriod"/>
            </a:pPr>
            <a:r>
              <a:rPr lang="en-GB" b="1" dirty="0">
                <a:latin typeface="Poppins" panose="00000500000000000000" pitchFamily="2" charset="-18"/>
                <a:cs typeface="Poppins" panose="00000500000000000000" pitchFamily="2" charset="-18"/>
              </a:rPr>
              <a:t>Code Generation &amp; Programming Assistance</a:t>
            </a:r>
            <a:endParaRPr lang="en-GB" dirty="0">
              <a:latin typeface="Poppins" panose="00000500000000000000" pitchFamily="2" charset="-18"/>
              <a:cs typeface="Poppins" panose="00000500000000000000" pitchFamily="2" charset="-18"/>
            </a:endParaRPr>
          </a:p>
          <a:p>
            <a:pPr marL="742950" lvl="1" indent="-285750">
              <a:buFont typeface="+mj-lt"/>
              <a:buAutoNum type="arabicPeriod"/>
            </a:pPr>
            <a:r>
              <a:rPr lang="en-GB" b="1" dirty="0">
                <a:latin typeface="Poppins" panose="00000500000000000000" pitchFamily="2" charset="-18"/>
                <a:cs typeface="Poppins" panose="00000500000000000000" pitchFamily="2" charset="-18"/>
              </a:rPr>
              <a:t>Automated Code Suggestions</a:t>
            </a:r>
            <a:r>
              <a:rPr lang="en-GB" dirty="0">
                <a:latin typeface="Poppins" panose="00000500000000000000" pitchFamily="2" charset="-18"/>
                <a:cs typeface="Poppins" panose="00000500000000000000" pitchFamily="2" charset="-18"/>
              </a:rPr>
              <a:t>: Speed up coding tasks and reduce errors.</a:t>
            </a:r>
          </a:p>
          <a:p>
            <a:pPr marL="742950" lvl="1" indent="-285750">
              <a:buFont typeface="+mj-lt"/>
              <a:buAutoNum type="arabicPeriod"/>
            </a:pPr>
            <a:r>
              <a:rPr lang="en-GB" b="1" dirty="0">
                <a:latin typeface="Poppins" panose="00000500000000000000" pitchFamily="2" charset="-18"/>
                <a:cs typeface="Poppins" panose="00000500000000000000" pitchFamily="2" charset="-18"/>
              </a:rPr>
              <a:t>Documentation</a:t>
            </a:r>
            <a:r>
              <a:rPr lang="en-GB" dirty="0">
                <a:latin typeface="Poppins" panose="00000500000000000000" pitchFamily="2" charset="-18"/>
                <a:cs typeface="Poppins" panose="00000500000000000000" pitchFamily="2" charset="-18"/>
              </a:rPr>
              <a:t>: Generate inline comments and user guides for software projects.</a:t>
            </a:r>
            <a:br>
              <a:rPr lang="pl-PL" dirty="0">
                <a:latin typeface="Poppins" panose="00000500000000000000" pitchFamily="2" charset="-18"/>
                <a:cs typeface="Poppins" panose="00000500000000000000" pitchFamily="2" charset="-18"/>
              </a:rPr>
            </a:br>
            <a:endParaRPr lang="en-GB" dirty="0">
              <a:latin typeface="Poppins" panose="00000500000000000000" pitchFamily="2" charset="-18"/>
              <a:cs typeface="Poppins" panose="00000500000000000000" pitchFamily="2" charset="-18"/>
            </a:endParaRPr>
          </a:p>
          <a:p>
            <a:pPr>
              <a:buFont typeface="+mj-lt"/>
              <a:buAutoNum type="arabicPeriod"/>
            </a:pPr>
            <a:r>
              <a:rPr lang="en-GB" b="1" dirty="0">
                <a:latin typeface="Poppins" panose="00000500000000000000" pitchFamily="2" charset="-18"/>
                <a:cs typeface="Poppins" panose="00000500000000000000" pitchFamily="2" charset="-18"/>
              </a:rPr>
              <a:t>Text Summarization &amp; Translation</a:t>
            </a:r>
            <a:endParaRPr lang="en-GB" dirty="0">
              <a:latin typeface="Poppins" panose="00000500000000000000" pitchFamily="2" charset="-18"/>
              <a:cs typeface="Poppins" panose="00000500000000000000" pitchFamily="2" charset="-18"/>
            </a:endParaRPr>
          </a:p>
          <a:p>
            <a:pPr marL="742950" lvl="1" indent="-285750">
              <a:buFont typeface="+mj-lt"/>
              <a:buAutoNum type="arabicPeriod"/>
            </a:pPr>
            <a:r>
              <a:rPr lang="en-GB" b="1" dirty="0">
                <a:latin typeface="Poppins" panose="00000500000000000000" pitchFamily="2" charset="-18"/>
                <a:cs typeface="Poppins" panose="00000500000000000000" pitchFamily="2" charset="-18"/>
              </a:rPr>
              <a:t>Document Summaries</a:t>
            </a:r>
            <a:r>
              <a:rPr lang="en-GB" dirty="0">
                <a:latin typeface="Poppins" panose="00000500000000000000" pitchFamily="2" charset="-18"/>
                <a:cs typeface="Poppins" panose="00000500000000000000" pitchFamily="2" charset="-18"/>
              </a:rPr>
              <a:t>: Extract key insights from long reports or articles.</a:t>
            </a:r>
          </a:p>
          <a:p>
            <a:pPr marL="742950" lvl="1" indent="-285750">
              <a:buFont typeface="+mj-lt"/>
              <a:buAutoNum type="arabicPeriod"/>
            </a:pPr>
            <a:r>
              <a:rPr lang="en-GB" b="1" dirty="0">
                <a:latin typeface="Poppins" panose="00000500000000000000" pitchFamily="2" charset="-18"/>
                <a:cs typeface="Poppins" panose="00000500000000000000" pitchFamily="2" charset="-18"/>
              </a:rPr>
              <a:t>Multilingual Support</a:t>
            </a:r>
            <a:r>
              <a:rPr lang="en-GB" dirty="0">
                <a:latin typeface="Poppins" panose="00000500000000000000" pitchFamily="2" charset="-18"/>
                <a:cs typeface="Poppins" panose="00000500000000000000" pitchFamily="2" charset="-18"/>
              </a:rPr>
              <a:t>: Provide translations for global audiences or cross-border collaboration.</a:t>
            </a:r>
          </a:p>
          <a:p>
            <a:endParaRPr lang="en-GB" sz="1600" dirty="0">
              <a:latin typeface="Poppins" panose="00000500000000000000" pitchFamily="2" charset="-18"/>
              <a:cs typeface="Poppins" panose="00000500000000000000" pitchFamily="2" charset="-18"/>
            </a:endParaRPr>
          </a:p>
        </p:txBody>
      </p:sp>
    </p:spTree>
    <p:extLst>
      <p:ext uri="{BB962C8B-B14F-4D97-AF65-F5344CB8AC3E}">
        <p14:creationId xmlns:p14="http://schemas.microsoft.com/office/powerpoint/2010/main" val="511797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ole tekstowe 3">
            <a:extLst>
              <a:ext uri="{FF2B5EF4-FFF2-40B4-BE49-F238E27FC236}">
                <a16:creationId xmlns:a16="http://schemas.microsoft.com/office/drawing/2014/main" id="{96021D72-4DCA-4DCB-59F7-448005537FC6}"/>
              </a:ext>
            </a:extLst>
          </p:cNvPr>
          <p:cNvSpPr txBox="1"/>
          <p:nvPr/>
        </p:nvSpPr>
        <p:spPr>
          <a:xfrm>
            <a:off x="407988" y="565805"/>
            <a:ext cx="11376025" cy="523220"/>
          </a:xfrm>
          <a:prstGeom prst="rect">
            <a:avLst/>
          </a:prstGeom>
          <a:noFill/>
        </p:spPr>
        <p:txBody>
          <a:bodyPr wrap="square" rtlCol="0">
            <a:spAutoFit/>
          </a:bodyPr>
          <a:lstStyle/>
          <a:p>
            <a:r>
              <a:rPr lang="pl-PL" sz="2800" b="1" dirty="0" err="1">
                <a:latin typeface="Poppins" panose="00000500000000000000" pitchFamily="2" charset="-18"/>
                <a:cs typeface="Poppins" panose="00000500000000000000" pitchFamily="2" charset="-18"/>
              </a:rPr>
              <a:t>GenAI</a:t>
            </a:r>
            <a:r>
              <a:rPr lang="en-GB" sz="2800" b="1" dirty="0">
                <a:latin typeface="Poppins" panose="00000500000000000000" pitchFamily="2" charset="-18"/>
                <a:cs typeface="Poppins" panose="00000500000000000000" pitchFamily="2" charset="-18"/>
              </a:rPr>
              <a:t> also present a wide range of issues</a:t>
            </a:r>
          </a:p>
        </p:txBody>
      </p:sp>
      <p:sp>
        <p:nvSpPr>
          <p:cNvPr id="3" name="Prostokąt 2">
            <a:extLst>
              <a:ext uri="{FF2B5EF4-FFF2-40B4-BE49-F238E27FC236}">
                <a16:creationId xmlns:a16="http://schemas.microsoft.com/office/drawing/2014/main" id="{3279F51B-B99D-2AA7-7271-B01F3812DB0F}"/>
              </a:ext>
            </a:extLst>
          </p:cNvPr>
          <p:cNvSpPr/>
          <p:nvPr/>
        </p:nvSpPr>
        <p:spPr>
          <a:xfrm>
            <a:off x="407988" y="1449388"/>
            <a:ext cx="5543550" cy="39794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Poppins" panose="00000500000000000000" pitchFamily="2" charset="-18"/>
                <a:cs typeface="Poppins" panose="00000500000000000000" pitchFamily="2" charset="-18"/>
              </a:rPr>
              <a:t>Intellectual property</a:t>
            </a:r>
          </a:p>
        </p:txBody>
      </p:sp>
      <p:sp>
        <p:nvSpPr>
          <p:cNvPr id="5" name="Symbol zastępczy zawartości 2">
            <a:extLst>
              <a:ext uri="{FF2B5EF4-FFF2-40B4-BE49-F238E27FC236}">
                <a16:creationId xmlns:a16="http://schemas.microsoft.com/office/drawing/2014/main" id="{411C19A8-E51A-2643-3EF3-47A87C678D43}"/>
              </a:ext>
            </a:extLst>
          </p:cNvPr>
          <p:cNvSpPr txBox="1">
            <a:spLocks/>
          </p:cNvSpPr>
          <p:nvPr/>
        </p:nvSpPr>
        <p:spPr>
          <a:xfrm>
            <a:off x="407987" y="1915297"/>
            <a:ext cx="5543551" cy="140575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GB" sz="1600" dirty="0">
                <a:latin typeface="Poppins" panose="00000500000000000000" pitchFamily="2" charset="-18"/>
                <a:cs typeface="Poppins" panose="00000500000000000000" pitchFamily="2" charset="-18"/>
              </a:rPr>
              <a:t>An image generation model processes thousands of images – is it a digital age equivalent of an artist visiting The Louvre or is it actually profiting from artists’ talent for free?</a:t>
            </a:r>
          </a:p>
          <a:p>
            <a:pPr>
              <a:lnSpc>
                <a:spcPct val="150000"/>
              </a:lnSpc>
            </a:pPr>
            <a:endParaRPr lang="en-GB" sz="1600" dirty="0">
              <a:latin typeface="Poppins" panose="00000500000000000000" pitchFamily="2" charset="-18"/>
              <a:cs typeface="Poppins" panose="00000500000000000000" pitchFamily="2" charset="-18"/>
            </a:endParaRPr>
          </a:p>
          <a:p>
            <a:pPr>
              <a:lnSpc>
                <a:spcPct val="150000"/>
              </a:lnSpc>
            </a:pPr>
            <a:endParaRPr lang="en-GB" sz="1600" dirty="0">
              <a:latin typeface="Poppins" panose="00000500000000000000" pitchFamily="2" charset="-18"/>
              <a:cs typeface="Poppins" panose="00000500000000000000" pitchFamily="2" charset="-18"/>
            </a:endParaRPr>
          </a:p>
          <a:p>
            <a:pPr>
              <a:lnSpc>
                <a:spcPct val="150000"/>
              </a:lnSpc>
            </a:pPr>
            <a:endParaRPr lang="en-GB" sz="1600" dirty="0">
              <a:latin typeface="Poppins" panose="00000500000000000000" pitchFamily="2" charset="-18"/>
              <a:cs typeface="Poppins" panose="00000500000000000000" pitchFamily="2" charset="-18"/>
            </a:endParaRPr>
          </a:p>
        </p:txBody>
      </p:sp>
      <p:sp>
        <p:nvSpPr>
          <p:cNvPr id="6" name="Prostokąt 5">
            <a:extLst>
              <a:ext uri="{FF2B5EF4-FFF2-40B4-BE49-F238E27FC236}">
                <a16:creationId xmlns:a16="http://schemas.microsoft.com/office/drawing/2014/main" id="{521572A9-FA13-0408-741B-53EA5F5D964E}"/>
              </a:ext>
            </a:extLst>
          </p:cNvPr>
          <p:cNvSpPr/>
          <p:nvPr/>
        </p:nvSpPr>
        <p:spPr>
          <a:xfrm>
            <a:off x="407988" y="3593285"/>
            <a:ext cx="5543550" cy="39794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Poppins" panose="00000500000000000000" pitchFamily="2" charset="-18"/>
                <a:cs typeface="Poppins" panose="00000500000000000000" pitchFamily="2" charset="-18"/>
              </a:rPr>
              <a:t>Cheating and plagiarism </a:t>
            </a:r>
          </a:p>
        </p:txBody>
      </p:sp>
      <p:sp>
        <p:nvSpPr>
          <p:cNvPr id="7" name="Symbol zastępczy zawartości 2">
            <a:extLst>
              <a:ext uri="{FF2B5EF4-FFF2-40B4-BE49-F238E27FC236}">
                <a16:creationId xmlns:a16="http://schemas.microsoft.com/office/drawing/2014/main" id="{70943EBE-DDC1-6C9F-0104-818BA62BD331}"/>
              </a:ext>
            </a:extLst>
          </p:cNvPr>
          <p:cNvSpPr txBox="1">
            <a:spLocks/>
          </p:cNvSpPr>
          <p:nvPr/>
        </p:nvSpPr>
        <p:spPr>
          <a:xfrm>
            <a:off x="407987" y="4059194"/>
            <a:ext cx="5543551" cy="14057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GB" sz="1600" dirty="0">
                <a:latin typeface="Poppins" panose="00000500000000000000" pitchFamily="2" charset="-18"/>
                <a:cs typeface="Poppins" panose="00000500000000000000" pitchFamily="2" charset="-18"/>
              </a:rPr>
              <a:t>Can students find information and learn faster or will they just auto-generate their homework? </a:t>
            </a:r>
          </a:p>
          <a:p>
            <a:pPr>
              <a:lnSpc>
                <a:spcPct val="150000"/>
              </a:lnSpc>
            </a:pPr>
            <a:endParaRPr lang="en-GB" sz="1600" dirty="0">
              <a:latin typeface="Poppins" panose="00000500000000000000" pitchFamily="2" charset="-18"/>
              <a:cs typeface="Poppins" panose="00000500000000000000" pitchFamily="2" charset="-18"/>
            </a:endParaRPr>
          </a:p>
          <a:p>
            <a:pPr>
              <a:lnSpc>
                <a:spcPct val="150000"/>
              </a:lnSpc>
            </a:pPr>
            <a:endParaRPr lang="en-GB" sz="1600" dirty="0">
              <a:latin typeface="Poppins" panose="00000500000000000000" pitchFamily="2" charset="-18"/>
              <a:cs typeface="Poppins" panose="00000500000000000000" pitchFamily="2" charset="-18"/>
            </a:endParaRPr>
          </a:p>
          <a:p>
            <a:pPr>
              <a:lnSpc>
                <a:spcPct val="150000"/>
              </a:lnSpc>
            </a:pPr>
            <a:endParaRPr lang="en-GB" sz="1600" dirty="0">
              <a:latin typeface="Poppins" panose="00000500000000000000" pitchFamily="2" charset="-18"/>
              <a:cs typeface="Poppins" panose="00000500000000000000" pitchFamily="2" charset="-18"/>
            </a:endParaRPr>
          </a:p>
        </p:txBody>
      </p:sp>
      <p:sp>
        <p:nvSpPr>
          <p:cNvPr id="8" name="Prostokąt 7">
            <a:extLst>
              <a:ext uri="{FF2B5EF4-FFF2-40B4-BE49-F238E27FC236}">
                <a16:creationId xmlns:a16="http://schemas.microsoft.com/office/drawing/2014/main" id="{B2C4C258-40BE-482A-AF57-C376B5C87396}"/>
              </a:ext>
            </a:extLst>
          </p:cNvPr>
          <p:cNvSpPr/>
          <p:nvPr/>
        </p:nvSpPr>
        <p:spPr>
          <a:xfrm>
            <a:off x="6240462" y="1449388"/>
            <a:ext cx="5543550" cy="39794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Poppins" panose="00000500000000000000" pitchFamily="2" charset="-18"/>
                <a:cs typeface="Poppins" panose="00000500000000000000" pitchFamily="2" charset="-18"/>
              </a:rPr>
              <a:t>Limitless fake news </a:t>
            </a:r>
          </a:p>
        </p:txBody>
      </p:sp>
      <p:sp>
        <p:nvSpPr>
          <p:cNvPr id="9" name="Symbol zastępczy zawartości 2">
            <a:extLst>
              <a:ext uri="{FF2B5EF4-FFF2-40B4-BE49-F238E27FC236}">
                <a16:creationId xmlns:a16="http://schemas.microsoft.com/office/drawing/2014/main" id="{B41877BA-4862-1924-3334-B2614FE3DBB1}"/>
              </a:ext>
            </a:extLst>
          </p:cNvPr>
          <p:cNvSpPr txBox="1">
            <a:spLocks/>
          </p:cNvSpPr>
          <p:nvPr/>
        </p:nvSpPr>
        <p:spPr>
          <a:xfrm>
            <a:off x="6240461" y="1915297"/>
            <a:ext cx="5543551" cy="140575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GB" sz="1600" dirty="0">
                <a:latin typeface="Poppins" panose="00000500000000000000" pitchFamily="2" charset="-18"/>
                <a:cs typeface="Poppins" panose="00000500000000000000" pitchFamily="2" charset="-18"/>
              </a:rPr>
              <a:t>Autogenerating content is nearly free, how can we control its quality? If fake news is a problem when someone has to spend time making it up, how can we handle endless, autogenerated fake news?</a:t>
            </a:r>
          </a:p>
          <a:p>
            <a:pPr>
              <a:lnSpc>
                <a:spcPct val="150000"/>
              </a:lnSpc>
            </a:pPr>
            <a:endParaRPr lang="en-GB" sz="1600" dirty="0">
              <a:latin typeface="Poppins" panose="00000500000000000000" pitchFamily="2" charset="-18"/>
              <a:cs typeface="Poppins" panose="00000500000000000000" pitchFamily="2" charset="-18"/>
            </a:endParaRPr>
          </a:p>
          <a:p>
            <a:pPr>
              <a:lnSpc>
                <a:spcPct val="150000"/>
              </a:lnSpc>
            </a:pPr>
            <a:endParaRPr lang="en-GB" sz="1600" dirty="0">
              <a:latin typeface="Poppins" panose="00000500000000000000" pitchFamily="2" charset="-18"/>
              <a:cs typeface="Poppins" panose="00000500000000000000" pitchFamily="2" charset="-18"/>
            </a:endParaRPr>
          </a:p>
        </p:txBody>
      </p:sp>
      <p:sp>
        <p:nvSpPr>
          <p:cNvPr id="10" name="Prostokąt 9">
            <a:extLst>
              <a:ext uri="{FF2B5EF4-FFF2-40B4-BE49-F238E27FC236}">
                <a16:creationId xmlns:a16="http://schemas.microsoft.com/office/drawing/2014/main" id="{1F65773D-0C89-49BF-E87C-50F108AEF55C}"/>
              </a:ext>
            </a:extLst>
          </p:cNvPr>
          <p:cNvSpPr/>
          <p:nvPr/>
        </p:nvSpPr>
        <p:spPr>
          <a:xfrm>
            <a:off x="6240462" y="3593285"/>
            <a:ext cx="5543550" cy="39794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Poppins" panose="00000500000000000000" pitchFamily="2" charset="-18"/>
                <a:cs typeface="Poppins" panose="00000500000000000000" pitchFamily="2" charset="-18"/>
              </a:rPr>
              <a:t>Impersonation</a:t>
            </a:r>
          </a:p>
        </p:txBody>
      </p:sp>
      <p:sp>
        <p:nvSpPr>
          <p:cNvPr id="11" name="Symbol zastępczy zawartości 2">
            <a:extLst>
              <a:ext uri="{FF2B5EF4-FFF2-40B4-BE49-F238E27FC236}">
                <a16:creationId xmlns:a16="http://schemas.microsoft.com/office/drawing/2014/main" id="{0297AF7D-F8C1-1DDD-B777-A185D3341F53}"/>
              </a:ext>
            </a:extLst>
          </p:cNvPr>
          <p:cNvSpPr txBox="1">
            <a:spLocks/>
          </p:cNvSpPr>
          <p:nvPr/>
        </p:nvSpPr>
        <p:spPr>
          <a:xfrm>
            <a:off x="6240461" y="4059194"/>
            <a:ext cx="5543551" cy="140575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GB" sz="1600" dirty="0">
                <a:latin typeface="Poppins" panose="00000500000000000000" pitchFamily="2" charset="-18"/>
                <a:cs typeface="Poppins" panose="00000500000000000000" pitchFamily="2" charset="-18"/>
              </a:rPr>
              <a:t>Generative speech and video makes it easier to create fake videos. How will we validate if we are speaking to the actual person if his voice can be copied with a few seconds recording?</a:t>
            </a:r>
          </a:p>
          <a:p>
            <a:pPr>
              <a:lnSpc>
                <a:spcPct val="150000"/>
              </a:lnSpc>
            </a:pPr>
            <a:endParaRPr lang="en-GB" sz="1600" dirty="0">
              <a:latin typeface="Poppins" panose="00000500000000000000" pitchFamily="2" charset="-18"/>
              <a:cs typeface="Poppins" panose="00000500000000000000" pitchFamily="2" charset="-18"/>
            </a:endParaRPr>
          </a:p>
          <a:p>
            <a:pPr>
              <a:lnSpc>
                <a:spcPct val="150000"/>
              </a:lnSpc>
            </a:pPr>
            <a:endParaRPr lang="en-GB" sz="1600" dirty="0">
              <a:latin typeface="Poppins" panose="00000500000000000000" pitchFamily="2" charset="-18"/>
              <a:cs typeface="Poppins" panose="00000500000000000000" pitchFamily="2" charset="-18"/>
            </a:endParaRPr>
          </a:p>
          <a:p>
            <a:pPr>
              <a:lnSpc>
                <a:spcPct val="150000"/>
              </a:lnSpc>
            </a:pPr>
            <a:endParaRPr lang="en-GB" sz="1600" dirty="0">
              <a:latin typeface="Poppins" panose="00000500000000000000" pitchFamily="2" charset="-18"/>
              <a:cs typeface="Poppins" panose="00000500000000000000" pitchFamily="2" charset="-18"/>
            </a:endParaRPr>
          </a:p>
        </p:txBody>
      </p:sp>
      <p:sp>
        <p:nvSpPr>
          <p:cNvPr id="12" name="pole tekstowe 11">
            <a:extLst>
              <a:ext uri="{FF2B5EF4-FFF2-40B4-BE49-F238E27FC236}">
                <a16:creationId xmlns:a16="http://schemas.microsoft.com/office/drawing/2014/main" id="{177F4E98-9ECB-9132-6BE2-1F7137981460}"/>
              </a:ext>
            </a:extLst>
          </p:cNvPr>
          <p:cNvSpPr txBox="1"/>
          <p:nvPr/>
        </p:nvSpPr>
        <p:spPr>
          <a:xfrm>
            <a:off x="407988" y="5830530"/>
            <a:ext cx="11376025" cy="461665"/>
          </a:xfrm>
          <a:prstGeom prst="rect">
            <a:avLst/>
          </a:prstGeom>
          <a:solidFill>
            <a:schemeClr val="tx2">
              <a:lumMod val="40000"/>
              <a:lumOff val="60000"/>
            </a:schemeClr>
          </a:solidFill>
        </p:spPr>
        <p:txBody>
          <a:bodyPr wrap="square" rtlCol="0">
            <a:spAutoFit/>
          </a:bodyPr>
          <a:lstStyle/>
          <a:p>
            <a:pPr algn="ctr"/>
            <a:r>
              <a:rPr lang="en-GB" sz="2400" b="1" dirty="0">
                <a:latin typeface="Poppins" panose="00000500000000000000" pitchFamily="2" charset="-18"/>
                <a:cs typeface="Poppins" panose="00000500000000000000" pitchFamily="2" charset="-18"/>
              </a:rPr>
              <a:t>Handling these issue in the future can become a whole new industry</a:t>
            </a:r>
          </a:p>
        </p:txBody>
      </p:sp>
    </p:spTree>
    <p:extLst>
      <p:ext uri="{BB962C8B-B14F-4D97-AF65-F5344CB8AC3E}">
        <p14:creationId xmlns:p14="http://schemas.microsoft.com/office/powerpoint/2010/main" val="3517405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zawartości 2">
            <a:extLst>
              <a:ext uri="{FF2B5EF4-FFF2-40B4-BE49-F238E27FC236}">
                <a16:creationId xmlns:a16="http://schemas.microsoft.com/office/drawing/2014/main" id="{3C9ABE4E-363E-E080-A109-A47A3553C189}"/>
              </a:ext>
            </a:extLst>
          </p:cNvPr>
          <p:cNvSpPr txBox="1">
            <a:spLocks/>
          </p:cNvSpPr>
          <p:nvPr/>
        </p:nvSpPr>
        <p:spPr>
          <a:xfrm>
            <a:off x="552450" y="1728486"/>
            <a:ext cx="11376026" cy="31851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GB" sz="2400" b="1" dirty="0">
                <a:latin typeface="Poppins" panose="00000500000000000000" pitchFamily="2" charset="-18"/>
                <a:cs typeface="Poppins" panose="00000500000000000000" pitchFamily="2" charset="-18"/>
              </a:rPr>
              <a:t>Artificial Intelligence will not replace programmers and engineers…</a:t>
            </a:r>
          </a:p>
          <a:p>
            <a:pPr marL="0" indent="0">
              <a:lnSpc>
                <a:spcPct val="150000"/>
              </a:lnSpc>
              <a:buNone/>
            </a:pPr>
            <a:endParaRPr lang="en-GB" sz="2400" b="1" dirty="0">
              <a:latin typeface="Poppins" panose="00000500000000000000" pitchFamily="2" charset="-18"/>
              <a:cs typeface="Poppins" panose="00000500000000000000" pitchFamily="2" charset="-18"/>
            </a:endParaRPr>
          </a:p>
          <a:p>
            <a:pPr marL="0" indent="0">
              <a:lnSpc>
                <a:spcPct val="150000"/>
              </a:lnSpc>
              <a:buNone/>
            </a:pPr>
            <a:r>
              <a:rPr lang="en-GB" sz="2400" b="1" dirty="0">
                <a:latin typeface="Poppins" panose="00000500000000000000" pitchFamily="2" charset="-18"/>
                <a:cs typeface="Poppins" panose="00000500000000000000" pitchFamily="2" charset="-18"/>
              </a:rPr>
              <a:t>… but programmers leveraging AI to make their work more efficient will replace ones who don’t</a:t>
            </a:r>
          </a:p>
          <a:p>
            <a:pPr>
              <a:lnSpc>
                <a:spcPct val="150000"/>
              </a:lnSpc>
            </a:pPr>
            <a:endParaRPr lang="en-GB" sz="2400" b="1" dirty="0">
              <a:latin typeface="Poppins" panose="00000500000000000000" pitchFamily="2" charset="-18"/>
              <a:cs typeface="Poppins" panose="00000500000000000000" pitchFamily="2" charset="-18"/>
            </a:endParaRPr>
          </a:p>
          <a:p>
            <a:pPr>
              <a:lnSpc>
                <a:spcPct val="150000"/>
              </a:lnSpc>
            </a:pPr>
            <a:endParaRPr lang="en-GB" sz="2400" b="1" dirty="0">
              <a:latin typeface="Poppins" panose="00000500000000000000" pitchFamily="2" charset="-18"/>
              <a:cs typeface="Poppins" panose="00000500000000000000" pitchFamily="2" charset="-18"/>
            </a:endParaRPr>
          </a:p>
        </p:txBody>
      </p:sp>
    </p:spTree>
    <p:extLst>
      <p:ext uri="{BB962C8B-B14F-4D97-AF65-F5344CB8AC3E}">
        <p14:creationId xmlns:p14="http://schemas.microsoft.com/office/powerpoint/2010/main" val="12871578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D4DBFA6-B694-1DD3-136B-0BDDA1647388}"/>
              </a:ext>
            </a:extLst>
          </p:cNvPr>
          <p:cNvSpPr>
            <a:spLocks noGrp="1"/>
          </p:cNvSpPr>
          <p:nvPr>
            <p:ph type="ctrTitle"/>
          </p:nvPr>
        </p:nvSpPr>
        <p:spPr/>
        <p:txBody>
          <a:bodyPr>
            <a:normAutofit fontScale="90000"/>
          </a:bodyPr>
          <a:lstStyle/>
          <a:p>
            <a:r>
              <a:rPr lang="pl-PL" dirty="0" err="1">
                <a:latin typeface="Poppins Bold" panose="00000800000000000000" pitchFamily="2" charset="-18"/>
                <a:cs typeface="Poppins Bold" panose="00000800000000000000" pitchFamily="2" charset="-18"/>
              </a:rPr>
              <a:t>Why</a:t>
            </a:r>
            <a:r>
              <a:rPr lang="pl-PL" dirty="0">
                <a:latin typeface="Poppins Bold" panose="00000800000000000000" pitchFamily="2" charset="-18"/>
                <a:cs typeface="Poppins Bold" panose="00000800000000000000" pitchFamily="2" charset="-18"/>
              </a:rPr>
              <a:t> do </a:t>
            </a:r>
            <a:r>
              <a:rPr lang="pl-PL" dirty="0" err="1">
                <a:latin typeface="Poppins Bold" panose="00000800000000000000" pitchFamily="2" charset="-18"/>
                <a:cs typeface="Poppins Bold" panose="00000800000000000000" pitchFamily="2" charset="-18"/>
              </a:rPr>
              <a:t>LLMs</a:t>
            </a:r>
            <a:r>
              <a:rPr lang="pl-PL" dirty="0">
                <a:latin typeface="Poppins Bold" panose="00000800000000000000" pitchFamily="2" charset="-18"/>
                <a:cs typeface="Poppins Bold" panose="00000800000000000000" pitchFamily="2" charset="-18"/>
              </a:rPr>
              <a:t> </a:t>
            </a:r>
            <a:r>
              <a:rPr lang="pl-PL" dirty="0" err="1">
                <a:latin typeface="Poppins Bold" panose="00000800000000000000" pitchFamily="2" charset="-18"/>
                <a:cs typeface="Poppins Bold" panose="00000800000000000000" pitchFamily="2" charset="-18"/>
              </a:rPr>
              <a:t>dominate</a:t>
            </a:r>
            <a:r>
              <a:rPr lang="pl-PL" dirty="0">
                <a:latin typeface="Poppins Bold" panose="00000800000000000000" pitchFamily="2" charset="-18"/>
                <a:cs typeface="Poppins Bold" panose="00000800000000000000" pitchFamily="2" charset="-18"/>
              </a:rPr>
              <a:t> </a:t>
            </a:r>
            <a:r>
              <a:rPr lang="pl-PL" dirty="0" err="1">
                <a:latin typeface="Poppins Bold" panose="00000800000000000000" pitchFamily="2" charset="-18"/>
                <a:cs typeface="Poppins Bold" panose="00000800000000000000" pitchFamily="2" charset="-18"/>
              </a:rPr>
              <a:t>GenAI</a:t>
            </a:r>
            <a:r>
              <a:rPr lang="pl-PL" dirty="0">
                <a:latin typeface="Poppins Bold" panose="00000800000000000000" pitchFamily="2" charset="-18"/>
                <a:cs typeface="Poppins Bold" panose="00000800000000000000" pitchFamily="2" charset="-18"/>
              </a:rPr>
              <a:t> </a:t>
            </a:r>
            <a:r>
              <a:rPr lang="pl-PL" dirty="0" err="1">
                <a:latin typeface="Poppins Bold" panose="00000800000000000000" pitchFamily="2" charset="-18"/>
                <a:cs typeface="Poppins Bold" panose="00000800000000000000" pitchFamily="2" charset="-18"/>
              </a:rPr>
              <a:t>revolution</a:t>
            </a:r>
            <a:r>
              <a:rPr lang="pl-PL" dirty="0">
                <a:latin typeface="Poppins Bold" panose="00000800000000000000" pitchFamily="2" charset="-18"/>
                <a:cs typeface="Poppins Bold" panose="00000800000000000000" pitchFamily="2" charset="-18"/>
              </a:rPr>
              <a:t>?</a:t>
            </a:r>
            <a:endParaRPr lang="en-GB" dirty="0">
              <a:latin typeface="Poppins Bold" panose="00000800000000000000" pitchFamily="2" charset="-18"/>
              <a:cs typeface="Poppins Bold" panose="00000800000000000000" pitchFamily="2" charset="-18"/>
            </a:endParaRPr>
          </a:p>
        </p:txBody>
      </p:sp>
    </p:spTree>
    <p:extLst>
      <p:ext uri="{BB962C8B-B14F-4D97-AF65-F5344CB8AC3E}">
        <p14:creationId xmlns:p14="http://schemas.microsoft.com/office/powerpoint/2010/main" val="38490133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D07E4E-2FE0-8E42-BAF4-D0EB1F70D4F8}"/>
            </a:ext>
          </a:extLst>
        </p:cNvPr>
        <p:cNvGrpSpPr/>
        <p:nvPr/>
      </p:nvGrpSpPr>
      <p:grpSpPr>
        <a:xfrm>
          <a:off x="0" y="0"/>
          <a:ext cx="0" cy="0"/>
          <a:chOff x="0" y="0"/>
          <a:chExt cx="0" cy="0"/>
        </a:xfrm>
      </p:grpSpPr>
      <p:sp>
        <p:nvSpPr>
          <p:cNvPr id="4" name="pole tekstowe 3">
            <a:extLst>
              <a:ext uri="{FF2B5EF4-FFF2-40B4-BE49-F238E27FC236}">
                <a16:creationId xmlns:a16="http://schemas.microsoft.com/office/drawing/2014/main" id="{C062B8F0-AB72-E404-BEB2-741DF4AAC364}"/>
              </a:ext>
            </a:extLst>
          </p:cNvPr>
          <p:cNvSpPr txBox="1"/>
          <p:nvPr/>
        </p:nvSpPr>
        <p:spPr>
          <a:xfrm>
            <a:off x="407988" y="565805"/>
            <a:ext cx="11376025" cy="523220"/>
          </a:xfrm>
          <a:prstGeom prst="rect">
            <a:avLst/>
          </a:prstGeom>
          <a:noFill/>
        </p:spPr>
        <p:txBody>
          <a:bodyPr wrap="square" rtlCol="0">
            <a:spAutoFit/>
          </a:bodyPr>
          <a:lstStyle/>
          <a:p>
            <a:r>
              <a:rPr lang="pl-PL" sz="2800" b="1" dirty="0" err="1">
                <a:latin typeface="Poppins" panose="00000500000000000000" pitchFamily="2" charset="-18"/>
                <a:cs typeface="Poppins" panose="00000500000000000000" pitchFamily="2" charset="-18"/>
              </a:rPr>
              <a:t>Is</a:t>
            </a:r>
            <a:r>
              <a:rPr lang="pl-PL" sz="2800" b="1" dirty="0">
                <a:latin typeface="Poppins" panose="00000500000000000000" pitchFamily="2" charset="-18"/>
                <a:cs typeface="Poppins" panose="00000500000000000000" pitchFamily="2" charset="-18"/>
              </a:rPr>
              <a:t> </a:t>
            </a:r>
            <a:r>
              <a:rPr lang="pl-PL" sz="2800" b="1" dirty="0" err="1">
                <a:latin typeface="Poppins" panose="00000500000000000000" pitchFamily="2" charset="-18"/>
                <a:cs typeface="Poppins" panose="00000500000000000000" pitchFamily="2" charset="-18"/>
              </a:rPr>
              <a:t>there</a:t>
            </a:r>
            <a:r>
              <a:rPr lang="pl-PL" sz="2800" b="1" dirty="0">
                <a:latin typeface="Poppins" panose="00000500000000000000" pitchFamily="2" charset="-18"/>
                <a:cs typeface="Poppins" panose="00000500000000000000" pitchFamily="2" charset="-18"/>
              </a:rPr>
              <a:t> </a:t>
            </a:r>
            <a:r>
              <a:rPr lang="pl-PL" sz="2800" b="1" dirty="0" err="1">
                <a:latin typeface="Poppins" panose="00000500000000000000" pitchFamily="2" charset="-18"/>
                <a:cs typeface="Poppins" panose="00000500000000000000" pitchFamily="2" charset="-18"/>
              </a:rPr>
              <a:t>something</a:t>
            </a:r>
            <a:r>
              <a:rPr lang="pl-PL" sz="2800" b="1" dirty="0">
                <a:latin typeface="Poppins" panose="00000500000000000000" pitchFamily="2" charset="-18"/>
                <a:cs typeface="Poppins" panose="00000500000000000000" pitchFamily="2" charset="-18"/>
              </a:rPr>
              <a:t> </a:t>
            </a:r>
            <a:r>
              <a:rPr lang="pl-PL" sz="2800" b="1" dirty="0" err="1">
                <a:latin typeface="Poppins" panose="00000500000000000000" pitchFamily="2" charset="-18"/>
                <a:cs typeface="Poppins" panose="00000500000000000000" pitchFamily="2" charset="-18"/>
              </a:rPr>
              <a:t>odd</a:t>
            </a:r>
            <a:r>
              <a:rPr lang="pl-PL" sz="2800" b="1" dirty="0">
                <a:latin typeface="Poppins" panose="00000500000000000000" pitchFamily="2" charset="-18"/>
                <a:cs typeface="Poppins" panose="00000500000000000000" pitchFamily="2" charset="-18"/>
              </a:rPr>
              <a:t> </a:t>
            </a:r>
            <a:r>
              <a:rPr lang="pl-PL" sz="2800" b="1" dirty="0" err="1">
                <a:latin typeface="Poppins" panose="00000500000000000000" pitchFamily="2" charset="-18"/>
                <a:cs typeface="Poppins" panose="00000500000000000000" pitchFamily="2" charset="-18"/>
              </a:rPr>
              <a:t>about</a:t>
            </a:r>
            <a:r>
              <a:rPr lang="pl-PL" sz="2800" b="1" dirty="0">
                <a:latin typeface="Poppins" panose="00000500000000000000" pitchFamily="2" charset="-18"/>
                <a:cs typeface="Poppins" panose="00000500000000000000" pitchFamily="2" charset="-18"/>
              </a:rPr>
              <a:t> </a:t>
            </a:r>
            <a:r>
              <a:rPr lang="pl-PL" sz="2800" b="1" dirty="0" err="1">
                <a:latin typeface="Poppins" panose="00000500000000000000" pitchFamily="2" charset="-18"/>
                <a:cs typeface="Poppins" panose="00000500000000000000" pitchFamily="2" charset="-18"/>
              </a:rPr>
              <a:t>this</a:t>
            </a:r>
            <a:r>
              <a:rPr lang="pl-PL" sz="2800" b="1" dirty="0">
                <a:latin typeface="Poppins" panose="00000500000000000000" pitchFamily="2" charset="-18"/>
                <a:cs typeface="Poppins" panose="00000500000000000000" pitchFamily="2" charset="-18"/>
              </a:rPr>
              <a:t> </a:t>
            </a:r>
            <a:r>
              <a:rPr lang="pl-PL" sz="2800" b="1" dirty="0" err="1">
                <a:latin typeface="Poppins" panose="00000500000000000000" pitchFamily="2" charset="-18"/>
                <a:cs typeface="Poppins" panose="00000500000000000000" pitchFamily="2" charset="-18"/>
              </a:rPr>
              <a:t>picture</a:t>
            </a:r>
            <a:r>
              <a:rPr lang="pl-PL" sz="2800" b="1" dirty="0">
                <a:latin typeface="Poppins" panose="00000500000000000000" pitchFamily="2" charset="-18"/>
                <a:cs typeface="Poppins" panose="00000500000000000000" pitchFamily="2" charset="-18"/>
              </a:rPr>
              <a:t>?</a:t>
            </a:r>
            <a:endParaRPr lang="en-GB" sz="2800" b="1" dirty="0">
              <a:latin typeface="Poppins" panose="00000500000000000000" pitchFamily="2" charset="-18"/>
              <a:cs typeface="Poppins" panose="00000500000000000000" pitchFamily="2" charset="-18"/>
            </a:endParaRPr>
          </a:p>
        </p:txBody>
      </p:sp>
      <p:pic>
        <p:nvPicPr>
          <p:cNvPr id="8" name="Obraz 7">
            <a:extLst>
              <a:ext uri="{FF2B5EF4-FFF2-40B4-BE49-F238E27FC236}">
                <a16:creationId xmlns:a16="http://schemas.microsoft.com/office/drawing/2014/main" id="{D1381B7E-69E2-E57C-B664-6C72A6BAB1B2}"/>
              </a:ext>
            </a:extLst>
          </p:cNvPr>
          <p:cNvPicPr>
            <a:picLocks noChangeAspect="1"/>
          </p:cNvPicPr>
          <p:nvPr/>
        </p:nvPicPr>
        <p:blipFill>
          <a:blip r:embed="rId2"/>
          <a:stretch>
            <a:fillRect/>
          </a:stretch>
        </p:blipFill>
        <p:spPr>
          <a:xfrm>
            <a:off x="3433001" y="1187748"/>
            <a:ext cx="4738687" cy="4738687"/>
          </a:xfrm>
          <a:prstGeom prst="rect">
            <a:avLst/>
          </a:prstGeom>
        </p:spPr>
      </p:pic>
      <p:sp>
        <p:nvSpPr>
          <p:cNvPr id="2" name="pole tekstowe 1">
            <a:extLst>
              <a:ext uri="{FF2B5EF4-FFF2-40B4-BE49-F238E27FC236}">
                <a16:creationId xmlns:a16="http://schemas.microsoft.com/office/drawing/2014/main" id="{C2E8CDFA-8907-835F-EF78-7D539330CC24}"/>
              </a:ext>
            </a:extLst>
          </p:cNvPr>
          <p:cNvSpPr txBox="1"/>
          <p:nvPr/>
        </p:nvSpPr>
        <p:spPr>
          <a:xfrm>
            <a:off x="5064290" y="5926435"/>
            <a:ext cx="2996514" cy="261610"/>
          </a:xfrm>
          <a:prstGeom prst="rect">
            <a:avLst/>
          </a:prstGeom>
          <a:noFill/>
        </p:spPr>
        <p:txBody>
          <a:bodyPr wrap="square" rtlCol="0">
            <a:spAutoFit/>
          </a:bodyPr>
          <a:lstStyle/>
          <a:p>
            <a:r>
              <a:rPr lang="en-GB" sz="1050" dirty="0">
                <a:latin typeface="Poppins" panose="00000500000000000000" pitchFamily="2" charset="-18"/>
                <a:cs typeface="Poppins" panose="00000500000000000000" pitchFamily="2" charset="-18"/>
              </a:rPr>
              <a:t>Source: </a:t>
            </a:r>
            <a:r>
              <a:rPr lang="pl-PL" sz="1050" dirty="0">
                <a:latin typeface="Poppins" panose="00000500000000000000" pitchFamily="2" charset="-18"/>
                <a:cs typeface="Poppins" panose="00000500000000000000" pitchFamily="2" charset="-18"/>
              </a:rPr>
              <a:t>S</a:t>
            </a:r>
            <a:r>
              <a:rPr lang="en-GB" sz="1050" dirty="0">
                <a:latin typeface="Poppins" panose="00000500000000000000" pitchFamily="2" charset="-18"/>
                <a:cs typeface="Poppins" panose="00000500000000000000" pitchFamily="2" charset="-18"/>
              </a:rPr>
              <a:t>table </a:t>
            </a:r>
            <a:r>
              <a:rPr lang="pl-PL" sz="1050" dirty="0">
                <a:latin typeface="Poppins" panose="00000500000000000000" pitchFamily="2" charset="-18"/>
                <a:cs typeface="Poppins" panose="00000500000000000000" pitchFamily="2" charset="-18"/>
              </a:rPr>
              <a:t>D</a:t>
            </a:r>
            <a:r>
              <a:rPr lang="en-GB" sz="1050" dirty="0" err="1">
                <a:latin typeface="Poppins" panose="00000500000000000000" pitchFamily="2" charset="-18"/>
                <a:cs typeface="Poppins" panose="00000500000000000000" pitchFamily="2" charset="-18"/>
              </a:rPr>
              <a:t>iffusion</a:t>
            </a:r>
            <a:endParaRPr lang="en-GB" sz="1050" dirty="0">
              <a:latin typeface="Poppins" panose="00000500000000000000" pitchFamily="2" charset="-18"/>
              <a:cs typeface="Poppins" panose="00000500000000000000" pitchFamily="2" charset="-18"/>
            </a:endParaRPr>
          </a:p>
        </p:txBody>
      </p:sp>
    </p:spTree>
    <p:extLst>
      <p:ext uri="{BB962C8B-B14F-4D97-AF65-F5344CB8AC3E}">
        <p14:creationId xmlns:p14="http://schemas.microsoft.com/office/powerpoint/2010/main" val="19577510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F650861C-1ABE-05DA-B93E-7BCC8161828A}"/>
              </a:ext>
            </a:extLst>
          </p:cNvPr>
          <p:cNvSpPr>
            <a:spLocks noGrp="1"/>
          </p:cNvSpPr>
          <p:nvPr>
            <p:ph idx="1"/>
          </p:nvPr>
        </p:nvSpPr>
        <p:spPr>
          <a:xfrm>
            <a:off x="407988" y="1448416"/>
            <a:ext cx="5543550" cy="4351338"/>
          </a:xfrm>
        </p:spPr>
        <p:txBody>
          <a:bodyPr>
            <a:normAutofit/>
          </a:bodyPr>
          <a:lstStyle/>
          <a:p>
            <a:r>
              <a:rPr lang="en-GB" sz="2000" dirty="0">
                <a:latin typeface="Poppins" panose="00000500000000000000" pitchFamily="2" charset="-18"/>
                <a:cs typeface="Poppins" panose="00000500000000000000" pitchFamily="2" charset="-18"/>
              </a:rPr>
              <a:t>As speech is our primary form of communication we require this ability from an Artificial Intelligence</a:t>
            </a:r>
          </a:p>
          <a:p>
            <a:endParaRPr lang="en-GB" sz="2000" dirty="0">
              <a:latin typeface="Poppins" panose="00000500000000000000" pitchFamily="2" charset="-18"/>
              <a:cs typeface="Poppins" panose="00000500000000000000" pitchFamily="2" charset="-18"/>
            </a:endParaRPr>
          </a:p>
          <a:p>
            <a:r>
              <a:rPr lang="en-GB" sz="2000" dirty="0">
                <a:latin typeface="Poppins" panose="00000500000000000000" pitchFamily="2" charset="-18"/>
                <a:cs typeface="Poppins" panose="00000500000000000000" pitchFamily="2" charset="-18"/>
              </a:rPr>
              <a:t>For decades you could communicate with a computer only by knowing how to code</a:t>
            </a:r>
          </a:p>
          <a:p>
            <a:endParaRPr lang="en-GB" sz="2000" dirty="0">
              <a:latin typeface="Poppins" panose="00000500000000000000" pitchFamily="2" charset="-18"/>
              <a:cs typeface="Poppins" panose="00000500000000000000" pitchFamily="2" charset="-18"/>
            </a:endParaRPr>
          </a:p>
          <a:p>
            <a:r>
              <a:rPr lang="en-GB" sz="2000" dirty="0">
                <a:latin typeface="Poppins" panose="00000500000000000000" pitchFamily="2" charset="-18"/>
                <a:cs typeface="Poppins" panose="00000500000000000000" pitchFamily="2" charset="-18"/>
              </a:rPr>
              <a:t>Recent breakthroughs in NLP help computers grasp the human language, which increases their accessibility</a:t>
            </a:r>
          </a:p>
          <a:p>
            <a:endParaRPr lang="en-GB" sz="2000" dirty="0">
              <a:latin typeface="Poppins" panose="00000500000000000000" pitchFamily="2" charset="-18"/>
              <a:cs typeface="Poppins" panose="00000500000000000000" pitchFamily="2" charset="-18"/>
            </a:endParaRPr>
          </a:p>
        </p:txBody>
      </p:sp>
      <p:sp>
        <p:nvSpPr>
          <p:cNvPr id="4" name="pole tekstowe 3">
            <a:extLst>
              <a:ext uri="{FF2B5EF4-FFF2-40B4-BE49-F238E27FC236}">
                <a16:creationId xmlns:a16="http://schemas.microsoft.com/office/drawing/2014/main" id="{96021D72-4DCA-4DCB-59F7-448005537FC6}"/>
              </a:ext>
            </a:extLst>
          </p:cNvPr>
          <p:cNvSpPr txBox="1"/>
          <p:nvPr/>
        </p:nvSpPr>
        <p:spPr>
          <a:xfrm>
            <a:off x="407988" y="565805"/>
            <a:ext cx="11376025" cy="523220"/>
          </a:xfrm>
          <a:prstGeom prst="rect">
            <a:avLst/>
          </a:prstGeom>
          <a:noFill/>
        </p:spPr>
        <p:txBody>
          <a:bodyPr wrap="square" rtlCol="0">
            <a:spAutoFit/>
          </a:bodyPr>
          <a:lstStyle/>
          <a:p>
            <a:r>
              <a:rPr lang="pl-PL" sz="2800" b="1" dirty="0" err="1">
                <a:latin typeface="Poppins" panose="00000500000000000000" pitchFamily="2" charset="-18"/>
                <a:cs typeface="Poppins" panose="00000500000000000000" pitchFamily="2" charset="-18"/>
              </a:rPr>
              <a:t>Can</a:t>
            </a:r>
            <a:r>
              <a:rPr lang="pl-PL" sz="2800" b="1" dirty="0">
                <a:latin typeface="Poppins" panose="00000500000000000000" pitchFamily="2" charset="-18"/>
                <a:cs typeface="Poppins" panose="00000500000000000000" pitchFamily="2" charset="-18"/>
              </a:rPr>
              <a:t> </a:t>
            </a:r>
            <a:r>
              <a:rPr lang="pl-PL" sz="2800" b="1" dirty="0" err="1">
                <a:latin typeface="Poppins" panose="00000500000000000000" pitchFamily="2" charset="-18"/>
                <a:cs typeface="Poppins" panose="00000500000000000000" pitchFamily="2" charset="-18"/>
              </a:rPr>
              <a:t>you</a:t>
            </a:r>
            <a:r>
              <a:rPr lang="pl-PL" sz="2800" b="1" dirty="0">
                <a:latin typeface="Poppins" panose="00000500000000000000" pitchFamily="2" charset="-18"/>
                <a:cs typeface="Poppins" panose="00000500000000000000" pitchFamily="2" charset="-18"/>
              </a:rPr>
              <a:t> image </a:t>
            </a:r>
            <a:r>
              <a:rPr lang="pl-PL" sz="2800" b="1" dirty="0" err="1">
                <a:latin typeface="Poppins" panose="00000500000000000000" pitchFamily="2" charset="-18"/>
                <a:cs typeface="Poppins" panose="00000500000000000000" pitchFamily="2" charset="-18"/>
              </a:rPr>
              <a:t>Artificial</a:t>
            </a:r>
            <a:r>
              <a:rPr lang="pl-PL" sz="2800" b="1" dirty="0">
                <a:latin typeface="Poppins" panose="00000500000000000000" pitchFamily="2" charset="-18"/>
                <a:cs typeface="Poppins" panose="00000500000000000000" pitchFamily="2" charset="-18"/>
              </a:rPr>
              <a:t> </a:t>
            </a:r>
            <a:r>
              <a:rPr lang="pl-PL" sz="2800" b="1" dirty="0" err="1">
                <a:latin typeface="Poppins" panose="00000500000000000000" pitchFamily="2" charset="-18"/>
                <a:cs typeface="Poppins" panose="00000500000000000000" pitchFamily="2" charset="-18"/>
              </a:rPr>
              <a:t>Intelligence</a:t>
            </a:r>
            <a:r>
              <a:rPr lang="pl-PL" sz="2800" b="1" dirty="0">
                <a:latin typeface="Poppins" panose="00000500000000000000" pitchFamily="2" charset="-18"/>
                <a:cs typeface="Poppins" panose="00000500000000000000" pitchFamily="2" charset="-18"/>
              </a:rPr>
              <a:t> </a:t>
            </a:r>
            <a:r>
              <a:rPr lang="pl-PL" sz="2800" b="1" dirty="0" err="1">
                <a:latin typeface="Poppins" panose="00000500000000000000" pitchFamily="2" charset="-18"/>
                <a:cs typeface="Poppins" panose="00000500000000000000" pitchFamily="2" charset="-18"/>
              </a:rPr>
              <a:t>without</a:t>
            </a:r>
            <a:r>
              <a:rPr lang="pl-PL" sz="2800" b="1" dirty="0">
                <a:latin typeface="Poppins" panose="00000500000000000000" pitchFamily="2" charset="-18"/>
                <a:cs typeface="Poppins" panose="00000500000000000000" pitchFamily="2" charset="-18"/>
              </a:rPr>
              <a:t> a </a:t>
            </a:r>
            <a:r>
              <a:rPr lang="pl-PL" sz="2800" b="1" dirty="0" err="1">
                <a:latin typeface="Poppins" panose="00000500000000000000" pitchFamily="2" charset="-18"/>
                <a:cs typeface="Poppins" panose="00000500000000000000" pitchFamily="2" charset="-18"/>
              </a:rPr>
              <a:t>conversation</a:t>
            </a:r>
            <a:r>
              <a:rPr lang="pl-PL" sz="2800" b="1" dirty="0">
                <a:latin typeface="Poppins" panose="00000500000000000000" pitchFamily="2" charset="-18"/>
                <a:cs typeface="Poppins" panose="00000500000000000000" pitchFamily="2" charset="-18"/>
              </a:rPr>
              <a:t>?</a:t>
            </a:r>
            <a:endParaRPr lang="en-GB" sz="2800" b="1" dirty="0">
              <a:latin typeface="Poppins" panose="00000500000000000000" pitchFamily="2" charset="-18"/>
              <a:cs typeface="Poppins" panose="00000500000000000000" pitchFamily="2" charset="-18"/>
            </a:endParaRPr>
          </a:p>
        </p:txBody>
      </p:sp>
      <p:pic>
        <p:nvPicPr>
          <p:cNvPr id="8" name="Obraz 7">
            <a:extLst>
              <a:ext uri="{FF2B5EF4-FFF2-40B4-BE49-F238E27FC236}">
                <a16:creationId xmlns:a16="http://schemas.microsoft.com/office/drawing/2014/main" id="{53ED6A09-8D05-B14E-5C6F-033888470068}"/>
              </a:ext>
            </a:extLst>
          </p:cNvPr>
          <p:cNvPicPr>
            <a:picLocks noChangeAspect="1"/>
          </p:cNvPicPr>
          <p:nvPr/>
        </p:nvPicPr>
        <p:blipFill>
          <a:blip r:embed="rId2"/>
          <a:stretch>
            <a:fillRect/>
          </a:stretch>
        </p:blipFill>
        <p:spPr>
          <a:xfrm>
            <a:off x="6615113" y="1553508"/>
            <a:ext cx="4738687" cy="4738687"/>
          </a:xfrm>
          <a:prstGeom prst="rect">
            <a:avLst/>
          </a:prstGeom>
        </p:spPr>
      </p:pic>
      <p:sp>
        <p:nvSpPr>
          <p:cNvPr id="2" name="pole tekstowe 1">
            <a:extLst>
              <a:ext uri="{FF2B5EF4-FFF2-40B4-BE49-F238E27FC236}">
                <a16:creationId xmlns:a16="http://schemas.microsoft.com/office/drawing/2014/main" id="{54EC5F19-1251-609D-F5CA-C7F3B03528DF}"/>
              </a:ext>
            </a:extLst>
          </p:cNvPr>
          <p:cNvSpPr txBox="1"/>
          <p:nvPr/>
        </p:nvSpPr>
        <p:spPr>
          <a:xfrm>
            <a:off x="6615113" y="6292195"/>
            <a:ext cx="2996514" cy="261610"/>
          </a:xfrm>
          <a:prstGeom prst="rect">
            <a:avLst/>
          </a:prstGeom>
          <a:noFill/>
        </p:spPr>
        <p:txBody>
          <a:bodyPr wrap="square" rtlCol="0">
            <a:spAutoFit/>
          </a:bodyPr>
          <a:lstStyle/>
          <a:p>
            <a:r>
              <a:rPr lang="en-GB" sz="1050" dirty="0">
                <a:latin typeface="Poppins" panose="00000500000000000000" pitchFamily="2" charset="-18"/>
                <a:cs typeface="Poppins" panose="00000500000000000000" pitchFamily="2" charset="-18"/>
              </a:rPr>
              <a:t>Source: </a:t>
            </a:r>
            <a:r>
              <a:rPr lang="pl-PL" sz="1050" dirty="0">
                <a:latin typeface="Poppins" panose="00000500000000000000" pitchFamily="2" charset="-18"/>
                <a:cs typeface="Poppins" panose="00000500000000000000" pitchFamily="2" charset="-18"/>
              </a:rPr>
              <a:t>S</a:t>
            </a:r>
            <a:r>
              <a:rPr lang="en-GB" sz="1050" dirty="0">
                <a:latin typeface="Poppins" panose="00000500000000000000" pitchFamily="2" charset="-18"/>
                <a:cs typeface="Poppins" panose="00000500000000000000" pitchFamily="2" charset="-18"/>
              </a:rPr>
              <a:t>table </a:t>
            </a:r>
            <a:r>
              <a:rPr lang="pl-PL" sz="1050" dirty="0">
                <a:latin typeface="Poppins" panose="00000500000000000000" pitchFamily="2" charset="-18"/>
                <a:cs typeface="Poppins" panose="00000500000000000000" pitchFamily="2" charset="-18"/>
              </a:rPr>
              <a:t>D</a:t>
            </a:r>
            <a:r>
              <a:rPr lang="en-GB" sz="1050" dirty="0" err="1">
                <a:latin typeface="Poppins" panose="00000500000000000000" pitchFamily="2" charset="-18"/>
                <a:cs typeface="Poppins" panose="00000500000000000000" pitchFamily="2" charset="-18"/>
              </a:rPr>
              <a:t>iffusion</a:t>
            </a:r>
            <a:endParaRPr lang="en-GB" sz="1050" dirty="0">
              <a:latin typeface="Poppins" panose="00000500000000000000" pitchFamily="2" charset="-18"/>
              <a:cs typeface="Poppins" panose="00000500000000000000" pitchFamily="2" charset="-18"/>
            </a:endParaRPr>
          </a:p>
        </p:txBody>
      </p:sp>
    </p:spTree>
    <p:extLst>
      <p:ext uri="{BB962C8B-B14F-4D97-AF65-F5344CB8AC3E}">
        <p14:creationId xmlns:p14="http://schemas.microsoft.com/office/powerpoint/2010/main" val="1436721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2">
            <a:extLst>
              <a:ext uri="{FF2B5EF4-FFF2-40B4-BE49-F238E27FC236}">
                <a16:creationId xmlns:a16="http://schemas.microsoft.com/office/drawing/2014/main" id="{0FEF18F2-5730-B50F-4CE2-3B6C653A652E}"/>
              </a:ext>
            </a:extLst>
          </p:cNvPr>
          <p:cNvSpPr/>
          <p:nvPr/>
        </p:nvSpPr>
        <p:spPr>
          <a:xfrm>
            <a:off x="3673403" y="424257"/>
            <a:ext cx="7272609" cy="952500"/>
          </a:xfrm>
          <a:prstGeom prst="rect">
            <a:avLst/>
          </a:prstGeom>
          <a:noFill/>
          <a:ln/>
        </p:spPr>
        <p:txBody>
          <a:bodyPr wrap="square" lIns="0" tIns="0" rIns="0" bIns="0" rtlCol="0" anchor="t"/>
          <a:lstStyle/>
          <a:p>
            <a:pPr>
              <a:lnSpc>
                <a:spcPts val="3900"/>
              </a:lnSpc>
            </a:pPr>
            <a:r>
              <a:rPr lang="en-GB" sz="3300">
                <a:solidFill>
                  <a:srgbClr val="000000"/>
                </a:solidFill>
                <a:latin typeface="Poppins Medium" panose="00000600000000000000" pitchFamily="2" charset="-18"/>
                <a:cs typeface="Poppins Medium" panose="00000600000000000000" pitchFamily="2" charset="-18"/>
              </a:rPr>
              <a:t>About me</a:t>
            </a:r>
            <a:endParaRPr lang="en-GB" sz="3300">
              <a:latin typeface="Poppins Medium" panose="00000600000000000000" pitchFamily="2" charset="-18"/>
              <a:cs typeface="Poppins Medium" panose="00000600000000000000" pitchFamily="2" charset="-18"/>
            </a:endParaRPr>
          </a:p>
        </p:txBody>
      </p:sp>
      <p:sp>
        <p:nvSpPr>
          <p:cNvPr id="3" name="pole tekstowe 2">
            <a:extLst>
              <a:ext uri="{FF2B5EF4-FFF2-40B4-BE49-F238E27FC236}">
                <a16:creationId xmlns:a16="http://schemas.microsoft.com/office/drawing/2014/main" id="{963404F2-7D0E-73F5-A31C-27571F218D72}"/>
              </a:ext>
            </a:extLst>
          </p:cNvPr>
          <p:cNvSpPr txBox="1"/>
          <p:nvPr/>
        </p:nvSpPr>
        <p:spPr>
          <a:xfrm>
            <a:off x="3821684" y="1203763"/>
            <a:ext cx="7927403" cy="382566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pl-PL" sz="2000" dirty="0" err="1">
                <a:latin typeface="Poppins Medium" panose="00000600000000000000" pitchFamily="2" charset="-18"/>
                <a:cs typeface="Poppins Medium" panose="00000600000000000000" pitchFamily="2" charset="-18"/>
              </a:rPr>
              <a:t>Graduated</a:t>
            </a:r>
            <a:r>
              <a:rPr lang="pl-PL" sz="2000" dirty="0">
                <a:latin typeface="Poppins Medium" panose="00000600000000000000" pitchFamily="2" charset="-18"/>
                <a:cs typeface="Poppins Medium" panose="00000600000000000000" pitchFamily="2" charset="-18"/>
              </a:rPr>
              <a:t> Koźmiński University in </a:t>
            </a:r>
            <a:r>
              <a:rPr lang="pl-PL" sz="2000" dirty="0" err="1">
                <a:latin typeface="Poppins Medium" panose="00000600000000000000" pitchFamily="2" charset="-18"/>
                <a:cs typeface="Poppins Medium" panose="00000600000000000000" pitchFamily="2" charset="-18"/>
              </a:rPr>
              <a:t>Finance&amp;Accounting</a:t>
            </a:r>
            <a:endParaRPr lang="en-GB" sz="2000" dirty="0">
              <a:latin typeface="Poppins Medium" panose="00000600000000000000" pitchFamily="2" charset="-18"/>
              <a:cs typeface="Poppins Medium" panose="00000600000000000000" pitchFamily="2" charset="-18"/>
            </a:endParaRPr>
          </a:p>
          <a:p>
            <a:pPr marL="285750" indent="-285750">
              <a:lnSpc>
                <a:spcPct val="150000"/>
              </a:lnSpc>
              <a:buFont typeface="Arial" panose="020B0604020202020204" pitchFamily="34" charset="0"/>
              <a:buChar char="•"/>
            </a:pPr>
            <a:r>
              <a:rPr lang="pl-PL" sz="2000" dirty="0" err="1">
                <a:latin typeface="Poppins Medium" panose="00000600000000000000" pitchFamily="2" charset="-18"/>
                <a:cs typeface="Poppins Medium" panose="00000600000000000000" pitchFamily="2" charset="-18"/>
              </a:rPr>
              <a:t>Self-taught</a:t>
            </a:r>
            <a:r>
              <a:rPr lang="pl-PL" sz="2000" dirty="0">
                <a:latin typeface="Poppins Medium" panose="00000600000000000000" pitchFamily="2" charset="-18"/>
                <a:cs typeface="Poppins Medium" panose="00000600000000000000" pitchFamily="2" charset="-18"/>
              </a:rPr>
              <a:t> Data </a:t>
            </a:r>
            <a:r>
              <a:rPr lang="pl-PL" sz="2000" dirty="0" err="1">
                <a:latin typeface="Poppins Medium" panose="00000600000000000000" pitchFamily="2" charset="-18"/>
                <a:cs typeface="Poppins Medium" panose="00000600000000000000" pitchFamily="2" charset="-18"/>
              </a:rPr>
              <a:t>Scientist</a:t>
            </a:r>
            <a:r>
              <a:rPr lang="en-GB" sz="2000" dirty="0">
                <a:latin typeface="Poppins Medium" panose="00000600000000000000" pitchFamily="2" charset="-18"/>
                <a:cs typeface="Poppins Medium" panose="00000600000000000000" pitchFamily="2" charset="-18"/>
              </a:rPr>
              <a:t> with 7 yrs of experience</a:t>
            </a:r>
            <a:endParaRPr lang="pl-PL" sz="2000" dirty="0">
              <a:latin typeface="Poppins Medium" panose="00000600000000000000" pitchFamily="2" charset="-18"/>
              <a:cs typeface="Poppins Medium" panose="00000600000000000000" pitchFamily="2" charset="-18"/>
            </a:endParaRPr>
          </a:p>
          <a:p>
            <a:pPr marL="285750" indent="-285750">
              <a:lnSpc>
                <a:spcPct val="150000"/>
              </a:lnSpc>
              <a:buFont typeface="Arial" panose="020B0604020202020204" pitchFamily="34" charset="0"/>
              <a:buChar char="•"/>
            </a:pPr>
            <a:r>
              <a:rPr lang="pl-PL" sz="2000" dirty="0" err="1">
                <a:latin typeface="Poppins Medium" panose="00000600000000000000" pitchFamily="2" charset="-18"/>
                <a:cs typeface="Poppins Medium" panose="00000600000000000000" pitchFamily="2" charset="-18"/>
              </a:rPr>
              <a:t>Currently</a:t>
            </a:r>
            <a:r>
              <a:rPr lang="pl-PL" sz="2000" dirty="0">
                <a:latin typeface="Poppins Medium" panose="00000600000000000000" pitchFamily="2" charset="-18"/>
                <a:cs typeface="Poppins Medium" panose="00000600000000000000" pitchFamily="2" charset="-18"/>
              </a:rPr>
              <a:t> </a:t>
            </a:r>
            <a:r>
              <a:rPr lang="pl-PL" sz="2000" dirty="0" err="1">
                <a:latin typeface="Poppins Medium" panose="00000600000000000000" pitchFamily="2" charset="-18"/>
                <a:cs typeface="Poppins Medium" panose="00000600000000000000" pitchFamily="2" charset="-18"/>
              </a:rPr>
              <a:t>working</a:t>
            </a:r>
            <a:r>
              <a:rPr lang="pl-PL" sz="2000" dirty="0">
                <a:latin typeface="Poppins Medium" panose="00000600000000000000" pitchFamily="2" charset="-18"/>
                <a:cs typeface="Poppins Medium" panose="00000600000000000000" pitchFamily="2" charset="-18"/>
              </a:rPr>
              <a:t> as </a:t>
            </a:r>
            <a:r>
              <a:rPr lang="en-GB" sz="2000" dirty="0">
                <a:latin typeface="Poppins Medium" panose="00000600000000000000" pitchFamily="2" charset="-18"/>
                <a:cs typeface="Poppins Medium" panose="00000600000000000000" pitchFamily="2" charset="-18"/>
              </a:rPr>
              <a:t>Senior </a:t>
            </a:r>
            <a:r>
              <a:rPr lang="pl-PL" sz="2000" dirty="0">
                <a:latin typeface="Poppins Medium" panose="00000600000000000000" pitchFamily="2" charset="-18"/>
                <a:cs typeface="Poppins Medium" panose="00000600000000000000" pitchFamily="2" charset="-18"/>
              </a:rPr>
              <a:t>Data </a:t>
            </a:r>
            <a:r>
              <a:rPr lang="pl-PL" sz="2000" dirty="0" err="1">
                <a:latin typeface="Poppins Medium" panose="00000600000000000000" pitchFamily="2" charset="-18"/>
                <a:cs typeface="Poppins Medium" panose="00000600000000000000" pitchFamily="2" charset="-18"/>
              </a:rPr>
              <a:t>Scientist</a:t>
            </a:r>
            <a:r>
              <a:rPr lang="pl-PL" sz="2000" dirty="0">
                <a:latin typeface="Poppins Medium" panose="00000600000000000000" pitchFamily="2" charset="-18"/>
                <a:cs typeface="Poppins Medium" panose="00000600000000000000" pitchFamily="2" charset="-18"/>
              </a:rPr>
              <a:t> </a:t>
            </a:r>
            <a:r>
              <a:rPr lang="pl-PL" sz="2000" dirty="0" err="1">
                <a:latin typeface="Poppins Medium" panose="00000600000000000000" pitchFamily="2" charset="-18"/>
                <a:cs typeface="Poppins Medium" panose="00000600000000000000" pitchFamily="2" charset="-18"/>
              </a:rPr>
              <a:t>at</a:t>
            </a:r>
            <a:r>
              <a:rPr lang="pl-PL" sz="2000" dirty="0">
                <a:latin typeface="Poppins Medium" panose="00000600000000000000" pitchFamily="2" charset="-18"/>
                <a:cs typeface="Poppins Medium" panose="00000600000000000000" pitchFamily="2" charset="-18"/>
              </a:rPr>
              <a:t> </a:t>
            </a:r>
            <a:r>
              <a:rPr lang="en-GB" sz="2000" dirty="0">
                <a:latin typeface="Poppins Medium" panose="00000600000000000000" pitchFamily="2" charset="-18"/>
                <a:cs typeface="Poppins Medium" panose="00000600000000000000" pitchFamily="2" charset="-18"/>
              </a:rPr>
              <a:t>Shelf</a:t>
            </a:r>
            <a:endParaRPr lang="pl-PL" sz="2000" dirty="0">
              <a:latin typeface="Poppins Medium" panose="00000600000000000000" pitchFamily="2" charset="-18"/>
              <a:cs typeface="Poppins Medium" panose="00000600000000000000" pitchFamily="2" charset="-18"/>
            </a:endParaRPr>
          </a:p>
          <a:p>
            <a:pPr marL="285750" indent="-285750">
              <a:lnSpc>
                <a:spcPct val="150000"/>
              </a:lnSpc>
              <a:buFont typeface="Arial" panose="020B0604020202020204" pitchFamily="34" charset="0"/>
              <a:buChar char="•"/>
            </a:pPr>
            <a:r>
              <a:rPr lang="pl-PL" sz="2000" dirty="0">
                <a:latin typeface="Poppins Medium" panose="00000600000000000000" pitchFamily="2" charset="-18"/>
                <a:cs typeface="Poppins Medium" panose="00000600000000000000" pitchFamily="2" charset="-18"/>
              </a:rPr>
              <a:t>Focus on NLP, </a:t>
            </a:r>
            <a:r>
              <a:rPr lang="pl-PL" sz="2000" dirty="0" err="1">
                <a:latin typeface="Poppins Medium" panose="00000600000000000000" pitchFamily="2" charset="-18"/>
                <a:cs typeface="Poppins Medium" panose="00000600000000000000" pitchFamily="2" charset="-18"/>
              </a:rPr>
              <a:t>unstructured</a:t>
            </a:r>
            <a:r>
              <a:rPr lang="pl-PL" sz="2000" dirty="0">
                <a:latin typeface="Poppins Medium" panose="00000600000000000000" pitchFamily="2" charset="-18"/>
                <a:cs typeface="Poppins Medium" panose="00000600000000000000" pitchFamily="2" charset="-18"/>
              </a:rPr>
              <a:t> data, </a:t>
            </a:r>
            <a:r>
              <a:rPr lang="pl-PL" sz="2000" dirty="0" err="1">
                <a:latin typeface="Poppins Medium" panose="00000600000000000000" pitchFamily="2" charset="-18"/>
                <a:cs typeface="Poppins Medium" panose="00000600000000000000" pitchFamily="2" charset="-18"/>
              </a:rPr>
              <a:t>similarity</a:t>
            </a:r>
            <a:r>
              <a:rPr lang="pl-PL" sz="2000" dirty="0">
                <a:latin typeface="Poppins Medium" panose="00000600000000000000" pitchFamily="2" charset="-18"/>
                <a:cs typeface="Poppins Medium" panose="00000600000000000000" pitchFamily="2" charset="-18"/>
              </a:rPr>
              <a:t> </a:t>
            </a:r>
            <a:r>
              <a:rPr lang="pl-PL" sz="2000" dirty="0" err="1">
                <a:latin typeface="Poppins Medium" panose="00000600000000000000" pitchFamily="2" charset="-18"/>
                <a:cs typeface="Poppins Medium" panose="00000600000000000000" pitchFamily="2" charset="-18"/>
              </a:rPr>
              <a:t>exploration</a:t>
            </a:r>
            <a:r>
              <a:rPr lang="pl-PL" sz="2000" dirty="0">
                <a:latin typeface="Poppins Medium" panose="00000600000000000000" pitchFamily="2" charset="-18"/>
                <a:cs typeface="Poppins Medium" panose="00000600000000000000" pitchFamily="2" charset="-18"/>
              </a:rPr>
              <a:t>, data </a:t>
            </a:r>
            <a:r>
              <a:rPr lang="pl-PL" sz="2000" dirty="0" err="1">
                <a:latin typeface="Poppins Medium" panose="00000600000000000000" pitchFamily="2" charset="-18"/>
                <a:cs typeface="Poppins Medium" panose="00000600000000000000" pitchFamily="2" charset="-18"/>
              </a:rPr>
              <a:t>enrichments</a:t>
            </a:r>
            <a:r>
              <a:rPr lang="pl-PL" sz="2000" dirty="0">
                <a:latin typeface="Poppins Medium" panose="00000600000000000000" pitchFamily="2" charset="-18"/>
                <a:cs typeface="Poppins Medium" panose="00000600000000000000" pitchFamily="2" charset="-18"/>
              </a:rPr>
              <a:t> and </a:t>
            </a:r>
            <a:r>
              <a:rPr lang="pl-PL" sz="2000" dirty="0" err="1">
                <a:latin typeface="Poppins Medium" panose="00000600000000000000" pitchFamily="2" charset="-18"/>
                <a:cs typeface="Poppins Medium" panose="00000600000000000000" pitchFamily="2" charset="-18"/>
              </a:rPr>
              <a:t>pricing</a:t>
            </a:r>
            <a:endParaRPr lang="pl-PL" sz="2000" dirty="0">
              <a:latin typeface="Poppins Medium" panose="00000600000000000000" pitchFamily="2" charset="-18"/>
              <a:cs typeface="Poppins Medium" panose="00000600000000000000" pitchFamily="2" charset="-18"/>
            </a:endParaRPr>
          </a:p>
          <a:p>
            <a:pPr marL="285750" indent="-285750">
              <a:lnSpc>
                <a:spcPct val="150000"/>
              </a:lnSpc>
              <a:buFont typeface="Arial" panose="020B0604020202020204" pitchFamily="34" charset="0"/>
              <a:buChar char="•"/>
            </a:pPr>
            <a:r>
              <a:rPr lang="pl-PL" sz="2000" dirty="0" err="1">
                <a:latin typeface="Poppins Medium" panose="00000600000000000000" pitchFamily="2" charset="-18"/>
                <a:cs typeface="Poppins Medium" panose="00000600000000000000" pitchFamily="2" charset="-18"/>
              </a:rPr>
              <a:t>Enthusiast</a:t>
            </a:r>
            <a:r>
              <a:rPr lang="pl-PL" sz="2000" dirty="0">
                <a:latin typeface="Poppins Medium" panose="00000600000000000000" pitchFamily="2" charset="-18"/>
                <a:cs typeface="Poppins Medium" panose="00000600000000000000" pitchFamily="2" charset="-18"/>
              </a:rPr>
              <a:t> of </a:t>
            </a:r>
            <a:r>
              <a:rPr lang="pl-PL" sz="2000" dirty="0" err="1">
                <a:latin typeface="Poppins Medium" panose="00000600000000000000" pitchFamily="2" charset="-18"/>
                <a:cs typeface="Poppins Medium" panose="00000600000000000000" pitchFamily="2" charset="-18"/>
              </a:rPr>
              <a:t>building</a:t>
            </a:r>
            <a:r>
              <a:rPr lang="pl-PL" sz="2000" dirty="0">
                <a:latin typeface="Poppins Medium" panose="00000600000000000000" pitchFamily="2" charset="-18"/>
                <a:cs typeface="Poppins Medium" panose="00000600000000000000" pitchFamily="2" charset="-18"/>
              </a:rPr>
              <a:t> AI </a:t>
            </a:r>
            <a:r>
              <a:rPr lang="pl-PL" sz="2000" dirty="0" err="1">
                <a:latin typeface="Poppins Medium" panose="00000600000000000000" pitchFamily="2" charset="-18"/>
                <a:cs typeface="Poppins Medium" panose="00000600000000000000" pitchFamily="2" charset="-18"/>
              </a:rPr>
              <a:t>Agents</a:t>
            </a:r>
            <a:r>
              <a:rPr lang="pl-PL" sz="2000" dirty="0">
                <a:latin typeface="Poppins Medium" panose="00000600000000000000" pitchFamily="2" charset="-18"/>
                <a:cs typeface="Poppins Medium" panose="00000600000000000000" pitchFamily="2" charset="-18"/>
              </a:rPr>
              <a:t> and </a:t>
            </a:r>
            <a:r>
              <a:rPr lang="pl-PL" sz="2000" dirty="0" err="1">
                <a:latin typeface="Poppins Medium" panose="00000600000000000000" pitchFamily="2" charset="-18"/>
                <a:cs typeface="Poppins Medium" panose="00000600000000000000" pitchFamily="2" charset="-18"/>
              </a:rPr>
              <a:t>orchestrating</a:t>
            </a:r>
            <a:r>
              <a:rPr lang="pl-PL" sz="2000" dirty="0">
                <a:latin typeface="Poppins Medium" panose="00000600000000000000" pitchFamily="2" charset="-18"/>
                <a:cs typeface="Poppins Medium" panose="00000600000000000000" pitchFamily="2" charset="-18"/>
              </a:rPr>
              <a:t> </a:t>
            </a:r>
            <a:r>
              <a:rPr lang="pl-PL" sz="2000" dirty="0" err="1">
                <a:latin typeface="Poppins Medium" panose="00000600000000000000" pitchFamily="2" charset="-18"/>
                <a:cs typeface="Poppins Medium" panose="00000600000000000000" pitchFamily="2" charset="-18"/>
              </a:rPr>
              <a:t>complex</a:t>
            </a:r>
            <a:r>
              <a:rPr lang="pl-PL" sz="2000" dirty="0">
                <a:latin typeface="Poppins Medium" panose="00000600000000000000" pitchFamily="2" charset="-18"/>
                <a:cs typeface="Poppins Medium" panose="00000600000000000000" pitchFamily="2" charset="-18"/>
              </a:rPr>
              <a:t> LLM </a:t>
            </a:r>
            <a:r>
              <a:rPr lang="pl-PL" sz="2000" dirty="0" err="1">
                <a:latin typeface="Poppins Medium" panose="00000600000000000000" pitchFamily="2" charset="-18"/>
                <a:cs typeface="Poppins Medium" panose="00000600000000000000" pitchFamily="2" charset="-18"/>
              </a:rPr>
              <a:t>pipelines</a:t>
            </a:r>
            <a:r>
              <a:rPr lang="pl-PL" sz="2000" dirty="0">
                <a:latin typeface="Poppins Medium" panose="00000600000000000000" pitchFamily="2" charset="-18"/>
                <a:cs typeface="Poppins Medium" panose="00000600000000000000" pitchFamily="2" charset="-18"/>
              </a:rPr>
              <a:t> </a:t>
            </a:r>
            <a:r>
              <a:rPr lang="pl-PL" sz="2000" dirty="0" err="1">
                <a:latin typeface="Poppins Medium" panose="00000600000000000000" pitchFamily="2" charset="-18"/>
                <a:cs typeface="Poppins Medium" panose="00000600000000000000" pitchFamily="2" charset="-18"/>
              </a:rPr>
              <a:t>combined</a:t>
            </a:r>
            <a:r>
              <a:rPr lang="pl-PL" sz="2000" dirty="0">
                <a:latin typeface="Poppins Medium" panose="00000600000000000000" pitchFamily="2" charset="-18"/>
                <a:cs typeface="Poppins Medium" panose="00000600000000000000" pitchFamily="2" charset="-18"/>
              </a:rPr>
              <a:t> with </a:t>
            </a:r>
            <a:r>
              <a:rPr lang="pl-PL" sz="2000" dirty="0" err="1">
                <a:latin typeface="Poppins Medium" panose="00000600000000000000" pitchFamily="2" charset="-18"/>
                <a:cs typeface="Poppins Medium" panose="00000600000000000000" pitchFamily="2" charset="-18"/>
              </a:rPr>
              <a:t>classic</a:t>
            </a:r>
            <a:r>
              <a:rPr lang="pl-PL" sz="2000" dirty="0">
                <a:latin typeface="Poppins Medium" panose="00000600000000000000" pitchFamily="2" charset="-18"/>
                <a:cs typeface="Poppins Medium" panose="00000600000000000000" pitchFamily="2" charset="-18"/>
              </a:rPr>
              <a:t> ML </a:t>
            </a:r>
            <a:r>
              <a:rPr lang="pl-PL" sz="2000" dirty="0" err="1">
                <a:latin typeface="Poppins Medium" panose="00000600000000000000" pitchFamily="2" charset="-18"/>
                <a:cs typeface="Poppins Medium" panose="00000600000000000000" pitchFamily="2" charset="-18"/>
              </a:rPr>
              <a:t>models</a:t>
            </a:r>
            <a:endParaRPr lang="en-GB" sz="2000" dirty="0">
              <a:latin typeface="Poppins Medium" panose="00000600000000000000" pitchFamily="2" charset="-18"/>
              <a:cs typeface="Poppins Medium" panose="00000600000000000000" pitchFamily="2" charset="-18"/>
            </a:endParaRPr>
          </a:p>
          <a:p>
            <a:pPr marL="285750" indent="-285750">
              <a:lnSpc>
                <a:spcPct val="150000"/>
              </a:lnSpc>
              <a:buFont typeface="Arial" panose="020B0604020202020204" pitchFamily="34" charset="0"/>
              <a:buChar char="•"/>
            </a:pPr>
            <a:endParaRPr lang="en-GB" sz="2400" dirty="0">
              <a:latin typeface="Poppins Medium" panose="00000600000000000000" pitchFamily="2" charset="-18"/>
              <a:cs typeface="Poppins Medium" panose="00000600000000000000" pitchFamily="2" charset="-18"/>
            </a:endParaRPr>
          </a:p>
        </p:txBody>
      </p:sp>
      <p:pic>
        <p:nvPicPr>
          <p:cNvPr id="7" name="Symbol zastępczy zawartości 4">
            <a:extLst>
              <a:ext uri="{FF2B5EF4-FFF2-40B4-BE49-F238E27FC236}">
                <a16:creationId xmlns:a16="http://schemas.microsoft.com/office/drawing/2014/main" id="{825EF981-F5EF-A4A2-897D-6F6180AC8BFF}"/>
              </a:ext>
            </a:extLst>
          </p:cNvPr>
          <p:cNvPicPr>
            <a:picLocks noChangeAspect="1"/>
          </p:cNvPicPr>
          <p:nvPr/>
        </p:nvPicPr>
        <p:blipFill>
          <a:blip r:embed="rId2">
            <a:extLst>
              <a:ext uri="{28A0092B-C50C-407E-A947-70E740481C1C}">
                <a14:useLocalDpi xmlns:a14="http://schemas.microsoft.com/office/drawing/2010/main" val="0"/>
              </a:ext>
            </a:extLst>
          </a:blip>
          <a:srcRect l="311" r="311"/>
          <a:stretch/>
        </p:blipFill>
        <p:spPr>
          <a:xfrm>
            <a:off x="500807" y="527899"/>
            <a:ext cx="2643330" cy="2662881"/>
          </a:xfrm>
          <a:prstGeom prst="ellipse">
            <a:avLst/>
          </a:prstGeom>
          <a:ln w="57150" cap="rnd">
            <a:noFill/>
          </a:ln>
          <a:effectLst/>
          <a:scene3d>
            <a:camera prst="orthographicFront"/>
            <a:lightRig rig="contrasting" dir="t">
              <a:rot lat="0" lon="0" rev="3000000"/>
            </a:lightRig>
          </a:scene3d>
          <a:sp3d contourW="7620">
            <a:contourClr>
              <a:srgbClr val="333333"/>
            </a:contourClr>
          </a:sp3d>
        </p:spPr>
      </p:pic>
    </p:spTree>
    <p:extLst>
      <p:ext uri="{BB962C8B-B14F-4D97-AF65-F5344CB8AC3E}">
        <p14:creationId xmlns:p14="http://schemas.microsoft.com/office/powerpoint/2010/main" val="992142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6C4609-2EC2-7BB2-D3DC-E5D78A9143B5}"/>
            </a:ext>
          </a:extLst>
        </p:cNvPr>
        <p:cNvGrpSpPr/>
        <p:nvPr/>
      </p:nvGrpSpPr>
      <p:grpSpPr>
        <a:xfrm>
          <a:off x="0" y="0"/>
          <a:ext cx="0" cy="0"/>
          <a:chOff x="0" y="0"/>
          <a:chExt cx="0" cy="0"/>
        </a:xfrm>
      </p:grpSpPr>
      <p:sp>
        <p:nvSpPr>
          <p:cNvPr id="4" name="pole tekstowe 3">
            <a:extLst>
              <a:ext uri="{FF2B5EF4-FFF2-40B4-BE49-F238E27FC236}">
                <a16:creationId xmlns:a16="http://schemas.microsoft.com/office/drawing/2014/main" id="{C8EE44B7-3BA9-E356-3E0B-6B4C24EF2EC6}"/>
              </a:ext>
            </a:extLst>
          </p:cNvPr>
          <p:cNvSpPr txBox="1"/>
          <p:nvPr/>
        </p:nvSpPr>
        <p:spPr>
          <a:xfrm>
            <a:off x="407988" y="565805"/>
            <a:ext cx="11376025" cy="523220"/>
          </a:xfrm>
          <a:prstGeom prst="rect">
            <a:avLst/>
          </a:prstGeom>
          <a:noFill/>
        </p:spPr>
        <p:txBody>
          <a:bodyPr wrap="square" rtlCol="0">
            <a:spAutoFit/>
          </a:bodyPr>
          <a:lstStyle/>
          <a:p>
            <a:r>
              <a:rPr lang="pl-PL" sz="2800" b="1" dirty="0" err="1">
                <a:latin typeface="Poppins" panose="00000500000000000000" pitchFamily="2" charset="-18"/>
                <a:cs typeface="Poppins" panose="00000500000000000000" pitchFamily="2" charset="-18"/>
              </a:rPr>
              <a:t>Advantages</a:t>
            </a:r>
            <a:r>
              <a:rPr lang="pl-PL" sz="2800" b="1" dirty="0">
                <a:latin typeface="Poppins" panose="00000500000000000000" pitchFamily="2" charset="-18"/>
                <a:cs typeface="Poppins" panose="00000500000000000000" pitchFamily="2" charset="-18"/>
              </a:rPr>
              <a:t> of </a:t>
            </a:r>
            <a:r>
              <a:rPr lang="pl-PL" sz="2800" b="1" dirty="0" err="1">
                <a:latin typeface="Poppins" panose="00000500000000000000" pitchFamily="2" charset="-18"/>
                <a:cs typeface="Poppins" panose="00000500000000000000" pitchFamily="2" charset="-18"/>
              </a:rPr>
              <a:t>language</a:t>
            </a:r>
            <a:r>
              <a:rPr lang="pl-PL" sz="2800" b="1" dirty="0">
                <a:latin typeface="Poppins" panose="00000500000000000000" pitchFamily="2" charset="-18"/>
                <a:cs typeface="Poppins" panose="00000500000000000000" pitchFamily="2" charset="-18"/>
              </a:rPr>
              <a:t> as a medium for </a:t>
            </a:r>
            <a:r>
              <a:rPr lang="pl-PL" sz="2800" b="1" dirty="0" err="1">
                <a:latin typeface="Poppins" panose="00000500000000000000" pitchFamily="2" charset="-18"/>
                <a:cs typeface="Poppins" panose="00000500000000000000" pitchFamily="2" charset="-18"/>
              </a:rPr>
              <a:t>intelligence</a:t>
            </a:r>
            <a:endParaRPr lang="pl-PL" sz="2800" b="1" dirty="0">
              <a:latin typeface="Poppins" panose="00000500000000000000" pitchFamily="2" charset="-18"/>
              <a:cs typeface="Poppins" panose="00000500000000000000" pitchFamily="2" charset="-18"/>
            </a:endParaRPr>
          </a:p>
        </p:txBody>
      </p:sp>
      <p:sp>
        <p:nvSpPr>
          <p:cNvPr id="2" name="Prostokąt: zaokrąglone rogi 1">
            <a:extLst>
              <a:ext uri="{FF2B5EF4-FFF2-40B4-BE49-F238E27FC236}">
                <a16:creationId xmlns:a16="http://schemas.microsoft.com/office/drawing/2014/main" id="{C4571A9A-7C1A-0031-2EBC-3BF1AC681559}"/>
              </a:ext>
            </a:extLst>
          </p:cNvPr>
          <p:cNvSpPr/>
          <p:nvPr/>
        </p:nvSpPr>
        <p:spPr>
          <a:xfrm>
            <a:off x="407988" y="1364079"/>
            <a:ext cx="5543550" cy="2412792"/>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dirty="0">
                <a:solidFill>
                  <a:schemeClr val="tx1"/>
                </a:solidFill>
                <a:latin typeface="Poppins" panose="00000500000000000000" pitchFamily="2" charset="-18"/>
                <a:cs typeface="Poppins" panose="00000500000000000000" pitchFamily="2" charset="-18"/>
              </a:rPr>
              <a:t>Language </a:t>
            </a:r>
            <a:r>
              <a:rPr lang="pl-PL" dirty="0" err="1">
                <a:solidFill>
                  <a:schemeClr val="tx1"/>
                </a:solidFill>
                <a:latin typeface="Poppins" panose="00000500000000000000" pitchFamily="2" charset="-18"/>
                <a:cs typeface="Poppins" panose="00000500000000000000" pitchFamily="2" charset="-18"/>
              </a:rPr>
              <a:t>is</a:t>
            </a:r>
            <a:r>
              <a:rPr lang="pl-PL" dirty="0">
                <a:solidFill>
                  <a:schemeClr val="tx1"/>
                </a:solidFill>
                <a:latin typeface="Poppins" panose="00000500000000000000" pitchFamily="2" charset="-18"/>
                <a:cs typeface="Poppins" panose="00000500000000000000" pitchFamily="2" charset="-18"/>
              </a:rPr>
              <a:t> central to </a:t>
            </a:r>
            <a:r>
              <a:rPr lang="pl-PL" dirty="0" err="1">
                <a:solidFill>
                  <a:schemeClr val="tx1"/>
                </a:solidFill>
                <a:latin typeface="Poppins" panose="00000500000000000000" pitchFamily="2" charset="-18"/>
                <a:cs typeface="Poppins" panose="00000500000000000000" pitchFamily="2" charset="-18"/>
              </a:rPr>
              <a:t>human</a:t>
            </a:r>
            <a:r>
              <a:rPr lang="pl-PL" dirty="0">
                <a:solidFill>
                  <a:schemeClr val="tx1"/>
                </a:solidFill>
                <a:latin typeface="Poppins" panose="00000500000000000000" pitchFamily="2" charset="-18"/>
                <a:cs typeface="Poppins" panose="00000500000000000000" pitchFamily="2" charset="-18"/>
              </a:rPr>
              <a:t> </a:t>
            </a:r>
            <a:r>
              <a:rPr lang="pl-PL" dirty="0" err="1">
                <a:solidFill>
                  <a:schemeClr val="tx1"/>
                </a:solidFill>
                <a:latin typeface="Poppins" panose="00000500000000000000" pitchFamily="2" charset="-18"/>
                <a:cs typeface="Poppins" panose="00000500000000000000" pitchFamily="2" charset="-18"/>
              </a:rPr>
              <a:t>communication</a:t>
            </a:r>
            <a:r>
              <a:rPr lang="pl-PL" dirty="0">
                <a:solidFill>
                  <a:schemeClr val="tx1"/>
                </a:solidFill>
                <a:latin typeface="Poppins" panose="00000500000000000000" pitchFamily="2" charset="-18"/>
                <a:cs typeface="Poppins" panose="00000500000000000000" pitchFamily="2" charset="-18"/>
              </a:rPr>
              <a:t> and </a:t>
            </a:r>
            <a:r>
              <a:rPr lang="pl-PL" dirty="0" err="1">
                <a:solidFill>
                  <a:schemeClr val="tx1"/>
                </a:solidFill>
                <a:latin typeface="Poppins" panose="00000500000000000000" pitchFamily="2" charset="-18"/>
                <a:cs typeface="Poppins" panose="00000500000000000000" pitchFamily="2" charset="-18"/>
              </a:rPr>
              <a:t>knowledge</a:t>
            </a:r>
            <a:r>
              <a:rPr lang="pl-PL" dirty="0">
                <a:solidFill>
                  <a:schemeClr val="tx1"/>
                </a:solidFill>
                <a:latin typeface="Poppins" panose="00000500000000000000" pitchFamily="2" charset="-18"/>
                <a:cs typeface="Poppins" panose="00000500000000000000" pitchFamily="2" charset="-18"/>
              </a:rPr>
              <a:t> </a:t>
            </a:r>
            <a:r>
              <a:rPr lang="pl-PL" dirty="0" err="1">
                <a:solidFill>
                  <a:schemeClr val="tx1"/>
                </a:solidFill>
                <a:latin typeface="Poppins" panose="00000500000000000000" pitchFamily="2" charset="-18"/>
                <a:cs typeface="Poppins" panose="00000500000000000000" pitchFamily="2" charset="-18"/>
              </a:rPr>
              <a:t>sharing</a:t>
            </a:r>
            <a:r>
              <a:rPr lang="pl-PL" dirty="0">
                <a:solidFill>
                  <a:schemeClr val="tx1"/>
                </a:solidFill>
                <a:latin typeface="Poppins" panose="00000500000000000000" pitchFamily="2" charset="-18"/>
                <a:cs typeface="Poppins" panose="00000500000000000000" pitchFamily="2" charset="-18"/>
              </a:rPr>
              <a:t>. </a:t>
            </a:r>
          </a:p>
          <a:p>
            <a:pPr algn="ctr"/>
            <a:endParaRPr lang="pl-PL" dirty="0">
              <a:solidFill>
                <a:schemeClr val="tx1"/>
              </a:solidFill>
              <a:latin typeface="Poppins" panose="00000500000000000000" pitchFamily="2" charset="-18"/>
              <a:cs typeface="Poppins" panose="00000500000000000000" pitchFamily="2" charset="-18"/>
            </a:endParaRPr>
          </a:p>
          <a:p>
            <a:pPr algn="ctr"/>
            <a:r>
              <a:rPr lang="pl-PL" dirty="0" err="1">
                <a:solidFill>
                  <a:schemeClr val="tx1"/>
                </a:solidFill>
                <a:latin typeface="Poppins" panose="00000500000000000000" pitchFamily="2" charset="-18"/>
                <a:cs typeface="Poppins" panose="00000500000000000000" pitchFamily="2" charset="-18"/>
              </a:rPr>
              <a:t>Once</a:t>
            </a:r>
            <a:r>
              <a:rPr lang="pl-PL" dirty="0">
                <a:solidFill>
                  <a:schemeClr val="tx1"/>
                </a:solidFill>
                <a:latin typeface="Poppins" panose="00000500000000000000" pitchFamily="2" charset="-18"/>
                <a:cs typeface="Poppins" panose="00000500000000000000" pitchFamily="2" charset="-18"/>
              </a:rPr>
              <a:t> </a:t>
            </a:r>
            <a:r>
              <a:rPr lang="pl-PL" dirty="0" err="1">
                <a:solidFill>
                  <a:schemeClr val="tx1"/>
                </a:solidFill>
                <a:latin typeface="Poppins" panose="00000500000000000000" pitchFamily="2" charset="-18"/>
                <a:cs typeface="Poppins" panose="00000500000000000000" pitchFamily="2" charset="-18"/>
              </a:rPr>
              <a:t>Computers</a:t>
            </a:r>
            <a:r>
              <a:rPr lang="pl-PL" dirty="0">
                <a:solidFill>
                  <a:schemeClr val="tx1"/>
                </a:solidFill>
                <a:latin typeface="Poppins" panose="00000500000000000000" pitchFamily="2" charset="-18"/>
                <a:cs typeface="Poppins" panose="00000500000000000000" pitchFamily="2" charset="-18"/>
              </a:rPr>
              <a:t> </a:t>
            </a:r>
            <a:r>
              <a:rPr lang="pl-PL" dirty="0" err="1">
                <a:solidFill>
                  <a:schemeClr val="tx1"/>
                </a:solidFill>
                <a:latin typeface="Poppins" panose="00000500000000000000" pitchFamily="2" charset="-18"/>
                <a:cs typeface="Poppins" panose="00000500000000000000" pitchFamily="2" charset="-18"/>
              </a:rPr>
              <a:t>learned</a:t>
            </a:r>
            <a:r>
              <a:rPr lang="pl-PL" dirty="0">
                <a:solidFill>
                  <a:schemeClr val="tx1"/>
                </a:solidFill>
                <a:latin typeface="Poppins" panose="00000500000000000000" pitchFamily="2" charset="-18"/>
                <a:cs typeface="Poppins" panose="00000500000000000000" pitchFamily="2" charset="-18"/>
              </a:rPr>
              <a:t> to </a:t>
            </a:r>
            <a:r>
              <a:rPr lang="pl-PL" dirty="0" err="1">
                <a:solidFill>
                  <a:schemeClr val="tx1"/>
                </a:solidFill>
                <a:latin typeface="Poppins" panose="00000500000000000000" pitchFamily="2" charset="-18"/>
                <a:cs typeface="Poppins" panose="00000500000000000000" pitchFamily="2" charset="-18"/>
              </a:rPr>
              <a:t>minic</a:t>
            </a:r>
            <a:r>
              <a:rPr lang="pl-PL" dirty="0">
                <a:solidFill>
                  <a:schemeClr val="tx1"/>
                </a:solidFill>
                <a:latin typeface="Poppins" panose="00000500000000000000" pitchFamily="2" charset="-18"/>
                <a:cs typeface="Poppins" panose="00000500000000000000" pitchFamily="2" charset="-18"/>
              </a:rPr>
              <a:t> </a:t>
            </a:r>
            <a:r>
              <a:rPr lang="pl-PL" dirty="0" err="1">
                <a:solidFill>
                  <a:schemeClr val="tx1"/>
                </a:solidFill>
                <a:latin typeface="Poppins" panose="00000500000000000000" pitchFamily="2" charset="-18"/>
                <a:cs typeface="Poppins" panose="00000500000000000000" pitchFamily="2" charset="-18"/>
              </a:rPr>
              <a:t>conversations</a:t>
            </a:r>
            <a:r>
              <a:rPr lang="pl-PL" dirty="0">
                <a:solidFill>
                  <a:schemeClr val="tx1"/>
                </a:solidFill>
                <a:latin typeface="Poppins" panose="00000500000000000000" pitchFamily="2" charset="-18"/>
                <a:cs typeface="Poppins" panose="00000500000000000000" pitchFamily="2" charset="-18"/>
              </a:rPr>
              <a:t> </a:t>
            </a:r>
            <a:r>
              <a:rPr lang="pl-PL" dirty="0" err="1">
                <a:solidFill>
                  <a:schemeClr val="tx1"/>
                </a:solidFill>
                <a:latin typeface="Poppins" panose="00000500000000000000" pitchFamily="2" charset="-18"/>
                <a:cs typeface="Poppins" panose="00000500000000000000" pitchFamily="2" charset="-18"/>
              </a:rPr>
              <a:t>they</a:t>
            </a:r>
            <a:r>
              <a:rPr lang="pl-PL" dirty="0">
                <a:solidFill>
                  <a:schemeClr val="tx1"/>
                </a:solidFill>
                <a:latin typeface="Poppins" panose="00000500000000000000" pitchFamily="2" charset="-18"/>
                <a:cs typeface="Poppins" panose="00000500000000000000" pitchFamily="2" charset="-18"/>
              </a:rPr>
              <a:t> </a:t>
            </a:r>
            <a:r>
              <a:rPr lang="pl-PL" dirty="0" err="1">
                <a:solidFill>
                  <a:schemeClr val="tx1"/>
                </a:solidFill>
                <a:latin typeface="Poppins" panose="00000500000000000000" pitchFamily="2" charset="-18"/>
                <a:cs typeface="Poppins" panose="00000500000000000000" pitchFamily="2" charset="-18"/>
              </a:rPr>
              <a:t>are</a:t>
            </a:r>
            <a:r>
              <a:rPr lang="pl-PL" dirty="0">
                <a:solidFill>
                  <a:schemeClr val="tx1"/>
                </a:solidFill>
                <a:latin typeface="Poppins" panose="00000500000000000000" pitchFamily="2" charset="-18"/>
                <a:cs typeface="Poppins" panose="00000500000000000000" pitchFamily="2" charset="-18"/>
              </a:rPr>
              <a:t> </a:t>
            </a:r>
            <a:r>
              <a:rPr lang="pl-PL" dirty="0" err="1">
                <a:solidFill>
                  <a:schemeClr val="tx1"/>
                </a:solidFill>
                <a:latin typeface="Poppins" panose="00000500000000000000" pitchFamily="2" charset="-18"/>
                <a:cs typeface="Poppins" panose="00000500000000000000" pitchFamily="2" charset="-18"/>
              </a:rPr>
              <a:t>perceived</a:t>
            </a:r>
            <a:r>
              <a:rPr lang="pl-PL" dirty="0">
                <a:solidFill>
                  <a:schemeClr val="tx1"/>
                </a:solidFill>
                <a:latin typeface="Poppins" panose="00000500000000000000" pitchFamily="2" charset="-18"/>
                <a:cs typeface="Poppins" panose="00000500000000000000" pitchFamily="2" charset="-18"/>
              </a:rPr>
              <a:t> as inteligent</a:t>
            </a:r>
            <a:endParaRPr lang="en-GB" dirty="0">
              <a:solidFill>
                <a:schemeClr val="tx1"/>
              </a:solidFill>
              <a:latin typeface="Poppins" panose="00000500000000000000" pitchFamily="2" charset="-18"/>
              <a:cs typeface="Poppins" panose="00000500000000000000" pitchFamily="2" charset="-18"/>
            </a:endParaRPr>
          </a:p>
        </p:txBody>
      </p:sp>
      <p:sp>
        <p:nvSpPr>
          <p:cNvPr id="3" name="Prostokąt: zaokrąglone rogi 2">
            <a:extLst>
              <a:ext uri="{FF2B5EF4-FFF2-40B4-BE49-F238E27FC236}">
                <a16:creationId xmlns:a16="http://schemas.microsoft.com/office/drawing/2014/main" id="{F5EECE15-B4A2-6B8E-C61C-EC23C32F86AE}"/>
              </a:ext>
            </a:extLst>
          </p:cNvPr>
          <p:cNvSpPr/>
          <p:nvPr/>
        </p:nvSpPr>
        <p:spPr>
          <a:xfrm>
            <a:off x="6240464" y="1364079"/>
            <a:ext cx="5543550" cy="2412792"/>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dirty="0">
                <a:solidFill>
                  <a:schemeClr val="tx1"/>
                </a:solidFill>
                <a:latin typeface="Poppins" panose="00000500000000000000" pitchFamily="2" charset="-18"/>
                <a:cs typeface="Poppins" panose="00000500000000000000" pitchFamily="2" charset="-18"/>
              </a:rPr>
              <a:t>Language </a:t>
            </a:r>
            <a:r>
              <a:rPr lang="pl-PL" dirty="0" err="1">
                <a:solidFill>
                  <a:schemeClr val="tx1"/>
                </a:solidFill>
                <a:latin typeface="Poppins" panose="00000500000000000000" pitchFamily="2" charset="-18"/>
                <a:cs typeface="Poppins" panose="00000500000000000000" pitchFamily="2" charset="-18"/>
              </a:rPr>
              <a:t>is</a:t>
            </a:r>
            <a:r>
              <a:rPr lang="pl-PL" dirty="0">
                <a:solidFill>
                  <a:schemeClr val="tx1"/>
                </a:solidFill>
                <a:latin typeface="Poppins" panose="00000500000000000000" pitchFamily="2" charset="-18"/>
                <a:cs typeface="Poppins" panose="00000500000000000000" pitchFamily="2" charset="-18"/>
              </a:rPr>
              <a:t> a </a:t>
            </a:r>
            <a:r>
              <a:rPr lang="pl-PL" dirty="0" err="1">
                <a:solidFill>
                  <a:schemeClr val="tx1"/>
                </a:solidFill>
                <a:latin typeface="Poppins" panose="00000500000000000000" pitchFamily="2" charset="-18"/>
                <a:cs typeface="Poppins" panose="00000500000000000000" pitchFamily="2" charset="-18"/>
              </a:rPr>
              <a:t>bridge</a:t>
            </a:r>
            <a:r>
              <a:rPr lang="pl-PL" dirty="0">
                <a:solidFill>
                  <a:schemeClr val="tx1"/>
                </a:solidFill>
                <a:latin typeface="Poppins" panose="00000500000000000000" pitchFamily="2" charset="-18"/>
                <a:cs typeface="Poppins" panose="00000500000000000000" pitchFamily="2" charset="-18"/>
              </a:rPr>
              <a:t> </a:t>
            </a:r>
            <a:r>
              <a:rPr lang="pl-PL" dirty="0" err="1">
                <a:solidFill>
                  <a:schemeClr val="tx1"/>
                </a:solidFill>
                <a:latin typeface="Poppins" panose="00000500000000000000" pitchFamily="2" charset="-18"/>
                <a:cs typeface="Poppins" panose="00000500000000000000" pitchFamily="2" charset="-18"/>
              </a:rPr>
              <a:t>allowing</a:t>
            </a:r>
            <a:r>
              <a:rPr lang="pl-PL" dirty="0">
                <a:solidFill>
                  <a:schemeClr val="tx1"/>
                </a:solidFill>
                <a:latin typeface="Poppins" panose="00000500000000000000" pitchFamily="2" charset="-18"/>
                <a:cs typeface="Poppins" panose="00000500000000000000" pitchFamily="2" charset="-18"/>
              </a:rPr>
              <a:t> to </a:t>
            </a:r>
            <a:r>
              <a:rPr lang="pl-PL" dirty="0" err="1">
                <a:solidFill>
                  <a:schemeClr val="tx1"/>
                </a:solidFill>
                <a:latin typeface="Poppins" panose="00000500000000000000" pitchFamily="2" charset="-18"/>
                <a:cs typeface="Poppins" panose="00000500000000000000" pitchFamily="2" charset="-18"/>
              </a:rPr>
              <a:t>join</a:t>
            </a:r>
            <a:r>
              <a:rPr lang="pl-PL" dirty="0">
                <a:solidFill>
                  <a:schemeClr val="tx1"/>
                </a:solidFill>
                <a:latin typeface="Poppins" panose="00000500000000000000" pitchFamily="2" charset="-18"/>
                <a:cs typeface="Poppins" panose="00000500000000000000" pitchFamily="2" charset="-18"/>
              </a:rPr>
              <a:t> </a:t>
            </a:r>
            <a:r>
              <a:rPr lang="pl-PL" dirty="0" err="1">
                <a:solidFill>
                  <a:schemeClr val="tx1"/>
                </a:solidFill>
                <a:latin typeface="Poppins" panose="00000500000000000000" pitchFamily="2" charset="-18"/>
                <a:cs typeface="Poppins" panose="00000500000000000000" pitchFamily="2" charset="-18"/>
              </a:rPr>
              <a:t>all</a:t>
            </a:r>
            <a:r>
              <a:rPr lang="pl-PL" dirty="0">
                <a:solidFill>
                  <a:schemeClr val="tx1"/>
                </a:solidFill>
                <a:latin typeface="Poppins" panose="00000500000000000000" pitchFamily="2" charset="-18"/>
                <a:cs typeface="Poppins" panose="00000500000000000000" pitchFamily="2" charset="-18"/>
              </a:rPr>
              <a:t> </a:t>
            </a:r>
            <a:r>
              <a:rPr lang="pl-PL" dirty="0" err="1">
                <a:solidFill>
                  <a:schemeClr val="tx1"/>
                </a:solidFill>
                <a:latin typeface="Poppins" panose="00000500000000000000" pitchFamily="2" charset="-18"/>
                <a:cs typeface="Poppins" panose="00000500000000000000" pitchFamily="2" charset="-18"/>
              </a:rPr>
              <a:t>possible</a:t>
            </a:r>
            <a:r>
              <a:rPr lang="pl-PL" dirty="0">
                <a:solidFill>
                  <a:schemeClr val="tx1"/>
                </a:solidFill>
                <a:latin typeface="Poppins" panose="00000500000000000000" pitchFamily="2" charset="-18"/>
                <a:cs typeface="Poppins" panose="00000500000000000000" pitchFamily="2" charset="-18"/>
              </a:rPr>
              <a:t> </a:t>
            </a:r>
            <a:r>
              <a:rPr lang="pl-PL" dirty="0" err="1">
                <a:solidFill>
                  <a:schemeClr val="tx1"/>
                </a:solidFill>
                <a:latin typeface="Poppins" panose="00000500000000000000" pitchFamily="2" charset="-18"/>
                <a:cs typeface="Poppins" panose="00000500000000000000" pitchFamily="2" charset="-18"/>
              </a:rPr>
              <a:t>abstract</a:t>
            </a:r>
            <a:r>
              <a:rPr lang="pl-PL" dirty="0">
                <a:solidFill>
                  <a:schemeClr val="tx1"/>
                </a:solidFill>
                <a:latin typeface="Poppins" panose="00000500000000000000" pitchFamily="2" charset="-18"/>
                <a:cs typeface="Poppins" panose="00000500000000000000" pitchFamily="2" charset="-18"/>
              </a:rPr>
              <a:t> </a:t>
            </a:r>
            <a:r>
              <a:rPr lang="pl-PL" dirty="0" err="1">
                <a:solidFill>
                  <a:schemeClr val="tx1"/>
                </a:solidFill>
                <a:latin typeface="Poppins" panose="00000500000000000000" pitchFamily="2" charset="-18"/>
                <a:cs typeface="Poppins" panose="00000500000000000000" pitchFamily="2" charset="-18"/>
              </a:rPr>
              <a:t>concepts</a:t>
            </a:r>
            <a:r>
              <a:rPr lang="pl-PL" dirty="0">
                <a:solidFill>
                  <a:schemeClr val="tx1"/>
                </a:solidFill>
                <a:latin typeface="Poppins" panose="00000500000000000000" pitchFamily="2" charset="-18"/>
                <a:cs typeface="Poppins" panose="00000500000000000000" pitchFamily="2" charset="-18"/>
              </a:rPr>
              <a:t>. </a:t>
            </a:r>
            <a:br>
              <a:rPr lang="pl-PL" dirty="0">
                <a:solidFill>
                  <a:schemeClr val="tx1"/>
                </a:solidFill>
                <a:latin typeface="Poppins" panose="00000500000000000000" pitchFamily="2" charset="-18"/>
                <a:cs typeface="Poppins" panose="00000500000000000000" pitchFamily="2" charset="-18"/>
              </a:rPr>
            </a:br>
            <a:br>
              <a:rPr lang="pl-PL" dirty="0">
                <a:solidFill>
                  <a:schemeClr val="tx1"/>
                </a:solidFill>
                <a:latin typeface="Poppins" panose="00000500000000000000" pitchFamily="2" charset="-18"/>
                <a:cs typeface="Poppins" panose="00000500000000000000" pitchFamily="2" charset="-18"/>
              </a:rPr>
            </a:br>
            <a:r>
              <a:rPr lang="pl-PL" dirty="0" err="1">
                <a:solidFill>
                  <a:schemeClr val="tx1"/>
                </a:solidFill>
                <a:latin typeface="Poppins" panose="00000500000000000000" pitchFamily="2" charset="-18"/>
                <a:cs typeface="Poppins" panose="00000500000000000000" pitchFamily="2" charset="-18"/>
              </a:rPr>
              <a:t>This</a:t>
            </a:r>
            <a:r>
              <a:rPr lang="pl-PL" dirty="0">
                <a:solidFill>
                  <a:schemeClr val="tx1"/>
                </a:solidFill>
                <a:latin typeface="Poppins" panose="00000500000000000000" pitchFamily="2" charset="-18"/>
                <a:cs typeface="Poppins" panose="00000500000000000000" pitchFamily="2" charset="-18"/>
              </a:rPr>
              <a:t> </a:t>
            </a:r>
            <a:r>
              <a:rPr lang="pl-PL" dirty="0" err="1">
                <a:solidFill>
                  <a:schemeClr val="tx1"/>
                </a:solidFill>
                <a:latin typeface="Poppins" panose="00000500000000000000" pitchFamily="2" charset="-18"/>
                <a:cs typeface="Poppins" panose="00000500000000000000" pitchFamily="2" charset="-18"/>
              </a:rPr>
              <a:t>allows</a:t>
            </a:r>
            <a:r>
              <a:rPr lang="pl-PL" dirty="0">
                <a:solidFill>
                  <a:schemeClr val="tx1"/>
                </a:solidFill>
                <a:latin typeface="Poppins" panose="00000500000000000000" pitchFamily="2" charset="-18"/>
                <a:cs typeface="Poppins" panose="00000500000000000000" pitchFamily="2" charset="-18"/>
              </a:rPr>
              <a:t> </a:t>
            </a:r>
            <a:r>
              <a:rPr lang="pl-PL" dirty="0" err="1">
                <a:solidFill>
                  <a:schemeClr val="tx1"/>
                </a:solidFill>
                <a:latin typeface="Poppins" panose="00000500000000000000" pitchFamily="2" charset="-18"/>
                <a:cs typeface="Poppins" panose="00000500000000000000" pitchFamily="2" charset="-18"/>
              </a:rPr>
              <a:t>LLMs</a:t>
            </a:r>
            <a:r>
              <a:rPr lang="pl-PL" dirty="0">
                <a:solidFill>
                  <a:schemeClr val="tx1"/>
                </a:solidFill>
                <a:latin typeface="Poppins" panose="00000500000000000000" pitchFamily="2" charset="-18"/>
                <a:cs typeface="Poppins" panose="00000500000000000000" pitchFamily="2" charset="-18"/>
              </a:rPr>
              <a:t> to </a:t>
            </a:r>
            <a:r>
              <a:rPr lang="pl-PL" dirty="0" err="1">
                <a:solidFill>
                  <a:schemeClr val="tx1"/>
                </a:solidFill>
                <a:latin typeface="Poppins" panose="00000500000000000000" pitchFamily="2" charset="-18"/>
                <a:cs typeface="Poppins" panose="00000500000000000000" pitchFamily="2" charset="-18"/>
              </a:rPr>
              <a:t>leverage</a:t>
            </a:r>
            <a:r>
              <a:rPr lang="pl-PL" dirty="0">
                <a:solidFill>
                  <a:schemeClr val="tx1"/>
                </a:solidFill>
                <a:latin typeface="Poppins" panose="00000500000000000000" pitchFamily="2" charset="-18"/>
                <a:cs typeface="Poppins" panose="00000500000000000000" pitchFamily="2" charset="-18"/>
              </a:rPr>
              <a:t> </a:t>
            </a:r>
            <a:r>
              <a:rPr lang="pl-PL" dirty="0" err="1">
                <a:solidFill>
                  <a:schemeClr val="tx1"/>
                </a:solidFill>
                <a:latin typeface="Poppins" panose="00000500000000000000" pitchFamily="2" charset="-18"/>
                <a:cs typeface="Poppins" panose="00000500000000000000" pitchFamily="2" charset="-18"/>
              </a:rPr>
              <a:t>language</a:t>
            </a:r>
            <a:r>
              <a:rPr lang="pl-PL" dirty="0">
                <a:solidFill>
                  <a:schemeClr val="tx1"/>
                </a:solidFill>
                <a:latin typeface="Poppins" panose="00000500000000000000" pitchFamily="2" charset="-18"/>
                <a:cs typeface="Poppins" panose="00000500000000000000" pitchFamily="2" charset="-18"/>
              </a:rPr>
              <a:t> as a medium to </a:t>
            </a:r>
            <a:r>
              <a:rPr lang="pl-PL" dirty="0" err="1">
                <a:solidFill>
                  <a:schemeClr val="tx1"/>
                </a:solidFill>
                <a:latin typeface="Poppins" panose="00000500000000000000" pitchFamily="2" charset="-18"/>
                <a:cs typeface="Poppins" panose="00000500000000000000" pitchFamily="2" charset="-18"/>
              </a:rPr>
              <a:t>memorize</a:t>
            </a:r>
            <a:r>
              <a:rPr lang="pl-PL" dirty="0">
                <a:solidFill>
                  <a:schemeClr val="tx1"/>
                </a:solidFill>
                <a:latin typeface="Poppins" panose="00000500000000000000" pitchFamily="2" charset="-18"/>
                <a:cs typeface="Poppins" panose="00000500000000000000" pitchFamily="2" charset="-18"/>
              </a:rPr>
              <a:t> and </a:t>
            </a:r>
            <a:r>
              <a:rPr lang="pl-PL" dirty="0" err="1">
                <a:solidFill>
                  <a:schemeClr val="tx1"/>
                </a:solidFill>
                <a:latin typeface="Poppins" panose="00000500000000000000" pitchFamily="2" charset="-18"/>
                <a:cs typeface="Poppins" panose="00000500000000000000" pitchFamily="2" charset="-18"/>
              </a:rPr>
              <a:t>estimate</a:t>
            </a:r>
            <a:r>
              <a:rPr lang="pl-PL" dirty="0">
                <a:solidFill>
                  <a:schemeClr val="tx1"/>
                </a:solidFill>
                <a:latin typeface="Poppins" panose="00000500000000000000" pitchFamily="2" charset="-18"/>
                <a:cs typeface="Poppins" panose="00000500000000000000" pitchFamily="2" charset="-18"/>
              </a:rPr>
              <a:t> most </a:t>
            </a:r>
            <a:r>
              <a:rPr lang="pl-PL" dirty="0" err="1">
                <a:solidFill>
                  <a:schemeClr val="tx1"/>
                </a:solidFill>
                <a:latin typeface="Poppins" panose="00000500000000000000" pitchFamily="2" charset="-18"/>
                <a:cs typeface="Poppins" panose="00000500000000000000" pitchFamily="2" charset="-18"/>
              </a:rPr>
              <a:t>probable</a:t>
            </a:r>
            <a:r>
              <a:rPr lang="pl-PL" dirty="0">
                <a:solidFill>
                  <a:schemeClr val="tx1"/>
                </a:solidFill>
                <a:latin typeface="Poppins" panose="00000500000000000000" pitchFamily="2" charset="-18"/>
                <a:cs typeface="Poppins" panose="00000500000000000000" pitchFamily="2" charset="-18"/>
              </a:rPr>
              <a:t> </a:t>
            </a:r>
            <a:r>
              <a:rPr lang="pl-PL" dirty="0" err="1">
                <a:solidFill>
                  <a:schemeClr val="tx1"/>
                </a:solidFill>
                <a:latin typeface="Poppins" panose="00000500000000000000" pitchFamily="2" charset="-18"/>
                <a:cs typeface="Poppins" panose="00000500000000000000" pitchFamily="2" charset="-18"/>
              </a:rPr>
              <a:t>outcomes</a:t>
            </a:r>
            <a:r>
              <a:rPr lang="pl-PL" dirty="0">
                <a:solidFill>
                  <a:schemeClr val="tx1"/>
                </a:solidFill>
                <a:latin typeface="Poppins" panose="00000500000000000000" pitchFamily="2" charset="-18"/>
                <a:cs typeface="Poppins" panose="00000500000000000000" pitchFamily="2" charset="-18"/>
              </a:rPr>
              <a:t> </a:t>
            </a:r>
            <a:endParaRPr lang="en-GB" dirty="0">
              <a:solidFill>
                <a:schemeClr val="tx1"/>
              </a:solidFill>
              <a:latin typeface="Poppins" panose="00000500000000000000" pitchFamily="2" charset="-18"/>
              <a:cs typeface="Poppins" panose="00000500000000000000" pitchFamily="2" charset="-18"/>
            </a:endParaRPr>
          </a:p>
        </p:txBody>
      </p:sp>
      <p:sp>
        <p:nvSpPr>
          <p:cNvPr id="5" name="Prostokąt: zaokrąglone rogi 4">
            <a:extLst>
              <a:ext uri="{FF2B5EF4-FFF2-40B4-BE49-F238E27FC236}">
                <a16:creationId xmlns:a16="http://schemas.microsoft.com/office/drawing/2014/main" id="{6BE5E286-18DC-C5A0-766F-0919B3F25DAD}"/>
              </a:ext>
            </a:extLst>
          </p:cNvPr>
          <p:cNvSpPr/>
          <p:nvPr/>
        </p:nvSpPr>
        <p:spPr>
          <a:xfrm>
            <a:off x="407988" y="4051925"/>
            <a:ext cx="5543550" cy="2412792"/>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dirty="0" err="1">
                <a:solidFill>
                  <a:schemeClr val="tx1"/>
                </a:solidFill>
                <a:latin typeface="Poppins" panose="00000500000000000000" pitchFamily="2" charset="-18"/>
                <a:cs typeface="Poppins" panose="00000500000000000000" pitchFamily="2" charset="-18"/>
              </a:rPr>
              <a:t>Since</a:t>
            </a:r>
            <a:r>
              <a:rPr lang="pl-PL" dirty="0">
                <a:solidFill>
                  <a:schemeClr val="tx1"/>
                </a:solidFill>
                <a:latin typeface="Poppins" panose="00000500000000000000" pitchFamily="2" charset="-18"/>
                <a:cs typeface="Poppins" panose="00000500000000000000" pitchFamily="2" charset="-18"/>
              </a:rPr>
              <a:t> the </a:t>
            </a:r>
            <a:r>
              <a:rPr lang="pl-PL" dirty="0" err="1">
                <a:solidFill>
                  <a:schemeClr val="tx1"/>
                </a:solidFill>
                <a:latin typeface="Poppins" panose="00000500000000000000" pitchFamily="2" charset="-18"/>
                <a:cs typeface="Poppins" panose="00000500000000000000" pitchFamily="2" charset="-18"/>
              </a:rPr>
              <a:t>invention</a:t>
            </a:r>
            <a:r>
              <a:rPr lang="pl-PL" dirty="0">
                <a:solidFill>
                  <a:schemeClr val="tx1"/>
                </a:solidFill>
                <a:latin typeface="Poppins" panose="00000500000000000000" pitchFamily="2" charset="-18"/>
                <a:cs typeface="Poppins" panose="00000500000000000000" pitchFamily="2" charset="-18"/>
              </a:rPr>
              <a:t> of the </a:t>
            </a:r>
            <a:r>
              <a:rPr lang="pl-PL" dirty="0" err="1">
                <a:solidFill>
                  <a:schemeClr val="tx1"/>
                </a:solidFill>
                <a:latin typeface="Poppins" panose="00000500000000000000" pitchFamily="2" charset="-18"/>
                <a:cs typeface="Poppins" panose="00000500000000000000" pitchFamily="2" charset="-18"/>
              </a:rPr>
              <a:t>internet</a:t>
            </a:r>
            <a:r>
              <a:rPr lang="pl-PL" dirty="0">
                <a:solidFill>
                  <a:schemeClr val="tx1"/>
                </a:solidFill>
                <a:latin typeface="Poppins" panose="00000500000000000000" pitchFamily="2" charset="-18"/>
                <a:cs typeface="Poppins" panose="00000500000000000000" pitchFamily="2" charset="-18"/>
              </a:rPr>
              <a:t> </a:t>
            </a:r>
            <a:r>
              <a:rPr lang="pl-PL" dirty="0" err="1">
                <a:solidFill>
                  <a:schemeClr val="tx1"/>
                </a:solidFill>
                <a:latin typeface="Poppins" panose="00000500000000000000" pitchFamily="2" charset="-18"/>
                <a:cs typeface="Poppins" panose="00000500000000000000" pitchFamily="2" charset="-18"/>
              </a:rPr>
              <a:t>text</a:t>
            </a:r>
            <a:r>
              <a:rPr lang="pl-PL" dirty="0">
                <a:solidFill>
                  <a:schemeClr val="tx1"/>
                </a:solidFill>
                <a:latin typeface="Poppins" panose="00000500000000000000" pitchFamily="2" charset="-18"/>
                <a:cs typeface="Poppins" panose="00000500000000000000" pitchFamily="2" charset="-18"/>
              </a:rPr>
              <a:t> data </a:t>
            </a:r>
            <a:r>
              <a:rPr lang="pl-PL" dirty="0" err="1">
                <a:solidFill>
                  <a:schemeClr val="tx1"/>
                </a:solidFill>
                <a:latin typeface="Poppins" panose="00000500000000000000" pitchFamily="2" charset="-18"/>
                <a:cs typeface="Poppins" panose="00000500000000000000" pitchFamily="2" charset="-18"/>
              </a:rPr>
              <a:t>has</a:t>
            </a:r>
            <a:r>
              <a:rPr lang="pl-PL" dirty="0">
                <a:solidFill>
                  <a:schemeClr val="tx1"/>
                </a:solidFill>
                <a:latin typeface="Poppins" panose="00000500000000000000" pitchFamily="2" charset="-18"/>
                <a:cs typeface="Poppins" panose="00000500000000000000" pitchFamily="2" charset="-18"/>
              </a:rPr>
              <a:t> </a:t>
            </a:r>
            <a:r>
              <a:rPr lang="pl-PL" dirty="0" err="1">
                <a:solidFill>
                  <a:schemeClr val="tx1"/>
                </a:solidFill>
                <a:latin typeface="Poppins" panose="00000500000000000000" pitchFamily="2" charset="-18"/>
                <a:cs typeface="Poppins" panose="00000500000000000000" pitchFamily="2" charset="-18"/>
              </a:rPr>
              <a:t>been</a:t>
            </a:r>
            <a:r>
              <a:rPr lang="pl-PL" dirty="0">
                <a:solidFill>
                  <a:schemeClr val="tx1"/>
                </a:solidFill>
                <a:latin typeface="Poppins" panose="00000500000000000000" pitchFamily="2" charset="-18"/>
                <a:cs typeface="Poppins" panose="00000500000000000000" pitchFamily="2" charset="-18"/>
              </a:rPr>
              <a:t> </a:t>
            </a:r>
            <a:r>
              <a:rPr lang="pl-PL" dirty="0" err="1">
                <a:solidFill>
                  <a:schemeClr val="tx1"/>
                </a:solidFill>
                <a:latin typeface="Poppins" panose="00000500000000000000" pitchFamily="2" charset="-18"/>
                <a:cs typeface="Poppins" panose="00000500000000000000" pitchFamily="2" charset="-18"/>
              </a:rPr>
              <a:t>growing</a:t>
            </a:r>
            <a:r>
              <a:rPr lang="pl-PL" dirty="0">
                <a:solidFill>
                  <a:schemeClr val="tx1"/>
                </a:solidFill>
                <a:latin typeface="Poppins" panose="00000500000000000000" pitchFamily="2" charset="-18"/>
                <a:cs typeface="Poppins" panose="00000500000000000000" pitchFamily="2" charset="-18"/>
              </a:rPr>
              <a:t> </a:t>
            </a:r>
            <a:r>
              <a:rPr lang="pl-PL" dirty="0" err="1">
                <a:solidFill>
                  <a:schemeClr val="tx1"/>
                </a:solidFill>
                <a:latin typeface="Poppins" panose="00000500000000000000" pitchFamily="2" charset="-18"/>
                <a:cs typeface="Poppins" panose="00000500000000000000" pitchFamily="2" charset="-18"/>
              </a:rPr>
              <a:t>expotentially</a:t>
            </a:r>
            <a:r>
              <a:rPr lang="pl-PL" dirty="0">
                <a:solidFill>
                  <a:schemeClr val="tx1"/>
                </a:solidFill>
                <a:latin typeface="Poppins" panose="00000500000000000000" pitchFamily="2" charset="-18"/>
                <a:cs typeface="Poppins" panose="00000500000000000000" pitchFamily="2" charset="-18"/>
              </a:rPr>
              <a:t>. </a:t>
            </a:r>
            <a:br>
              <a:rPr lang="pl-PL" dirty="0">
                <a:solidFill>
                  <a:schemeClr val="tx1"/>
                </a:solidFill>
                <a:latin typeface="Poppins" panose="00000500000000000000" pitchFamily="2" charset="-18"/>
                <a:cs typeface="Poppins" panose="00000500000000000000" pitchFamily="2" charset="-18"/>
              </a:rPr>
            </a:br>
            <a:br>
              <a:rPr lang="pl-PL" dirty="0">
                <a:solidFill>
                  <a:schemeClr val="tx1"/>
                </a:solidFill>
                <a:latin typeface="Poppins" panose="00000500000000000000" pitchFamily="2" charset="-18"/>
                <a:cs typeface="Poppins" panose="00000500000000000000" pitchFamily="2" charset="-18"/>
              </a:rPr>
            </a:br>
            <a:r>
              <a:rPr lang="pl-PL" dirty="0" err="1">
                <a:solidFill>
                  <a:schemeClr val="tx1"/>
                </a:solidFill>
                <a:latin typeface="Poppins" panose="00000500000000000000" pitchFamily="2" charset="-18"/>
                <a:cs typeface="Poppins" panose="00000500000000000000" pitchFamily="2" charset="-18"/>
              </a:rPr>
              <a:t>This</a:t>
            </a:r>
            <a:r>
              <a:rPr lang="pl-PL" dirty="0">
                <a:solidFill>
                  <a:schemeClr val="tx1"/>
                </a:solidFill>
                <a:latin typeface="Poppins" panose="00000500000000000000" pitchFamily="2" charset="-18"/>
                <a:cs typeface="Poppins" panose="00000500000000000000" pitchFamily="2" charset="-18"/>
              </a:rPr>
              <a:t> </a:t>
            </a:r>
            <a:r>
              <a:rPr lang="pl-PL" dirty="0" err="1">
                <a:solidFill>
                  <a:schemeClr val="tx1"/>
                </a:solidFill>
                <a:latin typeface="Poppins" panose="00000500000000000000" pitchFamily="2" charset="-18"/>
                <a:cs typeface="Poppins" panose="00000500000000000000" pitchFamily="2" charset="-18"/>
              </a:rPr>
              <a:t>allowed</a:t>
            </a:r>
            <a:r>
              <a:rPr lang="pl-PL" dirty="0">
                <a:solidFill>
                  <a:schemeClr val="tx1"/>
                </a:solidFill>
                <a:latin typeface="Poppins" panose="00000500000000000000" pitchFamily="2" charset="-18"/>
                <a:cs typeface="Poppins" panose="00000500000000000000" pitchFamily="2" charset="-18"/>
              </a:rPr>
              <a:t> to </a:t>
            </a:r>
            <a:r>
              <a:rPr lang="pl-PL" dirty="0" err="1">
                <a:solidFill>
                  <a:schemeClr val="tx1"/>
                </a:solidFill>
                <a:latin typeface="Poppins" panose="00000500000000000000" pitchFamily="2" charset="-18"/>
                <a:cs typeface="Poppins" panose="00000500000000000000" pitchFamily="2" charset="-18"/>
              </a:rPr>
              <a:t>build</a:t>
            </a:r>
            <a:r>
              <a:rPr lang="pl-PL" dirty="0">
                <a:solidFill>
                  <a:schemeClr val="tx1"/>
                </a:solidFill>
                <a:latin typeface="Poppins" panose="00000500000000000000" pitchFamily="2" charset="-18"/>
                <a:cs typeface="Poppins" panose="00000500000000000000" pitchFamily="2" charset="-18"/>
              </a:rPr>
              <a:t> </a:t>
            </a:r>
            <a:r>
              <a:rPr lang="pl-PL" dirty="0" err="1">
                <a:solidFill>
                  <a:schemeClr val="tx1"/>
                </a:solidFill>
                <a:latin typeface="Poppins" panose="00000500000000000000" pitchFamily="2" charset="-18"/>
                <a:cs typeface="Poppins" panose="00000500000000000000" pitchFamily="2" charset="-18"/>
              </a:rPr>
              <a:t>vast</a:t>
            </a:r>
            <a:r>
              <a:rPr lang="pl-PL" dirty="0">
                <a:solidFill>
                  <a:schemeClr val="tx1"/>
                </a:solidFill>
                <a:latin typeface="Poppins" panose="00000500000000000000" pitchFamily="2" charset="-18"/>
                <a:cs typeface="Poppins" panose="00000500000000000000" pitchFamily="2" charset="-18"/>
              </a:rPr>
              <a:t> </a:t>
            </a:r>
            <a:r>
              <a:rPr lang="pl-PL" dirty="0" err="1">
                <a:solidFill>
                  <a:schemeClr val="tx1"/>
                </a:solidFill>
                <a:latin typeface="Poppins" panose="00000500000000000000" pitchFamily="2" charset="-18"/>
                <a:cs typeface="Poppins" panose="00000500000000000000" pitchFamily="2" charset="-18"/>
              </a:rPr>
              <a:t>datasets</a:t>
            </a:r>
            <a:r>
              <a:rPr lang="pl-PL" dirty="0">
                <a:solidFill>
                  <a:schemeClr val="tx1"/>
                </a:solidFill>
                <a:latin typeface="Poppins" panose="00000500000000000000" pitchFamily="2" charset="-18"/>
                <a:cs typeface="Poppins" panose="00000500000000000000" pitchFamily="2" charset="-18"/>
              </a:rPr>
              <a:t>… but </a:t>
            </a:r>
            <a:r>
              <a:rPr lang="pl-PL" dirty="0" err="1">
                <a:solidFill>
                  <a:schemeClr val="tx1"/>
                </a:solidFill>
                <a:latin typeface="Poppins" panose="00000500000000000000" pitchFamily="2" charset="-18"/>
                <a:cs typeface="Poppins" panose="00000500000000000000" pitchFamily="2" charset="-18"/>
              </a:rPr>
              <a:t>may</a:t>
            </a:r>
            <a:r>
              <a:rPr lang="pl-PL" dirty="0">
                <a:solidFill>
                  <a:schemeClr val="tx1"/>
                </a:solidFill>
                <a:latin typeface="Poppins" panose="00000500000000000000" pitchFamily="2" charset="-18"/>
                <a:cs typeface="Poppins" panose="00000500000000000000" pitchFamily="2" charset="-18"/>
              </a:rPr>
              <a:t> be </a:t>
            </a:r>
            <a:r>
              <a:rPr lang="pl-PL" dirty="0" err="1">
                <a:solidFill>
                  <a:schemeClr val="tx1"/>
                </a:solidFill>
                <a:latin typeface="Poppins" panose="00000500000000000000" pitchFamily="2" charset="-18"/>
                <a:cs typeface="Poppins" panose="00000500000000000000" pitchFamily="2" charset="-18"/>
              </a:rPr>
              <a:t>more</a:t>
            </a:r>
            <a:r>
              <a:rPr lang="pl-PL" dirty="0">
                <a:solidFill>
                  <a:schemeClr val="tx1"/>
                </a:solidFill>
                <a:latin typeface="Poppins" panose="00000500000000000000" pitchFamily="2" charset="-18"/>
                <a:cs typeface="Poppins" panose="00000500000000000000" pitchFamily="2" charset="-18"/>
              </a:rPr>
              <a:t> </a:t>
            </a:r>
            <a:r>
              <a:rPr lang="pl-PL" dirty="0" err="1">
                <a:solidFill>
                  <a:schemeClr val="tx1"/>
                </a:solidFill>
                <a:latin typeface="Poppins" panose="00000500000000000000" pitchFamily="2" charset="-18"/>
                <a:cs typeface="Poppins" panose="00000500000000000000" pitchFamily="2" charset="-18"/>
              </a:rPr>
              <a:t>tricky</a:t>
            </a:r>
            <a:r>
              <a:rPr lang="pl-PL" dirty="0">
                <a:solidFill>
                  <a:schemeClr val="tx1"/>
                </a:solidFill>
                <a:latin typeface="Poppins" panose="00000500000000000000" pitchFamily="2" charset="-18"/>
                <a:cs typeface="Poppins" panose="00000500000000000000" pitchFamily="2" charset="-18"/>
              </a:rPr>
              <a:t> in the </a:t>
            </a:r>
            <a:r>
              <a:rPr lang="pl-PL" dirty="0" err="1">
                <a:solidFill>
                  <a:schemeClr val="tx1"/>
                </a:solidFill>
                <a:latin typeface="Poppins" panose="00000500000000000000" pitchFamily="2" charset="-18"/>
                <a:cs typeface="Poppins" panose="00000500000000000000" pitchFamily="2" charset="-18"/>
              </a:rPr>
              <a:t>future</a:t>
            </a:r>
            <a:endParaRPr lang="en-GB" dirty="0">
              <a:solidFill>
                <a:schemeClr val="tx1"/>
              </a:solidFill>
              <a:latin typeface="Poppins" panose="00000500000000000000" pitchFamily="2" charset="-18"/>
              <a:cs typeface="Poppins" panose="00000500000000000000" pitchFamily="2" charset="-18"/>
            </a:endParaRPr>
          </a:p>
        </p:txBody>
      </p:sp>
      <p:sp>
        <p:nvSpPr>
          <p:cNvPr id="6" name="Prostokąt: zaokrąglone rogi 5">
            <a:extLst>
              <a:ext uri="{FF2B5EF4-FFF2-40B4-BE49-F238E27FC236}">
                <a16:creationId xmlns:a16="http://schemas.microsoft.com/office/drawing/2014/main" id="{A0B7ABB1-4C07-BDB2-3573-9902CE62C4F7}"/>
              </a:ext>
            </a:extLst>
          </p:cNvPr>
          <p:cNvSpPr/>
          <p:nvPr/>
        </p:nvSpPr>
        <p:spPr>
          <a:xfrm>
            <a:off x="6240464" y="4051925"/>
            <a:ext cx="5543550" cy="2412792"/>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dirty="0">
                <a:solidFill>
                  <a:schemeClr val="tx1"/>
                </a:solidFill>
                <a:latin typeface="Poppins" panose="00000500000000000000" pitchFamily="2" charset="-18"/>
                <a:cs typeface="Poppins" panose="00000500000000000000" pitchFamily="2" charset="-18"/>
              </a:rPr>
              <a:t>The </a:t>
            </a:r>
            <a:r>
              <a:rPr lang="pl-PL" dirty="0" err="1">
                <a:solidFill>
                  <a:schemeClr val="tx1"/>
                </a:solidFill>
                <a:latin typeface="Poppins" panose="00000500000000000000" pitchFamily="2" charset="-18"/>
                <a:cs typeface="Poppins" panose="00000500000000000000" pitchFamily="2" charset="-18"/>
              </a:rPr>
              <a:t>flexibility</a:t>
            </a:r>
            <a:r>
              <a:rPr lang="pl-PL" dirty="0">
                <a:solidFill>
                  <a:schemeClr val="tx1"/>
                </a:solidFill>
                <a:latin typeface="Poppins" panose="00000500000000000000" pitchFamily="2" charset="-18"/>
                <a:cs typeface="Poppins" panose="00000500000000000000" pitchFamily="2" charset="-18"/>
              </a:rPr>
              <a:t> of </a:t>
            </a:r>
            <a:r>
              <a:rPr lang="pl-PL" dirty="0" err="1">
                <a:solidFill>
                  <a:schemeClr val="tx1"/>
                </a:solidFill>
                <a:latin typeface="Poppins" panose="00000500000000000000" pitchFamily="2" charset="-18"/>
                <a:cs typeface="Poppins" panose="00000500000000000000" pitchFamily="2" charset="-18"/>
              </a:rPr>
              <a:t>language</a:t>
            </a:r>
            <a:r>
              <a:rPr lang="pl-PL" dirty="0">
                <a:solidFill>
                  <a:schemeClr val="tx1"/>
                </a:solidFill>
                <a:latin typeface="Poppins" panose="00000500000000000000" pitchFamily="2" charset="-18"/>
                <a:cs typeface="Poppins" panose="00000500000000000000" pitchFamily="2" charset="-18"/>
              </a:rPr>
              <a:t> </a:t>
            </a:r>
            <a:r>
              <a:rPr lang="pl-PL" dirty="0" err="1">
                <a:solidFill>
                  <a:schemeClr val="tx1"/>
                </a:solidFill>
                <a:latin typeface="Poppins" panose="00000500000000000000" pitchFamily="2" charset="-18"/>
                <a:cs typeface="Poppins" panose="00000500000000000000" pitchFamily="2" charset="-18"/>
              </a:rPr>
              <a:t>itself</a:t>
            </a:r>
            <a:r>
              <a:rPr lang="pl-PL" dirty="0">
                <a:solidFill>
                  <a:schemeClr val="tx1"/>
                </a:solidFill>
                <a:latin typeface="Poppins" panose="00000500000000000000" pitchFamily="2" charset="-18"/>
                <a:cs typeface="Poppins" panose="00000500000000000000" pitchFamily="2" charset="-18"/>
              </a:rPr>
              <a:t>, </a:t>
            </a:r>
            <a:r>
              <a:rPr lang="pl-PL" dirty="0" err="1">
                <a:solidFill>
                  <a:schemeClr val="tx1"/>
                </a:solidFill>
                <a:latin typeface="Poppins" panose="00000500000000000000" pitchFamily="2" charset="-18"/>
                <a:cs typeface="Poppins" panose="00000500000000000000" pitchFamily="2" charset="-18"/>
              </a:rPr>
              <a:t>allows</a:t>
            </a:r>
            <a:r>
              <a:rPr lang="pl-PL" dirty="0">
                <a:solidFill>
                  <a:schemeClr val="tx1"/>
                </a:solidFill>
                <a:latin typeface="Poppins" panose="00000500000000000000" pitchFamily="2" charset="-18"/>
                <a:cs typeface="Poppins" panose="00000500000000000000" pitchFamily="2" charset="-18"/>
              </a:rPr>
              <a:t> to </a:t>
            </a:r>
            <a:r>
              <a:rPr lang="pl-PL" dirty="0" err="1">
                <a:solidFill>
                  <a:schemeClr val="tx1"/>
                </a:solidFill>
                <a:latin typeface="Poppins" panose="00000500000000000000" pitchFamily="2" charset="-18"/>
                <a:cs typeface="Poppins" panose="00000500000000000000" pitchFamily="2" charset="-18"/>
              </a:rPr>
              <a:t>train</a:t>
            </a:r>
            <a:r>
              <a:rPr lang="pl-PL" dirty="0">
                <a:solidFill>
                  <a:schemeClr val="tx1"/>
                </a:solidFill>
                <a:latin typeface="Poppins" panose="00000500000000000000" pitchFamily="2" charset="-18"/>
                <a:cs typeface="Poppins" panose="00000500000000000000" pitchFamily="2" charset="-18"/>
              </a:rPr>
              <a:t> </a:t>
            </a:r>
            <a:r>
              <a:rPr lang="pl-PL" dirty="0" err="1">
                <a:solidFill>
                  <a:schemeClr val="tx1"/>
                </a:solidFill>
                <a:latin typeface="Poppins" panose="00000500000000000000" pitchFamily="2" charset="-18"/>
                <a:cs typeface="Poppins" panose="00000500000000000000" pitchFamily="2" charset="-18"/>
              </a:rPr>
              <a:t>versatile</a:t>
            </a:r>
            <a:r>
              <a:rPr lang="pl-PL" dirty="0">
                <a:solidFill>
                  <a:schemeClr val="tx1"/>
                </a:solidFill>
                <a:latin typeface="Poppins" panose="00000500000000000000" pitchFamily="2" charset="-18"/>
                <a:cs typeface="Poppins" panose="00000500000000000000" pitchFamily="2" charset="-18"/>
              </a:rPr>
              <a:t> </a:t>
            </a:r>
            <a:r>
              <a:rPr lang="pl-PL" dirty="0" err="1">
                <a:solidFill>
                  <a:schemeClr val="tx1"/>
                </a:solidFill>
                <a:latin typeface="Poppins" panose="00000500000000000000" pitchFamily="2" charset="-18"/>
                <a:cs typeface="Poppins" panose="00000500000000000000" pitchFamily="2" charset="-18"/>
              </a:rPr>
              <a:t>models</a:t>
            </a:r>
            <a:r>
              <a:rPr lang="pl-PL" dirty="0">
                <a:solidFill>
                  <a:schemeClr val="tx1"/>
                </a:solidFill>
                <a:latin typeface="Poppins" panose="00000500000000000000" pitchFamily="2" charset="-18"/>
                <a:cs typeface="Poppins" panose="00000500000000000000" pitchFamily="2" charset="-18"/>
              </a:rPr>
              <a:t>, </a:t>
            </a:r>
            <a:r>
              <a:rPr lang="pl-PL" dirty="0" err="1">
                <a:solidFill>
                  <a:schemeClr val="tx1"/>
                </a:solidFill>
                <a:latin typeface="Poppins" panose="00000500000000000000" pitchFamily="2" charset="-18"/>
                <a:cs typeface="Poppins" panose="00000500000000000000" pitchFamily="2" charset="-18"/>
              </a:rPr>
              <a:t>which</a:t>
            </a:r>
            <a:r>
              <a:rPr lang="pl-PL" dirty="0">
                <a:solidFill>
                  <a:schemeClr val="tx1"/>
                </a:solidFill>
                <a:latin typeface="Poppins" panose="00000500000000000000" pitchFamily="2" charset="-18"/>
                <a:cs typeface="Poppins" panose="00000500000000000000" pitchFamily="2" charset="-18"/>
              </a:rPr>
              <a:t> </a:t>
            </a:r>
            <a:r>
              <a:rPr lang="pl-PL" dirty="0" err="1">
                <a:solidFill>
                  <a:schemeClr val="tx1"/>
                </a:solidFill>
                <a:latin typeface="Poppins" panose="00000500000000000000" pitchFamily="2" charset="-18"/>
                <a:cs typeface="Poppins" panose="00000500000000000000" pitchFamily="2" charset="-18"/>
              </a:rPr>
              <a:t>can</a:t>
            </a:r>
            <a:r>
              <a:rPr lang="pl-PL" dirty="0">
                <a:solidFill>
                  <a:schemeClr val="tx1"/>
                </a:solidFill>
                <a:latin typeface="Poppins" panose="00000500000000000000" pitchFamily="2" charset="-18"/>
                <a:cs typeface="Poppins" panose="00000500000000000000" pitchFamily="2" charset="-18"/>
              </a:rPr>
              <a:t> </a:t>
            </a:r>
            <a:r>
              <a:rPr lang="pl-PL" dirty="0" err="1">
                <a:solidFill>
                  <a:schemeClr val="tx1"/>
                </a:solidFill>
                <a:latin typeface="Poppins" panose="00000500000000000000" pitchFamily="2" charset="-18"/>
                <a:cs typeface="Poppins" panose="00000500000000000000" pitchFamily="2" charset="-18"/>
              </a:rPr>
              <a:t>perform</a:t>
            </a:r>
            <a:r>
              <a:rPr lang="pl-PL" dirty="0">
                <a:solidFill>
                  <a:schemeClr val="tx1"/>
                </a:solidFill>
                <a:latin typeface="Poppins" panose="00000500000000000000" pitchFamily="2" charset="-18"/>
                <a:cs typeface="Poppins" panose="00000500000000000000" pitchFamily="2" charset="-18"/>
              </a:rPr>
              <a:t> </a:t>
            </a:r>
            <a:r>
              <a:rPr lang="pl-PL" dirty="0" err="1">
                <a:solidFill>
                  <a:schemeClr val="tx1"/>
                </a:solidFill>
                <a:latin typeface="Poppins" panose="00000500000000000000" pitchFamily="2" charset="-18"/>
                <a:cs typeface="Poppins" panose="00000500000000000000" pitchFamily="2" charset="-18"/>
              </a:rPr>
              <a:t>complex</a:t>
            </a:r>
            <a:r>
              <a:rPr lang="pl-PL" dirty="0">
                <a:solidFill>
                  <a:schemeClr val="tx1"/>
                </a:solidFill>
                <a:latin typeface="Poppins" panose="00000500000000000000" pitchFamily="2" charset="-18"/>
                <a:cs typeface="Poppins" panose="00000500000000000000" pitchFamily="2" charset="-18"/>
              </a:rPr>
              <a:t> </a:t>
            </a:r>
            <a:r>
              <a:rPr lang="pl-PL" dirty="0" err="1">
                <a:solidFill>
                  <a:schemeClr val="tx1"/>
                </a:solidFill>
                <a:latin typeface="Poppins" panose="00000500000000000000" pitchFamily="2" charset="-18"/>
                <a:cs typeface="Poppins" panose="00000500000000000000" pitchFamily="2" charset="-18"/>
              </a:rPr>
              <a:t>task</a:t>
            </a:r>
            <a:r>
              <a:rPr lang="pl-PL" dirty="0">
                <a:solidFill>
                  <a:schemeClr val="tx1"/>
                </a:solidFill>
                <a:latin typeface="Poppins" panose="00000500000000000000" pitchFamily="2" charset="-18"/>
                <a:cs typeface="Poppins" panose="00000500000000000000" pitchFamily="2" charset="-18"/>
              </a:rPr>
              <a:t> </a:t>
            </a:r>
            <a:r>
              <a:rPr lang="pl-PL" dirty="0" err="1">
                <a:solidFill>
                  <a:schemeClr val="tx1"/>
                </a:solidFill>
                <a:latin typeface="Poppins" panose="00000500000000000000" pitchFamily="2" charset="-18"/>
                <a:cs typeface="Poppins" panose="00000500000000000000" pitchFamily="2" charset="-18"/>
              </a:rPr>
              <a:t>without</a:t>
            </a:r>
            <a:r>
              <a:rPr lang="pl-PL" dirty="0">
                <a:solidFill>
                  <a:schemeClr val="tx1"/>
                </a:solidFill>
                <a:latin typeface="Poppins" panose="00000500000000000000" pitchFamily="2" charset="-18"/>
                <a:cs typeface="Poppins" panose="00000500000000000000" pitchFamily="2" charset="-18"/>
              </a:rPr>
              <a:t> </a:t>
            </a:r>
            <a:r>
              <a:rPr lang="pl-PL" dirty="0" err="1">
                <a:solidFill>
                  <a:schemeClr val="tx1"/>
                </a:solidFill>
                <a:latin typeface="Poppins" panose="00000500000000000000" pitchFamily="2" charset="-18"/>
                <a:cs typeface="Poppins" panose="00000500000000000000" pitchFamily="2" charset="-18"/>
              </a:rPr>
              <a:t>specific</a:t>
            </a:r>
            <a:r>
              <a:rPr lang="pl-PL" dirty="0">
                <a:solidFill>
                  <a:schemeClr val="tx1"/>
                </a:solidFill>
                <a:latin typeface="Poppins" panose="00000500000000000000" pitchFamily="2" charset="-18"/>
                <a:cs typeface="Poppins" panose="00000500000000000000" pitchFamily="2" charset="-18"/>
              </a:rPr>
              <a:t> </a:t>
            </a:r>
            <a:r>
              <a:rPr lang="pl-PL" dirty="0" err="1">
                <a:solidFill>
                  <a:schemeClr val="tx1"/>
                </a:solidFill>
                <a:latin typeface="Poppins" panose="00000500000000000000" pitchFamily="2" charset="-18"/>
                <a:cs typeface="Poppins" panose="00000500000000000000" pitchFamily="2" charset="-18"/>
              </a:rPr>
              <a:t>training</a:t>
            </a:r>
            <a:r>
              <a:rPr lang="pl-PL" dirty="0">
                <a:solidFill>
                  <a:schemeClr val="tx1"/>
                </a:solidFill>
                <a:latin typeface="Poppins" panose="00000500000000000000" pitchFamily="2" charset="-18"/>
                <a:cs typeface="Poppins" panose="00000500000000000000" pitchFamily="2" charset="-18"/>
              </a:rPr>
              <a:t>. </a:t>
            </a:r>
          </a:p>
          <a:p>
            <a:pPr algn="ctr"/>
            <a:r>
              <a:rPr lang="pl-PL" dirty="0" err="1">
                <a:solidFill>
                  <a:schemeClr val="tx1"/>
                </a:solidFill>
                <a:latin typeface="Poppins" panose="00000500000000000000" pitchFamily="2" charset="-18"/>
                <a:cs typeface="Poppins" panose="00000500000000000000" pitchFamily="2" charset="-18"/>
              </a:rPr>
              <a:t>This</a:t>
            </a:r>
            <a:r>
              <a:rPr lang="pl-PL" dirty="0">
                <a:solidFill>
                  <a:schemeClr val="tx1"/>
                </a:solidFill>
                <a:latin typeface="Poppins" panose="00000500000000000000" pitchFamily="2" charset="-18"/>
                <a:cs typeface="Poppins" panose="00000500000000000000" pitchFamily="2" charset="-18"/>
              </a:rPr>
              <a:t> </a:t>
            </a:r>
            <a:r>
              <a:rPr lang="pl-PL" dirty="0" err="1">
                <a:solidFill>
                  <a:schemeClr val="tx1"/>
                </a:solidFill>
                <a:latin typeface="Poppins" panose="00000500000000000000" pitchFamily="2" charset="-18"/>
                <a:cs typeface="Poppins" panose="00000500000000000000" pitchFamily="2" charset="-18"/>
              </a:rPr>
              <a:t>lifted</a:t>
            </a:r>
            <a:r>
              <a:rPr lang="pl-PL" dirty="0">
                <a:solidFill>
                  <a:schemeClr val="tx1"/>
                </a:solidFill>
                <a:latin typeface="Poppins" panose="00000500000000000000" pitchFamily="2" charset="-18"/>
                <a:cs typeface="Poppins" panose="00000500000000000000" pitchFamily="2" charset="-18"/>
              </a:rPr>
              <a:t> most of </a:t>
            </a:r>
            <a:r>
              <a:rPr lang="pl-PL" dirty="0" err="1">
                <a:solidFill>
                  <a:schemeClr val="tx1"/>
                </a:solidFill>
                <a:latin typeface="Poppins" panose="00000500000000000000" pitchFamily="2" charset="-18"/>
                <a:cs typeface="Poppins" panose="00000500000000000000" pitchFamily="2" charset="-18"/>
              </a:rPr>
              <a:t>barriers</a:t>
            </a:r>
            <a:r>
              <a:rPr lang="pl-PL" dirty="0">
                <a:solidFill>
                  <a:schemeClr val="tx1"/>
                </a:solidFill>
                <a:latin typeface="Poppins" panose="00000500000000000000" pitchFamily="2" charset="-18"/>
                <a:cs typeface="Poppins" panose="00000500000000000000" pitchFamily="2" charset="-18"/>
              </a:rPr>
              <a:t> for </a:t>
            </a:r>
            <a:r>
              <a:rPr lang="pl-PL" dirty="0" err="1">
                <a:solidFill>
                  <a:schemeClr val="tx1"/>
                </a:solidFill>
                <a:latin typeface="Poppins" panose="00000500000000000000" pitchFamily="2" charset="-18"/>
                <a:cs typeface="Poppins" panose="00000500000000000000" pitchFamily="2" charset="-18"/>
              </a:rPr>
              <a:t>classical</a:t>
            </a:r>
            <a:r>
              <a:rPr lang="pl-PL" dirty="0">
                <a:solidFill>
                  <a:schemeClr val="tx1"/>
                </a:solidFill>
                <a:latin typeface="Poppins" panose="00000500000000000000" pitchFamily="2" charset="-18"/>
                <a:cs typeface="Poppins" panose="00000500000000000000" pitchFamily="2" charset="-18"/>
              </a:rPr>
              <a:t> ML </a:t>
            </a:r>
            <a:r>
              <a:rPr lang="pl-PL" dirty="0" err="1">
                <a:solidFill>
                  <a:schemeClr val="tx1"/>
                </a:solidFill>
                <a:latin typeface="Poppins" panose="00000500000000000000" pitchFamily="2" charset="-18"/>
                <a:cs typeface="Poppins" panose="00000500000000000000" pitchFamily="2" charset="-18"/>
              </a:rPr>
              <a:t>models</a:t>
            </a:r>
            <a:r>
              <a:rPr lang="pl-PL" dirty="0">
                <a:solidFill>
                  <a:schemeClr val="tx1"/>
                </a:solidFill>
                <a:latin typeface="Poppins" panose="00000500000000000000" pitchFamily="2" charset="-18"/>
                <a:cs typeface="Poppins" panose="00000500000000000000" pitchFamily="2" charset="-18"/>
              </a:rPr>
              <a:t>. </a:t>
            </a:r>
            <a:endParaRPr lang="en-GB" dirty="0">
              <a:solidFill>
                <a:schemeClr val="tx1"/>
              </a:solidFill>
              <a:latin typeface="Poppins" panose="00000500000000000000" pitchFamily="2" charset="-18"/>
              <a:cs typeface="Poppins" panose="00000500000000000000" pitchFamily="2" charset="-18"/>
            </a:endParaRPr>
          </a:p>
        </p:txBody>
      </p:sp>
    </p:spTree>
    <p:extLst>
      <p:ext uri="{BB962C8B-B14F-4D97-AF65-F5344CB8AC3E}">
        <p14:creationId xmlns:p14="http://schemas.microsoft.com/office/powerpoint/2010/main" val="28533330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07EB2D-9F03-6B70-17E7-B90D09CCC0FE}"/>
            </a:ext>
          </a:extLst>
        </p:cNvPr>
        <p:cNvGrpSpPr/>
        <p:nvPr/>
      </p:nvGrpSpPr>
      <p:grpSpPr>
        <a:xfrm>
          <a:off x="0" y="0"/>
          <a:ext cx="0" cy="0"/>
          <a:chOff x="0" y="0"/>
          <a:chExt cx="0" cy="0"/>
        </a:xfrm>
      </p:grpSpPr>
      <p:sp>
        <p:nvSpPr>
          <p:cNvPr id="2" name="Tytuł 1">
            <a:extLst>
              <a:ext uri="{FF2B5EF4-FFF2-40B4-BE49-F238E27FC236}">
                <a16:creationId xmlns:a16="http://schemas.microsoft.com/office/drawing/2014/main" id="{BE763EEE-BF2F-5EA9-7995-AE03851DC034}"/>
              </a:ext>
            </a:extLst>
          </p:cNvPr>
          <p:cNvSpPr>
            <a:spLocks noGrp="1"/>
          </p:cNvSpPr>
          <p:nvPr>
            <p:ph type="ctrTitle"/>
          </p:nvPr>
        </p:nvSpPr>
        <p:spPr/>
        <p:txBody>
          <a:bodyPr>
            <a:normAutofit/>
          </a:bodyPr>
          <a:lstStyle/>
          <a:p>
            <a:r>
              <a:rPr lang="pl-PL" dirty="0">
                <a:latin typeface="Poppins Bold" panose="00000800000000000000" pitchFamily="2" charset="-18"/>
                <a:cs typeface="Poppins Bold" panose="00000800000000000000" pitchFamily="2" charset="-18"/>
              </a:rPr>
              <a:t>Natural Language Processing </a:t>
            </a:r>
            <a:r>
              <a:rPr lang="pl-PL" dirty="0" err="1">
                <a:latin typeface="Poppins Bold" panose="00000800000000000000" pitchFamily="2" charset="-18"/>
                <a:cs typeface="Poppins Bold" panose="00000800000000000000" pitchFamily="2" charset="-18"/>
              </a:rPr>
              <a:t>theory</a:t>
            </a:r>
            <a:endParaRPr lang="en-GB" dirty="0">
              <a:latin typeface="Poppins Bold" panose="00000800000000000000" pitchFamily="2" charset="-18"/>
              <a:cs typeface="Poppins Bold" panose="00000800000000000000" pitchFamily="2" charset="-18"/>
            </a:endParaRPr>
          </a:p>
        </p:txBody>
      </p:sp>
    </p:spTree>
    <p:extLst>
      <p:ext uri="{BB962C8B-B14F-4D97-AF65-F5344CB8AC3E}">
        <p14:creationId xmlns:p14="http://schemas.microsoft.com/office/powerpoint/2010/main" val="8684825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BF73F1-7A74-4410-1DC8-6869068C12AE}"/>
            </a:ext>
          </a:extLst>
        </p:cNvPr>
        <p:cNvGrpSpPr/>
        <p:nvPr/>
      </p:nvGrpSpPr>
      <p:grpSpPr>
        <a:xfrm>
          <a:off x="0" y="0"/>
          <a:ext cx="0" cy="0"/>
          <a:chOff x="0" y="0"/>
          <a:chExt cx="0" cy="0"/>
        </a:xfrm>
      </p:grpSpPr>
      <p:sp>
        <p:nvSpPr>
          <p:cNvPr id="4" name="pole tekstowe 3">
            <a:extLst>
              <a:ext uri="{FF2B5EF4-FFF2-40B4-BE49-F238E27FC236}">
                <a16:creationId xmlns:a16="http://schemas.microsoft.com/office/drawing/2014/main" id="{E6A49528-6E86-31A0-A55D-DDA4E4343009}"/>
              </a:ext>
            </a:extLst>
          </p:cNvPr>
          <p:cNvSpPr txBox="1"/>
          <p:nvPr/>
        </p:nvSpPr>
        <p:spPr>
          <a:xfrm>
            <a:off x="407987" y="134918"/>
            <a:ext cx="11376025" cy="954107"/>
          </a:xfrm>
          <a:prstGeom prst="rect">
            <a:avLst/>
          </a:prstGeom>
          <a:noFill/>
        </p:spPr>
        <p:txBody>
          <a:bodyPr wrap="square" rtlCol="0">
            <a:spAutoFit/>
          </a:bodyPr>
          <a:lstStyle/>
          <a:p>
            <a:r>
              <a:rPr lang="pl-PL" sz="2800" b="1" dirty="0">
                <a:latin typeface="Poppins" panose="00000500000000000000" pitchFamily="2" charset="-18"/>
                <a:cs typeface="Poppins" panose="00000500000000000000" pitchFamily="2" charset="-18"/>
              </a:rPr>
              <a:t>At the end of the </a:t>
            </a:r>
            <a:r>
              <a:rPr lang="pl-PL" sz="2800" b="1" dirty="0" err="1">
                <a:latin typeface="Poppins" panose="00000500000000000000" pitchFamily="2" charset="-18"/>
                <a:cs typeface="Poppins" panose="00000500000000000000" pitchFamily="2" charset="-18"/>
              </a:rPr>
              <a:t>day</a:t>
            </a:r>
            <a:r>
              <a:rPr lang="pl-PL" sz="2800" b="1" dirty="0">
                <a:latin typeface="Poppins" panose="00000500000000000000" pitchFamily="2" charset="-18"/>
                <a:cs typeface="Poppins" panose="00000500000000000000" pitchFamily="2" charset="-18"/>
              </a:rPr>
              <a:t> a </a:t>
            </a:r>
            <a:r>
              <a:rPr lang="pl-PL" sz="2800" b="1" dirty="0" err="1">
                <a:latin typeface="Poppins" panose="00000500000000000000" pitchFamily="2" charset="-18"/>
                <a:cs typeface="Poppins" panose="00000500000000000000" pitchFamily="2" charset="-18"/>
              </a:rPr>
              <a:t>computer</a:t>
            </a:r>
            <a:r>
              <a:rPr lang="pl-PL" sz="2800" b="1" dirty="0">
                <a:latin typeface="Poppins" panose="00000500000000000000" pitchFamily="2" charset="-18"/>
                <a:cs typeface="Poppins" panose="00000500000000000000" pitchFamily="2" charset="-18"/>
              </a:rPr>
              <a:t> </a:t>
            </a:r>
            <a:r>
              <a:rPr lang="pl-PL" sz="2800" b="1" dirty="0" err="1">
                <a:latin typeface="Poppins" panose="00000500000000000000" pitchFamily="2" charset="-18"/>
                <a:cs typeface="Poppins" panose="00000500000000000000" pitchFamily="2" charset="-18"/>
              </a:rPr>
              <a:t>can</a:t>
            </a:r>
            <a:r>
              <a:rPr lang="pl-PL" sz="2800" b="1" dirty="0">
                <a:latin typeface="Poppins" panose="00000500000000000000" pitchFamily="2" charset="-18"/>
                <a:cs typeface="Poppins" panose="00000500000000000000" pitchFamily="2" charset="-18"/>
              </a:rPr>
              <a:t> </a:t>
            </a:r>
            <a:r>
              <a:rPr lang="pl-PL" sz="2800" b="1" dirty="0" err="1">
                <a:latin typeface="Poppins" panose="00000500000000000000" pitchFamily="2" charset="-18"/>
                <a:cs typeface="Poppins" panose="00000500000000000000" pitchFamily="2" charset="-18"/>
              </a:rPr>
              <a:t>only</a:t>
            </a:r>
            <a:r>
              <a:rPr lang="pl-PL" sz="2800" b="1" dirty="0">
                <a:latin typeface="Poppins" panose="00000500000000000000" pitchFamily="2" charset="-18"/>
                <a:cs typeface="Poppins" panose="00000500000000000000" pitchFamily="2" charset="-18"/>
              </a:rPr>
              <a:t> </a:t>
            </a:r>
            <a:r>
              <a:rPr lang="pl-PL" sz="2800" b="1" dirty="0" err="1">
                <a:latin typeface="Poppins" panose="00000500000000000000" pitchFamily="2" charset="-18"/>
                <a:cs typeface="Poppins" panose="00000500000000000000" pitchFamily="2" charset="-18"/>
              </a:rPr>
              <a:t>understand</a:t>
            </a:r>
            <a:r>
              <a:rPr lang="pl-PL" sz="2800" b="1" dirty="0">
                <a:latin typeface="Poppins" panose="00000500000000000000" pitchFamily="2" charset="-18"/>
                <a:cs typeface="Poppins" panose="00000500000000000000" pitchFamily="2" charset="-18"/>
              </a:rPr>
              <a:t> </a:t>
            </a:r>
            <a:r>
              <a:rPr lang="pl-PL" sz="2800" b="1" dirty="0" err="1">
                <a:latin typeface="Poppins" panose="00000500000000000000" pitchFamily="2" charset="-18"/>
                <a:cs typeface="Poppins" panose="00000500000000000000" pitchFamily="2" charset="-18"/>
              </a:rPr>
              <a:t>vectors</a:t>
            </a:r>
            <a:endParaRPr lang="en-GB" sz="2800" b="1" dirty="0">
              <a:latin typeface="Poppins" panose="00000500000000000000" pitchFamily="2" charset="-18"/>
              <a:cs typeface="Poppins" panose="00000500000000000000" pitchFamily="2" charset="-18"/>
            </a:endParaRPr>
          </a:p>
        </p:txBody>
      </p:sp>
      <p:sp>
        <p:nvSpPr>
          <p:cNvPr id="2" name="Symbol zastępczy zawartości 2">
            <a:extLst>
              <a:ext uri="{FF2B5EF4-FFF2-40B4-BE49-F238E27FC236}">
                <a16:creationId xmlns:a16="http://schemas.microsoft.com/office/drawing/2014/main" id="{0C616914-79B6-B22B-85F3-611482B7A0CA}"/>
              </a:ext>
            </a:extLst>
          </p:cNvPr>
          <p:cNvSpPr txBox="1">
            <a:spLocks/>
          </p:cNvSpPr>
          <p:nvPr/>
        </p:nvSpPr>
        <p:spPr>
          <a:xfrm>
            <a:off x="6240462" y="1092050"/>
            <a:ext cx="5508625" cy="4866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2000" b="1" dirty="0">
                <a:latin typeface="Poppins" panose="00000500000000000000" pitchFamily="2" charset="-18"/>
                <a:cs typeface="Poppins" panose="00000500000000000000" pitchFamily="2" charset="-18"/>
              </a:rPr>
              <a:t>Word2Vec vectors</a:t>
            </a:r>
          </a:p>
        </p:txBody>
      </p:sp>
      <p:sp>
        <p:nvSpPr>
          <p:cNvPr id="10" name="Symbol zastępczy zawartości 2">
            <a:extLst>
              <a:ext uri="{FF2B5EF4-FFF2-40B4-BE49-F238E27FC236}">
                <a16:creationId xmlns:a16="http://schemas.microsoft.com/office/drawing/2014/main" id="{9DD4D97F-D2BF-0819-CE19-D81148424EF0}"/>
              </a:ext>
            </a:extLst>
          </p:cNvPr>
          <p:cNvSpPr txBox="1">
            <a:spLocks/>
          </p:cNvSpPr>
          <p:nvPr/>
        </p:nvSpPr>
        <p:spPr>
          <a:xfrm>
            <a:off x="407988" y="1449388"/>
            <a:ext cx="5543550"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GB" sz="1800" dirty="0">
                <a:latin typeface="Poppins" panose="00000500000000000000" pitchFamily="2" charset="-18"/>
                <a:cs typeface="Poppins" panose="00000500000000000000" pitchFamily="2" charset="-18"/>
              </a:rPr>
              <a:t>Machines rely on numbers and are not able to understand characters and words</a:t>
            </a:r>
          </a:p>
          <a:p>
            <a:pPr>
              <a:lnSpc>
                <a:spcPct val="150000"/>
              </a:lnSpc>
            </a:pPr>
            <a:r>
              <a:rPr lang="en-GB" sz="1800" dirty="0">
                <a:latin typeface="Poppins" panose="00000500000000000000" pitchFamily="2" charset="-18"/>
                <a:cs typeface="Poppins" panose="00000500000000000000" pitchFamily="2" charset="-18"/>
              </a:rPr>
              <a:t>Converting words and sentences to vectors is the foundation of NLP</a:t>
            </a:r>
          </a:p>
          <a:p>
            <a:pPr>
              <a:lnSpc>
                <a:spcPct val="150000"/>
              </a:lnSpc>
            </a:pPr>
            <a:r>
              <a:rPr lang="en-GB" sz="1800" dirty="0">
                <a:latin typeface="Poppins" panose="00000500000000000000" pitchFamily="2" charset="-18"/>
                <a:cs typeface="Poppins" panose="00000500000000000000" pitchFamily="2" charset="-18"/>
              </a:rPr>
              <a:t>Even current State-of-the-art solutions, which often reach near human performance are still based on vectors</a:t>
            </a:r>
          </a:p>
          <a:p>
            <a:pPr>
              <a:lnSpc>
                <a:spcPct val="150000"/>
              </a:lnSpc>
            </a:pPr>
            <a:r>
              <a:rPr lang="en-GB" sz="1800" dirty="0">
                <a:latin typeface="Poppins" panose="00000500000000000000" pitchFamily="2" charset="-18"/>
                <a:cs typeface="Poppins" panose="00000500000000000000" pitchFamily="2" charset="-18"/>
              </a:rPr>
              <a:t>Enormous increase in computing power over the last few years fuelled rapid development of NLP in last decade</a:t>
            </a:r>
          </a:p>
          <a:p>
            <a:pPr>
              <a:lnSpc>
                <a:spcPct val="150000"/>
              </a:lnSpc>
            </a:pPr>
            <a:endParaRPr lang="en-GB" sz="1800" dirty="0">
              <a:latin typeface="Poppins" panose="00000500000000000000" pitchFamily="2" charset="-18"/>
              <a:cs typeface="Poppins" panose="00000500000000000000" pitchFamily="2" charset="-18"/>
            </a:endParaRPr>
          </a:p>
          <a:p>
            <a:pPr marL="0" indent="0">
              <a:lnSpc>
                <a:spcPct val="150000"/>
              </a:lnSpc>
              <a:buNone/>
            </a:pPr>
            <a:endParaRPr lang="en-GB" sz="1800" dirty="0">
              <a:latin typeface="Poppins" panose="00000500000000000000" pitchFamily="2" charset="-18"/>
              <a:cs typeface="Poppins" panose="00000500000000000000" pitchFamily="2" charset="-18"/>
            </a:endParaRPr>
          </a:p>
          <a:p>
            <a:pPr>
              <a:lnSpc>
                <a:spcPct val="150000"/>
              </a:lnSpc>
            </a:pPr>
            <a:endParaRPr lang="en-GB" sz="1800" dirty="0">
              <a:latin typeface="Poppins" panose="00000500000000000000" pitchFamily="2" charset="-18"/>
              <a:cs typeface="Poppins" panose="00000500000000000000" pitchFamily="2" charset="-18"/>
            </a:endParaRPr>
          </a:p>
          <a:p>
            <a:pPr>
              <a:lnSpc>
                <a:spcPct val="150000"/>
              </a:lnSpc>
            </a:pPr>
            <a:endParaRPr lang="en-GB" sz="1800" dirty="0">
              <a:latin typeface="Poppins" panose="00000500000000000000" pitchFamily="2" charset="-18"/>
              <a:cs typeface="Poppins" panose="00000500000000000000" pitchFamily="2" charset="-18"/>
            </a:endParaRPr>
          </a:p>
          <a:p>
            <a:pPr>
              <a:lnSpc>
                <a:spcPct val="150000"/>
              </a:lnSpc>
            </a:pPr>
            <a:endParaRPr lang="en-GB" sz="1800" dirty="0">
              <a:latin typeface="Poppins" panose="00000500000000000000" pitchFamily="2" charset="-18"/>
              <a:cs typeface="Poppins" panose="00000500000000000000" pitchFamily="2" charset="-18"/>
            </a:endParaRPr>
          </a:p>
        </p:txBody>
      </p:sp>
      <p:pic>
        <p:nvPicPr>
          <p:cNvPr id="12" name="Obraz 11">
            <a:extLst>
              <a:ext uri="{FF2B5EF4-FFF2-40B4-BE49-F238E27FC236}">
                <a16:creationId xmlns:a16="http://schemas.microsoft.com/office/drawing/2014/main" id="{96FA0A76-B171-41FE-1A58-DB61A4087E2B}"/>
              </a:ext>
            </a:extLst>
          </p:cNvPr>
          <p:cNvPicPr>
            <a:picLocks noChangeAspect="1"/>
          </p:cNvPicPr>
          <p:nvPr/>
        </p:nvPicPr>
        <p:blipFill>
          <a:blip r:embed="rId2"/>
          <a:stretch>
            <a:fillRect/>
          </a:stretch>
        </p:blipFill>
        <p:spPr>
          <a:xfrm>
            <a:off x="6600235" y="2094469"/>
            <a:ext cx="4973112" cy="3830595"/>
          </a:xfrm>
          <a:prstGeom prst="rect">
            <a:avLst/>
          </a:prstGeom>
        </p:spPr>
      </p:pic>
      <p:pic>
        <p:nvPicPr>
          <p:cNvPr id="6" name="Grafika 5" descr="Link">
            <a:hlinkClick r:id="rId3"/>
            <a:extLst>
              <a:ext uri="{FF2B5EF4-FFF2-40B4-BE49-F238E27FC236}">
                <a16:creationId xmlns:a16="http://schemas.microsoft.com/office/drawing/2014/main" id="{145677CB-607D-DC2E-9D10-ED96D18CDAE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263939" y="554868"/>
            <a:ext cx="1141340" cy="1141340"/>
          </a:xfrm>
          <a:prstGeom prst="rect">
            <a:avLst/>
          </a:prstGeom>
        </p:spPr>
      </p:pic>
    </p:spTree>
    <p:extLst>
      <p:ext uri="{BB962C8B-B14F-4D97-AF65-F5344CB8AC3E}">
        <p14:creationId xmlns:p14="http://schemas.microsoft.com/office/powerpoint/2010/main" val="620560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ole tekstowe 3">
            <a:extLst>
              <a:ext uri="{FF2B5EF4-FFF2-40B4-BE49-F238E27FC236}">
                <a16:creationId xmlns:a16="http://schemas.microsoft.com/office/drawing/2014/main" id="{96021D72-4DCA-4DCB-59F7-448005537FC6}"/>
              </a:ext>
            </a:extLst>
          </p:cNvPr>
          <p:cNvSpPr txBox="1"/>
          <p:nvPr/>
        </p:nvSpPr>
        <p:spPr>
          <a:xfrm>
            <a:off x="407987" y="134918"/>
            <a:ext cx="11376025" cy="523220"/>
          </a:xfrm>
          <a:prstGeom prst="rect">
            <a:avLst/>
          </a:prstGeom>
          <a:noFill/>
        </p:spPr>
        <p:txBody>
          <a:bodyPr wrap="square" rtlCol="0">
            <a:spAutoFit/>
          </a:bodyPr>
          <a:lstStyle/>
          <a:p>
            <a:r>
              <a:rPr lang="en-GB" sz="2800" b="1" dirty="0">
                <a:latin typeface="Poppins" panose="00000500000000000000" pitchFamily="2" charset="-18"/>
                <a:cs typeface="Poppins" panose="00000500000000000000" pitchFamily="2" charset="-18"/>
              </a:rPr>
              <a:t>How do machines learn to convert language to vectors?</a:t>
            </a:r>
          </a:p>
        </p:txBody>
      </p:sp>
      <p:sp>
        <p:nvSpPr>
          <p:cNvPr id="2" name="Symbol zastępczy zawartości 2">
            <a:extLst>
              <a:ext uri="{FF2B5EF4-FFF2-40B4-BE49-F238E27FC236}">
                <a16:creationId xmlns:a16="http://schemas.microsoft.com/office/drawing/2014/main" id="{C45BFE38-E490-B555-2A46-FDC5ED8EE77C}"/>
              </a:ext>
            </a:extLst>
          </p:cNvPr>
          <p:cNvSpPr txBox="1">
            <a:spLocks/>
          </p:cNvSpPr>
          <p:nvPr/>
        </p:nvSpPr>
        <p:spPr>
          <a:xfrm>
            <a:off x="6240462" y="1092050"/>
            <a:ext cx="5508625" cy="4866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GB" sz="2000" b="1" dirty="0">
                <a:latin typeface="Poppins" panose="00000500000000000000" pitchFamily="2" charset="-18"/>
                <a:cs typeface="Poppins" panose="00000500000000000000" pitchFamily="2" charset="-18"/>
              </a:rPr>
              <a:t>GPT3 model architecture</a:t>
            </a:r>
          </a:p>
        </p:txBody>
      </p:sp>
      <p:sp>
        <p:nvSpPr>
          <p:cNvPr id="10" name="Symbol zastępczy zawartości 2">
            <a:extLst>
              <a:ext uri="{FF2B5EF4-FFF2-40B4-BE49-F238E27FC236}">
                <a16:creationId xmlns:a16="http://schemas.microsoft.com/office/drawing/2014/main" id="{D4CEE47A-F857-34D4-6FAA-CAD6F5F21A07}"/>
              </a:ext>
            </a:extLst>
          </p:cNvPr>
          <p:cNvSpPr txBox="1">
            <a:spLocks/>
          </p:cNvSpPr>
          <p:nvPr/>
        </p:nvSpPr>
        <p:spPr>
          <a:xfrm>
            <a:off x="407988" y="1449388"/>
            <a:ext cx="5543550"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GB" sz="1800" dirty="0">
                <a:latin typeface="Poppins" panose="00000500000000000000" pitchFamily="2" charset="-18"/>
                <a:cs typeface="Poppins" panose="00000500000000000000" pitchFamily="2" charset="-18"/>
              </a:rPr>
              <a:t>Computers learn to </a:t>
            </a:r>
            <a:r>
              <a:rPr lang="pl-PL" sz="1800" dirty="0">
                <a:latin typeface="Poppins" panose="00000500000000000000" pitchFamily="2" charset="-18"/>
                <a:cs typeface="Poppins" panose="00000500000000000000" pitchFamily="2" charset="-18"/>
              </a:rPr>
              <a:t>„</a:t>
            </a:r>
            <a:r>
              <a:rPr lang="pl-PL" sz="1800" dirty="0" err="1">
                <a:latin typeface="Poppins" panose="00000500000000000000" pitchFamily="2" charset="-18"/>
                <a:cs typeface="Poppins" panose="00000500000000000000" pitchFamily="2" charset="-18"/>
              </a:rPr>
              <a:t>understand</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language</a:t>
            </a:r>
            <a:r>
              <a:rPr lang="pl-PL" sz="1800" dirty="0">
                <a:latin typeface="Poppins" panose="00000500000000000000" pitchFamily="2" charset="-18"/>
                <a:cs typeface="Poppins" panose="00000500000000000000" pitchFamily="2" charset="-18"/>
              </a:rPr>
              <a:t> by </a:t>
            </a:r>
            <a:r>
              <a:rPr lang="pl-PL" sz="1800" dirty="0" err="1">
                <a:latin typeface="Poppins" panose="00000500000000000000" pitchFamily="2" charset="-18"/>
                <a:cs typeface="Poppins" panose="00000500000000000000" pitchFamily="2" charset="-18"/>
              </a:rPr>
              <a:t>imitating</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humans</a:t>
            </a:r>
            <a:r>
              <a:rPr lang="pl-PL" sz="1800" dirty="0">
                <a:latin typeface="Poppins" panose="00000500000000000000" pitchFamily="2" charset="-18"/>
                <a:cs typeface="Poppins" panose="00000500000000000000" pitchFamily="2" charset="-18"/>
              </a:rPr>
              <a:t> – </a:t>
            </a:r>
            <a:r>
              <a:rPr lang="pl-PL" sz="1800" dirty="0" err="1">
                <a:latin typeface="Poppins" panose="00000500000000000000" pitchFamily="2" charset="-18"/>
                <a:cs typeface="Poppins" panose="00000500000000000000" pitchFamily="2" charset="-18"/>
              </a:rPr>
              <a:t>similar</a:t>
            </a:r>
            <a:r>
              <a:rPr lang="pl-PL" sz="1800" dirty="0">
                <a:latin typeface="Poppins" panose="00000500000000000000" pitchFamily="2" charset="-18"/>
                <a:cs typeface="Poppins" panose="00000500000000000000" pitchFamily="2" charset="-18"/>
              </a:rPr>
              <a:t> to a </a:t>
            </a:r>
            <a:r>
              <a:rPr lang="pl-PL" sz="1800" dirty="0" err="1">
                <a:latin typeface="Poppins" panose="00000500000000000000" pitchFamily="2" charset="-18"/>
                <a:cs typeface="Poppins" panose="00000500000000000000" pitchFamily="2" charset="-18"/>
              </a:rPr>
              <a:t>child</a:t>
            </a:r>
            <a:r>
              <a:rPr lang="pl-PL" sz="1800" dirty="0">
                <a:latin typeface="Poppins" panose="00000500000000000000" pitchFamily="2" charset="-18"/>
                <a:cs typeface="Poppins" panose="00000500000000000000" pitchFamily="2" charset="-18"/>
              </a:rPr>
              <a:t> learning </a:t>
            </a:r>
            <a:r>
              <a:rPr lang="pl-PL" sz="1800" dirty="0" err="1">
                <a:latin typeface="Poppins" panose="00000500000000000000" pitchFamily="2" charset="-18"/>
                <a:cs typeface="Poppins" panose="00000500000000000000" pitchFamily="2" charset="-18"/>
              </a:rPr>
              <a:t>new</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words</a:t>
            </a:r>
            <a:endParaRPr lang="pl-PL" sz="1800" dirty="0">
              <a:latin typeface="Poppins" panose="00000500000000000000" pitchFamily="2" charset="-18"/>
              <a:cs typeface="Poppins" panose="00000500000000000000" pitchFamily="2" charset="-18"/>
            </a:endParaRPr>
          </a:p>
          <a:p>
            <a:pPr>
              <a:lnSpc>
                <a:spcPct val="150000"/>
              </a:lnSpc>
            </a:pPr>
            <a:r>
              <a:rPr lang="pl-PL" sz="1800" dirty="0" err="1">
                <a:latin typeface="Poppins" panose="00000500000000000000" pitchFamily="2" charset="-18"/>
                <a:cs typeface="Poppins" panose="00000500000000000000" pitchFamily="2" charset="-18"/>
              </a:rPr>
              <a:t>Predicting</a:t>
            </a:r>
            <a:r>
              <a:rPr lang="pl-PL" sz="1800" dirty="0">
                <a:latin typeface="Poppins" panose="00000500000000000000" pitchFamily="2" charset="-18"/>
                <a:cs typeface="Poppins" panose="00000500000000000000" pitchFamily="2" charset="-18"/>
              </a:rPr>
              <a:t> the most </a:t>
            </a:r>
            <a:r>
              <a:rPr lang="pl-PL" sz="1800" dirty="0" err="1">
                <a:latin typeface="Poppins" panose="00000500000000000000" pitchFamily="2" charset="-18"/>
                <a:cs typeface="Poppins" panose="00000500000000000000" pitchFamily="2" charset="-18"/>
              </a:rPr>
              <a:t>probable</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word</a:t>
            </a:r>
            <a:r>
              <a:rPr lang="pl-PL" sz="1800" dirty="0">
                <a:latin typeface="Poppins" panose="00000500000000000000" pitchFamily="2" charset="-18"/>
                <a:cs typeface="Poppins" panose="00000500000000000000" pitchFamily="2" charset="-18"/>
              </a:rPr>
              <a:t> in a </a:t>
            </a:r>
            <a:r>
              <a:rPr lang="pl-PL" sz="1800" dirty="0" err="1">
                <a:latin typeface="Poppins" panose="00000500000000000000" pitchFamily="2" charset="-18"/>
                <a:cs typeface="Poppins" panose="00000500000000000000" pitchFamily="2" charset="-18"/>
              </a:rPr>
              <a:t>sequence</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is</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how</a:t>
            </a:r>
            <a:r>
              <a:rPr lang="pl-PL" sz="1800" dirty="0">
                <a:latin typeface="Poppins" panose="00000500000000000000" pitchFamily="2" charset="-18"/>
                <a:cs typeface="Poppins" panose="00000500000000000000" pitchFamily="2" charset="-18"/>
              </a:rPr>
              <a:t> transformer-</a:t>
            </a:r>
            <a:r>
              <a:rPr lang="pl-PL" sz="1800" dirty="0" err="1">
                <a:latin typeface="Poppins" panose="00000500000000000000" pitchFamily="2" charset="-18"/>
                <a:cs typeface="Poppins" panose="00000500000000000000" pitchFamily="2" charset="-18"/>
              </a:rPr>
              <a:t>based</a:t>
            </a:r>
            <a:r>
              <a:rPr lang="pl-PL" sz="1800" dirty="0">
                <a:latin typeface="Poppins" panose="00000500000000000000" pitchFamily="2" charset="-18"/>
                <a:cs typeface="Poppins" panose="00000500000000000000" pitchFamily="2" charset="-18"/>
              </a:rPr>
              <a:t> NLP </a:t>
            </a:r>
            <a:r>
              <a:rPr lang="pl-PL" sz="1800" dirty="0" err="1">
                <a:latin typeface="Poppins" panose="00000500000000000000" pitchFamily="2" charset="-18"/>
                <a:cs typeface="Poppins" panose="00000500000000000000" pitchFamily="2" charset="-18"/>
              </a:rPr>
              <a:t>models</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are</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trained</a:t>
            </a:r>
            <a:r>
              <a:rPr lang="pl-PL" sz="1800" dirty="0">
                <a:latin typeface="Poppins" panose="00000500000000000000" pitchFamily="2" charset="-18"/>
                <a:cs typeface="Poppins" panose="00000500000000000000" pitchFamily="2" charset="-18"/>
              </a:rPr>
              <a:t> to </a:t>
            </a:r>
            <a:r>
              <a:rPr lang="pl-PL" sz="1800" dirty="0" err="1">
                <a:latin typeface="Poppins" panose="00000500000000000000" pitchFamily="2" charset="-18"/>
                <a:cs typeface="Poppins" panose="00000500000000000000" pitchFamily="2" charset="-18"/>
              </a:rPr>
              <a:t>convert</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language</a:t>
            </a:r>
            <a:r>
              <a:rPr lang="pl-PL" sz="1800" dirty="0">
                <a:latin typeface="Poppins" panose="00000500000000000000" pitchFamily="2" charset="-18"/>
                <a:cs typeface="Poppins" panose="00000500000000000000" pitchFamily="2" charset="-18"/>
              </a:rPr>
              <a:t> to </a:t>
            </a:r>
            <a:r>
              <a:rPr lang="pl-PL" sz="1800" dirty="0" err="1">
                <a:latin typeface="Poppins" panose="00000500000000000000" pitchFamily="2" charset="-18"/>
                <a:cs typeface="Poppins" panose="00000500000000000000" pitchFamily="2" charset="-18"/>
              </a:rPr>
              <a:t>vectors</a:t>
            </a:r>
            <a:endParaRPr lang="pl-PL" sz="1800" dirty="0">
              <a:latin typeface="Poppins" panose="00000500000000000000" pitchFamily="2" charset="-18"/>
              <a:cs typeface="Poppins" panose="00000500000000000000" pitchFamily="2" charset="-18"/>
            </a:endParaRPr>
          </a:p>
          <a:p>
            <a:pPr>
              <a:lnSpc>
                <a:spcPct val="150000"/>
              </a:lnSpc>
            </a:pPr>
            <a:r>
              <a:rPr lang="pl-PL" sz="1800" dirty="0" err="1">
                <a:latin typeface="Poppins" panose="00000500000000000000" pitchFamily="2" charset="-18"/>
                <a:cs typeface="Poppins" panose="00000500000000000000" pitchFamily="2" charset="-18"/>
              </a:rPr>
              <a:t>This</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ability</a:t>
            </a:r>
            <a:r>
              <a:rPr lang="pl-PL" sz="1800" dirty="0">
                <a:latin typeface="Poppins" panose="00000500000000000000" pitchFamily="2" charset="-18"/>
                <a:cs typeface="Poppins" panose="00000500000000000000" pitchFamily="2" charset="-18"/>
              </a:rPr>
              <a:t> to </a:t>
            </a:r>
            <a:r>
              <a:rPr lang="pl-PL" sz="1800" dirty="0" err="1">
                <a:latin typeface="Poppins" panose="00000500000000000000" pitchFamily="2" charset="-18"/>
                <a:cs typeface="Poppins" panose="00000500000000000000" pitchFamily="2" charset="-18"/>
              </a:rPr>
              <a:t>learn</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requires</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complex</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architecture</a:t>
            </a:r>
            <a:r>
              <a:rPr lang="pl-PL" sz="1800" dirty="0">
                <a:latin typeface="Poppins" panose="00000500000000000000" pitchFamily="2" charset="-18"/>
                <a:cs typeface="Poppins" panose="00000500000000000000" pitchFamily="2" charset="-18"/>
              </a:rPr>
              <a:t> – GPT3 </a:t>
            </a:r>
            <a:r>
              <a:rPr lang="pl-PL" sz="1800" dirty="0" err="1">
                <a:latin typeface="Poppins" panose="00000500000000000000" pitchFamily="2" charset="-18"/>
                <a:cs typeface="Poppins" panose="00000500000000000000" pitchFamily="2" charset="-18"/>
              </a:rPr>
              <a:t>has</a:t>
            </a:r>
            <a:r>
              <a:rPr lang="pl-PL" sz="1800" dirty="0">
                <a:latin typeface="Poppins" panose="00000500000000000000" pitchFamily="2" charset="-18"/>
                <a:cs typeface="Poppins" panose="00000500000000000000" pitchFamily="2" charset="-18"/>
              </a:rPr>
              <a:t> </a:t>
            </a:r>
            <a:r>
              <a:rPr lang="en-GB" sz="1800" dirty="0">
                <a:latin typeface="Poppins" panose="00000500000000000000" pitchFamily="2" charset="-18"/>
                <a:cs typeface="Poppins" panose="00000500000000000000" pitchFamily="2" charset="-18"/>
              </a:rPr>
              <a:t>about 175B parameters</a:t>
            </a:r>
            <a:r>
              <a:rPr lang="pl-PL" sz="1800" dirty="0">
                <a:latin typeface="Poppins" panose="00000500000000000000" pitchFamily="2" charset="-18"/>
                <a:cs typeface="Poppins" panose="00000500000000000000" pitchFamily="2" charset="-18"/>
              </a:rPr>
              <a:t>, and GTP4 </a:t>
            </a:r>
            <a:r>
              <a:rPr lang="pl-PL" sz="1800" dirty="0" err="1">
                <a:latin typeface="Poppins" panose="00000500000000000000" pitchFamily="2" charset="-18"/>
                <a:cs typeface="Poppins" panose="00000500000000000000" pitchFamily="2" charset="-18"/>
              </a:rPr>
              <a:t>will</a:t>
            </a:r>
            <a:r>
              <a:rPr lang="pl-PL" sz="1800" dirty="0">
                <a:latin typeface="Poppins" panose="00000500000000000000" pitchFamily="2" charset="-18"/>
                <a:cs typeface="Poppins" panose="00000500000000000000" pitchFamily="2" charset="-18"/>
              </a:rPr>
              <a:t> be 500X </a:t>
            </a:r>
            <a:r>
              <a:rPr lang="pl-PL" sz="1800" dirty="0" err="1">
                <a:latin typeface="Poppins" panose="00000500000000000000" pitchFamily="2" charset="-18"/>
                <a:cs typeface="Poppins" panose="00000500000000000000" pitchFamily="2" charset="-18"/>
              </a:rPr>
              <a:t>larger</a:t>
            </a:r>
            <a:endParaRPr lang="pl-PL" sz="1800" dirty="0">
              <a:latin typeface="Poppins" panose="00000500000000000000" pitchFamily="2" charset="-18"/>
              <a:cs typeface="Poppins" panose="00000500000000000000" pitchFamily="2" charset="-18"/>
            </a:endParaRPr>
          </a:p>
          <a:p>
            <a:pPr marL="0" indent="0">
              <a:lnSpc>
                <a:spcPct val="150000"/>
              </a:lnSpc>
              <a:buNone/>
            </a:pPr>
            <a:endParaRPr lang="pl-PL" sz="1800" dirty="0">
              <a:latin typeface="Poppins" panose="00000500000000000000" pitchFamily="2" charset="-18"/>
              <a:cs typeface="Poppins" panose="00000500000000000000" pitchFamily="2" charset="-18"/>
            </a:endParaRPr>
          </a:p>
          <a:p>
            <a:pPr>
              <a:lnSpc>
                <a:spcPct val="150000"/>
              </a:lnSpc>
            </a:pPr>
            <a:endParaRPr lang="en-GB" sz="1800" dirty="0">
              <a:latin typeface="Poppins" panose="00000500000000000000" pitchFamily="2" charset="-18"/>
              <a:cs typeface="Poppins" panose="00000500000000000000" pitchFamily="2" charset="-18"/>
            </a:endParaRPr>
          </a:p>
          <a:p>
            <a:pPr marL="0" indent="0">
              <a:lnSpc>
                <a:spcPct val="150000"/>
              </a:lnSpc>
              <a:buNone/>
            </a:pPr>
            <a:endParaRPr lang="en-GB" sz="1800" dirty="0">
              <a:latin typeface="Poppins" panose="00000500000000000000" pitchFamily="2" charset="-18"/>
              <a:cs typeface="Poppins" panose="00000500000000000000" pitchFamily="2" charset="-18"/>
            </a:endParaRPr>
          </a:p>
          <a:p>
            <a:pPr>
              <a:lnSpc>
                <a:spcPct val="150000"/>
              </a:lnSpc>
            </a:pPr>
            <a:endParaRPr lang="en-GB" sz="1800" dirty="0">
              <a:latin typeface="Poppins" panose="00000500000000000000" pitchFamily="2" charset="-18"/>
              <a:cs typeface="Poppins" panose="00000500000000000000" pitchFamily="2" charset="-18"/>
            </a:endParaRPr>
          </a:p>
          <a:p>
            <a:pPr>
              <a:lnSpc>
                <a:spcPct val="150000"/>
              </a:lnSpc>
            </a:pPr>
            <a:endParaRPr lang="en-GB" sz="1800" dirty="0">
              <a:latin typeface="Poppins" panose="00000500000000000000" pitchFamily="2" charset="-18"/>
              <a:cs typeface="Poppins" panose="00000500000000000000" pitchFamily="2" charset="-18"/>
            </a:endParaRPr>
          </a:p>
          <a:p>
            <a:pPr>
              <a:lnSpc>
                <a:spcPct val="150000"/>
              </a:lnSpc>
            </a:pPr>
            <a:endParaRPr lang="en-GB" sz="1800" dirty="0">
              <a:latin typeface="Poppins" panose="00000500000000000000" pitchFamily="2" charset="-18"/>
              <a:cs typeface="Poppins" panose="00000500000000000000" pitchFamily="2" charset="-18"/>
            </a:endParaRPr>
          </a:p>
        </p:txBody>
      </p:sp>
      <p:pic>
        <p:nvPicPr>
          <p:cNvPr id="1026" name="Picture 2">
            <a:extLst>
              <a:ext uri="{FF2B5EF4-FFF2-40B4-BE49-F238E27FC236}">
                <a16:creationId xmlns:a16="http://schemas.microsoft.com/office/drawing/2014/main" id="{8323D3AD-2DA0-76B4-B813-4CAC285BA9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4183" y="1643448"/>
            <a:ext cx="3540468" cy="4726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20198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D4DBFA6-B694-1DD3-136B-0BDDA1647388}"/>
              </a:ext>
            </a:extLst>
          </p:cNvPr>
          <p:cNvSpPr>
            <a:spLocks noGrp="1"/>
          </p:cNvSpPr>
          <p:nvPr>
            <p:ph type="ctrTitle"/>
          </p:nvPr>
        </p:nvSpPr>
        <p:spPr/>
        <p:txBody>
          <a:bodyPr/>
          <a:lstStyle/>
          <a:p>
            <a:r>
              <a:rPr lang="pl-PL" dirty="0">
                <a:latin typeface="Poppins Bold" panose="00000800000000000000" pitchFamily="2" charset="-18"/>
                <a:cs typeface="Poppins Bold" panose="00000800000000000000" pitchFamily="2" charset="-18"/>
              </a:rPr>
              <a:t>T</a:t>
            </a:r>
            <a:r>
              <a:rPr lang="en-GB" dirty="0" err="1">
                <a:latin typeface="Poppins Bold" panose="00000800000000000000" pitchFamily="2" charset="-18"/>
                <a:cs typeface="Poppins Bold" panose="00000800000000000000" pitchFamily="2" charset="-18"/>
              </a:rPr>
              <a:t>okenization</a:t>
            </a:r>
            <a:endParaRPr lang="en-GB" dirty="0">
              <a:latin typeface="Poppins Bold" panose="00000800000000000000" pitchFamily="2" charset="-18"/>
              <a:cs typeface="Poppins Bold" panose="00000800000000000000" pitchFamily="2" charset="-18"/>
            </a:endParaRPr>
          </a:p>
        </p:txBody>
      </p:sp>
    </p:spTree>
    <p:extLst>
      <p:ext uri="{BB962C8B-B14F-4D97-AF65-F5344CB8AC3E}">
        <p14:creationId xmlns:p14="http://schemas.microsoft.com/office/powerpoint/2010/main" val="27639898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F650861C-1ABE-05DA-B93E-7BCC8161828A}"/>
              </a:ext>
            </a:extLst>
          </p:cNvPr>
          <p:cNvSpPr>
            <a:spLocks noGrp="1"/>
          </p:cNvSpPr>
          <p:nvPr>
            <p:ph idx="1"/>
          </p:nvPr>
        </p:nvSpPr>
        <p:spPr>
          <a:xfrm>
            <a:off x="407988" y="1448416"/>
            <a:ext cx="5543550" cy="4351338"/>
          </a:xfrm>
        </p:spPr>
        <p:txBody>
          <a:bodyPr>
            <a:normAutofit/>
          </a:bodyPr>
          <a:lstStyle/>
          <a:p>
            <a:r>
              <a:rPr lang="pl-PL" sz="2000" dirty="0" err="1">
                <a:latin typeface="Poppins" panose="00000500000000000000" pitchFamily="2" charset="-18"/>
                <a:cs typeface="Poppins" panose="00000500000000000000" pitchFamily="2" charset="-18"/>
              </a:rPr>
              <a:t>SoTA</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Tokenizers</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are</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more</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complex</a:t>
            </a:r>
            <a:r>
              <a:rPr lang="pl-PL" sz="2000" dirty="0">
                <a:latin typeface="Poppins" panose="00000500000000000000" pitchFamily="2" charset="-18"/>
                <a:cs typeface="Poppins" panose="00000500000000000000" pitchFamily="2" charset="-18"/>
              </a:rPr>
              <a:t> in </a:t>
            </a:r>
            <a:r>
              <a:rPr lang="pl-PL" sz="2000" dirty="0" err="1">
                <a:latin typeface="Poppins" panose="00000500000000000000" pitchFamily="2" charset="-18"/>
                <a:cs typeface="Poppins" panose="00000500000000000000" pitchFamily="2" charset="-18"/>
              </a:rPr>
              <a:t>handling</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words</a:t>
            </a:r>
            <a:endParaRPr lang="pl-PL" sz="2000" dirty="0">
              <a:latin typeface="Poppins" panose="00000500000000000000" pitchFamily="2" charset="-18"/>
              <a:cs typeface="Poppins" panose="00000500000000000000" pitchFamily="2" charset="-18"/>
            </a:endParaRPr>
          </a:p>
          <a:p>
            <a:r>
              <a:rPr lang="pl-PL" sz="2000" dirty="0" err="1">
                <a:latin typeface="Poppins" panose="00000500000000000000" pitchFamily="2" charset="-18"/>
                <a:cs typeface="Poppins" panose="00000500000000000000" pitchFamily="2" charset="-18"/>
              </a:rPr>
              <a:t>They</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will</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have</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some</a:t>
            </a:r>
            <a:r>
              <a:rPr lang="pl-PL" sz="2000" dirty="0">
                <a:latin typeface="Poppins" panose="00000500000000000000" pitchFamily="2" charset="-18"/>
                <a:cs typeface="Poppins" panose="00000500000000000000" pitchFamily="2" charset="-18"/>
              </a:rPr>
              <a:t> most </a:t>
            </a:r>
            <a:r>
              <a:rPr lang="pl-PL" sz="2000" dirty="0" err="1">
                <a:latin typeface="Poppins" panose="00000500000000000000" pitchFamily="2" charset="-18"/>
                <a:cs typeface="Poppins" panose="00000500000000000000" pitchFamily="2" charset="-18"/>
              </a:rPr>
              <a:t>common</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words</a:t>
            </a:r>
            <a:r>
              <a:rPr lang="pl-PL" sz="2000" dirty="0">
                <a:latin typeface="Poppins" panose="00000500000000000000" pitchFamily="2" charset="-18"/>
                <a:cs typeface="Poppins" panose="00000500000000000000" pitchFamily="2" charset="-18"/>
              </a:rPr>
              <a:t> in </a:t>
            </a:r>
            <a:r>
              <a:rPr lang="pl-PL" sz="2000" dirty="0" err="1">
                <a:latin typeface="Poppins" panose="00000500000000000000" pitchFamily="2" charset="-18"/>
                <a:cs typeface="Poppins" panose="00000500000000000000" pitchFamily="2" charset="-18"/>
              </a:rPr>
              <a:t>their</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vocabulary</a:t>
            </a:r>
            <a:endParaRPr lang="pl-PL" sz="2000" dirty="0">
              <a:latin typeface="Poppins" panose="00000500000000000000" pitchFamily="2" charset="-18"/>
              <a:cs typeface="Poppins" panose="00000500000000000000" pitchFamily="2" charset="-18"/>
            </a:endParaRPr>
          </a:p>
          <a:p>
            <a:r>
              <a:rPr lang="pl-PL" sz="2000" dirty="0">
                <a:latin typeface="Poppins" panose="00000500000000000000" pitchFamily="2" charset="-18"/>
                <a:cs typeface="Poppins" panose="00000500000000000000" pitchFamily="2" charset="-18"/>
              </a:rPr>
              <a:t>But for less </a:t>
            </a:r>
            <a:r>
              <a:rPr lang="pl-PL" sz="2000" dirty="0" err="1">
                <a:latin typeface="Poppins" panose="00000500000000000000" pitchFamily="2" charset="-18"/>
                <a:cs typeface="Poppins" panose="00000500000000000000" pitchFamily="2" charset="-18"/>
              </a:rPr>
              <a:t>frequent</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ones</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are</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represented</a:t>
            </a:r>
            <a:r>
              <a:rPr lang="pl-PL" sz="2000" dirty="0">
                <a:latin typeface="Poppins" panose="00000500000000000000" pitchFamily="2" charset="-18"/>
                <a:cs typeface="Poppins" panose="00000500000000000000" pitchFamily="2" charset="-18"/>
              </a:rPr>
              <a:t> by </a:t>
            </a:r>
            <a:r>
              <a:rPr lang="pl-PL" sz="2000" dirty="0" err="1">
                <a:latin typeface="Poppins" panose="00000500000000000000" pitchFamily="2" charset="-18"/>
                <a:cs typeface="Poppins" panose="00000500000000000000" pitchFamily="2" charset="-18"/>
              </a:rPr>
              <a:t>multiple</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tokens</a:t>
            </a:r>
            <a:endParaRPr lang="pl-PL" sz="2000" dirty="0">
              <a:latin typeface="Poppins" panose="00000500000000000000" pitchFamily="2" charset="-18"/>
              <a:cs typeface="Poppins" panose="00000500000000000000" pitchFamily="2" charset="-18"/>
            </a:endParaRPr>
          </a:p>
          <a:p>
            <a:r>
              <a:rPr lang="pl-PL" sz="2000" dirty="0" err="1">
                <a:latin typeface="Poppins" panose="00000500000000000000" pitchFamily="2" charset="-18"/>
                <a:cs typeface="Poppins" panose="00000500000000000000" pitchFamily="2" charset="-18"/>
              </a:rPr>
              <a:t>Some</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words</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can</a:t>
            </a:r>
            <a:r>
              <a:rPr lang="pl-PL" sz="2000" dirty="0">
                <a:latin typeface="Poppins" panose="00000500000000000000" pitchFamily="2" charset="-18"/>
                <a:cs typeface="Poppins" panose="00000500000000000000" pitchFamily="2" charset="-18"/>
              </a:rPr>
              <a:t> not be </a:t>
            </a:r>
            <a:r>
              <a:rPr lang="pl-PL" sz="2000" dirty="0" err="1">
                <a:latin typeface="Poppins" panose="00000500000000000000" pitchFamily="2" charset="-18"/>
                <a:cs typeface="Poppins" panose="00000500000000000000" pitchFamily="2" charset="-18"/>
              </a:rPr>
              <a:t>present</a:t>
            </a:r>
            <a:r>
              <a:rPr lang="pl-PL" sz="2000" dirty="0">
                <a:latin typeface="Poppins" panose="00000500000000000000" pitchFamily="2" charset="-18"/>
                <a:cs typeface="Poppins" panose="00000500000000000000" pitchFamily="2" charset="-18"/>
              </a:rPr>
              <a:t> in </a:t>
            </a:r>
            <a:r>
              <a:rPr lang="pl-PL" sz="2000" dirty="0" err="1">
                <a:latin typeface="Poppins" panose="00000500000000000000" pitchFamily="2" charset="-18"/>
                <a:cs typeface="Poppins" panose="00000500000000000000" pitchFamily="2" charset="-18"/>
              </a:rPr>
              <a:t>tokenizer</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vocab</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they</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would</a:t>
            </a:r>
            <a:r>
              <a:rPr lang="pl-PL" sz="2000" dirty="0">
                <a:latin typeface="Poppins" panose="00000500000000000000" pitchFamily="2" charset="-18"/>
                <a:cs typeface="Poppins" panose="00000500000000000000" pitchFamily="2" charset="-18"/>
              </a:rPr>
              <a:t> et </a:t>
            </a:r>
            <a:r>
              <a:rPr lang="pl-PL" sz="2000" dirty="0" err="1">
                <a:latin typeface="Poppins" panose="00000500000000000000" pitchFamily="2" charset="-18"/>
                <a:cs typeface="Poppins" panose="00000500000000000000" pitchFamily="2" charset="-18"/>
              </a:rPr>
              <a:t>an</a:t>
            </a:r>
            <a:r>
              <a:rPr lang="pl-PL" sz="2000" dirty="0">
                <a:latin typeface="Poppins" panose="00000500000000000000" pitchFamily="2" charset="-18"/>
                <a:cs typeface="Poppins" panose="00000500000000000000" pitchFamily="2" charset="-18"/>
              </a:rPr>
              <a:t> OOV </a:t>
            </a:r>
            <a:r>
              <a:rPr lang="pl-PL" sz="2000" dirty="0" err="1">
                <a:latin typeface="Poppins" panose="00000500000000000000" pitchFamily="2" charset="-18"/>
                <a:cs typeface="Poppins" panose="00000500000000000000" pitchFamily="2" charset="-18"/>
              </a:rPr>
              <a:t>token</a:t>
            </a:r>
            <a:endParaRPr lang="pl-PL" sz="2000" dirty="0">
              <a:latin typeface="Poppins" panose="00000500000000000000" pitchFamily="2" charset="-18"/>
              <a:cs typeface="Poppins" panose="00000500000000000000" pitchFamily="2" charset="-18"/>
            </a:endParaRPr>
          </a:p>
          <a:p>
            <a:r>
              <a:rPr lang="pl-PL" sz="2000" dirty="0">
                <a:latin typeface="Poppins" panose="00000500000000000000" pitchFamily="2" charset="-18"/>
                <a:cs typeface="Poppins" panose="00000500000000000000" pitchFamily="2" charset="-18"/>
              </a:rPr>
              <a:t>in BERT </a:t>
            </a:r>
            <a:r>
              <a:rPr lang="pl-PL" sz="2000" dirty="0" err="1">
                <a:latin typeface="Poppins" panose="00000500000000000000" pitchFamily="2" charset="-18"/>
                <a:cs typeface="Poppins" panose="00000500000000000000" pitchFamily="2" charset="-18"/>
              </a:rPr>
              <a:t>tokenizer</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case</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they</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would</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probably</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still</a:t>
            </a:r>
            <a:r>
              <a:rPr lang="pl-PL" sz="2000" dirty="0">
                <a:latin typeface="Poppins" panose="00000500000000000000" pitchFamily="2" charset="-18"/>
                <a:cs typeface="Poppins" panose="00000500000000000000" pitchFamily="2" charset="-18"/>
              </a:rPr>
              <a:t> be </a:t>
            </a:r>
            <a:r>
              <a:rPr lang="pl-PL" sz="2000" dirty="0" err="1">
                <a:latin typeface="Poppins" panose="00000500000000000000" pitchFamily="2" charset="-18"/>
                <a:cs typeface="Poppins" panose="00000500000000000000" pitchFamily="2" charset="-18"/>
              </a:rPr>
              <a:t>tokenized</a:t>
            </a:r>
            <a:r>
              <a:rPr lang="pl-PL" sz="2000" dirty="0">
                <a:latin typeface="Poppins" panose="00000500000000000000" pitchFamily="2" charset="-18"/>
                <a:cs typeface="Poppins" panose="00000500000000000000" pitchFamily="2" charset="-18"/>
              </a:rPr>
              <a:t> as </a:t>
            </a:r>
            <a:r>
              <a:rPr lang="pl-PL" sz="2000" dirty="0" err="1">
                <a:latin typeface="Poppins" panose="00000500000000000000" pitchFamily="2" charset="-18"/>
                <a:cs typeface="Poppins" panose="00000500000000000000" pitchFamily="2" charset="-18"/>
              </a:rPr>
              <a:t>chars</a:t>
            </a:r>
            <a:endParaRPr lang="en-GB" sz="2000" dirty="0">
              <a:latin typeface="Poppins" panose="00000500000000000000" pitchFamily="2" charset="-18"/>
              <a:cs typeface="Poppins" panose="00000500000000000000" pitchFamily="2" charset="-18"/>
            </a:endParaRPr>
          </a:p>
          <a:p>
            <a:endParaRPr lang="en-GB" sz="2000" dirty="0">
              <a:latin typeface="Poppins" panose="00000500000000000000" pitchFamily="2" charset="-18"/>
              <a:cs typeface="Poppins" panose="00000500000000000000" pitchFamily="2" charset="-18"/>
            </a:endParaRPr>
          </a:p>
        </p:txBody>
      </p:sp>
      <p:sp>
        <p:nvSpPr>
          <p:cNvPr id="4" name="pole tekstowe 3">
            <a:extLst>
              <a:ext uri="{FF2B5EF4-FFF2-40B4-BE49-F238E27FC236}">
                <a16:creationId xmlns:a16="http://schemas.microsoft.com/office/drawing/2014/main" id="{96021D72-4DCA-4DCB-59F7-448005537FC6}"/>
              </a:ext>
            </a:extLst>
          </p:cNvPr>
          <p:cNvSpPr txBox="1"/>
          <p:nvPr/>
        </p:nvSpPr>
        <p:spPr>
          <a:xfrm>
            <a:off x="407988" y="565805"/>
            <a:ext cx="11376025" cy="523220"/>
          </a:xfrm>
          <a:prstGeom prst="rect">
            <a:avLst/>
          </a:prstGeom>
          <a:noFill/>
        </p:spPr>
        <p:txBody>
          <a:bodyPr wrap="square" rtlCol="0">
            <a:spAutoFit/>
          </a:bodyPr>
          <a:lstStyle/>
          <a:p>
            <a:r>
              <a:rPr lang="pl-PL" sz="2800" b="1" dirty="0" err="1">
                <a:latin typeface="Poppins" panose="00000500000000000000" pitchFamily="2" charset="-18"/>
                <a:cs typeface="Poppins" panose="00000500000000000000" pitchFamily="2" charset="-18"/>
              </a:rPr>
              <a:t>Tokenization</a:t>
            </a:r>
            <a:r>
              <a:rPr lang="pl-PL" sz="2800" b="1" dirty="0">
                <a:latin typeface="Poppins" panose="00000500000000000000" pitchFamily="2" charset="-18"/>
                <a:cs typeface="Poppins" panose="00000500000000000000" pitchFamily="2" charset="-18"/>
              </a:rPr>
              <a:t> – BERT </a:t>
            </a:r>
            <a:r>
              <a:rPr lang="pl-PL" sz="2800" b="1" dirty="0" err="1">
                <a:latin typeface="Poppins" panose="00000500000000000000" pitchFamily="2" charset="-18"/>
                <a:cs typeface="Poppins" panose="00000500000000000000" pitchFamily="2" charset="-18"/>
              </a:rPr>
              <a:t>example</a:t>
            </a:r>
            <a:endParaRPr lang="en-GB" sz="2800" b="1" dirty="0">
              <a:latin typeface="Poppins" panose="00000500000000000000" pitchFamily="2" charset="-18"/>
              <a:cs typeface="Poppins" panose="00000500000000000000" pitchFamily="2" charset="-18"/>
            </a:endParaRPr>
          </a:p>
        </p:txBody>
      </p:sp>
      <p:sp>
        <p:nvSpPr>
          <p:cNvPr id="2" name="pole tekstowe 1">
            <a:extLst>
              <a:ext uri="{FF2B5EF4-FFF2-40B4-BE49-F238E27FC236}">
                <a16:creationId xmlns:a16="http://schemas.microsoft.com/office/drawing/2014/main" id="{42D3898A-1890-046C-2F2B-342B1BECA357}"/>
              </a:ext>
            </a:extLst>
          </p:cNvPr>
          <p:cNvSpPr txBox="1"/>
          <p:nvPr/>
        </p:nvSpPr>
        <p:spPr>
          <a:xfrm>
            <a:off x="6240464" y="1449388"/>
            <a:ext cx="5561012" cy="369332"/>
          </a:xfrm>
          <a:prstGeom prst="rect">
            <a:avLst/>
          </a:prstGeom>
          <a:noFill/>
        </p:spPr>
        <p:txBody>
          <a:bodyPr wrap="square" rtlCol="0">
            <a:spAutoFit/>
          </a:bodyPr>
          <a:lstStyle/>
          <a:p>
            <a:r>
              <a:rPr lang="pl-PL" b="1" dirty="0">
                <a:latin typeface="Poppins" panose="00000500000000000000" pitchFamily="2" charset="-18"/>
                <a:cs typeface="Poppins" panose="00000500000000000000" pitchFamily="2" charset="-18"/>
              </a:rPr>
              <a:t>BERT </a:t>
            </a:r>
            <a:r>
              <a:rPr lang="pl-PL" b="1" dirty="0" err="1">
                <a:latin typeface="Poppins" panose="00000500000000000000" pitchFamily="2" charset="-18"/>
                <a:cs typeface="Poppins" panose="00000500000000000000" pitchFamily="2" charset="-18"/>
              </a:rPr>
              <a:t>Tokenizer</a:t>
            </a:r>
            <a:r>
              <a:rPr lang="pl-PL" b="1" dirty="0">
                <a:latin typeface="Poppins" panose="00000500000000000000" pitchFamily="2" charset="-18"/>
                <a:cs typeface="Poppins" panose="00000500000000000000" pitchFamily="2" charset="-18"/>
              </a:rPr>
              <a:t> </a:t>
            </a:r>
            <a:r>
              <a:rPr lang="pl-PL" b="1" dirty="0" err="1">
                <a:latin typeface="Poppins" panose="00000500000000000000" pitchFamily="2" charset="-18"/>
                <a:cs typeface="Poppins" panose="00000500000000000000" pitchFamily="2" charset="-18"/>
              </a:rPr>
              <a:t>example</a:t>
            </a:r>
            <a:endParaRPr lang="en-GB" b="1" dirty="0">
              <a:latin typeface="Poppins" panose="00000500000000000000" pitchFamily="2" charset="-18"/>
              <a:cs typeface="Poppins" panose="00000500000000000000" pitchFamily="2" charset="-18"/>
            </a:endParaRPr>
          </a:p>
        </p:txBody>
      </p:sp>
      <p:sp>
        <p:nvSpPr>
          <p:cNvPr id="6" name="Symbol zastępczy zawartości 2">
            <a:extLst>
              <a:ext uri="{FF2B5EF4-FFF2-40B4-BE49-F238E27FC236}">
                <a16:creationId xmlns:a16="http://schemas.microsoft.com/office/drawing/2014/main" id="{01BFBD87-7E04-A465-26FB-731A0A3BF5DB}"/>
              </a:ext>
            </a:extLst>
          </p:cNvPr>
          <p:cNvSpPr txBox="1">
            <a:spLocks/>
          </p:cNvSpPr>
          <p:nvPr/>
        </p:nvSpPr>
        <p:spPr>
          <a:xfrm>
            <a:off x="6232372" y="1976936"/>
            <a:ext cx="5543550" cy="29041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sz="2400" dirty="0">
                <a:latin typeface="Poppins" panose="00000500000000000000" pitchFamily="2" charset="-18"/>
                <a:cs typeface="Poppins" panose="00000500000000000000" pitchFamily="2" charset="-18"/>
              </a:rPr>
              <a:t>Spell </a:t>
            </a:r>
            <a:r>
              <a:rPr lang="pl-PL" sz="2400" dirty="0" err="1">
                <a:latin typeface="Poppins" panose="00000500000000000000" pitchFamily="2" charset="-18"/>
                <a:cs typeface="Poppins" panose="00000500000000000000" pitchFamily="2" charset="-18"/>
              </a:rPr>
              <a:t>has</a:t>
            </a:r>
            <a:r>
              <a:rPr lang="pl-PL" sz="2400" dirty="0">
                <a:latin typeface="Poppins" panose="00000500000000000000" pitchFamily="2" charset="-18"/>
                <a:cs typeface="Poppins" panose="00000500000000000000" pitchFamily="2" charset="-18"/>
              </a:rPr>
              <a:t> </a:t>
            </a:r>
            <a:r>
              <a:rPr lang="pl-PL" sz="2400" dirty="0" err="1">
                <a:latin typeface="Poppins" panose="00000500000000000000" pitchFamily="2" charset="-18"/>
                <a:cs typeface="Poppins" panose="00000500000000000000" pitchFamily="2" charset="-18"/>
              </a:rPr>
              <a:t>its</a:t>
            </a:r>
            <a:r>
              <a:rPr lang="pl-PL" sz="2400" dirty="0">
                <a:latin typeface="Poppins" panose="00000500000000000000" pitchFamily="2" charset="-18"/>
                <a:cs typeface="Poppins" panose="00000500000000000000" pitchFamily="2" charset="-18"/>
              </a:rPr>
              <a:t> </a:t>
            </a:r>
            <a:r>
              <a:rPr lang="pl-PL" sz="2400" dirty="0" err="1">
                <a:latin typeface="Poppins" panose="00000500000000000000" pitchFamily="2" charset="-18"/>
                <a:cs typeface="Poppins" panose="00000500000000000000" pitchFamily="2" charset="-18"/>
              </a:rPr>
              <a:t>own</a:t>
            </a:r>
            <a:r>
              <a:rPr lang="pl-PL" sz="2400" dirty="0">
                <a:latin typeface="Poppins" panose="00000500000000000000" pitchFamily="2" charset="-18"/>
                <a:cs typeface="Poppins" panose="00000500000000000000" pitchFamily="2" charset="-18"/>
              </a:rPr>
              <a:t> </a:t>
            </a:r>
            <a:r>
              <a:rPr lang="pl-PL" sz="2400" dirty="0" err="1">
                <a:latin typeface="Poppins" panose="00000500000000000000" pitchFamily="2" charset="-18"/>
                <a:cs typeface="Poppins" panose="00000500000000000000" pitchFamily="2" charset="-18"/>
              </a:rPr>
              <a:t>token</a:t>
            </a:r>
            <a:r>
              <a:rPr lang="pl-PL" sz="2400" dirty="0">
                <a:latin typeface="Poppins" panose="00000500000000000000" pitchFamily="2" charset="-18"/>
                <a:cs typeface="Poppins" panose="00000500000000000000" pitchFamily="2" charset="-18"/>
              </a:rPr>
              <a:t> – 6297</a:t>
            </a:r>
          </a:p>
          <a:p>
            <a:r>
              <a:rPr lang="pl-PL" sz="2400" dirty="0" err="1">
                <a:latin typeface="Poppins" panose="00000500000000000000" pitchFamily="2" charset="-18"/>
                <a:cs typeface="Poppins" panose="00000500000000000000" pitchFamily="2" charset="-18"/>
              </a:rPr>
              <a:t>Mispelled</a:t>
            </a:r>
            <a:r>
              <a:rPr lang="pl-PL" sz="2400" dirty="0">
                <a:latin typeface="Poppins" panose="00000500000000000000" pitchFamily="2" charset="-18"/>
                <a:cs typeface="Poppins" panose="00000500000000000000" pitchFamily="2" charset="-18"/>
              </a:rPr>
              <a:t> </a:t>
            </a:r>
            <a:r>
              <a:rPr lang="pl-PL" sz="2400" dirty="0" err="1">
                <a:latin typeface="Poppins" panose="00000500000000000000" pitchFamily="2" charset="-18"/>
                <a:cs typeface="Poppins" panose="00000500000000000000" pitchFamily="2" charset="-18"/>
              </a:rPr>
              <a:t>will</a:t>
            </a:r>
            <a:r>
              <a:rPr lang="pl-PL" sz="2400" dirty="0">
                <a:latin typeface="Poppins" panose="00000500000000000000" pitchFamily="2" charset="-18"/>
                <a:cs typeface="Poppins" panose="00000500000000000000" pitchFamily="2" charset="-18"/>
              </a:rPr>
              <a:t> be </a:t>
            </a:r>
            <a:r>
              <a:rPr lang="pl-PL" sz="2400" dirty="0" err="1">
                <a:latin typeface="Poppins" panose="00000500000000000000" pitchFamily="2" charset="-18"/>
                <a:cs typeface="Poppins" panose="00000500000000000000" pitchFamily="2" charset="-18"/>
              </a:rPr>
              <a:t>tokenized</a:t>
            </a:r>
            <a:r>
              <a:rPr lang="pl-PL" sz="2400" dirty="0">
                <a:latin typeface="Poppins" panose="00000500000000000000" pitchFamily="2" charset="-18"/>
                <a:cs typeface="Poppins" panose="00000500000000000000" pitchFamily="2" charset="-18"/>
              </a:rPr>
              <a:t> as [3335, 11880,  3709], </a:t>
            </a:r>
            <a:r>
              <a:rPr lang="pl-PL" sz="2400" dirty="0" err="1">
                <a:latin typeface="Poppins" panose="00000500000000000000" pitchFamily="2" charset="-18"/>
                <a:cs typeface="Poppins" panose="00000500000000000000" pitchFamily="2" charset="-18"/>
              </a:rPr>
              <a:t>which</a:t>
            </a:r>
            <a:r>
              <a:rPr lang="pl-PL" sz="2400" dirty="0">
                <a:latin typeface="Poppins" panose="00000500000000000000" pitchFamily="2" charset="-18"/>
                <a:cs typeface="Poppins" panose="00000500000000000000" pitchFamily="2" charset="-18"/>
              </a:rPr>
              <a:t> </a:t>
            </a:r>
            <a:r>
              <a:rPr lang="pl-PL" sz="2400" dirty="0" err="1">
                <a:latin typeface="Poppins" panose="00000500000000000000" pitchFamily="2" charset="-18"/>
                <a:cs typeface="Poppins" panose="00000500000000000000" pitchFamily="2" charset="-18"/>
              </a:rPr>
              <a:t>corresponds</a:t>
            </a:r>
            <a:r>
              <a:rPr lang="pl-PL" sz="2400" dirty="0">
                <a:latin typeface="Poppins" panose="00000500000000000000" pitchFamily="2" charset="-18"/>
                <a:cs typeface="Poppins" panose="00000500000000000000" pitchFamily="2" charset="-18"/>
              </a:rPr>
              <a:t> to [</a:t>
            </a:r>
            <a:r>
              <a:rPr lang="en-GB" sz="2400" dirty="0">
                <a:latin typeface="Poppins" panose="00000500000000000000" pitchFamily="2" charset="-18"/>
                <a:cs typeface="Poppins" panose="00000500000000000000" pitchFamily="2" charset="-18"/>
              </a:rPr>
              <a:t>‘</a:t>
            </a:r>
            <a:r>
              <a:rPr lang="pl-PL" sz="2400" dirty="0">
                <a:latin typeface="Poppins" panose="00000500000000000000" pitchFamily="2" charset="-18"/>
                <a:cs typeface="Poppins" panose="00000500000000000000" pitchFamily="2" charset="-18"/>
              </a:rPr>
              <a:t>miss</a:t>
            </a:r>
            <a:r>
              <a:rPr lang="en-GB" sz="2400" dirty="0">
                <a:latin typeface="Poppins" panose="00000500000000000000" pitchFamily="2" charset="-18"/>
                <a:cs typeface="Poppins" panose="00000500000000000000" pitchFamily="2" charset="-18"/>
              </a:rPr>
              <a:t>’</a:t>
            </a:r>
            <a:r>
              <a:rPr lang="pl-PL" sz="2400" dirty="0">
                <a:latin typeface="Poppins" panose="00000500000000000000" pitchFamily="2" charset="-18"/>
                <a:cs typeface="Poppins" panose="00000500000000000000" pitchFamily="2" charset="-18"/>
              </a:rPr>
              <a:t>, </a:t>
            </a:r>
            <a:r>
              <a:rPr lang="en-GB" sz="2400" dirty="0">
                <a:latin typeface="Poppins" panose="00000500000000000000" pitchFamily="2" charset="-18"/>
                <a:cs typeface="Poppins" panose="00000500000000000000" pitchFamily="2" charset="-18"/>
              </a:rPr>
              <a:t>‘</a:t>
            </a:r>
            <a:r>
              <a:rPr lang="pl-PL" sz="2400" dirty="0">
                <a:latin typeface="Poppins" panose="00000500000000000000" pitchFamily="2" charset="-18"/>
                <a:cs typeface="Poppins" panose="00000500000000000000" pitchFamily="2" charset="-18"/>
              </a:rPr>
              <a:t>##pel</a:t>
            </a:r>
            <a:r>
              <a:rPr lang="en-GB" sz="2400" dirty="0">
                <a:latin typeface="Poppins" panose="00000500000000000000" pitchFamily="2" charset="-18"/>
                <a:cs typeface="Poppins" panose="00000500000000000000" pitchFamily="2" charset="-18"/>
              </a:rPr>
              <a:t>’</a:t>
            </a:r>
            <a:r>
              <a:rPr lang="pl-PL" sz="2400" dirty="0">
                <a:latin typeface="Poppins" panose="00000500000000000000" pitchFamily="2" charset="-18"/>
                <a:cs typeface="Poppins" panose="00000500000000000000" pitchFamily="2" charset="-18"/>
              </a:rPr>
              <a:t>, </a:t>
            </a:r>
            <a:r>
              <a:rPr lang="en-GB" sz="2400" dirty="0">
                <a:latin typeface="Poppins" panose="00000500000000000000" pitchFamily="2" charset="-18"/>
                <a:cs typeface="Poppins" panose="00000500000000000000" pitchFamily="2" charset="-18"/>
              </a:rPr>
              <a:t>‘</a:t>
            </a:r>
            <a:r>
              <a:rPr lang="pl-PL" sz="2400" dirty="0">
                <a:latin typeface="Poppins" panose="00000500000000000000" pitchFamily="2" charset="-18"/>
                <a:cs typeface="Poppins" panose="00000500000000000000" pitchFamily="2" charset="-18"/>
              </a:rPr>
              <a:t>##led</a:t>
            </a:r>
            <a:r>
              <a:rPr lang="en-GB" sz="2400" dirty="0">
                <a:latin typeface="Poppins" panose="00000500000000000000" pitchFamily="2" charset="-18"/>
                <a:cs typeface="Poppins" panose="00000500000000000000" pitchFamily="2" charset="-18"/>
              </a:rPr>
              <a:t>’</a:t>
            </a:r>
            <a:r>
              <a:rPr lang="pl-PL" sz="2400" dirty="0">
                <a:latin typeface="Poppins" panose="00000500000000000000" pitchFamily="2" charset="-18"/>
                <a:cs typeface="Poppins" panose="00000500000000000000" pitchFamily="2" charset="-18"/>
              </a:rPr>
              <a:t>]</a:t>
            </a:r>
          </a:p>
          <a:p>
            <a:endParaRPr lang="en-GB" sz="2400" dirty="0">
              <a:latin typeface="Poppins" panose="00000500000000000000" pitchFamily="2" charset="-18"/>
              <a:cs typeface="Poppins" panose="00000500000000000000" pitchFamily="2" charset="-18"/>
            </a:endParaRPr>
          </a:p>
        </p:txBody>
      </p:sp>
    </p:spTree>
    <p:extLst>
      <p:ext uri="{BB962C8B-B14F-4D97-AF65-F5344CB8AC3E}">
        <p14:creationId xmlns:p14="http://schemas.microsoft.com/office/powerpoint/2010/main" val="3240268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D4DBFA6-B694-1DD3-136B-0BDDA1647388}"/>
              </a:ext>
            </a:extLst>
          </p:cNvPr>
          <p:cNvSpPr>
            <a:spLocks noGrp="1"/>
          </p:cNvSpPr>
          <p:nvPr>
            <p:ph type="ctrTitle"/>
          </p:nvPr>
        </p:nvSpPr>
        <p:spPr/>
        <p:txBody>
          <a:bodyPr/>
          <a:lstStyle/>
          <a:p>
            <a:r>
              <a:rPr lang="en-GB" dirty="0">
                <a:latin typeface="Poppins Bold" panose="00000800000000000000" pitchFamily="2" charset="-18"/>
                <a:cs typeface="Poppins Bold" panose="00000800000000000000" pitchFamily="2" charset="-18"/>
              </a:rPr>
              <a:t>Word vectors and similarity</a:t>
            </a:r>
          </a:p>
        </p:txBody>
      </p:sp>
    </p:spTree>
    <p:extLst>
      <p:ext uri="{BB962C8B-B14F-4D97-AF65-F5344CB8AC3E}">
        <p14:creationId xmlns:p14="http://schemas.microsoft.com/office/powerpoint/2010/main" val="25062429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F650861C-1ABE-05DA-B93E-7BCC8161828A}"/>
              </a:ext>
            </a:extLst>
          </p:cNvPr>
          <p:cNvSpPr>
            <a:spLocks noGrp="1"/>
          </p:cNvSpPr>
          <p:nvPr>
            <p:ph idx="1"/>
          </p:nvPr>
        </p:nvSpPr>
        <p:spPr>
          <a:xfrm>
            <a:off x="407988" y="1448416"/>
            <a:ext cx="5543550" cy="4351338"/>
          </a:xfrm>
        </p:spPr>
        <p:txBody>
          <a:bodyPr>
            <a:normAutofit/>
          </a:bodyPr>
          <a:lstStyle/>
          <a:p>
            <a:r>
              <a:rPr lang="pl-PL" sz="2000" dirty="0" err="1">
                <a:latin typeface="Poppins" panose="00000500000000000000" pitchFamily="2" charset="-18"/>
                <a:cs typeface="Poppins" panose="00000500000000000000" pitchFamily="2" charset="-18"/>
              </a:rPr>
              <a:t>Translating</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words</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into</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vectors</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might</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sound</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abstrack</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at</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first</a:t>
            </a:r>
            <a:r>
              <a:rPr lang="pl-PL" sz="2000" dirty="0">
                <a:latin typeface="Poppins" panose="00000500000000000000" pitchFamily="2" charset="-18"/>
                <a:cs typeface="Poppins" panose="00000500000000000000" pitchFamily="2" charset="-18"/>
              </a:rPr>
              <a:t> but with a </a:t>
            </a:r>
            <a:r>
              <a:rPr lang="pl-PL" sz="2000" dirty="0" err="1">
                <a:latin typeface="Poppins" panose="00000500000000000000" pitchFamily="2" charset="-18"/>
                <a:cs typeface="Poppins" panose="00000500000000000000" pitchFamily="2" charset="-18"/>
              </a:rPr>
              <a:t>text</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corpus</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large</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enought</a:t>
            </a:r>
            <a:r>
              <a:rPr lang="pl-PL" sz="2000" dirty="0">
                <a:latin typeface="Poppins" panose="00000500000000000000" pitchFamily="2" charset="-18"/>
                <a:cs typeface="Poppins" panose="00000500000000000000" pitchFamily="2" charset="-18"/>
              </a:rPr>
              <a:t> we </a:t>
            </a:r>
            <a:r>
              <a:rPr lang="pl-PL" sz="2000" dirty="0" err="1">
                <a:latin typeface="Poppins" panose="00000500000000000000" pitchFamily="2" charset="-18"/>
                <a:cs typeface="Poppins" panose="00000500000000000000" pitchFamily="2" charset="-18"/>
              </a:rPr>
              <a:t>can</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vectorize</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words</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based</a:t>
            </a:r>
            <a:r>
              <a:rPr lang="pl-PL" sz="2000" dirty="0">
                <a:latin typeface="Poppins" panose="00000500000000000000" pitchFamily="2" charset="-18"/>
                <a:cs typeface="Poppins" panose="00000500000000000000" pitchFamily="2" charset="-18"/>
              </a:rPr>
              <a:t> on the </a:t>
            </a:r>
            <a:r>
              <a:rPr lang="pl-PL" sz="2000" dirty="0" err="1">
                <a:latin typeface="Poppins" panose="00000500000000000000" pitchFamily="2" charset="-18"/>
                <a:cs typeface="Poppins" panose="00000500000000000000" pitchFamily="2" charset="-18"/>
              </a:rPr>
              <a:t>context</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they</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appear</a:t>
            </a:r>
            <a:r>
              <a:rPr lang="pl-PL" sz="2000" dirty="0">
                <a:latin typeface="Poppins" panose="00000500000000000000" pitchFamily="2" charset="-18"/>
                <a:cs typeface="Poppins" panose="00000500000000000000" pitchFamily="2" charset="-18"/>
              </a:rPr>
              <a:t> in </a:t>
            </a:r>
          </a:p>
          <a:p>
            <a:r>
              <a:rPr lang="pl-PL" sz="2000" dirty="0">
                <a:latin typeface="Poppins" panose="00000500000000000000" pitchFamily="2" charset="-18"/>
                <a:cs typeface="Poppins" panose="00000500000000000000" pitchFamily="2" charset="-18"/>
              </a:rPr>
              <a:t>We </a:t>
            </a:r>
            <a:r>
              <a:rPr lang="pl-PL" sz="2000" dirty="0" err="1">
                <a:latin typeface="Poppins" panose="00000500000000000000" pitchFamily="2" charset="-18"/>
                <a:cs typeface="Poppins" panose="00000500000000000000" pitchFamily="2" charset="-18"/>
              </a:rPr>
              <a:t>can</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approach</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word</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vectors</a:t>
            </a:r>
            <a:r>
              <a:rPr lang="pl-PL" sz="2000" dirty="0">
                <a:latin typeface="Poppins" panose="00000500000000000000" pitchFamily="2" charset="-18"/>
                <a:cs typeface="Poppins" panose="00000500000000000000" pitchFamily="2" charset="-18"/>
              </a:rPr>
              <a:t> by </a:t>
            </a:r>
            <a:r>
              <a:rPr lang="pl-PL" sz="2000" dirty="0" err="1">
                <a:latin typeface="Poppins" panose="00000500000000000000" pitchFamily="2" charset="-18"/>
                <a:cs typeface="Poppins" panose="00000500000000000000" pitchFamily="2" charset="-18"/>
              </a:rPr>
              <a:t>word</a:t>
            </a:r>
            <a:r>
              <a:rPr lang="pl-PL" sz="2000" dirty="0">
                <a:latin typeface="Poppins" panose="00000500000000000000" pitchFamily="2" charset="-18"/>
                <a:cs typeface="Poppins" panose="00000500000000000000" pitchFamily="2" charset="-18"/>
              </a:rPr>
              <a:t>-by-</a:t>
            </a:r>
            <a:r>
              <a:rPr lang="pl-PL" sz="2000" dirty="0" err="1">
                <a:latin typeface="Poppins" panose="00000500000000000000" pitchFamily="2" charset="-18"/>
                <a:cs typeface="Poppins" panose="00000500000000000000" pitchFamily="2" charset="-18"/>
              </a:rPr>
              <a:t>word</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approach</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if</a:t>
            </a:r>
            <a:r>
              <a:rPr lang="pl-PL" sz="2000" dirty="0">
                <a:latin typeface="Poppins" panose="00000500000000000000" pitchFamily="2" charset="-18"/>
                <a:cs typeface="Poppins" panose="00000500000000000000" pitchFamily="2" charset="-18"/>
              </a:rPr>
              <a:t> we want to </a:t>
            </a:r>
            <a:r>
              <a:rPr lang="pl-PL" sz="2000" dirty="0" err="1">
                <a:latin typeface="Poppins" panose="00000500000000000000" pitchFamily="2" charset="-18"/>
                <a:cs typeface="Poppins" panose="00000500000000000000" pitchFamily="2" charset="-18"/>
              </a:rPr>
              <a:t>classify</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their</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meaning</a:t>
            </a:r>
            <a:endParaRPr lang="pl-PL" sz="2000" dirty="0">
              <a:latin typeface="Poppins" panose="00000500000000000000" pitchFamily="2" charset="-18"/>
              <a:cs typeface="Poppins" panose="00000500000000000000" pitchFamily="2" charset="-18"/>
            </a:endParaRPr>
          </a:p>
          <a:p>
            <a:r>
              <a:rPr lang="pl-PL" sz="2000" dirty="0">
                <a:latin typeface="Poppins" panose="00000500000000000000" pitchFamily="2" charset="-18"/>
                <a:cs typeface="Poppins" panose="00000500000000000000" pitchFamily="2" charset="-18"/>
              </a:rPr>
              <a:t>Or </a:t>
            </a:r>
            <a:r>
              <a:rPr lang="pl-PL" sz="2000" dirty="0" err="1">
                <a:latin typeface="Poppins" panose="00000500000000000000" pitchFamily="2" charset="-18"/>
                <a:cs typeface="Poppins" panose="00000500000000000000" pitchFamily="2" charset="-18"/>
              </a:rPr>
              <a:t>any</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other</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context</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e.g</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word</a:t>
            </a:r>
            <a:r>
              <a:rPr lang="pl-PL" sz="2000" dirty="0">
                <a:latin typeface="Poppins" panose="00000500000000000000" pitchFamily="2" charset="-18"/>
                <a:cs typeface="Poppins" panose="00000500000000000000" pitchFamily="2" charset="-18"/>
              </a:rPr>
              <a:t>-by-</a:t>
            </a:r>
            <a:r>
              <a:rPr lang="pl-PL" sz="2000" dirty="0" err="1">
                <a:latin typeface="Poppins" panose="00000500000000000000" pitchFamily="2" charset="-18"/>
                <a:cs typeface="Poppins" panose="00000500000000000000" pitchFamily="2" charset="-18"/>
              </a:rPr>
              <a:t>doc</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if</a:t>
            </a:r>
            <a:r>
              <a:rPr lang="pl-PL" sz="2000" dirty="0">
                <a:latin typeface="Poppins" panose="00000500000000000000" pitchFamily="2" charset="-18"/>
                <a:cs typeface="Poppins" panose="00000500000000000000" pitchFamily="2" charset="-18"/>
              </a:rPr>
              <a:t> we want to Focus on </a:t>
            </a:r>
            <a:r>
              <a:rPr lang="pl-PL" sz="2000" dirty="0" err="1">
                <a:latin typeface="Poppins" panose="00000500000000000000" pitchFamily="2" charset="-18"/>
                <a:cs typeface="Poppins" panose="00000500000000000000" pitchFamily="2" charset="-18"/>
              </a:rPr>
              <a:t>task-specific</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vectors</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which</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will</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allow</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us</a:t>
            </a:r>
            <a:r>
              <a:rPr lang="pl-PL" sz="2000" dirty="0">
                <a:latin typeface="Poppins" panose="00000500000000000000" pitchFamily="2" charset="-18"/>
                <a:cs typeface="Poppins" panose="00000500000000000000" pitchFamily="2" charset="-18"/>
              </a:rPr>
              <a:t> to </a:t>
            </a:r>
            <a:r>
              <a:rPr lang="pl-PL" sz="2000" dirty="0" err="1">
                <a:latin typeface="Poppins" panose="00000500000000000000" pitchFamily="2" charset="-18"/>
                <a:cs typeface="Poppins" panose="00000500000000000000" pitchFamily="2" charset="-18"/>
              </a:rPr>
              <a:t>use</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text</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vectorization</a:t>
            </a:r>
            <a:r>
              <a:rPr lang="pl-PL" sz="2000" dirty="0">
                <a:latin typeface="Poppins" panose="00000500000000000000" pitchFamily="2" charset="-18"/>
                <a:cs typeface="Poppins" panose="00000500000000000000" pitchFamily="2" charset="-18"/>
              </a:rPr>
              <a:t> to </a:t>
            </a:r>
            <a:r>
              <a:rPr lang="pl-PL" sz="2000" dirty="0" err="1">
                <a:latin typeface="Poppins" panose="00000500000000000000" pitchFamily="2" charset="-18"/>
                <a:cs typeface="Poppins" panose="00000500000000000000" pitchFamily="2" charset="-18"/>
              </a:rPr>
              <a:t>classify</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text</a:t>
            </a:r>
            <a:r>
              <a:rPr lang="pl-PL" sz="2000" dirty="0">
                <a:latin typeface="Poppins" panose="00000500000000000000" pitchFamily="2" charset="-18"/>
                <a:cs typeface="Poppins" panose="00000500000000000000" pitchFamily="2" charset="-18"/>
              </a:rPr>
              <a:t> by </a:t>
            </a:r>
            <a:r>
              <a:rPr lang="pl-PL" sz="2000" dirty="0" err="1">
                <a:latin typeface="Poppins" panose="00000500000000000000" pitchFamily="2" charset="-18"/>
                <a:cs typeface="Poppins" panose="00000500000000000000" pitchFamily="2" charset="-18"/>
              </a:rPr>
              <a:t>its</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domain</a:t>
            </a:r>
            <a:endParaRPr lang="en-GB" sz="2000" dirty="0">
              <a:latin typeface="Poppins" panose="00000500000000000000" pitchFamily="2" charset="-18"/>
              <a:cs typeface="Poppins" panose="00000500000000000000" pitchFamily="2" charset="-18"/>
            </a:endParaRPr>
          </a:p>
          <a:p>
            <a:endParaRPr lang="en-GB" sz="2000" dirty="0">
              <a:latin typeface="Poppins" panose="00000500000000000000" pitchFamily="2" charset="-18"/>
              <a:cs typeface="Poppins" panose="00000500000000000000" pitchFamily="2" charset="-18"/>
            </a:endParaRPr>
          </a:p>
        </p:txBody>
      </p:sp>
      <p:sp>
        <p:nvSpPr>
          <p:cNvPr id="4" name="pole tekstowe 3">
            <a:extLst>
              <a:ext uri="{FF2B5EF4-FFF2-40B4-BE49-F238E27FC236}">
                <a16:creationId xmlns:a16="http://schemas.microsoft.com/office/drawing/2014/main" id="{96021D72-4DCA-4DCB-59F7-448005537FC6}"/>
              </a:ext>
            </a:extLst>
          </p:cNvPr>
          <p:cNvSpPr txBox="1"/>
          <p:nvPr/>
        </p:nvSpPr>
        <p:spPr>
          <a:xfrm>
            <a:off x="407988" y="565805"/>
            <a:ext cx="11376025" cy="523220"/>
          </a:xfrm>
          <a:prstGeom prst="rect">
            <a:avLst/>
          </a:prstGeom>
          <a:noFill/>
        </p:spPr>
        <p:txBody>
          <a:bodyPr wrap="square" rtlCol="0">
            <a:spAutoFit/>
          </a:bodyPr>
          <a:lstStyle/>
          <a:p>
            <a:r>
              <a:rPr lang="pl-PL" sz="2800" b="1" dirty="0">
                <a:latin typeface="Poppins" panose="00000500000000000000" pitchFamily="2" charset="-18"/>
                <a:cs typeface="Poppins" panose="00000500000000000000" pitchFamily="2" charset="-18"/>
              </a:rPr>
              <a:t>How to </a:t>
            </a:r>
            <a:r>
              <a:rPr lang="pl-PL" sz="2800" b="1" dirty="0" err="1">
                <a:latin typeface="Poppins" panose="00000500000000000000" pitchFamily="2" charset="-18"/>
                <a:cs typeface="Poppins" panose="00000500000000000000" pitchFamily="2" charset="-18"/>
              </a:rPr>
              <a:t>vectorize</a:t>
            </a:r>
            <a:r>
              <a:rPr lang="pl-PL" sz="2800" b="1" dirty="0">
                <a:latin typeface="Poppins" panose="00000500000000000000" pitchFamily="2" charset="-18"/>
                <a:cs typeface="Poppins" panose="00000500000000000000" pitchFamily="2" charset="-18"/>
              </a:rPr>
              <a:t> </a:t>
            </a:r>
            <a:r>
              <a:rPr lang="pl-PL" sz="2800" b="1" dirty="0" err="1">
                <a:latin typeface="Poppins" panose="00000500000000000000" pitchFamily="2" charset="-18"/>
                <a:cs typeface="Poppins" panose="00000500000000000000" pitchFamily="2" charset="-18"/>
              </a:rPr>
              <a:t>words</a:t>
            </a:r>
            <a:endParaRPr lang="en-GB" sz="2800" b="1" dirty="0">
              <a:latin typeface="Poppins" panose="00000500000000000000" pitchFamily="2" charset="-18"/>
              <a:cs typeface="Poppins" panose="00000500000000000000" pitchFamily="2" charset="-18"/>
            </a:endParaRPr>
          </a:p>
        </p:txBody>
      </p:sp>
      <p:sp>
        <p:nvSpPr>
          <p:cNvPr id="6" name="pole tekstowe 5">
            <a:extLst>
              <a:ext uri="{FF2B5EF4-FFF2-40B4-BE49-F238E27FC236}">
                <a16:creationId xmlns:a16="http://schemas.microsoft.com/office/drawing/2014/main" id="{17E0D54F-A569-6BC5-DE3F-D9B1A7EF507C}"/>
              </a:ext>
            </a:extLst>
          </p:cNvPr>
          <p:cNvSpPr txBox="1"/>
          <p:nvPr/>
        </p:nvSpPr>
        <p:spPr>
          <a:xfrm>
            <a:off x="6240463" y="3862074"/>
            <a:ext cx="5561012" cy="923330"/>
          </a:xfrm>
          <a:prstGeom prst="rect">
            <a:avLst/>
          </a:prstGeom>
          <a:noFill/>
        </p:spPr>
        <p:txBody>
          <a:bodyPr wrap="square" rtlCol="0">
            <a:spAutoFit/>
          </a:bodyPr>
          <a:lstStyle/>
          <a:p>
            <a:r>
              <a:rPr lang="pl-PL" b="1" dirty="0">
                <a:latin typeface="Poppins" panose="00000500000000000000" pitchFamily="2" charset="-18"/>
                <a:cs typeface="Poppins" panose="00000500000000000000" pitchFamily="2" charset="-18"/>
              </a:rPr>
              <a:t>Co-</a:t>
            </a:r>
            <a:r>
              <a:rPr lang="pl-PL" b="1" dirty="0" err="1">
                <a:latin typeface="Poppins" panose="00000500000000000000" pitchFamily="2" charset="-18"/>
                <a:cs typeface="Poppins" panose="00000500000000000000" pitchFamily="2" charset="-18"/>
              </a:rPr>
              <a:t>occurrence</a:t>
            </a:r>
            <a:r>
              <a:rPr lang="pl-PL" b="1" dirty="0">
                <a:latin typeface="Poppins" panose="00000500000000000000" pitchFamily="2" charset="-18"/>
                <a:cs typeface="Poppins" panose="00000500000000000000" pitchFamily="2" charset="-18"/>
              </a:rPr>
              <a:t> matrix </a:t>
            </a:r>
            <a:r>
              <a:rPr lang="pl-PL" b="1" dirty="0" err="1">
                <a:latin typeface="Poppins" panose="00000500000000000000" pitchFamily="2" charset="-18"/>
                <a:cs typeface="Poppins" panose="00000500000000000000" pitchFamily="2" charset="-18"/>
              </a:rPr>
              <a:t>allows</a:t>
            </a:r>
            <a:r>
              <a:rPr lang="pl-PL" b="1" dirty="0">
                <a:latin typeface="Poppins" panose="00000500000000000000" pitchFamily="2" charset="-18"/>
                <a:cs typeface="Poppins" panose="00000500000000000000" pitchFamily="2" charset="-18"/>
              </a:rPr>
              <a:t> </a:t>
            </a:r>
            <a:r>
              <a:rPr lang="pl-PL" b="1" dirty="0" err="1">
                <a:latin typeface="Poppins" panose="00000500000000000000" pitchFamily="2" charset="-18"/>
                <a:cs typeface="Poppins" panose="00000500000000000000" pitchFamily="2" charset="-18"/>
              </a:rPr>
              <a:t>gives</a:t>
            </a:r>
            <a:r>
              <a:rPr lang="pl-PL" b="1" dirty="0">
                <a:latin typeface="Poppins" panose="00000500000000000000" pitchFamily="2" charset="-18"/>
                <a:cs typeface="Poppins" panose="00000500000000000000" pitchFamily="2" charset="-18"/>
              </a:rPr>
              <a:t> </a:t>
            </a:r>
            <a:r>
              <a:rPr lang="pl-PL" b="1" dirty="0" err="1">
                <a:latin typeface="Poppins" panose="00000500000000000000" pitchFamily="2" charset="-18"/>
                <a:cs typeface="Poppins" panose="00000500000000000000" pitchFamily="2" charset="-18"/>
              </a:rPr>
              <a:t>us</a:t>
            </a:r>
            <a:r>
              <a:rPr lang="pl-PL" b="1" dirty="0">
                <a:latin typeface="Poppins" panose="00000500000000000000" pitchFamily="2" charset="-18"/>
                <a:cs typeface="Poppins" panose="00000500000000000000" pitchFamily="2" charset="-18"/>
              </a:rPr>
              <a:t> a </a:t>
            </a:r>
            <a:r>
              <a:rPr lang="pl-PL" b="1" dirty="0" err="1">
                <a:latin typeface="Poppins" panose="00000500000000000000" pitchFamily="2" charset="-18"/>
                <a:cs typeface="Poppins" panose="00000500000000000000" pitchFamily="2" charset="-18"/>
              </a:rPr>
              <a:t>meaningful</a:t>
            </a:r>
            <a:r>
              <a:rPr lang="pl-PL" b="1" dirty="0">
                <a:latin typeface="Poppins" panose="00000500000000000000" pitchFamily="2" charset="-18"/>
                <a:cs typeface="Poppins" panose="00000500000000000000" pitchFamily="2" charset="-18"/>
              </a:rPr>
              <a:t> </a:t>
            </a:r>
            <a:r>
              <a:rPr lang="pl-PL" b="1" dirty="0" err="1">
                <a:latin typeface="Poppins" panose="00000500000000000000" pitchFamily="2" charset="-18"/>
                <a:cs typeface="Poppins" panose="00000500000000000000" pitchFamily="2" charset="-18"/>
              </a:rPr>
              <a:t>word</a:t>
            </a:r>
            <a:r>
              <a:rPr lang="pl-PL" b="1" dirty="0">
                <a:latin typeface="Poppins" panose="00000500000000000000" pitchFamily="2" charset="-18"/>
                <a:cs typeface="Poppins" panose="00000500000000000000" pitchFamily="2" charset="-18"/>
              </a:rPr>
              <a:t> </a:t>
            </a:r>
            <a:r>
              <a:rPr lang="pl-PL" b="1" dirty="0" err="1">
                <a:latin typeface="Poppins" panose="00000500000000000000" pitchFamily="2" charset="-18"/>
                <a:cs typeface="Poppins" panose="00000500000000000000" pitchFamily="2" charset="-18"/>
              </a:rPr>
              <a:t>vector</a:t>
            </a:r>
            <a:r>
              <a:rPr lang="pl-PL" b="1" dirty="0">
                <a:latin typeface="Poppins" panose="00000500000000000000" pitchFamily="2" charset="-18"/>
                <a:cs typeface="Poppins" panose="00000500000000000000" pitchFamily="2" charset="-18"/>
              </a:rPr>
              <a:t> </a:t>
            </a:r>
            <a:r>
              <a:rPr lang="pl-PL" b="1" dirty="0" err="1">
                <a:latin typeface="Poppins" panose="00000500000000000000" pitchFamily="2" charset="-18"/>
                <a:cs typeface="Poppins" panose="00000500000000000000" pitchFamily="2" charset="-18"/>
              </a:rPr>
              <a:t>based</a:t>
            </a:r>
            <a:r>
              <a:rPr lang="pl-PL" b="1" dirty="0">
                <a:latin typeface="Poppins" panose="00000500000000000000" pitchFamily="2" charset="-18"/>
                <a:cs typeface="Poppins" panose="00000500000000000000" pitchFamily="2" charset="-18"/>
              </a:rPr>
              <a:t> on </a:t>
            </a:r>
            <a:r>
              <a:rPr lang="pl-PL" b="1" dirty="0" err="1">
                <a:latin typeface="Poppins" panose="00000500000000000000" pitchFamily="2" charset="-18"/>
                <a:cs typeface="Poppins" panose="00000500000000000000" pitchFamily="2" charset="-18"/>
              </a:rPr>
              <a:t>words</a:t>
            </a:r>
            <a:r>
              <a:rPr lang="pl-PL" b="1" dirty="0">
                <a:latin typeface="Poppins" panose="00000500000000000000" pitchFamily="2" charset="-18"/>
                <a:cs typeface="Poppins" panose="00000500000000000000" pitchFamily="2" charset="-18"/>
              </a:rPr>
              <a:t> </a:t>
            </a:r>
            <a:r>
              <a:rPr lang="pl-PL" b="1" dirty="0" err="1">
                <a:latin typeface="Poppins" panose="00000500000000000000" pitchFamily="2" charset="-18"/>
                <a:cs typeface="Poppins" panose="00000500000000000000" pitchFamily="2" charset="-18"/>
              </a:rPr>
              <a:t>context</a:t>
            </a:r>
            <a:endParaRPr lang="en-GB" b="1" dirty="0">
              <a:latin typeface="Poppins" panose="00000500000000000000" pitchFamily="2" charset="-18"/>
              <a:cs typeface="Poppins" panose="00000500000000000000" pitchFamily="2" charset="-18"/>
            </a:endParaRPr>
          </a:p>
        </p:txBody>
      </p:sp>
      <p:graphicFrame>
        <p:nvGraphicFramePr>
          <p:cNvPr id="7" name="Tabela 7">
            <a:extLst>
              <a:ext uri="{FF2B5EF4-FFF2-40B4-BE49-F238E27FC236}">
                <a16:creationId xmlns:a16="http://schemas.microsoft.com/office/drawing/2014/main" id="{B7C7069F-277C-EB6C-66A8-CDF02429719A}"/>
              </a:ext>
            </a:extLst>
          </p:cNvPr>
          <p:cNvGraphicFramePr>
            <a:graphicFrameLocks noGrp="1"/>
          </p:cNvGraphicFramePr>
          <p:nvPr/>
        </p:nvGraphicFramePr>
        <p:xfrm>
          <a:off x="6240462" y="4527224"/>
          <a:ext cx="5508624" cy="741680"/>
        </p:xfrm>
        <a:graphic>
          <a:graphicData uri="http://schemas.openxmlformats.org/drawingml/2006/table">
            <a:tbl>
              <a:tblPr firstRow="1" bandRow="1">
                <a:tableStyleId>{5C22544A-7EE6-4342-B048-85BDC9FD1C3A}</a:tableStyleId>
              </a:tblPr>
              <a:tblGrid>
                <a:gridCol w="1377156">
                  <a:extLst>
                    <a:ext uri="{9D8B030D-6E8A-4147-A177-3AD203B41FA5}">
                      <a16:colId xmlns:a16="http://schemas.microsoft.com/office/drawing/2014/main" val="1602598353"/>
                    </a:ext>
                  </a:extLst>
                </a:gridCol>
                <a:gridCol w="1377156">
                  <a:extLst>
                    <a:ext uri="{9D8B030D-6E8A-4147-A177-3AD203B41FA5}">
                      <a16:colId xmlns:a16="http://schemas.microsoft.com/office/drawing/2014/main" val="155937399"/>
                    </a:ext>
                  </a:extLst>
                </a:gridCol>
                <a:gridCol w="1377156">
                  <a:extLst>
                    <a:ext uri="{9D8B030D-6E8A-4147-A177-3AD203B41FA5}">
                      <a16:colId xmlns:a16="http://schemas.microsoft.com/office/drawing/2014/main" val="1071273694"/>
                    </a:ext>
                  </a:extLst>
                </a:gridCol>
                <a:gridCol w="1377156">
                  <a:extLst>
                    <a:ext uri="{9D8B030D-6E8A-4147-A177-3AD203B41FA5}">
                      <a16:colId xmlns:a16="http://schemas.microsoft.com/office/drawing/2014/main" val="1039759679"/>
                    </a:ext>
                  </a:extLst>
                </a:gridCol>
              </a:tblGrid>
              <a:tr h="370840">
                <a:tc>
                  <a:txBody>
                    <a:bodyPr/>
                    <a:lstStyle/>
                    <a:p>
                      <a:endParaRPr lang="en-GB"/>
                    </a:p>
                  </a:txBody>
                  <a:tcPr/>
                </a:tc>
                <a:tc>
                  <a:txBody>
                    <a:bodyPr/>
                    <a:lstStyle/>
                    <a:p>
                      <a:r>
                        <a:rPr lang="pl-PL" dirty="0"/>
                        <a:t>popular</a:t>
                      </a:r>
                      <a:endParaRPr lang="en-GB" dirty="0"/>
                    </a:p>
                  </a:txBody>
                  <a:tcPr/>
                </a:tc>
                <a:tc>
                  <a:txBody>
                    <a:bodyPr/>
                    <a:lstStyle/>
                    <a:p>
                      <a:r>
                        <a:rPr lang="pl-PL" dirty="0"/>
                        <a:t>science</a:t>
                      </a:r>
                      <a:endParaRPr lang="en-GB" dirty="0"/>
                    </a:p>
                  </a:txBody>
                  <a:tcPr/>
                </a:tc>
                <a:tc>
                  <a:txBody>
                    <a:bodyPr/>
                    <a:lstStyle/>
                    <a:p>
                      <a:r>
                        <a:rPr lang="pl-PL" dirty="0" err="1"/>
                        <a:t>quality</a:t>
                      </a:r>
                      <a:endParaRPr lang="en-GB" dirty="0"/>
                    </a:p>
                  </a:txBody>
                  <a:tcPr/>
                </a:tc>
                <a:extLst>
                  <a:ext uri="{0D108BD9-81ED-4DB2-BD59-A6C34878D82A}">
                    <a16:rowId xmlns:a16="http://schemas.microsoft.com/office/drawing/2014/main" val="1369064813"/>
                  </a:ext>
                </a:extLst>
              </a:tr>
              <a:tr h="370840">
                <a:tc>
                  <a:txBody>
                    <a:bodyPr/>
                    <a:lstStyle/>
                    <a:p>
                      <a:r>
                        <a:rPr lang="pl-PL" dirty="0"/>
                        <a:t>data</a:t>
                      </a:r>
                      <a:endParaRPr lang="en-GB" dirty="0"/>
                    </a:p>
                  </a:txBody>
                  <a:tcPr/>
                </a:tc>
                <a:tc>
                  <a:txBody>
                    <a:bodyPr/>
                    <a:lstStyle/>
                    <a:p>
                      <a:r>
                        <a:rPr lang="pl-PL" dirty="0"/>
                        <a:t>2</a:t>
                      </a:r>
                      <a:endParaRPr lang="en-GB" dirty="0"/>
                    </a:p>
                  </a:txBody>
                  <a:tcPr/>
                </a:tc>
                <a:tc>
                  <a:txBody>
                    <a:bodyPr/>
                    <a:lstStyle/>
                    <a:p>
                      <a:r>
                        <a:rPr lang="pl-PL" dirty="0"/>
                        <a:t>1</a:t>
                      </a:r>
                      <a:endParaRPr lang="en-GB" dirty="0"/>
                    </a:p>
                  </a:txBody>
                  <a:tcPr/>
                </a:tc>
                <a:tc>
                  <a:txBody>
                    <a:bodyPr/>
                    <a:lstStyle/>
                    <a:p>
                      <a:r>
                        <a:rPr lang="pl-PL" dirty="0"/>
                        <a:t>1</a:t>
                      </a:r>
                      <a:endParaRPr lang="en-GB" dirty="0"/>
                    </a:p>
                  </a:txBody>
                  <a:tcPr/>
                </a:tc>
                <a:extLst>
                  <a:ext uri="{0D108BD9-81ED-4DB2-BD59-A6C34878D82A}">
                    <a16:rowId xmlns:a16="http://schemas.microsoft.com/office/drawing/2014/main" val="1414833605"/>
                  </a:ext>
                </a:extLst>
              </a:tr>
            </a:tbl>
          </a:graphicData>
        </a:graphic>
      </p:graphicFrame>
      <p:sp>
        <p:nvSpPr>
          <p:cNvPr id="8" name="Prostokąt: zaokrąglone rogi 7">
            <a:extLst>
              <a:ext uri="{FF2B5EF4-FFF2-40B4-BE49-F238E27FC236}">
                <a16:creationId xmlns:a16="http://schemas.microsoft.com/office/drawing/2014/main" id="{05AAD1CC-24F0-E5F4-FAA4-72ACA0FFC93C}"/>
              </a:ext>
            </a:extLst>
          </p:cNvPr>
          <p:cNvSpPr/>
          <p:nvPr/>
        </p:nvSpPr>
        <p:spPr>
          <a:xfrm>
            <a:off x="6240461" y="1420515"/>
            <a:ext cx="5508625" cy="1937047"/>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b="1" dirty="0">
                <a:solidFill>
                  <a:schemeClr val="tx1"/>
                </a:solidFill>
                <a:highlight>
                  <a:srgbClr val="FFFF00"/>
                </a:highlight>
                <a:latin typeface="Poppins" panose="00000500000000000000" pitchFamily="2" charset="-18"/>
                <a:cs typeface="Poppins" panose="00000500000000000000" pitchFamily="2" charset="-18"/>
              </a:rPr>
              <a:t>Data</a:t>
            </a:r>
            <a:r>
              <a:rPr lang="pl-PL" b="1" dirty="0">
                <a:solidFill>
                  <a:schemeClr val="tx1"/>
                </a:solidFill>
                <a:latin typeface="Poppins" panose="00000500000000000000" pitchFamily="2" charset="-18"/>
                <a:cs typeface="Poppins" panose="00000500000000000000" pitchFamily="2" charset="-18"/>
              </a:rPr>
              <a:t> </a:t>
            </a:r>
            <a:r>
              <a:rPr lang="pl-PL" dirty="0">
                <a:solidFill>
                  <a:schemeClr val="tx1"/>
                </a:solidFill>
                <a:latin typeface="Poppins" panose="00000500000000000000" pitchFamily="2" charset="-18"/>
                <a:cs typeface="Poppins" panose="00000500000000000000" pitchFamily="2" charset="-18"/>
              </a:rPr>
              <a:t>Science</a:t>
            </a:r>
            <a:r>
              <a:rPr lang="pl-PL" b="1" dirty="0">
                <a:solidFill>
                  <a:schemeClr val="tx1"/>
                </a:solidFill>
                <a:latin typeface="Poppins" panose="00000500000000000000" pitchFamily="2" charset="-18"/>
                <a:cs typeface="Poppins" panose="00000500000000000000" pitchFamily="2" charset="-18"/>
              </a:rPr>
              <a:t> </a:t>
            </a:r>
            <a:r>
              <a:rPr lang="pl-PL" dirty="0" err="1">
                <a:solidFill>
                  <a:schemeClr val="tx1"/>
                </a:solidFill>
                <a:latin typeface="Poppins" panose="00000500000000000000" pitchFamily="2" charset="-18"/>
                <a:cs typeface="Poppins" panose="00000500000000000000" pitchFamily="2" charset="-18"/>
              </a:rPr>
              <a:t>is</a:t>
            </a:r>
            <a:r>
              <a:rPr lang="pl-PL" dirty="0">
                <a:solidFill>
                  <a:schemeClr val="tx1"/>
                </a:solidFill>
                <a:latin typeface="Poppins" panose="00000500000000000000" pitchFamily="2" charset="-18"/>
                <a:cs typeface="Poppins" panose="00000500000000000000" pitchFamily="2" charset="-18"/>
              </a:rPr>
              <a:t>  </a:t>
            </a:r>
            <a:r>
              <a:rPr lang="pl-PL" b="1" dirty="0">
                <a:solidFill>
                  <a:schemeClr val="tx1"/>
                </a:solidFill>
                <a:highlight>
                  <a:srgbClr val="FFFF00"/>
                </a:highlight>
                <a:latin typeface="Poppins" panose="00000500000000000000" pitchFamily="2" charset="-18"/>
                <a:cs typeface="Poppins" panose="00000500000000000000" pitchFamily="2" charset="-18"/>
              </a:rPr>
              <a:t>popular</a:t>
            </a:r>
            <a:r>
              <a:rPr lang="pl-PL" dirty="0">
                <a:solidFill>
                  <a:schemeClr val="tx1"/>
                </a:solidFill>
                <a:latin typeface="Poppins" panose="00000500000000000000" pitchFamily="2" charset="-18"/>
                <a:cs typeface="Poppins" panose="00000500000000000000" pitchFamily="2" charset="-18"/>
              </a:rPr>
              <a:t> </a:t>
            </a:r>
            <a:r>
              <a:rPr lang="pl-PL" dirty="0" err="1">
                <a:solidFill>
                  <a:schemeClr val="tx1"/>
                </a:solidFill>
                <a:latin typeface="Poppins" panose="00000500000000000000" pitchFamily="2" charset="-18"/>
                <a:cs typeface="Poppins" panose="00000500000000000000" pitchFamily="2" charset="-18"/>
              </a:rPr>
              <a:t>these</a:t>
            </a:r>
            <a:r>
              <a:rPr lang="pl-PL" dirty="0">
                <a:solidFill>
                  <a:schemeClr val="tx1"/>
                </a:solidFill>
                <a:latin typeface="Poppins" panose="00000500000000000000" pitchFamily="2" charset="-18"/>
                <a:cs typeface="Poppins" panose="00000500000000000000" pitchFamily="2" charset="-18"/>
              </a:rPr>
              <a:t> </a:t>
            </a:r>
            <a:r>
              <a:rPr lang="pl-PL" dirty="0" err="1">
                <a:solidFill>
                  <a:schemeClr val="tx1"/>
                </a:solidFill>
                <a:latin typeface="Poppins" panose="00000500000000000000" pitchFamily="2" charset="-18"/>
                <a:cs typeface="Poppins" panose="00000500000000000000" pitchFamily="2" charset="-18"/>
              </a:rPr>
              <a:t>days</a:t>
            </a:r>
            <a:endParaRPr lang="pl-PL" dirty="0">
              <a:solidFill>
                <a:schemeClr val="tx1"/>
              </a:solidFill>
              <a:latin typeface="Poppins" panose="00000500000000000000" pitchFamily="2" charset="-18"/>
              <a:cs typeface="Poppins" panose="00000500000000000000" pitchFamily="2" charset="-18"/>
            </a:endParaRPr>
          </a:p>
          <a:p>
            <a:pPr algn="ctr"/>
            <a:endParaRPr lang="pl-PL" dirty="0">
              <a:solidFill>
                <a:schemeClr val="tx1"/>
              </a:solidFill>
              <a:latin typeface="Poppins" panose="00000500000000000000" pitchFamily="2" charset="-18"/>
              <a:cs typeface="Poppins" panose="00000500000000000000" pitchFamily="2" charset="-18"/>
            </a:endParaRPr>
          </a:p>
          <a:p>
            <a:pPr algn="ctr"/>
            <a:r>
              <a:rPr lang="pl-PL" dirty="0" err="1">
                <a:solidFill>
                  <a:schemeClr val="tx1"/>
                </a:solidFill>
                <a:latin typeface="Poppins" panose="00000500000000000000" pitchFamily="2" charset="-18"/>
                <a:cs typeface="Poppins" panose="00000500000000000000" pitchFamily="2" charset="-18"/>
              </a:rPr>
              <a:t>Quality</a:t>
            </a:r>
            <a:r>
              <a:rPr lang="pl-PL" dirty="0">
                <a:solidFill>
                  <a:schemeClr val="tx1"/>
                </a:solidFill>
                <a:latin typeface="Poppins" panose="00000500000000000000" pitchFamily="2" charset="-18"/>
                <a:cs typeface="Poppins" panose="00000500000000000000" pitchFamily="2" charset="-18"/>
              </a:rPr>
              <a:t> of </a:t>
            </a:r>
            <a:r>
              <a:rPr lang="pl-PL" b="1" dirty="0">
                <a:solidFill>
                  <a:schemeClr val="tx1"/>
                </a:solidFill>
                <a:highlight>
                  <a:srgbClr val="FFFF00"/>
                </a:highlight>
                <a:latin typeface="Poppins" panose="00000500000000000000" pitchFamily="2" charset="-18"/>
                <a:cs typeface="Poppins" panose="00000500000000000000" pitchFamily="2" charset="-18"/>
              </a:rPr>
              <a:t>data</a:t>
            </a:r>
            <a:r>
              <a:rPr lang="pl-PL" dirty="0">
                <a:solidFill>
                  <a:schemeClr val="tx1"/>
                </a:solidFill>
                <a:latin typeface="Poppins" panose="00000500000000000000" pitchFamily="2" charset="-18"/>
                <a:cs typeface="Poppins" panose="00000500000000000000" pitchFamily="2" charset="-18"/>
              </a:rPr>
              <a:t> </a:t>
            </a:r>
            <a:r>
              <a:rPr lang="pl-PL" dirty="0" err="1">
                <a:solidFill>
                  <a:schemeClr val="tx1"/>
                </a:solidFill>
                <a:latin typeface="Poppins" panose="00000500000000000000" pitchFamily="2" charset="-18"/>
                <a:cs typeface="Poppins" panose="00000500000000000000" pitchFamily="2" charset="-18"/>
              </a:rPr>
              <a:t>is</a:t>
            </a:r>
            <a:r>
              <a:rPr lang="pl-PL" dirty="0">
                <a:solidFill>
                  <a:schemeClr val="tx1"/>
                </a:solidFill>
                <a:latin typeface="Poppins" panose="00000500000000000000" pitchFamily="2" charset="-18"/>
                <a:cs typeface="Poppins" panose="00000500000000000000" pitchFamily="2" charset="-18"/>
              </a:rPr>
              <a:t> </a:t>
            </a:r>
            <a:r>
              <a:rPr lang="pl-PL" b="1" dirty="0">
                <a:solidFill>
                  <a:schemeClr val="tx1"/>
                </a:solidFill>
                <a:highlight>
                  <a:srgbClr val="FFFF00"/>
                </a:highlight>
                <a:latin typeface="Poppins" panose="00000500000000000000" pitchFamily="2" charset="-18"/>
                <a:cs typeface="Poppins" panose="00000500000000000000" pitchFamily="2" charset="-18"/>
              </a:rPr>
              <a:t>popular</a:t>
            </a:r>
            <a:r>
              <a:rPr lang="pl-PL" dirty="0">
                <a:solidFill>
                  <a:schemeClr val="tx1"/>
                </a:solidFill>
                <a:latin typeface="Poppins" panose="00000500000000000000" pitchFamily="2" charset="-18"/>
                <a:cs typeface="Poppins" panose="00000500000000000000" pitchFamily="2" charset="-18"/>
              </a:rPr>
              <a:t> </a:t>
            </a:r>
            <a:r>
              <a:rPr lang="pl-PL" dirty="0" err="1">
                <a:solidFill>
                  <a:schemeClr val="tx1"/>
                </a:solidFill>
                <a:latin typeface="Poppins" panose="00000500000000000000" pitchFamily="2" charset="-18"/>
                <a:cs typeface="Poppins" panose="00000500000000000000" pitchFamily="2" charset="-18"/>
              </a:rPr>
              <a:t>issue</a:t>
            </a:r>
            <a:r>
              <a:rPr lang="pl-PL" dirty="0">
                <a:solidFill>
                  <a:schemeClr val="tx1"/>
                </a:solidFill>
                <a:latin typeface="Poppins" panose="00000500000000000000" pitchFamily="2" charset="-18"/>
                <a:cs typeface="Poppins" panose="00000500000000000000" pitchFamily="2" charset="-18"/>
              </a:rPr>
              <a:t> </a:t>
            </a:r>
            <a:r>
              <a:rPr lang="pl-PL" dirty="0" err="1">
                <a:solidFill>
                  <a:schemeClr val="tx1"/>
                </a:solidFill>
                <a:latin typeface="Poppins" panose="00000500000000000000" pitchFamily="2" charset="-18"/>
                <a:cs typeface="Poppins" panose="00000500000000000000" pitchFamily="2" charset="-18"/>
              </a:rPr>
              <a:t>among</a:t>
            </a:r>
            <a:r>
              <a:rPr lang="pl-PL" dirty="0">
                <a:solidFill>
                  <a:schemeClr val="tx1"/>
                </a:solidFill>
                <a:latin typeface="Poppins" panose="00000500000000000000" pitchFamily="2" charset="-18"/>
                <a:cs typeface="Poppins" panose="00000500000000000000" pitchFamily="2" charset="-18"/>
              </a:rPr>
              <a:t> </a:t>
            </a:r>
            <a:r>
              <a:rPr lang="pl-PL" dirty="0" err="1">
                <a:solidFill>
                  <a:schemeClr val="tx1"/>
                </a:solidFill>
                <a:latin typeface="Poppins" panose="00000500000000000000" pitchFamily="2" charset="-18"/>
                <a:cs typeface="Poppins" panose="00000500000000000000" pitchFamily="2" charset="-18"/>
              </a:rPr>
              <a:t>companies</a:t>
            </a:r>
            <a:endParaRPr lang="pl-PL" dirty="0">
              <a:solidFill>
                <a:schemeClr val="tx1"/>
              </a:solidFill>
              <a:latin typeface="Poppins" panose="00000500000000000000" pitchFamily="2" charset="-18"/>
              <a:cs typeface="Poppins" panose="00000500000000000000" pitchFamily="2" charset="-18"/>
            </a:endParaRPr>
          </a:p>
        </p:txBody>
      </p:sp>
    </p:spTree>
    <p:extLst>
      <p:ext uri="{BB962C8B-B14F-4D97-AF65-F5344CB8AC3E}">
        <p14:creationId xmlns:p14="http://schemas.microsoft.com/office/powerpoint/2010/main" val="1811486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F650861C-1ABE-05DA-B93E-7BCC8161828A}"/>
              </a:ext>
            </a:extLst>
          </p:cNvPr>
          <p:cNvSpPr>
            <a:spLocks noGrp="1"/>
          </p:cNvSpPr>
          <p:nvPr>
            <p:ph idx="1"/>
          </p:nvPr>
        </p:nvSpPr>
        <p:spPr>
          <a:xfrm>
            <a:off x="407988" y="1448416"/>
            <a:ext cx="5543550" cy="4351338"/>
          </a:xfrm>
        </p:spPr>
        <p:txBody>
          <a:bodyPr>
            <a:normAutofit/>
          </a:bodyPr>
          <a:lstStyle/>
          <a:p>
            <a:r>
              <a:rPr lang="pl-PL" sz="2000" dirty="0" err="1">
                <a:latin typeface="Poppins" panose="00000500000000000000" pitchFamily="2" charset="-18"/>
                <a:cs typeface="Poppins" panose="00000500000000000000" pitchFamily="2" charset="-18"/>
              </a:rPr>
              <a:t>Measuring</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vector</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similarity</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is</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challenging</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especially</a:t>
            </a:r>
            <a:r>
              <a:rPr lang="pl-PL" sz="2000" dirty="0">
                <a:latin typeface="Poppins" panose="00000500000000000000" pitchFamily="2" charset="-18"/>
                <a:cs typeface="Poppins" panose="00000500000000000000" pitchFamily="2" charset="-18"/>
              </a:rPr>
              <a:t> in high </a:t>
            </a:r>
            <a:r>
              <a:rPr lang="pl-PL" sz="2000" dirty="0" err="1">
                <a:latin typeface="Poppins" panose="00000500000000000000" pitchFamily="2" charset="-18"/>
                <a:cs typeface="Poppins" panose="00000500000000000000" pitchFamily="2" charset="-18"/>
              </a:rPr>
              <a:t>dimensionality</a:t>
            </a:r>
            <a:endParaRPr lang="pl-PL" sz="2000" dirty="0">
              <a:latin typeface="Poppins" panose="00000500000000000000" pitchFamily="2" charset="-18"/>
              <a:cs typeface="Poppins" panose="00000500000000000000" pitchFamily="2" charset="-18"/>
            </a:endParaRPr>
          </a:p>
          <a:p>
            <a:r>
              <a:rPr lang="pl-PL" sz="2000" dirty="0" err="1">
                <a:latin typeface="Poppins" panose="00000500000000000000" pitchFamily="2" charset="-18"/>
                <a:cs typeface="Poppins" panose="00000500000000000000" pitchFamily="2" charset="-18"/>
              </a:rPr>
              <a:t>While</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Euclidean</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distance</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is</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easily</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applicable</a:t>
            </a:r>
            <a:r>
              <a:rPr lang="pl-PL" sz="2000" dirty="0">
                <a:latin typeface="Poppins" panose="00000500000000000000" pitchFamily="2" charset="-18"/>
                <a:cs typeface="Poppins" panose="00000500000000000000" pitchFamily="2" charset="-18"/>
              </a:rPr>
              <a:t> for 2D data </a:t>
            </a:r>
            <a:r>
              <a:rPr lang="pl-PL" sz="2000" dirty="0" err="1">
                <a:latin typeface="Poppins" panose="00000500000000000000" pitchFamily="2" charset="-18"/>
                <a:cs typeface="Poppins" panose="00000500000000000000" pitchFamily="2" charset="-18"/>
              </a:rPr>
              <a:t>it</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performs</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badly</a:t>
            </a:r>
            <a:r>
              <a:rPr lang="pl-PL" sz="2000" dirty="0">
                <a:latin typeface="Poppins" panose="00000500000000000000" pitchFamily="2" charset="-18"/>
                <a:cs typeface="Poppins" panose="00000500000000000000" pitchFamily="2" charset="-18"/>
              </a:rPr>
              <a:t> with </a:t>
            </a:r>
            <a:r>
              <a:rPr lang="pl-PL" sz="2000" dirty="0" err="1">
                <a:latin typeface="Poppins" panose="00000500000000000000" pitchFamily="2" charset="-18"/>
                <a:cs typeface="Poppins" panose="00000500000000000000" pitchFamily="2" charset="-18"/>
              </a:rPr>
              <a:t>higher</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dimensions</a:t>
            </a:r>
            <a:endParaRPr lang="pl-PL" sz="2000" dirty="0">
              <a:latin typeface="Poppins" panose="00000500000000000000" pitchFamily="2" charset="-18"/>
              <a:cs typeface="Poppins" panose="00000500000000000000" pitchFamily="2" charset="-18"/>
            </a:endParaRPr>
          </a:p>
          <a:p>
            <a:r>
              <a:rPr lang="pl-PL" sz="2000" dirty="0" err="1">
                <a:latin typeface="Poppins" panose="00000500000000000000" pitchFamily="2" charset="-18"/>
                <a:cs typeface="Poppins" panose="00000500000000000000" pitchFamily="2" charset="-18"/>
              </a:rPr>
              <a:t>Cosine</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distance</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is</a:t>
            </a:r>
            <a:r>
              <a:rPr lang="pl-PL" sz="2000" dirty="0">
                <a:latin typeface="Poppins" panose="00000500000000000000" pitchFamily="2" charset="-18"/>
                <a:cs typeface="Poppins" panose="00000500000000000000" pitchFamily="2" charset="-18"/>
              </a:rPr>
              <a:t> most popular in </a:t>
            </a:r>
            <a:r>
              <a:rPr lang="pl-PL" sz="2000" dirty="0" err="1">
                <a:latin typeface="Poppins" panose="00000500000000000000" pitchFamily="2" charset="-18"/>
                <a:cs typeface="Poppins" panose="00000500000000000000" pitchFamily="2" charset="-18"/>
              </a:rPr>
              <a:t>measuring</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similarity</a:t>
            </a:r>
            <a:endParaRPr lang="pl-PL" sz="2000" dirty="0">
              <a:latin typeface="Poppins" panose="00000500000000000000" pitchFamily="2" charset="-18"/>
              <a:cs typeface="Poppins" panose="00000500000000000000" pitchFamily="2" charset="-18"/>
            </a:endParaRPr>
          </a:p>
          <a:p>
            <a:r>
              <a:rPr lang="pl-PL" sz="2000" dirty="0">
                <a:latin typeface="Poppins" panose="00000500000000000000" pitchFamily="2" charset="-18"/>
                <a:cs typeface="Poppins" panose="00000500000000000000" pitchFamily="2" charset="-18"/>
              </a:rPr>
              <a:t>It </a:t>
            </a:r>
            <a:r>
              <a:rPr lang="pl-PL" sz="2000" dirty="0" err="1">
                <a:latin typeface="Poppins" panose="00000500000000000000" pitchFamily="2" charset="-18"/>
                <a:cs typeface="Poppins" panose="00000500000000000000" pitchFamily="2" charset="-18"/>
              </a:rPr>
              <a:t>is</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based</a:t>
            </a:r>
            <a:r>
              <a:rPr lang="pl-PL" sz="2000" dirty="0">
                <a:latin typeface="Poppins" panose="00000500000000000000" pitchFamily="2" charset="-18"/>
                <a:cs typeface="Poppins" panose="00000500000000000000" pitchFamily="2" charset="-18"/>
              </a:rPr>
              <a:t> on </a:t>
            </a:r>
            <a:r>
              <a:rPr lang="pl-PL" sz="2000" dirty="0" err="1">
                <a:latin typeface="Poppins" panose="00000500000000000000" pitchFamily="2" charset="-18"/>
                <a:cs typeface="Poppins" panose="00000500000000000000" pitchFamily="2" charset="-18"/>
              </a:rPr>
              <a:t>vectors</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direction</a:t>
            </a:r>
            <a:r>
              <a:rPr lang="pl-PL" sz="2000" dirty="0">
                <a:latin typeface="Poppins" panose="00000500000000000000" pitchFamily="2" charset="-18"/>
                <a:cs typeface="Poppins" panose="00000500000000000000" pitchFamily="2" charset="-18"/>
              </a:rPr>
              <a:t> and </a:t>
            </a:r>
            <a:r>
              <a:rPr lang="pl-PL" sz="2000" dirty="0" err="1">
                <a:latin typeface="Poppins" panose="00000500000000000000" pitchFamily="2" charset="-18"/>
                <a:cs typeface="Poppins" panose="00000500000000000000" pitchFamily="2" charset="-18"/>
              </a:rPr>
              <a:t>ranges</a:t>
            </a:r>
            <a:r>
              <a:rPr lang="pl-PL" sz="2000" dirty="0">
                <a:latin typeface="Poppins" panose="00000500000000000000" pitchFamily="2" charset="-18"/>
                <a:cs typeface="Poppins" panose="00000500000000000000" pitchFamily="2" charset="-18"/>
              </a:rPr>
              <a:t> from -1 (</a:t>
            </a:r>
            <a:r>
              <a:rPr lang="pl-PL" sz="2000" dirty="0" err="1">
                <a:latin typeface="Poppins" panose="00000500000000000000" pitchFamily="2" charset="-18"/>
                <a:cs typeface="Poppins" panose="00000500000000000000" pitchFamily="2" charset="-18"/>
              </a:rPr>
              <a:t>opposing</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vectors</a:t>
            </a:r>
            <a:r>
              <a:rPr lang="pl-PL" sz="2000" dirty="0">
                <a:latin typeface="Poppins" panose="00000500000000000000" pitchFamily="2" charset="-18"/>
                <a:cs typeface="Poppins" panose="00000500000000000000" pitchFamily="2" charset="-18"/>
              </a:rPr>
              <a:t>) to 1 (</a:t>
            </a:r>
            <a:r>
              <a:rPr lang="pl-PL" sz="2000" dirty="0" err="1">
                <a:latin typeface="Poppins" panose="00000500000000000000" pitchFamily="2" charset="-18"/>
                <a:cs typeface="Poppins" panose="00000500000000000000" pitchFamily="2" charset="-18"/>
              </a:rPr>
              <a:t>proportional</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vectors</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while</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orthogonal</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vectors</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have</a:t>
            </a:r>
            <a:r>
              <a:rPr lang="pl-PL" sz="2000" dirty="0">
                <a:latin typeface="Poppins" panose="00000500000000000000" pitchFamily="2" charset="-18"/>
                <a:cs typeface="Poppins" panose="00000500000000000000" pitchFamily="2" charset="-18"/>
              </a:rPr>
              <a:t> a </a:t>
            </a:r>
            <a:r>
              <a:rPr lang="pl-PL" sz="2000" dirty="0" err="1">
                <a:latin typeface="Poppins" panose="00000500000000000000" pitchFamily="2" charset="-18"/>
                <a:cs typeface="Poppins" panose="00000500000000000000" pitchFamily="2" charset="-18"/>
              </a:rPr>
              <a:t>similarity</a:t>
            </a:r>
            <a:r>
              <a:rPr lang="pl-PL" sz="2000" dirty="0">
                <a:latin typeface="Poppins" panose="00000500000000000000" pitchFamily="2" charset="-18"/>
                <a:cs typeface="Poppins" panose="00000500000000000000" pitchFamily="2" charset="-18"/>
              </a:rPr>
              <a:t> of 0. </a:t>
            </a:r>
          </a:p>
          <a:p>
            <a:endParaRPr lang="en-GB" sz="2000" dirty="0">
              <a:latin typeface="Poppins" panose="00000500000000000000" pitchFamily="2" charset="-18"/>
              <a:cs typeface="Poppins" panose="00000500000000000000" pitchFamily="2" charset="-18"/>
            </a:endParaRPr>
          </a:p>
          <a:p>
            <a:endParaRPr lang="en-GB" sz="2000" dirty="0">
              <a:latin typeface="Poppins" panose="00000500000000000000" pitchFamily="2" charset="-18"/>
              <a:cs typeface="Poppins" panose="00000500000000000000" pitchFamily="2" charset="-18"/>
            </a:endParaRPr>
          </a:p>
        </p:txBody>
      </p:sp>
      <p:sp>
        <p:nvSpPr>
          <p:cNvPr id="4" name="pole tekstowe 3">
            <a:extLst>
              <a:ext uri="{FF2B5EF4-FFF2-40B4-BE49-F238E27FC236}">
                <a16:creationId xmlns:a16="http://schemas.microsoft.com/office/drawing/2014/main" id="{96021D72-4DCA-4DCB-59F7-448005537FC6}"/>
              </a:ext>
            </a:extLst>
          </p:cNvPr>
          <p:cNvSpPr txBox="1"/>
          <p:nvPr/>
        </p:nvSpPr>
        <p:spPr>
          <a:xfrm>
            <a:off x="407988" y="565805"/>
            <a:ext cx="11376025" cy="523220"/>
          </a:xfrm>
          <a:prstGeom prst="rect">
            <a:avLst/>
          </a:prstGeom>
          <a:noFill/>
        </p:spPr>
        <p:txBody>
          <a:bodyPr wrap="square" rtlCol="0">
            <a:spAutoFit/>
          </a:bodyPr>
          <a:lstStyle/>
          <a:p>
            <a:r>
              <a:rPr lang="pl-PL" sz="2800" b="1" dirty="0">
                <a:latin typeface="Poppins" panose="00000500000000000000" pitchFamily="2" charset="-18"/>
                <a:cs typeface="Poppins" panose="00000500000000000000" pitchFamily="2" charset="-18"/>
              </a:rPr>
              <a:t>How to </a:t>
            </a:r>
            <a:r>
              <a:rPr lang="pl-PL" sz="2800" b="1" dirty="0" err="1">
                <a:latin typeface="Poppins" panose="00000500000000000000" pitchFamily="2" charset="-18"/>
                <a:cs typeface="Poppins" panose="00000500000000000000" pitchFamily="2" charset="-18"/>
              </a:rPr>
              <a:t>measure</a:t>
            </a:r>
            <a:r>
              <a:rPr lang="pl-PL" sz="2800" b="1" dirty="0">
                <a:latin typeface="Poppins" panose="00000500000000000000" pitchFamily="2" charset="-18"/>
                <a:cs typeface="Poppins" panose="00000500000000000000" pitchFamily="2" charset="-18"/>
              </a:rPr>
              <a:t> </a:t>
            </a:r>
            <a:r>
              <a:rPr lang="pl-PL" sz="2800" b="1" dirty="0" err="1">
                <a:latin typeface="Poppins" panose="00000500000000000000" pitchFamily="2" charset="-18"/>
                <a:cs typeface="Poppins" panose="00000500000000000000" pitchFamily="2" charset="-18"/>
              </a:rPr>
              <a:t>similarity</a:t>
            </a:r>
            <a:endParaRPr lang="en-GB" sz="2800" b="1" dirty="0">
              <a:latin typeface="Poppins" panose="00000500000000000000" pitchFamily="2" charset="-18"/>
              <a:cs typeface="Poppins" panose="00000500000000000000" pitchFamily="2" charset="-18"/>
            </a:endParaRPr>
          </a:p>
        </p:txBody>
      </p:sp>
      <p:cxnSp>
        <p:nvCxnSpPr>
          <p:cNvPr id="8" name="Łącznik prosty ze strzałką 7">
            <a:extLst>
              <a:ext uri="{FF2B5EF4-FFF2-40B4-BE49-F238E27FC236}">
                <a16:creationId xmlns:a16="http://schemas.microsoft.com/office/drawing/2014/main" id="{5BA11A49-7462-10E6-2C9D-9FCD46FF4F6F}"/>
              </a:ext>
            </a:extLst>
          </p:cNvPr>
          <p:cNvCxnSpPr/>
          <p:nvPr/>
        </p:nvCxnSpPr>
        <p:spPr>
          <a:xfrm flipV="1">
            <a:off x="7256728" y="2150618"/>
            <a:ext cx="0" cy="3240000"/>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9" name="Łącznik prosty ze strzałką 8">
            <a:extLst>
              <a:ext uri="{FF2B5EF4-FFF2-40B4-BE49-F238E27FC236}">
                <a16:creationId xmlns:a16="http://schemas.microsoft.com/office/drawing/2014/main" id="{964A5437-ECCE-3C65-CF68-7D1C0C80C2E6}"/>
              </a:ext>
            </a:extLst>
          </p:cNvPr>
          <p:cNvCxnSpPr>
            <a:cxnSpLocks/>
          </p:cNvCxnSpPr>
          <p:nvPr/>
        </p:nvCxnSpPr>
        <p:spPr>
          <a:xfrm>
            <a:off x="7256728" y="5390618"/>
            <a:ext cx="3240000" cy="0"/>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5" name="Owal 14">
            <a:extLst>
              <a:ext uri="{FF2B5EF4-FFF2-40B4-BE49-F238E27FC236}">
                <a16:creationId xmlns:a16="http://schemas.microsoft.com/office/drawing/2014/main" id="{E4028384-A9C8-CEE5-A3E3-78D22E1C9E30}"/>
              </a:ext>
            </a:extLst>
          </p:cNvPr>
          <p:cNvSpPr/>
          <p:nvPr/>
        </p:nvSpPr>
        <p:spPr>
          <a:xfrm>
            <a:off x="7233867" y="5367759"/>
            <a:ext cx="45719" cy="45719"/>
          </a:xfrm>
          <a:prstGeom prst="ellips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7" name="Łącznik prosty ze strzałką 16">
            <a:extLst>
              <a:ext uri="{FF2B5EF4-FFF2-40B4-BE49-F238E27FC236}">
                <a16:creationId xmlns:a16="http://schemas.microsoft.com/office/drawing/2014/main" id="{A219D33D-0B30-F081-101C-7A5A18AFD218}"/>
              </a:ext>
            </a:extLst>
          </p:cNvPr>
          <p:cNvCxnSpPr>
            <a:cxnSpLocks/>
            <a:stCxn id="15" idx="7"/>
          </p:cNvCxnSpPr>
          <p:nvPr/>
        </p:nvCxnSpPr>
        <p:spPr>
          <a:xfrm flipV="1">
            <a:off x="7272891" y="3803927"/>
            <a:ext cx="393344" cy="1570527"/>
          </a:xfrm>
          <a:prstGeom prst="straightConnector1">
            <a:avLst/>
          </a:prstGeom>
          <a:ln w="19050">
            <a:solidFill>
              <a:srgbClr val="FFC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8" name="Łącznik prosty ze strzałką 17">
            <a:extLst>
              <a:ext uri="{FF2B5EF4-FFF2-40B4-BE49-F238E27FC236}">
                <a16:creationId xmlns:a16="http://schemas.microsoft.com/office/drawing/2014/main" id="{67EBC50C-9BB0-46B7-38ED-FFDF38E8849A}"/>
              </a:ext>
            </a:extLst>
          </p:cNvPr>
          <p:cNvCxnSpPr>
            <a:cxnSpLocks/>
            <a:stCxn id="15" idx="7"/>
          </p:cNvCxnSpPr>
          <p:nvPr/>
        </p:nvCxnSpPr>
        <p:spPr>
          <a:xfrm flipV="1">
            <a:off x="7272891" y="2699309"/>
            <a:ext cx="1976606" cy="2675145"/>
          </a:xfrm>
          <a:prstGeom prst="straightConnector1">
            <a:avLst/>
          </a:prstGeom>
          <a:ln w="19050">
            <a:solidFill>
              <a:srgbClr val="00206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1" name="Łącznik prosty ze strzałką 20">
            <a:extLst>
              <a:ext uri="{FF2B5EF4-FFF2-40B4-BE49-F238E27FC236}">
                <a16:creationId xmlns:a16="http://schemas.microsoft.com/office/drawing/2014/main" id="{B851B5F4-C318-8572-0E77-5D040E7BE7B5}"/>
              </a:ext>
            </a:extLst>
          </p:cNvPr>
          <p:cNvCxnSpPr>
            <a:cxnSpLocks/>
            <a:stCxn id="15" idx="7"/>
          </p:cNvCxnSpPr>
          <p:nvPr/>
        </p:nvCxnSpPr>
        <p:spPr>
          <a:xfrm flipV="1">
            <a:off x="7272891" y="4772025"/>
            <a:ext cx="647860" cy="602429"/>
          </a:xfrm>
          <a:prstGeom prst="straightConnector1">
            <a:avLst/>
          </a:prstGeom>
          <a:ln w="19050">
            <a:solidFill>
              <a:srgbClr val="00B05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8" name="pole tekstowe 27">
            <a:extLst>
              <a:ext uri="{FF2B5EF4-FFF2-40B4-BE49-F238E27FC236}">
                <a16:creationId xmlns:a16="http://schemas.microsoft.com/office/drawing/2014/main" id="{8A1D6D9B-2A5A-7DAA-610C-70C5CA4ED185}"/>
              </a:ext>
            </a:extLst>
          </p:cNvPr>
          <p:cNvSpPr txBox="1"/>
          <p:nvPr/>
        </p:nvSpPr>
        <p:spPr>
          <a:xfrm>
            <a:off x="7781925" y="5600700"/>
            <a:ext cx="2714803" cy="646331"/>
          </a:xfrm>
          <a:prstGeom prst="rect">
            <a:avLst/>
          </a:prstGeom>
          <a:noFill/>
        </p:spPr>
        <p:txBody>
          <a:bodyPr wrap="square" rtlCol="0">
            <a:spAutoFit/>
          </a:bodyPr>
          <a:lstStyle/>
          <a:p>
            <a:pPr algn="ctr"/>
            <a:r>
              <a:rPr lang="pl-PL" dirty="0" err="1">
                <a:latin typeface="Poppins" panose="00000500000000000000" pitchFamily="2" charset="-18"/>
                <a:cs typeface="Poppins" panose="00000500000000000000" pitchFamily="2" charset="-18"/>
              </a:rPr>
              <a:t>frequency</a:t>
            </a:r>
            <a:r>
              <a:rPr lang="pl-PL" dirty="0">
                <a:latin typeface="Poppins" panose="00000500000000000000" pitchFamily="2" charset="-18"/>
                <a:cs typeface="Poppins" panose="00000500000000000000" pitchFamily="2" charset="-18"/>
              </a:rPr>
              <a:t> in sport </a:t>
            </a:r>
            <a:r>
              <a:rPr lang="pl-PL" dirty="0" err="1">
                <a:latin typeface="Poppins" panose="00000500000000000000" pitchFamily="2" charset="-18"/>
                <a:cs typeface="Poppins" panose="00000500000000000000" pitchFamily="2" charset="-18"/>
              </a:rPr>
              <a:t>articles</a:t>
            </a:r>
            <a:endParaRPr lang="en-GB" dirty="0">
              <a:latin typeface="Poppins" panose="00000500000000000000" pitchFamily="2" charset="-18"/>
              <a:cs typeface="Poppins" panose="00000500000000000000" pitchFamily="2" charset="-18"/>
            </a:endParaRPr>
          </a:p>
        </p:txBody>
      </p:sp>
      <p:sp>
        <p:nvSpPr>
          <p:cNvPr id="29" name="pole tekstowe 28">
            <a:extLst>
              <a:ext uri="{FF2B5EF4-FFF2-40B4-BE49-F238E27FC236}">
                <a16:creationId xmlns:a16="http://schemas.microsoft.com/office/drawing/2014/main" id="{CF51BAA9-49E4-72B4-170A-CEC708B36C78}"/>
              </a:ext>
            </a:extLst>
          </p:cNvPr>
          <p:cNvSpPr txBox="1"/>
          <p:nvPr/>
        </p:nvSpPr>
        <p:spPr>
          <a:xfrm rot="16200000">
            <a:off x="5455157" y="3341700"/>
            <a:ext cx="2714803" cy="646331"/>
          </a:xfrm>
          <a:prstGeom prst="rect">
            <a:avLst/>
          </a:prstGeom>
          <a:noFill/>
        </p:spPr>
        <p:txBody>
          <a:bodyPr wrap="square" rtlCol="0">
            <a:spAutoFit/>
          </a:bodyPr>
          <a:lstStyle/>
          <a:p>
            <a:pPr algn="ctr"/>
            <a:r>
              <a:rPr lang="pl-PL" dirty="0" err="1">
                <a:latin typeface="Poppins" panose="00000500000000000000" pitchFamily="2" charset="-18"/>
                <a:cs typeface="Poppins" panose="00000500000000000000" pitchFamily="2" charset="-18"/>
              </a:rPr>
              <a:t>frequency</a:t>
            </a:r>
            <a:r>
              <a:rPr lang="pl-PL" dirty="0">
                <a:latin typeface="Poppins" panose="00000500000000000000" pitchFamily="2" charset="-18"/>
                <a:cs typeface="Poppins" panose="00000500000000000000" pitchFamily="2" charset="-18"/>
              </a:rPr>
              <a:t> in science </a:t>
            </a:r>
            <a:r>
              <a:rPr lang="pl-PL" dirty="0" err="1">
                <a:latin typeface="Poppins" panose="00000500000000000000" pitchFamily="2" charset="-18"/>
                <a:cs typeface="Poppins" panose="00000500000000000000" pitchFamily="2" charset="-18"/>
              </a:rPr>
              <a:t>articles</a:t>
            </a:r>
            <a:endParaRPr lang="en-GB" dirty="0">
              <a:latin typeface="Poppins" panose="00000500000000000000" pitchFamily="2" charset="-18"/>
              <a:cs typeface="Poppins" panose="00000500000000000000" pitchFamily="2" charset="-18"/>
            </a:endParaRPr>
          </a:p>
        </p:txBody>
      </p:sp>
      <p:sp>
        <p:nvSpPr>
          <p:cNvPr id="32" name="pole tekstowe 31">
            <a:extLst>
              <a:ext uri="{FF2B5EF4-FFF2-40B4-BE49-F238E27FC236}">
                <a16:creationId xmlns:a16="http://schemas.microsoft.com/office/drawing/2014/main" id="{B4D5686D-D409-CA51-E0BC-5293A14C16DB}"/>
              </a:ext>
            </a:extLst>
          </p:cNvPr>
          <p:cNvSpPr txBox="1"/>
          <p:nvPr/>
        </p:nvSpPr>
        <p:spPr>
          <a:xfrm>
            <a:off x="9006508" y="2318548"/>
            <a:ext cx="842342" cy="369332"/>
          </a:xfrm>
          <a:prstGeom prst="rect">
            <a:avLst/>
          </a:prstGeom>
          <a:noFill/>
        </p:spPr>
        <p:txBody>
          <a:bodyPr wrap="square" rtlCol="0">
            <a:spAutoFit/>
          </a:bodyPr>
          <a:lstStyle/>
          <a:p>
            <a:r>
              <a:rPr lang="pl-PL" dirty="0" err="1"/>
              <a:t>speed</a:t>
            </a:r>
            <a:endParaRPr lang="en-GB" dirty="0"/>
          </a:p>
        </p:txBody>
      </p:sp>
      <p:sp>
        <p:nvSpPr>
          <p:cNvPr id="33" name="pole tekstowe 32">
            <a:extLst>
              <a:ext uri="{FF2B5EF4-FFF2-40B4-BE49-F238E27FC236}">
                <a16:creationId xmlns:a16="http://schemas.microsoft.com/office/drawing/2014/main" id="{7501299F-BCB9-D6E0-A075-6FA79E9E6B73}"/>
              </a:ext>
            </a:extLst>
          </p:cNvPr>
          <p:cNvSpPr txBox="1"/>
          <p:nvPr/>
        </p:nvSpPr>
        <p:spPr>
          <a:xfrm>
            <a:off x="8012781" y="4606514"/>
            <a:ext cx="993727" cy="369332"/>
          </a:xfrm>
          <a:prstGeom prst="rect">
            <a:avLst/>
          </a:prstGeom>
          <a:noFill/>
        </p:spPr>
        <p:txBody>
          <a:bodyPr wrap="square" rtlCol="0">
            <a:spAutoFit/>
          </a:bodyPr>
          <a:lstStyle/>
          <a:p>
            <a:r>
              <a:rPr lang="pl-PL" dirty="0"/>
              <a:t>sprinter</a:t>
            </a:r>
            <a:endParaRPr lang="en-GB" dirty="0"/>
          </a:p>
        </p:txBody>
      </p:sp>
      <p:sp>
        <p:nvSpPr>
          <p:cNvPr id="34" name="pole tekstowe 33">
            <a:extLst>
              <a:ext uri="{FF2B5EF4-FFF2-40B4-BE49-F238E27FC236}">
                <a16:creationId xmlns:a16="http://schemas.microsoft.com/office/drawing/2014/main" id="{4D181FAB-03D8-5803-648C-EE0878BA5CC9}"/>
              </a:ext>
            </a:extLst>
          </p:cNvPr>
          <p:cNvSpPr txBox="1"/>
          <p:nvPr/>
        </p:nvSpPr>
        <p:spPr>
          <a:xfrm>
            <a:off x="7285061" y="3409180"/>
            <a:ext cx="993727" cy="369332"/>
          </a:xfrm>
          <a:prstGeom prst="rect">
            <a:avLst/>
          </a:prstGeom>
          <a:noFill/>
        </p:spPr>
        <p:txBody>
          <a:bodyPr wrap="square" rtlCol="0">
            <a:spAutoFit/>
          </a:bodyPr>
          <a:lstStyle/>
          <a:p>
            <a:r>
              <a:rPr lang="pl-PL" dirty="0" err="1"/>
              <a:t>velocity</a:t>
            </a:r>
            <a:endParaRPr lang="en-GB" dirty="0"/>
          </a:p>
        </p:txBody>
      </p:sp>
      <p:cxnSp>
        <p:nvCxnSpPr>
          <p:cNvPr id="40" name="Łącznik prosty ze strzałką 39">
            <a:extLst>
              <a:ext uri="{FF2B5EF4-FFF2-40B4-BE49-F238E27FC236}">
                <a16:creationId xmlns:a16="http://schemas.microsoft.com/office/drawing/2014/main" id="{E5384C1E-37EE-E4B9-2265-95F15C9C3768}"/>
              </a:ext>
            </a:extLst>
          </p:cNvPr>
          <p:cNvCxnSpPr>
            <a:cxnSpLocks/>
          </p:cNvCxnSpPr>
          <p:nvPr/>
        </p:nvCxnSpPr>
        <p:spPr>
          <a:xfrm>
            <a:off x="7712250" y="3867150"/>
            <a:ext cx="208501" cy="879460"/>
          </a:xfrm>
          <a:prstGeom prst="straightConnector1">
            <a:avLst/>
          </a:prstGeom>
          <a:ln>
            <a:solidFill>
              <a:schemeClr val="bg1">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3" name="Łącznik prosty ze strzałką 42">
            <a:extLst>
              <a:ext uri="{FF2B5EF4-FFF2-40B4-BE49-F238E27FC236}">
                <a16:creationId xmlns:a16="http://schemas.microsoft.com/office/drawing/2014/main" id="{DC116B64-72C5-8884-5565-BC1904B02E74}"/>
              </a:ext>
            </a:extLst>
          </p:cNvPr>
          <p:cNvCxnSpPr>
            <a:cxnSpLocks/>
          </p:cNvCxnSpPr>
          <p:nvPr/>
        </p:nvCxnSpPr>
        <p:spPr>
          <a:xfrm flipH="1">
            <a:off x="7932921" y="2765014"/>
            <a:ext cx="1316576" cy="2007011"/>
          </a:xfrm>
          <a:prstGeom prst="straightConnector1">
            <a:avLst/>
          </a:prstGeom>
          <a:ln>
            <a:solidFill>
              <a:schemeClr val="bg1">
                <a:lumMod val="75000"/>
              </a:schemeClr>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47" name="pole tekstowe 46">
            <a:extLst>
              <a:ext uri="{FF2B5EF4-FFF2-40B4-BE49-F238E27FC236}">
                <a16:creationId xmlns:a16="http://schemas.microsoft.com/office/drawing/2014/main" id="{E912DEE1-56C8-3592-701A-491F30C9B475}"/>
              </a:ext>
            </a:extLst>
          </p:cNvPr>
          <p:cNvSpPr txBox="1"/>
          <p:nvPr/>
        </p:nvSpPr>
        <p:spPr>
          <a:xfrm>
            <a:off x="7302744" y="4029047"/>
            <a:ext cx="344972" cy="246221"/>
          </a:xfrm>
          <a:prstGeom prst="rect">
            <a:avLst/>
          </a:prstGeom>
          <a:noFill/>
        </p:spPr>
        <p:txBody>
          <a:bodyPr wrap="square" rtlCol="0">
            <a:spAutoFit/>
          </a:bodyPr>
          <a:lstStyle/>
          <a:p>
            <a:r>
              <a:rPr lang="pl-PL" sz="1000" b="1" dirty="0">
                <a:latin typeface="Poppins" panose="00000500000000000000" pitchFamily="2" charset="-18"/>
                <a:cs typeface="Poppins" panose="00000500000000000000" pitchFamily="2" charset="-18"/>
              </a:rPr>
              <a:t>v1</a:t>
            </a:r>
            <a:endParaRPr lang="en-GB" sz="1000" b="1" dirty="0">
              <a:latin typeface="Poppins" panose="00000500000000000000" pitchFamily="2" charset="-18"/>
              <a:cs typeface="Poppins" panose="00000500000000000000" pitchFamily="2" charset="-18"/>
            </a:endParaRPr>
          </a:p>
        </p:txBody>
      </p:sp>
      <p:sp>
        <p:nvSpPr>
          <p:cNvPr id="48" name="pole tekstowe 47">
            <a:extLst>
              <a:ext uri="{FF2B5EF4-FFF2-40B4-BE49-F238E27FC236}">
                <a16:creationId xmlns:a16="http://schemas.microsoft.com/office/drawing/2014/main" id="{C32C6409-9094-4ED6-C063-9CF75F46DE10}"/>
              </a:ext>
            </a:extLst>
          </p:cNvPr>
          <p:cNvSpPr txBox="1"/>
          <p:nvPr/>
        </p:nvSpPr>
        <p:spPr>
          <a:xfrm>
            <a:off x="8389433" y="3221752"/>
            <a:ext cx="344972" cy="246221"/>
          </a:xfrm>
          <a:prstGeom prst="rect">
            <a:avLst/>
          </a:prstGeom>
          <a:noFill/>
        </p:spPr>
        <p:txBody>
          <a:bodyPr wrap="square" rtlCol="0">
            <a:spAutoFit/>
          </a:bodyPr>
          <a:lstStyle/>
          <a:p>
            <a:r>
              <a:rPr lang="pl-PL" sz="1000" b="1" dirty="0">
                <a:latin typeface="Poppins" panose="00000500000000000000" pitchFamily="2" charset="-18"/>
                <a:cs typeface="Poppins" panose="00000500000000000000" pitchFamily="2" charset="-18"/>
              </a:rPr>
              <a:t>v2</a:t>
            </a:r>
            <a:endParaRPr lang="en-GB" sz="1000" b="1" dirty="0">
              <a:latin typeface="Poppins" panose="00000500000000000000" pitchFamily="2" charset="-18"/>
              <a:cs typeface="Poppins" panose="00000500000000000000" pitchFamily="2" charset="-18"/>
            </a:endParaRPr>
          </a:p>
        </p:txBody>
      </p:sp>
      <p:sp>
        <p:nvSpPr>
          <p:cNvPr id="49" name="pole tekstowe 48">
            <a:extLst>
              <a:ext uri="{FF2B5EF4-FFF2-40B4-BE49-F238E27FC236}">
                <a16:creationId xmlns:a16="http://schemas.microsoft.com/office/drawing/2014/main" id="{E37379A7-236A-5C12-8A0E-EA1E5EA6EE2E}"/>
              </a:ext>
            </a:extLst>
          </p:cNvPr>
          <p:cNvSpPr txBox="1"/>
          <p:nvPr/>
        </p:nvSpPr>
        <p:spPr>
          <a:xfrm>
            <a:off x="7757641" y="4975846"/>
            <a:ext cx="344972" cy="246221"/>
          </a:xfrm>
          <a:prstGeom prst="rect">
            <a:avLst/>
          </a:prstGeom>
          <a:noFill/>
        </p:spPr>
        <p:txBody>
          <a:bodyPr wrap="square" rtlCol="0">
            <a:spAutoFit/>
          </a:bodyPr>
          <a:lstStyle/>
          <a:p>
            <a:r>
              <a:rPr lang="pl-PL" sz="1000" b="1" dirty="0">
                <a:latin typeface="Poppins" panose="00000500000000000000" pitchFamily="2" charset="-18"/>
                <a:cs typeface="Poppins" panose="00000500000000000000" pitchFamily="2" charset="-18"/>
              </a:rPr>
              <a:t>v3</a:t>
            </a:r>
            <a:endParaRPr lang="en-GB" sz="1000" b="1" dirty="0">
              <a:latin typeface="Poppins" panose="00000500000000000000" pitchFamily="2" charset="-18"/>
              <a:cs typeface="Poppins" panose="00000500000000000000" pitchFamily="2" charset="-18"/>
            </a:endParaRPr>
          </a:p>
        </p:txBody>
      </p:sp>
      <p:sp>
        <p:nvSpPr>
          <p:cNvPr id="50" name="pole tekstowe 49">
            <a:extLst>
              <a:ext uri="{FF2B5EF4-FFF2-40B4-BE49-F238E27FC236}">
                <a16:creationId xmlns:a16="http://schemas.microsoft.com/office/drawing/2014/main" id="{66FF862C-5171-DE80-5C46-D11A613E432F}"/>
              </a:ext>
            </a:extLst>
          </p:cNvPr>
          <p:cNvSpPr txBox="1"/>
          <p:nvPr/>
        </p:nvSpPr>
        <p:spPr>
          <a:xfrm>
            <a:off x="7647716" y="3938790"/>
            <a:ext cx="671834" cy="323165"/>
          </a:xfrm>
          <a:prstGeom prst="rect">
            <a:avLst/>
          </a:prstGeom>
          <a:noFill/>
        </p:spPr>
        <p:txBody>
          <a:bodyPr wrap="square" rtlCol="0">
            <a:spAutoFit/>
          </a:bodyPr>
          <a:lstStyle/>
          <a:p>
            <a:pPr algn="ctr"/>
            <a:r>
              <a:rPr lang="pl-PL" sz="500" b="1" dirty="0" err="1">
                <a:latin typeface="Poppins" panose="00000500000000000000" pitchFamily="2" charset="-18"/>
                <a:cs typeface="Poppins" panose="00000500000000000000" pitchFamily="2" charset="-18"/>
              </a:rPr>
              <a:t>Euclidean</a:t>
            </a:r>
            <a:r>
              <a:rPr lang="pl-PL" sz="500" b="1" dirty="0">
                <a:latin typeface="Poppins" panose="00000500000000000000" pitchFamily="2" charset="-18"/>
                <a:cs typeface="Poppins" panose="00000500000000000000" pitchFamily="2" charset="-18"/>
              </a:rPr>
              <a:t> </a:t>
            </a:r>
            <a:r>
              <a:rPr lang="pl-PL" sz="500" b="1" dirty="0" err="1">
                <a:latin typeface="Poppins" panose="00000500000000000000" pitchFamily="2" charset="-18"/>
                <a:cs typeface="Poppins" panose="00000500000000000000" pitchFamily="2" charset="-18"/>
              </a:rPr>
              <a:t>distance</a:t>
            </a:r>
            <a:br>
              <a:rPr lang="pl-PL" sz="500" b="1" dirty="0">
                <a:latin typeface="Poppins" panose="00000500000000000000" pitchFamily="2" charset="-18"/>
                <a:cs typeface="Poppins" panose="00000500000000000000" pitchFamily="2" charset="-18"/>
              </a:rPr>
            </a:br>
            <a:r>
              <a:rPr lang="pl-PL" sz="500" b="1" dirty="0">
                <a:latin typeface="Poppins" panose="00000500000000000000" pitchFamily="2" charset="-18"/>
                <a:cs typeface="Poppins" panose="00000500000000000000" pitchFamily="2" charset="-18"/>
              </a:rPr>
              <a:t>v1-v3</a:t>
            </a:r>
            <a:endParaRPr lang="en-GB" sz="500" b="1" dirty="0">
              <a:latin typeface="Poppins" panose="00000500000000000000" pitchFamily="2" charset="-18"/>
              <a:cs typeface="Poppins" panose="00000500000000000000" pitchFamily="2" charset="-18"/>
            </a:endParaRPr>
          </a:p>
        </p:txBody>
      </p:sp>
      <p:sp>
        <p:nvSpPr>
          <p:cNvPr id="51" name="pole tekstowe 50">
            <a:extLst>
              <a:ext uri="{FF2B5EF4-FFF2-40B4-BE49-F238E27FC236}">
                <a16:creationId xmlns:a16="http://schemas.microsoft.com/office/drawing/2014/main" id="{0C0F9BD2-BBA1-8374-3126-2BEE10F1D3FB}"/>
              </a:ext>
            </a:extLst>
          </p:cNvPr>
          <p:cNvSpPr txBox="1"/>
          <p:nvPr/>
        </p:nvSpPr>
        <p:spPr>
          <a:xfrm>
            <a:off x="8452831" y="3909632"/>
            <a:ext cx="671834" cy="323165"/>
          </a:xfrm>
          <a:prstGeom prst="rect">
            <a:avLst/>
          </a:prstGeom>
          <a:noFill/>
        </p:spPr>
        <p:txBody>
          <a:bodyPr wrap="square" rtlCol="0">
            <a:spAutoFit/>
          </a:bodyPr>
          <a:lstStyle/>
          <a:p>
            <a:pPr algn="ctr"/>
            <a:r>
              <a:rPr lang="pl-PL" sz="500" b="1" dirty="0" err="1">
                <a:latin typeface="Poppins" panose="00000500000000000000" pitchFamily="2" charset="-18"/>
                <a:cs typeface="Poppins" panose="00000500000000000000" pitchFamily="2" charset="-18"/>
              </a:rPr>
              <a:t>Euclidean</a:t>
            </a:r>
            <a:r>
              <a:rPr lang="pl-PL" sz="500" b="1" dirty="0">
                <a:latin typeface="Poppins" panose="00000500000000000000" pitchFamily="2" charset="-18"/>
                <a:cs typeface="Poppins" panose="00000500000000000000" pitchFamily="2" charset="-18"/>
              </a:rPr>
              <a:t> </a:t>
            </a:r>
            <a:r>
              <a:rPr lang="pl-PL" sz="500" b="1" dirty="0" err="1">
                <a:latin typeface="Poppins" panose="00000500000000000000" pitchFamily="2" charset="-18"/>
                <a:cs typeface="Poppins" panose="00000500000000000000" pitchFamily="2" charset="-18"/>
              </a:rPr>
              <a:t>distance</a:t>
            </a:r>
            <a:br>
              <a:rPr lang="pl-PL" sz="500" b="1" dirty="0">
                <a:latin typeface="Poppins" panose="00000500000000000000" pitchFamily="2" charset="-18"/>
                <a:cs typeface="Poppins" panose="00000500000000000000" pitchFamily="2" charset="-18"/>
              </a:rPr>
            </a:br>
            <a:r>
              <a:rPr lang="pl-PL" sz="500" b="1" dirty="0">
                <a:latin typeface="Poppins" panose="00000500000000000000" pitchFamily="2" charset="-18"/>
                <a:cs typeface="Poppins" panose="00000500000000000000" pitchFamily="2" charset="-18"/>
              </a:rPr>
              <a:t>v2-v3</a:t>
            </a:r>
            <a:endParaRPr lang="en-GB" sz="500" b="1" dirty="0">
              <a:latin typeface="Poppins" panose="00000500000000000000" pitchFamily="2" charset="-18"/>
              <a:cs typeface="Poppins" panose="00000500000000000000" pitchFamily="2" charset="-18"/>
            </a:endParaRPr>
          </a:p>
        </p:txBody>
      </p:sp>
      <p:sp>
        <p:nvSpPr>
          <p:cNvPr id="52" name="Łuk 51">
            <a:extLst>
              <a:ext uri="{FF2B5EF4-FFF2-40B4-BE49-F238E27FC236}">
                <a16:creationId xmlns:a16="http://schemas.microsoft.com/office/drawing/2014/main" id="{64E57D66-CB7B-968C-6839-B982DC0FE95E}"/>
              </a:ext>
            </a:extLst>
          </p:cNvPr>
          <p:cNvSpPr/>
          <p:nvPr/>
        </p:nvSpPr>
        <p:spPr>
          <a:xfrm rot="19250440">
            <a:off x="7630082" y="4767699"/>
            <a:ext cx="180000" cy="180000"/>
          </a:xfrm>
          <a:prstGeom prst="arc">
            <a:avLst>
              <a:gd name="adj1" fmla="val 18631186"/>
              <a:gd name="adj2" fmla="val 2884054"/>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53" name="Łuk 52">
            <a:extLst>
              <a:ext uri="{FF2B5EF4-FFF2-40B4-BE49-F238E27FC236}">
                <a16:creationId xmlns:a16="http://schemas.microsoft.com/office/drawing/2014/main" id="{85132FFC-87B0-93B7-360F-AB6BBC3531C4}"/>
              </a:ext>
            </a:extLst>
          </p:cNvPr>
          <p:cNvSpPr/>
          <p:nvPr/>
        </p:nvSpPr>
        <p:spPr>
          <a:xfrm rot="17939121">
            <a:off x="7377290" y="4464077"/>
            <a:ext cx="432000" cy="432000"/>
          </a:xfrm>
          <a:prstGeom prst="arc">
            <a:avLst>
              <a:gd name="adj1" fmla="val 18631186"/>
              <a:gd name="adj2" fmla="val 2884054"/>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54" name="pole tekstowe 53">
            <a:extLst>
              <a:ext uri="{FF2B5EF4-FFF2-40B4-BE49-F238E27FC236}">
                <a16:creationId xmlns:a16="http://schemas.microsoft.com/office/drawing/2014/main" id="{DE76EBA9-7719-9C7E-DF72-169BF67910BD}"/>
              </a:ext>
            </a:extLst>
          </p:cNvPr>
          <p:cNvSpPr txBox="1"/>
          <p:nvPr/>
        </p:nvSpPr>
        <p:spPr>
          <a:xfrm>
            <a:off x="7130114" y="4557383"/>
            <a:ext cx="671834" cy="323165"/>
          </a:xfrm>
          <a:prstGeom prst="rect">
            <a:avLst/>
          </a:prstGeom>
          <a:noFill/>
        </p:spPr>
        <p:txBody>
          <a:bodyPr wrap="square" rtlCol="0">
            <a:spAutoFit/>
          </a:bodyPr>
          <a:lstStyle/>
          <a:p>
            <a:pPr algn="ctr"/>
            <a:r>
              <a:rPr lang="pl-PL" sz="500" b="1" dirty="0" err="1">
                <a:latin typeface="Poppins" panose="00000500000000000000" pitchFamily="2" charset="-18"/>
                <a:cs typeface="Poppins" panose="00000500000000000000" pitchFamily="2" charset="-18"/>
              </a:rPr>
              <a:t>Cosine</a:t>
            </a:r>
            <a:r>
              <a:rPr lang="pl-PL" sz="500" b="1" dirty="0">
                <a:latin typeface="Poppins" panose="00000500000000000000" pitchFamily="2" charset="-18"/>
                <a:cs typeface="Poppins" panose="00000500000000000000" pitchFamily="2" charset="-18"/>
              </a:rPr>
              <a:t> </a:t>
            </a:r>
            <a:r>
              <a:rPr lang="pl-PL" sz="500" b="1" dirty="0" err="1">
                <a:latin typeface="Poppins" panose="00000500000000000000" pitchFamily="2" charset="-18"/>
                <a:cs typeface="Poppins" panose="00000500000000000000" pitchFamily="2" charset="-18"/>
              </a:rPr>
              <a:t>distance</a:t>
            </a:r>
            <a:br>
              <a:rPr lang="pl-PL" sz="500" b="1" dirty="0">
                <a:latin typeface="Poppins" panose="00000500000000000000" pitchFamily="2" charset="-18"/>
                <a:cs typeface="Poppins" panose="00000500000000000000" pitchFamily="2" charset="-18"/>
              </a:rPr>
            </a:br>
            <a:r>
              <a:rPr lang="pl-PL" sz="500" b="1" dirty="0">
                <a:latin typeface="Poppins" panose="00000500000000000000" pitchFamily="2" charset="-18"/>
                <a:cs typeface="Poppins" panose="00000500000000000000" pitchFamily="2" charset="-18"/>
              </a:rPr>
              <a:t>v1-v3</a:t>
            </a:r>
            <a:endParaRPr lang="en-GB" sz="500" b="1" dirty="0">
              <a:latin typeface="Poppins" panose="00000500000000000000" pitchFamily="2" charset="-18"/>
              <a:cs typeface="Poppins" panose="00000500000000000000" pitchFamily="2" charset="-18"/>
            </a:endParaRPr>
          </a:p>
        </p:txBody>
      </p:sp>
      <p:sp>
        <p:nvSpPr>
          <p:cNvPr id="55" name="pole tekstowe 54">
            <a:extLst>
              <a:ext uri="{FF2B5EF4-FFF2-40B4-BE49-F238E27FC236}">
                <a16:creationId xmlns:a16="http://schemas.microsoft.com/office/drawing/2014/main" id="{307CAE56-3563-B115-69F3-B8F7B22E712F}"/>
              </a:ext>
            </a:extLst>
          </p:cNvPr>
          <p:cNvSpPr txBox="1"/>
          <p:nvPr/>
        </p:nvSpPr>
        <p:spPr>
          <a:xfrm>
            <a:off x="7330318" y="5076704"/>
            <a:ext cx="671834" cy="323165"/>
          </a:xfrm>
          <a:prstGeom prst="rect">
            <a:avLst/>
          </a:prstGeom>
          <a:noFill/>
        </p:spPr>
        <p:txBody>
          <a:bodyPr wrap="square" rtlCol="0">
            <a:spAutoFit/>
          </a:bodyPr>
          <a:lstStyle/>
          <a:p>
            <a:pPr algn="ctr"/>
            <a:r>
              <a:rPr lang="pl-PL" sz="500" b="1" dirty="0" err="1">
                <a:latin typeface="Poppins" panose="00000500000000000000" pitchFamily="2" charset="-18"/>
                <a:cs typeface="Poppins" panose="00000500000000000000" pitchFamily="2" charset="-18"/>
              </a:rPr>
              <a:t>Cosine</a:t>
            </a:r>
            <a:r>
              <a:rPr lang="pl-PL" sz="500" b="1" dirty="0">
                <a:latin typeface="Poppins" panose="00000500000000000000" pitchFamily="2" charset="-18"/>
                <a:cs typeface="Poppins" panose="00000500000000000000" pitchFamily="2" charset="-18"/>
              </a:rPr>
              <a:t> </a:t>
            </a:r>
            <a:r>
              <a:rPr lang="pl-PL" sz="500" b="1" dirty="0" err="1">
                <a:latin typeface="Poppins" panose="00000500000000000000" pitchFamily="2" charset="-18"/>
                <a:cs typeface="Poppins" panose="00000500000000000000" pitchFamily="2" charset="-18"/>
              </a:rPr>
              <a:t>distance</a:t>
            </a:r>
            <a:br>
              <a:rPr lang="pl-PL" sz="500" b="1" dirty="0">
                <a:latin typeface="Poppins" panose="00000500000000000000" pitchFamily="2" charset="-18"/>
                <a:cs typeface="Poppins" panose="00000500000000000000" pitchFamily="2" charset="-18"/>
              </a:rPr>
            </a:br>
            <a:r>
              <a:rPr lang="pl-PL" sz="500" b="1" dirty="0">
                <a:latin typeface="Poppins" panose="00000500000000000000" pitchFamily="2" charset="-18"/>
                <a:cs typeface="Poppins" panose="00000500000000000000" pitchFamily="2" charset="-18"/>
              </a:rPr>
              <a:t>v2-v3</a:t>
            </a:r>
            <a:endParaRPr lang="en-GB" sz="500" b="1" dirty="0">
              <a:latin typeface="Poppins" panose="00000500000000000000" pitchFamily="2" charset="-18"/>
              <a:cs typeface="Poppins" panose="00000500000000000000" pitchFamily="2" charset="-18"/>
            </a:endParaRPr>
          </a:p>
        </p:txBody>
      </p:sp>
    </p:spTree>
    <p:extLst>
      <p:ext uri="{BB962C8B-B14F-4D97-AF65-F5344CB8AC3E}">
        <p14:creationId xmlns:p14="http://schemas.microsoft.com/office/powerpoint/2010/main" val="33507381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F650861C-1ABE-05DA-B93E-7BCC8161828A}"/>
              </a:ext>
            </a:extLst>
          </p:cNvPr>
          <p:cNvSpPr>
            <a:spLocks noGrp="1"/>
          </p:cNvSpPr>
          <p:nvPr>
            <p:ph idx="1"/>
          </p:nvPr>
        </p:nvSpPr>
        <p:spPr>
          <a:xfrm>
            <a:off x="407988" y="2120220"/>
            <a:ext cx="5543550" cy="4351338"/>
          </a:xfrm>
        </p:spPr>
        <p:txBody>
          <a:bodyPr>
            <a:normAutofit/>
          </a:bodyPr>
          <a:lstStyle/>
          <a:p>
            <a:r>
              <a:rPr lang="pl-PL" sz="2000" dirty="0" err="1">
                <a:latin typeface="Poppins" panose="00000500000000000000" pitchFamily="2" charset="-18"/>
                <a:cs typeface="Poppins" panose="00000500000000000000" pitchFamily="2" charset="-18"/>
              </a:rPr>
              <a:t>If</a:t>
            </a:r>
            <a:r>
              <a:rPr lang="pl-PL" sz="2000" dirty="0">
                <a:latin typeface="Poppins" panose="00000500000000000000" pitchFamily="2" charset="-18"/>
                <a:cs typeface="Poppins" panose="00000500000000000000" pitchFamily="2" charset="-18"/>
              </a:rPr>
              <a:t> we </a:t>
            </a:r>
            <a:r>
              <a:rPr lang="pl-PL" sz="2000" dirty="0" err="1">
                <a:latin typeface="Poppins" panose="00000500000000000000" pitchFamily="2" charset="-18"/>
                <a:cs typeface="Poppins" panose="00000500000000000000" pitchFamily="2" charset="-18"/>
              </a:rPr>
              <a:t>take</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two</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word</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pairs</a:t>
            </a:r>
            <a:r>
              <a:rPr lang="pl-PL" sz="2000" dirty="0">
                <a:latin typeface="Poppins" panose="00000500000000000000" pitchFamily="2" charset="-18"/>
                <a:cs typeface="Poppins" panose="00000500000000000000" pitchFamily="2" charset="-18"/>
              </a:rPr>
              <a:t> – (Poland, </a:t>
            </a:r>
            <a:r>
              <a:rPr lang="pl-PL" sz="2000" dirty="0" err="1">
                <a:latin typeface="Poppins" panose="00000500000000000000" pitchFamily="2" charset="-18"/>
                <a:cs typeface="Poppins" panose="00000500000000000000" pitchFamily="2" charset="-18"/>
              </a:rPr>
              <a:t>Warsaw</a:t>
            </a:r>
            <a:r>
              <a:rPr lang="pl-PL" sz="2000" dirty="0">
                <a:latin typeface="Poppins" panose="00000500000000000000" pitchFamily="2" charset="-18"/>
                <a:cs typeface="Poppins" panose="00000500000000000000" pitchFamily="2" charset="-18"/>
              </a:rPr>
              <a:t>) and (England, London) </a:t>
            </a:r>
            <a:r>
              <a:rPr lang="pl-PL" sz="2000" dirty="0" err="1">
                <a:latin typeface="Poppins" panose="00000500000000000000" pitchFamily="2" charset="-18"/>
                <a:cs typeface="Poppins" panose="00000500000000000000" pitchFamily="2" charset="-18"/>
              </a:rPr>
              <a:t>both</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these</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pairs</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will</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create</a:t>
            </a:r>
            <a:r>
              <a:rPr lang="pl-PL" sz="2000" dirty="0">
                <a:latin typeface="Poppins" panose="00000500000000000000" pitchFamily="2" charset="-18"/>
                <a:cs typeface="Poppins" panose="00000500000000000000" pitchFamily="2" charset="-18"/>
              </a:rPr>
              <a:t> a </a:t>
            </a:r>
            <a:r>
              <a:rPr lang="pl-PL" sz="2000" dirty="0" err="1">
                <a:latin typeface="Poppins" panose="00000500000000000000" pitchFamily="2" charset="-18"/>
                <a:cs typeface="Poppins" panose="00000500000000000000" pitchFamily="2" charset="-18"/>
              </a:rPr>
              <a:t>similar</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vector</a:t>
            </a:r>
            <a:endParaRPr lang="pl-PL" sz="2000" dirty="0">
              <a:latin typeface="Poppins" panose="00000500000000000000" pitchFamily="2" charset="-18"/>
              <a:cs typeface="Poppins" panose="00000500000000000000" pitchFamily="2" charset="-18"/>
            </a:endParaRPr>
          </a:p>
          <a:p>
            <a:r>
              <a:rPr lang="pl-PL" sz="2000" dirty="0" err="1">
                <a:latin typeface="Poppins" panose="00000500000000000000" pitchFamily="2" charset="-18"/>
                <a:cs typeface="Poppins" panose="00000500000000000000" pitchFamily="2" charset="-18"/>
              </a:rPr>
              <a:t>This</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is</a:t>
            </a:r>
            <a:r>
              <a:rPr lang="pl-PL" sz="2000" dirty="0">
                <a:latin typeface="Poppins" panose="00000500000000000000" pitchFamily="2" charset="-18"/>
                <a:cs typeface="Poppins" panose="00000500000000000000" pitchFamily="2" charset="-18"/>
              </a:rPr>
              <a:t> the </a:t>
            </a:r>
            <a:r>
              <a:rPr lang="pl-PL" sz="2000" dirty="0" err="1">
                <a:latin typeface="Poppins" panose="00000500000000000000" pitchFamily="2" charset="-18"/>
                <a:cs typeface="Poppins" panose="00000500000000000000" pitchFamily="2" charset="-18"/>
              </a:rPr>
              <a:t>product</a:t>
            </a:r>
            <a:r>
              <a:rPr lang="pl-PL" sz="2000" dirty="0">
                <a:latin typeface="Poppins" panose="00000500000000000000" pitchFamily="2" charset="-18"/>
                <a:cs typeface="Poppins" panose="00000500000000000000" pitchFamily="2" charset="-18"/>
              </a:rPr>
              <a:t> of </a:t>
            </a:r>
            <a:r>
              <a:rPr lang="pl-PL" sz="2000" dirty="0" err="1">
                <a:latin typeface="Poppins" panose="00000500000000000000" pitchFamily="2" charset="-18"/>
                <a:cs typeface="Poppins" panose="00000500000000000000" pitchFamily="2" charset="-18"/>
              </a:rPr>
              <a:t>similar</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context</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they</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are</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present</a:t>
            </a:r>
            <a:r>
              <a:rPr lang="pl-PL" sz="2000" dirty="0">
                <a:latin typeface="Poppins" panose="00000500000000000000" pitchFamily="2" charset="-18"/>
                <a:cs typeface="Poppins" panose="00000500000000000000" pitchFamily="2" charset="-18"/>
              </a:rPr>
              <a:t> in</a:t>
            </a:r>
          </a:p>
          <a:p>
            <a:r>
              <a:rPr lang="pl-PL" sz="2000" dirty="0" err="1">
                <a:latin typeface="Poppins" panose="00000500000000000000" pitchFamily="2" charset="-18"/>
                <a:cs typeface="Poppins" panose="00000500000000000000" pitchFamily="2" charset="-18"/>
              </a:rPr>
              <a:t>If</a:t>
            </a:r>
            <a:r>
              <a:rPr lang="pl-PL" sz="2000" dirty="0">
                <a:latin typeface="Poppins" panose="00000500000000000000" pitchFamily="2" charset="-18"/>
                <a:cs typeface="Poppins" panose="00000500000000000000" pitchFamily="2" charset="-18"/>
              </a:rPr>
              <a:t> we </a:t>
            </a:r>
            <a:r>
              <a:rPr lang="pl-PL" sz="2000" dirty="0" err="1">
                <a:latin typeface="Poppins" panose="00000500000000000000" pitchFamily="2" charset="-18"/>
                <a:cs typeface="Poppins" panose="00000500000000000000" pitchFamily="2" charset="-18"/>
              </a:rPr>
              <a:t>have</a:t>
            </a:r>
            <a:r>
              <a:rPr lang="pl-PL" sz="2000" dirty="0">
                <a:latin typeface="Poppins" panose="00000500000000000000" pitchFamily="2" charset="-18"/>
                <a:cs typeface="Poppins" panose="00000500000000000000" pitchFamily="2" charset="-18"/>
              </a:rPr>
              <a:t> a </a:t>
            </a:r>
            <a:r>
              <a:rPr lang="pl-PL" sz="2000" dirty="0" err="1">
                <a:latin typeface="Poppins" panose="00000500000000000000" pitchFamily="2" charset="-18"/>
                <a:cs typeface="Poppins" panose="00000500000000000000" pitchFamily="2" charset="-18"/>
              </a:rPr>
              <a:t>large</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corpus</a:t>
            </a:r>
            <a:r>
              <a:rPr lang="pl-PL" sz="2000" dirty="0">
                <a:latin typeface="Poppins" panose="00000500000000000000" pitchFamily="2" charset="-18"/>
                <a:cs typeface="Poppins" panose="00000500000000000000" pitchFamily="2" charset="-18"/>
              </a:rPr>
              <a:t> of news, and </a:t>
            </a:r>
            <a:r>
              <a:rPr lang="pl-PL" sz="2000" dirty="0" err="1">
                <a:latin typeface="Poppins" panose="00000500000000000000" pitchFamily="2" charset="-18"/>
                <a:cs typeface="Poppins" panose="00000500000000000000" pitchFamily="2" charset="-18"/>
              </a:rPr>
              <a:t>articles</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there</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will</a:t>
            </a:r>
            <a:r>
              <a:rPr lang="pl-PL" sz="2000" dirty="0">
                <a:latin typeface="Poppins" panose="00000500000000000000" pitchFamily="2" charset="-18"/>
                <a:cs typeface="Poppins" panose="00000500000000000000" pitchFamily="2" charset="-18"/>
              </a:rPr>
              <a:t> be </a:t>
            </a:r>
            <a:r>
              <a:rPr lang="pl-PL" sz="2000" dirty="0" err="1">
                <a:latin typeface="Poppins" panose="00000500000000000000" pitchFamily="2" charset="-18"/>
                <a:cs typeface="Poppins" panose="00000500000000000000" pitchFamily="2" charset="-18"/>
              </a:rPr>
              <a:t>multiple</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coocurences</a:t>
            </a:r>
            <a:r>
              <a:rPr lang="pl-PL" sz="2000" dirty="0">
                <a:latin typeface="Poppins" panose="00000500000000000000" pitchFamily="2" charset="-18"/>
                <a:cs typeface="Poppins" panose="00000500000000000000" pitchFamily="2" charset="-18"/>
              </a:rPr>
              <a:t> of </a:t>
            </a:r>
            <a:r>
              <a:rPr lang="pl-PL" sz="2000" dirty="0" err="1">
                <a:latin typeface="Poppins" panose="00000500000000000000" pitchFamily="2" charset="-18"/>
                <a:cs typeface="Poppins" panose="00000500000000000000" pitchFamily="2" charset="-18"/>
              </a:rPr>
              <a:t>phrases</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like</a:t>
            </a:r>
            <a:r>
              <a:rPr lang="pl-PL" sz="2000" dirty="0">
                <a:latin typeface="Poppins" panose="00000500000000000000" pitchFamily="2" charset="-18"/>
                <a:cs typeface="Poppins" panose="00000500000000000000" pitchFamily="2" charset="-18"/>
              </a:rPr>
              <a:t> </a:t>
            </a:r>
            <a:br>
              <a:rPr lang="pl-PL" sz="2000" dirty="0">
                <a:latin typeface="Poppins" panose="00000500000000000000" pitchFamily="2" charset="-18"/>
                <a:cs typeface="Poppins" panose="00000500000000000000" pitchFamily="2" charset="-18"/>
              </a:rPr>
            </a:br>
            <a:r>
              <a:rPr lang="pl-PL" sz="2000" dirty="0">
                <a:latin typeface="Poppins" panose="00000500000000000000" pitchFamily="2" charset="-18"/>
                <a:cs typeface="Poppins" panose="00000500000000000000" pitchFamily="2" charset="-18"/>
              </a:rPr>
              <a:t>„{</a:t>
            </a:r>
            <a:r>
              <a:rPr lang="pl-PL" sz="2000" dirty="0" err="1">
                <a:latin typeface="Poppins" panose="00000500000000000000" pitchFamily="2" charset="-18"/>
                <a:cs typeface="Poppins" panose="00000500000000000000" pitchFamily="2" charset="-18"/>
              </a:rPr>
              <a:t>Warsaw</a:t>
            </a:r>
            <a:r>
              <a:rPr lang="pl-PL" sz="2000" dirty="0">
                <a:latin typeface="Poppins" panose="00000500000000000000" pitchFamily="2" charset="-18"/>
                <a:cs typeface="Poppins" panose="00000500000000000000" pitchFamily="2" charset="-18"/>
              </a:rPr>
              <a:t>/London} </a:t>
            </a:r>
            <a:r>
              <a:rPr lang="pl-PL" sz="2000" dirty="0" err="1">
                <a:latin typeface="Poppins" panose="00000500000000000000" pitchFamily="2" charset="-18"/>
                <a:cs typeface="Poppins" panose="00000500000000000000" pitchFamily="2" charset="-18"/>
              </a:rPr>
              <a:t>is</a:t>
            </a:r>
            <a:r>
              <a:rPr lang="pl-PL" sz="2000" dirty="0">
                <a:latin typeface="Poppins" panose="00000500000000000000" pitchFamily="2" charset="-18"/>
                <a:cs typeface="Poppins" panose="00000500000000000000" pitchFamily="2" charset="-18"/>
              </a:rPr>
              <a:t> the </a:t>
            </a:r>
            <a:r>
              <a:rPr lang="pl-PL" sz="2000" dirty="0" err="1">
                <a:latin typeface="Poppins" panose="00000500000000000000" pitchFamily="2" charset="-18"/>
                <a:cs typeface="Poppins" panose="00000500000000000000" pitchFamily="2" charset="-18"/>
              </a:rPr>
              <a:t>capital</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city</a:t>
            </a:r>
            <a:r>
              <a:rPr lang="pl-PL" sz="2000" dirty="0">
                <a:latin typeface="Poppins" panose="00000500000000000000" pitchFamily="2" charset="-18"/>
                <a:cs typeface="Poppins" panose="00000500000000000000" pitchFamily="2" charset="-18"/>
              </a:rPr>
              <a:t> of {Poland, England}”</a:t>
            </a:r>
            <a:endParaRPr lang="en-GB" sz="2000" dirty="0">
              <a:latin typeface="Poppins" panose="00000500000000000000" pitchFamily="2" charset="-18"/>
              <a:cs typeface="Poppins" panose="00000500000000000000" pitchFamily="2" charset="-18"/>
            </a:endParaRPr>
          </a:p>
          <a:p>
            <a:endParaRPr lang="en-GB" sz="2000" dirty="0">
              <a:latin typeface="Poppins" panose="00000500000000000000" pitchFamily="2" charset="-18"/>
              <a:cs typeface="Poppins" panose="00000500000000000000" pitchFamily="2" charset="-18"/>
            </a:endParaRPr>
          </a:p>
        </p:txBody>
      </p:sp>
      <p:sp>
        <p:nvSpPr>
          <p:cNvPr id="4" name="pole tekstowe 3">
            <a:extLst>
              <a:ext uri="{FF2B5EF4-FFF2-40B4-BE49-F238E27FC236}">
                <a16:creationId xmlns:a16="http://schemas.microsoft.com/office/drawing/2014/main" id="{96021D72-4DCA-4DCB-59F7-448005537FC6}"/>
              </a:ext>
            </a:extLst>
          </p:cNvPr>
          <p:cNvSpPr txBox="1"/>
          <p:nvPr/>
        </p:nvSpPr>
        <p:spPr>
          <a:xfrm>
            <a:off x="407988" y="565805"/>
            <a:ext cx="11376025" cy="954107"/>
          </a:xfrm>
          <a:prstGeom prst="rect">
            <a:avLst/>
          </a:prstGeom>
          <a:noFill/>
        </p:spPr>
        <p:txBody>
          <a:bodyPr wrap="square" rtlCol="0">
            <a:spAutoFit/>
          </a:bodyPr>
          <a:lstStyle/>
          <a:p>
            <a:r>
              <a:rPr lang="pl-PL" sz="2800" b="1" dirty="0">
                <a:latin typeface="Poppins" panose="00000500000000000000" pitchFamily="2" charset="-18"/>
                <a:cs typeface="Poppins" panose="00000500000000000000" pitchFamily="2" charset="-18"/>
              </a:rPr>
              <a:t>Word </a:t>
            </a:r>
            <a:r>
              <a:rPr lang="pl-PL" sz="2800" b="1" dirty="0" err="1">
                <a:latin typeface="Poppins" panose="00000500000000000000" pitchFamily="2" charset="-18"/>
                <a:cs typeface="Poppins" panose="00000500000000000000" pitchFamily="2" charset="-18"/>
              </a:rPr>
              <a:t>vectors</a:t>
            </a:r>
            <a:r>
              <a:rPr lang="pl-PL" sz="2800" b="1" dirty="0">
                <a:latin typeface="Poppins" panose="00000500000000000000" pitchFamily="2" charset="-18"/>
                <a:cs typeface="Poppins" panose="00000500000000000000" pitchFamily="2" charset="-18"/>
              </a:rPr>
              <a:t> </a:t>
            </a:r>
            <a:r>
              <a:rPr lang="pl-PL" sz="2800" b="1" dirty="0" err="1">
                <a:latin typeface="Poppins" panose="00000500000000000000" pitchFamily="2" charset="-18"/>
                <a:cs typeface="Poppins" panose="00000500000000000000" pitchFamily="2" charset="-18"/>
              </a:rPr>
              <a:t>allow</a:t>
            </a:r>
            <a:r>
              <a:rPr lang="pl-PL" sz="2800" b="1" dirty="0">
                <a:latin typeface="Poppins" panose="00000500000000000000" pitchFamily="2" charset="-18"/>
                <a:cs typeface="Poppins" panose="00000500000000000000" pitchFamily="2" charset="-18"/>
              </a:rPr>
              <a:t> </a:t>
            </a:r>
            <a:r>
              <a:rPr lang="pl-PL" sz="2800" b="1" dirty="0" err="1">
                <a:latin typeface="Poppins" panose="00000500000000000000" pitchFamily="2" charset="-18"/>
                <a:cs typeface="Poppins" panose="00000500000000000000" pitchFamily="2" charset="-18"/>
              </a:rPr>
              <a:t>us</a:t>
            </a:r>
            <a:r>
              <a:rPr lang="pl-PL" sz="2800" b="1" dirty="0">
                <a:latin typeface="Poppins" panose="00000500000000000000" pitchFamily="2" charset="-18"/>
                <a:cs typeface="Poppins" panose="00000500000000000000" pitchFamily="2" charset="-18"/>
              </a:rPr>
              <a:t> to </a:t>
            </a:r>
            <a:r>
              <a:rPr lang="pl-PL" sz="2800" b="1" dirty="0" err="1">
                <a:latin typeface="Poppins" panose="00000500000000000000" pitchFamily="2" charset="-18"/>
                <a:cs typeface="Poppins" panose="00000500000000000000" pitchFamily="2" charset="-18"/>
              </a:rPr>
              <a:t>actually</a:t>
            </a:r>
            <a:r>
              <a:rPr lang="pl-PL" sz="2800" b="1" dirty="0">
                <a:latin typeface="Poppins" panose="00000500000000000000" pitchFamily="2" charset="-18"/>
                <a:cs typeface="Poppins" panose="00000500000000000000" pitchFamily="2" charset="-18"/>
              </a:rPr>
              <a:t> </a:t>
            </a:r>
            <a:r>
              <a:rPr lang="pl-PL" sz="2800" b="1" dirty="0" err="1">
                <a:latin typeface="Poppins" panose="00000500000000000000" pitchFamily="2" charset="-18"/>
                <a:cs typeface="Poppins" panose="00000500000000000000" pitchFamily="2" charset="-18"/>
              </a:rPr>
              <a:t>extract</a:t>
            </a:r>
            <a:r>
              <a:rPr lang="pl-PL" sz="2800" b="1" dirty="0">
                <a:latin typeface="Poppins" panose="00000500000000000000" pitchFamily="2" charset="-18"/>
                <a:cs typeface="Poppins" panose="00000500000000000000" pitchFamily="2" charset="-18"/>
              </a:rPr>
              <a:t> relations </a:t>
            </a:r>
            <a:r>
              <a:rPr lang="pl-PL" sz="2800" b="1" dirty="0" err="1">
                <a:latin typeface="Poppins" panose="00000500000000000000" pitchFamily="2" charset="-18"/>
                <a:cs typeface="Poppins" panose="00000500000000000000" pitchFamily="2" charset="-18"/>
              </a:rPr>
              <a:t>between</a:t>
            </a:r>
            <a:r>
              <a:rPr lang="pl-PL" sz="2800" b="1" dirty="0">
                <a:latin typeface="Poppins" panose="00000500000000000000" pitchFamily="2" charset="-18"/>
                <a:cs typeface="Poppins" panose="00000500000000000000" pitchFamily="2" charset="-18"/>
              </a:rPr>
              <a:t> </a:t>
            </a:r>
            <a:r>
              <a:rPr lang="pl-PL" sz="2800" b="1" dirty="0" err="1">
                <a:latin typeface="Poppins" panose="00000500000000000000" pitchFamily="2" charset="-18"/>
                <a:cs typeface="Poppins" panose="00000500000000000000" pitchFamily="2" charset="-18"/>
              </a:rPr>
              <a:t>words</a:t>
            </a:r>
            <a:endParaRPr lang="en-GB" sz="2800" b="1" dirty="0">
              <a:latin typeface="Poppins" panose="00000500000000000000" pitchFamily="2" charset="-18"/>
              <a:cs typeface="Poppins" panose="00000500000000000000" pitchFamily="2" charset="-18"/>
            </a:endParaRPr>
          </a:p>
        </p:txBody>
      </p:sp>
      <p:cxnSp>
        <p:nvCxnSpPr>
          <p:cNvPr id="2" name="Łącznik prosty ze strzałką 1">
            <a:extLst>
              <a:ext uri="{FF2B5EF4-FFF2-40B4-BE49-F238E27FC236}">
                <a16:creationId xmlns:a16="http://schemas.microsoft.com/office/drawing/2014/main" id="{4FC6F2C8-A28F-8614-382C-EF7DED63FEC7}"/>
              </a:ext>
            </a:extLst>
          </p:cNvPr>
          <p:cNvCxnSpPr/>
          <p:nvPr/>
        </p:nvCxnSpPr>
        <p:spPr>
          <a:xfrm flipV="1">
            <a:off x="7256728" y="2150618"/>
            <a:ext cx="0" cy="3240000"/>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6" name="Łącznik prosty ze strzałką 5">
            <a:extLst>
              <a:ext uri="{FF2B5EF4-FFF2-40B4-BE49-F238E27FC236}">
                <a16:creationId xmlns:a16="http://schemas.microsoft.com/office/drawing/2014/main" id="{25609486-3667-BFDB-235E-17BE002AE928}"/>
              </a:ext>
            </a:extLst>
          </p:cNvPr>
          <p:cNvCxnSpPr>
            <a:cxnSpLocks/>
          </p:cNvCxnSpPr>
          <p:nvPr/>
        </p:nvCxnSpPr>
        <p:spPr>
          <a:xfrm>
            <a:off x="7256728" y="5390618"/>
            <a:ext cx="3240000" cy="0"/>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7" name="pole tekstowe 6">
            <a:extLst>
              <a:ext uri="{FF2B5EF4-FFF2-40B4-BE49-F238E27FC236}">
                <a16:creationId xmlns:a16="http://schemas.microsoft.com/office/drawing/2014/main" id="{AA2D49EE-C146-E0A0-9BD3-66B1B9E419DC}"/>
              </a:ext>
            </a:extLst>
          </p:cNvPr>
          <p:cNvSpPr txBox="1"/>
          <p:nvPr/>
        </p:nvSpPr>
        <p:spPr>
          <a:xfrm>
            <a:off x="7667625" y="1358900"/>
            <a:ext cx="2714803" cy="369332"/>
          </a:xfrm>
          <a:prstGeom prst="rect">
            <a:avLst/>
          </a:prstGeom>
          <a:noFill/>
        </p:spPr>
        <p:txBody>
          <a:bodyPr wrap="square" rtlCol="0">
            <a:spAutoFit/>
          </a:bodyPr>
          <a:lstStyle/>
          <a:p>
            <a:pPr algn="ctr"/>
            <a:r>
              <a:rPr lang="pl-PL" dirty="0">
                <a:latin typeface="Poppins" panose="00000500000000000000" pitchFamily="2" charset="-18"/>
                <a:cs typeface="Poppins" panose="00000500000000000000" pitchFamily="2" charset="-18"/>
              </a:rPr>
              <a:t>Word </a:t>
            </a:r>
            <a:r>
              <a:rPr lang="pl-PL" dirty="0" err="1">
                <a:latin typeface="Poppins" panose="00000500000000000000" pitchFamily="2" charset="-18"/>
                <a:cs typeface="Poppins" panose="00000500000000000000" pitchFamily="2" charset="-18"/>
              </a:rPr>
              <a:t>vector</a:t>
            </a:r>
            <a:r>
              <a:rPr lang="pl-PL" dirty="0">
                <a:latin typeface="Poppins" panose="00000500000000000000" pitchFamily="2" charset="-18"/>
                <a:cs typeface="Poppins" panose="00000500000000000000" pitchFamily="2" charset="-18"/>
              </a:rPr>
              <a:t> </a:t>
            </a:r>
            <a:r>
              <a:rPr lang="pl-PL" dirty="0" err="1">
                <a:latin typeface="Poppins" panose="00000500000000000000" pitchFamily="2" charset="-18"/>
                <a:cs typeface="Poppins" panose="00000500000000000000" pitchFamily="2" charset="-18"/>
              </a:rPr>
              <a:t>space</a:t>
            </a:r>
            <a:endParaRPr lang="en-GB" dirty="0">
              <a:latin typeface="Poppins" panose="00000500000000000000" pitchFamily="2" charset="-18"/>
              <a:cs typeface="Poppins" panose="00000500000000000000" pitchFamily="2" charset="-18"/>
            </a:endParaRPr>
          </a:p>
        </p:txBody>
      </p:sp>
      <p:sp>
        <p:nvSpPr>
          <p:cNvPr id="8" name="Owal 7">
            <a:extLst>
              <a:ext uri="{FF2B5EF4-FFF2-40B4-BE49-F238E27FC236}">
                <a16:creationId xmlns:a16="http://schemas.microsoft.com/office/drawing/2014/main" id="{9AA20112-0218-7FD2-F0FF-8965B04094CD}"/>
              </a:ext>
            </a:extLst>
          </p:cNvPr>
          <p:cNvSpPr/>
          <p:nvPr/>
        </p:nvSpPr>
        <p:spPr>
          <a:xfrm>
            <a:off x="7667625" y="3585952"/>
            <a:ext cx="72000" cy="72000"/>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wal 8">
            <a:extLst>
              <a:ext uri="{FF2B5EF4-FFF2-40B4-BE49-F238E27FC236}">
                <a16:creationId xmlns:a16="http://schemas.microsoft.com/office/drawing/2014/main" id="{9286894B-6581-948C-A877-E1150FD6FBDF}"/>
              </a:ext>
            </a:extLst>
          </p:cNvPr>
          <p:cNvSpPr/>
          <p:nvPr/>
        </p:nvSpPr>
        <p:spPr>
          <a:xfrm>
            <a:off x="7922438" y="4295889"/>
            <a:ext cx="72000" cy="72000"/>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wal 9">
            <a:extLst>
              <a:ext uri="{FF2B5EF4-FFF2-40B4-BE49-F238E27FC236}">
                <a16:creationId xmlns:a16="http://schemas.microsoft.com/office/drawing/2014/main" id="{85CC023B-2172-4CF2-E52A-DE2C48DA4289}"/>
              </a:ext>
            </a:extLst>
          </p:cNvPr>
          <p:cNvSpPr/>
          <p:nvPr/>
        </p:nvSpPr>
        <p:spPr>
          <a:xfrm>
            <a:off x="9077020" y="2585092"/>
            <a:ext cx="72000" cy="72000"/>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wal 10">
            <a:extLst>
              <a:ext uri="{FF2B5EF4-FFF2-40B4-BE49-F238E27FC236}">
                <a16:creationId xmlns:a16="http://schemas.microsoft.com/office/drawing/2014/main" id="{2E634A3E-0484-8226-31A6-C23F6405E811}"/>
              </a:ext>
            </a:extLst>
          </p:cNvPr>
          <p:cNvSpPr/>
          <p:nvPr/>
        </p:nvSpPr>
        <p:spPr>
          <a:xfrm>
            <a:off x="9383107" y="3285050"/>
            <a:ext cx="72000" cy="72000"/>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 name="Łącznik prosty ze strzałką 12">
            <a:extLst>
              <a:ext uri="{FF2B5EF4-FFF2-40B4-BE49-F238E27FC236}">
                <a16:creationId xmlns:a16="http://schemas.microsoft.com/office/drawing/2014/main" id="{6071564E-22C3-A107-13E3-29312924A531}"/>
              </a:ext>
            </a:extLst>
          </p:cNvPr>
          <p:cNvCxnSpPr>
            <a:cxnSpLocks/>
            <a:stCxn id="8" idx="0"/>
            <a:endCxn id="10" idx="3"/>
          </p:cNvCxnSpPr>
          <p:nvPr/>
        </p:nvCxnSpPr>
        <p:spPr>
          <a:xfrm flipV="1">
            <a:off x="7703625" y="2646548"/>
            <a:ext cx="1383939" cy="9394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Łącznik prosty ze strzałką 13">
            <a:extLst>
              <a:ext uri="{FF2B5EF4-FFF2-40B4-BE49-F238E27FC236}">
                <a16:creationId xmlns:a16="http://schemas.microsoft.com/office/drawing/2014/main" id="{7B098383-D016-4AC9-A7B0-F39EC47D5D6D}"/>
              </a:ext>
            </a:extLst>
          </p:cNvPr>
          <p:cNvCxnSpPr>
            <a:cxnSpLocks/>
            <a:stCxn id="9" idx="7"/>
            <a:endCxn id="11" idx="3"/>
          </p:cNvCxnSpPr>
          <p:nvPr/>
        </p:nvCxnSpPr>
        <p:spPr>
          <a:xfrm flipV="1">
            <a:off x="7983894" y="3346506"/>
            <a:ext cx="1409757" cy="959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pole tekstowe 17">
            <a:extLst>
              <a:ext uri="{FF2B5EF4-FFF2-40B4-BE49-F238E27FC236}">
                <a16:creationId xmlns:a16="http://schemas.microsoft.com/office/drawing/2014/main" id="{00065E00-51D2-CB16-980B-E94D292FB64A}"/>
              </a:ext>
            </a:extLst>
          </p:cNvPr>
          <p:cNvSpPr txBox="1"/>
          <p:nvPr/>
        </p:nvSpPr>
        <p:spPr>
          <a:xfrm>
            <a:off x="7197595" y="3585952"/>
            <a:ext cx="1295095" cy="369332"/>
          </a:xfrm>
          <a:prstGeom prst="rect">
            <a:avLst/>
          </a:prstGeom>
          <a:noFill/>
        </p:spPr>
        <p:txBody>
          <a:bodyPr wrap="square" rtlCol="0">
            <a:spAutoFit/>
          </a:bodyPr>
          <a:lstStyle/>
          <a:p>
            <a:pPr algn="ctr"/>
            <a:r>
              <a:rPr lang="pl-PL" dirty="0" err="1">
                <a:latin typeface="Poppins" panose="00000500000000000000" pitchFamily="2" charset="-18"/>
                <a:cs typeface="Poppins" panose="00000500000000000000" pitchFamily="2" charset="-18"/>
              </a:rPr>
              <a:t>Warsaw</a:t>
            </a:r>
            <a:endParaRPr lang="en-GB" dirty="0">
              <a:latin typeface="Poppins" panose="00000500000000000000" pitchFamily="2" charset="-18"/>
              <a:cs typeface="Poppins" panose="00000500000000000000" pitchFamily="2" charset="-18"/>
            </a:endParaRPr>
          </a:p>
        </p:txBody>
      </p:sp>
      <p:sp>
        <p:nvSpPr>
          <p:cNvPr id="19" name="pole tekstowe 18">
            <a:extLst>
              <a:ext uri="{FF2B5EF4-FFF2-40B4-BE49-F238E27FC236}">
                <a16:creationId xmlns:a16="http://schemas.microsoft.com/office/drawing/2014/main" id="{DA9AAC60-29AB-48D1-87D4-93995610AFA7}"/>
              </a:ext>
            </a:extLst>
          </p:cNvPr>
          <p:cNvSpPr txBox="1"/>
          <p:nvPr/>
        </p:nvSpPr>
        <p:spPr>
          <a:xfrm>
            <a:off x="7442628" y="4448465"/>
            <a:ext cx="1295095" cy="369332"/>
          </a:xfrm>
          <a:prstGeom prst="rect">
            <a:avLst/>
          </a:prstGeom>
          <a:noFill/>
        </p:spPr>
        <p:txBody>
          <a:bodyPr wrap="square" rtlCol="0">
            <a:spAutoFit/>
          </a:bodyPr>
          <a:lstStyle/>
          <a:p>
            <a:pPr algn="ctr"/>
            <a:r>
              <a:rPr lang="pl-PL" dirty="0">
                <a:latin typeface="Poppins" panose="00000500000000000000" pitchFamily="2" charset="-18"/>
                <a:cs typeface="Poppins" panose="00000500000000000000" pitchFamily="2" charset="-18"/>
              </a:rPr>
              <a:t>London</a:t>
            </a:r>
            <a:endParaRPr lang="en-GB" dirty="0">
              <a:latin typeface="Poppins" panose="00000500000000000000" pitchFamily="2" charset="-18"/>
              <a:cs typeface="Poppins" panose="00000500000000000000" pitchFamily="2" charset="-18"/>
            </a:endParaRPr>
          </a:p>
        </p:txBody>
      </p:sp>
      <p:sp>
        <p:nvSpPr>
          <p:cNvPr id="20" name="pole tekstowe 19">
            <a:extLst>
              <a:ext uri="{FF2B5EF4-FFF2-40B4-BE49-F238E27FC236}">
                <a16:creationId xmlns:a16="http://schemas.microsoft.com/office/drawing/2014/main" id="{8B91F2AA-4796-AA12-0E4E-54CB57B1A051}"/>
              </a:ext>
            </a:extLst>
          </p:cNvPr>
          <p:cNvSpPr txBox="1"/>
          <p:nvPr/>
        </p:nvSpPr>
        <p:spPr>
          <a:xfrm>
            <a:off x="9393651" y="3019808"/>
            <a:ext cx="1295095" cy="369332"/>
          </a:xfrm>
          <a:prstGeom prst="rect">
            <a:avLst/>
          </a:prstGeom>
          <a:noFill/>
        </p:spPr>
        <p:txBody>
          <a:bodyPr wrap="square" rtlCol="0">
            <a:spAutoFit/>
          </a:bodyPr>
          <a:lstStyle/>
          <a:p>
            <a:pPr algn="ctr"/>
            <a:r>
              <a:rPr lang="pl-PL" dirty="0">
                <a:latin typeface="Poppins" panose="00000500000000000000" pitchFamily="2" charset="-18"/>
                <a:cs typeface="Poppins" panose="00000500000000000000" pitchFamily="2" charset="-18"/>
              </a:rPr>
              <a:t>England</a:t>
            </a:r>
            <a:endParaRPr lang="en-GB" dirty="0">
              <a:latin typeface="Poppins" panose="00000500000000000000" pitchFamily="2" charset="-18"/>
              <a:cs typeface="Poppins" panose="00000500000000000000" pitchFamily="2" charset="-18"/>
            </a:endParaRPr>
          </a:p>
        </p:txBody>
      </p:sp>
      <p:sp>
        <p:nvSpPr>
          <p:cNvPr id="21" name="pole tekstowe 20">
            <a:extLst>
              <a:ext uri="{FF2B5EF4-FFF2-40B4-BE49-F238E27FC236}">
                <a16:creationId xmlns:a16="http://schemas.microsoft.com/office/drawing/2014/main" id="{8E236930-370E-CA33-5A5A-90188B0BA40B}"/>
              </a:ext>
            </a:extLst>
          </p:cNvPr>
          <p:cNvSpPr txBox="1"/>
          <p:nvPr/>
        </p:nvSpPr>
        <p:spPr>
          <a:xfrm>
            <a:off x="9113020" y="2185032"/>
            <a:ext cx="1295095" cy="369332"/>
          </a:xfrm>
          <a:prstGeom prst="rect">
            <a:avLst/>
          </a:prstGeom>
          <a:noFill/>
        </p:spPr>
        <p:txBody>
          <a:bodyPr wrap="square" rtlCol="0">
            <a:spAutoFit/>
          </a:bodyPr>
          <a:lstStyle/>
          <a:p>
            <a:pPr algn="ctr"/>
            <a:r>
              <a:rPr lang="pl-PL" dirty="0">
                <a:latin typeface="Poppins" panose="00000500000000000000" pitchFamily="2" charset="-18"/>
                <a:cs typeface="Poppins" panose="00000500000000000000" pitchFamily="2" charset="-18"/>
              </a:rPr>
              <a:t>Poland</a:t>
            </a:r>
            <a:endParaRPr lang="en-GB" dirty="0">
              <a:latin typeface="Poppins" panose="00000500000000000000" pitchFamily="2" charset="-18"/>
              <a:cs typeface="Poppins" panose="00000500000000000000" pitchFamily="2" charset="-18"/>
            </a:endParaRPr>
          </a:p>
        </p:txBody>
      </p:sp>
      <p:sp>
        <p:nvSpPr>
          <p:cNvPr id="22" name="Prostokąt: zaokrąglone rogi 21">
            <a:extLst>
              <a:ext uri="{FF2B5EF4-FFF2-40B4-BE49-F238E27FC236}">
                <a16:creationId xmlns:a16="http://schemas.microsoft.com/office/drawing/2014/main" id="{091B4478-69B1-DDDD-B8B9-1C10F46475EF}"/>
              </a:ext>
            </a:extLst>
          </p:cNvPr>
          <p:cNvSpPr/>
          <p:nvPr/>
        </p:nvSpPr>
        <p:spPr>
          <a:xfrm>
            <a:off x="6240464" y="5613784"/>
            <a:ext cx="5508625" cy="954107"/>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200" b="1" dirty="0">
                <a:solidFill>
                  <a:schemeClr val="tx1"/>
                </a:solidFill>
                <a:latin typeface="Poppins" panose="00000500000000000000" pitchFamily="2" charset="-18"/>
                <a:cs typeface="Poppins" panose="00000500000000000000" pitchFamily="2" charset="-18"/>
              </a:rPr>
              <a:t>Word </a:t>
            </a:r>
            <a:r>
              <a:rPr lang="pl-PL" sz="1200" b="1" dirty="0" err="1">
                <a:solidFill>
                  <a:schemeClr val="tx1"/>
                </a:solidFill>
                <a:latin typeface="Poppins" panose="00000500000000000000" pitchFamily="2" charset="-18"/>
                <a:cs typeface="Poppins" panose="00000500000000000000" pitchFamily="2" charset="-18"/>
              </a:rPr>
              <a:t>vectors</a:t>
            </a:r>
            <a:r>
              <a:rPr lang="pl-PL" sz="1200" b="1" dirty="0">
                <a:solidFill>
                  <a:schemeClr val="tx1"/>
                </a:solidFill>
                <a:latin typeface="Poppins" panose="00000500000000000000" pitchFamily="2" charset="-18"/>
                <a:cs typeface="Poppins" panose="00000500000000000000" pitchFamily="2" charset="-18"/>
              </a:rPr>
              <a:t> </a:t>
            </a:r>
            <a:r>
              <a:rPr lang="pl-PL" sz="1200" b="1" dirty="0" err="1">
                <a:solidFill>
                  <a:schemeClr val="tx1"/>
                </a:solidFill>
                <a:latin typeface="Poppins" panose="00000500000000000000" pitchFamily="2" charset="-18"/>
                <a:cs typeface="Poppins" panose="00000500000000000000" pitchFamily="2" charset="-18"/>
              </a:rPr>
              <a:t>are</a:t>
            </a:r>
            <a:r>
              <a:rPr lang="pl-PL" sz="1200" b="1" dirty="0">
                <a:solidFill>
                  <a:schemeClr val="tx1"/>
                </a:solidFill>
                <a:latin typeface="Poppins" panose="00000500000000000000" pitchFamily="2" charset="-18"/>
                <a:cs typeface="Poppins" panose="00000500000000000000" pitchFamily="2" charset="-18"/>
              </a:rPr>
              <a:t> not </a:t>
            </a:r>
            <a:r>
              <a:rPr lang="pl-PL" sz="1200" b="1" dirty="0" err="1">
                <a:solidFill>
                  <a:schemeClr val="tx1"/>
                </a:solidFill>
                <a:latin typeface="Poppins" panose="00000500000000000000" pitchFamily="2" charset="-18"/>
                <a:cs typeface="Poppins" panose="00000500000000000000" pitchFamily="2" charset="-18"/>
              </a:rPr>
              <a:t>just</a:t>
            </a:r>
            <a:r>
              <a:rPr lang="pl-PL" sz="1200" b="1" dirty="0">
                <a:solidFill>
                  <a:schemeClr val="tx1"/>
                </a:solidFill>
                <a:latin typeface="Poppins" panose="00000500000000000000" pitchFamily="2" charset="-18"/>
                <a:cs typeface="Poppins" panose="00000500000000000000" pitchFamily="2" charset="-18"/>
              </a:rPr>
              <a:t> </a:t>
            </a:r>
            <a:r>
              <a:rPr lang="pl-PL" sz="1200" b="1" dirty="0" err="1">
                <a:solidFill>
                  <a:schemeClr val="tx1"/>
                </a:solidFill>
                <a:latin typeface="Poppins" panose="00000500000000000000" pitchFamily="2" charset="-18"/>
                <a:cs typeface="Poppins" panose="00000500000000000000" pitchFamily="2" charset="-18"/>
              </a:rPr>
              <a:t>some</a:t>
            </a:r>
            <a:r>
              <a:rPr lang="pl-PL" sz="1200" b="1" dirty="0">
                <a:solidFill>
                  <a:schemeClr val="tx1"/>
                </a:solidFill>
                <a:latin typeface="Poppins" panose="00000500000000000000" pitchFamily="2" charset="-18"/>
                <a:cs typeface="Poppins" panose="00000500000000000000" pitchFamily="2" charset="-18"/>
              </a:rPr>
              <a:t> </a:t>
            </a:r>
            <a:r>
              <a:rPr lang="pl-PL" sz="1200" b="1" dirty="0" err="1">
                <a:solidFill>
                  <a:schemeClr val="tx1"/>
                </a:solidFill>
                <a:latin typeface="Poppins" panose="00000500000000000000" pitchFamily="2" charset="-18"/>
                <a:cs typeface="Poppins" panose="00000500000000000000" pitchFamily="2" charset="-18"/>
              </a:rPr>
              <a:t>abstract</a:t>
            </a:r>
            <a:r>
              <a:rPr lang="pl-PL" sz="1200" b="1" dirty="0">
                <a:solidFill>
                  <a:schemeClr val="tx1"/>
                </a:solidFill>
                <a:latin typeface="Poppins" panose="00000500000000000000" pitchFamily="2" charset="-18"/>
                <a:cs typeface="Poppins" panose="00000500000000000000" pitchFamily="2" charset="-18"/>
              </a:rPr>
              <a:t> </a:t>
            </a:r>
            <a:r>
              <a:rPr lang="pl-PL" sz="1200" b="1" dirty="0" err="1">
                <a:solidFill>
                  <a:schemeClr val="tx1"/>
                </a:solidFill>
                <a:latin typeface="Poppins" panose="00000500000000000000" pitchFamily="2" charset="-18"/>
                <a:cs typeface="Poppins" panose="00000500000000000000" pitchFamily="2" charset="-18"/>
              </a:rPr>
              <a:t>conversion</a:t>
            </a:r>
            <a:r>
              <a:rPr lang="pl-PL" sz="1200" b="1" dirty="0">
                <a:solidFill>
                  <a:schemeClr val="tx1"/>
                </a:solidFill>
                <a:latin typeface="Poppins" panose="00000500000000000000" pitchFamily="2" charset="-18"/>
                <a:cs typeface="Poppins" panose="00000500000000000000" pitchFamily="2" charset="-18"/>
              </a:rPr>
              <a:t> of </a:t>
            </a:r>
            <a:r>
              <a:rPr lang="pl-PL" sz="1200" b="1" dirty="0" err="1">
                <a:solidFill>
                  <a:schemeClr val="tx1"/>
                </a:solidFill>
                <a:latin typeface="Poppins" panose="00000500000000000000" pitchFamily="2" charset="-18"/>
                <a:cs typeface="Poppins" panose="00000500000000000000" pitchFamily="2" charset="-18"/>
              </a:rPr>
              <a:t>words</a:t>
            </a:r>
            <a:r>
              <a:rPr lang="pl-PL" sz="1200" b="1" dirty="0">
                <a:solidFill>
                  <a:schemeClr val="tx1"/>
                </a:solidFill>
                <a:latin typeface="Poppins" panose="00000500000000000000" pitchFamily="2" charset="-18"/>
                <a:cs typeface="Poppins" panose="00000500000000000000" pitchFamily="2" charset="-18"/>
              </a:rPr>
              <a:t>, to </a:t>
            </a:r>
            <a:r>
              <a:rPr lang="pl-PL" sz="1200" b="1" dirty="0" err="1">
                <a:solidFill>
                  <a:schemeClr val="tx1"/>
                </a:solidFill>
                <a:latin typeface="Poppins" panose="00000500000000000000" pitchFamily="2" charset="-18"/>
                <a:cs typeface="Poppins" panose="00000500000000000000" pitchFamily="2" charset="-18"/>
              </a:rPr>
              <a:t>numbers</a:t>
            </a:r>
            <a:r>
              <a:rPr lang="pl-PL" sz="1200" b="1" dirty="0">
                <a:solidFill>
                  <a:schemeClr val="tx1"/>
                </a:solidFill>
                <a:latin typeface="Poppins" panose="00000500000000000000" pitchFamily="2" charset="-18"/>
                <a:cs typeface="Poppins" panose="00000500000000000000" pitchFamily="2" charset="-18"/>
              </a:rPr>
              <a:t>. As </a:t>
            </a:r>
            <a:r>
              <a:rPr lang="pl-PL" sz="1200" b="1" dirty="0" err="1">
                <a:solidFill>
                  <a:schemeClr val="tx1"/>
                </a:solidFill>
                <a:latin typeface="Poppins" panose="00000500000000000000" pitchFamily="2" charset="-18"/>
                <a:cs typeface="Poppins" panose="00000500000000000000" pitchFamily="2" charset="-18"/>
              </a:rPr>
              <a:t>they</a:t>
            </a:r>
            <a:r>
              <a:rPr lang="pl-PL" sz="1200" b="1" dirty="0">
                <a:solidFill>
                  <a:schemeClr val="tx1"/>
                </a:solidFill>
                <a:latin typeface="Poppins" panose="00000500000000000000" pitchFamily="2" charset="-18"/>
                <a:cs typeface="Poppins" panose="00000500000000000000" pitchFamily="2" charset="-18"/>
              </a:rPr>
              <a:t> </a:t>
            </a:r>
            <a:r>
              <a:rPr lang="pl-PL" sz="1200" b="1" dirty="0" err="1">
                <a:solidFill>
                  <a:schemeClr val="tx1"/>
                </a:solidFill>
                <a:latin typeface="Poppins" panose="00000500000000000000" pitchFamily="2" charset="-18"/>
                <a:cs typeface="Poppins" panose="00000500000000000000" pitchFamily="2" charset="-18"/>
              </a:rPr>
              <a:t>are</a:t>
            </a:r>
            <a:r>
              <a:rPr lang="pl-PL" sz="1200" b="1" dirty="0">
                <a:solidFill>
                  <a:schemeClr val="tx1"/>
                </a:solidFill>
                <a:latin typeface="Poppins" panose="00000500000000000000" pitchFamily="2" charset="-18"/>
                <a:cs typeface="Poppins" panose="00000500000000000000" pitchFamily="2" charset="-18"/>
              </a:rPr>
              <a:t> </a:t>
            </a:r>
            <a:r>
              <a:rPr lang="pl-PL" sz="1200" b="1" dirty="0" err="1">
                <a:solidFill>
                  <a:schemeClr val="tx1"/>
                </a:solidFill>
                <a:latin typeface="Poppins" panose="00000500000000000000" pitchFamily="2" charset="-18"/>
                <a:cs typeface="Poppins" panose="00000500000000000000" pitchFamily="2" charset="-18"/>
              </a:rPr>
              <a:t>based</a:t>
            </a:r>
            <a:r>
              <a:rPr lang="pl-PL" sz="1200" b="1" dirty="0">
                <a:solidFill>
                  <a:schemeClr val="tx1"/>
                </a:solidFill>
                <a:latin typeface="Poppins" panose="00000500000000000000" pitchFamily="2" charset="-18"/>
                <a:cs typeface="Poppins" panose="00000500000000000000" pitchFamily="2" charset="-18"/>
              </a:rPr>
              <a:t> on </a:t>
            </a:r>
            <a:r>
              <a:rPr lang="pl-PL" sz="1200" b="1" dirty="0" err="1">
                <a:solidFill>
                  <a:schemeClr val="tx1"/>
                </a:solidFill>
                <a:latin typeface="Poppins" panose="00000500000000000000" pitchFamily="2" charset="-18"/>
                <a:cs typeface="Poppins" panose="00000500000000000000" pitchFamily="2" charset="-18"/>
              </a:rPr>
              <a:t>words</a:t>
            </a:r>
            <a:r>
              <a:rPr lang="pl-PL" sz="1200" b="1" dirty="0">
                <a:solidFill>
                  <a:schemeClr val="tx1"/>
                </a:solidFill>
                <a:latin typeface="Poppins" panose="00000500000000000000" pitchFamily="2" charset="-18"/>
                <a:cs typeface="Poppins" panose="00000500000000000000" pitchFamily="2" charset="-18"/>
              </a:rPr>
              <a:t> </a:t>
            </a:r>
            <a:r>
              <a:rPr lang="pl-PL" sz="1200" b="1" dirty="0" err="1">
                <a:solidFill>
                  <a:schemeClr val="tx1"/>
                </a:solidFill>
                <a:latin typeface="Poppins" panose="00000500000000000000" pitchFamily="2" charset="-18"/>
                <a:cs typeface="Poppins" panose="00000500000000000000" pitchFamily="2" charset="-18"/>
              </a:rPr>
              <a:t>context</a:t>
            </a:r>
            <a:r>
              <a:rPr lang="pl-PL" sz="1200" b="1" dirty="0">
                <a:solidFill>
                  <a:schemeClr val="tx1"/>
                </a:solidFill>
                <a:latin typeface="Poppins" panose="00000500000000000000" pitchFamily="2" charset="-18"/>
                <a:cs typeface="Poppins" panose="00000500000000000000" pitchFamily="2" charset="-18"/>
              </a:rPr>
              <a:t> and </a:t>
            </a:r>
            <a:r>
              <a:rPr lang="pl-PL" sz="1200" b="1" dirty="0" err="1">
                <a:solidFill>
                  <a:schemeClr val="tx1"/>
                </a:solidFill>
                <a:latin typeface="Poppins" panose="00000500000000000000" pitchFamily="2" charset="-18"/>
                <a:cs typeface="Poppins" panose="00000500000000000000" pitchFamily="2" charset="-18"/>
              </a:rPr>
              <a:t>coocurence</a:t>
            </a:r>
            <a:r>
              <a:rPr lang="pl-PL" sz="1200" b="1" dirty="0">
                <a:solidFill>
                  <a:schemeClr val="tx1"/>
                </a:solidFill>
                <a:latin typeface="Poppins" panose="00000500000000000000" pitchFamily="2" charset="-18"/>
                <a:cs typeface="Poppins" panose="00000500000000000000" pitchFamily="2" charset="-18"/>
              </a:rPr>
              <a:t> </a:t>
            </a:r>
            <a:r>
              <a:rPr lang="pl-PL" sz="1200" b="1" dirty="0" err="1">
                <a:solidFill>
                  <a:schemeClr val="tx1"/>
                </a:solidFill>
                <a:latin typeface="Poppins" panose="00000500000000000000" pitchFamily="2" charset="-18"/>
                <a:cs typeface="Poppins" panose="00000500000000000000" pitchFamily="2" charset="-18"/>
              </a:rPr>
              <a:t>vectors</a:t>
            </a:r>
            <a:r>
              <a:rPr lang="pl-PL" sz="1200" b="1" dirty="0">
                <a:solidFill>
                  <a:schemeClr val="tx1"/>
                </a:solidFill>
                <a:latin typeface="Poppins" panose="00000500000000000000" pitchFamily="2" charset="-18"/>
                <a:cs typeface="Poppins" panose="00000500000000000000" pitchFamily="2" charset="-18"/>
              </a:rPr>
              <a:t> </a:t>
            </a:r>
            <a:r>
              <a:rPr lang="pl-PL" sz="1200" b="1" dirty="0" err="1">
                <a:solidFill>
                  <a:schemeClr val="tx1"/>
                </a:solidFill>
                <a:latin typeface="Poppins" panose="00000500000000000000" pitchFamily="2" charset="-18"/>
                <a:cs typeface="Poppins" panose="00000500000000000000" pitchFamily="2" charset="-18"/>
              </a:rPr>
              <a:t>keep</a:t>
            </a:r>
            <a:r>
              <a:rPr lang="pl-PL" sz="1200" b="1" dirty="0">
                <a:solidFill>
                  <a:schemeClr val="tx1"/>
                </a:solidFill>
                <a:latin typeface="Poppins" panose="00000500000000000000" pitchFamily="2" charset="-18"/>
                <a:cs typeface="Poppins" panose="00000500000000000000" pitchFamily="2" charset="-18"/>
              </a:rPr>
              <a:t> </a:t>
            </a:r>
            <a:r>
              <a:rPr lang="pl-PL" sz="1200" b="1" dirty="0" err="1">
                <a:solidFill>
                  <a:schemeClr val="tx1"/>
                </a:solidFill>
                <a:latin typeface="Poppins" panose="00000500000000000000" pitchFamily="2" charset="-18"/>
                <a:cs typeface="Poppins" panose="00000500000000000000" pitchFamily="2" charset="-18"/>
              </a:rPr>
              <a:t>some</a:t>
            </a:r>
            <a:r>
              <a:rPr lang="pl-PL" sz="1200" b="1" dirty="0">
                <a:solidFill>
                  <a:schemeClr val="tx1"/>
                </a:solidFill>
                <a:latin typeface="Poppins" panose="00000500000000000000" pitchFamily="2" charset="-18"/>
                <a:cs typeface="Poppins" panose="00000500000000000000" pitchFamily="2" charset="-18"/>
              </a:rPr>
              <a:t> of </a:t>
            </a:r>
            <a:r>
              <a:rPr lang="pl-PL" sz="1200" b="1" dirty="0" err="1">
                <a:solidFill>
                  <a:schemeClr val="tx1"/>
                </a:solidFill>
                <a:latin typeface="Poppins" panose="00000500000000000000" pitchFamily="2" charset="-18"/>
                <a:cs typeface="Poppins" panose="00000500000000000000" pitchFamily="2" charset="-18"/>
              </a:rPr>
              <a:t>this</a:t>
            </a:r>
            <a:r>
              <a:rPr lang="pl-PL" sz="1200" b="1" dirty="0">
                <a:solidFill>
                  <a:schemeClr val="tx1"/>
                </a:solidFill>
                <a:latin typeface="Poppins" panose="00000500000000000000" pitchFamily="2" charset="-18"/>
                <a:cs typeface="Poppins" panose="00000500000000000000" pitchFamily="2" charset="-18"/>
              </a:rPr>
              <a:t> </a:t>
            </a:r>
            <a:r>
              <a:rPr lang="pl-PL" sz="1200" b="1" dirty="0" err="1">
                <a:solidFill>
                  <a:schemeClr val="tx1"/>
                </a:solidFill>
                <a:latin typeface="Poppins" panose="00000500000000000000" pitchFamily="2" charset="-18"/>
                <a:cs typeface="Poppins" panose="00000500000000000000" pitchFamily="2" charset="-18"/>
              </a:rPr>
              <a:t>information</a:t>
            </a:r>
            <a:endParaRPr lang="pl-PL" sz="1200" dirty="0">
              <a:solidFill>
                <a:schemeClr val="tx1"/>
              </a:solidFill>
              <a:latin typeface="Poppins" panose="00000500000000000000" pitchFamily="2" charset="-18"/>
              <a:cs typeface="Poppins" panose="00000500000000000000" pitchFamily="2" charset="-18"/>
            </a:endParaRPr>
          </a:p>
        </p:txBody>
      </p:sp>
    </p:spTree>
    <p:extLst>
      <p:ext uri="{BB962C8B-B14F-4D97-AF65-F5344CB8AC3E}">
        <p14:creationId xmlns:p14="http://schemas.microsoft.com/office/powerpoint/2010/main" val="1959977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ole tekstowe 3">
            <a:extLst>
              <a:ext uri="{FF2B5EF4-FFF2-40B4-BE49-F238E27FC236}">
                <a16:creationId xmlns:a16="http://schemas.microsoft.com/office/drawing/2014/main" id="{0F140456-47EE-9157-8335-5DA63E3E40B1}"/>
              </a:ext>
            </a:extLst>
          </p:cNvPr>
          <p:cNvSpPr txBox="1"/>
          <p:nvPr/>
        </p:nvSpPr>
        <p:spPr>
          <a:xfrm>
            <a:off x="407987" y="333375"/>
            <a:ext cx="11376025" cy="523220"/>
          </a:xfrm>
          <a:prstGeom prst="rect">
            <a:avLst/>
          </a:prstGeom>
          <a:noFill/>
        </p:spPr>
        <p:txBody>
          <a:bodyPr wrap="square" rtlCol="0">
            <a:spAutoFit/>
          </a:bodyPr>
          <a:lstStyle/>
          <a:p>
            <a:r>
              <a:rPr lang="pl-PL" sz="2800" b="1" dirty="0">
                <a:latin typeface="Poppins" panose="00000500000000000000" pitchFamily="2" charset="-18"/>
                <a:cs typeface="Poppins" panose="00000500000000000000" pitchFamily="2" charset="-18"/>
              </a:rPr>
              <a:t>Course </a:t>
            </a:r>
            <a:r>
              <a:rPr lang="pl-PL" sz="2800" b="1" dirty="0" err="1">
                <a:latin typeface="Poppins" panose="00000500000000000000" pitchFamily="2" charset="-18"/>
                <a:cs typeface="Poppins" panose="00000500000000000000" pitchFamily="2" charset="-18"/>
              </a:rPr>
              <a:t>Goals</a:t>
            </a:r>
            <a:endParaRPr lang="en-GB" sz="2800" b="1" dirty="0">
              <a:latin typeface="Poppins" panose="00000500000000000000" pitchFamily="2" charset="-18"/>
              <a:cs typeface="Poppins" panose="00000500000000000000" pitchFamily="2" charset="-18"/>
            </a:endParaRPr>
          </a:p>
        </p:txBody>
      </p:sp>
      <p:sp>
        <p:nvSpPr>
          <p:cNvPr id="2" name="Symbol zastępczy zawartości 2">
            <a:extLst>
              <a:ext uri="{FF2B5EF4-FFF2-40B4-BE49-F238E27FC236}">
                <a16:creationId xmlns:a16="http://schemas.microsoft.com/office/drawing/2014/main" id="{37FFF048-9FDE-D41E-EFB5-156AD1705521}"/>
              </a:ext>
            </a:extLst>
          </p:cNvPr>
          <p:cNvSpPr txBox="1">
            <a:spLocks/>
          </p:cNvSpPr>
          <p:nvPr/>
        </p:nvSpPr>
        <p:spPr>
          <a:xfrm>
            <a:off x="407989" y="1449388"/>
            <a:ext cx="5543550" cy="4866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l-PL" sz="2000" b="1" dirty="0" err="1">
                <a:latin typeface="Poppins" panose="00000500000000000000" pitchFamily="2" charset="-18"/>
                <a:cs typeface="Poppins" panose="00000500000000000000" pitchFamily="2" charset="-18"/>
              </a:rPr>
              <a:t>What</a:t>
            </a:r>
            <a:r>
              <a:rPr lang="pl-PL" sz="2000" b="1" dirty="0">
                <a:latin typeface="Poppins" panose="00000500000000000000" pitchFamily="2" charset="-18"/>
                <a:cs typeface="Poppins" panose="00000500000000000000" pitchFamily="2" charset="-18"/>
              </a:rPr>
              <a:t> to </a:t>
            </a:r>
            <a:r>
              <a:rPr lang="pl-PL" sz="2000" b="1" dirty="0" err="1">
                <a:latin typeface="Poppins" panose="00000500000000000000" pitchFamily="2" charset="-18"/>
                <a:cs typeface="Poppins" panose="00000500000000000000" pitchFamily="2" charset="-18"/>
              </a:rPr>
              <a:t>expect</a:t>
            </a:r>
            <a:r>
              <a:rPr lang="pl-PL" sz="2000" b="1" dirty="0">
                <a:latin typeface="Poppins" panose="00000500000000000000" pitchFamily="2" charset="-18"/>
                <a:cs typeface="Poppins" panose="00000500000000000000" pitchFamily="2" charset="-18"/>
              </a:rPr>
              <a:t>?</a:t>
            </a:r>
            <a:endParaRPr lang="en-GB" sz="2000" b="1" dirty="0">
              <a:latin typeface="Poppins" panose="00000500000000000000" pitchFamily="2" charset="-18"/>
              <a:cs typeface="Poppins" panose="00000500000000000000" pitchFamily="2" charset="-18"/>
            </a:endParaRPr>
          </a:p>
        </p:txBody>
      </p:sp>
      <p:sp>
        <p:nvSpPr>
          <p:cNvPr id="3" name="Symbol zastępczy zawartości 2">
            <a:extLst>
              <a:ext uri="{FF2B5EF4-FFF2-40B4-BE49-F238E27FC236}">
                <a16:creationId xmlns:a16="http://schemas.microsoft.com/office/drawing/2014/main" id="{53B0BDCC-C8F2-14C0-2505-48A61F6186DC}"/>
              </a:ext>
            </a:extLst>
          </p:cNvPr>
          <p:cNvSpPr txBox="1">
            <a:spLocks/>
          </p:cNvSpPr>
          <p:nvPr/>
        </p:nvSpPr>
        <p:spPr>
          <a:xfrm>
            <a:off x="6240461" y="1449388"/>
            <a:ext cx="5508627" cy="4866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l-PL" sz="2000" b="1" dirty="0" err="1">
                <a:latin typeface="Poppins" panose="00000500000000000000" pitchFamily="2" charset="-18"/>
                <a:cs typeface="Poppins" panose="00000500000000000000" pitchFamily="2" charset="-18"/>
              </a:rPr>
              <a:t>What</a:t>
            </a:r>
            <a:r>
              <a:rPr lang="pl-PL" sz="2000" b="1" dirty="0">
                <a:latin typeface="Poppins" panose="00000500000000000000" pitchFamily="2" charset="-18"/>
                <a:cs typeface="Poppins" panose="00000500000000000000" pitchFamily="2" charset="-18"/>
              </a:rPr>
              <a:t> not to </a:t>
            </a:r>
            <a:r>
              <a:rPr lang="pl-PL" sz="2000" b="1" dirty="0" err="1">
                <a:latin typeface="Poppins" panose="00000500000000000000" pitchFamily="2" charset="-18"/>
                <a:cs typeface="Poppins" panose="00000500000000000000" pitchFamily="2" charset="-18"/>
              </a:rPr>
              <a:t>expect</a:t>
            </a:r>
            <a:r>
              <a:rPr lang="pl-PL" sz="2000" b="1" dirty="0">
                <a:latin typeface="Poppins" panose="00000500000000000000" pitchFamily="2" charset="-18"/>
                <a:cs typeface="Poppins" panose="00000500000000000000" pitchFamily="2" charset="-18"/>
              </a:rPr>
              <a:t>?</a:t>
            </a:r>
            <a:endParaRPr lang="en-GB" sz="2000" b="1" dirty="0">
              <a:latin typeface="Poppins" panose="00000500000000000000" pitchFamily="2" charset="-18"/>
              <a:cs typeface="Poppins" panose="00000500000000000000" pitchFamily="2" charset="-18"/>
            </a:endParaRPr>
          </a:p>
        </p:txBody>
      </p:sp>
      <p:sp>
        <p:nvSpPr>
          <p:cNvPr id="6" name="Symbol zastępczy zawartości 2">
            <a:extLst>
              <a:ext uri="{FF2B5EF4-FFF2-40B4-BE49-F238E27FC236}">
                <a16:creationId xmlns:a16="http://schemas.microsoft.com/office/drawing/2014/main" id="{F31C743C-466E-7D8A-5199-E5B41ECD4087}"/>
              </a:ext>
            </a:extLst>
          </p:cNvPr>
          <p:cNvSpPr txBox="1">
            <a:spLocks/>
          </p:cNvSpPr>
          <p:nvPr/>
        </p:nvSpPr>
        <p:spPr>
          <a:xfrm>
            <a:off x="407989" y="1940857"/>
            <a:ext cx="5543550" cy="43513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pl-PL" sz="1800" dirty="0" err="1">
                <a:latin typeface="Poppins" panose="00000500000000000000" pitchFamily="2" charset="-18"/>
                <a:cs typeface="Poppins" panose="00000500000000000000" pitchFamily="2" charset="-18"/>
              </a:rPr>
              <a:t>Exploring</a:t>
            </a:r>
            <a:r>
              <a:rPr lang="pl-PL" sz="1800" dirty="0">
                <a:latin typeface="Poppins" panose="00000500000000000000" pitchFamily="2" charset="-18"/>
                <a:cs typeface="Poppins" panose="00000500000000000000" pitchFamily="2" charset="-18"/>
              </a:rPr>
              <a:t> </a:t>
            </a:r>
            <a:r>
              <a:rPr lang="en-GB" sz="1800" dirty="0" err="1">
                <a:latin typeface="Poppins" panose="00000500000000000000" pitchFamily="2" charset="-18"/>
                <a:cs typeface="Poppins" panose="00000500000000000000" pitchFamily="2" charset="-18"/>
              </a:rPr>
              <a:t>GenAI</a:t>
            </a:r>
            <a:r>
              <a:rPr lang="en-GB"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use</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cases</a:t>
            </a:r>
            <a:r>
              <a:rPr lang="pl-PL" sz="1800" dirty="0">
                <a:latin typeface="Poppins" panose="00000500000000000000" pitchFamily="2" charset="-18"/>
                <a:cs typeface="Poppins" panose="00000500000000000000" pitchFamily="2" charset="-18"/>
              </a:rPr>
              <a:t> and </a:t>
            </a:r>
            <a:r>
              <a:rPr lang="pl-PL" sz="1800" dirty="0" err="1">
                <a:latin typeface="Poppins" panose="00000500000000000000" pitchFamily="2" charset="-18"/>
                <a:cs typeface="Poppins" panose="00000500000000000000" pitchFamily="2" charset="-18"/>
              </a:rPr>
              <a:t>challenges</a:t>
            </a:r>
            <a:r>
              <a:rPr lang="en-GB" sz="1800" dirty="0">
                <a:latin typeface="Poppins" panose="00000500000000000000" pitchFamily="2" charset="-18"/>
                <a:cs typeface="Poppins" panose="00000500000000000000" pitchFamily="2" charset="-18"/>
              </a:rPr>
              <a:t> with focus on LLMs</a:t>
            </a:r>
            <a:endParaRPr lang="pl-PL" sz="1800" dirty="0">
              <a:latin typeface="Poppins" panose="00000500000000000000" pitchFamily="2" charset="-18"/>
              <a:cs typeface="Poppins" panose="00000500000000000000" pitchFamily="2" charset="-18"/>
            </a:endParaRPr>
          </a:p>
          <a:p>
            <a:pPr>
              <a:lnSpc>
                <a:spcPct val="150000"/>
              </a:lnSpc>
            </a:pPr>
            <a:r>
              <a:rPr lang="pl-PL" sz="1800" dirty="0" err="1">
                <a:latin typeface="Poppins" panose="00000500000000000000" pitchFamily="2" charset="-18"/>
                <a:cs typeface="Poppins" panose="00000500000000000000" pitchFamily="2" charset="-18"/>
              </a:rPr>
              <a:t>Introduction</a:t>
            </a:r>
            <a:r>
              <a:rPr lang="pl-PL" sz="1800" dirty="0">
                <a:latin typeface="Poppins" panose="00000500000000000000" pitchFamily="2" charset="-18"/>
                <a:cs typeface="Poppins" panose="00000500000000000000" pitchFamily="2" charset="-18"/>
              </a:rPr>
              <a:t> to </a:t>
            </a:r>
            <a:r>
              <a:rPr lang="pl-PL" sz="1800" dirty="0" err="1">
                <a:latin typeface="Poppins" panose="00000500000000000000" pitchFamily="2" charset="-18"/>
                <a:cs typeface="Poppins" panose="00000500000000000000" pitchFamily="2" charset="-18"/>
              </a:rPr>
              <a:t>basic</a:t>
            </a:r>
            <a:r>
              <a:rPr lang="pl-PL" sz="1800" dirty="0">
                <a:latin typeface="Poppins" panose="00000500000000000000" pitchFamily="2" charset="-18"/>
                <a:cs typeface="Poppins" panose="00000500000000000000" pitchFamily="2" charset="-18"/>
              </a:rPr>
              <a:t> </a:t>
            </a:r>
            <a:r>
              <a:rPr lang="en-GB" sz="1800" dirty="0">
                <a:latin typeface="Poppins" panose="00000500000000000000" pitchFamily="2" charset="-18"/>
                <a:cs typeface="Poppins" panose="00000500000000000000" pitchFamily="2" charset="-18"/>
              </a:rPr>
              <a:t>LLM and </a:t>
            </a:r>
            <a:r>
              <a:rPr lang="pl-PL" sz="1800" dirty="0">
                <a:latin typeface="Poppins" panose="00000500000000000000" pitchFamily="2" charset="-18"/>
                <a:cs typeface="Poppins" panose="00000500000000000000" pitchFamily="2" charset="-18"/>
              </a:rPr>
              <a:t>NLP </a:t>
            </a:r>
            <a:r>
              <a:rPr lang="pl-PL" sz="1800" dirty="0" err="1">
                <a:latin typeface="Poppins" panose="00000500000000000000" pitchFamily="2" charset="-18"/>
                <a:cs typeface="Poppins" panose="00000500000000000000" pitchFamily="2" charset="-18"/>
              </a:rPr>
              <a:t>theory</a:t>
            </a:r>
            <a:endParaRPr lang="en-GB" sz="1800" dirty="0">
              <a:latin typeface="Poppins" panose="00000500000000000000" pitchFamily="2" charset="-18"/>
              <a:cs typeface="Poppins" panose="00000500000000000000" pitchFamily="2" charset="-18"/>
            </a:endParaRPr>
          </a:p>
          <a:p>
            <a:pPr>
              <a:lnSpc>
                <a:spcPct val="150000"/>
              </a:lnSpc>
            </a:pPr>
            <a:r>
              <a:rPr lang="en-GB" sz="1800" dirty="0">
                <a:latin typeface="Poppins" panose="00000500000000000000" pitchFamily="2" charset="-18"/>
                <a:cs typeface="Poppins" panose="00000500000000000000" pitchFamily="2" charset="-18"/>
              </a:rPr>
              <a:t>Introduction to Large Language Models</a:t>
            </a:r>
            <a:endParaRPr lang="pl-PL" sz="1800" dirty="0">
              <a:latin typeface="Poppins" panose="00000500000000000000" pitchFamily="2" charset="-18"/>
              <a:cs typeface="Poppins" panose="00000500000000000000" pitchFamily="2" charset="-18"/>
            </a:endParaRPr>
          </a:p>
          <a:p>
            <a:pPr>
              <a:lnSpc>
                <a:spcPct val="150000"/>
              </a:lnSpc>
            </a:pPr>
            <a:r>
              <a:rPr lang="pl-PL" sz="1800" dirty="0">
                <a:latin typeface="Poppins" panose="00000500000000000000" pitchFamily="2" charset="-18"/>
                <a:cs typeface="Poppins" panose="00000500000000000000" pitchFamily="2" charset="-18"/>
              </a:rPr>
              <a:t>Learning </a:t>
            </a:r>
            <a:r>
              <a:rPr lang="pl-PL" sz="1800" dirty="0" err="1">
                <a:latin typeface="Poppins" panose="00000500000000000000" pitchFamily="2" charset="-18"/>
                <a:cs typeface="Poppins" panose="00000500000000000000" pitchFamily="2" charset="-18"/>
              </a:rPr>
              <a:t>how</a:t>
            </a:r>
            <a:r>
              <a:rPr lang="pl-PL" sz="1800" dirty="0">
                <a:latin typeface="Poppins" panose="00000500000000000000" pitchFamily="2" charset="-18"/>
                <a:cs typeface="Poppins" panose="00000500000000000000" pitchFamily="2" charset="-18"/>
              </a:rPr>
              <a:t> to </a:t>
            </a:r>
            <a:r>
              <a:rPr lang="pl-PL" sz="1800" dirty="0" err="1">
                <a:latin typeface="Poppins" panose="00000500000000000000" pitchFamily="2" charset="-18"/>
                <a:cs typeface="Poppins" panose="00000500000000000000" pitchFamily="2" charset="-18"/>
              </a:rPr>
              <a:t>build</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first</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models</a:t>
            </a:r>
            <a:r>
              <a:rPr lang="pl-PL" sz="1800" dirty="0">
                <a:latin typeface="Poppins" panose="00000500000000000000" pitchFamily="2" charset="-18"/>
                <a:cs typeface="Poppins" panose="00000500000000000000" pitchFamily="2" charset="-18"/>
              </a:rPr>
              <a:t> with popular </a:t>
            </a:r>
            <a:r>
              <a:rPr lang="pl-PL" sz="1800" dirty="0" err="1">
                <a:latin typeface="Poppins" panose="00000500000000000000" pitchFamily="2" charset="-18"/>
                <a:cs typeface="Poppins" panose="00000500000000000000" pitchFamily="2" charset="-18"/>
              </a:rPr>
              <a:t>frameworks</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such</a:t>
            </a:r>
            <a:r>
              <a:rPr lang="pl-PL" sz="1800" dirty="0">
                <a:latin typeface="Poppins" panose="00000500000000000000" pitchFamily="2" charset="-18"/>
                <a:cs typeface="Poppins" panose="00000500000000000000" pitchFamily="2" charset="-18"/>
              </a:rPr>
              <a:t> as </a:t>
            </a:r>
            <a:r>
              <a:rPr lang="pl-PL" sz="1800" dirty="0" err="1">
                <a:latin typeface="Poppins" panose="00000500000000000000" pitchFamily="2" charset="-18"/>
                <a:cs typeface="Poppins" panose="00000500000000000000" pitchFamily="2" charset="-18"/>
              </a:rPr>
              <a:t>spacy</a:t>
            </a:r>
            <a:endParaRPr lang="pl-PL" sz="1800" dirty="0">
              <a:latin typeface="Poppins" panose="00000500000000000000" pitchFamily="2" charset="-18"/>
              <a:cs typeface="Poppins" panose="00000500000000000000" pitchFamily="2" charset="-18"/>
            </a:endParaRPr>
          </a:p>
          <a:p>
            <a:pPr>
              <a:lnSpc>
                <a:spcPct val="150000"/>
              </a:lnSpc>
            </a:pPr>
            <a:r>
              <a:rPr lang="pl-PL" sz="1800" dirty="0" err="1">
                <a:latin typeface="Poppins" panose="00000500000000000000" pitchFamily="2" charset="-18"/>
                <a:cs typeface="Poppins" panose="00000500000000000000" pitchFamily="2" charset="-18"/>
              </a:rPr>
              <a:t>Improving</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Python</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skills</a:t>
            </a:r>
            <a:endParaRPr lang="pl-PL" sz="1800" dirty="0">
              <a:latin typeface="Poppins" panose="00000500000000000000" pitchFamily="2" charset="-18"/>
              <a:cs typeface="Poppins" panose="00000500000000000000" pitchFamily="2" charset="-18"/>
            </a:endParaRPr>
          </a:p>
          <a:p>
            <a:pPr>
              <a:lnSpc>
                <a:spcPct val="150000"/>
              </a:lnSpc>
            </a:pPr>
            <a:r>
              <a:rPr lang="pl-PL" sz="1800" dirty="0" err="1">
                <a:latin typeface="Poppins" panose="00000500000000000000" pitchFamily="2" charset="-18"/>
                <a:cs typeface="Poppins" panose="00000500000000000000" pitchFamily="2" charset="-18"/>
              </a:rPr>
              <a:t>Group</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assigment</a:t>
            </a:r>
            <a:r>
              <a:rPr lang="pl-PL" sz="1800" dirty="0">
                <a:latin typeface="Poppins" panose="00000500000000000000" pitchFamily="2" charset="-18"/>
                <a:cs typeface="Poppins" panose="00000500000000000000" pitchFamily="2" charset="-18"/>
              </a:rPr>
              <a:t> to </a:t>
            </a:r>
            <a:r>
              <a:rPr lang="pl-PL" sz="1800" dirty="0" err="1">
                <a:latin typeface="Poppins" panose="00000500000000000000" pitchFamily="2" charset="-18"/>
                <a:cs typeface="Poppins" panose="00000500000000000000" pitchFamily="2" charset="-18"/>
              </a:rPr>
              <a:t>explore</a:t>
            </a:r>
            <a:r>
              <a:rPr lang="pl-PL" sz="1800" dirty="0">
                <a:latin typeface="Poppins" panose="00000500000000000000" pitchFamily="2" charset="-18"/>
                <a:cs typeface="Poppins" panose="00000500000000000000" pitchFamily="2" charset="-18"/>
              </a:rPr>
              <a:t> one of </a:t>
            </a:r>
            <a:r>
              <a:rPr lang="en-GB" sz="1800" dirty="0">
                <a:latin typeface="Poppins" panose="00000500000000000000" pitchFamily="2" charset="-18"/>
                <a:cs typeface="Poppins" panose="00000500000000000000" pitchFamily="2" charset="-18"/>
              </a:rPr>
              <a:t>LLM use cases</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at</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home</a:t>
            </a:r>
            <a:endParaRPr lang="pl-PL" sz="1800" dirty="0">
              <a:latin typeface="Poppins" panose="00000500000000000000" pitchFamily="2" charset="-18"/>
              <a:cs typeface="Poppins" panose="00000500000000000000" pitchFamily="2" charset="-18"/>
            </a:endParaRPr>
          </a:p>
          <a:p>
            <a:pPr>
              <a:lnSpc>
                <a:spcPct val="150000"/>
              </a:lnSpc>
            </a:pPr>
            <a:r>
              <a:rPr lang="pl-PL" sz="1800" dirty="0" err="1">
                <a:latin typeface="Poppins" panose="00000500000000000000" pitchFamily="2" charset="-18"/>
                <a:cs typeface="Poppins" panose="00000500000000000000" pitchFamily="2" charset="-18"/>
              </a:rPr>
              <a:t>Building</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foundations</a:t>
            </a:r>
            <a:r>
              <a:rPr lang="pl-PL" sz="1800" dirty="0">
                <a:latin typeface="Poppins" panose="00000500000000000000" pitchFamily="2" charset="-18"/>
                <a:cs typeface="Poppins" panose="00000500000000000000" pitchFamily="2" charset="-18"/>
              </a:rPr>
              <a:t> and a </a:t>
            </a:r>
            <a:r>
              <a:rPr lang="pl-PL" sz="1800" dirty="0" err="1">
                <a:latin typeface="Poppins" panose="00000500000000000000" pitchFamily="2" charset="-18"/>
                <a:cs typeface="Poppins" panose="00000500000000000000" pitchFamily="2" charset="-18"/>
              </a:rPr>
              <a:t>roadmap</a:t>
            </a:r>
            <a:r>
              <a:rPr lang="pl-PL" sz="1800" dirty="0">
                <a:latin typeface="Poppins" panose="00000500000000000000" pitchFamily="2" charset="-18"/>
                <a:cs typeface="Poppins" panose="00000500000000000000" pitchFamily="2" charset="-18"/>
              </a:rPr>
              <a:t> for </a:t>
            </a:r>
            <a:r>
              <a:rPr lang="pl-PL" sz="1800" dirty="0" err="1">
                <a:latin typeface="Poppins" panose="00000500000000000000" pitchFamily="2" charset="-18"/>
                <a:cs typeface="Poppins" panose="00000500000000000000" pitchFamily="2" charset="-18"/>
              </a:rPr>
              <a:t>further</a:t>
            </a:r>
            <a:r>
              <a:rPr lang="pl-PL" sz="1800" dirty="0">
                <a:latin typeface="Poppins" panose="00000500000000000000" pitchFamily="2" charset="-18"/>
                <a:cs typeface="Poppins" panose="00000500000000000000" pitchFamily="2" charset="-18"/>
              </a:rPr>
              <a:t> learning</a:t>
            </a:r>
            <a:endParaRPr lang="en-GB" sz="1800" dirty="0">
              <a:latin typeface="Poppins" panose="00000500000000000000" pitchFamily="2" charset="-18"/>
              <a:cs typeface="Poppins" panose="00000500000000000000" pitchFamily="2" charset="-18"/>
            </a:endParaRPr>
          </a:p>
          <a:p>
            <a:pPr>
              <a:lnSpc>
                <a:spcPct val="150000"/>
              </a:lnSpc>
            </a:pPr>
            <a:endParaRPr lang="en-GB" sz="1800" dirty="0">
              <a:latin typeface="Poppins" panose="00000500000000000000" pitchFamily="2" charset="-18"/>
              <a:cs typeface="Poppins" panose="00000500000000000000" pitchFamily="2" charset="-18"/>
            </a:endParaRPr>
          </a:p>
          <a:p>
            <a:pPr marL="0" indent="0">
              <a:lnSpc>
                <a:spcPct val="150000"/>
              </a:lnSpc>
              <a:buNone/>
            </a:pPr>
            <a:endParaRPr lang="en-GB" sz="1800" dirty="0">
              <a:latin typeface="Poppins" panose="00000500000000000000" pitchFamily="2" charset="-18"/>
              <a:cs typeface="Poppins" panose="00000500000000000000" pitchFamily="2" charset="-18"/>
            </a:endParaRPr>
          </a:p>
          <a:p>
            <a:pPr>
              <a:lnSpc>
                <a:spcPct val="150000"/>
              </a:lnSpc>
            </a:pPr>
            <a:endParaRPr lang="en-GB" sz="1800" dirty="0">
              <a:latin typeface="Poppins" panose="00000500000000000000" pitchFamily="2" charset="-18"/>
              <a:cs typeface="Poppins" panose="00000500000000000000" pitchFamily="2" charset="-18"/>
            </a:endParaRPr>
          </a:p>
          <a:p>
            <a:pPr>
              <a:lnSpc>
                <a:spcPct val="150000"/>
              </a:lnSpc>
            </a:pPr>
            <a:endParaRPr lang="en-GB" sz="1800" dirty="0">
              <a:latin typeface="Poppins" panose="00000500000000000000" pitchFamily="2" charset="-18"/>
              <a:cs typeface="Poppins" panose="00000500000000000000" pitchFamily="2" charset="-18"/>
            </a:endParaRPr>
          </a:p>
          <a:p>
            <a:pPr>
              <a:lnSpc>
                <a:spcPct val="150000"/>
              </a:lnSpc>
            </a:pPr>
            <a:endParaRPr lang="en-GB" sz="1800" dirty="0">
              <a:latin typeface="Poppins" panose="00000500000000000000" pitchFamily="2" charset="-18"/>
              <a:cs typeface="Poppins" panose="00000500000000000000" pitchFamily="2" charset="-18"/>
            </a:endParaRPr>
          </a:p>
        </p:txBody>
      </p:sp>
      <p:sp>
        <p:nvSpPr>
          <p:cNvPr id="7" name="Symbol zastępczy zawartości 2">
            <a:extLst>
              <a:ext uri="{FF2B5EF4-FFF2-40B4-BE49-F238E27FC236}">
                <a16:creationId xmlns:a16="http://schemas.microsoft.com/office/drawing/2014/main" id="{3DB45AA4-D524-B4CF-36EC-9940236265D9}"/>
              </a:ext>
            </a:extLst>
          </p:cNvPr>
          <p:cNvSpPr txBox="1">
            <a:spLocks/>
          </p:cNvSpPr>
          <p:nvPr/>
        </p:nvSpPr>
        <p:spPr>
          <a:xfrm>
            <a:off x="6240463" y="1940857"/>
            <a:ext cx="55086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pl-PL" sz="1800" dirty="0" err="1">
                <a:latin typeface="Poppins" panose="00000500000000000000" pitchFamily="2" charset="-18"/>
                <a:cs typeface="Poppins" panose="00000500000000000000" pitchFamily="2" charset="-18"/>
              </a:rPr>
              <a:t>Extensive</a:t>
            </a:r>
            <a:r>
              <a:rPr lang="pl-PL" sz="1800" dirty="0">
                <a:latin typeface="Poppins" panose="00000500000000000000" pitchFamily="2" charset="-18"/>
                <a:cs typeface="Poppins" panose="00000500000000000000" pitchFamily="2" charset="-18"/>
              </a:rPr>
              <a:t> NLP and Machine Learning </a:t>
            </a:r>
            <a:r>
              <a:rPr lang="pl-PL" sz="1800" dirty="0" err="1">
                <a:latin typeface="Poppins" panose="00000500000000000000" pitchFamily="2" charset="-18"/>
                <a:cs typeface="Poppins" panose="00000500000000000000" pitchFamily="2" charset="-18"/>
              </a:rPr>
              <a:t>Theory</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lectures</a:t>
            </a:r>
            <a:endParaRPr lang="en-GB" sz="1800" dirty="0">
              <a:latin typeface="Poppins" panose="00000500000000000000" pitchFamily="2" charset="-18"/>
              <a:cs typeface="Poppins" panose="00000500000000000000" pitchFamily="2" charset="-18"/>
            </a:endParaRPr>
          </a:p>
          <a:p>
            <a:pPr>
              <a:lnSpc>
                <a:spcPct val="150000"/>
              </a:lnSpc>
            </a:pPr>
            <a:r>
              <a:rPr lang="pl-PL" sz="1800" dirty="0">
                <a:latin typeface="Poppins" panose="00000500000000000000" pitchFamily="2" charset="-18"/>
                <a:cs typeface="Poppins" panose="00000500000000000000" pitchFamily="2" charset="-18"/>
              </a:rPr>
              <a:t>Learning to </a:t>
            </a:r>
            <a:r>
              <a:rPr lang="pl-PL" sz="1800" dirty="0" err="1">
                <a:latin typeface="Poppins" panose="00000500000000000000" pitchFamily="2" charset="-18"/>
                <a:cs typeface="Poppins" panose="00000500000000000000" pitchFamily="2" charset="-18"/>
              </a:rPr>
              <a:t>code</a:t>
            </a:r>
            <a:r>
              <a:rPr lang="pl-PL" sz="1800" dirty="0">
                <a:latin typeface="Poppins" panose="00000500000000000000" pitchFamily="2" charset="-18"/>
                <a:cs typeface="Poppins" panose="00000500000000000000" pitchFamily="2" charset="-18"/>
              </a:rPr>
              <a:t> in </a:t>
            </a:r>
            <a:r>
              <a:rPr lang="pl-PL" sz="1800" dirty="0" err="1">
                <a:latin typeface="Poppins" panose="00000500000000000000" pitchFamily="2" charset="-18"/>
                <a:cs typeface="Poppins" panose="00000500000000000000" pitchFamily="2" charset="-18"/>
              </a:rPr>
              <a:t>Python</a:t>
            </a:r>
            <a:r>
              <a:rPr lang="pl-PL" sz="1800" dirty="0">
                <a:latin typeface="Poppins" panose="00000500000000000000" pitchFamily="2" charset="-18"/>
                <a:cs typeface="Poppins" panose="00000500000000000000" pitchFamily="2" charset="-18"/>
              </a:rPr>
              <a:t> from </a:t>
            </a:r>
            <a:r>
              <a:rPr lang="pl-PL" sz="1800" dirty="0" err="1">
                <a:latin typeface="Poppins" panose="00000500000000000000" pitchFamily="2" charset="-18"/>
                <a:cs typeface="Poppins" panose="00000500000000000000" pitchFamily="2" charset="-18"/>
              </a:rPr>
              <a:t>scratch</a:t>
            </a:r>
            <a:endParaRPr lang="pl-PL" sz="1800" dirty="0">
              <a:latin typeface="Poppins" panose="00000500000000000000" pitchFamily="2" charset="-18"/>
              <a:cs typeface="Poppins" panose="00000500000000000000" pitchFamily="2" charset="-18"/>
            </a:endParaRPr>
          </a:p>
          <a:p>
            <a:pPr>
              <a:lnSpc>
                <a:spcPct val="150000"/>
              </a:lnSpc>
            </a:pPr>
            <a:r>
              <a:rPr lang="pl-PL" sz="1800" dirty="0" err="1">
                <a:latin typeface="Poppins" panose="00000500000000000000" pitchFamily="2" charset="-18"/>
                <a:cs typeface="Poppins" panose="00000500000000000000" pitchFamily="2" charset="-18"/>
              </a:rPr>
              <a:t>Becoming</a:t>
            </a:r>
            <a:r>
              <a:rPr lang="pl-PL" sz="1800" dirty="0">
                <a:latin typeface="Poppins" panose="00000500000000000000" pitchFamily="2" charset="-18"/>
                <a:cs typeface="Poppins" panose="00000500000000000000" pitchFamily="2" charset="-18"/>
              </a:rPr>
              <a:t> NLP </a:t>
            </a:r>
            <a:r>
              <a:rPr lang="pl-PL" sz="1800" dirty="0" err="1">
                <a:latin typeface="Poppins" panose="00000500000000000000" pitchFamily="2" charset="-18"/>
                <a:cs typeface="Poppins" panose="00000500000000000000" pitchFamily="2" charset="-18"/>
              </a:rPr>
              <a:t>expert</a:t>
            </a:r>
            <a:r>
              <a:rPr lang="pl-PL" sz="1800" dirty="0">
                <a:latin typeface="Poppins" panose="00000500000000000000" pitchFamily="2" charset="-18"/>
                <a:cs typeface="Poppins" panose="00000500000000000000" pitchFamily="2" charset="-18"/>
              </a:rPr>
              <a:t> in 20 </a:t>
            </a:r>
            <a:r>
              <a:rPr lang="pl-PL" sz="1800" dirty="0" err="1">
                <a:latin typeface="Poppins" panose="00000500000000000000" pitchFamily="2" charset="-18"/>
                <a:cs typeface="Poppins" panose="00000500000000000000" pitchFamily="2" charset="-18"/>
              </a:rPr>
              <a:t>hrs</a:t>
            </a:r>
            <a:endParaRPr lang="pl-PL" sz="1800" dirty="0">
              <a:latin typeface="Poppins" panose="00000500000000000000" pitchFamily="2" charset="-18"/>
              <a:cs typeface="Poppins" panose="00000500000000000000" pitchFamily="2" charset="-18"/>
            </a:endParaRPr>
          </a:p>
          <a:p>
            <a:pPr>
              <a:lnSpc>
                <a:spcPct val="150000"/>
              </a:lnSpc>
            </a:pPr>
            <a:r>
              <a:rPr lang="pl-PL" sz="1800" dirty="0">
                <a:latin typeface="Poppins" panose="00000500000000000000" pitchFamily="2" charset="-18"/>
                <a:cs typeface="Poppins" panose="00000500000000000000" pitchFamily="2" charset="-18"/>
              </a:rPr>
              <a:t>Learning from </a:t>
            </a:r>
            <a:r>
              <a:rPr lang="pl-PL" sz="1800" dirty="0" err="1">
                <a:latin typeface="Poppins" panose="00000500000000000000" pitchFamily="2" charset="-18"/>
                <a:cs typeface="Poppins" panose="00000500000000000000" pitchFamily="2" charset="-18"/>
              </a:rPr>
              <a:t>slides</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alone</a:t>
            </a:r>
            <a:endParaRPr lang="en-GB" sz="1800" dirty="0">
              <a:latin typeface="Poppins" panose="00000500000000000000" pitchFamily="2" charset="-18"/>
              <a:cs typeface="Poppins" panose="00000500000000000000" pitchFamily="2" charset="-18"/>
            </a:endParaRPr>
          </a:p>
          <a:p>
            <a:pPr marL="0" indent="0">
              <a:lnSpc>
                <a:spcPct val="150000"/>
              </a:lnSpc>
              <a:buNone/>
            </a:pPr>
            <a:endParaRPr lang="en-GB" sz="1800" dirty="0">
              <a:latin typeface="Poppins" panose="00000500000000000000" pitchFamily="2" charset="-18"/>
              <a:cs typeface="Poppins" panose="00000500000000000000" pitchFamily="2" charset="-18"/>
            </a:endParaRPr>
          </a:p>
          <a:p>
            <a:pPr>
              <a:lnSpc>
                <a:spcPct val="150000"/>
              </a:lnSpc>
            </a:pPr>
            <a:endParaRPr lang="en-GB" sz="1800" dirty="0">
              <a:latin typeface="Poppins" panose="00000500000000000000" pitchFamily="2" charset="-18"/>
              <a:cs typeface="Poppins" panose="00000500000000000000" pitchFamily="2" charset="-18"/>
            </a:endParaRPr>
          </a:p>
          <a:p>
            <a:pPr>
              <a:lnSpc>
                <a:spcPct val="150000"/>
              </a:lnSpc>
            </a:pPr>
            <a:endParaRPr lang="en-GB" sz="1800" dirty="0">
              <a:latin typeface="Poppins" panose="00000500000000000000" pitchFamily="2" charset="-18"/>
              <a:cs typeface="Poppins" panose="00000500000000000000" pitchFamily="2" charset="-18"/>
            </a:endParaRPr>
          </a:p>
          <a:p>
            <a:pPr>
              <a:lnSpc>
                <a:spcPct val="150000"/>
              </a:lnSpc>
            </a:pPr>
            <a:endParaRPr lang="en-GB" sz="1800" dirty="0">
              <a:latin typeface="Poppins" panose="00000500000000000000" pitchFamily="2" charset="-18"/>
              <a:cs typeface="Poppins" panose="00000500000000000000" pitchFamily="2" charset="-18"/>
            </a:endParaRPr>
          </a:p>
        </p:txBody>
      </p:sp>
    </p:spTree>
    <p:extLst>
      <p:ext uri="{BB962C8B-B14F-4D97-AF65-F5344CB8AC3E}">
        <p14:creationId xmlns:p14="http://schemas.microsoft.com/office/powerpoint/2010/main" val="35061202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F650861C-1ABE-05DA-B93E-7BCC8161828A}"/>
              </a:ext>
            </a:extLst>
          </p:cNvPr>
          <p:cNvSpPr>
            <a:spLocks noGrp="1"/>
          </p:cNvSpPr>
          <p:nvPr>
            <p:ph idx="1"/>
          </p:nvPr>
        </p:nvSpPr>
        <p:spPr>
          <a:xfrm>
            <a:off x="407988" y="1453035"/>
            <a:ext cx="11341100" cy="4351338"/>
          </a:xfrm>
        </p:spPr>
        <p:txBody>
          <a:bodyPr>
            <a:normAutofit/>
          </a:bodyPr>
          <a:lstStyle/>
          <a:p>
            <a:pPr algn="l">
              <a:buFont typeface="Arial" panose="020B0604020202020204" pitchFamily="34" charset="0"/>
              <a:buChar char="•"/>
            </a:pPr>
            <a:r>
              <a:rPr lang="en-GB" sz="1600" b="1" i="0" dirty="0">
                <a:solidFill>
                  <a:srgbClr val="1F1F1F"/>
                </a:solidFill>
                <a:effectLst/>
                <a:latin typeface="Poppins" panose="00000500000000000000" pitchFamily="2" charset="-18"/>
                <a:cs typeface="Poppins" panose="00000500000000000000" pitchFamily="2" charset="-18"/>
              </a:rPr>
              <a:t>word2vec </a:t>
            </a:r>
            <a:r>
              <a:rPr lang="en-GB" sz="1600" b="0" i="0" dirty="0">
                <a:solidFill>
                  <a:srgbClr val="1F1F1F"/>
                </a:solidFill>
                <a:effectLst/>
                <a:latin typeface="Poppins" panose="00000500000000000000" pitchFamily="2" charset="-18"/>
                <a:cs typeface="Poppins" panose="00000500000000000000" pitchFamily="2" charset="-18"/>
              </a:rPr>
              <a:t>(Google, 2013)</a:t>
            </a:r>
          </a:p>
          <a:p>
            <a:r>
              <a:rPr lang="en-GB" sz="1600" b="1" i="1" dirty="0">
                <a:solidFill>
                  <a:srgbClr val="1F1F1F"/>
                </a:solidFill>
                <a:effectLst/>
                <a:latin typeface="Poppins" panose="00000500000000000000" pitchFamily="2" charset="-18"/>
                <a:cs typeface="Poppins" panose="00000500000000000000" pitchFamily="2" charset="-18"/>
              </a:rPr>
              <a:t>Continuous bag-of-words (CBOW):</a:t>
            </a:r>
            <a:r>
              <a:rPr lang="en-GB" sz="1600" b="1" i="0" dirty="0">
                <a:solidFill>
                  <a:srgbClr val="1F1F1F"/>
                </a:solidFill>
                <a:effectLst/>
                <a:latin typeface="Poppins" panose="00000500000000000000" pitchFamily="2" charset="-18"/>
                <a:cs typeface="Poppins" panose="00000500000000000000" pitchFamily="2" charset="-18"/>
              </a:rPr>
              <a:t> </a:t>
            </a:r>
            <a:r>
              <a:rPr lang="en-GB" sz="1600" b="0" i="0" dirty="0">
                <a:solidFill>
                  <a:srgbClr val="1F1F1F"/>
                </a:solidFill>
                <a:effectLst/>
                <a:latin typeface="Poppins" panose="00000500000000000000" pitchFamily="2" charset="-18"/>
                <a:cs typeface="Poppins" panose="00000500000000000000" pitchFamily="2" charset="-18"/>
              </a:rPr>
              <a:t>the model learns to predict the </a:t>
            </a:r>
            <a:r>
              <a:rPr lang="en-GB" sz="1600" b="0" i="0" dirty="0" err="1">
                <a:solidFill>
                  <a:srgbClr val="1F1F1F"/>
                </a:solidFill>
                <a:effectLst/>
                <a:latin typeface="Poppins" panose="00000500000000000000" pitchFamily="2" charset="-18"/>
                <a:cs typeface="Poppins" panose="00000500000000000000" pitchFamily="2" charset="-18"/>
              </a:rPr>
              <a:t>center</a:t>
            </a:r>
            <a:r>
              <a:rPr lang="en-GB" sz="1600" b="0" i="0" dirty="0">
                <a:solidFill>
                  <a:srgbClr val="1F1F1F"/>
                </a:solidFill>
                <a:effectLst/>
                <a:latin typeface="Poppins" panose="00000500000000000000" pitchFamily="2" charset="-18"/>
                <a:cs typeface="Poppins" panose="00000500000000000000" pitchFamily="2" charset="-18"/>
              </a:rPr>
              <a:t> word given some context words.</a:t>
            </a:r>
          </a:p>
          <a:p>
            <a:pPr algn="l">
              <a:buFont typeface="Arial" panose="020B0604020202020204" pitchFamily="34" charset="0"/>
              <a:buChar char="•"/>
            </a:pPr>
            <a:r>
              <a:rPr lang="en-GB" sz="1600" b="1" i="1" dirty="0">
                <a:solidFill>
                  <a:srgbClr val="1F1F1F"/>
                </a:solidFill>
                <a:effectLst/>
                <a:latin typeface="Poppins" panose="00000500000000000000" pitchFamily="2" charset="-18"/>
                <a:cs typeface="Poppins" panose="00000500000000000000" pitchFamily="2" charset="-18"/>
              </a:rPr>
              <a:t>Continuous skip-gram / Skip-gram with negative sampling (SGNS)</a:t>
            </a:r>
            <a:r>
              <a:rPr lang="pl-PL" sz="1600" b="1" i="1" dirty="0">
                <a:solidFill>
                  <a:srgbClr val="1F1F1F"/>
                </a:solidFill>
                <a:effectLst/>
                <a:latin typeface="Poppins" panose="00000500000000000000" pitchFamily="2" charset="-18"/>
                <a:cs typeface="Poppins" panose="00000500000000000000" pitchFamily="2" charset="-18"/>
              </a:rPr>
              <a:t> </a:t>
            </a:r>
            <a:r>
              <a:rPr lang="en-GB" sz="1600" i="0" dirty="0">
                <a:solidFill>
                  <a:srgbClr val="1F1F1F"/>
                </a:solidFill>
                <a:effectLst/>
                <a:latin typeface="Poppins" panose="00000500000000000000" pitchFamily="2" charset="-18"/>
                <a:cs typeface="Poppins" panose="00000500000000000000" pitchFamily="2" charset="-18"/>
              </a:rPr>
              <a:t>:</a:t>
            </a:r>
            <a:r>
              <a:rPr lang="en-GB" sz="1600" b="1" i="0" dirty="0">
                <a:solidFill>
                  <a:srgbClr val="1F1F1F"/>
                </a:solidFill>
                <a:effectLst/>
                <a:latin typeface="Poppins" panose="00000500000000000000" pitchFamily="2" charset="-18"/>
                <a:cs typeface="Poppins" panose="00000500000000000000" pitchFamily="2" charset="-18"/>
              </a:rPr>
              <a:t> </a:t>
            </a:r>
            <a:r>
              <a:rPr lang="en-GB" sz="1600" b="0" i="0" dirty="0">
                <a:solidFill>
                  <a:srgbClr val="1F1F1F"/>
                </a:solidFill>
                <a:effectLst/>
                <a:latin typeface="Poppins" panose="00000500000000000000" pitchFamily="2" charset="-18"/>
                <a:cs typeface="Poppins" panose="00000500000000000000" pitchFamily="2" charset="-18"/>
              </a:rPr>
              <a:t>the model learns to predict the words surrounding a given input word.</a:t>
            </a:r>
          </a:p>
          <a:p>
            <a:pPr algn="l">
              <a:buFont typeface="Arial" panose="020B0604020202020204" pitchFamily="34" charset="0"/>
              <a:buChar char="•"/>
            </a:pPr>
            <a:r>
              <a:rPr lang="en-GB" sz="1600" b="1" i="1" dirty="0">
                <a:solidFill>
                  <a:srgbClr val="1F1F1F"/>
                </a:solidFill>
                <a:effectLst/>
                <a:latin typeface="Poppins" panose="00000500000000000000" pitchFamily="2" charset="-18"/>
                <a:cs typeface="Poppins" panose="00000500000000000000" pitchFamily="2" charset="-18"/>
              </a:rPr>
              <a:t>Global Vectors (</a:t>
            </a:r>
            <a:r>
              <a:rPr lang="en-GB" sz="1600" b="1" i="1" dirty="0" err="1">
                <a:solidFill>
                  <a:srgbClr val="1F1F1F"/>
                </a:solidFill>
                <a:effectLst/>
                <a:latin typeface="Poppins" panose="00000500000000000000" pitchFamily="2" charset="-18"/>
                <a:cs typeface="Poppins" panose="00000500000000000000" pitchFamily="2" charset="-18"/>
              </a:rPr>
              <a:t>GloVe</a:t>
            </a:r>
            <a:r>
              <a:rPr lang="en-GB" sz="1600" b="1" i="1" dirty="0">
                <a:solidFill>
                  <a:srgbClr val="1F1F1F"/>
                </a:solidFill>
                <a:effectLst/>
                <a:latin typeface="Poppins" panose="00000500000000000000" pitchFamily="2" charset="-18"/>
                <a:cs typeface="Poppins" panose="00000500000000000000" pitchFamily="2" charset="-18"/>
              </a:rPr>
              <a:t>) (Stanford, 2014)</a:t>
            </a:r>
            <a:r>
              <a:rPr lang="pl-PL" sz="1600" b="1" i="1" dirty="0">
                <a:solidFill>
                  <a:srgbClr val="1F1F1F"/>
                </a:solidFill>
                <a:effectLst/>
                <a:latin typeface="Poppins" panose="00000500000000000000" pitchFamily="2" charset="-18"/>
                <a:cs typeface="Poppins" panose="00000500000000000000" pitchFamily="2" charset="-18"/>
              </a:rPr>
              <a:t> </a:t>
            </a:r>
            <a:r>
              <a:rPr lang="en-GB" sz="1600" b="1" i="0" dirty="0">
                <a:solidFill>
                  <a:srgbClr val="1F1F1F"/>
                </a:solidFill>
                <a:effectLst/>
                <a:latin typeface="Poppins" panose="00000500000000000000" pitchFamily="2" charset="-18"/>
                <a:cs typeface="Poppins" panose="00000500000000000000" pitchFamily="2" charset="-18"/>
              </a:rPr>
              <a:t>: </a:t>
            </a:r>
            <a:r>
              <a:rPr lang="en-GB" sz="1600" b="0" i="0" dirty="0">
                <a:solidFill>
                  <a:srgbClr val="1F1F1F"/>
                </a:solidFill>
                <a:effectLst/>
                <a:latin typeface="Poppins" panose="00000500000000000000" pitchFamily="2" charset="-18"/>
                <a:cs typeface="Poppins" panose="00000500000000000000" pitchFamily="2" charset="-18"/>
              </a:rPr>
              <a:t>factorizes the logarithm of the corpus's word co-occurrence matrix, similar to the count matrix you’ve used before.</a:t>
            </a:r>
          </a:p>
          <a:p>
            <a:pPr algn="l">
              <a:buFont typeface="Arial" panose="020B0604020202020204" pitchFamily="34" charset="0"/>
              <a:buChar char="•"/>
            </a:pPr>
            <a:r>
              <a:rPr lang="en-GB" sz="1600" b="1" i="1" dirty="0" err="1">
                <a:solidFill>
                  <a:srgbClr val="1F1F1F"/>
                </a:solidFill>
                <a:effectLst/>
                <a:latin typeface="Poppins" panose="00000500000000000000" pitchFamily="2" charset="-18"/>
                <a:cs typeface="Poppins" panose="00000500000000000000" pitchFamily="2" charset="-18"/>
              </a:rPr>
              <a:t>fastText</a:t>
            </a:r>
            <a:r>
              <a:rPr lang="en-GB" sz="1600" b="1" i="1" dirty="0">
                <a:solidFill>
                  <a:srgbClr val="1F1F1F"/>
                </a:solidFill>
                <a:effectLst/>
                <a:latin typeface="Poppins" panose="00000500000000000000" pitchFamily="2" charset="-18"/>
                <a:cs typeface="Poppins" panose="00000500000000000000" pitchFamily="2" charset="-18"/>
              </a:rPr>
              <a:t> (Facebook, 2016)</a:t>
            </a:r>
            <a:r>
              <a:rPr lang="en-GB" sz="1600" b="0" i="1" dirty="0">
                <a:solidFill>
                  <a:srgbClr val="1F1F1F"/>
                </a:solidFill>
                <a:effectLst/>
                <a:latin typeface="Poppins" panose="00000500000000000000" pitchFamily="2" charset="-18"/>
                <a:cs typeface="Poppins" panose="00000500000000000000" pitchFamily="2" charset="-18"/>
              </a:rPr>
              <a:t>:</a:t>
            </a:r>
            <a:r>
              <a:rPr lang="en-GB" sz="1600" b="0" i="0" dirty="0">
                <a:solidFill>
                  <a:srgbClr val="1F1F1F"/>
                </a:solidFill>
                <a:effectLst/>
                <a:latin typeface="Poppins" panose="00000500000000000000" pitchFamily="2" charset="-18"/>
                <a:cs typeface="Poppins" panose="00000500000000000000" pitchFamily="2" charset="-18"/>
              </a:rPr>
              <a:t> based on the skip-gram model and takes into account the structure of words by representing words as an n-gram of characters. It supports out-of-vocabulary (OOV) words.</a:t>
            </a:r>
          </a:p>
          <a:p>
            <a:endParaRPr lang="en-GB" sz="2400" dirty="0">
              <a:latin typeface="Poppins" panose="00000500000000000000" pitchFamily="2" charset="-18"/>
              <a:cs typeface="Poppins" panose="00000500000000000000" pitchFamily="2" charset="-18"/>
            </a:endParaRPr>
          </a:p>
        </p:txBody>
      </p:sp>
      <p:sp>
        <p:nvSpPr>
          <p:cNvPr id="4" name="pole tekstowe 3">
            <a:extLst>
              <a:ext uri="{FF2B5EF4-FFF2-40B4-BE49-F238E27FC236}">
                <a16:creationId xmlns:a16="http://schemas.microsoft.com/office/drawing/2014/main" id="{96021D72-4DCA-4DCB-59F7-448005537FC6}"/>
              </a:ext>
            </a:extLst>
          </p:cNvPr>
          <p:cNvSpPr txBox="1"/>
          <p:nvPr/>
        </p:nvSpPr>
        <p:spPr>
          <a:xfrm>
            <a:off x="407988" y="565805"/>
            <a:ext cx="11376025" cy="523220"/>
          </a:xfrm>
          <a:prstGeom prst="rect">
            <a:avLst/>
          </a:prstGeom>
          <a:noFill/>
        </p:spPr>
        <p:txBody>
          <a:bodyPr wrap="square" rtlCol="0">
            <a:spAutoFit/>
          </a:bodyPr>
          <a:lstStyle/>
          <a:p>
            <a:r>
              <a:rPr lang="pl-PL" sz="2800" b="1" dirty="0">
                <a:latin typeface="Poppins" panose="00000500000000000000" pitchFamily="2" charset="-18"/>
                <a:cs typeface="Poppins" panose="00000500000000000000" pitchFamily="2" charset="-18"/>
              </a:rPr>
              <a:t>How </a:t>
            </a:r>
            <a:r>
              <a:rPr lang="pl-PL" sz="2800" b="1" dirty="0" err="1">
                <a:latin typeface="Poppins" panose="00000500000000000000" pitchFamily="2" charset="-18"/>
                <a:cs typeface="Poppins" panose="00000500000000000000" pitchFamily="2" charset="-18"/>
              </a:rPr>
              <a:t>did</a:t>
            </a:r>
            <a:r>
              <a:rPr lang="pl-PL" sz="2800" b="1" dirty="0">
                <a:latin typeface="Poppins" panose="00000500000000000000" pitchFamily="2" charset="-18"/>
                <a:cs typeface="Poppins" panose="00000500000000000000" pitchFamily="2" charset="-18"/>
              </a:rPr>
              <a:t> </a:t>
            </a:r>
            <a:r>
              <a:rPr lang="pl-PL" sz="2800" b="1" dirty="0" err="1">
                <a:latin typeface="Poppins" panose="00000500000000000000" pitchFamily="2" charset="-18"/>
                <a:cs typeface="Poppins" panose="00000500000000000000" pitchFamily="2" charset="-18"/>
              </a:rPr>
              <a:t>embedding</a:t>
            </a:r>
            <a:r>
              <a:rPr lang="pl-PL" sz="2800" b="1" dirty="0">
                <a:latin typeface="Poppins" panose="00000500000000000000" pitchFamily="2" charset="-18"/>
                <a:cs typeface="Poppins" panose="00000500000000000000" pitchFamily="2" charset="-18"/>
              </a:rPr>
              <a:t> </a:t>
            </a:r>
            <a:r>
              <a:rPr lang="pl-PL" sz="2800" b="1" dirty="0" err="1">
                <a:latin typeface="Poppins" panose="00000500000000000000" pitchFamily="2" charset="-18"/>
                <a:cs typeface="Poppins" panose="00000500000000000000" pitchFamily="2" charset="-18"/>
              </a:rPr>
              <a:t>methods</a:t>
            </a:r>
            <a:r>
              <a:rPr lang="pl-PL" sz="2800" b="1" dirty="0">
                <a:latin typeface="Poppins" panose="00000500000000000000" pitchFamily="2" charset="-18"/>
                <a:cs typeface="Poppins" panose="00000500000000000000" pitchFamily="2" charset="-18"/>
              </a:rPr>
              <a:t> start?</a:t>
            </a:r>
            <a:endParaRPr lang="en-GB" sz="2800" b="1" dirty="0">
              <a:latin typeface="Poppins" panose="00000500000000000000" pitchFamily="2" charset="-18"/>
              <a:cs typeface="Poppins" panose="00000500000000000000" pitchFamily="2" charset="-18"/>
            </a:endParaRPr>
          </a:p>
        </p:txBody>
      </p:sp>
      <p:sp>
        <p:nvSpPr>
          <p:cNvPr id="7" name="Prostokąt: zaokrąglone rogi 6">
            <a:extLst>
              <a:ext uri="{FF2B5EF4-FFF2-40B4-BE49-F238E27FC236}">
                <a16:creationId xmlns:a16="http://schemas.microsoft.com/office/drawing/2014/main" id="{B174EFBB-7025-599B-6873-E12E23255C1F}"/>
              </a:ext>
            </a:extLst>
          </p:cNvPr>
          <p:cNvSpPr/>
          <p:nvPr/>
        </p:nvSpPr>
        <p:spPr>
          <a:xfrm>
            <a:off x="407988" y="5080000"/>
            <a:ext cx="11341101" cy="1487891"/>
          </a:xfrm>
          <a:prstGeom prst="round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l-PL" sz="1600" b="1" dirty="0" err="1">
                <a:solidFill>
                  <a:schemeClr val="tx1"/>
                </a:solidFill>
                <a:latin typeface="Poppins" panose="00000500000000000000" pitchFamily="2" charset="-18"/>
                <a:cs typeface="Poppins" panose="00000500000000000000" pitchFamily="2" charset="-18"/>
              </a:rPr>
              <a:t>Classical</a:t>
            </a:r>
            <a:r>
              <a:rPr lang="pl-PL" sz="1600" b="1" dirty="0">
                <a:solidFill>
                  <a:schemeClr val="tx1"/>
                </a:solidFill>
                <a:latin typeface="Poppins" panose="00000500000000000000" pitchFamily="2" charset="-18"/>
                <a:cs typeface="Poppins" panose="00000500000000000000" pitchFamily="2" charset="-18"/>
              </a:rPr>
              <a:t> (non </a:t>
            </a:r>
            <a:r>
              <a:rPr lang="pl-PL" sz="1600" b="1" dirty="0" err="1">
                <a:solidFill>
                  <a:schemeClr val="tx1"/>
                </a:solidFill>
                <a:latin typeface="Poppins" panose="00000500000000000000" pitchFamily="2" charset="-18"/>
                <a:cs typeface="Poppins" panose="00000500000000000000" pitchFamily="2" charset="-18"/>
              </a:rPr>
              <a:t>Deep</a:t>
            </a:r>
            <a:r>
              <a:rPr lang="pl-PL" sz="1600" b="1" dirty="0">
                <a:solidFill>
                  <a:schemeClr val="tx1"/>
                </a:solidFill>
                <a:latin typeface="Poppins" panose="00000500000000000000" pitchFamily="2" charset="-18"/>
                <a:cs typeface="Poppins" panose="00000500000000000000" pitchFamily="2" charset="-18"/>
              </a:rPr>
              <a:t> learning) </a:t>
            </a:r>
            <a:r>
              <a:rPr lang="pl-PL" sz="1600" b="1" dirty="0" err="1">
                <a:solidFill>
                  <a:schemeClr val="tx1"/>
                </a:solidFill>
                <a:latin typeface="Poppins" panose="00000500000000000000" pitchFamily="2" charset="-18"/>
                <a:cs typeface="Poppins" panose="00000500000000000000" pitchFamily="2" charset="-18"/>
              </a:rPr>
              <a:t>word</a:t>
            </a:r>
            <a:r>
              <a:rPr lang="pl-PL" sz="1600" b="1" dirty="0">
                <a:solidFill>
                  <a:schemeClr val="tx1"/>
                </a:solidFill>
                <a:latin typeface="Poppins" panose="00000500000000000000" pitchFamily="2" charset="-18"/>
                <a:cs typeface="Poppins" panose="00000500000000000000" pitchFamily="2" charset="-18"/>
              </a:rPr>
              <a:t> </a:t>
            </a:r>
            <a:r>
              <a:rPr lang="pl-PL" sz="1600" b="1" dirty="0" err="1">
                <a:solidFill>
                  <a:schemeClr val="tx1"/>
                </a:solidFill>
                <a:latin typeface="Poppins" panose="00000500000000000000" pitchFamily="2" charset="-18"/>
                <a:cs typeface="Poppins" panose="00000500000000000000" pitchFamily="2" charset="-18"/>
              </a:rPr>
              <a:t>embeddings</a:t>
            </a:r>
            <a:r>
              <a:rPr lang="pl-PL" sz="1600" b="1" dirty="0">
                <a:solidFill>
                  <a:schemeClr val="tx1"/>
                </a:solidFill>
                <a:latin typeface="Poppins" panose="00000500000000000000" pitchFamily="2" charset="-18"/>
                <a:cs typeface="Poppins" panose="00000500000000000000" pitchFamily="2" charset="-18"/>
              </a:rPr>
              <a:t> </a:t>
            </a:r>
            <a:r>
              <a:rPr lang="pl-PL" sz="1600" b="1" dirty="0" err="1">
                <a:solidFill>
                  <a:schemeClr val="tx1"/>
                </a:solidFill>
                <a:latin typeface="Poppins" panose="00000500000000000000" pitchFamily="2" charset="-18"/>
                <a:cs typeface="Poppins" panose="00000500000000000000" pitchFamily="2" charset="-18"/>
              </a:rPr>
              <a:t>were</a:t>
            </a:r>
            <a:r>
              <a:rPr lang="pl-PL" sz="1600" b="1" dirty="0">
                <a:solidFill>
                  <a:schemeClr val="tx1"/>
                </a:solidFill>
                <a:latin typeface="Poppins" panose="00000500000000000000" pitchFamily="2" charset="-18"/>
                <a:cs typeface="Poppins" panose="00000500000000000000" pitchFamily="2" charset="-18"/>
              </a:rPr>
              <a:t> </a:t>
            </a:r>
            <a:r>
              <a:rPr lang="pl-PL" sz="1600" b="1" dirty="0" err="1">
                <a:solidFill>
                  <a:schemeClr val="tx1"/>
                </a:solidFill>
                <a:latin typeface="Poppins" panose="00000500000000000000" pitchFamily="2" charset="-18"/>
                <a:cs typeface="Poppins" panose="00000500000000000000" pitchFamily="2" charset="-18"/>
              </a:rPr>
              <a:t>an</a:t>
            </a:r>
            <a:r>
              <a:rPr lang="pl-PL" sz="1600" b="1" dirty="0">
                <a:solidFill>
                  <a:schemeClr val="tx1"/>
                </a:solidFill>
                <a:latin typeface="Poppins" panose="00000500000000000000" pitchFamily="2" charset="-18"/>
                <a:cs typeface="Poppins" panose="00000500000000000000" pitchFamily="2" charset="-18"/>
              </a:rPr>
              <a:t> </a:t>
            </a:r>
            <a:r>
              <a:rPr lang="pl-PL" sz="1600" b="1" dirty="0" err="1">
                <a:solidFill>
                  <a:schemeClr val="tx1"/>
                </a:solidFill>
                <a:latin typeface="Poppins" panose="00000500000000000000" pitchFamily="2" charset="-18"/>
                <a:cs typeface="Poppins" panose="00000500000000000000" pitchFamily="2" charset="-18"/>
              </a:rPr>
              <a:t>important</a:t>
            </a:r>
            <a:r>
              <a:rPr lang="pl-PL" sz="1600" b="1" dirty="0">
                <a:solidFill>
                  <a:schemeClr val="tx1"/>
                </a:solidFill>
                <a:latin typeface="Poppins" panose="00000500000000000000" pitchFamily="2" charset="-18"/>
                <a:cs typeface="Poppins" panose="00000500000000000000" pitchFamily="2" charset="-18"/>
              </a:rPr>
              <a:t> step in NLP development and </a:t>
            </a:r>
            <a:r>
              <a:rPr lang="pl-PL" sz="1600" b="1" dirty="0" err="1">
                <a:solidFill>
                  <a:schemeClr val="tx1"/>
                </a:solidFill>
                <a:latin typeface="Poppins" panose="00000500000000000000" pitchFamily="2" charset="-18"/>
                <a:cs typeface="Poppins" panose="00000500000000000000" pitchFamily="2" charset="-18"/>
              </a:rPr>
              <a:t>are</a:t>
            </a:r>
            <a:r>
              <a:rPr lang="pl-PL" sz="1600" b="1" dirty="0">
                <a:solidFill>
                  <a:schemeClr val="tx1"/>
                </a:solidFill>
                <a:latin typeface="Poppins" panose="00000500000000000000" pitchFamily="2" charset="-18"/>
                <a:cs typeface="Poppins" panose="00000500000000000000" pitchFamily="2" charset="-18"/>
              </a:rPr>
              <a:t> </a:t>
            </a:r>
            <a:r>
              <a:rPr lang="pl-PL" sz="1600" b="1" dirty="0" err="1">
                <a:solidFill>
                  <a:schemeClr val="tx1"/>
                </a:solidFill>
                <a:latin typeface="Poppins" panose="00000500000000000000" pitchFamily="2" charset="-18"/>
                <a:cs typeface="Poppins" panose="00000500000000000000" pitchFamily="2" charset="-18"/>
              </a:rPr>
              <a:t>great</a:t>
            </a:r>
            <a:r>
              <a:rPr lang="pl-PL" sz="1600" b="1" dirty="0">
                <a:solidFill>
                  <a:schemeClr val="tx1"/>
                </a:solidFill>
                <a:latin typeface="Poppins" panose="00000500000000000000" pitchFamily="2" charset="-18"/>
                <a:cs typeface="Poppins" panose="00000500000000000000" pitchFamily="2" charset="-18"/>
              </a:rPr>
              <a:t> for </a:t>
            </a:r>
            <a:r>
              <a:rPr lang="pl-PL" sz="1600" b="1" dirty="0" err="1">
                <a:solidFill>
                  <a:schemeClr val="tx1"/>
                </a:solidFill>
                <a:latin typeface="Poppins" panose="00000500000000000000" pitchFamily="2" charset="-18"/>
                <a:cs typeface="Poppins" panose="00000500000000000000" pitchFamily="2" charset="-18"/>
              </a:rPr>
              <a:t>understanding</a:t>
            </a:r>
            <a:r>
              <a:rPr lang="pl-PL" sz="1600" b="1" dirty="0">
                <a:solidFill>
                  <a:schemeClr val="tx1"/>
                </a:solidFill>
                <a:latin typeface="Poppins" panose="00000500000000000000" pitchFamily="2" charset="-18"/>
                <a:cs typeface="Poppins" panose="00000500000000000000" pitchFamily="2" charset="-18"/>
              </a:rPr>
              <a:t> the </a:t>
            </a:r>
            <a:r>
              <a:rPr lang="pl-PL" sz="1600" b="1" dirty="0" err="1">
                <a:solidFill>
                  <a:schemeClr val="tx1"/>
                </a:solidFill>
                <a:latin typeface="Poppins" panose="00000500000000000000" pitchFamily="2" charset="-18"/>
                <a:cs typeface="Poppins" panose="00000500000000000000" pitchFamily="2" charset="-18"/>
              </a:rPr>
              <a:t>basics</a:t>
            </a:r>
            <a:r>
              <a:rPr lang="pl-PL" sz="1600" b="1" dirty="0">
                <a:solidFill>
                  <a:schemeClr val="tx1"/>
                </a:solidFill>
                <a:latin typeface="Poppins" panose="00000500000000000000" pitchFamily="2" charset="-18"/>
                <a:cs typeface="Poppins" panose="00000500000000000000" pitchFamily="2" charset="-18"/>
              </a:rPr>
              <a:t>, but </a:t>
            </a:r>
            <a:r>
              <a:rPr lang="pl-PL" sz="1600" b="1" dirty="0" err="1">
                <a:solidFill>
                  <a:schemeClr val="tx1"/>
                </a:solidFill>
                <a:latin typeface="Poppins" panose="00000500000000000000" pitchFamily="2" charset="-18"/>
                <a:cs typeface="Poppins" panose="00000500000000000000" pitchFamily="2" charset="-18"/>
              </a:rPr>
              <a:t>they</a:t>
            </a:r>
            <a:r>
              <a:rPr lang="pl-PL" sz="1600" b="1" dirty="0">
                <a:solidFill>
                  <a:schemeClr val="tx1"/>
                </a:solidFill>
                <a:latin typeface="Poppins" panose="00000500000000000000" pitchFamily="2" charset="-18"/>
                <a:cs typeface="Poppins" panose="00000500000000000000" pitchFamily="2" charset="-18"/>
              </a:rPr>
              <a:t> </a:t>
            </a:r>
            <a:r>
              <a:rPr lang="pl-PL" sz="1600" b="1" dirty="0" err="1">
                <a:solidFill>
                  <a:schemeClr val="tx1"/>
                </a:solidFill>
                <a:latin typeface="Poppins" panose="00000500000000000000" pitchFamily="2" charset="-18"/>
                <a:cs typeface="Poppins" panose="00000500000000000000" pitchFamily="2" charset="-18"/>
              </a:rPr>
              <a:t>are</a:t>
            </a:r>
            <a:r>
              <a:rPr lang="pl-PL" sz="1600" b="1" dirty="0">
                <a:solidFill>
                  <a:schemeClr val="tx1"/>
                </a:solidFill>
                <a:latin typeface="Poppins" panose="00000500000000000000" pitchFamily="2" charset="-18"/>
                <a:cs typeface="Poppins" panose="00000500000000000000" pitchFamily="2" charset="-18"/>
              </a:rPr>
              <a:t> not </a:t>
            </a:r>
            <a:r>
              <a:rPr lang="pl-PL" sz="1600" b="1" dirty="0" err="1">
                <a:solidFill>
                  <a:schemeClr val="tx1"/>
                </a:solidFill>
                <a:latin typeface="Poppins" panose="00000500000000000000" pitchFamily="2" charset="-18"/>
                <a:cs typeface="Poppins" panose="00000500000000000000" pitchFamily="2" charset="-18"/>
              </a:rPr>
              <a:t>used</a:t>
            </a:r>
            <a:r>
              <a:rPr lang="pl-PL" sz="1600" b="1" dirty="0">
                <a:solidFill>
                  <a:schemeClr val="tx1"/>
                </a:solidFill>
                <a:latin typeface="Poppins" panose="00000500000000000000" pitchFamily="2" charset="-18"/>
                <a:cs typeface="Poppins" panose="00000500000000000000" pitchFamily="2" charset="-18"/>
              </a:rPr>
              <a:t> </a:t>
            </a:r>
            <a:r>
              <a:rPr lang="pl-PL" sz="1600" b="1" dirty="0" err="1">
                <a:solidFill>
                  <a:schemeClr val="tx1"/>
                </a:solidFill>
                <a:latin typeface="Poppins" panose="00000500000000000000" pitchFamily="2" charset="-18"/>
                <a:cs typeface="Poppins" panose="00000500000000000000" pitchFamily="2" charset="-18"/>
              </a:rPr>
              <a:t>that</a:t>
            </a:r>
            <a:r>
              <a:rPr lang="pl-PL" sz="1600" b="1" dirty="0">
                <a:solidFill>
                  <a:schemeClr val="tx1"/>
                </a:solidFill>
                <a:latin typeface="Poppins" panose="00000500000000000000" pitchFamily="2" charset="-18"/>
                <a:cs typeface="Poppins" panose="00000500000000000000" pitchFamily="2" charset="-18"/>
              </a:rPr>
              <a:t> much in real life </a:t>
            </a:r>
            <a:r>
              <a:rPr lang="pl-PL" sz="1600" b="1" dirty="0" err="1">
                <a:solidFill>
                  <a:schemeClr val="tx1"/>
                </a:solidFill>
                <a:latin typeface="Poppins" panose="00000500000000000000" pitchFamily="2" charset="-18"/>
                <a:cs typeface="Poppins" panose="00000500000000000000" pitchFamily="2" charset="-18"/>
              </a:rPr>
              <a:t>use</a:t>
            </a:r>
            <a:r>
              <a:rPr lang="pl-PL" sz="1600" b="1" dirty="0">
                <a:solidFill>
                  <a:schemeClr val="tx1"/>
                </a:solidFill>
                <a:latin typeface="Poppins" panose="00000500000000000000" pitchFamily="2" charset="-18"/>
                <a:cs typeface="Poppins" panose="00000500000000000000" pitchFamily="2" charset="-18"/>
              </a:rPr>
              <a:t> </a:t>
            </a:r>
            <a:r>
              <a:rPr lang="pl-PL" sz="1600" b="1" dirty="0" err="1">
                <a:solidFill>
                  <a:schemeClr val="tx1"/>
                </a:solidFill>
                <a:latin typeface="Poppins" panose="00000500000000000000" pitchFamily="2" charset="-18"/>
                <a:cs typeface="Poppins" panose="00000500000000000000" pitchFamily="2" charset="-18"/>
              </a:rPr>
              <a:t>cases</a:t>
            </a:r>
            <a:r>
              <a:rPr lang="pl-PL" sz="1600" b="1" dirty="0">
                <a:solidFill>
                  <a:schemeClr val="tx1"/>
                </a:solidFill>
                <a:latin typeface="Poppins" panose="00000500000000000000" pitchFamily="2" charset="-18"/>
                <a:cs typeface="Poppins" panose="00000500000000000000" pitchFamily="2" charset="-18"/>
              </a:rPr>
              <a:t> </a:t>
            </a:r>
            <a:r>
              <a:rPr lang="pl-PL" sz="1600" b="1" dirty="0" err="1">
                <a:solidFill>
                  <a:schemeClr val="tx1"/>
                </a:solidFill>
                <a:latin typeface="Poppins" panose="00000500000000000000" pitchFamily="2" charset="-18"/>
                <a:cs typeface="Poppins" panose="00000500000000000000" pitchFamily="2" charset="-18"/>
              </a:rPr>
              <a:t>anymore</a:t>
            </a:r>
            <a:endParaRPr lang="pl-PL" sz="1600" dirty="0">
              <a:solidFill>
                <a:schemeClr val="tx1"/>
              </a:solidFill>
              <a:latin typeface="Poppins" panose="00000500000000000000" pitchFamily="2" charset="-18"/>
              <a:cs typeface="Poppins" panose="00000500000000000000" pitchFamily="2" charset="-18"/>
            </a:endParaRPr>
          </a:p>
        </p:txBody>
      </p:sp>
    </p:spTree>
    <p:extLst>
      <p:ext uri="{BB962C8B-B14F-4D97-AF65-F5344CB8AC3E}">
        <p14:creationId xmlns:p14="http://schemas.microsoft.com/office/powerpoint/2010/main" val="17195606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F650861C-1ABE-05DA-B93E-7BCC8161828A}"/>
              </a:ext>
            </a:extLst>
          </p:cNvPr>
          <p:cNvSpPr>
            <a:spLocks noGrp="1"/>
          </p:cNvSpPr>
          <p:nvPr>
            <p:ph idx="1"/>
          </p:nvPr>
        </p:nvSpPr>
        <p:spPr>
          <a:xfrm>
            <a:off x="407988" y="1448416"/>
            <a:ext cx="5543550" cy="4351338"/>
          </a:xfrm>
        </p:spPr>
        <p:txBody>
          <a:bodyPr>
            <a:normAutofit fontScale="85000" lnSpcReduction="10000"/>
          </a:bodyPr>
          <a:lstStyle/>
          <a:p>
            <a:r>
              <a:rPr lang="pl-PL" sz="2000" dirty="0">
                <a:latin typeface="Poppins" panose="00000500000000000000" pitchFamily="2" charset="-18"/>
                <a:cs typeface="Poppins" panose="00000500000000000000" pitchFamily="2" charset="-18"/>
              </a:rPr>
              <a:t>Multi-</a:t>
            </a:r>
            <a:r>
              <a:rPr lang="pl-PL" sz="2000" dirty="0" err="1">
                <a:latin typeface="Poppins" panose="00000500000000000000" pitchFamily="2" charset="-18"/>
                <a:cs typeface="Poppins" panose="00000500000000000000" pitchFamily="2" charset="-18"/>
              </a:rPr>
              <a:t>dimensional</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vectors</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are</a:t>
            </a:r>
            <a:r>
              <a:rPr lang="pl-PL" sz="2000" dirty="0">
                <a:latin typeface="Poppins" panose="00000500000000000000" pitchFamily="2" charset="-18"/>
                <a:cs typeface="Poppins" panose="00000500000000000000" pitchFamily="2" charset="-18"/>
              </a:rPr>
              <a:t> hard to </a:t>
            </a:r>
            <a:r>
              <a:rPr lang="pl-PL" sz="2000" dirty="0" err="1">
                <a:latin typeface="Poppins" panose="00000500000000000000" pitchFamily="2" charset="-18"/>
                <a:cs typeface="Poppins" panose="00000500000000000000" pitchFamily="2" charset="-18"/>
              </a:rPr>
              <a:t>visualize</a:t>
            </a:r>
            <a:r>
              <a:rPr lang="pl-PL" sz="2000" dirty="0">
                <a:latin typeface="Poppins" panose="00000500000000000000" pitchFamily="2" charset="-18"/>
                <a:cs typeface="Poppins" panose="00000500000000000000" pitchFamily="2" charset="-18"/>
              </a:rPr>
              <a:t> as we </a:t>
            </a:r>
            <a:r>
              <a:rPr lang="pl-PL" sz="2000" dirty="0" err="1">
                <a:latin typeface="Poppins" panose="00000500000000000000" pitchFamily="2" charset="-18"/>
                <a:cs typeface="Poppins" panose="00000500000000000000" pitchFamily="2" charset="-18"/>
              </a:rPr>
              <a:t>can</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see</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only</a:t>
            </a:r>
            <a:r>
              <a:rPr lang="pl-PL" sz="2000" dirty="0">
                <a:latin typeface="Poppins" panose="00000500000000000000" pitchFamily="2" charset="-18"/>
                <a:cs typeface="Poppins" panose="00000500000000000000" pitchFamily="2" charset="-18"/>
              </a:rPr>
              <a:t> 3D</a:t>
            </a:r>
          </a:p>
          <a:p>
            <a:r>
              <a:rPr lang="pl-PL" sz="2000" dirty="0">
                <a:latin typeface="Poppins" panose="00000500000000000000" pitchFamily="2" charset="-18"/>
                <a:cs typeface="Poppins" panose="00000500000000000000" pitchFamily="2" charset="-18"/>
              </a:rPr>
              <a:t>With </a:t>
            </a:r>
            <a:r>
              <a:rPr lang="pl-PL" sz="2000" dirty="0" err="1">
                <a:latin typeface="Poppins" panose="00000500000000000000" pitchFamily="2" charset="-18"/>
                <a:cs typeface="Poppins" panose="00000500000000000000" pitchFamily="2" charset="-18"/>
              </a:rPr>
              <a:t>word</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vectors</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they</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tend</a:t>
            </a:r>
            <a:r>
              <a:rPr lang="pl-PL" sz="2000" dirty="0">
                <a:latin typeface="Poppins" panose="00000500000000000000" pitchFamily="2" charset="-18"/>
                <a:cs typeface="Poppins" panose="00000500000000000000" pitchFamily="2" charset="-18"/>
              </a:rPr>
              <a:t> to </a:t>
            </a:r>
            <a:r>
              <a:rPr lang="pl-PL" sz="2000" dirty="0" err="1">
                <a:latin typeface="Poppins" panose="00000500000000000000" pitchFamily="2" charset="-18"/>
                <a:cs typeface="Poppins" panose="00000500000000000000" pitchFamily="2" charset="-18"/>
              </a:rPr>
              <a:t>have</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hundreds</a:t>
            </a:r>
            <a:r>
              <a:rPr lang="pl-PL" sz="2000" dirty="0">
                <a:latin typeface="Poppins" panose="00000500000000000000" pitchFamily="2" charset="-18"/>
                <a:cs typeface="Poppins" panose="00000500000000000000" pitchFamily="2" charset="-18"/>
              </a:rPr>
              <a:t> of </a:t>
            </a:r>
            <a:r>
              <a:rPr lang="pl-PL" sz="2000" dirty="0" err="1">
                <a:latin typeface="Poppins" panose="00000500000000000000" pitchFamily="2" charset="-18"/>
                <a:cs typeface="Poppins" panose="00000500000000000000" pitchFamily="2" charset="-18"/>
              </a:rPr>
              <a:t>dimensions</a:t>
            </a:r>
            <a:endParaRPr lang="pl-PL" sz="2000" dirty="0">
              <a:latin typeface="Poppins" panose="00000500000000000000" pitchFamily="2" charset="-18"/>
              <a:cs typeface="Poppins" panose="00000500000000000000" pitchFamily="2" charset="-18"/>
            </a:endParaRPr>
          </a:p>
          <a:p>
            <a:r>
              <a:rPr lang="pl-PL" sz="2000" dirty="0" err="1">
                <a:latin typeface="Poppins" panose="00000500000000000000" pitchFamily="2" charset="-18"/>
                <a:cs typeface="Poppins" panose="00000500000000000000" pitchFamily="2" charset="-18"/>
              </a:rPr>
              <a:t>Depending</a:t>
            </a:r>
            <a:r>
              <a:rPr lang="pl-PL" sz="2000" dirty="0">
                <a:latin typeface="Poppins" panose="00000500000000000000" pitchFamily="2" charset="-18"/>
                <a:cs typeface="Poppins" panose="00000500000000000000" pitchFamily="2" charset="-18"/>
              </a:rPr>
              <a:t> on the </a:t>
            </a:r>
            <a:r>
              <a:rPr lang="pl-PL" sz="2000" dirty="0" err="1">
                <a:latin typeface="Poppins" panose="00000500000000000000" pitchFamily="2" charset="-18"/>
                <a:cs typeface="Poppins" panose="00000500000000000000" pitchFamily="2" charset="-18"/>
              </a:rPr>
              <a:t>task</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majority</a:t>
            </a:r>
            <a:r>
              <a:rPr lang="pl-PL" sz="2000" dirty="0">
                <a:latin typeface="Poppins" panose="00000500000000000000" pitchFamily="2" charset="-18"/>
                <a:cs typeface="Poppins" panose="00000500000000000000" pitchFamily="2" charset="-18"/>
              </a:rPr>
              <a:t> of the </a:t>
            </a:r>
            <a:r>
              <a:rPr lang="pl-PL" sz="2000" dirty="0" err="1">
                <a:latin typeface="Poppins" panose="00000500000000000000" pitchFamily="2" charset="-18"/>
                <a:cs typeface="Poppins" panose="00000500000000000000" pitchFamily="2" charset="-18"/>
              </a:rPr>
              <a:t>information</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might</a:t>
            </a:r>
            <a:r>
              <a:rPr lang="pl-PL" sz="2000" dirty="0">
                <a:latin typeface="Poppins" panose="00000500000000000000" pitchFamily="2" charset="-18"/>
                <a:cs typeface="Poppins" panose="00000500000000000000" pitchFamily="2" charset="-18"/>
              </a:rPr>
              <a:t> be </a:t>
            </a:r>
            <a:r>
              <a:rPr lang="pl-PL" sz="2000" dirty="0" err="1">
                <a:latin typeface="Poppins" panose="00000500000000000000" pitchFamily="2" charset="-18"/>
                <a:cs typeface="Poppins" panose="00000500000000000000" pitchFamily="2" charset="-18"/>
              </a:rPr>
              <a:t>hidden</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within</a:t>
            </a:r>
            <a:r>
              <a:rPr lang="pl-PL" sz="2000" dirty="0">
                <a:latin typeface="Poppins" panose="00000500000000000000" pitchFamily="2" charset="-18"/>
                <a:cs typeface="Poppins" panose="00000500000000000000" pitchFamily="2" charset="-18"/>
              </a:rPr>
              <a:t> ~5% of </a:t>
            </a:r>
            <a:r>
              <a:rPr lang="pl-PL" sz="2000" dirty="0" err="1">
                <a:latin typeface="Poppins" panose="00000500000000000000" pitchFamily="2" charset="-18"/>
                <a:cs typeface="Poppins" panose="00000500000000000000" pitchFamily="2" charset="-18"/>
              </a:rPr>
              <a:t>dimensions</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only</a:t>
            </a:r>
            <a:endParaRPr lang="pl-PL" sz="2000" dirty="0">
              <a:latin typeface="Poppins" panose="00000500000000000000" pitchFamily="2" charset="-18"/>
              <a:cs typeface="Poppins" panose="00000500000000000000" pitchFamily="2" charset="-18"/>
            </a:endParaRPr>
          </a:p>
          <a:p>
            <a:r>
              <a:rPr lang="pl-PL" sz="2000" dirty="0">
                <a:latin typeface="Poppins" panose="00000500000000000000" pitchFamily="2" charset="-18"/>
                <a:cs typeface="Poppins" panose="00000500000000000000" pitchFamily="2" charset="-18"/>
              </a:rPr>
              <a:t>We </a:t>
            </a:r>
            <a:r>
              <a:rPr lang="pl-PL" sz="2000" dirty="0" err="1">
                <a:latin typeface="Poppins" panose="00000500000000000000" pitchFamily="2" charset="-18"/>
                <a:cs typeface="Poppins" panose="00000500000000000000" pitchFamily="2" charset="-18"/>
              </a:rPr>
              <a:t>use</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Dimensionality</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Reduction</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algorithms</a:t>
            </a:r>
            <a:r>
              <a:rPr lang="pl-PL" sz="2000" dirty="0">
                <a:latin typeface="Poppins" panose="00000500000000000000" pitchFamily="2" charset="-18"/>
                <a:cs typeface="Poppins" panose="00000500000000000000" pitchFamily="2" charset="-18"/>
              </a:rPr>
              <a:t> to </a:t>
            </a:r>
            <a:r>
              <a:rPr lang="pl-PL" sz="2000" dirty="0" err="1">
                <a:latin typeface="Poppins" panose="00000500000000000000" pitchFamily="2" charset="-18"/>
                <a:cs typeface="Poppins" panose="00000500000000000000" pitchFamily="2" charset="-18"/>
              </a:rPr>
              <a:t>visualize</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similarities</a:t>
            </a:r>
            <a:r>
              <a:rPr lang="pl-PL" sz="2000" dirty="0">
                <a:latin typeface="Poppins" panose="00000500000000000000" pitchFamily="2" charset="-18"/>
                <a:cs typeface="Poppins" panose="00000500000000000000" pitchFamily="2" charset="-18"/>
              </a:rPr>
              <a:t> in high-</a:t>
            </a:r>
            <a:r>
              <a:rPr lang="pl-PL" sz="2000" dirty="0" err="1">
                <a:latin typeface="Poppins" panose="00000500000000000000" pitchFamily="2" charset="-18"/>
                <a:cs typeface="Poppins" panose="00000500000000000000" pitchFamily="2" charset="-18"/>
              </a:rPr>
              <a:t>dimensional</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space</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without</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loosing</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too</a:t>
            </a:r>
            <a:r>
              <a:rPr lang="pl-PL" sz="2000" dirty="0">
                <a:latin typeface="Poppins" panose="00000500000000000000" pitchFamily="2" charset="-18"/>
                <a:cs typeface="Poppins" panose="00000500000000000000" pitchFamily="2" charset="-18"/>
              </a:rPr>
              <a:t> much </a:t>
            </a:r>
            <a:r>
              <a:rPr lang="pl-PL" sz="2000" dirty="0" err="1">
                <a:latin typeface="Poppins" panose="00000500000000000000" pitchFamily="2" charset="-18"/>
                <a:cs typeface="Poppins" panose="00000500000000000000" pitchFamily="2" charset="-18"/>
              </a:rPr>
              <a:t>information</a:t>
            </a:r>
            <a:endParaRPr lang="pl-PL" sz="2000" dirty="0">
              <a:latin typeface="Poppins" panose="00000500000000000000" pitchFamily="2" charset="-18"/>
              <a:cs typeface="Poppins" panose="00000500000000000000" pitchFamily="2" charset="-18"/>
            </a:endParaRPr>
          </a:p>
          <a:p>
            <a:r>
              <a:rPr lang="pl-PL" sz="2000" dirty="0">
                <a:latin typeface="Poppins" panose="00000500000000000000" pitchFamily="2" charset="-18"/>
                <a:cs typeface="Poppins" panose="00000500000000000000" pitchFamily="2" charset="-18"/>
              </a:rPr>
              <a:t>Most </a:t>
            </a:r>
            <a:r>
              <a:rPr lang="pl-PL" sz="2000" dirty="0" err="1">
                <a:latin typeface="Poppins" panose="00000500000000000000" pitchFamily="2" charset="-18"/>
                <a:cs typeface="Poppins" panose="00000500000000000000" pitchFamily="2" charset="-18"/>
              </a:rPr>
              <a:t>commonly</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used</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algorithms</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include</a:t>
            </a:r>
            <a:r>
              <a:rPr lang="pl-PL" sz="2000" dirty="0">
                <a:latin typeface="Poppins" panose="00000500000000000000" pitchFamily="2" charset="-18"/>
                <a:cs typeface="Poppins" panose="00000500000000000000" pitchFamily="2" charset="-18"/>
              </a:rPr>
              <a:t> T-SNE </a:t>
            </a:r>
            <a:r>
              <a:rPr lang="pl-PL" sz="2000" dirty="0" err="1">
                <a:latin typeface="Poppins" panose="00000500000000000000" pitchFamily="2" charset="-18"/>
                <a:cs typeface="Poppins" panose="00000500000000000000" pitchFamily="2" charset="-18"/>
              </a:rPr>
              <a:t>or</a:t>
            </a:r>
            <a:r>
              <a:rPr lang="pl-PL" sz="2000" dirty="0">
                <a:latin typeface="Poppins" panose="00000500000000000000" pitchFamily="2" charset="-18"/>
                <a:cs typeface="Poppins" panose="00000500000000000000" pitchFamily="2" charset="-18"/>
              </a:rPr>
              <a:t> PCA</a:t>
            </a:r>
          </a:p>
          <a:p>
            <a:r>
              <a:rPr lang="pl-PL" sz="2000" dirty="0" err="1">
                <a:latin typeface="Poppins" panose="00000500000000000000" pitchFamily="2" charset="-18"/>
                <a:cs typeface="Poppins" panose="00000500000000000000" pitchFamily="2" charset="-18"/>
              </a:rPr>
              <a:t>Explained</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variance</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represents</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loss</a:t>
            </a:r>
            <a:r>
              <a:rPr lang="pl-PL" sz="2000" dirty="0">
                <a:latin typeface="Poppins" panose="00000500000000000000" pitchFamily="2" charset="-18"/>
                <a:cs typeface="Poppins" panose="00000500000000000000" pitchFamily="2" charset="-18"/>
              </a:rPr>
              <a:t> of </a:t>
            </a:r>
            <a:r>
              <a:rPr lang="pl-PL" sz="2000" dirty="0" err="1">
                <a:latin typeface="Poppins" panose="00000500000000000000" pitchFamily="2" charset="-18"/>
                <a:cs typeface="Poppins" panose="00000500000000000000" pitchFamily="2" charset="-18"/>
              </a:rPr>
              <a:t>information</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due</a:t>
            </a:r>
            <a:r>
              <a:rPr lang="pl-PL" sz="2000" dirty="0">
                <a:latin typeface="Poppins" panose="00000500000000000000" pitchFamily="2" charset="-18"/>
                <a:cs typeface="Poppins" panose="00000500000000000000" pitchFamily="2" charset="-18"/>
              </a:rPr>
              <a:t> to </a:t>
            </a:r>
            <a:r>
              <a:rPr lang="pl-PL" sz="2000" dirty="0" err="1">
                <a:latin typeface="Poppins" panose="00000500000000000000" pitchFamily="2" charset="-18"/>
                <a:cs typeface="Poppins" panose="00000500000000000000" pitchFamily="2" charset="-18"/>
              </a:rPr>
              <a:t>dimensionality</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reduction</a:t>
            </a:r>
            <a:endParaRPr lang="pl-PL" sz="2000" dirty="0">
              <a:latin typeface="Poppins" panose="00000500000000000000" pitchFamily="2" charset="-18"/>
              <a:cs typeface="Poppins" panose="00000500000000000000" pitchFamily="2" charset="-18"/>
            </a:endParaRPr>
          </a:p>
          <a:p>
            <a:r>
              <a:rPr lang="pl-PL" sz="2000" dirty="0">
                <a:latin typeface="Poppins" panose="00000500000000000000" pitchFamily="2" charset="-18"/>
                <a:cs typeface="Poppins" panose="00000500000000000000" pitchFamily="2" charset="-18"/>
              </a:rPr>
              <a:t>Experiment </a:t>
            </a:r>
            <a:r>
              <a:rPr lang="pl-PL" sz="2000" dirty="0" err="1">
                <a:latin typeface="Poppins" panose="00000500000000000000" pitchFamily="2" charset="-18"/>
                <a:cs typeface="Poppins" panose="00000500000000000000" pitchFamily="2" charset="-18"/>
              </a:rPr>
              <a:t>yourself</a:t>
            </a:r>
            <a:r>
              <a:rPr lang="pl-PL" sz="2000" dirty="0">
                <a:latin typeface="Poppins" panose="00000500000000000000" pitchFamily="2" charset="-18"/>
                <a:cs typeface="Poppins" panose="00000500000000000000" pitchFamily="2" charset="-18"/>
              </a:rPr>
              <a:t> on https://projector.tensorflow.org/</a:t>
            </a:r>
            <a:endParaRPr lang="en-GB" sz="2000" dirty="0">
              <a:latin typeface="Poppins" panose="00000500000000000000" pitchFamily="2" charset="-18"/>
              <a:cs typeface="Poppins" panose="00000500000000000000" pitchFamily="2" charset="-18"/>
            </a:endParaRPr>
          </a:p>
          <a:p>
            <a:endParaRPr lang="en-GB" sz="2000" dirty="0">
              <a:latin typeface="Poppins" panose="00000500000000000000" pitchFamily="2" charset="-18"/>
              <a:cs typeface="Poppins" panose="00000500000000000000" pitchFamily="2" charset="-18"/>
            </a:endParaRPr>
          </a:p>
        </p:txBody>
      </p:sp>
      <p:sp>
        <p:nvSpPr>
          <p:cNvPr id="4" name="pole tekstowe 3">
            <a:extLst>
              <a:ext uri="{FF2B5EF4-FFF2-40B4-BE49-F238E27FC236}">
                <a16:creationId xmlns:a16="http://schemas.microsoft.com/office/drawing/2014/main" id="{96021D72-4DCA-4DCB-59F7-448005537FC6}"/>
              </a:ext>
            </a:extLst>
          </p:cNvPr>
          <p:cNvSpPr txBox="1"/>
          <p:nvPr/>
        </p:nvSpPr>
        <p:spPr>
          <a:xfrm>
            <a:off x="407988" y="565805"/>
            <a:ext cx="11376025" cy="523220"/>
          </a:xfrm>
          <a:prstGeom prst="rect">
            <a:avLst/>
          </a:prstGeom>
          <a:noFill/>
        </p:spPr>
        <p:txBody>
          <a:bodyPr wrap="square" rtlCol="0">
            <a:spAutoFit/>
          </a:bodyPr>
          <a:lstStyle/>
          <a:p>
            <a:r>
              <a:rPr lang="pl-PL" sz="2800" b="1" dirty="0" err="1">
                <a:latin typeface="Poppins" panose="00000500000000000000" pitchFamily="2" charset="-18"/>
                <a:cs typeface="Poppins" panose="00000500000000000000" pitchFamily="2" charset="-18"/>
              </a:rPr>
              <a:t>Visualizing</a:t>
            </a:r>
            <a:r>
              <a:rPr lang="pl-PL" sz="2800" b="1" dirty="0">
                <a:latin typeface="Poppins" panose="00000500000000000000" pitchFamily="2" charset="-18"/>
                <a:cs typeface="Poppins" panose="00000500000000000000" pitchFamily="2" charset="-18"/>
              </a:rPr>
              <a:t> </a:t>
            </a:r>
            <a:r>
              <a:rPr lang="pl-PL" sz="2800" b="1" dirty="0" err="1">
                <a:latin typeface="Poppins" panose="00000500000000000000" pitchFamily="2" charset="-18"/>
                <a:cs typeface="Poppins" panose="00000500000000000000" pitchFamily="2" charset="-18"/>
              </a:rPr>
              <a:t>vectors</a:t>
            </a:r>
            <a:r>
              <a:rPr lang="pl-PL" sz="2800" b="1" dirty="0">
                <a:latin typeface="Poppins" panose="00000500000000000000" pitchFamily="2" charset="-18"/>
                <a:cs typeface="Poppins" panose="00000500000000000000" pitchFamily="2" charset="-18"/>
              </a:rPr>
              <a:t> – </a:t>
            </a:r>
            <a:r>
              <a:rPr lang="pl-PL" sz="2800" b="1" dirty="0" err="1">
                <a:latin typeface="Poppins" panose="00000500000000000000" pitchFamily="2" charset="-18"/>
                <a:cs typeface="Poppins" panose="00000500000000000000" pitchFamily="2" charset="-18"/>
              </a:rPr>
              <a:t>dimensionality</a:t>
            </a:r>
            <a:r>
              <a:rPr lang="pl-PL" sz="2800" b="1" dirty="0">
                <a:latin typeface="Poppins" panose="00000500000000000000" pitchFamily="2" charset="-18"/>
                <a:cs typeface="Poppins" panose="00000500000000000000" pitchFamily="2" charset="-18"/>
              </a:rPr>
              <a:t> </a:t>
            </a:r>
            <a:r>
              <a:rPr lang="pl-PL" sz="2800" b="1" dirty="0" err="1">
                <a:latin typeface="Poppins" panose="00000500000000000000" pitchFamily="2" charset="-18"/>
                <a:cs typeface="Poppins" panose="00000500000000000000" pitchFamily="2" charset="-18"/>
              </a:rPr>
              <a:t>reduction</a:t>
            </a:r>
            <a:endParaRPr lang="en-GB" sz="2800" b="1" dirty="0">
              <a:latin typeface="Poppins" panose="00000500000000000000" pitchFamily="2" charset="-18"/>
              <a:cs typeface="Poppins" panose="00000500000000000000" pitchFamily="2" charset="-18"/>
            </a:endParaRPr>
          </a:p>
        </p:txBody>
      </p:sp>
      <p:pic>
        <p:nvPicPr>
          <p:cNvPr id="6" name="Obraz 5">
            <a:extLst>
              <a:ext uri="{FF2B5EF4-FFF2-40B4-BE49-F238E27FC236}">
                <a16:creationId xmlns:a16="http://schemas.microsoft.com/office/drawing/2014/main" id="{51E5F623-98E4-2813-4A22-21433BC2DC52}"/>
              </a:ext>
            </a:extLst>
          </p:cNvPr>
          <p:cNvPicPr>
            <a:picLocks noChangeAspect="1"/>
          </p:cNvPicPr>
          <p:nvPr/>
        </p:nvPicPr>
        <p:blipFill>
          <a:blip r:embed="rId2"/>
          <a:stretch>
            <a:fillRect/>
          </a:stretch>
        </p:blipFill>
        <p:spPr>
          <a:xfrm>
            <a:off x="6570521" y="1694637"/>
            <a:ext cx="4644876" cy="4285366"/>
          </a:xfrm>
          <a:prstGeom prst="rect">
            <a:avLst/>
          </a:prstGeom>
        </p:spPr>
      </p:pic>
    </p:spTree>
    <p:extLst>
      <p:ext uri="{BB962C8B-B14F-4D97-AF65-F5344CB8AC3E}">
        <p14:creationId xmlns:p14="http://schemas.microsoft.com/office/powerpoint/2010/main" val="24317699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F650861C-1ABE-05DA-B93E-7BCC8161828A}"/>
              </a:ext>
            </a:extLst>
          </p:cNvPr>
          <p:cNvSpPr>
            <a:spLocks noGrp="1"/>
          </p:cNvSpPr>
          <p:nvPr>
            <p:ph idx="1"/>
          </p:nvPr>
        </p:nvSpPr>
        <p:spPr>
          <a:xfrm>
            <a:off x="407988" y="1448416"/>
            <a:ext cx="5543550" cy="5028584"/>
          </a:xfrm>
        </p:spPr>
        <p:txBody>
          <a:bodyPr>
            <a:normAutofit/>
          </a:bodyPr>
          <a:lstStyle/>
          <a:p>
            <a:r>
              <a:rPr lang="pl-PL" sz="1800" dirty="0" err="1">
                <a:latin typeface="Poppins" panose="00000500000000000000" pitchFamily="2" charset="-18"/>
                <a:cs typeface="Poppins" panose="00000500000000000000" pitchFamily="2" charset="-18"/>
              </a:rPr>
              <a:t>There</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are</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multiple</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ways</a:t>
            </a:r>
            <a:r>
              <a:rPr lang="pl-PL" sz="1800" dirty="0">
                <a:latin typeface="Poppins" panose="00000500000000000000" pitchFamily="2" charset="-18"/>
                <a:cs typeface="Poppins" panose="00000500000000000000" pitchFamily="2" charset="-18"/>
              </a:rPr>
              <a:t> of </a:t>
            </a:r>
            <a:r>
              <a:rPr lang="pl-PL" sz="1800" dirty="0" err="1">
                <a:latin typeface="Poppins" panose="00000500000000000000" pitchFamily="2" charset="-18"/>
                <a:cs typeface="Poppins" panose="00000500000000000000" pitchFamily="2" charset="-18"/>
              </a:rPr>
              <a:t>word</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embeddings</a:t>
            </a:r>
            <a:r>
              <a:rPr lang="pl-PL" sz="1800" dirty="0">
                <a:latin typeface="Poppins" panose="00000500000000000000" pitchFamily="2" charset="-18"/>
                <a:cs typeface="Poppins" panose="00000500000000000000" pitchFamily="2" charset="-18"/>
              </a:rPr>
              <a:t>, but </a:t>
            </a:r>
            <a:r>
              <a:rPr lang="pl-PL" sz="1800" dirty="0" err="1">
                <a:latin typeface="Poppins" panose="00000500000000000000" pitchFamily="2" charset="-18"/>
                <a:cs typeface="Poppins" panose="00000500000000000000" pitchFamily="2" charset="-18"/>
              </a:rPr>
              <a:t>leveraging</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Deep</a:t>
            </a:r>
            <a:r>
              <a:rPr lang="pl-PL" sz="1800" dirty="0">
                <a:latin typeface="Poppins" panose="00000500000000000000" pitchFamily="2" charset="-18"/>
                <a:cs typeface="Poppins" panose="00000500000000000000" pitchFamily="2" charset="-18"/>
              </a:rPr>
              <a:t> Learning for </a:t>
            </a:r>
            <a:r>
              <a:rPr lang="pl-PL" sz="1800" dirty="0" err="1">
                <a:latin typeface="Poppins" panose="00000500000000000000" pitchFamily="2" charset="-18"/>
                <a:cs typeface="Poppins" panose="00000500000000000000" pitchFamily="2" charset="-18"/>
              </a:rPr>
              <a:t>this</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task</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is</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becoming</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more</a:t>
            </a:r>
            <a:r>
              <a:rPr lang="pl-PL" sz="1800" dirty="0">
                <a:latin typeface="Poppins" panose="00000500000000000000" pitchFamily="2" charset="-18"/>
                <a:cs typeface="Poppins" panose="00000500000000000000" pitchFamily="2" charset="-18"/>
              </a:rPr>
              <a:t> and </a:t>
            </a:r>
            <a:r>
              <a:rPr lang="pl-PL" sz="1800" dirty="0" err="1">
                <a:latin typeface="Poppins" panose="00000500000000000000" pitchFamily="2" charset="-18"/>
                <a:cs typeface="Poppins" panose="00000500000000000000" pitchFamily="2" charset="-18"/>
              </a:rPr>
              <a:t>more</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common</a:t>
            </a:r>
            <a:endParaRPr lang="pl-PL" sz="1800" dirty="0">
              <a:latin typeface="Poppins" panose="00000500000000000000" pitchFamily="2" charset="-18"/>
              <a:cs typeface="Poppins" panose="00000500000000000000" pitchFamily="2" charset="-18"/>
            </a:endParaRPr>
          </a:p>
          <a:p>
            <a:endParaRPr lang="pl-PL" sz="1800" dirty="0">
              <a:latin typeface="Poppins" panose="00000500000000000000" pitchFamily="2" charset="-18"/>
              <a:cs typeface="Poppins" panose="00000500000000000000" pitchFamily="2" charset="-18"/>
            </a:endParaRPr>
          </a:p>
          <a:p>
            <a:r>
              <a:rPr lang="pl-PL" sz="1800" dirty="0" err="1">
                <a:latin typeface="Poppins" panose="00000500000000000000" pitchFamily="2" charset="-18"/>
                <a:cs typeface="Poppins" panose="00000500000000000000" pitchFamily="2" charset="-18"/>
              </a:rPr>
              <a:t>This</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is</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an</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example</a:t>
            </a:r>
            <a:r>
              <a:rPr lang="pl-PL" sz="1800" dirty="0">
                <a:latin typeface="Poppins" panose="00000500000000000000" pitchFamily="2" charset="-18"/>
                <a:cs typeface="Poppins" panose="00000500000000000000" pitchFamily="2" charset="-18"/>
              </a:rPr>
              <a:t> of a </a:t>
            </a:r>
            <a:r>
              <a:rPr lang="pl-PL" sz="1800" dirty="0" err="1">
                <a:latin typeface="Poppins" panose="00000500000000000000" pitchFamily="2" charset="-18"/>
                <a:cs typeface="Poppins" panose="00000500000000000000" pitchFamily="2" charset="-18"/>
              </a:rPr>
              <a:t>self-supervised</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task</a:t>
            </a:r>
            <a:r>
              <a:rPr lang="pl-PL" sz="1800" dirty="0">
                <a:latin typeface="Poppins" panose="00000500000000000000" pitchFamily="2" charset="-18"/>
                <a:cs typeface="Poppins" panose="00000500000000000000" pitchFamily="2" charset="-18"/>
              </a:rPr>
              <a:t>. It </a:t>
            </a:r>
            <a:r>
              <a:rPr lang="pl-PL" sz="1800" dirty="0" err="1">
                <a:latin typeface="Poppins" panose="00000500000000000000" pitchFamily="2" charset="-18"/>
                <a:cs typeface="Poppins" panose="00000500000000000000" pitchFamily="2" charset="-18"/>
              </a:rPr>
              <a:t>is</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unsupervised</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itself</a:t>
            </a:r>
            <a:r>
              <a:rPr lang="pl-PL" sz="1800" dirty="0">
                <a:latin typeface="Poppins" panose="00000500000000000000" pitchFamily="2" charset="-18"/>
                <a:cs typeface="Poppins" panose="00000500000000000000" pitchFamily="2" charset="-18"/>
              </a:rPr>
              <a:t>, as we </a:t>
            </a:r>
            <a:r>
              <a:rPr lang="pl-PL" sz="1800" dirty="0" err="1">
                <a:latin typeface="Poppins" panose="00000500000000000000" pitchFamily="2" charset="-18"/>
                <a:cs typeface="Poppins" panose="00000500000000000000" pitchFamily="2" charset="-18"/>
              </a:rPr>
              <a:t>have</a:t>
            </a:r>
            <a:r>
              <a:rPr lang="pl-PL" sz="1800" dirty="0">
                <a:latin typeface="Poppins" panose="00000500000000000000" pitchFamily="2" charset="-18"/>
                <a:cs typeface="Poppins" panose="00000500000000000000" pitchFamily="2" charset="-18"/>
              </a:rPr>
              <a:t> no </a:t>
            </a:r>
            <a:r>
              <a:rPr lang="pl-PL" sz="1800" dirty="0" err="1">
                <a:latin typeface="Poppins" panose="00000500000000000000" pitchFamily="2" charset="-18"/>
                <a:cs typeface="Poppins" panose="00000500000000000000" pitchFamily="2" charset="-18"/>
              </a:rPr>
              <a:t>labeled</a:t>
            </a:r>
            <a:r>
              <a:rPr lang="pl-PL" sz="1800" dirty="0">
                <a:latin typeface="Poppins" panose="00000500000000000000" pitchFamily="2" charset="-18"/>
                <a:cs typeface="Poppins" panose="00000500000000000000" pitchFamily="2" charset="-18"/>
              </a:rPr>
              <a:t> data for the </a:t>
            </a:r>
            <a:r>
              <a:rPr lang="pl-PL" sz="1800" dirty="0" err="1">
                <a:latin typeface="Poppins" panose="00000500000000000000" pitchFamily="2" charset="-18"/>
                <a:cs typeface="Poppins" panose="00000500000000000000" pitchFamily="2" charset="-18"/>
              </a:rPr>
              <a:t>correct</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embeddings</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However</a:t>
            </a:r>
            <a:r>
              <a:rPr lang="pl-PL" sz="1800" dirty="0">
                <a:latin typeface="Poppins" panose="00000500000000000000" pitchFamily="2" charset="-18"/>
                <a:cs typeface="Poppins" panose="00000500000000000000" pitchFamily="2" charset="-18"/>
              </a:rPr>
              <a:t> the </a:t>
            </a:r>
            <a:r>
              <a:rPr lang="pl-PL" sz="1800" dirty="0" err="1">
                <a:latin typeface="Poppins" panose="00000500000000000000" pitchFamily="2" charset="-18"/>
                <a:cs typeface="Poppins" panose="00000500000000000000" pitchFamily="2" charset="-18"/>
              </a:rPr>
              <a:t>corpus</a:t>
            </a:r>
            <a:r>
              <a:rPr lang="pl-PL" sz="1800" dirty="0">
                <a:latin typeface="Poppins" panose="00000500000000000000" pitchFamily="2" charset="-18"/>
                <a:cs typeface="Poppins" panose="00000500000000000000" pitchFamily="2" charset="-18"/>
              </a:rPr>
              <a:t> we </a:t>
            </a:r>
            <a:r>
              <a:rPr lang="pl-PL" sz="1800" dirty="0" err="1">
                <a:latin typeface="Poppins" panose="00000500000000000000" pitchFamily="2" charset="-18"/>
                <a:cs typeface="Poppins" panose="00000500000000000000" pitchFamily="2" charset="-18"/>
              </a:rPr>
              <a:t>use</a:t>
            </a:r>
            <a:r>
              <a:rPr lang="pl-PL" sz="1800" dirty="0">
                <a:latin typeface="Poppins" panose="00000500000000000000" pitchFamily="2" charset="-18"/>
                <a:cs typeface="Poppins" panose="00000500000000000000" pitchFamily="2" charset="-18"/>
              </a:rPr>
              <a:t> for </a:t>
            </a:r>
            <a:r>
              <a:rPr lang="pl-PL" sz="1800" dirty="0" err="1">
                <a:latin typeface="Poppins" panose="00000500000000000000" pitchFamily="2" charset="-18"/>
                <a:cs typeface="Poppins" panose="00000500000000000000" pitchFamily="2" charset="-18"/>
              </a:rPr>
              <a:t>training</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provides</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necessary</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contex</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which</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has</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some</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similarities</a:t>
            </a:r>
            <a:r>
              <a:rPr lang="pl-PL" sz="1800" dirty="0">
                <a:latin typeface="Poppins" panose="00000500000000000000" pitchFamily="2" charset="-18"/>
                <a:cs typeface="Poppins" panose="00000500000000000000" pitchFamily="2" charset="-18"/>
              </a:rPr>
              <a:t> to a </a:t>
            </a:r>
            <a:r>
              <a:rPr lang="pl-PL" sz="1800" dirty="0" err="1">
                <a:latin typeface="Poppins" panose="00000500000000000000" pitchFamily="2" charset="-18"/>
                <a:cs typeface="Poppins" panose="00000500000000000000" pitchFamily="2" charset="-18"/>
              </a:rPr>
              <a:t>supervised</a:t>
            </a:r>
            <a:r>
              <a:rPr lang="pl-PL" sz="1800" dirty="0">
                <a:latin typeface="Poppins" panose="00000500000000000000" pitchFamily="2" charset="-18"/>
                <a:cs typeface="Poppins" panose="00000500000000000000" pitchFamily="2" charset="-18"/>
              </a:rPr>
              <a:t> learning problem</a:t>
            </a:r>
          </a:p>
          <a:p>
            <a:endParaRPr lang="pl-PL" sz="1800" dirty="0">
              <a:latin typeface="Poppins" panose="00000500000000000000" pitchFamily="2" charset="-18"/>
              <a:cs typeface="Poppins" panose="00000500000000000000" pitchFamily="2" charset="-18"/>
            </a:endParaRPr>
          </a:p>
          <a:p>
            <a:r>
              <a:rPr lang="pl-PL" sz="1800" dirty="0" err="1">
                <a:latin typeface="Poppins" panose="00000500000000000000" pitchFamily="2" charset="-18"/>
                <a:cs typeface="Poppins" panose="00000500000000000000" pitchFamily="2" charset="-18"/>
              </a:rPr>
              <a:t>Embeddings</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are</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often</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created</a:t>
            </a:r>
            <a:r>
              <a:rPr lang="pl-PL" sz="1800" dirty="0">
                <a:latin typeface="Poppins" panose="00000500000000000000" pitchFamily="2" charset="-18"/>
                <a:cs typeface="Poppins" panose="00000500000000000000" pitchFamily="2" charset="-18"/>
              </a:rPr>
              <a:t> as by-</a:t>
            </a:r>
            <a:r>
              <a:rPr lang="pl-PL" sz="1800" dirty="0" err="1">
                <a:latin typeface="Poppins" panose="00000500000000000000" pitchFamily="2" charset="-18"/>
                <a:cs typeface="Poppins" panose="00000500000000000000" pitchFamily="2" charset="-18"/>
              </a:rPr>
              <a:t>product</a:t>
            </a:r>
            <a:r>
              <a:rPr lang="pl-PL" sz="1800" dirty="0">
                <a:latin typeface="Poppins" panose="00000500000000000000" pitchFamily="2" charset="-18"/>
                <a:cs typeface="Poppins" panose="00000500000000000000" pitchFamily="2" charset="-18"/>
              </a:rPr>
              <a:t> of a </a:t>
            </a:r>
            <a:r>
              <a:rPr lang="pl-PL" sz="1800" dirty="0" err="1">
                <a:latin typeface="Poppins" panose="00000500000000000000" pitchFamily="2" charset="-18"/>
                <a:cs typeface="Poppins" panose="00000500000000000000" pitchFamily="2" charset="-18"/>
              </a:rPr>
              <a:t>supervised</a:t>
            </a:r>
            <a:r>
              <a:rPr lang="pl-PL" sz="1800" dirty="0">
                <a:latin typeface="Poppins" panose="00000500000000000000" pitchFamily="2" charset="-18"/>
                <a:cs typeface="Poppins" panose="00000500000000000000" pitchFamily="2" charset="-18"/>
              </a:rPr>
              <a:t> NLP </a:t>
            </a:r>
            <a:r>
              <a:rPr lang="pl-PL" sz="1800" dirty="0" err="1">
                <a:latin typeface="Poppins" panose="00000500000000000000" pitchFamily="2" charset="-18"/>
                <a:cs typeface="Poppins" panose="00000500000000000000" pitchFamily="2" charset="-18"/>
              </a:rPr>
              <a:t>task</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this</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allows</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us</a:t>
            </a:r>
            <a:r>
              <a:rPr lang="pl-PL" sz="1800" dirty="0">
                <a:latin typeface="Poppins" panose="00000500000000000000" pitchFamily="2" charset="-18"/>
                <a:cs typeface="Poppins" panose="00000500000000000000" pitchFamily="2" charset="-18"/>
              </a:rPr>
              <a:t> to </a:t>
            </a:r>
            <a:r>
              <a:rPr lang="pl-PL" sz="1800" dirty="0" err="1">
                <a:latin typeface="Poppins" panose="00000500000000000000" pitchFamily="2" charset="-18"/>
                <a:cs typeface="Poppins" panose="00000500000000000000" pitchFamily="2" charset="-18"/>
              </a:rPr>
              <a:t>guide</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our</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embeddings</a:t>
            </a:r>
            <a:r>
              <a:rPr lang="pl-PL" sz="1800" dirty="0">
                <a:latin typeface="Poppins" panose="00000500000000000000" pitchFamily="2" charset="-18"/>
                <a:cs typeface="Poppins" panose="00000500000000000000" pitchFamily="2" charset="-18"/>
              </a:rPr>
              <a:t> to </a:t>
            </a:r>
            <a:r>
              <a:rPr lang="pl-PL" sz="1800" dirty="0" err="1">
                <a:latin typeface="Poppins" panose="00000500000000000000" pitchFamily="2" charset="-18"/>
                <a:cs typeface="Poppins" panose="00000500000000000000" pitchFamily="2" charset="-18"/>
              </a:rPr>
              <a:t>match</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our</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specific</a:t>
            </a:r>
            <a:r>
              <a:rPr lang="pl-PL" sz="1800" dirty="0">
                <a:latin typeface="Poppins" panose="00000500000000000000" pitchFamily="2" charset="-18"/>
                <a:cs typeface="Poppins" panose="00000500000000000000" pitchFamily="2" charset="-18"/>
              </a:rPr>
              <a:t> </a:t>
            </a:r>
            <a:r>
              <a:rPr lang="pl-PL" sz="1800" dirty="0" err="1">
                <a:latin typeface="Poppins" panose="00000500000000000000" pitchFamily="2" charset="-18"/>
                <a:cs typeface="Poppins" panose="00000500000000000000" pitchFamily="2" charset="-18"/>
              </a:rPr>
              <a:t>objective</a:t>
            </a:r>
            <a:endParaRPr lang="en-GB" sz="1800" dirty="0">
              <a:latin typeface="Poppins" panose="00000500000000000000" pitchFamily="2" charset="-18"/>
              <a:cs typeface="Poppins" panose="00000500000000000000" pitchFamily="2" charset="-18"/>
            </a:endParaRPr>
          </a:p>
          <a:p>
            <a:endParaRPr lang="en-GB" sz="1800" dirty="0">
              <a:latin typeface="Poppins" panose="00000500000000000000" pitchFamily="2" charset="-18"/>
              <a:cs typeface="Poppins" panose="00000500000000000000" pitchFamily="2" charset="-18"/>
            </a:endParaRPr>
          </a:p>
        </p:txBody>
      </p:sp>
      <p:sp>
        <p:nvSpPr>
          <p:cNvPr id="4" name="pole tekstowe 3">
            <a:extLst>
              <a:ext uri="{FF2B5EF4-FFF2-40B4-BE49-F238E27FC236}">
                <a16:creationId xmlns:a16="http://schemas.microsoft.com/office/drawing/2014/main" id="{96021D72-4DCA-4DCB-59F7-448005537FC6}"/>
              </a:ext>
            </a:extLst>
          </p:cNvPr>
          <p:cNvSpPr txBox="1"/>
          <p:nvPr/>
        </p:nvSpPr>
        <p:spPr>
          <a:xfrm>
            <a:off x="407988" y="565805"/>
            <a:ext cx="11376025" cy="523220"/>
          </a:xfrm>
          <a:prstGeom prst="rect">
            <a:avLst/>
          </a:prstGeom>
          <a:noFill/>
        </p:spPr>
        <p:txBody>
          <a:bodyPr wrap="square" rtlCol="0">
            <a:spAutoFit/>
          </a:bodyPr>
          <a:lstStyle/>
          <a:p>
            <a:r>
              <a:rPr lang="pl-PL" sz="2800" b="1" dirty="0" err="1">
                <a:latin typeface="Poppins" panose="00000500000000000000" pitchFamily="2" charset="-18"/>
                <a:cs typeface="Poppins" panose="00000500000000000000" pitchFamily="2" charset="-18"/>
              </a:rPr>
              <a:t>Leveraging</a:t>
            </a:r>
            <a:r>
              <a:rPr lang="pl-PL" sz="2800" b="1" dirty="0">
                <a:latin typeface="Poppins" panose="00000500000000000000" pitchFamily="2" charset="-18"/>
                <a:cs typeface="Poppins" panose="00000500000000000000" pitchFamily="2" charset="-18"/>
              </a:rPr>
              <a:t> </a:t>
            </a:r>
            <a:r>
              <a:rPr lang="pl-PL" sz="2800" b="1" dirty="0" err="1">
                <a:latin typeface="Poppins" panose="00000500000000000000" pitchFamily="2" charset="-18"/>
                <a:cs typeface="Poppins" panose="00000500000000000000" pitchFamily="2" charset="-18"/>
              </a:rPr>
              <a:t>Neural</a:t>
            </a:r>
            <a:r>
              <a:rPr lang="pl-PL" sz="2800" b="1" dirty="0">
                <a:latin typeface="Poppins" panose="00000500000000000000" pitchFamily="2" charset="-18"/>
                <a:cs typeface="Poppins" panose="00000500000000000000" pitchFamily="2" charset="-18"/>
              </a:rPr>
              <a:t> </a:t>
            </a:r>
            <a:r>
              <a:rPr lang="pl-PL" sz="2800" b="1" dirty="0" err="1">
                <a:latin typeface="Poppins" panose="00000500000000000000" pitchFamily="2" charset="-18"/>
                <a:cs typeface="Poppins" panose="00000500000000000000" pitchFamily="2" charset="-18"/>
              </a:rPr>
              <a:t>Neutworks</a:t>
            </a:r>
            <a:r>
              <a:rPr lang="pl-PL" sz="2800" b="1" dirty="0">
                <a:latin typeface="Poppins" panose="00000500000000000000" pitchFamily="2" charset="-18"/>
                <a:cs typeface="Poppins" panose="00000500000000000000" pitchFamily="2" charset="-18"/>
              </a:rPr>
              <a:t> in </a:t>
            </a:r>
            <a:r>
              <a:rPr lang="pl-PL" sz="2800" b="1" dirty="0" err="1">
                <a:latin typeface="Poppins" panose="00000500000000000000" pitchFamily="2" charset="-18"/>
                <a:cs typeface="Poppins" panose="00000500000000000000" pitchFamily="2" charset="-18"/>
              </a:rPr>
              <a:t>embeddings</a:t>
            </a:r>
            <a:endParaRPr lang="en-GB" sz="2800" b="1" dirty="0">
              <a:latin typeface="Poppins" panose="00000500000000000000" pitchFamily="2" charset="-18"/>
              <a:cs typeface="Poppins" panose="00000500000000000000" pitchFamily="2" charset="-18"/>
            </a:endParaRPr>
          </a:p>
        </p:txBody>
      </p:sp>
      <p:sp>
        <p:nvSpPr>
          <p:cNvPr id="2" name="pole tekstowe 1">
            <a:extLst>
              <a:ext uri="{FF2B5EF4-FFF2-40B4-BE49-F238E27FC236}">
                <a16:creationId xmlns:a16="http://schemas.microsoft.com/office/drawing/2014/main" id="{BC0FC007-C9AB-2C1B-48C3-51A2482AB744}"/>
              </a:ext>
            </a:extLst>
          </p:cNvPr>
          <p:cNvSpPr txBox="1"/>
          <p:nvPr/>
        </p:nvSpPr>
        <p:spPr>
          <a:xfrm>
            <a:off x="6240464" y="1125538"/>
            <a:ext cx="5561012" cy="400110"/>
          </a:xfrm>
          <a:prstGeom prst="rect">
            <a:avLst/>
          </a:prstGeom>
          <a:noFill/>
        </p:spPr>
        <p:txBody>
          <a:bodyPr wrap="square" rtlCol="0">
            <a:spAutoFit/>
          </a:bodyPr>
          <a:lstStyle/>
          <a:p>
            <a:r>
              <a:rPr lang="en-GB" sz="2000" b="1" dirty="0"/>
              <a:t>Specialized &amp; Sentence-Level Embedding Models</a:t>
            </a:r>
            <a:endParaRPr lang="en-GB" sz="2000" b="1" dirty="0">
              <a:latin typeface="Poppins" panose="00000500000000000000" pitchFamily="2" charset="-18"/>
              <a:cs typeface="Poppins" panose="00000500000000000000" pitchFamily="2" charset="-18"/>
            </a:endParaRPr>
          </a:p>
        </p:txBody>
      </p:sp>
      <p:sp>
        <p:nvSpPr>
          <p:cNvPr id="12" name="pole tekstowe 11">
            <a:extLst>
              <a:ext uri="{FF2B5EF4-FFF2-40B4-BE49-F238E27FC236}">
                <a16:creationId xmlns:a16="http://schemas.microsoft.com/office/drawing/2014/main" id="{E9CA1A3B-75FF-FC32-193D-9196D9CD198A}"/>
              </a:ext>
            </a:extLst>
          </p:cNvPr>
          <p:cNvSpPr txBox="1"/>
          <p:nvPr/>
        </p:nvSpPr>
        <p:spPr>
          <a:xfrm>
            <a:off x="6240464" y="1818720"/>
            <a:ext cx="5508624" cy="4801314"/>
          </a:xfrm>
          <a:prstGeom prst="rect">
            <a:avLst/>
          </a:prstGeom>
          <a:noFill/>
        </p:spPr>
        <p:txBody>
          <a:bodyPr wrap="square">
            <a:spAutoFit/>
          </a:bodyPr>
          <a:lstStyle/>
          <a:p>
            <a:r>
              <a:rPr lang="en-GB" b="1" dirty="0"/>
              <a:t>Instructor (2022–2023)</a:t>
            </a:r>
          </a:p>
          <a:p>
            <a:r>
              <a:rPr lang="en-GB" dirty="0"/>
              <a:t>A family of embedding models that incorporate “instruction” prompts to produce task-relevant embeddings (e.g., in the “sentence-transformers” library on Hugging Face).</a:t>
            </a:r>
            <a:br>
              <a:rPr lang="pl-PL" dirty="0"/>
            </a:br>
            <a:endParaRPr lang="en-GB" dirty="0"/>
          </a:p>
          <a:p>
            <a:r>
              <a:rPr lang="en-GB" b="1" dirty="0"/>
              <a:t>OpenAI Embeddings: </a:t>
            </a:r>
            <a:r>
              <a:rPr lang="en-GB" dirty="0"/>
              <a:t>text-embedding-ada-002 (2022+)</a:t>
            </a:r>
          </a:p>
          <a:p>
            <a:r>
              <a:rPr lang="en-GB" dirty="0"/>
              <a:t>A specialized model available through OpenAI’s API to create embeddings for semantic search, clustering, classification, etc.</a:t>
            </a:r>
          </a:p>
          <a:p>
            <a:r>
              <a:rPr lang="en-GB" dirty="0"/>
              <a:t>Currently one of the most commonly used API-based embedding solutions.</a:t>
            </a:r>
            <a:br>
              <a:rPr lang="pl-PL" dirty="0"/>
            </a:br>
            <a:endParaRPr lang="en-GB" dirty="0"/>
          </a:p>
          <a:p>
            <a:r>
              <a:rPr lang="en-GB" b="1" dirty="0"/>
              <a:t>Cohere Embeddings </a:t>
            </a:r>
            <a:r>
              <a:rPr lang="en-GB" dirty="0"/>
              <a:t>(2021–present)</a:t>
            </a:r>
          </a:p>
          <a:p>
            <a:r>
              <a:rPr lang="en-GB" dirty="0"/>
              <a:t>Cohere offers text-embedding endpoints via API with a focus on enterprise use.</a:t>
            </a:r>
          </a:p>
          <a:p>
            <a:endParaRPr lang="en-GB" dirty="0"/>
          </a:p>
        </p:txBody>
      </p:sp>
    </p:spTree>
    <p:extLst>
      <p:ext uri="{BB962C8B-B14F-4D97-AF65-F5344CB8AC3E}">
        <p14:creationId xmlns:p14="http://schemas.microsoft.com/office/powerpoint/2010/main" val="25466462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F650861C-1ABE-05DA-B93E-7BCC8161828A}"/>
              </a:ext>
            </a:extLst>
          </p:cNvPr>
          <p:cNvSpPr>
            <a:spLocks noGrp="1"/>
          </p:cNvSpPr>
          <p:nvPr>
            <p:ph idx="1"/>
          </p:nvPr>
        </p:nvSpPr>
        <p:spPr>
          <a:xfrm>
            <a:off x="407988" y="1448416"/>
            <a:ext cx="5117158" cy="4351338"/>
          </a:xfrm>
        </p:spPr>
        <p:txBody>
          <a:bodyPr>
            <a:normAutofit/>
          </a:bodyPr>
          <a:lstStyle/>
          <a:p>
            <a:pPr marL="0" indent="0">
              <a:buNone/>
            </a:pPr>
            <a:r>
              <a:rPr lang="en-GB" sz="2000" dirty="0">
                <a:latin typeface="Poppins" panose="00000500000000000000" pitchFamily="2" charset="-18"/>
                <a:cs typeface="Poppins" panose="00000500000000000000" pitchFamily="2" charset="-18"/>
              </a:rPr>
              <a:t>Proceed to notebook </a:t>
            </a:r>
            <a:r>
              <a:rPr lang="pl-PL" sz="2000" dirty="0">
                <a:latin typeface="Poppins" panose="00000500000000000000" pitchFamily="2" charset="-18"/>
                <a:cs typeface="Poppins" panose="00000500000000000000" pitchFamily="2" charset="-18"/>
              </a:rPr>
              <a:t>`W1-tokenization-and-vectorization`</a:t>
            </a:r>
            <a:endParaRPr lang="en-GB" sz="2000" dirty="0">
              <a:latin typeface="Poppins" panose="00000500000000000000" pitchFamily="2" charset="-18"/>
              <a:cs typeface="Poppins" panose="00000500000000000000" pitchFamily="2" charset="-18"/>
            </a:endParaRPr>
          </a:p>
          <a:p>
            <a:pPr marL="0" indent="0">
              <a:buNone/>
            </a:pPr>
            <a:endParaRPr lang="en-GB" sz="2000" dirty="0">
              <a:latin typeface="Poppins" panose="00000500000000000000" pitchFamily="2" charset="-18"/>
              <a:cs typeface="Poppins" panose="00000500000000000000" pitchFamily="2" charset="-18"/>
            </a:endParaRPr>
          </a:p>
        </p:txBody>
      </p:sp>
      <p:sp>
        <p:nvSpPr>
          <p:cNvPr id="4" name="pole tekstowe 3">
            <a:extLst>
              <a:ext uri="{FF2B5EF4-FFF2-40B4-BE49-F238E27FC236}">
                <a16:creationId xmlns:a16="http://schemas.microsoft.com/office/drawing/2014/main" id="{96021D72-4DCA-4DCB-59F7-448005537FC6}"/>
              </a:ext>
            </a:extLst>
          </p:cNvPr>
          <p:cNvSpPr txBox="1"/>
          <p:nvPr/>
        </p:nvSpPr>
        <p:spPr>
          <a:xfrm>
            <a:off x="407988" y="565805"/>
            <a:ext cx="11376025" cy="523220"/>
          </a:xfrm>
          <a:prstGeom prst="rect">
            <a:avLst/>
          </a:prstGeom>
          <a:noFill/>
        </p:spPr>
        <p:txBody>
          <a:bodyPr wrap="square" rtlCol="0">
            <a:spAutoFit/>
          </a:bodyPr>
          <a:lstStyle/>
          <a:p>
            <a:r>
              <a:rPr lang="pl-PL" sz="2800" b="1" dirty="0" err="1">
                <a:latin typeface="Poppins" panose="00000500000000000000" pitchFamily="2" charset="-18"/>
                <a:cs typeface="Poppins" panose="00000500000000000000" pitchFamily="2" charset="-18"/>
              </a:rPr>
              <a:t>Jupyter</a:t>
            </a:r>
            <a:r>
              <a:rPr lang="pl-PL" sz="2800" b="1" dirty="0">
                <a:latin typeface="Poppins" panose="00000500000000000000" pitchFamily="2" charset="-18"/>
                <a:cs typeface="Poppins" panose="00000500000000000000" pitchFamily="2" charset="-18"/>
              </a:rPr>
              <a:t> notebook part 2:</a:t>
            </a:r>
            <a:endParaRPr lang="en-GB" sz="2800" b="1" dirty="0">
              <a:latin typeface="Poppins" panose="00000500000000000000" pitchFamily="2" charset="-18"/>
              <a:cs typeface="Poppins" panose="00000500000000000000" pitchFamily="2" charset="-18"/>
            </a:endParaRPr>
          </a:p>
        </p:txBody>
      </p:sp>
      <p:pic>
        <p:nvPicPr>
          <p:cNvPr id="6" name="Obraz 5">
            <a:extLst>
              <a:ext uri="{FF2B5EF4-FFF2-40B4-BE49-F238E27FC236}">
                <a16:creationId xmlns:a16="http://schemas.microsoft.com/office/drawing/2014/main" id="{2026A87F-1D8A-2787-BAF3-DD182F63AC39}"/>
              </a:ext>
            </a:extLst>
          </p:cNvPr>
          <p:cNvPicPr>
            <a:picLocks noChangeAspect="1"/>
          </p:cNvPicPr>
          <p:nvPr/>
        </p:nvPicPr>
        <p:blipFill>
          <a:blip r:embed="rId2"/>
          <a:stretch>
            <a:fillRect/>
          </a:stretch>
        </p:blipFill>
        <p:spPr>
          <a:xfrm>
            <a:off x="5975374" y="1089025"/>
            <a:ext cx="5773714" cy="5203170"/>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42796049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EA93E8-3196-4A08-B349-17FC17540B0A}"/>
            </a:ext>
          </a:extLst>
        </p:cNvPr>
        <p:cNvGrpSpPr/>
        <p:nvPr/>
      </p:nvGrpSpPr>
      <p:grpSpPr>
        <a:xfrm>
          <a:off x="0" y="0"/>
          <a:ext cx="0" cy="0"/>
          <a:chOff x="0" y="0"/>
          <a:chExt cx="0" cy="0"/>
        </a:xfrm>
      </p:grpSpPr>
      <p:sp>
        <p:nvSpPr>
          <p:cNvPr id="4" name="pole tekstowe 3">
            <a:extLst>
              <a:ext uri="{FF2B5EF4-FFF2-40B4-BE49-F238E27FC236}">
                <a16:creationId xmlns:a16="http://schemas.microsoft.com/office/drawing/2014/main" id="{6F155EA1-784B-A3CB-994D-A9E9004413A9}"/>
              </a:ext>
            </a:extLst>
          </p:cNvPr>
          <p:cNvSpPr txBox="1"/>
          <p:nvPr/>
        </p:nvSpPr>
        <p:spPr>
          <a:xfrm>
            <a:off x="407988" y="565805"/>
            <a:ext cx="11376025" cy="523220"/>
          </a:xfrm>
          <a:prstGeom prst="rect">
            <a:avLst/>
          </a:prstGeom>
          <a:noFill/>
        </p:spPr>
        <p:txBody>
          <a:bodyPr wrap="square" rtlCol="0">
            <a:spAutoFit/>
          </a:bodyPr>
          <a:lstStyle/>
          <a:p>
            <a:r>
              <a:rPr lang="pl-PL" sz="2800" b="1" dirty="0" err="1">
                <a:latin typeface="Poppins" panose="00000500000000000000" pitchFamily="2" charset="-18"/>
                <a:cs typeface="Poppins" panose="00000500000000000000" pitchFamily="2" charset="-18"/>
              </a:rPr>
              <a:t>Semantic</a:t>
            </a:r>
            <a:r>
              <a:rPr lang="pl-PL" sz="2800" b="1" dirty="0">
                <a:latin typeface="Poppins" panose="00000500000000000000" pitchFamily="2" charset="-18"/>
                <a:cs typeface="Poppins" panose="00000500000000000000" pitchFamily="2" charset="-18"/>
              </a:rPr>
              <a:t> </a:t>
            </a:r>
            <a:r>
              <a:rPr lang="pl-PL" sz="2800" b="1" dirty="0" err="1">
                <a:latin typeface="Poppins" panose="00000500000000000000" pitchFamily="2" charset="-18"/>
                <a:cs typeface="Poppins" panose="00000500000000000000" pitchFamily="2" charset="-18"/>
              </a:rPr>
              <a:t>similarity</a:t>
            </a:r>
            <a:r>
              <a:rPr lang="pl-PL" sz="2800" b="1" dirty="0">
                <a:latin typeface="Poppins" panose="00000500000000000000" pitchFamily="2" charset="-18"/>
                <a:cs typeface="Poppins" panose="00000500000000000000" pitchFamily="2" charset="-18"/>
              </a:rPr>
              <a:t> – </a:t>
            </a:r>
            <a:r>
              <a:rPr lang="pl-PL" sz="2800" b="1" dirty="0" err="1">
                <a:latin typeface="Poppins" panose="00000500000000000000" pitchFamily="2" charset="-18"/>
                <a:cs typeface="Poppins" panose="00000500000000000000" pitchFamily="2" charset="-18"/>
              </a:rPr>
              <a:t>advantages</a:t>
            </a:r>
            <a:r>
              <a:rPr lang="pl-PL" sz="2800" b="1" dirty="0">
                <a:latin typeface="Poppins" panose="00000500000000000000" pitchFamily="2" charset="-18"/>
                <a:cs typeface="Poppins" panose="00000500000000000000" pitchFamily="2" charset="-18"/>
              </a:rPr>
              <a:t> and </a:t>
            </a:r>
            <a:r>
              <a:rPr lang="pl-PL" sz="2800" b="1" dirty="0" err="1">
                <a:latin typeface="Poppins" panose="00000500000000000000" pitchFamily="2" charset="-18"/>
                <a:cs typeface="Poppins" panose="00000500000000000000" pitchFamily="2" charset="-18"/>
              </a:rPr>
              <a:t>pitfalls</a:t>
            </a:r>
            <a:endParaRPr lang="en-GB" sz="2800" b="1" dirty="0">
              <a:latin typeface="Poppins" panose="00000500000000000000" pitchFamily="2" charset="-18"/>
              <a:cs typeface="Poppins" panose="00000500000000000000" pitchFamily="2" charset="-18"/>
            </a:endParaRPr>
          </a:p>
        </p:txBody>
      </p:sp>
      <p:pic>
        <p:nvPicPr>
          <p:cNvPr id="6" name="Grafika 5" descr="Znacznik wyboru">
            <a:extLst>
              <a:ext uri="{FF2B5EF4-FFF2-40B4-BE49-F238E27FC236}">
                <a16:creationId xmlns:a16="http://schemas.microsoft.com/office/drawing/2014/main" id="{172EEAAF-DD14-6F28-3F0C-0AEF027C414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97200" y="1346200"/>
            <a:ext cx="914400" cy="914400"/>
          </a:xfrm>
          <a:prstGeom prst="rect">
            <a:avLst/>
          </a:prstGeom>
        </p:spPr>
      </p:pic>
      <p:pic>
        <p:nvPicPr>
          <p:cNvPr id="8" name="Grafika 7" descr="Zamykać">
            <a:extLst>
              <a:ext uri="{FF2B5EF4-FFF2-40B4-BE49-F238E27FC236}">
                <a16:creationId xmlns:a16="http://schemas.microsoft.com/office/drawing/2014/main" id="{8E3D9E3F-F4C4-948E-F0F1-7D187465A0A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737600" y="1346200"/>
            <a:ext cx="914400" cy="914400"/>
          </a:xfrm>
          <a:prstGeom prst="rect">
            <a:avLst/>
          </a:prstGeom>
        </p:spPr>
      </p:pic>
      <p:sp>
        <p:nvSpPr>
          <p:cNvPr id="10" name="pole tekstowe 9">
            <a:extLst>
              <a:ext uri="{FF2B5EF4-FFF2-40B4-BE49-F238E27FC236}">
                <a16:creationId xmlns:a16="http://schemas.microsoft.com/office/drawing/2014/main" id="{D94B8D99-2585-D44B-89F1-DF8BC13A1960}"/>
              </a:ext>
            </a:extLst>
          </p:cNvPr>
          <p:cNvSpPr txBox="1"/>
          <p:nvPr/>
        </p:nvSpPr>
        <p:spPr>
          <a:xfrm>
            <a:off x="407988" y="2335243"/>
            <a:ext cx="5580062" cy="4524315"/>
          </a:xfrm>
          <a:prstGeom prst="rect">
            <a:avLst/>
          </a:prstGeom>
          <a:noFill/>
        </p:spPr>
        <p:txBody>
          <a:bodyPr wrap="square">
            <a:spAutoFit/>
          </a:bodyPr>
          <a:lstStyle/>
          <a:p>
            <a:pPr>
              <a:buFont typeface="Arial" panose="020B0604020202020204" pitchFamily="34" charset="0"/>
              <a:buChar char="•"/>
            </a:pPr>
            <a:r>
              <a:rPr lang="en-GB" b="1" dirty="0"/>
              <a:t>Deeper Textual Understanding</a:t>
            </a:r>
            <a:r>
              <a:rPr lang="en-GB" dirty="0"/>
              <a:t>: Semantic embeddings capture the contextual and relational meaning of words or phrases, providing a more nuanced understanding than simple keyword matching.</a:t>
            </a:r>
            <a:br>
              <a:rPr lang="pl-PL" dirty="0"/>
            </a:br>
            <a:endParaRPr lang="en-GB" dirty="0"/>
          </a:p>
          <a:p>
            <a:pPr>
              <a:buFont typeface="Arial" panose="020B0604020202020204" pitchFamily="34" charset="0"/>
              <a:buChar char="•"/>
            </a:pPr>
            <a:r>
              <a:rPr lang="en-GB" b="1" dirty="0"/>
              <a:t>Robust to Synonyms and Polysemy</a:t>
            </a:r>
            <a:r>
              <a:rPr lang="en-GB" dirty="0"/>
              <a:t>: By mapping semantically similar terms closer together, embedding-based similarity can handle synonyms and words with multiple meanings more effectively than strict keyword-based approaches.</a:t>
            </a:r>
            <a:br>
              <a:rPr lang="pl-PL" dirty="0"/>
            </a:br>
            <a:br>
              <a:rPr lang="pl-PL" dirty="0"/>
            </a:br>
            <a:r>
              <a:rPr lang="en-GB" b="1" dirty="0"/>
              <a:t>Continuous Representation</a:t>
            </a:r>
            <a:r>
              <a:rPr lang="en-GB" dirty="0"/>
              <a:t>: Representing text in a continuous vector space allows for smooth comparisons and enables mathematical operations (e.g., vector arithmetic) that can reveal relationships between concepts.</a:t>
            </a:r>
          </a:p>
        </p:txBody>
      </p:sp>
      <p:sp>
        <p:nvSpPr>
          <p:cNvPr id="14" name="pole tekstowe 13">
            <a:extLst>
              <a:ext uri="{FF2B5EF4-FFF2-40B4-BE49-F238E27FC236}">
                <a16:creationId xmlns:a16="http://schemas.microsoft.com/office/drawing/2014/main" id="{EE773133-0826-3EF9-B040-817F3F4DB055}"/>
              </a:ext>
            </a:extLst>
          </p:cNvPr>
          <p:cNvSpPr txBox="1"/>
          <p:nvPr/>
        </p:nvSpPr>
        <p:spPr>
          <a:xfrm>
            <a:off x="6240462" y="2259043"/>
            <a:ext cx="5508625" cy="4247317"/>
          </a:xfrm>
          <a:prstGeom prst="rect">
            <a:avLst/>
          </a:prstGeom>
          <a:noFill/>
        </p:spPr>
        <p:txBody>
          <a:bodyPr wrap="square" rtlCol="0">
            <a:spAutoFit/>
          </a:bodyPr>
          <a:lstStyle/>
          <a:p>
            <a:endParaRPr lang="en-GB" dirty="0"/>
          </a:p>
          <a:p>
            <a:pPr>
              <a:buFont typeface="Arial" panose="020B0604020202020204" pitchFamily="34" charset="0"/>
              <a:buChar char="•"/>
            </a:pPr>
            <a:r>
              <a:rPr lang="en-GB" b="1" dirty="0"/>
              <a:t>Semantic similarity != meaning: </a:t>
            </a:r>
            <a:r>
              <a:rPr lang="en-GB" dirty="0"/>
              <a:t>Semantic embeddings usually focus on general context of the sentence, and tend to loose the most important details in more nuanced examples</a:t>
            </a:r>
            <a:br>
              <a:rPr lang="en-GB" dirty="0"/>
            </a:br>
            <a:endParaRPr lang="pl-PL" dirty="0"/>
          </a:p>
          <a:p>
            <a:pPr>
              <a:buFont typeface="Arial" panose="020B0604020202020204" pitchFamily="34" charset="0"/>
              <a:buChar char="•"/>
            </a:pPr>
            <a:r>
              <a:rPr lang="en-GB" b="1" dirty="0"/>
              <a:t>Domain Adaptation Challenges</a:t>
            </a:r>
            <a:r>
              <a:rPr lang="en-GB" dirty="0"/>
              <a:t>: Off-the-shelf embeddings may not capture domain-specific vocabulary or nuances well, necessitating domain-specific fine-tuning or retraining.</a:t>
            </a:r>
            <a:br>
              <a:rPr lang="pl-PL" dirty="0"/>
            </a:br>
            <a:endParaRPr lang="en-GB" dirty="0"/>
          </a:p>
          <a:p>
            <a:pPr>
              <a:buFont typeface="Arial" panose="020B0604020202020204" pitchFamily="34" charset="0"/>
              <a:buChar char="•"/>
            </a:pPr>
            <a:r>
              <a:rPr lang="en-GB" b="1" dirty="0"/>
              <a:t>Lack of Explainability</a:t>
            </a:r>
            <a:r>
              <a:rPr lang="en-GB" dirty="0"/>
              <a:t>: Similarity scores derived from embeddings can be difficult to interpret, making it challenging to understand why certain texts are considered similar.</a:t>
            </a:r>
          </a:p>
        </p:txBody>
      </p:sp>
    </p:spTree>
    <p:extLst>
      <p:ext uri="{BB962C8B-B14F-4D97-AF65-F5344CB8AC3E}">
        <p14:creationId xmlns:p14="http://schemas.microsoft.com/office/powerpoint/2010/main" val="20630709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ole tekstowe 3">
            <a:extLst>
              <a:ext uri="{FF2B5EF4-FFF2-40B4-BE49-F238E27FC236}">
                <a16:creationId xmlns:a16="http://schemas.microsoft.com/office/drawing/2014/main" id="{96021D72-4DCA-4DCB-59F7-448005537FC6}"/>
              </a:ext>
            </a:extLst>
          </p:cNvPr>
          <p:cNvSpPr txBox="1"/>
          <p:nvPr/>
        </p:nvSpPr>
        <p:spPr>
          <a:xfrm>
            <a:off x="407988" y="565805"/>
            <a:ext cx="11376025" cy="523220"/>
          </a:xfrm>
          <a:prstGeom prst="rect">
            <a:avLst/>
          </a:prstGeom>
          <a:noFill/>
        </p:spPr>
        <p:txBody>
          <a:bodyPr wrap="square" rtlCol="0">
            <a:spAutoFit/>
          </a:bodyPr>
          <a:lstStyle/>
          <a:p>
            <a:r>
              <a:rPr lang="pl-PL" sz="2800" b="1" dirty="0" err="1">
                <a:latin typeface="Poppins" panose="00000500000000000000" pitchFamily="2" charset="-18"/>
                <a:cs typeface="Poppins" panose="00000500000000000000" pitchFamily="2" charset="-18"/>
              </a:rPr>
              <a:t>Semantic</a:t>
            </a:r>
            <a:r>
              <a:rPr lang="pl-PL" sz="2800" b="1" dirty="0">
                <a:latin typeface="Poppins" panose="00000500000000000000" pitchFamily="2" charset="-18"/>
                <a:cs typeface="Poppins" panose="00000500000000000000" pitchFamily="2" charset="-18"/>
              </a:rPr>
              <a:t> </a:t>
            </a:r>
            <a:r>
              <a:rPr lang="pl-PL" sz="2800" b="1" dirty="0" err="1">
                <a:latin typeface="Poppins" panose="00000500000000000000" pitchFamily="2" charset="-18"/>
                <a:cs typeface="Poppins" panose="00000500000000000000" pitchFamily="2" charset="-18"/>
              </a:rPr>
              <a:t>similarity</a:t>
            </a:r>
            <a:r>
              <a:rPr lang="pl-PL" sz="2800" b="1" dirty="0">
                <a:latin typeface="Poppins" panose="00000500000000000000" pitchFamily="2" charset="-18"/>
                <a:cs typeface="Poppins" panose="00000500000000000000" pitchFamily="2" charset="-18"/>
              </a:rPr>
              <a:t> – </a:t>
            </a:r>
            <a:r>
              <a:rPr lang="pl-PL" sz="2800" b="1" dirty="0" err="1">
                <a:latin typeface="Poppins" panose="00000500000000000000" pitchFamily="2" charset="-18"/>
                <a:cs typeface="Poppins" panose="00000500000000000000" pitchFamily="2" charset="-18"/>
              </a:rPr>
              <a:t>vectors</a:t>
            </a:r>
            <a:r>
              <a:rPr lang="pl-PL" sz="2800" b="1" dirty="0">
                <a:latin typeface="Poppins" panose="00000500000000000000" pitchFamily="2" charset="-18"/>
                <a:cs typeface="Poppins" panose="00000500000000000000" pitchFamily="2" charset="-18"/>
              </a:rPr>
              <a:t> DO NOT </a:t>
            </a:r>
            <a:r>
              <a:rPr lang="pl-PL" sz="2800" b="1" dirty="0" err="1">
                <a:latin typeface="Poppins" panose="00000500000000000000" pitchFamily="2" charset="-18"/>
                <a:cs typeface="Poppins" panose="00000500000000000000" pitchFamily="2" charset="-18"/>
              </a:rPr>
              <a:t>reason</a:t>
            </a:r>
            <a:endParaRPr lang="en-GB" sz="2800" b="1" dirty="0">
              <a:latin typeface="Poppins" panose="00000500000000000000" pitchFamily="2" charset="-18"/>
              <a:cs typeface="Poppins" panose="00000500000000000000" pitchFamily="2" charset="-18"/>
            </a:endParaRPr>
          </a:p>
        </p:txBody>
      </p:sp>
      <p:pic>
        <p:nvPicPr>
          <p:cNvPr id="3" name="Obraz 2">
            <a:extLst>
              <a:ext uri="{FF2B5EF4-FFF2-40B4-BE49-F238E27FC236}">
                <a16:creationId xmlns:a16="http://schemas.microsoft.com/office/drawing/2014/main" id="{556F485C-5367-603E-0402-1C4FECD4FF51}"/>
              </a:ext>
            </a:extLst>
          </p:cNvPr>
          <p:cNvPicPr>
            <a:picLocks noChangeAspect="1"/>
          </p:cNvPicPr>
          <p:nvPr/>
        </p:nvPicPr>
        <p:blipFill>
          <a:blip r:embed="rId2"/>
          <a:stretch>
            <a:fillRect/>
          </a:stretch>
        </p:blipFill>
        <p:spPr>
          <a:xfrm>
            <a:off x="4063999" y="1285754"/>
            <a:ext cx="4656744" cy="5394446"/>
          </a:xfrm>
          <a:prstGeom prst="rect">
            <a:avLst/>
          </a:prstGeom>
          <a:effectLst>
            <a:outerShdw blurRad="50800" dist="38100" dir="8100000" algn="tr" rotWithShape="0">
              <a:prstClr val="black">
                <a:alpha val="40000"/>
              </a:prstClr>
            </a:outerShdw>
          </a:effectLst>
        </p:spPr>
      </p:pic>
      <p:pic>
        <p:nvPicPr>
          <p:cNvPr id="5" name="Grafika 4" descr="Link">
            <a:hlinkClick r:id="rId3"/>
            <a:extLst>
              <a:ext uri="{FF2B5EF4-FFF2-40B4-BE49-F238E27FC236}">
                <a16:creationId xmlns:a16="http://schemas.microsoft.com/office/drawing/2014/main" id="{CB0EC0B7-5180-443F-C042-F1754FD7F72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33152" y="999623"/>
            <a:ext cx="1141340" cy="1141340"/>
          </a:xfrm>
          <a:prstGeom prst="rect">
            <a:avLst/>
          </a:prstGeom>
        </p:spPr>
      </p:pic>
    </p:spTree>
    <p:extLst>
      <p:ext uri="{BB962C8B-B14F-4D97-AF65-F5344CB8AC3E}">
        <p14:creationId xmlns:p14="http://schemas.microsoft.com/office/powerpoint/2010/main" val="42340163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5FA96F-AD8A-B839-0230-B1A294A9E864}"/>
            </a:ext>
          </a:extLst>
        </p:cNvPr>
        <p:cNvGrpSpPr/>
        <p:nvPr/>
      </p:nvGrpSpPr>
      <p:grpSpPr>
        <a:xfrm>
          <a:off x="0" y="0"/>
          <a:ext cx="0" cy="0"/>
          <a:chOff x="0" y="0"/>
          <a:chExt cx="0" cy="0"/>
        </a:xfrm>
      </p:grpSpPr>
      <p:sp>
        <p:nvSpPr>
          <p:cNvPr id="4" name="pole tekstowe 3">
            <a:extLst>
              <a:ext uri="{FF2B5EF4-FFF2-40B4-BE49-F238E27FC236}">
                <a16:creationId xmlns:a16="http://schemas.microsoft.com/office/drawing/2014/main" id="{18830D5B-24E6-9C9A-7DC0-7A72EAA4D8C0}"/>
              </a:ext>
            </a:extLst>
          </p:cNvPr>
          <p:cNvSpPr txBox="1"/>
          <p:nvPr/>
        </p:nvSpPr>
        <p:spPr>
          <a:xfrm>
            <a:off x="407988" y="565805"/>
            <a:ext cx="11376025" cy="523220"/>
          </a:xfrm>
          <a:prstGeom prst="rect">
            <a:avLst/>
          </a:prstGeom>
          <a:noFill/>
        </p:spPr>
        <p:txBody>
          <a:bodyPr wrap="square" rtlCol="0">
            <a:spAutoFit/>
          </a:bodyPr>
          <a:lstStyle/>
          <a:p>
            <a:r>
              <a:rPr lang="pl-PL" sz="2800" b="1" dirty="0" err="1">
                <a:latin typeface="Poppins" panose="00000500000000000000" pitchFamily="2" charset="-18"/>
                <a:cs typeface="Poppins" panose="00000500000000000000" pitchFamily="2" charset="-18"/>
              </a:rPr>
              <a:t>Which</a:t>
            </a:r>
            <a:r>
              <a:rPr lang="pl-PL" sz="2800" b="1" dirty="0">
                <a:latin typeface="Poppins" panose="00000500000000000000" pitchFamily="2" charset="-18"/>
                <a:cs typeface="Poppins" panose="00000500000000000000" pitchFamily="2" charset="-18"/>
              </a:rPr>
              <a:t> </a:t>
            </a:r>
            <a:r>
              <a:rPr lang="pl-PL" sz="2800" b="1" dirty="0" err="1">
                <a:latin typeface="Poppins" panose="00000500000000000000" pitchFamily="2" charset="-18"/>
                <a:cs typeface="Poppins" panose="00000500000000000000" pitchFamily="2" charset="-18"/>
              </a:rPr>
              <a:t>sentences</a:t>
            </a:r>
            <a:r>
              <a:rPr lang="pl-PL" sz="2800" b="1" dirty="0">
                <a:latin typeface="Poppins" panose="00000500000000000000" pitchFamily="2" charset="-18"/>
                <a:cs typeface="Poppins" panose="00000500000000000000" pitchFamily="2" charset="-18"/>
              </a:rPr>
              <a:t> </a:t>
            </a:r>
            <a:r>
              <a:rPr lang="pl-PL" sz="2800" b="1" dirty="0" err="1">
                <a:latin typeface="Poppins" panose="00000500000000000000" pitchFamily="2" charset="-18"/>
                <a:cs typeface="Poppins" panose="00000500000000000000" pitchFamily="2" charset="-18"/>
              </a:rPr>
              <a:t>are</a:t>
            </a:r>
            <a:r>
              <a:rPr lang="pl-PL" sz="2800" b="1" dirty="0">
                <a:latin typeface="Poppins" panose="00000500000000000000" pitchFamily="2" charset="-18"/>
                <a:cs typeface="Poppins" panose="00000500000000000000" pitchFamily="2" charset="-18"/>
              </a:rPr>
              <a:t> </a:t>
            </a:r>
            <a:r>
              <a:rPr lang="pl-PL" sz="2800" b="1" dirty="0" err="1">
                <a:latin typeface="Poppins" panose="00000500000000000000" pitchFamily="2" charset="-18"/>
                <a:cs typeface="Poppins" panose="00000500000000000000" pitchFamily="2" charset="-18"/>
              </a:rPr>
              <a:t>closest</a:t>
            </a:r>
            <a:r>
              <a:rPr lang="pl-PL" sz="2800" b="1" dirty="0">
                <a:latin typeface="Poppins" panose="00000500000000000000" pitchFamily="2" charset="-18"/>
                <a:cs typeface="Poppins" panose="00000500000000000000" pitchFamily="2" charset="-18"/>
              </a:rPr>
              <a:t>?</a:t>
            </a:r>
            <a:endParaRPr lang="en-GB" sz="2800" b="1" dirty="0">
              <a:latin typeface="Poppins" panose="00000500000000000000" pitchFamily="2" charset="-18"/>
              <a:cs typeface="Poppins" panose="00000500000000000000" pitchFamily="2" charset="-18"/>
            </a:endParaRPr>
          </a:p>
        </p:txBody>
      </p:sp>
      <p:sp>
        <p:nvSpPr>
          <p:cNvPr id="2" name="Prostokąt: zaokrąglone rogi 1">
            <a:extLst>
              <a:ext uri="{FF2B5EF4-FFF2-40B4-BE49-F238E27FC236}">
                <a16:creationId xmlns:a16="http://schemas.microsoft.com/office/drawing/2014/main" id="{A49FC153-34DB-A967-E1BA-8222427E8474}"/>
              </a:ext>
            </a:extLst>
          </p:cNvPr>
          <p:cNvSpPr/>
          <p:nvPr/>
        </p:nvSpPr>
        <p:spPr>
          <a:xfrm>
            <a:off x="2338388" y="1577975"/>
            <a:ext cx="8062912" cy="898525"/>
          </a:xfrm>
          <a:prstGeom prst="round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dirty="0">
                <a:solidFill>
                  <a:schemeClr val="bg1"/>
                </a:solidFill>
                <a:effectLst/>
                <a:latin typeface="Poppins" panose="00000500000000000000" pitchFamily="2" charset="-18"/>
                <a:cs typeface="Poppins" panose="00000500000000000000" pitchFamily="2" charset="-18"/>
              </a:rPr>
              <a:t>I am looking for a red Ferrari</a:t>
            </a:r>
          </a:p>
        </p:txBody>
      </p:sp>
      <p:sp>
        <p:nvSpPr>
          <p:cNvPr id="6" name="Prostokąt: zaokrąglone rogi 5">
            <a:extLst>
              <a:ext uri="{FF2B5EF4-FFF2-40B4-BE49-F238E27FC236}">
                <a16:creationId xmlns:a16="http://schemas.microsoft.com/office/drawing/2014/main" id="{93518DF7-38DB-1A1A-1754-2C64D3CA93BF}"/>
              </a:ext>
            </a:extLst>
          </p:cNvPr>
          <p:cNvSpPr/>
          <p:nvPr/>
        </p:nvSpPr>
        <p:spPr>
          <a:xfrm>
            <a:off x="2338388" y="2619375"/>
            <a:ext cx="8062912" cy="898525"/>
          </a:xfrm>
          <a:prstGeom prst="round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ts val="1425"/>
              </a:lnSpc>
            </a:pPr>
            <a:r>
              <a:rPr lang="en-GB" sz="2000" b="1" dirty="0">
                <a:solidFill>
                  <a:schemeClr val="tx1"/>
                </a:solidFill>
                <a:effectLst/>
                <a:latin typeface="Poppins" panose="00000500000000000000" pitchFamily="2" charset="-18"/>
                <a:cs typeface="Poppins" panose="00000500000000000000" pitchFamily="2" charset="-18"/>
              </a:rPr>
              <a:t>This Blue Lamborghini sounds</a:t>
            </a:r>
            <a:r>
              <a:rPr lang="pl-PL" sz="2000" b="1" dirty="0">
                <a:solidFill>
                  <a:schemeClr val="tx1"/>
                </a:solidFill>
                <a:effectLst/>
                <a:latin typeface="Poppins" panose="00000500000000000000" pitchFamily="2" charset="-18"/>
                <a:cs typeface="Poppins" panose="00000500000000000000" pitchFamily="2" charset="-18"/>
              </a:rPr>
              <a:t> </a:t>
            </a:r>
            <a:r>
              <a:rPr lang="pl-PL" sz="2000" b="1" dirty="0" err="1">
                <a:solidFill>
                  <a:schemeClr val="tx1"/>
                </a:solidFill>
                <a:effectLst/>
                <a:latin typeface="Poppins" panose="00000500000000000000" pitchFamily="2" charset="-18"/>
                <a:cs typeface="Poppins" panose="00000500000000000000" pitchFamily="2" charset="-18"/>
              </a:rPr>
              <a:t>great</a:t>
            </a:r>
            <a:endParaRPr lang="en-GB" sz="2000" b="1" dirty="0">
              <a:solidFill>
                <a:schemeClr val="tx1"/>
              </a:solidFill>
              <a:effectLst/>
              <a:latin typeface="Poppins" panose="00000500000000000000" pitchFamily="2" charset="-18"/>
              <a:cs typeface="Poppins" panose="00000500000000000000" pitchFamily="2" charset="-18"/>
            </a:endParaRPr>
          </a:p>
        </p:txBody>
      </p:sp>
      <p:sp>
        <p:nvSpPr>
          <p:cNvPr id="7" name="Prostokąt: zaokrąglone rogi 6">
            <a:extLst>
              <a:ext uri="{FF2B5EF4-FFF2-40B4-BE49-F238E27FC236}">
                <a16:creationId xmlns:a16="http://schemas.microsoft.com/office/drawing/2014/main" id="{D581F3B4-189E-1F40-8426-8B5605C5907A}"/>
              </a:ext>
            </a:extLst>
          </p:cNvPr>
          <p:cNvSpPr/>
          <p:nvPr/>
        </p:nvSpPr>
        <p:spPr>
          <a:xfrm>
            <a:off x="2338388" y="3660775"/>
            <a:ext cx="8062912" cy="898525"/>
          </a:xfrm>
          <a:prstGeom prst="round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ts val="1425"/>
              </a:lnSpc>
            </a:pPr>
            <a:r>
              <a:rPr lang="en-GB" sz="2000" b="1" dirty="0">
                <a:solidFill>
                  <a:schemeClr val="tx1"/>
                </a:solidFill>
                <a:latin typeface="Poppins" panose="00000500000000000000" pitchFamily="2" charset="-18"/>
                <a:cs typeface="Poppins" panose="00000500000000000000" pitchFamily="2" charset="-18"/>
              </a:rPr>
              <a:t>Here are red sport shoes</a:t>
            </a:r>
          </a:p>
        </p:txBody>
      </p:sp>
      <p:sp>
        <p:nvSpPr>
          <p:cNvPr id="8" name="Prostokąt: zaokrąglone rogi 7">
            <a:extLst>
              <a:ext uri="{FF2B5EF4-FFF2-40B4-BE49-F238E27FC236}">
                <a16:creationId xmlns:a16="http://schemas.microsoft.com/office/drawing/2014/main" id="{24AD4203-622E-0CCE-B938-E401CCBE67A2}"/>
              </a:ext>
            </a:extLst>
          </p:cNvPr>
          <p:cNvSpPr/>
          <p:nvPr/>
        </p:nvSpPr>
        <p:spPr>
          <a:xfrm>
            <a:off x="2338388" y="4702175"/>
            <a:ext cx="8062912" cy="898525"/>
          </a:xfrm>
          <a:prstGeom prst="round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ts val="1425"/>
              </a:lnSpc>
            </a:pPr>
            <a:r>
              <a:rPr lang="en-GB" sz="2000" b="1" dirty="0">
                <a:solidFill>
                  <a:schemeClr val="tx1"/>
                </a:solidFill>
                <a:latin typeface="Poppins" panose="00000500000000000000" pitchFamily="2" charset="-18"/>
                <a:cs typeface="Poppins" panose="00000500000000000000" pitchFamily="2" charset="-18"/>
              </a:rPr>
              <a:t>Passat 1.9 TDI has the best engine</a:t>
            </a:r>
          </a:p>
        </p:txBody>
      </p:sp>
    </p:spTree>
    <p:extLst>
      <p:ext uri="{BB962C8B-B14F-4D97-AF65-F5344CB8AC3E}">
        <p14:creationId xmlns:p14="http://schemas.microsoft.com/office/powerpoint/2010/main" val="17628272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5E9506-9217-CC61-9F70-4AF96C47FBA3}"/>
            </a:ext>
          </a:extLst>
        </p:cNvPr>
        <p:cNvGrpSpPr/>
        <p:nvPr/>
      </p:nvGrpSpPr>
      <p:grpSpPr>
        <a:xfrm>
          <a:off x="0" y="0"/>
          <a:ext cx="0" cy="0"/>
          <a:chOff x="0" y="0"/>
          <a:chExt cx="0" cy="0"/>
        </a:xfrm>
      </p:grpSpPr>
      <p:sp>
        <p:nvSpPr>
          <p:cNvPr id="4" name="pole tekstowe 3">
            <a:extLst>
              <a:ext uri="{FF2B5EF4-FFF2-40B4-BE49-F238E27FC236}">
                <a16:creationId xmlns:a16="http://schemas.microsoft.com/office/drawing/2014/main" id="{FA51B703-934F-B8B0-2B5C-A9731456A51E}"/>
              </a:ext>
            </a:extLst>
          </p:cNvPr>
          <p:cNvSpPr txBox="1"/>
          <p:nvPr/>
        </p:nvSpPr>
        <p:spPr>
          <a:xfrm>
            <a:off x="407988" y="565805"/>
            <a:ext cx="11376025" cy="523220"/>
          </a:xfrm>
          <a:prstGeom prst="rect">
            <a:avLst/>
          </a:prstGeom>
          <a:noFill/>
        </p:spPr>
        <p:txBody>
          <a:bodyPr wrap="square" rtlCol="0">
            <a:spAutoFit/>
          </a:bodyPr>
          <a:lstStyle/>
          <a:p>
            <a:r>
              <a:rPr lang="pl-PL" sz="2800" b="1" dirty="0" err="1">
                <a:latin typeface="Poppins" panose="00000500000000000000" pitchFamily="2" charset="-18"/>
                <a:cs typeface="Poppins" panose="00000500000000000000" pitchFamily="2" charset="-18"/>
              </a:rPr>
              <a:t>Which</a:t>
            </a:r>
            <a:r>
              <a:rPr lang="pl-PL" sz="2800" b="1" dirty="0">
                <a:latin typeface="Poppins" panose="00000500000000000000" pitchFamily="2" charset="-18"/>
                <a:cs typeface="Poppins" panose="00000500000000000000" pitchFamily="2" charset="-18"/>
              </a:rPr>
              <a:t> </a:t>
            </a:r>
            <a:r>
              <a:rPr lang="pl-PL" sz="2800" b="1" dirty="0" err="1">
                <a:latin typeface="Poppins" panose="00000500000000000000" pitchFamily="2" charset="-18"/>
                <a:cs typeface="Poppins" panose="00000500000000000000" pitchFamily="2" charset="-18"/>
              </a:rPr>
              <a:t>sentences</a:t>
            </a:r>
            <a:r>
              <a:rPr lang="pl-PL" sz="2800" b="1" dirty="0">
                <a:latin typeface="Poppins" panose="00000500000000000000" pitchFamily="2" charset="-18"/>
                <a:cs typeface="Poppins" panose="00000500000000000000" pitchFamily="2" charset="-18"/>
              </a:rPr>
              <a:t> </a:t>
            </a:r>
            <a:r>
              <a:rPr lang="pl-PL" sz="2800" b="1" dirty="0" err="1">
                <a:latin typeface="Poppins" panose="00000500000000000000" pitchFamily="2" charset="-18"/>
                <a:cs typeface="Poppins" panose="00000500000000000000" pitchFamily="2" charset="-18"/>
              </a:rPr>
              <a:t>are</a:t>
            </a:r>
            <a:r>
              <a:rPr lang="pl-PL" sz="2800" b="1" dirty="0">
                <a:latin typeface="Poppins" panose="00000500000000000000" pitchFamily="2" charset="-18"/>
                <a:cs typeface="Poppins" panose="00000500000000000000" pitchFamily="2" charset="-18"/>
              </a:rPr>
              <a:t> </a:t>
            </a:r>
            <a:r>
              <a:rPr lang="pl-PL" sz="2800" b="1" dirty="0" err="1">
                <a:latin typeface="Poppins" panose="00000500000000000000" pitchFamily="2" charset="-18"/>
                <a:cs typeface="Poppins" panose="00000500000000000000" pitchFamily="2" charset="-18"/>
              </a:rPr>
              <a:t>closest</a:t>
            </a:r>
            <a:r>
              <a:rPr lang="pl-PL" sz="2800" b="1" dirty="0">
                <a:latin typeface="Poppins" panose="00000500000000000000" pitchFamily="2" charset="-18"/>
                <a:cs typeface="Poppins" panose="00000500000000000000" pitchFamily="2" charset="-18"/>
              </a:rPr>
              <a:t>?</a:t>
            </a:r>
            <a:endParaRPr lang="en-GB" sz="2800" b="1" dirty="0">
              <a:latin typeface="Poppins" panose="00000500000000000000" pitchFamily="2" charset="-18"/>
              <a:cs typeface="Poppins" panose="00000500000000000000" pitchFamily="2" charset="-18"/>
            </a:endParaRPr>
          </a:p>
        </p:txBody>
      </p:sp>
      <p:sp>
        <p:nvSpPr>
          <p:cNvPr id="2" name="Prostokąt: zaokrąglone rogi 1">
            <a:extLst>
              <a:ext uri="{FF2B5EF4-FFF2-40B4-BE49-F238E27FC236}">
                <a16:creationId xmlns:a16="http://schemas.microsoft.com/office/drawing/2014/main" id="{C81785BE-476C-2B4F-7E4B-F5D77F6ED197}"/>
              </a:ext>
            </a:extLst>
          </p:cNvPr>
          <p:cNvSpPr/>
          <p:nvPr/>
        </p:nvSpPr>
        <p:spPr>
          <a:xfrm>
            <a:off x="2338388" y="1577975"/>
            <a:ext cx="8062912" cy="898525"/>
          </a:xfrm>
          <a:prstGeom prst="round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2000" b="1" dirty="0">
                <a:solidFill>
                  <a:schemeClr val="bg1"/>
                </a:solidFill>
                <a:effectLst/>
                <a:latin typeface="Poppins" panose="00000500000000000000" pitchFamily="2" charset="-18"/>
                <a:cs typeface="Poppins" panose="00000500000000000000" pitchFamily="2" charset="-18"/>
              </a:rPr>
              <a:t>Aby odpowiedzieć na to pytanie musimy przeanalizować art. 10 pkt. 8 kodeksu podstępowania cywilnego</a:t>
            </a:r>
            <a:endParaRPr lang="en-GB" sz="2000" b="1" dirty="0">
              <a:solidFill>
                <a:schemeClr val="bg1"/>
              </a:solidFill>
              <a:effectLst/>
              <a:latin typeface="Poppins" panose="00000500000000000000" pitchFamily="2" charset="-18"/>
              <a:cs typeface="Poppins" panose="00000500000000000000" pitchFamily="2" charset="-18"/>
            </a:endParaRPr>
          </a:p>
        </p:txBody>
      </p:sp>
      <p:sp>
        <p:nvSpPr>
          <p:cNvPr id="6" name="Prostokąt: zaokrąglone rogi 5">
            <a:extLst>
              <a:ext uri="{FF2B5EF4-FFF2-40B4-BE49-F238E27FC236}">
                <a16:creationId xmlns:a16="http://schemas.microsoft.com/office/drawing/2014/main" id="{44E48C9E-DCA7-F0AF-E72F-FA0A497FA562}"/>
              </a:ext>
            </a:extLst>
          </p:cNvPr>
          <p:cNvSpPr/>
          <p:nvPr/>
        </p:nvSpPr>
        <p:spPr>
          <a:xfrm>
            <a:off x="2338388" y="2619375"/>
            <a:ext cx="8062912" cy="898525"/>
          </a:xfrm>
          <a:prstGeom prst="round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2000" b="1" dirty="0">
                <a:solidFill>
                  <a:schemeClr val="tx1"/>
                </a:solidFill>
                <a:latin typeface="Poppins" panose="00000500000000000000" pitchFamily="2" charset="-18"/>
                <a:cs typeface="Poppins" panose="00000500000000000000" pitchFamily="2" charset="-18"/>
              </a:rPr>
              <a:t>Art. 100 kodeksu podstępowania cywilnego mówi o problemie zadłużenia</a:t>
            </a:r>
          </a:p>
        </p:txBody>
      </p:sp>
      <p:sp>
        <p:nvSpPr>
          <p:cNvPr id="7" name="Prostokąt: zaokrąglone rogi 6">
            <a:extLst>
              <a:ext uri="{FF2B5EF4-FFF2-40B4-BE49-F238E27FC236}">
                <a16:creationId xmlns:a16="http://schemas.microsoft.com/office/drawing/2014/main" id="{C2930A7B-03D6-5874-4C8C-B8C83B1E23B9}"/>
              </a:ext>
            </a:extLst>
          </p:cNvPr>
          <p:cNvSpPr/>
          <p:nvPr/>
        </p:nvSpPr>
        <p:spPr>
          <a:xfrm>
            <a:off x="2338388" y="3660775"/>
            <a:ext cx="8062912" cy="898525"/>
          </a:xfrm>
          <a:prstGeom prst="round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ts val="1425"/>
              </a:lnSpc>
            </a:pPr>
            <a:r>
              <a:rPr lang="pl-PL" sz="2000" b="1" dirty="0">
                <a:solidFill>
                  <a:schemeClr val="tx1"/>
                </a:solidFill>
                <a:latin typeface="Poppins" panose="00000500000000000000" pitchFamily="2" charset="-18"/>
                <a:cs typeface="Poppins" panose="00000500000000000000" pitchFamily="2" charset="-18"/>
              </a:rPr>
              <a:t>W kodeksie cywilnym, artykule 8 jest mowa o karze 10 zł</a:t>
            </a:r>
          </a:p>
        </p:txBody>
      </p:sp>
      <p:sp>
        <p:nvSpPr>
          <p:cNvPr id="8" name="Prostokąt: zaokrąglone rogi 7">
            <a:extLst>
              <a:ext uri="{FF2B5EF4-FFF2-40B4-BE49-F238E27FC236}">
                <a16:creationId xmlns:a16="http://schemas.microsoft.com/office/drawing/2014/main" id="{F5920AD5-277D-5BDC-567B-E95838C94F64}"/>
              </a:ext>
            </a:extLst>
          </p:cNvPr>
          <p:cNvSpPr/>
          <p:nvPr/>
        </p:nvSpPr>
        <p:spPr>
          <a:xfrm>
            <a:off x="2338388" y="4702175"/>
            <a:ext cx="8062912" cy="898525"/>
          </a:xfrm>
          <a:prstGeom prst="round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2000" b="1" dirty="0">
                <a:solidFill>
                  <a:schemeClr val="tx1"/>
                </a:solidFill>
                <a:latin typeface="Poppins" panose="00000500000000000000" pitchFamily="2" charset="-18"/>
                <a:cs typeface="Poppins" panose="00000500000000000000" pitchFamily="2" charset="-18"/>
              </a:rPr>
              <a:t>Chodzi tutaj o artykuł 10, pkt 8 kodeksu postępowania cywilnego, który wznawia postępowanie po 10 dniach</a:t>
            </a:r>
          </a:p>
        </p:txBody>
      </p:sp>
    </p:spTree>
    <p:extLst>
      <p:ext uri="{BB962C8B-B14F-4D97-AF65-F5344CB8AC3E}">
        <p14:creationId xmlns:p14="http://schemas.microsoft.com/office/powerpoint/2010/main" val="39108157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D4DBFA6-B694-1DD3-136B-0BDDA1647388}"/>
              </a:ext>
            </a:extLst>
          </p:cNvPr>
          <p:cNvSpPr>
            <a:spLocks noGrp="1"/>
          </p:cNvSpPr>
          <p:nvPr>
            <p:ph type="ctrTitle"/>
          </p:nvPr>
        </p:nvSpPr>
        <p:spPr/>
        <p:txBody>
          <a:bodyPr/>
          <a:lstStyle/>
          <a:p>
            <a:r>
              <a:rPr lang="pl-PL" dirty="0" err="1">
                <a:latin typeface="Poppins Bold" panose="00000800000000000000" pitchFamily="2" charset="-18"/>
                <a:cs typeface="Poppins Bold" panose="00000800000000000000" pitchFamily="2" charset="-18"/>
              </a:rPr>
              <a:t>Sequence</a:t>
            </a:r>
            <a:r>
              <a:rPr lang="pl-PL" dirty="0">
                <a:latin typeface="Poppins Bold" panose="00000800000000000000" pitchFamily="2" charset="-18"/>
                <a:cs typeface="Poppins Bold" panose="00000800000000000000" pitchFamily="2" charset="-18"/>
              </a:rPr>
              <a:t> </a:t>
            </a:r>
            <a:r>
              <a:rPr lang="pl-PL" dirty="0" err="1">
                <a:latin typeface="Poppins Bold" panose="00000800000000000000" pitchFamily="2" charset="-18"/>
                <a:cs typeface="Poppins Bold" panose="00000800000000000000" pitchFamily="2" charset="-18"/>
              </a:rPr>
              <a:t>models</a:t>
            </a:r>
            <a:endParaRPr lang="en-GB" dirty="0">
              <a:latin typeface="Poppins Bold" panose="00000800000000000000" pitchFamily="2" charset="-18"/>
              <a:cs typeface="Poppins Bold" panose="00000800000000000000" pitchFamily="2" charset="-18"/>
            </a:endParaRPr>
          </a:p>
        </p:txBody>
      </p:sp>
    </p:spTree>
    <p:extLst>
      <p:ext uri="{BB962C8B-B14F-4D97-AF65-F5344CB8AC3E}">
        <p14:creationId xmlns:p14="http://schemas.microsoft.com/office/powerpoint/2010/main" val="3386947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F650861C-1ABE-05DA-B93E-7BCC8161828A}"/>
              </a:ext>
            </a:extLst>
          </p:cNvPr>
          <p:cNvSpPr>
            <a:spLocks noGrp="1"/>
          </p:cNvSpPr>
          <p:nvPr>
            <p:ph idx="1"/>
          </p:nvPr>
        </p:nvSpPr>
        <p:spPr>
          <a:xfrm>
            <a:off x="407988" y="1448416"/>
            <a:ext cx="5543550" cy="4351338"/>
          </a:xfrm>
        </p:spPr>
        <p:txBody>
          <a:bodyPr>
            <a:normAutofit/>
          </a:bodyPr>
          <a:lstStyle/>
          <a:p>
            <a:r>
              <a:rPr lang="pl-PL" sz="2000" dirty="0" err="1">
                <a:latin typeface="Poppins" panose="00000500000000000000" pitchFamily="2" charset="-18"/>
                <a:cs typeface="Poppins" panose="00000500000000000000" pitchFamily="2" charset="-18"/>
              </a:rPr>
              <a:t>Deep</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Neural</a:t>
            </a:r>
            <a:r>
              <a:rPr lang="pl-PL" sz="2000" dirty="0">
                <a:latin typeface="Poppins" panose="00000500000000000000" pitchFamily="2" charset="-18"/>
                <a:cs typeface="Poppins" panose="00000500000000000000" pitchFamily="2" charset="-18"/>
              </a:rPr>
              <a:t> Networks </a:t>
            </a:r>
            <a:r>
              <a:rPr lang="pl-PL" sz="2000" dirty="0" err="1">
                <a:latin typeface="Poppins" panose="00000500000000000000" pitchFamily="2" charset="-18"/>
                <a:cs typeface="Poppins" panose="00000500000000000000" pitchFamily="2" charset="-18"/>
              </a:rPr>
              <a:t>can</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learn</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complex</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patterns</a:t>
            </a:r>
            <a:r>
              <a:rPr lang="pl-PL" sz="2000" dirty="0">
                <a:latin typeface="Poppins" panose="00000500000000000000" pitchFamily="2" charset="-18"/>
                <a:cs typeface="Poppins" panose="00000500000000000000" pitchFamily="2" charset="-18"/>
              </a:rPr>
              <a:t> and handle </a:t>
            </a:r>
            <a:r>
              <a:rPr lang="pl-PL" sz="2000" dirty="0" err="1">
                <a:latin typeface="Poppins" panose="00000500000000000000" pitchFamily="2" charset="-18"/>
                <a:cs typeface="Poppins" panose="00000500000000000000" pitchFamily="2" charset="-18"/>
              </a:rPr>
              <a:t>language</a:t>
            </a:r>
            <a:r>
              <a:rPr lang="pl-PL" sz="2000" dirty="0">
                <a:latin typeface="Poppins" panose="00000500000000000000" pitchFamily="2" charset="-18"/>
                <a:cs typeface="Poppins" panose="00000500000000000000" pitchFamily="2" charset="-18"/>
              </a:rPr>
              <a:t> data </a:t>
            </a:r>
            <a:r>
              <a:rPr lang="pl-PL" sz="2000" dirty="0" err="1">
                <a:latin typeface="Poppins" panose="00000500000000000000" pitchFamily="2" charset="-18"/>
                <a:cs typeface="Poppins" panose="00000500000000000000" pitchFamily="2" charset="-18"/>
              </a:rPr>
              <a:t>well</a:t>
            </a:r>
            <a:endParaRPr lang="pl-PL" sz="2000" dirty="0">
              <a:latin typeface="Poppins" panose="00000500000000000000" pitchFamily="2" charset="-18"/>
              <a:cs typeface="Poppins" panose="00000500000000000000" pitchFamily="2" charset="-18"/>
            </a:endParaRPr>
          </a:p>
          <a:p>
            <a:r>
              <a:rPr lang="pl-PL" sz="2000" dirty="0" err="1">
                <a:latin typeface="Poppins" panose="00000500000000000000" pitchFamily="2" charset="-18"/>
                <a:cs typeface="Poppins" panose="00000500000000000000" pitchFamily="2" charset="-18"/>
              </a:rPr>
              <a:t>Another</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advantage</a:t>
            </a:r>
            <a:r>
              <a:rPr lang="pl-PL" sz="2000" dirty="0">
                <a:latin typeface="Poppins" panose="00000500000000000000" pitchFamily="2" charset="-18"/>
                <a:cs typeface="Poppins" panose="00000500000000000000" pitchFamily="2" charset="-18"/>
              </a:rPr>
              <a:t> of </a:t>
            </a:r>
            <a:r>
              <a:rPr lang="pl-PL" sz="2000" dirty="0" err="1">
                <a:latin typeface="Poppins" panose="00000500000000000000" pitchFamily="2" charset="-18"/>
                <a:cs typeface="Poppins" panose="00000500000000000000" pitchFamily="2" charset="-18"/>
              </a:rPr>
              <a:t>DNNs</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is</a:t>
            </a:r>
            <a:r>
              <a:rPr lang="pl-PL" sz="2000" dirty="0">
                <a:latin typeface="Poppins" panose="00000500000000000000" pitchFamily="2" charset="-18"/>
                <a:cs typeface="Poppins" panose="00000500000000000000" pitchFamily="2" charset="-18"/>
              </a:rPr>
              <a:t> the </a:t>
            </a:r>
            <a:r>
              <a:rPr lang="pl-PL" sz="2000" dirty="0" err="1">
                <a:latin typeface="Poppins" panose="00000500000000000000" pitchFamily="2" charset="-18"/>
                <a:cs typeface="Poppins" panose="00000500000000000000" pitchFamily="2" charset="-18"/>
              </a:rPr>
              <a:t>fact</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that</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their</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training</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process</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creates</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langiage</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embeddings</a:t>
            </a:r>
            <a:r>
              <a:rPr lang="pl-PL" sz="2000" dirty="0">
                <a:latin typeface="Poppins" panose="00000500000000000000" pitchFamily="2" charset="-18"/>
                <a:cs typeface="Poppins" panose="00000500000000000000" pitchFamily="2" charset="-18"/>
              </a:rPr>
              <a:t> as a </a:t>
            </a:r>
            <a:r>
              <a:rPr lang="pl-PL" sz="2000" dirty="0" err="1">
                <a:latin typeface="Poppins" panose="00000500000000000000" pitchFamily="2" charset="-18"/>
                <a:cs typeface="Poppins" panose="00000500000000000000" pitchFamily="2" charset="-18"/>
              </a:rPr>
              <a:t>side-product</a:t>
            </a:r>
            <a:endParaRPr lang="pl-PL" sz="2000" dirty="0">
              <a:latin typeface="Poppins" panose="00000500000000000000" pitchFamily="2" charset="-18"/>
              <a:cs typeface="Poppins" panose="00000500000000000000" pitchFamily="2" charset="-18"/>
            </a:endParaRPr>
          </a:p>
          <a:p>
            <a:r>
              <a:rPr lang="pl-PL" sz="2000" dirty="0">
                <a:latin typeface="Poppins" panose="00000500000000000000" pitchFamily="2" charset="-18"/>
                <a:cs typeface="Poppins" panose="00000500000000000000" pitchFamily="2" charset="-18"/>
              </a:rPr>
              <a:t>We </a:t>
            </a:r>
            <a:r>
              <a:rPr lang="pl-PL" sz="2000" dirty="0" err="1">
                <a:latin typeface="Poppins" panose="00000500000000000000" pitchFamily="2" charset="-18"/>
                <a:cs typeface="Poppins" panose="00000500000000000000" pitchFamily="2" charset="-18"/>
              </a:rPr>
              <a:t>can</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extract</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embeddings</a:t>
            </a:r>
            <a:r>
              <a:rPr lang="pl-PL" sz="2000" dirty="0">
                <a:latin typeface="Poppins" panose="00000500000000000000" pitchFamily="2" charset="-18"/>
                <a:cs typeface="Poppins" panose="00000500000000000000" pitchFamily="2" charset="-18"/>
              </a:rPr>
              <a:t> (with </a:t>
            </a:r>
            <a:r>
              <a:rPr lang="pl-PL" sz="2000" dirty="0" err="1">
                <a:latin typeface="Poppins" panose="00000500000000000000" pitchFamily="2" charset="-18"/>
                <a:cs typeface="Poppins" panose="00000500000000000000" pitchFamily="2" charset="-18"/>
              </a:rPr>
              <a:t>different</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dimensionality</a:t>
            </a:r>
            <a:r>
              <a:rPr lang="pl-PL" sz="2000" dirty="0">
                <a:latin typeface="Poppins" panose="00000500000000000000" pitchFamily="2" charset="-18"/>
                <a:cs typeface="Poppins" panose="00000500000000000000" pitchFamily="2" charset="-18"/>
              </a:rPr>
              <a:t>) by </a:t>
            </a:r>
            <a:r>
              <a:rPr lang="pl-PL" sz="2000" dirty="0" err="1">
                <a:latin typeface="Poppins" panose="00000500000000000000" pitchFamily="2" charset="-18"/>
                <a:cs typeface="Poppins" panose="00000500000000000000" pitchFamily="2" charset="-18"/>
              </a:rPr>
              <a:t>disecting</a:t>
            </a:r>
            <a:r>
              <a:rPr lang="pl-PL" sz="2000" dirty="0">
                <a:latin typeface="Poppins" panose="00000500000000000000" pitchFamily="2" charset="-18"/>
                <a:cs typeface="Poppins" panose="00000500000000000000" pitchFamily="2" charset="-18"/>
              </a:rPr>
              <a:t> one of </a:t>
            </a:r>
            <a:r>
              <a:rPr lang="pl-PL" sz="2000" dirty="0" err="1">
                <a:latin typeface="Poppins" panose="00000500000000000000" pitchFamily="2" charset="-18"/>
                <a:cs typeface="Poppins" panose="00000500000000000000" pitchFamily="2" charset="-18"/>
              </a:rPr>
              <a:t>hidden</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layers</a:t>
            </a:r>
            <a:r>
              <a:rPr lang="pl-PL" sz="2000" dirty="0">
                <a:latin typeface="Poppins" panose="00000500000000000000" pitchFamily="2" charset="-18"/>
                <a:cs typeface="Poppins" panose="00000500000000000000" pitchFamily="2" charset="-18"/>
              </a:rPr>
              <a:t> </a:t>
            </a:r>
            <a:endParaRPr lang="en-GB" sz="2000" dirty="0">
              <a:latin typeface="Poppins" panose="00000500000000000000" pitchFamily="2" charset="-18"/>
              <a:cs typeface="Poppins" panose="00000500000000000000" pitchFamily="2" charset="-18"/>
            </a:endParaRPr>
          </a:p>
          <a:p>
            <a:endParaRPr lang="en-GB" sz="2000" dirty="0">
              <a:latin typeface="Poppins" panose="00000500000000000000" pitchFamily="2" charset="-18"/>
              <a:cs typeface="Poppins" panose="00000500000000000000" pitchFamily="2" charset="-18"/>
            </a:endParaRPr>
          </a:p>
        </p:txBody>
      </p:sp>
      <p:sp>
        <p:nvSpPr>
          <p:cNvPr id="4" name="pole tekstowe 3">
            <a:extLst>
              <a:ext uri="{FF2B5EF4-FFF2-40B4-BE49-F238E27FC236}">
                <a16:creationId xmlns:a16="http://schemas.microsoft.com/office/drawing/2014/main" id="{96021D72-4DCA-4DCB-59F7-448005537FC6}"/>
              </a:ext>
            </a:extLst>
          </p:cNvPr>
          <p:cNvSpPr txBox="1"/>
          <p:nvPr/>
        </p:nvSpPr>
        <p:spPr>
          <a:xfrm>
            <a:off x="407988" y="565805"/>
            <a:ext cx="11376025" cy="523220"/>
          </a:xfrm>
          <a:prstGeom prst="rect">
            <a:avLst/>
          </a:prstGeom>
          <a:noFill/>
        </p:spPr>
        <p:txBody>
          <a:bodyPr wrap="square" rtlCol="0">
            <a:spAutoFit/>
          </a:bodyPr>
          <a:lstStyle/>
          <a:p>
            <a:r>
              <a:rPr lang="pl-PL" sz="2800" b="1" dirty="0" err="1">
                <a:latin typeface="Poppins" panose="00000500000000000000" pitchFamily="2" charset="-18"/>
                <a:cs typeface="Poppins" panose="00000500000000000000" pitchFamily="2" charset="-18"/>
              </a:rPr>
              <a:t>Intro</a:t>
            </a:r>
            <a:r>
              <a:rPr lang="pl-PL" sz="2800" b="1" dirty="0">
                <a:latin typeface="Poppins" panose="00000500000000000000" pitchFamily="2" charset="-18"/>
                <a:cs typeface="Poppins" panose="00000500000000000000" pitchFamily="2" charset="-18"/>
              </a:rPr>
              <a:t> to </a:t>
            </a:r>
            <a:r>
              <a:rPr lang="pl-PL" sz="2800" b="1" dirty="0" err="1">
                <a:latin typeface="Poppins" panose="00000500000000000000" pitchFamily="2" charset="-18"/>
                <a:cs typeface="Poppins" panose="00000500000000000000" pitchFamily="2" charset="-18"/>
              </a:rPr>
              <a:t>Deep</a:t>
            </a:r>
            <a:r>
              <a:rPr lang="pl-PL" sz="2800" b="1" dirty="0">
                <a:latin typeface="Poppins" panose="00000500000000000000" pitchFamily="2" charset="-18"/>
                <a:cs typeface="Poppins" panose="00000500000000000000" pitchFamily="2" charset="-18"/>
              </a:rPr>
              <a:t> </a:t>
            </a:r>
            <a:r>
              <a:rPr lang="pl-PL" sz="2800" b="1" dirty="0" err="1">
                <a:latin typeface="Poppins" panose="00000500000000000000" pitchFamily="2" charset="-18"/>
                <a:cs typeface="Poppins" panose="00000500000000000000" pitchFamily="2" charset="-18"/>
              </a:rPr>
              <a:t>Neural</a:t>
            </a:r>
            <a:r>
              <a:rPr lang="pl-PL" sz="2800" b="1" dirty="0">
                <a:latin typeface="Poppins" panose="00000500000000000000" pitchFamily="2" charset="-18"/>
                <a:cs typeface="Poppins" panose="00000500000000000000" pitchFamily="2" charset="-18"/>
              </a:rPr>
              <a:t> Networks</a:t>
            </a:r>
            <a:endParaRPr lang="en-GB" sz="2800" b="1" dirty="0">
              <a:latin typeface="Poppins" panose="00000500000000000000" pitchFamily="2" charset="-18"/>
              <a:cs typeface="Poppins" panose="00000500000000000000" pitchFamily="2" charset="-18"/>
            </a:endParaRPr>
          </a:p>
        </p:txBody>
      </p:sp>
      <p:sp>
        <p:nvSpPr>
          <p:cNvPr id="7" name="pole tekstowe 6">
            <a:extLst>
              <a:ext uri="{FF2B5EF4-FFF2-40B4-BE49-F238E27FC236}">
                <a16:creationId xmlns:a16="http://schemas.microsoft.com/office/drawing/2014/main" id="{E97A6865-F845-64F9-F275-447933D66AF4}"/>
              </a:ext>
            </a:extLst>
          </p:cNvPr>
          <p:cNvSpPr txBox="1"/>
          <p:nvPr/>
        </p:nvSpPr>
        <p:spPr>
          <a:xfrm>
            <a:off x="6240464" y="1449388"/>
            <a:ext cx="5561012" cy="369332"/>
          </a:xfrm>
          <a:prstGeom prst="rect">
            <a:avLst/>
          </a:prstGeom>
          <a:noFill/>
        </p:spPr>
        <p:txBody>
          <a:bodyPr wrap="square" rtlCol="0">
            <a:spAutoFit/>
          </a:bodyPr>
          <a:lstStyle/>
          <a:p>
            <a:pPr algn="ctr"/>
            <a:r>
              <a:rPr lang="pl-PL" b="1" dirty="0" err="1">
                <a:latin typeface="Poppins" panose="00000500000000000000" pitchFamily="2" charset="-18"/>
                <a:cs typeface="Poppins" panose="00000500000000000000" pitchFamily="2" charset="-18"/>
              </a:rPr>
              <a:t>Deep</a:t>
            </a:r>
            <a:r>
              <a:rPr lang="pl-PL" b="1" dirty="0">
                <a:latin typeface="Poppins" panose="00000500000000000000" pitchFamily="2" charset="-18"/>
                <a:cs typeface="Poppins" panose="00000500000000000000" pitchFamily="2" charset="-18"/>
              </a:rPr>
              <a:t> </a:t>
            </a:r>
            <a:r>
              <a:rPr lang="pl-PL" b="1" dirty="0" err="1">
                <a:latin typeface="Poppins" panose="00000500000000000000" pitchFamily="2" charset="-18"/>
                <a:cs typeface="Poppins" panose="00000500000000000000" pitchFamily="2" charset="-18"/>
              </a:rPr>
              <a:t>Neural</a:t>
            </a:r>
            <a:r>
              <a:rPr lang="pl-PL" b="1" dirty="0">
                <a:latin typeface="Poppins" panose="00000500000000000000" pitchFamily="2" charset="-18"/>
                <a:cs typeface="Poppins" panose="00000500000000000000" pitchFamily="2" charset="-18"/>
              </a:rPr>
              <a:t> Network diagram</a:t>
            </a:r>
            <a:endParaRPr lang="en-GB" b="1" dirty="0">
              <a:latin typeface="Poppins" panose="00000500000000000000" pitchFamily="2" charset="-18"/>
              <a:cs typeface="Poppins" panose="00000500000000000000" pitchFamily="2" charset="-18"/>
            </a:endParaRPr>
          </a:p>
        </p:txBody>
      </p:sp>
      <p:pic>
        <p:nvPicPr>
          <p:cNvPr id="9" name="Obraz 8">
            <a:extLst>
              <a:ext uri="{FF2B5EF4-FFF2-40B4-BE49-F238E27FC236}">
                <a16:creationId xmlns:a16="http://schemas.microsoft.com/office/drawing/2014/main" id="{09BCF4A9-ED9F-A518-A8FF-CCEE89F5F423}"/>
              </a:ext>
            </a:extLst>
          </p:cNvPr>
          <p:cNvPicPr>
            <a:picLocks noChangeAspect="1"/>
          </p:cNvPicPr>
          <p:nvPr/>
        </p:nvPicPr>
        <p:blipFill>
          <a:blip r:embed="rId2"/>
          <a:stretch>
            <a:fillRect/>
          </a:stretch>
        </p:blipFill>
        <p:spPr>
          <a:xfrm>
            <a:off x="6616919" y="1818720"/>
            <a:ext cx="4808102" cy="4969946"/>
          </a:xfrm>
          <a:prstGeom prst="rect">
            <a:avLst/>
          </a:prstGeom>
        </p:spPr>
      </p:pic>
    </p:spTree>
    <p:extLst>
      <p:ext uri="{BB962C8B-B14F-4D97-AF65-F5344CB8AC3E}">
        <p14:creationId xmlns:p14="http://schemas.microsoft.com/office/powerpoint/2010/main" val="2745663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ole tekstowe 3">
            <a:extLst>
              <a:ext uri="{FF2B5EF4-FFF2-40B4-BE49-F238E27FC236}">
                <a16:creationId xmlns:a16="http://schemas.microsoft.com/office/drawing/2014/main" id="{0F140456-47EE-9157-8335-5DA63E3E40B1}"/>
              </a:ext>
            </a:extLst>
          </p:cNvPr>
          <p:cNvSpPr txBox="1"/>
          <p:nvPr/>
        </p:nvSpPr>
        <p:spPr>
          <a:xfrm>
            <a:off x="407988" y="333375"/>
            <a:ext cx="11376025" cy="523220"/>
          </a:xfrm>
          <a:prstGeom prst="rect">
            <a:avLst/>
          </a:prstGeom>
          <a:noFill/>
        </p:spPr>
        <p:txBody>
          <a:bodyPr wrap="square" rtlCol="0">
            <a:spAutoFit/>
          </a:bodyPr>
          <a:lstStyle/>
          <a:p>
            <a:r>
              <a:rPr lang="pl-PL" sz="2800" b="1" dirty="0">
                <a:latin typeface="Poppins" panose="00000500000000000000" pitchFamily="2" charset="-18"/>
                <a:cs typeface="Poppins" panose="00000500000000000000" pitchFamily="2" charset="-18"/>
              </a:rPr>
              <a:t>Course Agenda</a:t>
            </a:r>
            <a:endParaRPr lang="en-GB" sz="2800" b="1" dirty="0">
              <a:latin typeface="Poppins" panose="00000500000000000000" pitchFamily="2" charset="-18"/>
              <a:cs typeface="Poppins" panose="00000500000000000000" pitchFamily="2" charset="-18"/>
            </a:endParaRPr>
          </a:p>
        </p:txBody>
      </p:sp>
      <p:sp>
        <p:nvSpPr>
          <p:cNvPr id="5" name="pole tekstowe 4">
            <a:extLst>
              <a:ext uri="{FF2B5EF4-FFF2-40B4-BE49-F238E27FC236}">
                <a16:creationId xmlns:a16="http://schemas.microsoft.com/office/drawing/2014/main" id="{CFE70D87-7CD2-F74B-02FE-8FC044A1651E}"/>
              </a:ext>
            </a:extLst>
          </p:cNvPr>
          <p:cNvSpPr txBox="1"/>
          <p:nvPr/>
        </p:nvSpPr>
        <p:spPr>
          <a:xfrm>
            <a:off x="407988" y="1089025"/>
            <a:ext cx="11376025" cy="3424527"/>
          </a:xfrm>
          <a:prstGeom prst="rect">
            <a:avLst/>
          </a:prstGeom>
          <a:noFill/>
        </p:spPr>
        <p:txBody>
          <a:bodyPr wrap="square" rtlCol="0">
            <a:spAutoFit/>
          </a:bodyPr>
          <a:lstStyle/>
          <a:p>
            <a:pPr marL="457200" indent="-457200">
              <a:lnSpc>
                <a:spcPct val="200000"/>
              </a:lnSpc>
              <a:buFont typeface="Arial" panose="020B0604020202020204" pitchFamily="34" charset="0"/>
              <a:buChar char="•"/>
            </a:pPr>
            <a:r>
              <a:rPr lang="pl-PL" sz="2800" b="1" dirty="0">
                <a:latin typeface="Poppins" panose="00000500000000000000" pitchFamily="2" charset="-18"/>
                <a:cs typeface="Poppins" panose="00000500000000000000" pitchFamily="2" charset="-18"/>
              </a:rPr>
              <a:t>W1 – </a:t>
            </a:r>
            <a:r>
              <a:rPr lang="en-GB" sz="2800" b="1" dirty="0">
                <a:latin typeface="Poppins" panose="00000500000000000000" pitchFamily="2" charset="-18"/>
                <a:cs typeface="Poppins" panose="00000500000000000000" pitchFamily="2" charset="-18"/>
              </a:rPr>
              <a:t>Introduction to </a:t>
            </a:r>
            <a:r>
              <a:rPr lang="en-GB" sz="2800" b="1" dirty="0" err="1">
                <a:latin typeface="Poppins" panose="00000500000000000000" pitchFamily="2" charset="-18"/>
                <a:cs typeface="Poppins" panose="00000500000000000000" pitchFamily="2" charset="-18"/>
              </a:rPr>
              <a:t>GenAI</a:t>
            </a:r>
            <a:r>
              <a:rPr lang="en-GB" sz="2800" b="1" dirty="0">
                <a:latin typeface="Poppins" panose="00000500000000000000" pitchFamily="2" charset="-18"/>
                <a:cs typeface="Poppins" panose="00000500000000000000" pitchFamily="2" charset="-18"/>
              </a:rPr>
              <a:t> and NLP Theory fundamentals</a:t>
            </a:r>
            <a:endParaRPr lang="pl-PL" sz="2800" b="1" dirty="0">
              <a:latin typeface="Poppins" panose="00000500000000000000" pitchFamily="2" charset="-18"/>
              <a:cs typeface="Poppins" panose="00000500000000000000" pitchFamily="2" charset="-18"/>
            </a:endParaRPr>
          </a:p>
          <a:p>
            <a:pPr marL="457200" indent="-457200">
              <a:lnSpc>
                <a:spcPct val="200000"/>
              </a:lnSpc>
              <a:buFont typeface="Arial" panose="020B0604020202020204" pitchFamily="34" charset="0"/>
              <a:buChar char="•"/>
            </a:pPr>
            <a:r>
              <a:rPr lang="pl-PL" sz="2800" b="1" dirty="0">
                <a:latin typeface="Poppins" panose="00000500000000000000" pitchFamily="2" charset="-18"/>
                <a:cs typeface="Poppins" panose="00000500000000000000" pitchFamily="2" charset="-18"/>
              </a:rPr>
              <a:t>W2 – </a:t>
            </a:r>
            <a:r>
              <a:rPr lang="en-GB" sz="2800" b="1" dirty="0">
                <a:latin typeface="Poppins" panose="00000500000000000000" pitchFamily="2" charset="-18"/>
                <a:cs typeface="Poppins" panose="00000500000000000000" pitchFamily="2" charset="-18"/>
              </a:rPr>
              <a:t>LLM toolkit </a:t>
            </a:r>
            <a:endParaRPr lang="pl-PL" sz="2800" b="1" dirty="0">
              <a:latin typeface="Poppins" panose="00000500000000000000" pitchFamily="2" charset="-18"/>
              <a:cs typeface="Poppins" panose="00000500000000000000" pitchFamily="2" charset="-18"/>
            </a:endParaRPr>
          </a:p>
          <a:p>
            <a:pPr marL="457200" indent="-457200">
              <a:lnSpc>
                <a:spcPct val="200000"/>
              </a:lnSpc>
              <a:buFont typeface="Arial" panose="020B0604020202020204" pitchFamily="34" charset="0"/>
              <a:buChar char="•"/>
            </a:pPr>
            <a:r>
              <a:rPr lang="pl-PL" sz="2800" b="1" dirty="0">
                <a:latin typeface="Poppins" panose="00000500000000000000" pitchFamily="2" charset="-18"/>
                <a:cs typeface="Poppins" panose="00000500000000000000" pitchFamily="2" charset="-18"/>
              </a:rPr>
              <a:t>W3 – </a:t>
            </a:r>
            <a:r>
              <a:rPr lang="en-GB" sz="2800" b="1" dirty="0">
                <a:latin typeface="Poppins" panose="00000500000000000000" pitchFamily="2" charset="-18"/>
                <a:cs typeface="Poppins" panose="00000500000000000000" pitchFamily="2" charset="-18"/>
              </a:rPr>
              <a:t>AI Agents and LLM flow orchestration</a:t>
            </a:r>
            <a:endParaRPr lang="pl-PL" sz="2800" b="1" dirty="0">
              <a:latin typeface="Poppins" panose="00000500000000000000" pitchFamily="2" charset="-18"/>
              <a:cs typeface="Poppins" panose="00000500000000000000" pitchFamily="2" charset="-18"/>
            </a:endParaRPr>
          </a:p>
          <a:p>
            <a:pPr marL="457200" indent="-457200">
              <a:lnSpc>
                <a:spcPct val="200000"/>
              </a:lnSpc>
              <a:buFont typeface="Arial" panose="020B0604020202020204" pitchFamily="34" charset="0"/>
              <a:buChar char="•"/>
            </a:pPr>
            <a:r>
              <a:rPr lang="pl-PL" sz="2800" b="1" dirty="0">
                <a:latin typeface="Poppins" panose="00000500000000000000" pitchFamily="2" charset="-18"/>
                <a:cs typeface="Poppins" panose="00000500000000000000" pitchFamily="2" charset="-18"/>
              </a:rPr>
              <a:t>W4 – </a:t>
            </a:r>
            <a:r>
              <a:rPr lang="en-GB" sz="2800" b="1" dirty="0">
                <a:latin typeface="Poppins" panose="00000500000000000000" pitchFamily="2" charset="-18"/>
                <a:cs typeface="Poppins" panose="00000500000000000000" pitchFamily="2" charset="-18"/>
              </a:rPr>
              <a:t>Course assignment &amp; LLM productization</a:t>
            </a:r>
          </a:p>
        </p:txBody>
      </p:sp>
    </p:spTree>
    <p:extLst>
      <p:ext uri="{BB962C8B-B14F-4D97-AF65-F5344CB8AC3E}">
        <p14:creationId xmlns:p14="http://schemas.microsoft.com/office/powerpoint/2010/main" val="19636874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F650861C-1ABE-05DA-B93E-7BCC8161828A}"/>
              </a:ext>
            </a:extLst>
          </p:cNvPr>
          <p:cNvSpPr>
            <a:spLocks noGrp="1"/>
          </p:cNvSpPr>
          <p:nvPr>
            <p:ph idx="1"/>
          </p:nvPr>
        </p:nvSpPr>
        <p:spPr>
          <a:xfrm>
            <a:off x="407988" y="1448416"/>
            <a:ext cx="5543550" cy="4351338"/>
          </a:xfrm>
        </p:spPr>
        <p:txBody>
          <a:bodyPr>
            <a:normAutofit/>
          </a:bodyPr>
          <a:lstStyle/>
          <a:p>
            <a:r>
              <a:rPr lang="pl-PL" sz="2000" dirty="0" err="1">
                <a:latin typeface="Poppins" panose="00000500000000000000" pitchFamily="2" charset="-18"/>
                <a:cs typeface="Poppins" panose="00000500000000000000" pitchFamily="2" charset="-18"/>
              </a:rPr>
              <a:t>RNNs</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is</a:t>
            </a:r>
            <a:r>
              <a:rPr lang="pl-PL" sz="2000" dirty="0">
                <a:latin typeface="Poppins" panose="00000500000000000000" pitchFamily="2" charset="-18"/>
                <a:cs typeface="Poppins" panose="00000500000000000000" pitchFamily="2" charset="-18"/>
              </a:rPr>
              <a:t> a DNN </a:t>
            </a:r>
            <a:r>
              <a:rPr lang="pl-PL" sz="2000" dirty="0" err="1">
                <a:latin typeface="Poppins" panose="00000500000000000000" pitchFamily="2" charset="-18"/>
                <a:cs typeface="Poppins" panose="00000500000000000000" pitchFamily="2" charset="-18"/>
              </a:rPr>
              <a:t>architecture</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created</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specially</a:t>
            </a:r>
            <a:r>
              <a:rPr lang="pl-PL" sz="2000" dirty="0">
                <a:latin typeface="Poppins" panose="00000500000000000000" pitchFamily="2" charset="-18"/>
                <a:cs typeface="Poppins" panose="00000500000000000000" pitchFamily="2" charset="-18"/>
              </a:rPr>
              <a:t> for </a:t>
            </a:r>
            <a:r>
              <a:rPr lang="pl-PL" sz="2000" dirty="0" err="1">
                <a:latin typeface="Poppins" panose="00000500000000000000" pitchFamily="2" charset="-18"/>
                <a:cs typeface="Poppins" panose="00000500000000000000" pitchFamily="2" charset="-18"/>
              </a:rPr>
              <a:t>sequential</a:t>
            </a:r>
            <a:r>
              <a:rPr lang="pl-PL" sz="2000" dirty="0">
                <a:latin typeface="Poppins" panose="00000500000000000000" pitchFamily="2" charset="-18"/>
                <a:cs typeface="Poppins" panose="00000500000000000000" pitchFamily="2" charset="-18"/>
              </a:rPr>
              <a:t> data </a:t>
            </a:r>
            <a:r>
              <a:rPr lang="pl-PL" sz="2000" dirty="0" err="1">
                <a:latin typeface="Poppins" panose="00000500000000000000" pitchFamily="2" charset="-18"/>
                <a:cs typeface="Poppins" panose="00000500000000000000" pitchFamily="2" charset="-18"/>
              </a:rPr>
              <a:t>such</a:t>
            </a:r>
            <a:r>
              <a:rPr lang="pl-PL" sz="2000" dirty="0">
                <a:latin typeface="Poppins" panose="00000500000000000000" pitchFamily="2" charset="-18"/>
                <a:cs typeface="Poppins" panose="00000500000000000000" pitchFamily="2" charset="-18"/>
              </a:rPr>
              <a:t> as </a:t>
            </a:r>
            <a:r>
              <a:rPr lang="pl-PL" sz="2000" dirty="0" err="1">
                <a:latin typeface="Poppins" panose="00000500000000000000" pitchFamily="2" charset="-18"/>
                <a:cs typeface="Poppins" panose="00000500000000000000" pitchFamily="2" charset="-18"/>
              </a:rPr>
              <a:t>timeseries</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or</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language</a:t>
            </a:r>
            <a:endParaRPr lang="pl-PL" sz="2000" dirty="0">
              <a:latin typeface="Poppins" panose="00000500000000000000" pitchFamily="2" charset="-18"/>
              <a:cs typeface="Poppins" panose="00000500000000000000" pitchFamily="2" charset="-18"/>
            </a:endParaRPr>
          </a:p>
          <a:p>
            <a:r>
              <a:rPr lang="pl-PL" sz="2000" dirty="0">
                <a:latin typeface="Poppins" panose="00000500000000000000" pitchFamily="2" charset="-18"/>
                <a:cs typeface="Poppins" panose="00000500000000000000" pitchFamily="2" charset="-18"/>
              </a:rPr>
              <a:t>It </a:t>
            </a:r>
            <a:r>
              <a:rPr lang="pl-PL" sz="2000" dirty="0" err="1">
                <a:latin typeface="Poppins" panose="00000500000000000000" pitchFamily="2" charset="-18"/>
                <a:cs typeface="Poppins" panose="00000500000000000000" pitchFamily="2" charset="-18"/>
              </a:rPr>
              <a:t>has</a:t>
            </a:r>
            <a:r>
              <a:rPr lang="pl-PL" sz="2000" dirty="0">
                <a:latin typeface="Poppins" panose="00000500000000000000" pitchFamily="2" charset="-18"/>
                <a:cs typeface="Poppins" panose="00000500000000000000" pitchFamily="2" charset="-18"/>
              </a:rPr>
              <a:t> the </a:t>
            </a:r>
            <a:r>
              <a:rPr lang="pl-PL" sz="2000" dirty="0" err="1">
                <a:latin typeface="Poppins" panose="00000500000000000000" pitchFamily="2" charset="-18"/>
                <a:cs typeface="Poppins" panose="00000500000000000000" pitchFamily="2" charset="-18"/>
              </a:rPr>
              <a:t>ability</a:t>
            </a:r>
            <a:r>
              <a:rPr lang="pl-PL" sz="2000" dirty="0">
                <a:latin typeface="Poppins" panose="00000500000000000000" pitchFamily="2" charset="-18"/>
                <a:cs typeface="Poppins" panose="00000500000000000000" pitchFamily="2" charset="-18"/>
              </a:rPr>
              <a:t> to „</a:t>
            </a:r>
            <a:r>
              <a:rPr lang="pl-PL" sz="2000" dirty="0" err="1">
                <a:latin typeface="Poppins" panose="00000500000000000000" pitchFamily="2" charset="-18"/>
                <a:cs typeface="Poppins" panose="00000500000000000000" pitchFamily="2" charset="-18"/>
              </a:rPr>
              <a:t>remember</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outputs</a:t>
            </a:r>
            <a:r>
              <a:rPr lang="pl-PL" sz="2000" dirty="0">
                <a:latin typeface="Poppins" panose="00000500000000000000" pitchFamily="2" charset="-18"/>
                <a:cs typeface="Poppins" panose="00000500000000000000" pitchFamily="2" charset="-18"/>
              </a:rPr>
              <a:t> from </a:t>
            </a:r>
            <a:r>
              <a:rPr lang="pl-PL" sz="2000" dirty="0" err="1">
                <a:latin typeface="Poppins" panose="00000500000000000000" pitchFamily="2" charset="-18"/>
                <a:cs typeface="Poppins" panose="00000500000000000000" pitchFamily="2" charset="-18"/>
              </a:rPr>
              <a:t>previous</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steps</a:t>
            </a:r>
            <a:endParaRPr lang="pl-PL" sz="2000" dirty="0">
              <a:latin typeface="Poppins" panose="00000500000000000000" pitchFamily="2" charset="-18"/>
              <a:cs typeface="Poppins" panose="00000500000000000000" pitchFamily="2" charset="-18"/>
            </a:endParaRPr>
          </a:p>
          <a:p>
            <a:r>
              <a:rPr lang="pl-PL" sz="2000" dirty="0" err="1">
                <a:latin typeface="Poppins" panose="00000500000000000000" pitchFamily="2" charset="-18"/>
                <a:cs typeface="Poppins" panose="00000500000000000000" pitchFamily="2" charset="-18"/>
              </a:rPr>
              <a:t>More</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advanced</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cells</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like</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LSTMs</a:t>
            </a:r>
            <a:r>
              <a:rPr lang="pl-PL" sz="2000" dirty="0">
                <a:latin typeface="Poppins" panose="00000500000000000000" pitchFamily="2" charset="-18"/>
                <a:cs typeface="Poppins" panose="00000500000000000000" pitchFamily="2" charset="-18"/>
              </a:rPr>
              <a:t> and </a:t>
            </a:r>
            <a:r>
              <a:rPr lang="pl-PL" sz="2000" dirty="0" err="1">
                <a:latin typeface="Poppins" panose="00000500000000000000" pitchFamily="2" charset="-18"/>
                <a:cs typeface="Poppins" panose="00000500000000000000" pitchFamily="2" charset="-18"/>
              </a:rPr>
              <a:t>GRUs</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make</a:t>
            </a:r>
            <a:r>
              <a:rPr lang="pl-PL" sz="2000" dirty="0">
                <a:latin typeface="Poppins" panose="00000500000000000000" pitchFamily="2" charset="-18"/>
                <a:cs typeface="Poppins" panose="00000500000000000000" pitchFamily="2" charset="-18"/>
              </a:rPr>
              <a:t> the „</a:t>
            </a:r>
            <a:r>
              <a:rPr lang="pl-PL" sz="2000" dirty="0" err="1">
                <a:latin typeface="Poppins" panose="00000500000000000000" pitchFamily="2" charset="-18"/>
                <a:cs typeface="Poppins" panose="00000500000000000000" pitchFamily="2" charset="-18"/>
              </a:rPr>
              <a:t>memory</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aspect</a:t>
            </a:r>
            <a:r>
              <a:rPr lang="pl-PL" sz="2000" dirty="0">
                <a:latin typeface="Poppins" panose="00000500000000000000" pitchFamily="2" charset="-18"/>
                <a:cs typeface="Poppins" panose="00000500000000000000" pitchFamily="2" charset="-18"/>
              </a:rPr>
              <a:t> of </a:t>
            </a:r>
            <a:r>
              <a:rPr lang="pl-PL" sz="2000" dirty="0" err="1">
                <a:latin typeface="Poppins" panose="00000500000000000000" pitchFamily="2" charset="-18"/>
                <a:cs typeface="Poppins" panose="00000500000000000000" pitchFamily="2" charset="-18"/>
              </a:rPr>
              <a:t>Neural</a:t>
            </a:r>
            <a:r>
              <a:rPr lang="pl-PL" sz="2000" dirty="0">
                <a:latin typeface="Poppins" panose="00000500000000000000" pitchFamily="2" charset="-18"/>
                <a:cs typeface="Poppins" panose="00000500000000000000" pitchFamily="2" charset="-18"/>
              </a:rPr>
              <a:t> Networks </a:t>
            </a:r>
            <a:r>
              <a:rPr lang="pl-PL" sz="2000" dirty="0" err="1">
                <a:latin typeface="Poppins" panose="00000500000000000000" pitchFamily="2" charset="-18"/>
                <a:cs typeface="Poppins" panose="00000500000000000000" pitchFamily="2" charset="-18"/>
              </a:rPr>
              <a:t>even</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more</a:t>
            </a:r>
            <a:r>
              <a:rPr lang="pl-PL" sz="2000" dirty="0">
                <a:latin typeface="Poppins" panose="00000500000000000000" pitchFamily="2" charset="-18"/>
                <a:cs typeface="Poppins" panose="00000500000000000000" pitchFamily="2" charset="-18"/>
              </a:rPr>
              <a:t> </a:t>
            </a:r>
            <a:r>
              <a:rPr lang="pl-PL" sz="2000" dirty="0" err="1">
                <a:latin typeface="Poppins" panose="00000500000000000000" pitchFamily="2" charset="-18"/>
                <a:cs typeface="Poppins" panose="00000500000000000000" pitchFamily="2" charset="-18"/>
              </a:rPr>
              <a:t>robust</a:t>
            </a:r>
            <a:endParaRPr lang="pl-PL" sz="2000" dirty="0">
              <a:latin typeface="Poppins" panose="00000500000000000000" pitchFamily="2" charset="-18"/>
              <a:cs typeface="Poppins" panose="00000500000000000000" pitchFamily="2" charset="-18"/>
            </a:endParaRPr>
          </a:p>
          <a:p>
            <a:endParaRPr lang="en-GB" sz="2000" dirty="0">
              <a:latin typeface="Poppins" panose="00000500000000000000" pitchFamily="2" charset="-18"/>
              <a:cs typeface="Poppins" panose="00000500000000000000" pitchFamily="2" charset="-18"/>
            </a:endParaRPr>
          </a:p>
          <a:p>
            <a:endParaRPr lang="en-GB" sz="2000" dirty="0">
              <a:latin typeface="Poppins" panose="00000500000000000000" pitchFamily="2" charset="-18"/>
              <a:cs typeface="Poppins" panose="00000500000000000000" pitchFamily="2" charset="-18"/>
            </a:endParaRPr>
          </a:p>
        </p:txBody>
      </p:sp>
      <p:sp>
        <p:nvSpPr>
          <p:cNvPr id="4" name="pole tekstowe 3">
            <a:extLst>
              <a:ext uri="{FF2B5EF4-FFF2-40B4-BE49-F238E27FC236}">
                <a16:creationId xmlns:a16="http://schemas.microsoft.com/office/drawing/2014/main" id="{96021D72-4DCA-4DCB-59F7-448005537FC6}"/>
              </a:ext>
            </a:extLst>
          </p:cNvPr>
          <p:cNvSpPr txBox="1"/>
          <p:nvPr/>
        </p:nvSpPr>
        <p:spPr>
          <a:xfrm>
            <a:off x="407988" y="565805"/>
            <a:ext cx="11376025" cy="523220"/>
          </a:xfrm>
          <a:prstGeom prst="rect">
            <a:avLst/>
          </a:prstGeom>
          <a:noFill/>
        </p:spPr>
        <p:txBody>
          <a:bodyPr wrap="square" rtlCol="0">
            <a:spAutoFit/>
          </a:bodyPr>
          <a:lstStyle/>
          <a:p>
            <a:r>
              <a:rPr lang="pl-PL" sz="2800" b="1" dirty="0" err="1">
                <a:latin typeface="Poppins" panose="00000500000000000000" pitchFamily="2" charset="-18"/>
                <a:cs typeface="Poppins" panose="00000500000000000000" pitchFamily="2" charset="-18"/>
              </a:rPr>
              <a:t>Reccurent</a:t>
            </a:r>
            <a:r>
              <a:rPr lang="pl-PL" sz="2800" b="1" dirty="0">
                <a:latin typeface="Poppins" panose="00000500000000000000" pitchFamily="2" charset="-18"/>
                <a:cs typeface="Poppins" panose="00000500000000000000" pitchFamily="2" charset="-18"/>
              </a:rPr>
              <a:t> </a:t>
            </a:r>
            <a:r>
              <a:rPr lang="pl-PL" sz="2800" b="1" dirty="0" err="1">
                <a:latin typeface="Poppins" panose="00000500000000000000" pitchFamily="2" charset="-18"/>
                <a:cs typeface="Poppins" panose="00000500000000000000" pitchFamily="2" charset="-18"/>
              </a:rPr>
              <a:t>Neural</a:t>
            </a:r>
            <a:r>
              <a:rPr lang="pl-PL" sz="2800" b="1" dirty="0">
                <a:latin typeface="Poppins" panose="00000500000000000000" pitchFamily="2" charset="-18"/>
                <a:cs typeface="Poppins" panose="00000500000000000000" pitchFamily="2" charset="-18"/>
              </a:rPr>
              <a:t> Networks</a:t>
            </a:r>
            <a:endParaRPr lang="en-GB" sz="2800" b="1" dirty="0">
              <a:latin typeface="Poppins" panose="00000500000000000000" pitchFamily="2" charset="-18"/>
              <a:cs typeface="Poppins" panose="00000500000000000000" pitchFamily="2" charset="-18"/>
            </a:endParaRPr>
          </a:p>
        </p:txBody>
      </p:sp>
      <p:sp>
        <p:nvSpPr>
          <p:cNvPr id="7" name="pole tekstowe 6">
            <a:extLst>
              <a:ext uri="{FF2B5EF4-FFF2-40B4-BE49-F238E27FC236}">
                <a16:creationId xmlns:a16="http://schemas.microsoft.com/office/drawing/2014/main" id="{E97A6865-F845-64F9-F275-447933D66AF4}"/>
              </a:ext>
            </a:extLst>
          </p:cNvPr>
          <p:cNvSpPr txBox="1"/>
          <p:nvPr/>
        </p:nvSpPr>
        <p:spPr>
          <a:xfrm>
            <a:off x="6240464" y="1449388"/>
            <a:ext cx="5561012" cy="369332"/>
          </a:xfrm>
          <a:prstGeom prst="rect">
            <a:avLst/>
          </a:prstGeom>
          <a:noFill/>
        </p:spPr>
        <p:txBody>
          <a:bodyPr wrap="square" rtlCol="0">
            <a:spAutoFit/>
          </a:bodyPr>
          <a:lstStyle/>
          <a:p>
            <a:pPr algn="ctr"/>
            <a:r>
              <a:rPr lang="pl-PL" b="1" dirty="0" err="1">
                <a:latin typeface="Poppins" panose="00000500000000000000" pitchFamily="2" charset="-18"/>
                <a:cs typeface="Poppins" panose="00000500000000000000" pitchFamily="2" charset="-18"/>
              </a:rPr>
              <a:t>Recurrent</a:t>
            </a:r>
            <a:r>
              <a:rPr lang="pl-PL" b="1" dirty="0">
                <a:latin typeface="Poppins" panose="00000500000000000000" pitchFamily="2" charset="-18"/>
                <a:cs typeface="Poppins" panose="00000500000000000000" pitchFamily="2" charset="-18"/>
              </a:rPr>
              <a:t> </a:t>
            </a:r>
            <a:r>
              <a:rPr lang="pl-PL" b="1" dirty="0" err="1">
                <a:latin typeface="Poppins" panose="00000500000000000000" pitchFamily="2" charset="-18"/>
                <a:cs typeface="Poppins" panose="00000500000000000000" pitchFamily="2" charset="-18"/>
              </a:rPr>
              <a:t>Neural</a:t>
            </a:r>
            <a:r>
              <a:rPr lang="pl-PL" b="1" dirty="0">
                <a:latin typeface="Poppins" panose="00000500000000000000" pitchFamily="2" charset="-18"/>
                <a:cs typeface="Poppins" panose="00000500000000000000" pitchFamily="2" charset="-18"/>
              </a:rPr>
              <a:t> Networks</a:t>
            </a:r>
            <a:endParaRPr lang="en-GB" b="1" dirty="0">
              <a:latin typeface="Poppins" panose="00000500000000000000" pitchFamily="2" charset="-18"/>
              <a:cs typeface="Poppins" panose="00000500000000000000" pitchFamily="2" charset="-18"/>
            </a:endParaRPr>
          </a:p>
        </p:txBody>
      </p:sp>
      <p:pic>
        <p:nvPicPr>
          <p:cNvPr id="1028" name="Picture 4" descr="4. Recurrent Neural Networks - Neural networks and deep learning [Book]">
            <a:extLst>
              <a:ext uri="{FF2B5EF4-FFF2-40B4-BE49-F238E27FC236}">
                <a16:creationId xmlns:a16="http://schemas.microsoft.com/office/drawing/2014/main" id="{43E3EC68-B31C-D324-96A5-3183424AB8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0464" y="2441869"/>
            <a:ext cx="5508624" cy="3109939"/>
          </a:xfrm>
          <a:prstGeom prst="rect">
            <a:avLst/>
          </a:prstGeom>
          <a:noFill/>
          <a:extLst>
            <a:ext uri="{909E8E84-426E-40DD-AFC4-6F175D3DCCD1}">
              <a14:hiddenFill xmlns:a14="http://schemas.microsoft.com/office/drawing/2010/main">
                <a:solidFill>
                  <a:srgbClr val="FFFFFF"/>
                </a:solidFill>
              </a14:hiddenFill>
            </a:ext>
          </a:extLst>
        </p:spPr>
      </p:pic>
      <p:sp>
        <p:nvSpPr>
          <p:cNvPr id="52" name="pole tekstowe 51">
            <a:extLst>
              <a:ext uri="{FF2B5EF4-FFF2-40B4-BE49-F238E27FC236}">
                <a16:creationId xmlns:a16="http://schemas.microsoft.com/office/drawing/2014/main" id="{46ECAA26-C815-BEB1-1141-B7AF1A563C28}"/>
              </a:ext>
            </a:extLst>
          </p:cNvPr>
          <p:cNvSpPr txBox="1"/>
          <p:nvPr/>
        </p:nvSpPr>
        <p:spPr>
          <a:xfrm>
            <a:off x="7942515" y="5726602"/>
            <a:ext cx="2891296" cy="276999"/>
          </a:xfrm>
          <a:prstGeom prst="rect">
            <a:avLst/>
          </a:prstGeom>
          <a:noFill/>
        </p:spPr>
        <p:txBody>
          <a:bodyPr wrap="square" rtlCol="0">
            <a:spAutoFit/>
          </a:bodyPr>
          <a:lstStyle/>
          <a:p>
            <a:r>
              <a:rPr lang="pl-PL" sz="1200" dirty="0">
                <a:latin typeface="Poppins" panose="00000500000000000000" pitchFamily="2" charset="-18"/>
                <a:cs typeface="Poppins" panose="00000500000000000000" pitchFamily="2" charset="-18"/>
              </a:rPr>
              <a:t>Source: https://www.oreilly.com/</a:t>
            </a:r>
            <a:endParaRPr lang="en-GB" sz="1200" dirty="0">
              <a:latin typeface="Poppins" panose="00000500000000000000" pitchFamily="2" charset="-18"/>
              <a:cs typeface="Poppins" panose="00000500000000000000" pitchFamily="2" charset="-18"/>
            </a:endParaRPr>
          </a:p>
        </p:txBody>
      </p:sp>
    </p:spTree>
    <p:extLst>
      <p:ext uri="{BB962C8B-B14F-4D97-AF65-F5344CB8AC3E}">
        <p14:creationId xmlns:p14="http://schemas.microsoft.com/office/powerpoint/2010/main" val="38467997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D4DBFA6-B694-1DD3-136B-0BDDA1647388}"/>
              </a:ext>
            </a:extLst>
          </p:cNvPr>
          <p:cNvSpPr>
            <a:spLocks noGrp="1"/>
          </p:cNvSpPr>
          <p:nvPr>
            <p:ph type="ctrTitle"/>
          </p:nvPr>
        </p:nvSpPr>
        <p:spPr/>
        <p:txBody>
          <a:bodyPr/>
          <a:lstStyle/>
          <a:p>
            <a:r>
              <a:rPr lang="en-GB" dirty="0">
                <a:latin typeface="Poppins Bold" panose="00000800000000000000" pitchFamily="2" charset="-18"/>
                <a:cs typeface="Poppins Bold" panose="00000800000000000000" pitchFamily="2" charset="-18"/>
              </a:rPr>
              <a:t>Attention &amp; Transformers</a:t>
            </a:r>
          </a:p>
        </p:txBody>
      </p:sp>
    </p:spTree>
    <p:extLst>
      <p:ext uri="{BB962C8B-B14F-4D97-AF65-F5344CB8AC3E}">
        <p14:creationId xmlns:p14="http://schemas.microsoft.com/office/powerpoint/2010/main" val="30399759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86867" y="1426647"/>
            <a:ext cx="5256530" cy="4168140"/>
          </a:xfrm>
          <a:prstGeom prst="rect">
            <a:avLst/>
          </a:prstGeom>
        </p:spPr>
        <p:txBody>
          <a:bodyPr vert="horz" wrap="square" lIns="0" tIns="12700" rIns="0" bIns="0" rtlCol="0">
            <a:spAutoFit/>
          </a:bodyPr>
          <a:lstStyle/>
          <a:p>
            <a:pPr marL="241300" marR="5080" indent="-228600">
              <a:lnSpc>
                <a:spcPct val="150100"/>
              </a:lnSpc>
              <a:spcBef>
                <a:spcPts val="100"/>
              </a:spcBef>
              <a:buFont typeface="Arial"/>
              <a:buChar char="•"/>
              <a:tabLst>
                <a:tab pos="241300" algn="l"/>
              </a:tabLst>
            </a:pPr>
            <a:r>
              <a:rPr sz="1700" spc="45" dirty="0">
                <a:latin typeface="Poppins" panose="00000500000000000000" pitchFamily="2" charset="-18"/>
                <a:cs typeface="Poppins" panose="00000500000000000000" pitchFamily="2" charset="-18"/>
              </a:rPr>
              <a:t>Reccurent</a:t>
            </a:r>
            <a:r>
              <a:rPr sz="1700" spc="-65" dirty="0">
                <a:latin typeface="Poppins" panose="00000500000000000000" pitchFamily="2" charset="-18"/>
                <a:cs typeface="Poppins" panose="00000500000000000000" pitchFamily="2" charset="-18"/>
              </a:rPr>
              <a:t> </a:t>
            </a:r>
            <a:r>
              <a:rPr sz="1700" spc="50" dirty="0">
                <a:latin typeface="Poppins" panose="00000500000000000000" pitchFamily="2" charset="-18"/>
                <a:cs typeface="Poppins" panose="00000500000000000000" pitchFamily="2" charset="-18"/>
              </a:rPr>
              <a:t>models</a:t>
            </a:r>
            <a:r>
              <a:rPr sz="1700" spc="-80" dirty="0">
                <a:latin typeface="Poppins" panose="00000500000000000000" pitchFamily="2" charset="-18"/>
                <a:cs typeface="Poppins" panose="00000500000000000000" pitchFamily="2" charset="-18"/>
              </a:rPr>
              <a:t> </a:t>
            </a:r>
            <a:r>
              <a:rPr sz="1700" dirty="0">
                <a:latin typeface="Poppins" panose="00000500000000000000" pitchFamily="2" charset="-18"/>
                <a:cs typeface="Poppins" panose="00000500000000000000" pitchFamily="2" charset="-18"/>
              </a:rPr>
              <a:t>rely</a:t>
            </a:r>
            <a:r>
              <a:rPr sz="1700" spc="-70" dirty="0">
                <a:latin typeface="Poppins" panose="00000500000000000000" pitchFamily="2" charset="-18"/>
                <a:cs typeface="Poppins" panose="00000500000000000000" pitchFamily="2" charset="-18"/>
              </a:rPr>
              <a:t> </a:t>
            </a:r>
            <a:r>
              <a:rPr sz="1700" dirty="0">
                <a:latin typeface="Poppins" panose="00000500000000000000" pitchFamily="2" charset="-18"/>
                <a:cs typeface="Poppins" panose="00000500000000000000" pitchFamily="2" charset="-18"/>
              </a:rPr>
              <a:t>strongly</a:t>
            </a:r>
            <a:r>
              <a:rPr sz="1700" spc="-75" dirty="0">
                <a:latin typeface="Poppins" panose="00000500000000000000" pitchFamily="2" charset="-18"/>
                <a:cs typeface="Poppins" panose="00000500000000000000" pitchFamily="2" charset="-18"/>
              </a:rPr>
              <a:t> </a:t>
            </a:r>
            <a:r>
              <a:rPr sz="1700" spc="-25" dirty="0">
                <a:latin typeface="Poppins" panose="00000500000000000000" pitchFamily="2" charset="-18"/>
                <a:cs typeface="Poppins" panose="00000500000000000000" pitchFamily="2" charset="-18"/>
              </a:rPr>
              <a:t>on </a:t>
            </a:r>
            <a:r>
              <a:rPr sz="1700" dirty="0">
                <a:latin typeface="Poppins" panose="00000500000000000000" pitchFamily="2" charset="-18"/>
                <a:cs typeface="Poppins" panose="00000500000000000000" pitchFamily="2" charset="-18"/>
              </a:rPr>
              <a:t>sequentiality,</a:t>
            </a:r>
            <a:r>
              <a:rPr sz="1700" spc="-40" dirty="0">
                <a:latin typeface="Poppins" panose="00000500000000000000" pitchFamily="2" charset="-18"/>
                <a:cs typeface="Poppins" panose="00000500000000000000" pitchFamily="2" charset="-18"/>
              </a:rPr>
              <a:t> </a:t>
            </a:r>
            <a:r>
              <a:rPr sz="1700" spc="50" dirty="0">
                <a:latin typeface="Poppins" panose="00000500000000000000" pitchFamily="2" charset="-18"/>
                <a:cs typeface="Poppins" panose="00000500000000000000" pitchFamily="2" charset="-18"/>
              </a:rPr>
              <a:t>where</a:t>
            </a:r>
            <a:r>
              <a:rPr sz="1700" spc="-10" dirty="0">
                <a:latin typeface="Poppins" panose="00000500000000000000" pitchFamily="2" charset="-18"/>
                <a:cs typeface="Poppins" panose="00000500000000000000" pitchFamily="2" charset="-18"/>
              </a:rPr>
              <a:t> </a:t>
            </a:r>
            <a:r>
              <a:rPr sz="1700" dirty="0">
                <a:latin typeface="Poppins" panose="00000500000000000000" pitchFamily="2" charset="-18"/>
                <a:cs typeface="Poppins" panose="00000500000000000000" pitchFamily="2" charset="-18"/>
              </a:rPr>
              <a:t>output</a:t>
            </a:r>
            <a:r>
              <a:rPr sz="1700" spc="-25" dirty="0">
                <a:latin typeface="Poppins" panose="00000500000000000000" pitchFamily="2" charset="-18"/>
                <a:cs typeface="Poppins" panose="00000500000000000000" pitchFamily="2" charset="-18"/>
              </a:rPr>
              <a:t> </a:t>
            </a:r>
            <a:r>
              <a:rPr sz="1700" dirty="0">
                <a:latin typeface="Poppins" panose="00000500000000000000" pitchFamily="2" charset="-18"/>
                <a:cs typeface="Poppins" panose="00000500000000000000" pitchFamily="2" charset="-18"/>
              </a:rPr>
              <a:t>of</a:t>
            </a:r>
            <a:r>
              <a:rPr sz="1700" spc="-5" dirty="0">
                <a:latin typeface="Poppins" panose="00000500000000000000" pitchFamily="2" charset="-18"/>
                <a:cs typeface="Poppins" panose="00000500000000000000" pitchFamily="2" charset="-18"/>
              </a:rPr>
              <a:t> </a:t>
            </a:r>
            <a:r>
              <a:rPr sz="1700" dirty="0">
                <a:latin typeface="Poppins" panose="00000500000000000000" pitchFamily="2" charset="-18"/>
                <a:cs typeface="Poppins" panose="00000500000000000000" pitchFamily="2" charset="-18"/>
              </a:rPr>
              <a:t>previous</a:t>
            </a:r>
            <a:r>
              <a:rPr sz="1700" spc="-40" dirty="0">
                <a:latin typeface="Poppins" panose="00000500000000000000" pitchFamily="2" charset="-18"/>
                <a:cs typeface="Poppins" panose="00000500000000000000" pitchFamily="2" charset="-18"/>
              </a:rPr>
              <a:t> </a:t>
            </a:r>
            <a:r>
              <a:rPr sz="1700" spc="55" dirty="0">
                <a:latin typeface="Poppins" panose="00000500000000000000" pitchFamily="2" charset="-18"/>
                <a:cs typeface="Poppins" panose="00000500000000000000" pitchFamily="2" charset="-18"/>
              </a:rPr>
              <a:t>state</a:t>
            </a:r>
            <a:r>
              <a:rPr sz="1700" spc="-10" dirty="0">
                <a:latin typeface="Poppins" panose="00000500000000000000" pitchFamily="2" charset="-18"/>
                <a:cs typeface="Poppins" panose="00000500000000000000" pitchFamily="2" charset="-18"/>
              </a:rPr>
              <a:t> </a:t>
            </a:r>
            <a:r>
              <a:rPr sz="1700" spc="-25" dirty="0">
                <a:latin typeface="Poppins" panose="00000500000000000000" pitchFamily="2" charset="-18"/>
                <a:cs typeface="Poppins" panose="00000500000000000000" pitchFamily="2" charset="-18"/>
              </a:rPr>
              <a:t>is </a:t>
            </a:r>
            <a:r>
              <a:rPr sz="1700" dirty="0">
                <a:latin typeface="Poppins" panose="00000500000000000000" pitchFamily="2" charset="-18"/>
                <a:cs typeface="Poppins" panose="00000500000000000000" pitchFamily="2" charset="-18"/>
              </a:rPr>
              <a:t>essential</a:t>
            </a:r>
            <a:r>
              <a:rPr sz="1700" spc="-30" dirty="0">
                <a:latin typeface="Poppins" panose="00000500000000000000" pitchFamily="2" charset="-18"/>
                <a:cs typeface="Poppins" panose="00000500000000000000" pitchFamily="2" charset="-18"/>
              </a:rPr>
              <a:t> </a:t>
            </a:r>
            <a:r>
              <a:rPr sz="1700" spc="-35" dirty="0">
                <a:latin typeface="Poppins" panose="00000500000000000000" pitchFamily="2" charset="-18"/>
                <a:cs typeface="Poppins" panose="00000500000000000000" pitchFamily="2" charset="-18"/>
              </a:rPr>
              <a:t>for</a:t>
            </a:r>
            <a:r>
              <a:rPr sz="1700" spc="5" dirty="0">
                <a:latin typeface="Poppins" panose="00000500000000000000" pitchFamily="2" charset="-18"/>
                <a:cs typeface="Poppins" panose="00000500000000000000" pitchFamily="2" charset="-18"/>
              </a:rPr>
              <a:t> </a:t>
            </a:r>
            <a:r>
              <a:rPr sz="1700" spc="55" dirty="0">
                <a:latin typeface="Poppins" panose="00000500000000000000" pitchFamily="2" charset="-18"/>
                <a:cs typeface="Poppins" panose="00000500000000000000" pitchFamily="2" charset="-18"/>
              </a:rPr>
              <a:t>calculating</a:t>
            </a:r>
            <a:r>
              <a:rPr sz="1700" spc="-20" dirty="0">
                <a:latin typeface="Poppins" panose="00000500000000000000" pitchFamily="2" charset="-18"/>
                <a:cs typeface="Poppins" panose="00000500000000000000" pitchFamily="2" charset="-18"/>
              </a:rPr>
              <a:t> </a:t>
            </a:r>
            <a:r>
              <a:rPr sz="1700" spc="-25" dirty="0">
                <a:latin typeface="Poppins" panose="00000500000000000000" pitchFamily="2" charset="-18"/>
                <a:cs typeface="Poppins" panose="00000500000000000000" pitchFamily="2" charset="-18"/>
              </a:rPr>
              <a:t>next</a:t>
            </a:r>
            <a:r>
              <a:rPr sz="1700" spc="5" dirty="0">
                <a:latin typeface="Poppins" panose="00000500000000000000" pitchFamily="2" charset="-18"/>
                <a:cs typeface="Poppins" panose="00000500000000000000" pitchFamily="2" charset="-18"/>
              </a:rPr>
              <a:t> </a:t>
            </a:r>
            <a:r>
              <a:rPr sz="1700" spc="45" dirty="0">
                <a:latin typeface="Poppins" panose="00000500000000000000" pitchFamily="2" charset="-18"/>
                <a:cs typeface="Poppins" panose="00000500000000000000" pitchFamily="2" charset="-18"/>
              </a:rPr>
              <a:t>state</a:t>
            </a:r>
            <a:endParaRPr sz="1700" dirty="0">
              <a:latin typeface="Poppins" panose="00000500000000000000" pitchFamily="2" charset="-18"/>
              <a:cs typeface="Poppins" panose="00000500000000000000" pitchFamily="2" charset="-18"/>
            </a:endParaRPr>
          </a:p>
          <a:p>
            <a:pPr marL="241300" marR="517525" indent="-228600">
              <a:lnSpc>
                <a:spcPct val="150000"/>
              </a:lnSpc>
              <a:spcBef>
                <a:spcPts val="1010"/>
              </a:spcBef>
              <a:buFont typeface="Arial"/>
              <a:buChar char="•"/>
              <a:tabLst>
                <a:tab pos="241300" algn="l"/>
              </a:tabLst>
            </a:pPr>
            <a:r>
              <a:rPr sz="1700" spc="-50" dirty="0">
                <a:latin typeface="Poppins" panose="00000500000000000000" pitchFamily="2" charset="-18"/>
                <a:cs typeface="Poppins" panose="00000500000000000000" pitchFamily="2" charset="-18"/>
              </a:rPr>
              <a:t>This</a:t>
            </a:r>
            <a:r>
              <a:rPr sz="1700" spc="45" dirty="0">
                <a:latin typeface="Poppins" panose="00000500000000000000" pitchFamily="2" charset="-18"/>
                <a:cs typeface="Poppins" panose="00000500000000000000" pitchFamily="2" charset="-18"/>
              </a:rPr>
              <a:t> </a:t>
            </a:r>
            <a:r>
              <a:rPr sz="1700" spc="70" dirty="0">
                <a:latin typeface="Poppins" panose="00000500000000000000" pitchFamily="2" charset="-18"/>
                <a:cs typeface="Poppins" panose="00000500000000000000" pitchFamily="2" charset="-18"/>
              </a:rPr>
              <a:t>makes</a:t>
            </a:r>
            <a:r>
              <a:rPr sz="1700" spc="25" dirty="0">
                <a:latin typeface="Poppins" panose="00000500000000000000" pitchFamily="2" charset="-18"/>
                <a:cs typeface="Poppins" panose="00000500000000000000" pitchFamily="2" charset="-18"/>
              </a:rPr>
              <a:t> </a:t>
            </a:r>
            <a:r>
              <a:rPr sz="1700" dirty="0">
                <a:latin typeface="Poppins" panose="00000500000000000000" pitchFamily="2" charset="-18"/>
                <a:cs typeface="Poppins" panose="00000500000000000000" pitchFamily="2" charset="-18"/>
              </a:rPr>
              <a:t>parallelization impossible</a:t>
            </a:r>
            <a:r>
              <a:rPr sz="1700" spc="10" dirty="0">
                <a:latin typeface="Poppins" panose="00000500000000000000" pitchFamily="2" charset="-18"/>
                <a:cs typeface="Poppins" panose="00000500000000000000" pitchFamily="2" charset="-18"/>
              </a:rPr>
              <a:t> </a:t>
            </a:r>
            <a:r>
              <a:rPr sz="1700" spc="75" dirty="0">
                <a:latin typeface="Poppins" panose="00000500000000000000" pitchFamily="2" charset="-18"/>
                <a:cs typeface="Poppins" panose="00000500000000000000" pitchFamily="2" charset="-18"/>
              </a:rPr>
              <a:t>and </a:t>
            </a:r>
            <a:r>
              <a:rPr sz="1700" spc="65" dirty="0">
                <a:latin typeface="Poppins" panose="00000500000000000000" pitchFamily="2" charset="-18"/>
                <a:cs typeface="Poppins" panose="00000500000000000000" pitchFamily="2" charset="-18"/>
              </a:rPr>
              <a:t>creates</a:t>
            </a:r>
            <a:r>
              <a:rPr sz="1700" spc="-55" dirty="0">
                <a:latin typeface="Poppins" panose="00000500000000000000" pitchFamily="2" charset="-18"/>
                <a:cs typeface="Poppins" panose="00000500000000000000" pitchFamily="2" charset="-18"/>
              </a:rPr>
              <a:t> </a:t>
            </a:r>
            <a:r>
              <a:rPr sz="1700" dirty="0">
                <a:latin typeface="Poppins" panose="00000500000000000000" pitchFamily="2" charset="-18"/>
                <a:cs typeface="Poppins" panose="00000500000000000000" pitchFamily="2" charset="-18"/>
              </a:rPr>
              <a:t>issues</a:t>
            </a:r>
            <a:r>
              <a:rPr sz="1700" spc="-65" dirty="0">
                <a:latin typeface="Poppins" panose="00000500000000000000" pitchFamily="2" charset="-18"/>
                <a:cs typeface="Poppins" panose="00000500000000000000" pitchFamily="2" charset="-18"/>
              </a:rPr>
              <a:t> </a:t>
            </a:r>
            <a:r>
              <a:rPr sz="1700" spc="60" dirty="0">
                <a:latin typeface="Poppins" panose="00000500000000000000" pitchFamily="2" charset="-18"/>
                <a:cs typeface="Poppins" panose="00000500000000000000" pitchFamily="2" charset="-18"/>
              </a:rPr>
              <a:t>when</a:t>
            </a:r>
            <a:r>
              <a:rPr sz="1700" spc="-55" dirty="0">
                <a:latin typeface="Poppins" panose="00000500000000000000" pitchFamily="2" charset="-18"/>
                <a:cs typeface="Poppins" panose="00000500000000000000" pitchFamily="2" charset="-18"/>
              </a:rPr>
              <a:t> </a:t>
            </a:r>
            <a:r>
              <a:rPr sz="1700" spc="-10" dirty="0">
                <a:latin typeface="Poppins" panose="00000500000000000000" pitchFamily="2" charset="-18"/>
                <a:cs typeface="Poppins" panose="00000500000000000000" pitchFamily="2" charset="-18"/>
              </a:rPr>
              <a:t>working</a:t>
            </a:r>
            <a:r>
              <a:rPr sz="1700" spc="-60" dirty="0">
                <a:latin typeface="Poppins" panose="00000500000000000000" pitchFamily="2" charset="-18"/>
                <a:cs typeface="Poppins" panose="00000500000000000000" pitchFamily="2" charset="-18"/>
              </a:rPr>
              <a:t> </a:t>
            </a:r>
            <a:r>
              <a:rPr sz="1700" dirty="0">
                <a:latin typeface="Poppins" panose="00000500000000000000" pitchFamily="2" charset="-18"/>
                <a:cs typeface="Poppins" panose="00000500000000000000" pitchFamily="2" charset="-18"/>
              </a:rPr>
              <a:t>with</a:t>
            </a:r>
            <a:r>
              <a:rPr sz="1700" spc="-35" dirty="0">
                <a:latin typeface="Poppins" panose="00000500000000000000" pitchFamily="2" charset="-18"/>
                <a:cs typeface="Poppins" panose="00000500000000000000" pitchFamily="2" charset="-18"/>
              </a:rPr>
              <a:t> </a:t>
            </a:r>
            <a:r>
              <a:rPr sz="1700" spc="-10" dirty="0">
                <a:latin typeface="Poppins" panose="00000500000000000000" pitchFamily="2" charset="-18"/>
                <a:cs typeface="Poppins" panose="00000500000000000000" pitchFamily="2" charset="-18"/>
              </a:rPr>
              <a:t>larger </a:t>
            </a:r>
            <a:r>
              <a:rPr sz="1700" spc="75" dirty="0">
                <a:latin typeface="Poppins" panose="00000500000000000000" pitchFamily="2" charset="-18"/>
                <a:cs typeface="Poppins" panose="00000500000000000000" pitchFamily="2" charset="-18"/>
              </a:rPr>
              <a:t>sequence</a:t>
            </a:r>
            <a:r>
              <a:rPr sz="1700" spc="-105" dirty="0">
                <a:latin typeface="Poppins" panose="00000500000000000000" pitchFamily="2" charset="-18"/>
                <a:cs typeface="Poppins" panose="00000500000000000000" pitchFamily="2" charset="-18"/>
              </a:rPr>
              <a:t> </a:t>
            </a:r>
            <a:r>
              <a:rPr sz="1700" spc="-10" dirty="0">
                <a:latin typeface="Poppins" panose="00000500000000000000" pitchFamily="2" charset="-18"/>
                <a:cs typeface="Poppins" panose="00000500000000000000" pitchFamily="2" charset="-18"/>
              </a:rPr>
              <a:t>lenghts</a:t>
            </a:r>
            <a:endParaRPr sz="1700" dirty="0">
              <a:latin typeface="Poppins" panose="00000500000000000000" pitchFamily="2" charset="-18"/>
              <a:cs typeface="Poppins" panose="00000500000000000000" pitchFamily="2" charset="-18"/>
            </a:endParaRPr>
          </a:p>
          <a:p>
            <a:pPr marL="241300" marR="203200" indent="-228600">
              <a:lnSpc>
                <a:spcPct val="150000"/>
              </a:lnSpc>
              <a:spcBef>
                <a:spcPts val="994"/>
              </a:spcBef>
              <a:buFont typeface="Arial"/>
              <a:buChar char="•"/>
              <a:tabLst>
                <a:tab pos="241300" algn="l"/>
              </a:tabLst>
            </a:pPr>
            <a:r>
              <a:rPr sz="1700" spc="-50" dirty="0">
                <a:latin typeface="Poppins" panose="00000500000000000000" pitchFamily="2" charset="-18"/>
                <a:cs typeface="Poppins" panose="00000500000000000000" pitchFamily="2" charset="-18"/>
              </a:rPr>
              <a:t>This</a:t>
            </a:r>
            <a:r>
              <a:rPr sz="1700" spc="20" dirty="0">
                <a:latin typeface="Poppins" panose="00000500000000000000" pitchFamily="2" charset="-18"/>
                <a:cs typeface="Poppins" panose="00000500000000000000" pitchFamily="2" charset="-18"/>
              </a:rPr>
              <a:t> </a:t>
            </a:r>
            <a:r>
              <a:rPr sz="1700" dirty="0">
                <a:latin typeface="Poppins" panose="00000500000000000000" pitchFamily="2" charset="-18"/>
                <a:cs typeface="Poppins" panose="00000500000000000000" pitchFamily="2" charset="-18"/>
              </a:rPr>
              <a:t>sequential</a:t>
            </a:r>
            <a:r>
              <a:rPr sz="1700" spc="-35" dirty="0">
                <a:latin typeface="Poppins" panose="00000500000000000000" pitchFamily="2" charset="-18"/>
                <a:cs typeface="Poppins" panose="00000500000000000000" pitchFamily="2" charset="-18"/>
              </a:rPr>
              <a:t> </a:t>
            </a:r>
            <a:r>
              <a:rPr sz="1700" spc="85" dirty="0">
                <a:latin typeface="Poppins" panose="00000500000000000000" pitchFamily="2" charset="-18"/>
                <a:cs typeface="Poppins" panose="00000500000000000000" pitchFamily="2" charset="-18"/>
              </a:rPr>
              <a:t>approach</a:t>
            </a:r>
            <a:r>
              <a:rPr sz="1700" spc="5" dirty="0">
                <a:latin typeface="Poppins" panose="00000500000000000000" pitchFamily="2" charset="-18"/>
                <a:cs typeface="Poppins" panose="00000500000000000000" pitchFamily="2" charset="-18"/>
              </a:rPr>
              <a:t> </a:t>
            </a:r>
            <a:r>
              <a:rPr sz="1700" spc="50" dirty="0">
                <a:latin typeface="Poppins" panose="00000500000000000000" pitchFamily="2" charset="-18"/>
                <a:cs typeface="Poppins" panose="00000500000000000000" pitchFamily="2" charset="-18"/>
              </a:rPr>
              <a:t>also</a:t>
            </a:r>
            <a:r>
              <a:rPr sz="1700" spc="20" dirty="0">
                <a:latin typeface="Poppins" panose="00000500000000000000" pitchFamily="2" charset="-18"/>
                <a:cs typeface="Poppins" panose="00000500000000000000" pitchFamily="2" charset="-18"/>
              </a:rPr>
              <a:t> </a:t>
            </a:r>
            <a:r>
              <a:rPr sz="1700" spc="-10" dirty="0">
                <a:latin typeface="Poppins" panose="00000500000000000000" pitchFamily="2" charset="-18"/>
                <a:cs typeface="Poppins" panose="00000500000000000000" pitchFamily="2" charset="-18"/>
              </a:rPr>
              <a:t>looses </a:t>
            </a:r>
            <a:r>
              <a:rPr sz="1700" dirty="0">
                <a:latin typeface="Poppins" panose="00000500000000000000" pitchFamily="2" charset="-18"/>
                <a:cs typeface="Poppins" panose="00000500000000000000" pitchFamily="2" charset="-18"/>
              </a:rPr>
              <a:t>information</a:t>
            </a:r>
            <a:r>
              <a:rPr sz="1700" spc="-30" dirty="0">
                <a:latin typeface="Poppins" panose="00000500000000000000" pitchFamily="2" charset="-18"/>
                <a:cs typeface="Poppins" panose="00000500000000000000" pitchFamily="2" charset="-18"/>
              </a:rPr>
              <a:t> </a:t>
            </a:r>
            <a:r>
              <a:rPr sz="1700" dirty="0">
                <a:latin typeface="Poppins" panose="00000500000000000000" pitchFamily="2" charset="-18"/>
                <a:cs typeface="Poppins" panose="00000500000000000000" pitchFamily="2" charset="-18"/>
              </a:rPr>
              <a:t>with</a:t>
            </a:r>
            <a:r>
              <a:rPr sz="1700" spc="30" dirty="0">
                <a:latin typeface="Poppins" panose="00000500000000000000" pitchFamily="2" charset="-18"/>
                <a:cs typeface="Poppins" panose="00000500000000000000" pitchFamily="2" charset="-18"/>
              </a:rPr>
              <a:t> </a:t>
            </a:r>
            <a:r>
              <a:rPr sz="1700" dirty="0">
                <a:latin typeface="Poppins" panose="00000500000000000000" pitchFamily="2" charset="-18"/>
                <a:cs typeface="Poppins" panose="00000500000000000000" pitchFamily="2" charset="-18"/>
              </a:rPr>
              <a:t>the distance.</a:t>
            </a:r>
            <a:r>
              <a:rPr sz="1700" spc="20" dirty="0">
                <a:latin typeface="Poppins" panose="00000500000000000000" pitchFamily="2" charset="-18"/>
                <a:cs typeface="Poppins" panose="00000500000000000000" pitchFamily="2" charset="-18"/>
              </a:rPr>
              <a:t> </a:t>
            </a:r>
            <a:r>
              <a:rPr sz="1700" dirty="0">
                <a:latin typeface="Poppins" panose="00000500000000000000" pitchFamily="2" charset="-18"/>
                <a:cs typeface="Poppins" panose="00000500000000000000" pitchFamily="2" charset="-18"/>
              </a:rPr>
              <a:t>Majority</a:t>
            </a:r>
            <a:r>
              <a:rPr sz="1700" spc="15" dirty="0">
                <a:latin typeface="Poppins" panose="00000500000000000000" pitchFamily="2" charset="-18"/>
                <a:cs typeface="Poppins" panose="00000500000000000000" pitchFamily="2" charset="-18"/>
              </a:rPr>
              <a:t> </a:t>
            </a:r>
            <a:r>
              <a:rPr sz="1700" dirty="0">
                <a:latin typeface="Poppins" panose="00000500000000000000" pitchFamily="2" charset="-18"/>
                <a:cs typeface="Poppins" panose="00000500000000000000" pitchFamily="2" charset="-18"/>
              </a:rPr>
              <a:t>of</a:t>
            </a:r>
            <a:r>
              <a:rPr sz="1700" spc="20" dirty="0">
                <a:latin typeface="Poppins" panose="00000500000000000000" pitchFamily="2" charset="-18"/>
                <a:cs typeface="Poppins" panose="00000500000000000000" pitchFamily="2" charset="-18"/>
              </a:rPr>
              <a:t> </a:t>
            </a:r>
            <a:r>
              <a:rPr sz="1700" spc="-25" dirty="0">
                <a:latin typeface="Poppins" panose="00000500000000000000" pitchFamily="2" charset="-18"/>
                <a:cs typeface="Poppins" panose="00000500000000000000" pitchFamily="2" charset="-18"/>
              </a:rPr>
              <a:t>the </a:t>
            </a:r>
            <a:r>
              <a:rPr sz="1700" dirty="0">
                <a:latin typeface="Poppins" panose="00000500000000000000" pitchFamily="2" charset="-18"/>
                <a:cs typeface="Poppins" panose="00000500000000000000" pitchFamily="2" charset="-18"/>
              </a:rPr>
              <a:t>information</a:t>
            </a:r>
            <a:r>
              <a:rPr sz="1700" spc="-80" dirty="0">
                <a:latin typeface="Poppins" panose="00000500000000000000" pitchFamily="2" charset="-18"/>
                <a:cs typeface="Poppins" panose="00000500000000000000" pitchFamily="2" charset="-18"/>
              </a:rPr>
              <a:t> </a:t>
            </a:r>
            <a:r>
              <a:rPr sz="1700" spc="90" dirty="0">
                <a:latin typeface="Poppins" panose="00000500000000000000" pitchFamily="2" charset="-18"/>
                <a:cs typeface="Poppins" panose="00000500000000000000" pitchFamily="2" charset="-18"/>
              </a:rPr>
              <a:t>at</a:t>
            </a:r>
            <a:r>
              <a:rPr sz="1700" spc="-25" dirty="0">
                <a:latin typeface="Poppins" panose="00000500000000000000" pitchFamily="2" charset="-18"/>
                <a:cs typeface="Poppins" panose="00000500000000000000" pitchFamily="2" charset="-18"/>
              </a:rPr>
              <a:t> </a:t>
            </a:r>
            <a:r>
              <a:rPr sz="1700" dirty="0">
                <a:latin typeface="Poppins" panose="00000500000000000000" pitchFamily="2" charset="-18"/>
                <a:cs typeface="Poppins" panose="00000500000000000000" pitchFamily="2" charset="-18"/>
              </a:rPr>
              <a:t>the</a:t>
            </a:r>
            <a:r>
              <a:rPr sz="1700" spc="-35" dirty="0">
                <a:latin typeface="Poppins" panose="00000500000000000000" pitchFamily="2" charset="-18"/>
                <a:cs typeface="Poppins" panose="00000500000000000000" pitchFamily="2" charset="-18"/>
              </a:rPr>
              <a:t> </a:t>
            </a:r>
            <a:r>
              <a:rPr sz="1700" spc="55" dirty="0">
                <a:latin typeface="Poppins" panose="00000500000000000000" pitchFamily="2" charset="-18"/>
                <a:cs typeface="Poppins" panose="00000500000000000000" pitchFamily="2" charset="-18"/>
              </a:rPr>
              <a:t>begging</a:t>
            </a:r>
            <a:r>
              <a:rPr sz="1700" spc="-65" dirty="0">
                <a:latin typeface="Poppins" panose="00000500000000000000" pitchFamily="2" charset="-18"/>
                <a:cs typeface="Poppins" panose="00000500000000000000" pitchFamily="2" charset="-18"/>
              </a:rPr>
              <a:t> </a:t>
            </a:r>
            <a:r>
              <a:rPr sz="1700" dirty="0">
                <a:latin typeface="Poppins" panose="00000500000000000000" pitchFamily="2" charset="-18"/>
                <a:cs typeface="Poppins" panose="00000500000000000000" pitchFamily="2" charset="-18"/>
              </a:rPr>
              <a:t>of</a:t>
            </a:r>
            <a:r>
              <a:rPr sz="1700" spc="-30" dirty="0">
                <a:latin typeface="Poppins" panose="00000500000000000000" pitchFamily="2" charset="-18"/>
                <a:cs typeface="Poppins" panose="00000500000000000000" pitchFamily="2" charset="-18"/>
              </a:rPr>
              <a:t> </a:t>
            </a:r>
            <a:r>
              <a:rPr sz="1700" dirty="0">
                <a:latin typeface="Poppins" panose="00000500000000000000" pitchFamily="2" charset="-18"/>
                <a:cs typeface="Poppins" panose="00000500000000000000" pitchFamily="2" charset="-18"/>
              </a:rPr>
              <a:t>the</a:t>
            </a:r>
            <a:r>
              <a:rPr sz="1700" spc="-40" dirty="0">
                <a:latin typeface="Poppins" panose="00000500000000000000" pitchFamily="2" charset="-18"/>
                <a:cs typeface="Poppins" panose="00000500000000000000" pitchFamily="2" charset="-18"/>
              </a:rPr>
              <a:t> </a:t>
            </a:r>
            <a:r>
              <a:rPr sz="1700" spc="-45" dirty="0">
                <a:latin typeface="Poppins" panose="00000500000000000000" pitchFamily="2" charset="-18"/>
                <a:cs typeface="Poppins" panose="00000500000000000000" pitchFamily="2" charset="-18"/>
              </a:rPr>
              <a:t>text</a:t>
            </a:r>
            <a:r>
              <a:rPr sz="1700" spc="-30" dirty="0">
                <a:latin typeface="Poppins" panose="00000500000000000000" pitchFamily="2" charset="-18"/>
                <a:cs typeface="Poppins" panose="00000500000000000000" pitchFamily="2" charset="-18"/>
              </a:rPr>
              <a:t> </a:t>
            </a:r>
            <a:r>
              <a:rPr sz="1700" spc="-40" dirty="0">
                <a:latin typeface="Poppins" panose="00000500000000000000" pitchFamily="2" charset="-18"/>
                <a:cs typeface="Poppins" panose="00000500000000000000" pitchFamily="2" charset="-18"/>
              </a:rPr>
              <a:t>will</a:t>
            </a:r>
            <a:r>
              <a:rPr sz="1700" spc="-45" dirty="0">
                <a:latin typeface="Poppins" panose="00000500000000000000" pitchFamily="2" charset="-18"/>
                <a:cs typeface="Poppins" panose="00000500000000000000" pitchFamily="2" charset="-18"/>
              </a:rPr>
              <a:t> </a:t>
            </a:r>
            <a:r>
              <a:rPr sz="1700" spc="65" dirty="0">
                <a:latin typeface="Poppins" panose="00000500000000000000" pitchFamily="2" charset="-18"/>
                <a:cs typeface="Poppins" panose="00000500000000000000" pitchFamily="2" charset="-18"/>
              </a:rPr>
              <a:t>be </a:t>
            </a:r>
            <a:r>
              <a:rPr sz="1700" dirty="0">
                <a:latin typeface="Poppins" panose="00000500000000000000" pitchFamily="2" charset="-18"/>
                <a:cs typeface="Poppins" panose="00000500000000000000" pitchFamily="2" charset="-18"/>
              </a:rPr>
              <a:t>lost</a:t>
            </a:r>
            <a:r>
              <a:rPr sz="1700" spc="-55" dirty="0">
                <a:latin typeface="Poppins" panose="00000500000000000000" pitchFamily="2" charset="-18"/>
                <a:cs typeface="Poppins" panose="00000500000000000000" pitchFamily="2" charset="-18"/>
              </a:rPr>
              <a:t> </a:t>
            </a:r>
            <a:r>
              <a:rPr sz="1700" spc="45" dirty="0">
                <a:latin typeface="Poppins" panose="00000500000000000000" pitchFamily="2" charset="-18"/>
                <a:cs typeface="Poppins" panose="00000500000000000000" pitchFamily="2" charset="-18"/>
              </a:rPr>
              <a:t>towards</a:t>
            </a:r>
            <a:r>
              <a:rPr sz="1700" spc="-60" dirty="0">
                <a:latin typeface="Poppins" panose="00000500000000000000" pitchFamily="2" charset="-18"/>
                <a:cs typeface="Poppins" panose="00000500000000000000" pitchFamily="2" charset="-18"/>
              </a:rPr>
              <a:t> </a:t>
            </a:r>
            <a:r>
              <a:rPr sz="1700" dirty="0">
                <a:latin typeface="Poppins" panose="00000500000000000000" pitchFamily="2" charset="-18"/>
                <a:cs typeface="Poppins" panose="00000500000000000000" pitchFamily="2" charset="-18"/>
              </a:rPr>
              <a:t>the</a:t>
            </a:r>
            <a:r>
              <a:rPr sz="1700" spc="-55" dirty="0">
                <a:latin typeface="Poppins" panose="00000500000000000000" pitchFamily="2" charset="-18"/>
                <a:cs typeface="Poppins" panose="00000500000000000000" pitchFamily="2" charset="-18"/>
              </a:rPr>
              <a:t> </a:t>
            </a:r>
            <a:r>
              <a:rPr sz="1700" spc="45" dirty="0">
                <a:latin typeface="Poppins" panose="00000500000000000000" pitchFamily="2" charset="-18"/>
                <a:cs typeface="Poppins" panose="00000500000000000000" pitchFamily="2" charset="-18"/>
              </a:rPr>
              <a:t>end</a:t>
            </a:r>
            <a:endParaRPr sz="1700" dirty="0">
              <a:latin typeface="Poppins" panose="00000500000000000000" pitchFamily="2" charset="-18"/>
              <a:cs typeface="Poppins" panose="00000500000000000000" pitchFamily="2" charset="-18"/>
            </a:endParaRPr>
          </a:p>
        </p:txBody>
      </p:sp>
      <p:sp>
        <p:nvSpPr>
          <p:cNvPr id="4" name="object 4"/>
          <p:cNvSpPr/>
          <p:nvPr/>
        </p:nvSpPr>
        <p:spPr>
          <a:xfrm>
            <a:off x="6241541" y="2109977"/>
            <a:ext cx="5507990" cy="876300"/>
          </a:xfrm>
          <a:custGeom>
            <a:avLst/>
            <a:gdLst/>
            <a:ahLst/>
            <a:cxnLst/>
            <a:rect l="l" t="t" r="r" b="b"/>
            <a:pathLst>
              <a:path w="5507990" h="876300">
                <a:moveTo>
                  <a:pt x="0" y="146050"/>
                </a:moveTo>
                <a:lnTo>
                  <a:pt x="7447" y="99893"/>
                </a:lnTo>
                <a:lnTo>
                  <a:pt x="28183" y="59801"/>
                </a:lnTo>
                <a:lnTo>
                  <a:pt x="59801" y="28183"/>
                </a:lnTo>
                <a:lnTo>
                  <a:pt x="99893" y="7447"/>
                </a:lnTo>
                <a:lnTo>
                  <a:pt x="146050" y="0"/>
                </a:lnTo>
                <a:lnTo>
                  <a:pt x="5361686" y="0"/>
                </a:lnTo>
                <a:lnTo>
                  <a:pt x="5407842" y="7447"/>
                </a:lnTo>
                <a:lnTo>
                  <a:pt x="5447934" y="28183"/>
                </a:lnTo>
                <a:lnTo>
                  <a:pt x="5479552" y="59801"/>
                </a:lnTo>
                <a:lnTo>
                  <a:pt x="5500288" y="99893"/>
                </a:lnTo>
                <a:lnTo>
                  <a:pt x="5507736" y="146050"/>
                </a:lnTo>
                <a:lnTo>
                  <a:pt x="5507736" y="730250"/>
                </a:lnTo>
                <a:lnTo>
                  <a:pt x="5500288" y="776406"/>
                </a:lnTo>
                <a:lnTo>
                  <a:pt x="5479552" y="816498"/>
                </a:lnTo>
                <a:lnTo>
                  <a:pt x="5447934" y="848116"/>
                </a:lnTo>
                <a:lnTo>
                  <a:pt x="5407842" y="868852"/>
                </a:lnTo>
                <a:lnTo>
                  <a:pt x="5361686" y="876300"/>
                </a:lnTo>
                <a:lnTo>
                  <a:pt x="146050" y="876300"/>
                </a:lnTo>
                <a:lnTo>
                  <a:pt x="99893" y="868852"/>
                </a:lnTo>
                <a:lnTo>
                  <a:pt x="59801" y="848116"/>
                </a:lnTo>
                <a:lnTo>
                  <a:pt x="28183" y="816498"/>
                </a:lnTo>
                <a:lnTo>
                  <a:pt x="7447" y="776406"/>
                </a:lnTo>
                <a:lnTo>
                  <a:pt x="0" y="730250"/>
                </a:lnTo>
                <a:lnTo>
                  <a:pt x="0" y="146050"/>
                </a:lnTo>
                <a:close/>
              </a:path>
            </a:pathLst>
          </a:custGeom>
          <a:ln w="25400">
            <a:solidFill>
              <a:srgbClr val="001F5F"/>
            </a:solidFill>
          </a:ln>
        </p:spPr>
        <p:txBody>
          <a:bodyPr wrap="square" lIns="0" tIns="0" rIns="0" bIns="0" rtlCol="0"/>
          <a:lstStyle/>
          <a:p>
            <a:endParaRPr>
              <a:latin typeface="Poppins" panose="00000500000000000000" pitchFamily="2" charset="-18"/>
              <a:cs typeface="Poppins" panose="00000500000000000000" pitchFamily="2" charset="-18"/>
            </a:endParaRPr>
          </a:p>
        </p:txBody>
      </p:sp>
      <p:sp>
        <p:nvSpPr>
          <p:cNvPr id="5" name="object 5"/>
          <p:cNvSpPr txBox="1"/>
          <p:nvPr/>
        </p:nvSpPr>
        <p:spPr>
          <a:xfrm>
            <a:off x="7426197" y="2422959"/>
            <a:ext cx="3138170" cy="289823"/>
          </a:xfrm>
          <a:prstGeom prst="rect">
            <a:avLst/>
          </a:prstGeom>
        </p:spPr>
        <p:txBody>
          <a:bodyPr vert="horz" wrap="square" lIns="0" tIns="12700" rIns="0" bIns="0" rtlCol="0">
            <a:spAutoFit/>
          </a:bodyPr>
          <a:lstStyle/>
          <a:p>
            <a:pPr marR="43815" algn="ctr">
              <a:lnSpc>
                <a:spcPct val="100000"/>
              </a:lnSpc>
            </a:pPr>
            <a:r>
              <a:rPr sz="1800" spc="-114" dirty="0">
                <a:latin typeface="Poppins" panose="00000500000000000000" pitchFamily="2" charset="-18"/>
                <a:cs typeface="Poppins" panose="00000500000000000000" pitchFamily="2" charset="-18"/>
              </a:rPr>
              <a:t>No</a:t>
            </a:r>
            <a:r>
              <a:rPr sz="1800" spc="-175" dirty="0">
                <a:latin typeface="Poppins" panose="00000500000000000000" pitchFamily="2" charset="-18"/>
                <a:cs typeface="Poppins" panose="00000500000000000000" pitchFamily="2" charset="-18"/>
              </a:rPr>
              <a:t> </a:t>
            </a:r>
            <a:r>
              <a:rPr sz="1800" spc="-45" dirty="0">
                <a:latin typeface="Poppins" panose="00000500000000000000" pitchFamily="2" charset="-18"/>
                <a:cs typeface="Poppins" panose="00000500000000000000" pitchFamily="2" charset="-18"/>
              </a:rPr>
              <a:t>paralel</a:t>
            </a:r>
            <a:r>
              <a:rPr sz="1800" spc="-170" dirty="0">
                <a:latin typeface="Poppins" panose="00000500000000000000" pitchFamily="2" charset="-18"/>
                <a:cs typeface="Poppins" panose="00000500000000000000" pitchFamily="2" charset="-18"/>
              </a:rPr>
              <a:t> </a:t>
            </a:r>
            <a:r>
              <a:rPr sz="1800" spc="-10" dirty="0">
                <a:latin typeface="Poppins" panose="00000500000000000000" pitchFamily="2" charset="-18"/>
                <a:cs typeface="Poppins" panose="00000500000000000000" pitchFamily="2" charset="-18"/>
              </a:rPr>
              <a:t>computing</a:t>
            </a:r>
            <a:endParaRPr sz="1800" dirty="0">
              <a:latin typeface="Poppins" panose="00000500000000000000" pitchFamily="2" charset="-18"/>
              <a:cs typeface="Poppins" panose="00000500000000000000" pitchFamily="2" charset="-18"/>
            </a:endParaRPr>
          </a:p>
        </p:txBody>
      </p:sp>
      <p:sp>
        <p:nvSpPr>
          <p:cNvPr id="6" name="object 6"/>
          <p:cNvSpPr/>
          <p:nvPr/>
        </p:nvSpPr>
        <p:spPr>
          <a:xfrm>
            <a:off x="6241541" y="3198114"/>
            <a:ext cx="5507990" cy="876300"/>
          </a:xfrm>
          <a:custGeom>
            <a:avLst/>
            <a:gdLst/>
            <a:ahLst/>
            <a:cxnLst/>
            <a:rect l="l" t="t" r="r" b="b"/>
            <a:pathLst>
              <a:path w="5507990" h="876300">
                <a:moveTo>
                  <a:pt x="0" y="146050"/>
                </a:moveTo>
                <a:lnTo>
                  <a:pt x="7447" y="99893"/>
                </a:lnTo>
                <a:lnTo>
                  <a:pt x="28183" y="59801"/>
                </a:lnTo>
                <a:lnTo>
                  <a:pt x="59801" y="28183"/>
                </a:lnTo>
                <a:lnTo>
                  <a:pt x="99893" y="7447"/>
                </a:lnTo>
                <a:lnTo>
                  <a:pt x="146050" y="0"/>
                </a:lnTo>
                <a:lnTo>
                  <a:pt x="5361686" y="0"/>
                </a:lnTo>
                <a:lnTo>
                  <a:pt x="5407842" y="7447"/>
                </a:lnTo>
                <a:lnTo>
                  <a:pt x="5447934" y="28183"/>
                </a:lnTo>
                <a:lnTo>
                  <a:pt x="5479552" y="59801"/>
                </a:lnTo>
                <a:lnTo>
                  <a:pt x="5500288" y="99893"/>
                </a:lnTo>
                <a:lnTo>
                  <a:pt x="5507736" y="146050"/>
                </a:lnTo>
                <a:lnTo>
                  <a:pt x="5507736" y="730250"/>
                </a:lnTo>
                <a:lnTo>
                  <a:pt x="5500288" y="776406"/>
                </a:lnTo>
                <a:lnTo>
                  <a:pt x="5479552" y="816498"/>
                </a:lnTo>
                <a:lnTo>
                  <a:pt x="5447934" y="848116"/>
                </a:lnTo>
                <a:lnTo>
                  <a:pt x="5407842" y="868852"/>
                </a:lnTo>
                <a:lnTo>
                  <a:pt x="5361686" y="876300"/>
                </a:lnTo>
                <a:lnTo>
                  <a:pt x="146050" y="876300"/>
                </a:lnTo>
                <a:lnTo>
                  <a:pt x="99893" y="868852"/>
                </a:lnTo>
                <a:lnTo>
                  <a:pt x="59801" y="848116"/>
                </a:lnTo>
                <a:lnTo>
                  <a:pt x="28183" y="816498"/>
                </a:lnTo>
                <a:lnTo>
                  <a:pt x="7447" y="776406"/>
                </a:lnTo>
                <a:lnTo>
                  <a:pt x="0" y="730250"/>
                </a:lnTo>
                <a:lnTo>
                  <a:pt x="0" y="146050"/>
                </a:lnTo>
                <a:close/>
              </a:path>
            </a:pathLst>
          </a:custGeom>
          <a:ln w="25400">
            <a:solidFill>
              <a:srgbClr val="001F5F"/>
            </a:solidFill>
          </a:ln>
        </p:spPr>
        <p:txBody>
          <a:bodyPr wrap="square" lIns="0" tIns="0" rIns="0" bIns="0" rtlCol="0"/>
          <a:lstStyle/>
          <a:p>
            <a:endParaRPr>
              <a:latin typeface="Poppins" panose="00000500000000000000" pitchFamily="2" charset="-18"/>
              <a:cs typeface="Poppins" panose="00000500000000000000" pitchFamily="2" charset="-18"/>
            </a:endParaRPr>
          </a:p>
        </p:txBody>
      </p:sp>
      <p:sp>
        <p:nvSpPr>
          <p:cNvPr id="7" name="object 7"/>
          <p:cNvSpPr txBox="1"/>
          <p:nvPr/>
        </p:nvSpPr>
        <p:spPr>
          <a:xfrm>
            <a:off x="7861807" y="3468116"/>
            <a:ext cx="2266950" cy="299720"/>
          </a:xfrm>
          <a:prstGeom prst="rect">
            <a:avLst/>
          </a:prstGeom>
        </p:spPr>
        <p:txBody>
          <a:bodyPr vert="horz" wrap="square" lIns="0" tIns="12700" rIns="0" bIns="0" rtlCol="0">
            <a:spAutoFit/>
          </a:bodyPr>
          <a:lstStyle/>
          <a:p>
            <a:pPr marL="12700">
              <a:lnSpc>
                <a:spcPct val="100000"/>
              </a:lnSpc>
              <a:spcBef>
                <a:spcPts val="100"/>
              </a:spcBef>
            </a:pPr>
            <a:r>
              <a:rPr sz="1800" spc="-160" dirty="0">
                <a:latin typeface="Poppins" panose="00000500000000000000" pitchFamily="2" charset="-18"/>
                <a:cs typeface="Poppins" panose="00000500000000000000" pitchFamily="2" charset="-18"/>
              </a:rPr>
              <a:t>Loss</a:t>
            </a:r>
            <a:r>
              <a:rPr sz="1800" spc="-200" dirty="0">
                <a:latin typeface="Poppins" panose="00000500000000000000" pitchFamily="2" charset="-18"/>
                <a:cs typeface="Poppins" panose="00000500000000000000" pitchFamily="2" charset="-18"/>
              </a:rPr>
              <a:t> </a:t>
            </a:r>
            <a:r>
              <a:rPr sz="1800" spc="-65" dirty="0">
                <a:latin typeface="Poppins" panose="00000500000000000000" pitchFamily="2" charset="-18"/>
                <a:cs typeface="Poppins" panose="00000500000000000000" pitchFamily="2" charset="-18"/>
              </a:rPr>
              <a:t>of</a:t>
            </a:r>
            <a:r>
              <a:rPr sz="1800" spc="-185" dirty="0">
                <a:latin typeface="Poppins" panose="00000500000000000000" pitchFamily="2" charset="-18"/>
                <a:cs typeface="Poppins" panose="00000500000000000000" pitchFamily="2" charset="-18"/>
              </a:rPr>
              <a:t> </a:t>
            </a:r>
            <a:r>
              <a:rPr sz="1800" spc="-20" dirty="0">
                <a:latin typeface="Poppins" panose="00000500000000000000" pitchFamily="2" charset="-18"/>
                <a:cs typeface="Poppins" panose="00000500000000000000" pitchFamily="2" charset="-18"/>
              </a:rPr>
              <a:t>information</a:t>
            </a:r>
            <a:endParaRPr sz="1800" dirty="0">
              <a:latin typeface="Poppins" panose="00000500000000000000" pitchFamily="2" charset="-18"/>
              <a:cs typeface="Poppins" panose="00000500000000000000" pitchFamily="2" charset="-18"/>
            </a:endParaRPr>
          </a:p>
        </p:txBody>
      </p:sp>
      <p:sp>
        <p:nvSpPr>
          <p:cNvPr id="8" name="object 8"/>
          <p:cNvSpPr/>
          <p:nvPr/>
        </p:nvSpPr>
        <p:spPr>
          <a:xfrm>
            <a:off x="6241541" y="4336541"/>
            <a:ext cx="5507990" cy="878205"/>
          </a:xfrm>
          <a:custGeom>
            <a:avLst/>
            <a:gdLst/>
            <a:ahLst/>
            <a:cxnLst/>
            <a:rect l="l" t="t" r="r" b="b"/>
            <a:pathLst>
              <a:path w="5507990" h="878204">
                <a:moveTo>
                  <a:pt x="0" y="146303"/>
                </a:moveTo>
                <a:lnTo>
                  <a:pt x="7461" y="100071"/>
                </a:lnTo>
                <a:lnTo>
                  <a:pt x="28236" y="59911"/>
                </a:lnTo>
                <a:lnTo>
                  <a:pt x="59911" y="28236"/>
                </a:lnTo>
                <a:lnTo>
                  <a:pt x="100071" y="7461"/>
                </a:lnTo>
                <a:lnTo>
                  <a:pt x="146304" y="0"/>
                </a:lnTo>
                <a:lnTo>
                  <a:pt x="5361432" y="0"/>
                </a:lnTo>
                <a:lnTo>
                  <a:pt x="5407664" y="7461"/>
                </a:lnTo>
                <a:lnTo>
                  <a:pt x="5447824" y="28236"/>
                </a:lnTo>
                <a:lnTo>
                  <a:pt x="5479499" y="59911"/>
                </a:lnTo>
                <a:lnTo>
                  <a:pt x="5500274" y="100071"/>
                </a:lnTo>
                <a:lnTo>
                  <a:pt x="5507736" y="146303"/>
                </a:lnTo>
                <a:lnTo>
                  <a:pt x="5507736" y="731519"/>
                </a:lnTo>
                <a:lnTo>
                  <a:pt x="5500274" y="777752"/>
                </a:lnTo>
                <a:lnTo>
                  <a:pt x="5479499" y="817912"/>
                </a:lnTo>
                <a:lnTo>
                  <a:pt x="5447824" y="849587"/>
                </a:lnTo>
                <a:lnTo>
                  <a:pt x="5407664" y="870362"/>
                </a:lnTo>
                <a:lnTo>
                  <a:pt x="5361432" y="877823"/>
                </a:lnTo>
                <a:lnTo>
                  <a:pt x="146304" y="877823"/>
                </a:lnTo>
                <a:lnTo>
                  <a:pt x="100071" y="870362"/>
                </a:lnTo>
                <a:lnTo>
                  <a:pt x="59911" y="849587"/>
                </a:lnTo>
                <a:lnTo>
                  <a:pt x="28236" y="817912"/>
                </a:lnTo>
                <a:lnTo>
                  <a:pt x="7461" y="777752"/>
                </a:lnTo>
                <a:lnTo>
                  <a:pt x="0" y="731519"/>
                </a:lnTo>
                <a:lnTo>
                  <a:pt x="0" y="146303"/>
                </a:lnTo>
                <a:close/>
              </a:path>
            </a:pathLst>
          </a:custGeom>
          <a:ln w="25399">
            <a:solidFill>
              <a:srgbClr val="001F5F"/>
            </a:solidFill>
          </a:ln>
        </p:spPr>
        <p:txBody>
          <a:bodyPr wrap="square" lIns="0" tIns="0" rIns="0" bIns="0" rtlCol="0"/>
          <a:lstStyle/>
          <a:p>
            <a:endParaRPr>
              <a:latin typeface="Poppins" panose="00000500000000000000" pitchFamily="2" charset="-18"/>
              <a:cs typeface="Poppins" panose="00000500000000000000" pitchFamily="2" charset="-18"/>
            </a:endParaRPr>
          </a:p>
        </p:txBody>
      </p:sp>
      <p:sp>
        <p:nvSpPr>
          <p:cNvPr id="9" name="object 9"/>
          <p:cNvSpPr txBox="1"/>
          <p:nvPr/>
        </p:nvSpPr>
        <p:spPr>
          <a:xfrm>
            <a:off x="7785607" y="4607814"/>
            <a:ext cx="2421255" cy="299720"/>
          </a:xfrm>
          <a:prstGeom prst="rect">
            <a:avLst/>
          </a:prstGeom>
        </p:spPr>
        <p:txBody>
          <a:bodyPr vert="horz" wrap="square" lIns="0" tIns="12700" rIns="0" bIns="0" rtlCol="0">
            <a:spAutoFit/>
          </a:bodyPr>
          <a:lstStyle/>
          <a:p>
            <a:pPr marL="12700">
              <a:lnSpc>
                <a:spcPct val="100000"/>
              </a:lnSpc>
              <a:spcBef>
                <a:spcPts val="100"/>
              </a:spcBef>
            </a:pPr>
            <a:r>
              <a:rPr sz="1800" spc="-40" dirty="0">
                <a:latin typeface="Poppins" panose="00000500000000000000" pitchFamily="2" charset="-18"/>
                <a:cs typeface="Poppins" panose="00000500000000000000" pitchFamily="2" charset="-18"/>
              </a:rPr>
              <a:t>Vanishing</a:t>
            </a:r>
            <a:r>
              <a:rPr sz="1800" spc="-135" dirty="0">
                <a:latin typeface="Poppins" panose="00000500000000000000" pitchFamily="2" charset="-18"/>
                <a:cs typeface="Poppins" panose="00000500000000000000" pitchFamily="2" charset="-18"/>
              </a:rPr>
              <a:t> </a:t>
            </a:r>
            <a:r>
              <a:rPr sz="1800" spc="-30" dirty="0">
                <a:latin typeface="Poppins" panose="00000500000000000000" pitchFamily="2" charset="-18"/>
                <a:cs typeface="Poppins" panose="00000500000000000000" pitchFamily="2" charset="-18"/>
              </a:rPr>
              <a:t>gradients</a:t>
            </a:r>
            <a:endParaRPr sz="1800">
              <a:latin typeface="Poppins" panose="00000500000000000000" pitchFamily="2" charset="-18"/>
              <a:cs typeface="Poppins" panose="00000500000000000000" pitchFamily="2" charset="-18"/>
            </a:endParaRPr>
          </a:p>
        </p:txBody>
      </p:sp>
      <p:sp>
        <p:nvSpPr>
          <p:cNvPr id="10" name="pole tekstowe 9">
            <a:extLst>
              <a:ext uri="{FF2B5EF4-FFF2-40B4-BE49-F238E27FC236}">
                <a16:creationId xmlns:a16="http://schemas.microsoft.com/office/drawing/2014/main" id="{AE54CF62-0604-0F1D-7ED8-705A0DE9359C}"/>
              </a:ext>
            </a:extLst>
          </p:cNvPr>
          <p:cNvSpPr txBox="1"/>
          <p:nvPr/>
        </p:nvSpPr>
        <p:spPr>
          <a:xfrm>
            <a:off x="407988" y="565805"/>
            <a:ext cx="11376025" cy="523220"/>
          </a:xfrm>
          <a:prstGeom prst="rect">
            <a:avLst/>
          </a:prstGeom>
          <a:noFill/>
        </p:spPr>
        <p:txBody>
          <a:bodyPr wrap="square" rtlCol="0">
            <a:spAutoFit/>
          </a:bodyPr>
          <a:lstStyle/>
          <a:p>
            <a:r>
              <a:rPr lang="pl-PL" sz="2800" b="1" dirty="0" err="1">
                <a:latin typeface="Poppins" panose="00000500000000000000" pitchFamily="2" charset="-18"/>
                <a:cs typeface="Poppins" panose="00000500000000000000" pitchFamily="2" charset="-18"/>
              </a:rPr>
              <a:t>Sequence</a:t>
            </a:r>
            <a:r>
              <a:rPr lang="pl-PL" sz="2800" b="1" dirty="0">
                <a:latin typeface="Poppins" panose="00000500000000000000" pitchFamily="2" charset="-18"/>
                <a:cs typeface="Poppins" panose="00000500000000000000" pitchFamily="2" charset="-18"/>
              </a:rPr>
              <a:t> </a:t>
            </a:r>
            <a:r>
              <a:rPr lang="pl-PL" sz="2800" b="1" dirty="0" err="1">
                <a:latin typeface="Poppins" panose="00000500000000000000" pitchFamily="2" charset="-18"/>
                <a:cs typeface="Poppins" panose="00000500000000000000" pitchFamily="2" charset="-18"/>
              </a:rPr>
              <a:t>models</a:t>
            </a:r>
            <a:r>
              <a:rPr lang="pl-PL" sz="2800" b="1" dirty="0">
                <a:latin typeface="Poppins" panose="00000500000000000000" pitchFamily="2" charset="-18"/>
                <a:cs typeface="Poppins" panose="00000500000000000000" pitchFamily="2" charset="-18"/>
              </a:rPr>
              <a:t> </a:t>
            </a:r>
            <a:r>
              <a:rPr lang="pl-PL" sz="2800" b="1" dirty="0" err="1">
                <a:latin typeface="Poppins" panose="00000500000000000000" pitchFamily="2" charset="-18"/>
                <a:cs typeface="Poppins" panose="00000500000000000000" pitchFamily="2" charset="-18"/>
              </a:rPr>
              <a:t>shortcomings</a:t>
            </a:r>
            <a:endParaRPr lang="en-GB" sz="2800" b="1" dirty="0">
              <a:latin typeface="Poppins" panose="00000500000000000000" pitchFamily="2" charset="-18"/>
              <a:cs typeface="Poppins" panose="00000500000000000000" pitchFamily="2" charset="-18"/>
            </a:endParaRPr>
          </a:p>
        </p:txBody>
      </p:sp>
      <p:sp>
        <p:nvSpPr>
          <p:cNvPr id="13" name="object 5">
            <a:extLst>
              <a:ext uri="{FF2B5EF4-FFF2-40B4-BE49-F238E27FC236}">
                <a16:creationId xmlns:a16="http://schemas.microsoft.com/office/drawing/2014/main" id="{A3698324-2A1C-6D75-9096-CA0492EB0991}"/>
              </a:ext>
            </a:extLst>
          </p:cNvPr>
          <p:cNvSpPr txBox="1"/>
          <p:nvPr/>
        </p:nvSpPr>
        <p:spPr>
          <a:xfrm>
            <a:off x="7286496" y="1478003"/>
            <a:ext cx="3711703" cy="443711"/>
          </a:xfrm>
          <a:prstGeom prst="rect">
            <a:avLst/>
          </a:prstGeom>
        </p:spPr>
        <p:txBody>
          <a:bodyPr vert="horz" wrap="square" lIns="0" tIns="12700" rIns="0" bIns="0" rtlCol="0">
            <a:spAutoFit/>
          </a:bodyPr>
          <a:lstStyle/>
          <a:p>
            <a:pPr algn="ctr">
              <a:lnSpc>
                <a:spcPct val="100000"/>
              </a:lnSpc>
              <a:spcBef>
                <a:spcPts val="100"/>
              </a:spcBef>
            </a:pPr>
            <a:r>
              <a:rPr sz="2800" b="1" spc="-150" dirty="0">
                <a:latin typeface="Poppins" panose="00000500000000000000" pitchFamily="2" charset="-18"/>
                <a:cs typeface="Poppins" panose="00000500000000000000" pitchFamily="2" charset="-18"/>
              </a:rPr>
              <a:t>Key</a:t>
            </a:r>
            <a:r>
              <a:rPr sz="2800" b="1" spc="-280" dirty="0">
                <a:latin typeface="Poppins" panose="00000500000000000000" pitchFamily="2" charset="-18"/>
                <a:cs typeface="Poppins" panose="00000500000000000000" pitchFamily="2" charset="-18"/>
              </a:rPr>
              <a:t> </a:t>
            </a:r>
            <a:r>
              <a:rPr sz="2800" b="1" spc="-245" dirty="0">
                <a:latin typeface="Poppins" panose="00000500000000000000" pitchFamily="2" charset="-18"/>
                <a:cs typeface="Poppins" panose="00000500000000000000" pitchFamily="2" charset="-18"/>
              </a:rPr>
              <a:t>RNN</a:t>
            </a:r>
            <a:r>
              <a:rPr sz="2800" b="1" spc="-275" dirty="0">
                <a:latin typeface="Poppins" panose="00000500000000000000" pitchFamily="2" charset="-18"/>
                <a:cs typeface="Poppins" panose="00000500000000000000" pitchFamily="2" charset="-18"/>
              </a:rPr>
              <a:t> </a:t>
            </a:r>
            <a:r>
              <a:rPr sz="2800" b="1" spc="-45" dirty="0">
                <a:latin typeface="Poppins" panose="00000500000000000000" pitchFamily="2" charset="-18"/>
                <a:cs typeface="Poppins" panose="00000500000000000000" pitchFamily="2" charset="-18"/>
              </a:rPr>
              <a:t>challenges</a:t>
            </a:r>
            <a:endParaRPr sz="2800" b="1" dirty="0">
              <a:latin typeface="Poppins" panose="00000500000000000000" pitchFamily="2" charset="-18"/>
              <a:cs typeface="Poppins" panose="00000500000000000000" pitchFamily="2" charset="-18"/>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sz="half" idx="2"/>
          </p:nvPr>
        </p:nvSpPr>
        <p:spPr>
          <a:xfrm>
            <a:off x="486867" y="1609420"/>
            <a:ext cx="5354320" cy="4481483"/>
          </a:xfrm>
          <a:prstGeom prst="rect">
            <a:avLst/>
          </a:prstGeom>
        </p:spPr>
        <p:txBody>
          <a:bodyPr vert="horz" wrap="square" lIns="0" tIns="12065" rIns="0" bIns="0" rtlCol="0">
            <a:spAutoFit/>
          </a:bodyPr>
          <a:lstStyle/>
          <a:p>
            <a:pPr marL="240665" indent="-227965">
              <a:lnSpc>
                <a:spcPct val="100000"/>
              </a:lnSpc>
              <a:spcBef>
                <a:spcPts val="95"/>
              </a:spcBef>
              <a:buFont typeface="Arial"/>
              <a:buChar char="•"/>
              <a:tabLst>
                <a:tab pos="240665" algn="l"/>
              </a:tabLst>
            </a:pPr>
            <a:r>
              <a:rPr dirty="0">
                <a:latin typeface="Poppins" panose="00000500000000000000" pitchFamily="2" charset="-18"/>
                <a:cs typeface="Poppins" panose="00000500000000000000" pitchFamily="2" charset="-18"/>
              </a:rPr>
              <a:t>One</a:t>
            </a:r>
            <a:r>
              <a:rPr spc="-50" dirty="0">
                <a:latin typeface="Poppins" panose="00000500000000000000" pitchFamily="2" charset="-18"/>
                <a:cs typeface="Poppins" panose="00000500000000000000" pitchFamily="2" charset="-18"/>
              </a:rPr>
              <a:t> </a:t>
            </a:r>
            <a:r>
              <a:rPr spc="125" dirty="0">
                <a:latin typeface="Poppins" panose="00000500000000000000" pitchFamily="2" charset="-18"/>
                <a:cs typeface="Poppins" panose="00000500000000000000" pitchFamily="2" charset="-18"/>
              </a:rPr>
              <a:t>way</a:t>
            </a:r>
            <a:r>
              <a:rPr spc="-45" dirty="0">
                <a:latin typeface="Poppins" panose="00000500000000000000" pitchFamily="2" charset="-18"/>
                <a:cs typeface="Poppins" panose="00000500000000000000" pitchFamily="2" charset="-18"/>
              </a:rPr>
              <a:t> </a:t>
            </a:r>
            <a:r>
              <a:rPr dirty="0">
                <a:latin typeface="Poppins" panose="00000500000000000000" pitchFamily="2" charset="-18"/>
                <a:cs typeface="Poppins" panose="00000500000000000000" pitchFamily="2" charset="-18"/>
              </a:rPr>
              <a:t>to</a:t>
            </a:r>
            <a:r>
              <a:rPr spc="-55" dirty="0">
                <a:latin typeface="Poppins" panose="00000500000000000000" pitchFamily="2" charset="-18"/>
                <a:cs typeface="Poppins" panose="00000500000000000000" pitchFamily="2" charset="-18"/>
              </a:rPr>
              <a:t> </a:t>
            </a:r>
            <a:r>
              <a:rPr spc="-150" dirty="0">
                <a:latin typeface="Poppins" panose="00000500000000000000" pitchFamily="2" charset="-18"/>
                <a:cs typeface="Poppins" panose="00000500000000000000" pitchFamily="2" charset="-18"/>
              </a:rPr>
              <a:t>fix</a:t>
            </a:r>
            <a:r>
              <a:rPr spc="-40" dirty="0">
                <a:latin typeface="Poppins" panose="00000500000000000000" pitchFamily="2" charset="-18"/>
                <a:cs typeface="Poppins" panose="00000500000000000000" pitchFamily="2" charset="-18"/>
              </a:rPr>
              <a:t> </a:t>
            </a:r>
            <a:r>
              <a:rPr spc="-50" dirty="0">
                <a:latin typeface="Poppins" panose="00000500000000000000" pitchFamily="2" charset="-18"/>
                <a:cs typeface="Poppins" panose="00000500000000000000" pitchFamily="2" charset="-18"/>
              </a:rPr>
              <a:t>RNNs</a:t>
            </a:r>
            <a:r>
              <a:rPr spc="-45" dirty="0">
                <a:latin typeface="Poppins" panose="00000500000000000000" pitchFamily="2" charset="-18"/>
                <a:cs typeface="Poppins" panose="00000500000000000000" pitchFamily="2" charset="-18"/>
              </a:rPr>
              <a:t> </a:t>
            </a:r>
            <a:r>
              <a:rPr dirty="0">
                <a:latin typeface="Poppins" panose="00000500000000000000" pitchFamily="2" charset="-18"/>
                <a:cs typeface="Poppins" panose="00000500000000000000" pitchFamily="2" charset="-18"/>
              </a:rPr>
              <a:t>issue</a:t>
            </a:r>
            <a:r>
              <a:rPr spc="-65" dirty="0">
                <a:latin typeface="Poppins" panose="00000500000000000000" pitchFamily="2" charset="-18"/>
                <a:cs typeface="Poppins" panose="00000500000000000000" pitchFamily="2" charset="-18"/>
              </a:rPr>
              <a:t> </a:t>
            </a:r>
            <a:r>
              <a:rPr dirty="0">
                <a:latin typeface="Poppins" panose="00000500000000000000" pitchFamily="2" charset="-18"/>
                <a:cs typeface="Poppins" panose="00000500000000000000" pitchFamily="2" charset="-18"/>
              </a:rPr>
              <a:t>with</a:t>
            </a:r>
            <a:r>
              <a:rPr spc="-60" dirty="0">
                <a:latin typeface="Poppins" panose="00000500000000000000" pitchFamily="2" charset="-18"/>
                <a:cs typeface="Poppins" panose="00000500000000000000" pitchFamily="2" charset="-18"/>
              </a:rPr>
              <a:t> </a:t>
            </a:r>
            <a:r>
              <a:rPr spc="-10" dirty="0">
                <a:latin typeface="Poppins" panose="00000500000000000000" pitchFamily="2" charset="-18"/>
                <a:cs typeface="Poppins" panose="00000500000000000000" pitchFamily="2" charset="-18"/>
              </a:rPr>
              <a:t>longer</a:t>
            </a:r>
          </a:p>
          <a:p>
            <a:pPr marL="241300" marR="1318895">
              <a:lnSpc>
                <a:spcPct val="170000"/>
              </a:lnSpc>
              <a:spcBef>
                <a:spcPts val="5"/>
              </a:spcBef>
            </a:pPr>
            <a:r>
              <a:rPr spc="75" dirty="0">
                <a:latin typeface="Poppins" panose="00000500000000000000" pitchFamily="2" charset="-18"/>
                <a:cs typeface="Poppins" panose="00000500000000000000" pitchFamily="2" charset="-18"/>
              </a:rPr>
              <a:t>sequences</a:t>
            </a:r>
            <a:r>
              <a:rPr spc="-90" dirty="0">
                <a:latin typeface="Poppins" panose="00000500000000000000" pitchFamily="2" charset="-18"/>
                <a:cs typeface="Poppins" panose="00000500000000000000" pitchFamily="2" charset="-18"/>
              </a:rPr>
              <a:t> </a:t>
            </a:r>
            <a:r>
              <a:rPr spc="-10" dirty="0">
                <a:latin typeface="Poppins" panose="00000500000000000000" pitchFamily="2" charset="-18"/>
                <a:cs typeface="Poppins" panose="00000500000000000000" pitchFamily="2" charset="-18"/>
              </a:rPr>
              <a:t>is</a:t>
            </a:r>
            <a:r>
              <a:rPr spc="-85" dirty="0">
                <a:latin typeface="Poppins" panose="00000500000000000000" pitchFamily="2" charset="-18"/>
                <a:cs typeface="Poppins" panose="00000500000000000000" pitchFamily="2" charset="-18"/>
              </a:rPr>
              <a:t> </a:t>
            </a:r>
            <a:r>
              <a:rPr dirty="0">
                <a:latin typeface="Poppins" panose="00000500000000000000" pitchFamily="2" charset="-18"/>
                <a:cs typeface="Poppins" panose="00000500000000000000" pitchFamily="2" charset="-18"/>
              </a:rPr>
              <a:t>to</a:t>
            </a:r>
            <a:r>
              <a:rPr spc="-85" dirty="0">
                <a:latin typeface="Poppins" panose="00000500000000000000" pitchFamily="2" charset="-18"/>
                <a:cs typeface="Poppins" panose="00000500000000000000" pitchFamily="2" charset="-18"/>
              </a:rPr>
              <a:t> </a:t>
            </a:r>
            <a:r>
              <a:rPr spc="65" dirty="0">
                <a:latin typeface="Poppins" panose="00000500000000000000" pitchFamily="2" charset="-18"/>
                <a:cs typeface="Poppins" panose="00000500000000000000" pitchFamily="2" charset="-18"/>
              </a:rPr>
              <a:t>apply</a:t>
            </a:r>
            <a:r>
              <a:rPr spc="-70" dirty="0">
                <a:latin typeface="Poppins" panose="00000500000000000000" pitchFamily="2" charset="-18"/>
                <a:cs typeface="Poppins" panose="00000500000000000000" pitchFamily="2" charset="-18"/>
              </a:rPr>
              <a:t> </a:t>
            </a:r>
            <a:r>
              <a:rPr spc="-10" dirty="0">
                <a:latin typeface="Poppins" panose="00000500000000000000" pitchFamily="2" charset="-18"/>
                <a:cs typeface="Poppins" panose="00000500000000000000" pitchFamily="2" charset="-18"/>
              </a:rPr>
              <a:t>attention </a:t>
            </a:r>
            <a:r>
              <a:rPr spc="75" dirty="0">
                <a:latin typeface="Poppins" panose="00000500000000000000" pitchFamily="2" charset="-18"/>
                <a:cs typeface="Poppins" panose="00000500000000000000" pitchFamily="2" charset="-18"/>
              </a:rPr>
              <a:t>mechanism</a:t>
            </a:r>
          </a:p>
          <a:p>
            <a:pPr marL="241300" marR="7620" indent="-228600">
              <a:lnSpc>
                <a:spcPct val="170000"/>
              </a:lnSpc>
              <a:spcBef>
                <a:spcPts val="1010"/>
              </a:spcBef>
              <a:buFont typeface="Arial"/>
              <a:buChar char="•"/>
              <a:tabLst>
                <a:tab pos="241300" algn="l"/>
              </a:tabLst>
            </a:pPr>
            <a:r>
              <a:rPr dirty="0">
                <a:latin typeface="Poppins" panose="00000500000000000000" pitchFamily="2" charset="-18"/>
                <a:cs typeface="Poppins" panose="00000500000000000000" pitchFamily="2" charset="-18"/>
              </a:rPr>
              <a:t>Traditionally</a:t>
            </a:r>
            <a:r>
              <a:rPr spc="15" dirty="0">
                <a:latin typeface="Poppins" panose="00000500000000000000" pitchFamily="2" charset="-18"/>
                <a:cs typeface="Poppins" panose="00000500000000000000" pitchFamily="2" charset="-18"/>
              </a:rPr>
              <a:t> </a:t>
            </a:r>
            <a:r>
              <a:rPr dirty="0">
                <a:latin typeface="Poppins" panose="00000500000000000000" pitchFamily="2" charset="-18"/>
                <a:cs typeface="Poppins" panose="00000500000000000000" pitchFamily="2" charset="-18"/>
              </a:rPr>
              <a:t>all</a:t>
            </a:r>
            <a:r>
              <a:rPr spc="20" dirty="0">
                <a:latin typeface="Poppins" panose="00000500000000000000" pitchFamily="2" charset="-18"/>
                <a:cs typeface="Poppins" panose="00000500000000000000" pitchFamily="2" charset="-18"/>
              </a:rPr>
              <a:t> </a:t>
            </a:r>
            <a:r>
              <a:rPr dirty="0">
                <a:latin typeface="Poppins" panose="00000500000000000000" pitchFamily="2" charset="-18"/>
                <a:cs typeface="Poppins" panose="00000500000000000000" pitchFamily="2" charset="-18"/>
              </a:rPr>
              <a:t>previous hidden</a:t>
            </a:r>
            <a:r>
              <a:rPr spc="15" dirty="0">
                <a:latin typeface="Poppins" panose="00000500000000000000" pitchFamily="2" charset="-18"/>
                <a:cs typeface="Poppins" panose="00000500000000000000" pitchFamily="2" charset="-18"/>
              </a:rPr>
              <a:t> </a:t>
            </a:r>
            <a:r>
              <a:rPr spc="50" dirty="0">
                <a:latin typeface="Poppins" panose="00000500000000000000" pitchFamily="2" charset="-18"/>
                <a:cs typeface="Poppins" panose="00000500000000000000" pitchFamily="2" charset="-18"/>
              </a:rPr>
              <a:t>states</a:t>
            </a:r>
            <a:r>
              <a:rPr dirty="0">
                <a:latin typeface="Poppins" panose="00000500000000000000" pitchFamily="2" charset="-18"/>
                <a:cs typeface="Poppins" panose="00000500000000000000" pitchFamily="2" charset="-18"/>
              </a:rPr>
              <a:t> </a:t>
            </a:r>
            <a:r>
              <a:rPr spc="60" dirty="0">
                <a:latin typeface="Poppins" panose="00000500000000000000" pitchFamily="2" charset="-18"/>
                <a:cs typeface="Poppins" panose="00000500000000000000" pitchFamily="2" charset="-18"/>
              </a:rPr>
              <a:t>are </a:t>
            </a:r>
            <a:r>
              <a:rPr spc="75" dirty="0">
                <a:latin typeface="Poppins" panose="00000500000000000000" pitchFamily="2" charset="-18"/>
                <a:cs typeface="Poppins" panose="00000500000000000000" pitchFamily="2" charset="-18"/>
              </a:rPr>
              <a:t>combined</a:t>
            </a:r>
            <a:r>
              <a:rPr spc="-100" dirty="0">
                <a:latin typeface="Poppins" panose="00000500000000000000" pitchFamily="2" charset="-18"/>
                <a:cs typeface="Poppins" panose="00000500000000000000" pitchFamily="2" charset="-18"/>
              </a:rPr>
              <a:t> </a:t>
            </a:r>
            <a:r>
              <a:rPr dirty="0">
                <a:latin typeface="Poppins" panose="00000500000000000000" pitchFamily="2" charset="-18"/>
                <a:cs typeface="Poppins" panose="00000500000000000000" pitchFamily="2" charset="-18"/>
              </a:rPr>
              <a:t>into</a:t>
            </a:r>
            <a:r>
              <a:rPr spc="-100" dirty="0">
                <a:latin typeface="Poppins" panose="00000500000000000000" pitchFamily="2" charset="-18"/>
                <a:cs typeface="Poppins" panose="00000500000000000000" pitchFamily="2" charset="-18"/>
              </a:rPr>
              <a:t> </a:t>
            </a:r>
            <a:r>
              <a:rPr spc="55" dirty="0">
                <a:latin typeface="Poppins" panose="00000500000000000000" pitchFamily="2" charset="-18"/>
                <a:cs typeface="Poppins" panose="00000500000000000000" pitchFamily="2" charset="-18"/>
              </a:rPr>
              <a:t>one</a:t>
            </a:r>
            <a:r>
              <a:rPr spc="-95" dirty="0">
                <a:latin typeface="Poppins" panose="00000500000000000000" pitchFamily="2" charset="-18"/>
                <a:cs typeface="Poppins" panose="00000500000000000000" pitchFamily="2" charset="-18"/>
              </a:rPr>
              <a:t> </a:t>
            </a:r>
            <a:r>
              <a:rPr spc="40" dirty="0">
                <a:latin typeface="Poppins" panose="00000500000000000000" pitchFamily="2" charset="-18"/>
                <a:cs typeface="Poppins" panose="00000500000000000000" pitchFamily="2" charset="-18"/>
              </a:rPr>
              <a:t>vector</a:t>
            </a:r>
          </a:p>
          <a:p>
            <a:pPr marL="241300" marR="5080" indent="-228600">
              <a:lnSpc>
                <a:spcPct val="170000"/>
              </a:lnSpc>
              <a:spcBef>
                <a:spcPts val="994"/>
              </a:spcBef>
              <a:buFont typeface="Arial"/>
              <a:buChar char="•"/>
              <a:tabLst>
                <a:tab pos="241300" algn="l"/>
              </a:tabLst>
            </a:pPr>
            <a:r>
              <a:rPr dirty="0">
                <a:latin typeface="Poppins" panose="00000500000000000000" pitchFamily="2" charset="-18"/>
                <a:cs typeface="Poppins" panose="00000500000000000000" pitchFamily="2" charset="-18"/>
              </a:rPr>
              <a:t>Attention</a:t>
            </a:r>
            <a:r>
              <a:rPr spc="-50" dirty="0">
                <a:latin typeface="Poppins" panose="00000500000000000000" pitchFamily="2" charset="-18"/>
                <a:cs typeface="Poppins" panose="00000500000000000000" pitchFamily="2" charset="-18"/>
              </a:rPr>
              <a:t> </a:t>
            </a:r>
            <a:r>
              <a:rPr spc="90" dirty="0">
                <a:latin typeface="Poppins" panose="00000500000000000000" pitchFamily="2" charset="-18"/>
                <a:cs typeface="Poppins" panose="00000500000000000000" pitchFamily="2" charset="-18"/>
              </a:rPr>
              <a:t>mechanism</a:t>
            </a:r>
            <a:r>
              <a:rPr spc="20" dirty="0">
                <a:latin typeface="Poppins" panose="00000500000000000000" pitchFamily="2" charset="-18"/>
                <a:cs typeface="Poppins" panose="00000500000000000000" pitchFamily="2" charset="-18"/>
              </a:rPr>
              <a:t> </a:t>
            </a:r>
            <a:r>
              <a:rPr dirty="0">
                <a:latin typeface="Poppins" panose="00000500000000000000" pitchFamily="2" charset="-18"/>
                <a:cs typeface="Poppins" panose="00000500000000000000" pitchFamily="2" charset="-18"/>
              </a:rPr>
              <a:t>allows</a:t>
            </a:r>
            <a:r>
              <a:rPr spc="-5" dirty="0">
                <a:latin typeface="Poppins" panose="00000500000000000000" pitchFamily="2" charset="-18"/>
                <a:cs typeface="Poppins" panose="00000500000000000000" pitchFamily="2" charset="-18"/>
              </a:rPr>
              <a:t> </a:t>
            </a:r>
            <a:r>
              <a:rPr spc="-25" dirty="0">
                <a:latin typeface="Poppins" panose="00000500000000000000" pitchFamily="2" charset="-18"/>
                <a:cs typeface="Poppins" panose="00000500000000000000" pitchFamily="2" charset="-18"/>
              </a:rPr>
              <a:t>to</a:t>
            </a:r>
            <a:r>
              <a:rPr spc="500" dirty="0">
                <a:latin typeface="Poppins" panose="00000500000000000000" pitchFamily="2" charset="-18"/>
                <a:cs typeface="Poppins" panose="00000500000000000000" pitchFamily="2" charset="-18"/>
              </a:rPr>
              <a:t> </a:t>
            </a:r>
            <a:r>
              <a:rPr dirty="0">
                <a:latin typeface="Poppins" panose="00000500000000000000" pitchFamily="2" charset="-18"/>
                <a:cs typeface="Poppins" panose="00000500000000000000" pitchFamily="2" charset="-18"/>
              </a:rPr>
              <a:t>summarize</a:t>
            </a:r>
            <a:r>
              <a:rPr spc="15" dirty="0">
                <a:latin typeface="Poppins" panose="00000500000000000000" pitchFamily="2" charset="-18"/>
                <a:cs typeface="Poppins" panose="00000500000000000000" pitchFamily="2" charset="-18"/>
              </a:rPr>
              <a:t> </a:t>
            </a:r>
            <a:r>
              <a:rPr dirty="0">
                <a:latin typeface="Poppins" panose="00000500000000000000" pitchFamily="2" charset="-18"/>
                <a:cs typeface="Poppins" panose="00000500000000000000" pitchFamily="2" charset="-18"/>
              </a:rPr>
              <a:t>all previous</a:t>
            </a:r>
            <a:r>
              <a:rPr spc="-10" dirty="0">
                <a:latin typeface="Poppins" panose="00000500000000000000" pitchFamily="2" charset="-18"/>
                <a:cs typeface="Poppins" panose="00000500000000000000" pitchFamily="2" charset="-18"/>
              </a:rPr>
              <a:t> </a:t>
            </a:r>
            <a:r>
              <a:rPr spc="50" dirty="0">
                <a:latin typeface="Poppins" panose="00000500000000000000" pitchFamily="2" charset="-18"/>
                <a:cs typeface="Poppins" panose="00000500000000000000" pitchFamily="2" charset="-18"/>
              </a:rPr>
              <a:t>states</a:t>
            </a:r>
            <a:r>
              <a:rPr spc="5" dirty="0">
                <a:latin typeface="Poppins" panose="00000500000000000000" pitchFamily="2" charset="-18"/>
                <a:cs typeface="Poppins" panose="00000500000000000000" pitchFamily="2" charset="-18"/>
              </a:rPr>
              <a:t> </a:t>
            </a:r>
            <a:r>
              <a:rPr spc="-10" dirty="0">
                <a:latin typeface="Poppins" panose="00000500000000000000" pitchFamily="2" charset="-18"/>
                <a:cs typeface="Poppins" panose="00000500000000000000" pitchFamily="2" charset="-18"/>
              </a:rPr>
              <a:t>in </a:t>
            </a:r>
            <a:r>
              <a:rPr spc="229" dirty="0">
                <a:latin typeface="Poppins" panose="00000500000000000000" pitchFamily="2" charset="-18"/>
                <a:cs typeface="Poppins" panose="00000500000000000000" pitchFamily="2" charset="-18"/>
              </a:rPr>
              <a:t>a</a:t>
            </a:r>
            <a:r>
              <a:rPr spc="10" dirty="0">
                <a:latin typeface="Poppins" panose="00000500000000000000" pitchFamily="2" charset="-18"/>
                <a:cs typeface="Poppins" panose="00000500000000000000" pitchFamily="2" charset="-18"/>
              </a:rPr>
              <a:t> </a:t>
            </a:r>
            <a:r>
              <a:rPr spc="35" dirty="0">
                <a:latin typeface="Poppins" panose="00000500000000000000" pitchFamily="2" charset="-18"/>
                <a:cs typeface="Poppins" panose="00000500000000000000" pitchFamily="2" charset="-18"/>
              </a:rPr>
              <a:t>more </a:t>
            </a:r>
            <a:r>
              <a:rPr dirty="0">
                <a:latin typeface="Poppins" panose="00000500000000000000" pitchFamily="2" charset="-18"/>
                <a:cs typeface="Poppins" panose="00000500000000000000" pitchFamily="2" charset="-18"/>
              </a:rPr>
              <a:t>meaningfull</a:t>
            </a:r>
            <a:r>
              <a:rPr spc="10" dirty="0">
                <a:latin typeface="Poppins" panose="00000500000000000000" pitchFamily="2" charset="-18"/>
                <a:cs typeface="Poppins" panose="00000500000000000000" pitchFamily="2" charset="-18"/>
              </a:rPr>
              <a:t> </a:t>
            </a:r>
            <a:r>
              <a:rPr spc="130" dirty="0">
                <a:latin typeface="Poppins" panose="00000500000000000000" pitchFamily="2" charset="-18"/>
                <a:cs typeface="Poppins" panose="00000500000000000000" pitchFamily="2" charset="-18"/>
              </a:rPr>
              <a:t>way</a:t>
            </a:r>
            <a:r>
              <a:rPr dirty="0">
                <a:latin typeface="Poppins" panose="00000500000000000000" pitchFamily="2" charset="-18"/>
                <a:cs typeface="Poppins" panose="00000500000000000000" pitchFamily="2" charset="-18"/>
              </a:rPr>
              <a:t> </a:t>
            </a:r>
            <a:r>
              <a:rPr spc="50" dirty="0">
                <a:latin typeface="Poppins" panose="00000500000000000000" pitchFamily="2" charset="-18"/>
                <a:cs typeface="Poppins" panose="00000500000000000000" pitchFamily="2" charset="-18"/>
              </a:rPr>
              <a:t>creating</a:t>
            </a:r>
            <a:r>
              <a:rPr spc="5" dirty="0">
                <a:latin typeface="Poppins" panose="00000500000000000000" pitchFamily="2" charset="-18"/>
                <a:cs typeface="Poppins" panose="00000500000000000000" pitchFamily="2" charset="-18"/>
              </a:rPr>
              <a:t> </a:t>
            </a:r>
            <a:r>
              <a:rPr spc="229" dirty="0">
                <a:latin typeface="Poppins" panose="00000500000000000000" pitchFamily="2" charset="-18"/>
                <a:cs typeface="Poppins" panose="00000500000000000000" pitchFamily="2" charset="-18"/>
              </a:rPr>
              <a:t>a</a:t>
            </a:r>
            <a:r>
              <a:rPr spc="5" dirty="0">
                <a:latin typeface="Poppins" panose="00000500000000000000" pitchFamily="2" charset="-18"/>
                <a:cs typeface="Poppins" panose="00000500000000000000" pitchFamily="2" charset="-18"/>
              </a:rPr>
              <a:t> </a:t>
            </a:r>
            <a:r>
              <a:rPr dirty="0">
                <a:latin typeface="Poppins" panose="00000500000000000000" pitchFamily="2" charset="-18"/>
                <a:cs typeface="Poppins" panose="00000500000000000000" pitchFamily="2" charset="-18"/>
              </a:rPr>
              <a:t>context</a:t>
            </a:r>
            <a:r>
              <a:rPr spc="-25" dirty="0">
                <a:latin typeface="Poppins" panose="00000500000000000000" pitchFamily="2" charset="-18"/>
                <a:cs typeface="Poppins" panose="00000500000000000000" pitchFamily="2" charset="-18"/>
              </a:rPr>
              <a:t> </a:t>
            </a:r>
            <a:r>
              <a:rPr spc="40" dirty="0">
                <a:latin typeface="Poppins" panose="00000500000000000000" pitchFamily="2" charset="-18"/>
                <a:cs typeface="Poppins" panose="00000500000000000000" pitchFamily="2" charset="-18"/>
              </a:rPr>
              <a:t>vector</a:t>
            </a:r>
          </a:p>
        </p:txBody>
      </p:sp>
      <p:pic>
        <p:nvPicPr>
          <p:cNvPr id="4" name="object 4"/>
          <p:cNvPicPr/>
          <p:nvPr/>
        </p:nvPicPr>
        <p:blipFill>
          <a:blip r:embed="rId2" cstate="print"/>
          <a:stretch>
            <a:fillRect/>
          </a:stretch>
        </p:blipFill>
        <p:spPr>
          <a:xfrm>
            <a:off x="6532722" y="2679698"/>
            <a:ext cx="5076159" cy="2823619"/>
          </a:xfrm>
          <a:prstGeom prst="rect">
            <a:avLst/>
          </a:prstGeom>
        </p:spPr>
      </p:pic>
      <p:sp>
        <p:nvSpPr>
          <p:cNvPr id="5" name="object 5"/>
          <p:cNvSpPr txBox="1"/>
          <p:nvPr/>
        </p:nvSpPr>
        <p:spPr>
          <a:xfrm>
            <a:off x="6320154" y="5608116"/>
            <a:ext cx="5177155" cy="391160"/>
          </a:xfrm>
          <a:prstGeom prst="rect">
            <a:avLst/>
          </a:prstGeom>
        </p:spPr>
        <p:txBody>
          <a:bodyPr vert="horz" wrap="square" lIns="0" tIns="12700" rIns="0" bIns="0" rtlCol="0">
            <a:spAutoFit/>
          </a:bodyPr>
          <a:lstStyle/>
          <a:p>
            <a:pPr marL="12700" marR="5080">
              <a:lnSpc>
                <a:spcPct val="100000"/>
              </a:lnSpc>
              <a:spcBef>
                <a:spcPts val="100"/>
              </a:spcBef>
            </a:pPr>
            <a:r>
              <a:rPr sz="1200" dirty="0">
                <a:latin typeface="Poppins" panose="00000500000000000000" pitchFamily="2" charset="-18"/>
                <a:cs typeface="Poppins" panose="00000500000000000000" pitchFamily="2" charset="-18"/>
              </a:rPr>
              <a:t>Source:</a:t>
            </a:r>
            <a:r>
              <a:rPr sz="1200" spc="15" dirty="0">
                <a:latin typeface="Poppins" panose="00000500000000000000" pitchFamily="2" charset="-18"/>
                <a:cs typeface="Poppins" panose="00000500000000000000" pitchFamily="2" charset="-18"/>
              </a:rPr>
              <a:t> </a:t>
            </a:r>
            <a:r>
              <a:rPr sz="1200" dirty="0">
                <a:latin typeface="Poppins" panose="00000500000000000000" pitchFamily="2" charset="-18"/>
                <a:cs typeface="Poppins" panose="00000500000000000000" pitchFamily="2" charset="-18"/>
              </a:rPr>
              <a:t>„Neural</a:t>
            </a:r>
            <a:r>
              <a:rPr sz="1200" spc="50" dirty="0">
                <a:latin typeface="Poppins" panose="00000500000000000000" pitchFamily="2" charset="-18"/>
                <a:cs typeface="Poppins" panose="00000500000000000000" pitchFamily="2" charset="-18"/>
              </a:rPr>
              <a:t> </a:t>
            </a:r>
            <a:r>
              <a:rPr sz="1200" dirty="0">
                <a:latin typeface="Poppins" panose="00000500000000000000" pitchFamily="2" charset="-18"/>
                <a:cs typeface="Poppins" panose="00000500000000000000" pitchFamily="2" charset="-18"/>
              </a:rPr>
              <a:t>Machine</a:t>
            </a:r>
            <a:r>
              <a:rPr sz="1200" spc="35" dirty="0">
                <a:latin typeface="Poppins" panose="00000500000000000000" pitchFamily="2" charset="-18"/>
                <a:cs typeface="Poppins" panose="00000500000000000000" pitchFamily="2" charset="-18"/>
              </a:rPr>
              <a:t> </a:t>
            </a:r>
            <a:r>
              <a:rPr sz="1200" dirty="0">
                <a:latin typeface="Poppins" panose="00000500000000000000" pitchFamily="2" charset="-18"/>
                <a:cs typeface="Poppins" panose="00000500000000000000" pitchFamily="2" charset="-18"/>
              </a:rPr>
              <a:t>Translation</a:t>
            </a:r>
            <a:r>
              <a:rPr sz="1200" spc="30" dirty="0">
                <a:latin typeface="Poppins" panose="00000500000000000000" pitchFamily="2" charset="-18"/>
                <a:cs typeface="Poppins" panose="00000500000000000000" pitchFamily="2" charset="-18"/>
              </a:rPr>
              <a:t> </a:t>
            </a:r>
            <a:r>
              <a:rPr sz="1200" spc="55" dirty="0">
                <a:latin typeface="Poppins" panose="00000500000000000000" pitchFamily="2" charset="-18"/>
                <a:cs typeface="Poppins" panose="00000500000000000000" pitchFamily="2" charset="-18"/>
              </a:rPr>
              <a:t>by</a:t>
            </a:r>
            <a:r>
              <a:rPr sz="1200" spc="30" dirty="0">
                <a:latin typeface="Poppins" panose="00000500000000000000" pitchFamily="2" charset="-18"/>
                <a:cs typeface="Poppins" panose="00000500000000000000" pitchFamily="2" charset="-18"/>
              </a:rPr>
              <a:t> </a:t>
            </a:r>
            <a:r>
              <a:rPr sz="1200" dirty="0">
                <a:latin typeface="Poppins" panose="00000500000000000000" pitchFamily="2" charset="-18"/>
                <a:cs typeface="Poppins" panose="00000500000000000000" pitchFamily="2" charset="-18"/>
              </a:rPr>
              <a:t>Jointly</a:t>
            </a:r>
            <a:r>
              <a:rPr sz="1200" spc="35" dirty="0">
                <a:latin typeface="Poppins" panose="00000500000000000000" pitchFamily="2" charset="-18"/>
                <a:cs typeface="Poppins" panose="00000500000000000000" pitchFamily="2" charset="-18"/>
              </a:rPr>
              <a:t> </a:t>
            </a:r>
            <a:r>
              <a:rPr sz="1200" dirty="0">
                <a:latin typeface="Poppins" panose="00000500000000000000" pitchFamily="2" charset="-18"/>
                <a:cs typeface="Poppins" panose="00000500000000000000" pitchFamily="2" charset="-18"/>
              </a:rPr>
              <a:t>Learning</a:t>
            </a:r>
            <a:r>
              <a:rPr sz="1200" spc="30" dirty="0">
                <a:latin typeface="Poppins" panose="00000500000000000000" pitchFamily="2" charset="-18"/>
                <a:cs typeface="Poppins" panose="00000500000000000000" pitchFamily="2" charset="-18"/>
              </a:rPr>
              <a:t> </a:t>
            </a:r>
            <a:r>
              <a:rPr sz="1200" dirty="0">
                <a:latin typeface="Poppins" panose="00000500000000000000" pitchFamily="2" charset="-18"/>
                <a:cs typeface="Poppins" panose="00000500000000000000" pitchFamily="2" charset="-18"/>
              </a:rPr>
              <a:t>to</a:t>
            </a:r>
            <a:r>
              <a:rPr sz="1200" spc="40" dirty="0">
                <a:latin typeface="Poppins" panose="00000500000000000000" pitchFamily="2" charset="-18"/>
                <a:cs typeface="Poppins" panose="00000500000000000000" pitchFamily="2" charset="-18"/>
              </a:rPr>
              <a:t> </a:t>
            </a:r>
            <a:r>
              <a:rPr sz="1200" spc="-10" dirty="0">
                <a:latin typeface="Poppins" panose="00000500000000000000" pitchFamily="2" charset="-18"/>
                <a:cs typeface="Poppins" panose="00000500000000000000" pitchFamily="2" charset="-18"/>
              </a:rPr>
              <a:t>Align</a:t>
            </a:r>
            <a:r>
              <a:rPr sz="1200" spc="40" dirty="0">
                <a:latin typeface="Poppins" panose="00000500000000000000" pitchFamily="2" charset="-18"/>
                <a:cs typeface="Poppins" panose="00000500000000000000" pitchFamily="2" charset="-18"/>
              </a:rPr>
              <a:t> </a:t>
            </a:r>
            <a:r>
              <a:rPr sz="1200" spc="45" dirty="0">
                <a:latin typeface="Poppins" panose="00000500000000000000" pitchFamily="2" charset="-18"/>
                <a:cs typeface="Poppins" panose="00000500000000000000" pitchFamily="2" charset="-18"/>
              </a:rPr>
              <a:t>and </a:t>
            </a:r>
            <a:r>
              <a:rPr sz="1200" dirty="0">
                <a:latin typeface="Poppins" panose="00000500000000000000" pitchFamily="2" charset="-18"/>
                <a:cs typeface="Poppins" panose="00000500000000000000" pitchFamily="2" charset="-18"/>
              </a:rPr>
              <a:t>Translate”</a:t>
            </a:r>
            <a:r>
              <a:rPr sz="1200" spc="20" dirty="0">
                <a:latin typeface="Poppins" panose="00000500000000000000" pitchFamily="2" charset="-18"/>
                <a:cs typeface="Poppins" panose="00000500000000000000" pitchFamily="2" charset="-18"/>
              </a:rPr>
              <a:t> </a:t>
            </a:r>
            <a:r>
              <a:rPr sz="1200" spc="-25" dirty="0">
                <a:latin typeface="Poppins" panose="00000500000000000000" pitchFamily="2" charset="-18"/>
                <a:cs typeface="Poppins" panose="00000500000000000000" pitchFamily="2" charset="-18"/>
              </a:rPr>
              <a:t>Dzmitry</a:t>
            </a:r>
            <a:r>
              <a:rPr sz="1200" spc="35" dirty="0">
                <a:latin typeface="Poppins" panose="00000500000000000000" pitchFamily="2" charset="-18"/>
                <a:cs typeface="Poppins" panose="00000500000000000000" pitchFamily="2" charset="-18"/>
              </a:rPr>
              <a:t> </a:t>
            </a:r>
            <a:r>
              <a:rPr sz="1200" spc="60" dirty="0">
                <a:latin typeface="Poppins" panose="00000500000000000000" pitchFamily="2" charset="-18"/>
                <a:cs typeface="Poppins" panose="00000500000000000000" pitchFamily="2" charset="-18"/>
              </a:rPr>
              <a:t>Bahdanau</a:t>
            </a:r>
            <a:endParaRPr sz="1200">
              <a:latin typeface="Poppins" panose="00000500000000000000" pitchFamily="2" charset="-18"/>
              <a:cs typeface="Poppins" panose="00000500000000000000" pitchFamily="2" charset="-18"/>
            </a:endParaRPr>
          </a:p>
        </p:txBody>
      </p:sp>
      <p:sp>
        <p:nvSpPr>
          <p:cNvPr id="6" name="object 6"/>
          <p:cNvSpPr txBox="1"/>
          <p:nvPr/>
        </p:nvSpPr>
        <p:spPr>
          <a:xfrm>
            <a:off x="6875526" y="1461643"/>
            <a:ext cx="4292600" cy="635635"/>
          </a:xfrm>
          <a:prstGeom prst="rect">
            <a:avLst/>
          </a:prstGeom>
        </p:spPr>
        <p:txBody>
          <a:bodyPr vert="horz" wrap="square" lIns="0" tIns="13335" rIns="0" bIns="0" rtlCol="0">
            <a:spAutoFit/>
          </a:bodyPr>
          <a:lstStyle/>
          <a:p>
            <a:pPr marL="12700" marR="5080">
              <a:lnSpc>
                <a:spcPct val="100000"/>
              </a:lnSpc>
              <a:spcBef>
                <a:spcPts val="105"/>
              </a:spcBef>
            </a:pPr>
            <a:r>
              <a:rPr sz="2000" b="1" spc="-65" dirty="0">
                <a:latin typeface="Poppins" panose="00000500000000000000" pitchFamily="2" charset="-18"/>
                <a:cs typeface="Poppins" panose="00000500000000000000" pitchFamily="2" charset="-18"/>
              </a:rPr>
              <a:t>Performance</a:t>
            </a:r>
            <a:r>
              <a:rPr sz="2000" b="1" spc="-204" dirty="0">
                <a:latin typeface="Poppins" panose="00000500000000000000" pitchFamily="2" charset="-18"/>
                <a:cs typeface="Poppins" panose="00000500000000000000" pitchFamily="2" charset="-18"/>
              </a:rPr>
              <a:t> </a:t>
            </a:r>
            <a:r>
              <a:rPr sz="2000" b="1" spc="-35" dirty="0">
                <a:latin typeface="Poppins" panose="00000500000000000000" pitchFamily="2" charset="-18"/>
                <a:cs typeface="Poppins" panose="00000500000000000000" pitchFamily="2" charset="-18"/>
              </a:rPr>
              <a:t>on</a:t>
            </a:r>
            <a:r>
              <a:rPr sz="2000" b="1" spc="-200" dirty="0">
                <a:latin typeface="Poppins" panose="00000500000000000000" pitchFamily="2" charset="-18"/>
                <a:cs typeface="Poppins" panose="00000500000000000000" pitchFamily="2" charset="-18"/>
              </a:rPr>
              <a:t> </a:t>
            </a:r>
            <a:r>
              <a:rPr sz="2000" b="1" spc="-320" dirty="0">
                <a:latin typeface="Poppins" panose="00000500000000000000" pitchFamily="2" charset="-18"/>
                <a:cs typeface="Poppins" panose="00000500000000000000" pitchFamily="2" charset="-18"/>
              </a:rPr>
              <a:t>BLEU</a:t>
            </a:r>
            <a:r>
              <a:rPr sz="2000" b="1" spc="-204" dirty="0">
                <a:latin typeface="Poppins" panose="00000500000000000000" pitchFamily="2" charset="-18"/>
                <a:cs typeface="Poppins" panose="00000500000000000000" pitchFamily="2" charset="-18"/>
              </a:rPr>
              <a:t> </a:t>
            </a:r>
            <a:r>
              <a:rPr sz="2000" b="1" spc="-40" dirty="0">
                <a:latin typeface="Poppins" panose="00000500000000000000" pitchFamily="2" charset="-18"/>
                <a:cs typeface="Poppins" panose="00000500000000000000" pitchFamily="2" charset="-18"/>
              </a:rPr>
              <a:t>translation </a:t>
            </a:r>
            <a:r>
              <a:rPr sz="2000" b="1" spc="-35" dirty="0">
                <a:latin typeface="Poppins" panose="00000500000000000000" pitchFamily="2" charset="-18"/>
                <a:cs typeface="Poppins" panose="00000500000000000000" pitchFamily="2" charset="-18"/>
              </a:rPr>
              <a:t>benchmark</a:t>
            </a:r>
            <a:r>
              <a:rPr sz="2000" b="1" spc="-190" dirty="0">
                <a:latin typeface="Poppins" panose="00000500000000000000" pitchFamily="2" charset="-18"/>
                <a:cs typeface="Poppins" panose="00000500000000000000" pitchFamily="2" charset="-18"/>
              </a:rPr>
              <a:t> </a:t>
            </a:r>
            <a:r>
              <a:rPr sz="2000" b="1" dirty="0">
                <a:latin typeface="Poppins" panose="00000500000000000000" pitchFamily="2" charset="-18"/>
                <a:cs typeface="Poppins" panose="00000500000000000000" pitchFamily="2" charset="-18"/>
              </a:rPr>
              <a:t>by</a:t>
            </a:r>
            <a:r>
              <a:rPr sz="2000" b="1" spc="-170" dirty="0">
                <a:latin typeface="Poppins" panose="00000500000000000000" pitchFamily="2" charset="-18"/>
                <a:cs typeface="Poppins" panose="00000500000000000000" pitchFamily="2" charset="-18"/>
              </a:rPr>
              <a:t> </a:t>
            </a:r>
            <a:r>
              <a:rPr sz="2000" b="1" spc="-90" dirty="0">
                <a:latin typeface="Poppins" panose="00000500000000000000" pitchFamily="2" charset="-18"/>
                <a:cs typeface="Poppins" panose="00000500000000000000" pitchFamily="2" charset="-18"/>
              </a:rPr>
              <a:t>sentence</a:t>
            </a:r>
            <a:r>
              <a:rPr sz="2000" b="1" spc="-180" dirty="0">
                <a:latin typeface="Poppins" panose="00000500000000000000" pitchFamily="2" charset="-18"/>
                <a:cs typeface="Poppins" panose="00000500000000000000" pitchFamily="2" charset="-18"/>
              </a:rPr>
              <a:t> </a:t>
            </a:r>
            <a:r>
              <a:rPr sz="2000" b="1" spc="-10" dirty="0">
                <a:latin typeface="Poppins" panose="00000500000000000000" pitchFamily="2" charset="-18"/>
                <a:cs typeface="Poppins" panose="00000500000000000000" pitchFamily="2" charset="-18"/>
              </a:rPr>
              <a:t>lenghth</a:t>
            </a:r>
            <a:endParaRPr sz="2000" b="1" dirty="0">
              <a:latin typeface="Poppins" panose="00000500000000000000" pitchFamily="2" charset="-18"/>
              <a:cs typeface="Poppins" panose="00000500000000000000" pitchFamily="2" charset="-18"/>
            </a:endParaRPr>
          </a:p>
        </p:txBody>
      </p:sp>
      <p:sp>
        <p:nvSpPr>
          <p:cNvPr id="7" name="pole tekstowe 6">
            <a:extLst>
              <a:ext uri="{FF2B5EF4-FFF2-40B4-BE49-F238E27FC236}">
                <a16:creationId xmlns:a16="http://schemas.microsoft.com/office/drawing/2014/main" id="{4F7F25A7-F0BF-59A2-15EA-B2DF2352C700}"/>
              </a:ext>
            </a:extLst>
          </p:cNvPr>
          <p:cNvSpPr txBox="1"/>
          <p:nvPr/>
        </p:nvSpPr>
        <p:spPr>
          <a:xfrm>
            <a:off x="407988" y="565805"/>
            <a:ext cx="11376025" cy="523220"/>
          </a:xfrm>
          <a:prstGeom prst="rect">
            <a:avLst/>
          </a:prstGeom>
          <a:noFill/>
        </p:spPr>
        <p:txBody>
          <a:bodyPr wrap="square" rtlCol="0">
            <a:spAutoFit/>
          </a:bodyPr>
          <a:lstStyle/>
          <a:p>
            <a:r>
              <a:rPr lang="en-GB" sz="2800" b="1" dirty="0">
                <a:latin typeface="Poppins" panose="00000500000000000000" pitchFamily="2" charset="-18"/>
                <a:cs typeface="Poppins" panose="00000500000000000000" pitchFamily="2" charset="-18"/>
              </a:rPr>
              <a:t>How to implement attention to sequential models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86867" y="1439036"/>
            <a:ext cx="5288915" cy="3397885"/>
          </a:xfrm>
          <a:prstGeom prst="rect">
            <a:avLst/>
          </a:prstGeom>
        </p:spPr>
        <p:txBody>
          <a:bodyPr vert="horz" wrap="square" lIns="0" tIns="40005" rIns="0" bIns="0" rtlCol="0">
            <a:spAutoFit/>
          </a:bodyPr>
          <a:lstStyle/>
          <a:p>
            <a:pPr marL="241300" marR="5080" indent="-228600">
              <a:lnSpc>
                <a:spcPct val="90000"/>
              </a:lnSpc>
              <a:spcBef>
                <a:spcPts val="315"/>
              </a:spcBef>
              <a:buClr>
                <a:srgbClr val="374151"/>
              </a:buClr>
              <a:buFont typeface="Arial"/>
              <a:buChar char="•"/>
              <a:tabLst>
                <a:tab pos="241300" algn="l"/>
              </a:tabLst>
            </a:pPr>
            <a:r>
              <a:rPr sz="1800" dirty="0">
                <a:solidFill>
                  <a:srgbClr val="374151"/>
                </a:solidFill>
                <a:latin typeface="Poppins" panose="00000500000000000000" pitchFamily="2" charset="-18"/>
                <a:cs typeface="Poppins" panose="00000500000000000000" pitchFamily="2" charset="-18"/>
              </a:rPr>
              <a:t>Transformer</a:t>
            </a:r>
            <a:r>
              <a:rPr sz="1800" spc="-80" dirty="0">
                <a:solidFill>
                  <a:srgbClr val="374151"/>
                </a:solidFill>
                <a:latin typeface="Poppins" panose="00000500000000000000" pitchFamily="2" charset="-18"/>
                <a:cs typeface="Poppins" panose="00000500000000000000" pitchFamily="2" charset="-18"/>
              </a:rPr>
              <a:t> </a:t>
            </a:r>
            <a:r>
              <a:rPr sz="1800" spc="55" dirty="0">
                <a:solidFill>
                  <a:srgbClr val="374151"/>
                </a:solidFill>
                <a:latin typeface="Poppins" panose="00000500000000000000" pitchFamily="2" charset="-18"/>
                <a:cs typeface="Poppins" panose="00000500000000000000" pitchFamily="2" charset="-18"/>
              </a:rPr>
              <a:t>models</a:t>
            </a:r>
            <a:r>
              <a:rPr sz="1800" spc="-95" dirty="0">
                <a:solidFill>
                  <a:srgbClr val="374151"/>
                </a:solidFill>
                <a:latin typeface="Poppins" panose="00000500000000000000" pitchFamily="2" charset="-18"/>
                <a:cs typeface="Poppins" panose="00000500000000000000" pitchFamily="2" charset="-18"/>
              </a:rPr>
              <a:t> </a:t>
            </a:r>
            <a:r>
              <a:rPr sz="1800" spc="80" dirty="0">
                <a:solidFill>
                  <a:srgbClr val="374151"/>
                </a:solidFill>
                <a:latin typeface="Poppins" panose="00000500000000000000" pitchFamily="2" charset="-18"/>
                <a:cs typeface="Poppins" panose="00000500000000000000" pitchFamily="2" charset="-18"/>
              </a:rPr>
              <a:t>are</a:t>
            </a:r>
            <a:r>
              <a:rPr sz="1800" spc="-75" dirty="0">
                <a:solidFill>
                  <a:srgbClr val="374151"/>
                </a:solidFill>
                <a:latin typeface="Poppins" panose="00000500000000000000" pitchFamily="2" charset="-18"/>
                <a:cs typeface="Poppins" panose="00000500000000000000" pitchFamily="2" charset="-18"/>
              </a:rPr>
              <a:t> </a:t>
            </a:r>
            <a:r>
              <a:rPr sz="1800" spc="210" dirty="0">
                <a:solidFill>
                  <a:srgbClr val="374151"/>
                </a:solidFill>
                <a:latin typeface="Poppins" panose="00000500000000000000" pitchFamily="2" charset="-18"/>
                <a:cs typeface="Poppins" panose="00000500000000000000" pitchFamily="2" charset="-18"/>
              </a:rPr>
              <a:t>a</a:t>
            </a:r>
            <a:r>
              <a:rPr sz="1800" spc="-100" dirty="0">
                <a:solidFill>
                  <a:srgbClr val="374151"/>
                </a:solidFill>
                <a:latin typeface="Poppins" panose="00000500000000000000" pitchFamily="2" charset="-18"/>
                <a:cs typeface="Poppins" panose="00000500000000000000" pitchFamily="2" charset="-18"/>
              </a:rPr>
              <a:t> </a:t>
            </a:r>
            <a:r>
              <a:rPr sz="1800" spc="50" dirty="0">
                <a:solidFill>
                  <a:srgbClr val="374151"/>
                </a:solidFill>
                <a:latin typeface="Poppins" panose="00000500000000000000" pitchFamily="2" charset="-18"/>
                <a:cs typeface="Poppins" panose="00000500000000000000" pitchFamily="2" charset="-18"/>
              </a:rPr>
              <a:t>type</a:t>
            </a:r>
            <a:r>
              <a:rPr sz="1800" spc="-90" dirty="0">
                <a:solidFill>
                  <a:srgbClr val="374151"/>
                </a:solidFill>
                <a:latin typeface="Poppins" panose="00000500000000000000" pitchFamily="2" charset="-18"/>
                <a:cs typeface="Poppins" panose="00000500000000000000" pitchFamily="2" charset="-18"/>
              </a:rPr>
              <a:t> </a:t>
            </a:r>
            <a:r>
              <a:rPr sz="1800" dirty="0">
                <a:solidFill>
                  <a:srgbClr val="374151"/>
                </a:solidFill>
                <a:latin typeface="Poppins" panose="00000500000000000000" pitchFamily="2" charset="-18"/>
                <a:cs typeface="Poppins" panose="00000500000000000000" pitchFamily="2" charset="-18"/>
              </a:rPr>
              <a:t>of</a:t>
            </a:r>
            <a:r>
              <a:rPr lang="pl-PL" sz="1800" dirty="0">
                <a:solidFill>
                  <a:srgbClr val="374151"/>
                </a:solidFill>
                <a:latin typeface="Poppins" panose="00000500000000000000" pitchFamily="2" charset="-18"/>
                <a:cs typeface="Poppins" panose="00000500000000000000" pitchFamily="2" charset="-18"/>
              </a:rPr>
              <a:t> </a:t>
            </a:r>
            <a:r>
              <a:rPr lang="pl-PL" sz="1800" dirty="0" err="1">
                <a:solidFill>
                  <a:srgbClr val="374151"/>
                </a:solidFill>
                <a:latin typeface="Poppins" panose="00000500000000000000" pitchFamily="2" charset="-18"/>
                <a:cs typeface="Poppins" panose="00000500000000000000" pitchFamily="2" charset="-18"/>
              </a:rPr>
              <a:t>Neural</a:t>
            </a:r>
            <a:r>
              <a:rPr lang="pl-PL" sz="1800" dirty="0">
                <a:solidFill>
                  <a:srgbClr val="374151"/>
                </a:solidFill>
                <a:latin typeface="Poppins" panose="00000500000000000000" pitchFamily="2" charset="-18"/>
                <a:cs typeface="Poppins" panose="00000500000000000000" pitchFamily="2" charset="-18"/>
              </a:rPr>
              <a:t> Network</a:t>
            </a:r>
            <a:r>
              <a:rPr lang="pl-PL" spc="-75" dirty="0">
                <a:solidFill>
                  <a:srgbClr val="374151"/>
                </a:solidFill>
                <a:latin typeface="Poppins" panose="00000500000000000000" pitchFamily="2" charset="-18"/>
                <a:cs typeface="Poppins" panose="00000500000000000000" pitchFamily="2" charset="-18"/>
              </a:rPr>
              <a:t> </a:t>
            </a:r>
            <a:r>
              <a:rPr sz="1800" spc="20" dirty="0">
                <a:solidFill>
                  <a:srgbClr val="374151"/>
                </a:solidFill>
                <a:latin typeface="Poppins" panose="00000500000000000000" pitchFamily="2" charset="-18"/>
                <a:cs typeface="Poppins" panose="00000500000000000000" pitchFamily="2" charset="-18"/>
              </a:rPr>
              <a:t>architecture</a:t>
            </a:r>
            <a:r>
              <a:rPr sz="1800" spc="-70" dirty="0">
                <a:solidFill>
                  <a:srgbClr val="374151"/>
                </a:solidFill>
                <a:latin typeface="Poppins" panose="00000500000000000000" pitchFamily="2" charset="-18"/>
                <a:cs typeface="Poppins" panose="00000500000000000000" pitchFamily="2" charset="-18"/>
              </a:rPr>
              <a:t> </a:t>
            </a:r>
            <a:r>
              <a:rPr sz="1800" spc="50" dirty="0">
                <a:solidFill>
                  <a:srgbClr val="374151"/>
                </a:solidFill>
                <a:latin typeface="Poppins" panose="00000500000000000000" pitchFamily="2" charset="-18"/>
                <a:cs typeface="Poppins" panose="00000500000000000000" pitchFamily="2" charset="-18"/>
              </a:rPr>
              <a:t>designed</a:t>
            </a:r>
            <a:r>
              <a:rPr sz="1800" spc="-20" dirty="0">
                <a:solidFill>
                  <a:srgbClr val="374151"/>
                </a:solidFill>
                <a:latin typeface="Poppins" panose="00000500000000000000" pitchFamily="2" charset="-18"/>
                <a:cs typeface="Poppins" panose="00000500000000000000" pitchFamily="2" charset="-18"/>
              </a:rPr>
              <a:t> </a:t>
            </a:r>
            <a:r>
              <a:rPr sz="1800" spc="20" dirty="0">
                <a:solidFill>
                  <a:srgbClr val="374151"/>
                </a:solidFill>
                <a:latin typeface="Poppins" panose="00000500000000000000" pitchFamily="2" charset="-18"/>
                <a:cs typeface="Poppins" panose="00000500000000000000" pitchFamily="2" charset="-18"/>
              </a:rPr>
              <a:t>to</a:t>
            </a:r>
            <a:r>
              <a:rPr sz="1800" spc="-35" dirty="0">
                <a:solidFill>
                  <a:srgbClr val="374151"/>
                </a:solidFill>
                <a:latin typeface="Poppins" panose="00000500000000000000" pitchFamily="2" charset="-18"/>
                <a:cs typeface="Poppins" panose="00000500000000000000" pitchFamily="2" charset="-18"/>
              </a:rPr>
              <a:t> </a:t>
            </a:r>
            <a:r>
              <a:rPr sz="1800" spc="50" dirty="0">
                <a:solidFill>
                  <a:srgbClr val="374151"/>
                </a:solidFill>
                <a:latin typeface="Poppins" panose="00000500000000000000" pitchFamily="2" charset="-18"/>
                <a:cs typeface="Poppins" panose="00000500000000000000" pitchFamily="2" charset="-18"/>
              </a:rPr>
              <a:t>process</a:t>
            </a:r>
            <a:r>
              <a:rPr sz="1800" spc="-5" dirty="0">
                <a:solidFill>
                  <a:srgbClr val="374151"/>
                </a:solidFill>
                <a:latin typeface="Poppins" panose="00000500000000000000" pitchFamily="2" charset="-18"/>
                <a:cs typeface="Poppins" panose="00000500000000000000" pitchFamily="2" charset="-18"/>
              </a:rPr>
              <a:t> </a:t>
            </a:r>
            <a:r>
              <a:rPr sz="1800" spc="-10" dirty="0">
                <a:solidFill>
                  <a:srgbClr val="374151"/>
                </a:solidFill>
                <a:latin typeface="Poppins" panose="00000500000000000000" pitchFamily="2" charset="-18"/>
                <a:cs typeface="Poppins" panose="00000500000000000000" pitchFamily="2" charset="-18"/>
              </a:rPr>
              <a:t>sequential </a:t>
            </a:r>
            <a:r>
              <a:rPr sz="1800" spc="110" dirty="0">
                <a:solidFill>
                  <a:srgbClr val="374151"/>
                </a:solidFill>
                <a:latin typeface="Poppins" panose="00000500000000000000" pitchFamily="2" charset="-18"/>
                <a:cs typeface="Poppins" panose="00000500000000000000" pitchFamily="2" charset="-18"/>
              </a:rPr>
              <a:t>data</a:t>
            </a:r>
            <a:r>
              <a:rPr sz="1800" spc="-55" dirty="0">
                <a:solidFill>
                  <a:srgbClr val="374151"/>
                </a:solidFill>
                <a:latin typeface="Poppins" panose="00000500000000000000" pitchFamily="2" charset="-18"/>
                <a:cs typeface="Poppins" panose="00000500000000000000" pitchFamily="2" charset="-18"/>
              </a:rPr>
              <a:t> first </a:t>
            </a:r>
            <a:r>
              <a:rPr sz="1800" dirty="0">
                <a:solidFill>
                  <a:srgbClr val="374151"/>
                </a:solidFill>
                <a:latin typeface="Poppins" panose="00000500000000000000" pitchFamily="2" charset="-18"/>
                <a:cs typeface="Poppins" panose="00000500000000000000" pitchFamily="2" charset="-18"/>
              </a:rPr>
              <a:t>introduced</a:t>
            </a:r>
            <a:r>
              <a:rPr sz="1800" spc="-75" dirty="0">
                <a:solidFill>
                  <a:srgbClr val="374151"/>
                </a:solidFill>
                <a:latin typeface="Poppins" panose="00000500000000000000" pitchFamily="2" charset="-18"/>
                <a:cs typeface="Poppins" panose="00000500000000000000" pitchFamily="2" charset="-18"/>
              </a:rPr>
              <a:t> </a:t>
            </a:r>
            <a:r>
              <a:rPr sz="1800" dirty="0">
                <a:solidFill>
                  <a:srgbClr val="374151"/>
                </a:solidFill>
                <a:latin typeface="Poppins" panose="00000500000000000000" pitchFamily="2" charset="-18"/>
                <a:cs typeface="Poppins" panose="00000500000000000000" pitchFamily="2" charset="-18"/>
              </a:rPr>
              <a:t>in</a:t>
            </a:r>
            <a:r>
              <a:rPr sz="1800" spc="495" dirty="0">
                <a:solidFill>
                  <a:srgbClr val="374151"/>
                </a:solidFill>
                <a:latin typeface="Poppins" panose="00000500000000000000" pitchFamily="2" charset="-18"/>
                <a:cs typeface="Poppins" panose="00000500000000000000" pitchFamily="2" charset="-18"/>
              </a:rPr>
              <a:t> </a:t>
            </a:r>
            <a:r>
              <a:rPr sz="1800" spc="-20" dirty="0">
                <a:solidFill>
                  <a:srgbClr val="374151"/>
                </a:solidFill>
                <a:latin typeface="Poppins" panose="00000500000000000000" pitchFamily="2" charset="-18"/>
                <a:cs typeface="Poppins" panose="00000500000000000000" pitchFamily="2" charset="-18"/>
              </a:rPr>
              <a:t>"Attention</a:t>
            </a:r>
            <a:r>
              <a:rPr sz="1800" spc="-75" dirty="0">
                <a:solidFill>
                  <a:srgbClr val="374151"/>
                </a:solidFill>
                <a:latin typeface="Poppins" panose="00000500000000000000" pitchFamily="2" charset="-18"/>
                <a:cs typeface="Poppins" panose="00000500000000000000" pitchFamily="2" charset="-18"/>
              </a:rPr>
              <a:t> </a:t>
            </a:r>
            <a:r>
              <a:rPr sz="1800" spc="-10" dirty="0">
                <a:solidFill>
                  <a:srgbClr val="374151"/>
                </a:solidFill>
                <a:latin typeface="Poppins" panose="00000500000000000000" pitchFamily="2" charset="-18"/>
                <a:cs typeface="Poppins" panose="00000500000000000000" pitchFamily="2" charset="-18"/>
              </a:rPr>
              <a:t>Is</a:t>
            </a:r>
            <a:r>
              <a:rPr sz="1800" spc="-50" dirty="0">
                <a:solidFill>
                  <a:srgbClr val="374151"/>
                </a:solidFill>
                <a:latin typeface="Poppins" panose="00000500000000000000" pitchFamily="2" charset="-18"/>
                <a:cs typeface="Poppins" panose="00000500000000000000" pitchFamily="2" charset="-18"/>
              </a:rPr>
              <a:t> </a:t>
            </a:r>
            <a:r>
              <a:rPr sz="1800" spc="-75" dirty="0">
                <a:solidFill>
                  <a:srgbClr val="374151"/>
                </a:solidFill>
                <a:latin typeface="Poppins" panose="00000500000000000000" pitchFamily="2" charset="-18"/>
                <a:cs typeface="Poppins" panose="00000500000000000000" pitchFamily="2" charset="-18"/>
              </a:rPr>
              <a:t>All</a:t>
            </a:r>
            <a:r>
              <a:rPr sz="1800" spc="-45" dirty="0">
                <a:solidFill>
                  <a:srgbClr val="374151"/>
                </a:solidFill>
                <a:latin typeface="Poppins" panose="00000500000000000000" pitchFamily="2" charset="-18"/>
                <a:cs typeface="Poppins" panose="00000500000000000000" pitchFamily="2" charset="-18"/>
              </a:rPr>
              <a:t> </a:t>
            </a:r>
            <a:r>
              <a:rPr sz="1800" spc="-25" dirty="0">
                <a:solidFill>
                  <a:srgbClr val="374151"/>
                </a:solidFill>
                <a:latin typeface="Poppins" panose="00000500000000000000" pitchFamily="2" charset="-18"/>
                <a:cs typeface="Poppins" panose="00000500000000000000" pitchFamily="2" charset="-18"/>
              </a:rPr>
              <a:t>You </a:t>
            </a:r>
            <a:r>
              <a:rPr sz="1800" dirty="0">
                <a:solidFill>
                  <a:srgbClr val="374151"/>
                </a:solidFill>
                <a:latin typeface="Poppins" panose="00000500000000000000" pitchFamily="2" charset="-18"/>
                <a:cs typeface="Poppins" panose="00000500000000000000" pitchFamily="2" charset="-18"/>
              </a:rPr>
              <a:t>Need"</a:t>
            </a:r>
            <a:r>
              <a:rPr sz="1800" spc="-85" dirty="0">
                <a:solidFill>
                  <a:srgbClr val="374151"/>
                </a:solidFill>
                <a:latin typeface="Poppins" panose="00000500000000000000" pitchFamily="2" charset="-18"/>
                <a:cs typeface="Poppins" panose="00000500000000000000" pitchFamily="2" charset="-18"/>
              </a:rPr>
              <a:t> </a:t>
            </a:r>
            <a:r>
              <a:rPr sz="1800" spc="70" dirty="0">
                <a:solidFill>
                  <a:srgbClr val="374151"/>
                </a:solidFill>
                <a:latin typeface="Poppins" panose="00000500000000000000" pitchFamily="2" charset="-18"/>
                <a:cs typeface="Poppins" panose="00000500000000000000" pitchFamily="2" charset="-18"/>
              </a:rPr>
              <a:t>by</a:t>
            </a:r>
            <a:r>
              <a:rPr sz="1800" spc="-75" dirty="0">
                <a:solidFill>
                  <a:srgbClr val="374151"/>
                </a:solidFill>
                <a:latin typeface="Poppins" panose="00000500000000000000" pitchFamily="2" charset="-18"/>
                <a:cs typeface="Poppins" panose="00000500000000000000" pitchFamily="2" charset="-18"/>
              </a:rPr>
              <a:t> </a:t>
            </a:r>
            <a:r>
              <a:rPr sz="1800" spc="70" dirty="0">
                <a:solidFill>
                  <a:srgbClr val="374151"/>
                </a:solidFill>
                <a:latin typeface="Poppins" panose="00000500000000000000" pitchFamily="2" charset="-18"/>
                <a:cs typeface="Poppins" panose="00000500000000000000" pitchFamily="2" charset="-18"/>
              </a:rPr>
              <a:t>Vaswani</a:t>
            </a:r>
            <a:r>
              <a:rPr sz="1800" spc="-80" dirty="0">
                <a:solidFill>
                  <a:srgbClr val="374151"/>
                </a:solidFill>
                <a:latin typeface="Poppins" panose="00000500000000000000" pitchFamily="2" charset="-18"/>
                <a:cs typeface="Poppins" panose="00000500000000000000" pitchFamily="2" charset="-18"/>
              </a:rPr>
              <a:t> </a:t>
            </a:r>
            <a:r>
              <a:rPr sz="1800" dirty="0">
                <a:solidFill>
                  <a:srgbClr val="374151"/>
                </a:solidFill>
                <a:latin typeface="Poppins" panose="00000500000000000000" pitchFamily="2" charset="-18"/>
                <a:cs typeface="Poppins" panose="00000500000000000000" pitchFamily="2" charset="-18"/>
              </a:rPr>
              <a:t>et</a:t>
            </a:r>
            <a:r>
              <a:rPr sz="1800" spc="-75" dirty="0">
                <a:solidFill>
                  <a:srgbClr val="374151"/>
                </a:solidFill>
                <a:latin typeface="Poppins" panose="00000500000000000000" pitchFamily="2" charset="-18"/>
                <a:cs typeface="Poppins" panose="00000500000000000000" pitchFamily="2" charset="-18"/>
              </a:rPr>
              <a:t> </a:t>
            </a:r>
            <a:r>
              <a:rPr sz="1800" spc="-20" dirty="0">
                <a:solidFill>
                  <a:srgbClr val="374151"/>
                </a:solidFill>
                <a:latin typeface="Poppins" panose="00000500000000000000" pitchFamily="2" charset="-18"/>
                <a:cs typeface="Poppins" panose="00000500000000000000" pitchFamily="2" charset="-18"/>
              </a:rPr>
              <a:t>al.</a:t>
            </a:r>
            <a:r>
              <a:rPr sz="1800" spc="-90" dirty="0">
                <a:solidFill>
                  <a:srgbClr val="374151"/>
                </a:solidFill>
                <a:latin typeface="Poppins" panose="00000500000000000000" pitchFamily="2" charset="-18"/>
                <a:cs typeface="Poppins" panose="00000500000000000000" pitchFamily="2" charset="-18"/>
              </a:rPr>
              <a:t> </a:t>
            </a:r>
            <a:r>
              <a:rPr sz="1800" spc="-10" dirty="0">
                <a:solidFill>
                  <a:srgbClr val="374151"/>
                </a:solidFill>
                <a:latin typeface="Poppins" panose="00000500000000000000" pitchFamily="2" charset="-18"/>
                <a:cs typeface="Poppins" panose="00000500000000000000" pitchFamily="2" charset="-18"/>
              </a:rPr>
              <a:t>in</a:t>
            </a:r>
            <a:r>
              <a:rPr sz="1800" spc="-80" dirty="0">
                <a:solidFill>
                  <a:srgbClr val="374151"/>
                </a:solidFill>
                <a:latin typeface="Poppins" panose="00000500000000000000" pitchFamily="2" charset="-18"/>
                <a:cs typeface="Poppins" panose="00000500000000000000" pitchFamily="2" charset="-18"/>
              </a:rPr>
              <a:t> </a:t>
            </a:r>
            <a:r>
              <a:rPr sz="1800" spc="-10" dirty="0">
                <a:solidFill>
                  <a:srgbClr val="374151"/>
                </a:solidFill>
                <a:latin typeface="Poppins" panose="00000500000000000000" pitchFamily="2" charset="-18"/>
                <a:cs typeface="Poppins" panose="00000500000000000000" pitchFamily="2" charset="-18"/>
              </a:rPr>
              <a:t>2017.</a:t>
            </a:r>
            <a:endParaRPr sz="1800" dirty="0">
              <a:latin typeface="Poppins" panose="00000500000000000000" pitchFamily="2" charset="-18"/>
              <a:cs typeface="Poppins" panose="00000500000000000000" pitchFamily="2" charset="-18"/>
            </a:endParaRPr>
          </a:p>
          <a:p>
            <a:pPr marL="241300" marR="154940" indent="-228600" algn="just">
              <a:lnSpc>
                <a:spcPts val="1939"/>
              </a:lnSpc>
              <a:spcBef>
                <a:spcPts val="1025"/>
              </a:spcBef>
              <a:buFont typeface="Arial"/>
              <a:buChar char="•"/>
              <a:tabLst>
                <a:tab pos="241300" algn="l"/>
              </a:tabLst>
            </a:pPr>
            <a:r>
              <a:rPr sz="1800" dirty="0">
                <a:solidFill>
                  <a:srgbClr val="374151"/>
                </a:solidFill>
                <a:latin typeface="Poppins" panose="00000500000000000000" pitchFamily="2" charset="-18"/>
                <a:cs typeface="Poppins" panose="00000500000000000000" pitchFamily="2" charset="-18"/>
              </a:rPr>
              <a:t>Despite</a:t>
            </a:r>
            <a:r>
              <a:rPr sz="1800" spc="-100" dirty="0">
                <a:solidFill>
                  <a:srgbClr val="374151"/>
                </a:solidFill>
                <a:latin typeface="Poppins" panose="00000500000000000000" pitchFamily="2" charset="-18"/>
                <a:cs typeface="Poppins" panose="00000500000000000000" pitchFamily="2" charset="-18"/>
              </a:rPr>
              <a:t> </a:t>
            </a:r>
            <a:r>
              <a:rPr sz="1800" spc="-10" dirty="0">
                <a:solidFill>
                  <a:srgbClr val="374151"/>
                </a:solidFill>
                <a:latin typeface="Poppins" panose="00000500000000000000" pitchFamily="2" charset="-18"/>
                <a:cs typeface="Poppins" panose="00000500000000000000" pitchFamily="2" charset="-18"/>
              </a:rPr>
              <a:t>their</a:t>
            </a:r>
            <a:r>
              <a:rPr sz="1800" spc="-55" dirty="0">
                <a:solidFill>
                  <a:srgbClr val="374151"/>
                </a:solidFill>
                <a:latin typeface="Poppins" panose="00000500000000000000" pitchFamily="2" charset="-18"/>
                <a:cs typeface="Poppins" panose="00000500000000000000" pitchFamily="2" charset="-18"/>
              </a:rPr>
              <a:t> </a:t>
            </a:r>
            <a:r>
              <a:rPr sz="1800" spc="-25" dirty="0">
                <a:solidFill>
                  <a:srgbClr val="374151"/>
                </a:solidFill>
                <a:latin typeface="Poppins" panose="00000500000000000000" pitchFamily="2" charset="-18"/>
                <a:cs typeface="Poppins" panose="00000500000000000000" pitchFamily="2" charset="-18"/>
              </a:rPr>
              <a:t>initial</a:t>
            </a:r>
            <a:r>
              <a:rPr sz="1800" spc="-70" dirty="0">
                <a:solidFill>
                  <a:srgbClr val="374151"/>
                </a:solidFill>
                <a:latin typeface="Poppins" panose="00000500000000000000" pitchFamily="2" charset="-18"/>
                <a:cs typeface="Poppins" panose="00000500000000000000" pitchFamily="2" charset="-18"/>
              </a:rPr>
              <a:t> </a:t>
            </a:r>
            <a:r>
              <a:rPr sz="1800" spc="60" dirty="0">
                <a:solidFill>
                  <a:srgbClr val="374151"/>
                </a:solidFill>
                <a:latin typeface="Poppins" panose="00000500000000000000" pitchFamily="2" charset="-18"/>
                <a:cs typeface="Poppins" panose="00000500000000000000" pitchFamily="2" charset="-18"/>
              </a:rPr>
              <a:t>use</a:t>
            </a:r>
            <a:r>
              <a:rPr sz="1800" spc="-50" dirty="0">
                <a:solidFill>
                  <a:srgbClr val="374151"/>
                </a:solidFill>
                <a:latin typeface="Poppins" panose="00000500000000000000" pitchFamily="2" charset="-18"/>
                <a:cs typeface="Poppins" panose="00000500000000000000" pitchFamily="2" charset="-18"/>
              </a:rPr>
              <a:t> </a:t>
            </a:r>
            <a:r>
              <a:rPr sz="1800" spc="-10" dirty="0">
                <a:solidFill>
                  <a:srgbClr val="374151"/>
                </a:solidFill>
                <a:latin typeface="Poppins" panose="00000500000000000000" pitchFamily="2" charset="-18"/>
                <a:cs typeface="Poppins" panose="00000500000000000000" pitchFamily="2" charset="-18"/>
              </a:rPr>
              <a:t>in</a:t>
            </a:r>
            <a:r>
              <a:rPr sz="1800" spc="-40" dirty="0">
                <a:solidFill>
                  <a:srgbClr val="374151"/>
                </a:solidFill>
                <a:latin typeface="Poppins" panose="00000500000000000000" pitchFamily="2" charset="-18"/>
                <a:cs typeface="Poppins" panose="00000500000000000000" pitchFamily="2" charset="-18"/>
              </a:rPr>
              <a:t> </a:t>
            </a:r>
            <a:r>
              <a:rPr sz="1800" spc="-145" dirty="0">
                <a:solidFill>
                  <a:srgbClr val="374151"/>
                </a:solidFill>
                <a:latin typeface="Poppins" panose="00000500000000000000" pitchFamily="2" charset="-18"/>
                <a:cs typeface="Poppins" panose="00000500000000000000" pitchFamily="2" charset="-18"/>
              </a:rPr>
              <a:t>NLP,</a:t>
            </a:r>
            <a:r>
              <a:rPr sz="1800" dirty="0">
                <a:solidFill>
                  <a:srgbClr val="374151"/>
                </a:solidFill>
                <a:latin typeface="Poppins" panose="00000500000000000000" pitchFamily="2" charset="-18"/>
                <a:cs typeface="Poppins" panose="00000500000000000000" pitchFamily="2" charset="-18"/>
              </a:rPr>
              <a:t> they</a:t>
            </a:r>
            <a:r>
              <a:rPr sz="1800" spc="-55" dirty="0">
                <a:solidFill>
                  <a:srgbClr val="374151"/>
                </a:solidFill>
                <a:latin typeface="Poppins" panose="00000500000000000000" pitchFamily="2" charset="-18"/>
                <a:cs typeface="Poppins" panose="00000500000000000000" pitchFamily="2" charset="-18"/>
              </a:rPr>
              <a:t> </a:t>
            </a:r>
            <a:r>
              <a:rPr sz="1800" spc="80" dirty="0">
                <a:solidFill>
                  <a:srgbClr val="374151"/>
                </a:solidFill>
                <a:latin typeface="Poppins" panose="00000500000000000000" pitchFamily="2" charset="-18"/>
                <a:cs typeface="Poppins" panose="00000500000000000000" pitchFamily="2" charset="-18"/>
              </a:rPr>
              <a:t>are</a:t>
            </a:r>
            <a:r>
              <a:rPr sz="1800" spc="-30" dirty="0">
                <a:solidFill>
                  <a:srgbClr val="374151"/>
                </a:solidFill>
                <a:latin typeface="Poppins" panose="00000500000000000000" pitchFamily="2" charset="-18"/>
                <a:cs typeface="Poppins" panose="00000500000000000000" pitchFamily="2" charset="-18"/>
              </a:rPr>
              <a:t> </a:t>
            </a:r>
            <a:r>
              <a:rPr sz="1800" spc="-20" dirty="0">
                <a:solidFill>
                  <a:srgbClr val="374151"/>
                </a:solidFill>
                <a:latin typeface="Poppins" panose="00000500000000000000" pitchFamily="2" charset="-18"/>
                <a:cs typeface="Poppins" panose="00000500000000000000" pitchFamily="2" charset="-18"/>
              </a:rPr>
              <a:t>very </a:t>
            </a:r>
            <a:r>
              <a:rPr sz="1800" dirty="0">
                <a:solidFill>
                  <a:srgbClr val="374151"/>
                </a:solidFill>
                <a:latin typeface="Poppins" panose="00000500000000000000" pitchFamily="2" charset="-18"/>
                <a:cs typeface="Poppins" panose="00000500000000000000" pitchFamily="2" charset="-18"/>
              </a:rPr>
              <a:t>versatile</a:t>
            </a:r>
            <a:r>
              <a:rPr sz="1800" spc="-40" dirty="0">
                <a:solidFill>
                  <a:srgbClr val="374151"/>
                </a:solidFill>
                <a:latin typeface="Poppins" panose="00000500000000000000" pitchFamily="2" charset="-18"/>
                <a:cs typeface="Poppins" panose="00000500000000000000" pitchFamily="2" charset="-18"/>
              </a:rPr>
              <a:t> </a:t>
            </a:r>
            <a:r>
              <a:rPr sz="1800" spc="105" dirty="0">
                <a:solidFill>
                  <a:srgbClr val="374151"/>
                </a:solidFill>
                <a:latin typeface="Poppins" panose="00000500000000000000" pitchFamily="2" charset="-18"/>
                <a:cs typeface="Poppins" panose="00000500000000000000" pitchFamily="2" charset="-18"/>
              </a:rPr>
              <a:t>and</a:t>
            </a:r>
            <a:r>
              <a:rPr sz="1800" spc="-35" dirty="0">
                <a:solidFill>
                  <a:srgbClr val="374151"/>
                </a:solidFill>
                <a:latin typeface="Poppins" panose="00000500000000000000" pitchFamily="2" charset="-18"/>
                <a:cs typeface="Poppins" panose="00000500000000000000" pitchFamily="2" charset="-18"/>
              </a:rPr>
              <a:t> </a:t>
            </a:r>
            <a:r>
              <a:rPr sz="1800" dirty="0">
                <a:solidFill>
                  <a:srgbClr val="374151"/>
                </a:solidFill>
                <a:latin typeface="Poppins" panose="00000500000000000000" pitchFamily="2" charset="-18"/>
                <a:cs typeface="Poppins" panose="00000500000000000000" pitchFamily="2" charset="-18"/>
              </a:rPr>
              <a:t>widely</a:t>
            </a:r>
            <a:r>
              <a:rPr sz="1800" spc="-35" dirty="0">
                <a:solidFill>
                  <a:srgbClr val="374151"/>
                </a:solidFill>
                <a:latin typeface="Poppins" panose="00000500000000000000" pitchFamily="2" charset="-18"/>
                <a:cs typeface="Poppins" panose="00000500000000000000" pitchFamily="2" charset="-18"/>
              </a:rPr>
              <a:t> </a:t>
            </a:r>
            <a:r>
              <a:rPr sz="1800" spc="80" dirty="0">
                <a:solidFill>
                  <a:srgbClr val="374151"/>
                </a:solidFill>
                <a:latin typeface="Poppins" panose="00000500000000000000" pitchFamily="2" charset="-18"/>
                <a:cs typeface="Poppins" panose="00000500000000000000" pitchFamily="2" charset="-18"/>
              </a:rPr>
              <a:t>adapter</a:t>
            </a:r>
            <a:r>
              <a:rPr sz="1800" spc="-20" dirty="0">
                <a:solidFill>
                  <a:srgbClr val="374151"/>
                </a:solidFill>
                <a:latin typeface="Poppins" panose="00000500000000000000" pitchFamily="2" charset="-18"/>
                <a:cs typeface="Poppins" panose="00000500000000000000" pitchFamily="2" charset="-18"/>
              </a:rPr>
              <a:t> </a:t>
            </a:r>
            <a:r>
              <a:rPr sz="1800" spc="-10" dirty="0">
                <a:solidFill>
                  <a:srgbClr val="374151"/>
                </a:solidFill>
                <a:latin typeface="Poppins" panose="00000500000000000000" pitchFamily="2" charset="-18"/>
                <a:cs typeface="Poppins" panose="00000500000000000000" pitchFamily="2" charset="-18"/>
              </a:rPr>
              <a:t>in</a:t>
            </a:r>
            <a:r>
              <a:rPr sz="1800" spc="-20" dirty="0">
                <a:solidFill>
                  <a:srgbClr val="374151"/>
                </a:solidFill>
                <a:latin typeface="Poppins" panose="00000500000000000000" pitchFamily="2" charset="-18"/>
                <a:cs typeface="Poppins" panose="00000500000000000000" pitchFamily="2" charset="-18"/>
              </a:rPr>
              <a:t> </a:t>
            </a:r>
            <a:r>
              <a:rPr sz="1800" dirty="0">
                <a:solidFill>
                  <a:srgbClr val="374151"/>
                </a:solidFill>
                <a:latin typeface="Poppins" panose="00000500000000000000" pitchFamily="2" charset="-18"/>
                <a:cs typeface="Poppins" panose="00000500000000000000" pitchFamily="2" charset="-18"/>
              </a:rPr>
              <a:t>other</a:t>
            </a:r>
            <a:r>
              <a:rPr sz="1800" spc="-35" dirty="0">
                <a:solidFill>
                  <a:srgbClr val="374151"/>
                </a:solidFill>
                <a:latin typeface="Poppins" panose="00000500000000000000" pitchFamily="2" charset="-18"/>
                <a:cs typeface="Poppins" panose="00000500000000000000" pitchFamily="2" charset="-18"/>
              </a:rPr>
              <a:t> </a:t>
            </a:r>
            <a:r>
              <a:rPr sz="1800" spc="70" dirty="0">
                <a:solidFill>
                  <a:srgbClr val="374151"/>
                </a:solidFill>
                <a:latin typeface="Poppins" panose="00000500000000000000" pitchFamily="2" charset="-18"/>
                <a:cs typeface="Poppins" panose="00000500000000000000" pitchFamily="2" charset="-18"/>
              </a:rPr>
              <a:t>areas </a:t>
            </a:r>
            <a:r>
              <a:rPr sz="1800" dirty="0">
                <a:solidFill>
                  <a:srgbClr val="374151"/>
                </a:solidFill>
                <a:latin typeface="Poppins" panose="00000500000000000000" pitchFamily="2" charset="-18"/>
                <a:cs typeface="Poppins" panose="00000500000000000000" pitchFamily="2" charset="-18"/>
              </a:rPr>
              <a:t>of</a:t>
            </a:r>
            <a:r>
              <a:rPr sz="1800" spc="-130" dirty="0">
                <a:solidFill>
                  <a:srgbClr val="374151"/>
                </a:solidFill>
                <a:latin typeface="Poppins" panose="00000500000000000000" pitchFamily="2" charset="-18"/>
                <a:cs typeface="Poppins" panose="00000500000000000000" pitchFamily="2" charset="-18"/>
              </a:rPr>
              <a:t> </a:t>
            </a:r>
            <a:r>
              <a:rPr sz="1800" spc="-35" dirty="0">
                <a:solidFill>
                  <a:srgbClr val="374151"/>
                </a:solidFill>
                <a:latin typeface="Poppins" panose="00000500000000000000" pitchFamily="2" charset="-18"/>
                <a:cs typeface="Poppins" panose="00000500000000000000" pitchFamily="2" charset="-18"/>
              </a:rPr>
              <a:t>ML</a:t>
            </a:r>
            <a:endParaRPr sz="1800" dirty="0">
              <a:latin typeface="Poppins" panose="00000500000000000000" pitchFamily="2" charset="-18"/>
              <a:cs typeface="Poppins" panose="00000500000000000000" pitchFamily="2" charset="-18"/>
            </a:endParaRPr>
          </a:p>
          <a:p>
            <a:pPr marL="241300" marR="27305" indent="-228600">
              <a:lnSpc>
                <a:spcPts val="1939"/>
              </a:lnSpc>
              <a:spcBef>
                <a:spcPts val="1010"/>
              </a:spcBef>
              <a:buFont typeface="Arial"/>
              <a:buChar char="•"/>
              <a:tabLst>
                <a:tab pos="241300" algn="l"/>
              </a:tabLst>
            </a:pPr>
            <a:r>
              <a:rPr sz="1800" dirty="0">
                <a:solidFill>
                  <a:srgbClr val="374151"/>
                </a:solidFill>
                <a:latin typeface="Poppins" panose="00000500000000000000" pitchFamily="2" charset="-18"/>
                <a:cs typeface="Poppins" panose="00000500000000000000" pitchFamily="2" charset="-18"/>
              </a:rPr>
              <a:t>They</a:t>
            </a:r>
            <a:r>
              <a:rPr sz="1800" spc="-80" dirty="0">
                <a:solidFill>
                  <a:srgbClr val="374151"/>
                </a:solidFill>
                <a:latin typeface="Poppins" panose="00000500000000000000" pitchFamily="2" charset="-18"/>
                <a:cs typeface="Poppins" panose="00000500000000000000" pitchFamily="2" charset="-18"/>
              </a:rPr>
              <a:t> </a:t>
            </a:r>
            <a:r>
              <a:rPr sz="1800" spc="80" dirty="0">
                <a:solidFill>
                  <a:srgbClr val="374151"/>
                </a:solidFill>
                <a:latin typeface="Poppins" panose="00000500000000000000" pitchFamily="2" charset="-18"/>
                <a:cs typeface="Poppins" panose="00000500000000000000" pitchFamily="2" charset="-18"/>
              </a:rPr>
              <a:t>are</a:t>
            </a:r>
            <a:r>
              <a:rPr sz="1800" spc="-85" dirty="0">
                <a:solidFill>
                  <a:srgbClr val="374151"/>
                </a:solidFill>
                <a:latin typeface="Poppins" panose="00000500000000000000" pitchFamily="2" charset="-18"/>
                <a:cs typeface="Poppins" panose="00000500000000000000" pitchFamily="2" charset="-18"/>
              </a:rPr>
              <a:t> </a:t>
            </a:r>
            <a:r>
              <a:rPr sz="1800" spc="70" dirty="0">
                <a:solidFill>
                  <a:srgbClr val="374151"/>
                </a:solidFill>
                <a:latin typeface="Poppins" panose="00000500000000000000" pitchFamily="2" charset="-18"/>
                <a:cs typeface="Poppins" panose="00000500000000000000" pitchFamily="2" charset="-18"/>
              </a:rPr>
              <a:t>able</a:t>
            </a:r>
            <a:r>
              <a:rPr sz="1800" spc="-80" dirty="0">
                <a:solidFill>
                  <a:srgbClr val="374151"/>
                </a:solidFill>
                <a:latin typeface="Poppins" panose="00000500000000000000" pitchFamily="2" charset="-18"/>
                <a:cs typeface="Poppins" panose="00000500000000000000" pitchFamily="2" charset="-18"/>
              </a:rPr>
              <a:t> </a:t>
            </a:r>
            <a:r>
              <a:rPr sz="1800" dirty="0">
                <a:solidFill>
                  <a:srgbClr val="374151"/>
                </a:solidFill>
                <a:latin typeface="Poppins" panose="00000500000000000000" pitchFamily="2" charset="-18"/>
                <a:cs typeface="Poppins" panose="00000500000000000000" pitchFamily="2" charset="-18"/>
              </a:rPr>
              <a:t>to</a:t>
            </a:r>
            <a:r>
              <a:rPr sz="1800" spc="-75" dirty="0">
                <a:solidFill>
                  <a:srgbClr val="374151"/>
                </a:solidFill>
                <a:latin typeface="Poppins" panose="00000500000000000000" pitchFamily="2" charset="-18"/>
                <a:cs typeface="Poppins" panose="00000500000000000000" pitchFamily="2" charset="-18"/>
              </a:rPr>
              <a:t> </a:t>
            </a:r>
            <a:r>
              <a:rPr sz="1800" spc="50" dirty="0">
                <a:solidFill>
                  <a:srgbClr val="374151"/>
                </a:solidFill>
                <a:latin typeface="Poppins" panose="00000500000000000000" pitchFamily="2" charset="-18"/>
                <a:cs typeface="Poppins" panose="00000500000000000000" pitchFamily="2" charset="-18"/>
              </a:rPr>
              <a:t>process</a:t>
            </a:r>
            <a:r>
              <a:rPr sz="1800" spc="-90" dirty="0">
                <a:solidFill>
                  <a:srgbClr val="374151"/>
                </a:solidFill>
                <a:latin typeface="Poppins" panose="00000500000000000000" pitchFamily="2" charset="-18"/>
                <a:cs typeface="Poppins" panose="00000500000000000000" pitchFamily="2" charset="-18"/>
              </a:rPr>
              <a:t> </a:t>
            </a:r>
            <a:r>
              <a:rPr sz="1800" dirty="0">
                <a:solidFill>
                  <a:srgbClr val="374151"/>
                </a:solidFill>
                <a:latin typeface="Poppins" panose="00000500000000000000" pitchFamily="2" charset="-18"/>
                <a:cs typeface="Poppins" panose="00000500000000000000" pitchFamily="2" charset="-18"/>
              </a:rPr>
              <a:t>input</a:t>
            </a:r>
            <a:r>
              <a:rPr sz="1800" spc="-90" dirty="0">
                <a:solidFill>
                  <a:srgbClr val="374151"/>
                </a:solidFill>
                <a:latin typeface="Poppins" panose="00000500000000000000" pitchFamily="2" charset="-18"/>
                <a:cs typeface="Poppins" panose="00000500000000000000" pitchFamily="2" charset="-18"/>
              </a:rPr>
              <a:t> </a:t>
            </a:r>
            <a:r>
              <a:rPr sz="1800" spc="65" dirty="0">
                <a:solidFill>
                  <a:srgbClr val="374151"/>
                </a:solidFill>
                <a:latin typeface="Poppins" panose="00000500000000000000" pitchFamily="2" charset="-18"/>
                <a:cs typeface="Poppins" panose="00000500000000000000" pitchFamily="2" charset="-18"/>
              </a:rPr>
              <a:t>sequences</a:t>
            </a:r>
            <a:r>
              <a:rPr sz="1800" spc="500" dirty="0">
                <a:solidFill>
                  <a:srgbClr val="374151"/>
                </a:solidFill>
                <a:latin typeface="Poppins" panose="00000500000000000000" pitchFamily="2" charset="-18"/>
                <a:cs typeface="Poppins" panose="00000500000000000000" pitchFamily="2" charset="-18"/>
              </a:rPr>
              <a:t> </a:t>
            </a:r>
            <a:r>
              <a:rPr sz="1800" dirty="0">
                <a:solidFill>
                  <a:srgbClr val="374151"/>
                </a:solidFill>
                <a:latin typeface="Poppins" panose="00000500000000000000" pitchFamily="2" charset="-18"/>
                <a:cs typeface="Poppins" panose="00000500000000000000" pitchFamily="2" charset="-18"/>
              </a:rPr>
              <a:t>in</a:t>
            </a:r>
            <a:r>
              <a:rPr sz="1800" spc="-70" dirty="0">
                <a:solidFill>
                  <a:srgbClr val="374151"/>
                </a:solidFill>
                <a:latin typeface="Poppins" panose="00000500000000000000" pitchFamily="2" charset="-18"/>
                <a:cs typeface="Poppins" panose="00000500000000000000" pitchFamily="2" charset="-18"/>
              </a:rPr>
              <a:t> </a:t>
            </a:r>
            <a:r>
              <a:rPr sz="1800" spc="-10" dirty="0">
                <a:solidFill>
                  <a:srgbClr val="374151"/>
                </a:solidFill>
                <a:latin typeface="Poppins" panose="00000500000000000000" pitchFamily="2" charset="-18"/>
                <a:cs typeface="Poppins" panose="00000500000000000000" pitchFamily="2" charset="-18"/>
              </a:rPr>
              <a:t>paralel</a:t>
            </a:r>
            <a:endParaRPr sz="1800" dirty="0">
              <a:latin typeface="Poppins" panose="00000500000000000000" pitchFamily="2" charset="-18"/>
              <a:cs typeface="Poppins" panose="00000500000000000000" pitchFamily="2" charset="-18"/>
            </a:endParaRPr>
          </a:p>
          <a:p>
            <a:pPr marL="241300" marR="194310" indent="-228600">
              <a:lnSpc>
                <a:spcPct val="90000"/>
              </a:lnSpc>
              <a:spcBef>
                <a:spcPts val="985"/>
              </a:spcBef>
              <a:buFont typeface="Arial"/>
              <a:buChar char="•"/>
              <a:tabLst>
                <a:tab pos="241300" algn="l"/>
              </a:tabLst>
            </a:pPr>
            <a:r>
              <a:rPr sz="1800" spc="-45" dirty="0">
                <a:solidFill>
                  <a:srgbClr val="374151"/>
                </a:solidFill>
                <a:latin typeface="Poppins" panose="00000500000000000000" pitchFamily="2" charset="-18"/>
                <a:cs typeface="Poppins" panose="00000500000000000000" pitchFamily="2" charset="-18"/>
              </a:rPr>
              <a:t>Their</a:t>
            </a:r>
            <a:r>
              <a:rPr sz="1800" spc="20" dirty="0">
                <a:solidFill>
                  <a:srgbClr val="374151"/>
                </a:solidFill>
                <a:latin typeface="Poppins" panose="00000500000000000000" pitchFamily="2" charset="-18"/>
                <a:cs typeface="Poppins" panose="00000500000000000000" pitchFamily="2" charset="-18"/>
              </a:rPr>
              <a:t> </a:t>
            </a:r>
            <a:r>
              <a:rPr sz="1800" dirty="0">
                <a:solidFill>
                  <a:srgbClr val="374151"/>
                </a:solidFill>
                <a:latin typeface="Poppins" panose="00000500000000000000" pitchFamily="2" charset="-18"/>
                <a:cs typeface="Poppins" panose="00000500000000000000" pitchFamily="2" charset="-18"/>
              </a:rPr>
              <a:t>attention</a:t>
            </a:r>
            <a:r>
              <a:rPr sz="1800" spc="-5" dirty="0">
                <a:solidFill>
                  <a:srgbClr val="374151"/>
                </a:solidFill>
                <a:latin typeface="Poppins" panose="00000500000000000000" pitchFamily="2" charset="-18"/>
                <a:cs typeface="Poppins" panose="00000500000000000000" pitchFamily="2" charset="-18"/>
              </a:rPr>
              <a:t> </a:t>
            </a:r>
            <a:r>
              <a:rPr sz="1800" spc="85" dirty="0">
                <a:solidFill>
                  <a:srgbClr val="374151"/>
                </a:solidFill>
                <a:latin typeface="Poppins" panose="00000500000000000000" pitchFamily="2" charset="-18"/>
                <a:cs typeface="Poppins" panose="00000500000000000000" pitchFamily="2" charset="-18"/>
              </a:rPr>
              <a:t>mechanism</a:t>
            </a:r>
            <a:r>
              <a:rPr sz="1800" spc="-5" dirty="0">
                <a:solidFill>
                  <a:srgbClr val="374151"/>
                </a:solidFill>
                <a:latin typeface="Poppins" panose="00000500000000000000" pitchFamily="2" charset="-18"/>
                <a:cs typeface="Poppins" panose="00000500000000000000" pitchFamily="2" charset="-18"/>
              </a:rPr>
              <a:t> </a:t>
            </a:r>
            <a:r>
              <a:rPr sz="1800" dirty="0">
                <a:solidFill>
                  <a:srgbClr val="374151"/>
                </a:solidFill>
                <a:latin typeface="Poppins" panose="00000500000000000000" pitchFamily="2" charset="-18"/>
                <a:cs typeface="Poppins" panose="00000500000000000000" pitchFamily="2" charset="-18"/>
              </a:rPr>
              <a:t>allows</a:t>
            </a:r>
            <a:r>
              <a:rPr sz="1800" spc="10" dirty="0">
                <a:solidFill>
                  <a:srgbClr val="374151"/>
                </a:solidFill>
                <a:latin typeface="Poppins" panose="00000500000000000000" pitchFamily="2" charset="-18"/>
                <a:cs typeface="Poppins" panose="00000500000000000000" pitchFamily="2" charset="-18"/>
              </a:rPr>
              <a:t> </a:t>
            </a:r>
            <a:r>
              <a:rPr sz="1800" dirty="0">
                <a:solidFill>
                  <a:srgbClr val="374151"/>
                </a:solidFill>
                <a:latin typeface="Poppins" panose="00000500000000000000" pitchFamily="2" charset="-18"/>
                <a:cs typeface="Poppins" panose="00000500000000000000" pitchFamily="2" charset="-18"/>
              </a:rPr>
              <a:t>to</a:t>
            </a:r>
            <a:r>
              <a:rPr sz="1800" spc="15" dirty="0">
                <a:solidFill>
                  <a:srgbClr val="374151"/>
                </a:solidFill>
                <a:latin typeface="Poppins" panose="00000500000000000000" pitchFamily="2" charset="-18"/>
                <a:cs typeface="Poppins" panose="00000500000000000000" pitchFamily="2" charset="-18"/>
              </a:rPr>
              <a:t> </a:t>
            </a:r>
            <a:r>
              <a:rPr sz="1800" spc="45" dirty="0">
                <a:solidFill>
                  <a:srgbClr val="374151"/>
                </a:solidFill>
                <a:latin typeface="Poppins" panose="00000500000000000000" pitchFamily="2" charset="-18"/>
                <a:cs typeface="Poppins" panose="00000500000000000000" pitchFamily="2" charset="-18"/>
              </a:rPr>
              <a:t>avoid </a:t>
            </a:r>
            <a:r>
              <a:rPr sz="1800" dirty="0">
                <a:solidFill>
                  <a:srgbClr val="374151"/>
                </a:solidFill>
                <a:latin typeface="Poppins" panose="00000500000000000000" pitchFamily="2" charset="-18"/>
                <a:cs typeface="Poppins" panose="00000500000000000000" pitchFamily="2" charset="-18"/>
              </a:rPr>
              <a:t>loss</a:t>
            </a:r>
            <a:r>
              <a:rPr sz="1800" spc="-90" dirty="0">
                <a:solidFill>
                  <a:srgbClr val="374151"/>
                </a:solidFill>
                <a:latin typeface="Poppins" panose="00000500000000000000" pitchFamily="2" charset="-18"/>
                <a:cs typeface="Poppins" panose="00000500000000000000" pitchFamily="2" charset="-18"/>
              </a:rPr>
              <a:t> </a:t>
            </a:r>
            <a:r>
              <a:rPr sz="1800" dirty="0">
                <a:solidFill>
                  <a:srgbClr val="374151"/>
                </a:solidFill>
                <a:latin typeface="Poppins" panose="00000500000000000000" pitchFamily="2" charset="-18"/>
                <a:cs typeface="Poppins" panose="00000500000000000000" pitchFamily="2" charset="-18"/>
              </a:rPr>
              <a:t>of</a:t>
            </a:r>
            <a:r>
              <a:rPr sz="1800" spc="-85" dirty="0">
                <a:solidFill>
                  <a:srgbClr val="374151"/>
                </a:solidFill>
                <a:latin typeface="Poppins" panose="00000500000000000000" pitchFamily="2" charset="-18"/>
                <a:cs typeface="Poppins" panose="00000500000000000000" pitchFamily="2" charset="-18"/>
              </a:rPr>
              <a:t> </a:t>
            </a:r>
            <a:r>
              <a:rPr sz="1800" dirty="0">
                <a:solidFill>
                  <a:srgbClr val="374151"/>
                </a:solidFill>
                <a:latin typeface="Poppins" panose="00000500000000000000" pitchFamily="2" charset="-18"/>
                <a:cs typeface="Poppins" panose="00000500000000000000" pitchFamily="2" charset="-18"/>
              </a:rPr>
              <a:t>key</a:t>
            </a:r>
            <a:r>
              <a:rPr sz="1800" spc="-80" dirty="0">
                <a:solidFill>
                  <a:srgbClr val="374151"/>
                </a:solidFill>
                <a:latin typeface="Poppins" panose="00000500000000000000" pitchFamily="2" charset="-18"/>
                <a:cs typeface="Poppins" panose="00000500000000000000" pitchFamily="2" charset="-18"/>
              </a:rPr>
              <a:t> </a:t>
            </a:r>
            <a:r>
              <a:rPr sz="1800" spc="-10" dirty="0">
                <a:solidFill>
                  <a:srgbClr val="374151"/>
                </a:solidFill>
                <a:latin typeface="Poppins" panose="00000500000000000000" pitchFamily="2" charset="-18"/>
                <a:cs typeface="Poppins" panose="00000500000000000000" pitchFamily="2" charset="-18"/>
              </a:rPr>
              <a:t>information,</a:t>
            </a:r>
            <a:r>
              <a:rPr sz="1800" spc="-85" dirty="0">
                <a:solidFill>
                  <a:srgbClr val="374151"/>
                </a:solidFill>
                <a:latin typeface="Poppins" panose="00000500000000000000" pitchFamily="2" charset="-18"/>
                <a:cs typeface="Poppins" panose="00000500000000000000" pitchFamily="2" charset="-18"/>
              </a:rPr>
              <a:t> </a:t>
            </a:r>
            <a:r>
              <a:rPr sz="1800" spc="75" dirty="0">
                <a:solidFill>
                  <a:srgbClr val="374151"/>
                </a:solidFill>
                <a:latin typeface="Poppins" panose="00000500000000000000" pitchFamily="2" charset="-18"/>
                <a:cs typeface="Poppins" panose="00000500000000000000" pitchFamily="2" charset="-18"/>
              </a:rPr>
              <a:t>even</a:t>
            </a:r>
            <a:r>
              <a:rPr sz="1800" spc="-80" dirty="0">
                <a:solidFill>
                  <a:srgbClr val="374151"/>
                </a:solidFill>
                <a:latin typeface="Poppins" panose="00000500000000000000" pitchFamily="2" charset="-18"/>
                <a:cs typeface="Poppins" panose="00000500000000000000" pitchFamily="2" charset="-18"/>
              </a:rPr>
              <a:t> </a:t>
            </a:r>
            <a:r>
              <a:rPr sz="1800" spc="-85" dirty="0">
                <a:solidFill>
                  <a:srgbClr val="374151"/>
                </a:solidFill>
                <a:latin typeface="Poppins" panose="00000500000000000000" pitchFamily="2" charset="-18"/>
                <a:cs typeface="Poppins" panose="00000500000000000000" pitchFamily="2" charset="-18"/>
              </a:rPr>
              <a:t>if</a:t>
            </a:r>
            <a:r>
              <a:rPr sz="1800" spc="-90" dirty="0">
                <a:solidFill>
                  <a:srgbClr val="374151"/>
                </a:solidFill>
                <a:latin typeface="Poppins" panose="00000500000000000000" pitchFamily="2" charset="-18"/>
                <a:cs typeface="Poppins" panose="00000500000000000000" pitchFamily="2" charset="-18"/>
              </a:rPr>
              <a:t> </a:t>
            </a:r>
            <a:r>
              <a:rPr sz="1800" spc="-30" dirty="0">
                <a:solidFill>
                  <a:srgbClr val="374151"/>
                </a:solidFill>
                <a:latin typeface="Poppins" panose="00000500000000000000" pitchFamily="2" charset="-18"/>
                <a:cs typeface="Poppins" panose="00000500000000000000" pitchFamily="2" charset="-18"/>
              </a:rPr>
              <a:t>is</a:t>
            </a:r>
            <a:r>
              <a:rPr sz="1800" spc="-85" dirty="0">
                <a:solidFill>
                  <a:srgbClr val="374151"/>
                </a:solidFill>
                <a:latin typeface="Poppins" panose="00000500000000000000" pitchFamily="2" charset="-18"/>
                <a:cs typeface="Poppins" panose="00000500000000000000" pitchFamily="2" charset="-18"/>
              </a:rPr>
              <a:t> </a:t>
            </a:r>
            <a:r>
              <a:rPr sz="1800" spc="-20" dirty="0">
                <a:solidFill>
                  <a:srgbClr val="374151"/>
                </a:solidFill>
                <a:latin typeface="Poppins" panose="00000500000000000000" pitchFamily="2" charset="-18"/>
                <a:cs typeface="Poppins" panose="00000500000000000000" pitchFamily="2" charset="-18"/>
              </a:rPr>
              <a:t>high </a:t>
            </a:r>
            <a:r>
              <a:rPr sz="1800" spc="60" dirty="0">
                <a:solidFill>
                  <a:srgbClr val="374151"/>
                </a:solidFill>
                <a:latin typeface="Poppins" panose="00000500000000000000" pitchFamily="2" charset="-18"/>
                <a:cs typeface="Poppins" panose="00000500000000000000" pitchFamily="2" charset="-18"/>
              </a:rPr>
              <a:t>distance</a:t>
            </a:r>
            <a:r>
              <a:rPr sz="1800" spc="-80" dirty="0">
                <a:solidFill>
                  <a:srgbClr val="374151"/>
                </a:solidFill>
                <a:latin typeface="Poppins" panose="00000500000000000000" pitchFamily="2" charset="-18"/>
                <a:cs typeface="Poppins" panose="00000500000000000000" pitchFamily="2" charset="-18"/>
              </a:rPr>
              <a:t> </a:t>
            </a:r>
            <a:r>
              <a:rPr sz="1800" spc="75" dirty="0">
                <a:solidFill>
                  <a:srgbClr val="374151"/>
                </a:solidFill>
                <a:latin typeface="Poppins" panose="00000500000000000000" pitchFamily="2" charset="-18"/>
                <a:cs typeface="Poppins" panose="00000500000000000000" pitchFamily="2" charset="-18"/>
              </a:rPr>
              <a:t>apart</a:t>
            </a:r>
            <a:r>
              <a:rPr sz="1800" spc="-60" dirty="0">
                <a:solidFill>
                  <a:srgbClr val="374151"/>
                </a:solidFill>
                <a:latin typeface="Poppins" panose="00000500000000000000" pitchFamily="2" charset="-18"/>
                <a:cs typeface="Poppins" panose="00000500000000000000" pitchFamily="2" charset="-18"/>
              </a:rPr>
              <a:t> </a:t>
            </a:r>
            <a:r>
              <a:rPr sz="1800" spc="-10" dirty="0">
                <a:solidFill>
                  <a:srgbClr val="374151"/>
                </a:solidFill>
                <a:latin typeface="Poppins" panose="00000500000000000000" pitchFamily="2" charset="-18"/>
                <a:cs typeface="Poppins" panose="00000500000000000000" pitchFamily="2" charset="-18"/>
              </a:rPr>
              <a:t>within</a:t>
            </a:r>
            <a:r>
              <a:rPr sz="1800" spc="-90" dirty="0">
                <a:solidFill>
                  <a:srgbClr val="374151"/>
                </a:solidFill>
                <a:latin typeface="Poppins" panose="00000500000000000000" pitchFamily="2" charset="-18"/>
                <a:cs typeface="Poppins" panose="00000500000000000000" pitchFamily="2" charset="-18"/>
              </a:rPr>
              <a:t> </a:t>
            </a:r>
            <a:r>
              <a:rPr sz="1800" dirty="0">
                <a:solidFill>
                  <a:srgbClr val="374151"/>
                </a:solidFill>
                <a:latin typeface="Poppins" panose="00000500000000000000" pitchFamily="2" charset="-18"/>
                <a:cs typeface="Poppins" panose="00000500000000000000" pitchFamily="2" charset="-18"/>
              </a:rPr>
              <a:t>the</a:t>
            </a:r>
            <a:r>
              <a:rPr sz="1800" spc="-65" dirty="0">
                <a:solidFill>
                  <a:srgbClr val="374151"/>
                </a:solidFill>
                <a:latin typeface="Poppins" panose="00000500000000000000" pitchFamily="2" charset="-18"/>
                <a:cs typeface="Poppins" panose="00000500000000000000" pitchFamily="2" charset="-18"/>
              </a:rPr>
              <a:t> </a:t>
            </a:r>
            <a:r>
              <a:rPr sz="1800" spc="70" dirty="0">
                <a:solidFill>
                  <a:srgbClr val="374151"/>
                </a:solidFill>
                <a:latin typeface="Poppins" panose="00000500000000000000" pitchFamily="2" charset="-18"/>
                <a:cs typeface="Poppins" panose="00000500000000000000" pitchFamily="2" charset="-18"/>
              </a:rPr>
              <a:t>sequence</a:t>
            </a:r>
            <a:endParaRPr sz="1800" dirty="0">
              <a:latin typeface="Poppins" panose="00000500000000000000" pitchFamily="2" charset="-18"/>
              <a:cs typeface="Poppins" panose="00000500000000000000" pitchFamily="2" charset="-18"/>
            </a:endParaRPr>
          </a:p>
        </p:txBody>
      </p:sp>
      <p:pic>
        <p:nvPicPr>
          <p:cNvPr id="4" name="object 4"/>
          <p:cNvPicPr/>
          <p:nvPr/>
        </p:nvPicPr>
        <p:blipFill>
          <a:blip r:embed="rId2" cstate="print"/>
          <a:stretch>
            <a:fillRect/>
          </a:stretch>
        </p:blipFill>
        <p:spPr>
          <a:xfrm>
            <a:off x="7941984" y="1344895"/>
            <a:ext cx="2781609" cy="4343055"/>
          </a:xfrm>
          <a:prstGeom prst="rect">
            <a:avLst/>
          </a:prstGeom>
        </p:spPr>
      </p:pic>
      <p:sp>
        <p:nvSpPr>
          <p:cNvPr id="5" name="object 5"/>
          <p:cNvSpPr txBox="1"/>
          <p:nvPr/>
        </p:nvSpPr>
        <p:spPr>
          <a:xfrm>
            <a:off x="6607809" y="6180226"/>
            <a:ext cx="4420870" cy="197490"/>
          </a:xfrm>
          <a:prstGeom prst="rect">
            <a:avLst/>
          </a:prstGeom>
        </p:spPr>
        <p:txBody>
          <a:bodyPr vert="horz" wrap="square" lIns="0" tIns="12700" rIns="0" bIns="0" rtlCol="0">
            <a:spAutoFit/>
          </a:bodyPr>
          <a:lstStyle/>
          <a:p>
            <a:pPr marL="12700">
              <a:lnSpc>
                <a:spcPct val="100000"/>
              </a:lnSpc>
              <a:spcBef>
                <a:spcPts val="100"/>
              </a:spcBef>
            </a:pPr>
            <a:r>
              <a:rPr sz="1200" dirty="0">
                <a:latin typeface="Poppins" panose="00000500000000000000" pitchFamily="2" charset="-18"/>
                <a:cs typeface="Poppins" panose="00000500000000000000" pitchFamily="2" charset="-18"/>
              </a:rPr>
              <a:t>Source</a:t>
            </a:r>
            <a:r>
              <a:rPr sz="1200" spc="-20" dirty="0">
                <a:latin typeface="Poppins" panose="00000500000000000000" pitchFamily="2" charset="-18"/>
                <a:cs typeface="Poppins" panose="00000500000000000000" pitchFamily="2" charset="-18"/>
              </a:rPr>
              <a:t> </a:t>
            </a:r>
            <a:r>
              <a:rPr sz="1200" dirty="0">
                <a:latin typeface="Poppins" panose="00000500000000000000" pitchFamily="2" charset="-18"/>
                <a:cs typeface="Poppins" panose="00000500000000000000" pitchFamily="2" charset="-18"/>
              </a:rPr>
              <a:t>„Attention</a:t>
            </a:r>
            <a:r>
              <a:rPr sz="1200" spc="30" dirty="0">
                <a:latin typeface="Poppins" panose="00000500000000000000" pitchFamily="2" charset="-18"/>
                <a:cs typeface="Poppins" panose="00000500000000000000" pitchFamily="2" charset="-18"/>
              </a:rPr>
              <a:t> </a:t>
            </a:r>
            <a:r>
              <a:rPr sz="1200" spc="-10" dirty="0">
                <a:latin typeface="Poppins" panose="00000500000000000000" pitchFamily="2" charset="-18"/>
                <a:cs typeface="Poppins" panose="00000500000000000000" pitchFamily="2" charset="-18"/>
              </a:rPr>
              <a:t>Is</a:t>
            </a:r>
            <a:r>
              <a:rPr sz="1200" spc="-5" dirty="0">
                <a:latin typeface="Poppins" panose="00000500000000000000" pitchFamily="2" charset="-18"/>
                <a:cs typeface="Poppins" panose="00000500000000000000" pitchFamily="2" charset="-18"/>
              </a:rPr>
              <a:t> </a:t>
            </a:r>
            <a:r>
              <a:rPr sz="1200" spc="-45" dirty="0">
                <a:latin typeface="Poppins" panose="00000500000000000000" pitchFamily="2" charset="-18"/>
                <a:cs typeface="Poppins" panose="00000500000000000000" pitchFamily="2" charset="-18"/>
              </a:rPr>
              <a:t>All</a:t>
            </a:r>
            <a:r>
              <a:rPr sz="1200" spc="15" dirty="0">
                <a:latin typeface="Poppins" panose="00000500000000000000" pitchFamily="2" charset="-18"/>
                <a:cs typeface="Poppins" panose="00000500000000000000" pitchFamily="2" charset="-18"/>
              </a:rPr>
              <a:t> </a:t>
            </a:r>
            <a:r>
              <a:rPr sz="1200" dirty="0">
                <a:latin typeface="Poppins" panose="00000500000000000000" pitchFamily="2" charset="-18"/>
                <a:cs typeface="Poppins" panose="00000500000000000000" pitchFamily="2" charset="-18"/>
              </a:rPr>
              <a:t>You</a:t>
            </a:r>
            <a:r>
              <a:rPr sz="1200" spc="-15" dirty="0">
                <a:latin typeface="Poppins" panose="00000500000000000000" pitchFamily="2" charset="-18"/>
                <a:cs typeface="Poppins" panose="00000500000000000000" pitchFamily="2" charset="-18"/>
              </a:rPr>
              <a:t> </a:t>
            </a:r>
            <a:r>
              <a:rPr sz="1200" dirty="0">
                <a:latin typeface="Poppins" panose="00000500000000000000" pitchFamily="2" charset="-18"/>
                <a:cs typeface="Poppins" panose="00000500000000000000" pitchFamily="2" charset="-18"/>
              </a:rPr>
              <a:t>Need"</a:t>
            </a:r>
            <a:r>
              <a:rPr sz="1200" spc="10" dirty="0">
                <a:latin typeface="Poppins" panose="00000500000000000000" pitchFamily="2" charset="-18"/>
                <a:cs typeface="Poppins" panose="00000500000000000000" pitchFamily="2" charset="-18"/>
              </a:rPr>
              <a:t> </a:t>
            </a:r>
            <a:r>
              <a:rPr sz="1200" spc="55" dirty="0">
                <a:latin typeface="Poppins" panose="00000500000000000000" pitchFamily="2" charset="-18"/>
                <a:cs typeface="Poppins" panose="00000500000000000000" pitchFamily="2" charset="-18"/>
              </a:rPr>
              <a:t>by</a:t>
            </a:r>
            <a:r>
              <a:rPr sz="1200" spc="-10" dirty="0">
                <a:latin typeface="Poppins" panose="00000500000000000000" pitchFamily="2" charset="-18"/>
                <a:cs typeface="Poppins" panose="00000500000000000000" pitchFamily="2" charset="-18"/>
              </a:rPr>
              <a:t> </a:t>
            </a:r>
            <a:r>
              <a:rPr sz="1200" dirty="0">
                <a:latin typeface="Poppins" panose="00000500000000000000" pitchFamily="2" charset="-18"/>
                <a:cs typeface="Poppins" panose="00000500000000000000" pitchFamily="2" charset="-18"/>
              </a:rPr>
              <a:t>Vaswani</a:t>
            </a:r>
            <a:r>
              <a:rPr sz="1200" spc="-10" dirty="0">
                <a:latin typeface="Poppins" panose="00000500000000000000" pitchFamily="2" charset="-18"/>
                <a:cs typeface="Poppins" panose="00000500000000000000" pitchFamily="2" charset="-18"/>
              </a:rPr>
              <a:t> </a:t>
            </a:r>
            <a:r>
              <a:rPr sz="1200" dirty="0">
                <a:latin typeface="Poppins" panose="00000500000000000000" pitchFamily="2" charset="-18"/>
                <a:cs typeface="Poppins" panose="00000500000000000000" pitchFamily="2" charset="-18"/>
              </a:rPr>
              <a:t>et</a:t>
            </a:r>
            <a:r>
              <a:rPr sz="1200" spc="10" dirty="0">
                <a:latin typeface="Poppins" panose="00000500000000000000" pitchFamily="2" charset="-18"/>
                <a:cs typeface="Poppins" panose="00000500000000000000" pitchFamily="2" charset="-18"/>
              </a:rPr>
              <a:t> </a:t>
            </a:r>
            <a:r>
              <a:rPr sz="1200" spc="-10" dirty="0">
                <a:latin typeface="Poppins" panose="00000500000000000000" pitchFamily="2" charset="-18"/>
                <a:cs typeface="Poppins" panose="00000500000000000000" pitchFamily="2" charset="-18"/>
              </a:rPr>
              <a:t>al.</a:t>
            </a:r>
            <a:r>
              <a:rPr sz="1200" spc="-5" dirty="0">
                <a:latin typeface="Poppins" panose="00000500000000000000" pitchFamily="2" charset="-18"/>
                <a:cs typeface="Poppins" panose="00000500000000000000" pitchFamily="2" charset="-18"/>
              </a:rPr>
              <a:t> </a:t>
            </a:r>
            <a:r>
              <a:rPr sz="1200" spc="-20" dirty="0">
                <a:latin typeface="Poppins" panose="00000500000000000000" pitchFamily="2" charset="-18"/>
                <a:cs typeface="Poppins" panose="00000500000000000000" pitchFamily="2" charset="-18"/>
              </a:rPr>
              <a:t>in</a:t>
            </a:r>
            <a:r>
              <a:rPr sz="1200" spc="-15" dirty="0">
                <a:latin typeface="Poppins" panose="00000500000000000000" pitchFamily="2" charset="-18"/>
                <a:cs typeface="Poppins" panose="00000500000000000000" pitchFamily="2" charset="-18"/>
              </a:rPr>
              <a:t> </a:t>
            </a:r>
            <a:r>
              <a:rPr sz="1200" spc="-90" dirty="0">
                <a:latin typeface="Poppins" panose="00000500000000000000" pitchFamily="2" charset="-18"/>
                <a:cs typeface="Poppins" panose="00000500000000000000" pitchFamily="2" charset="-18"/>
              </a:rPr>
              <a:t>2017.</a:t>
            </a:r>
            <a:endParaRPr sz="1200">
              <a:latin typeface="Poppins" panose="00000500000000000000" pitchFamily="2" charset="-18"/>
              <a:cs typeface="Poppins" panose="00000500000000000000" pitchFamily="2" charset="-18"/>
            </a:endParaRPr>
          </a:p>
        </p:txBody>
      </p:sp>
      <p:sp>
        <p:nvSpPr>
          <p:cNvPr id="8" name="pole tekstowe 7">
            <a:extLst>
              <a:ext uri="{FF2B5EF4-FFF2-40B4-BE49-F238E27FC236}">
                <a16:creationId xmlns:a16="http://schemas.microsoft.com/office/drawing/2014/main" id="{C4F6CF04-716E-F4EB-6001-FB57F5A64FE4}"/>
              </a:ext>
            </a:extLst>
          </p:cNvPr>
          <p:cNvSpPr txBox="1"/>
          <p:nvPr/>
        </p:nvSpPr>
        <p:spPr>
          <a:xfrm>
            <a:off x="407988" y="565805"/>
            <a:ext cx="11376025" cy="523220"/>
          </a:xfrm>
          <a:prstGeom prst="rect">
            <a:avLst/>
          </a:prstGeom>
          <a:noFill/>
        </p:spPr>
        <p:txBody>
          <a:bodyPr wrap="square" rtlCol="0">
            <a:spAutoFit/>
          </a:bodyPr>
          <a:lstStyle/>
          <a:p>
            <a:r>
              <a:rPr lang="pl-PL" sz="2800" b="1" dirty="0" err="1">
                <a:latin typeface="Poppins" panose="00000500000000000000" pitchFamily="2" charset="-18"/>
                <a:cs typeface="Poppins" panose="00000500000000000000" pitchFamily="2" charset="-18"/>
              </a:rPr>
              <a:t>Transformers</a:t>
            </a:r>
            <a:endParaRPr lang="en-GB" sz="2800" b="1" dirty="0">
              <a:latin typeface="Poppins" panose="00000500000000000000" pitchFamily="2" charset="-18"/>
              <a:cs typeface="Poppins" panose="00000500000000000000" pitchFamily="2" charset="-18"/>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85241" y="3936363"/>
            <a:ext cx="3593465" cy="2270622"/>
          </a:xfrm>
          <a:prstGeom prst="rect">
            <a:avLst/>
          </a:prstGeom>
        </p:spPr>
        <p:txBody>
          <a:bodyPr vert="horz" wrap="square" lIns="0" tIns="39370" rIns="0" bIns="0" rtlCol="0">
            <a:spAutoFit/>
          </a:bodyPr>
          <a:lstStyle/>
          <a:p>
            <a:pPr marL="12700" marR="137795">
              <a:lnSpc>
                <a:spcPts val="1730"/>
              </a:lnSpc>
              <a:spcBef>
                <a:spcPts val="310"/>
              </a:spcBef>
            </a:pPr>
            <a:r>
              <a:rPr sz="1200" spc="80" dirty="0">
                <a:latin typeface="Poppins" panose="00000500000000000000" pitchFamily="2" charset="-18"/>
                <a:cs typeface="Poppins" panose="00000500000000000000" pitchFamily="2" charset="-18"/>
              </a:rPr>
              <a:t>Each</a:t>
            </a:r>
            <a:r>
              <a:rPr sz="1200" spc="50" dirty="0">
                <a:latin typeface="Poppins" panose="00000500000000000000" pitchFamily="2" charset="-18"/>
                <a:cs typeface="Poppins" panose="00000500000000000000" pitchFamily="2" charset="-18"/>
              </a:rPr>
              <a:t> </a:t>
            </a:r>
            <a:r>
              <a:rPr sz="1200" dirty="0">
                <a:latin typeface="Poppins" panose="00000500000000000000" pitchFamily="2" charset="-18"/>
                <a:cs typeface="Poppins" panose="00000500000000000000" pitchFamily="2" charset="-18"/>
              </a:rPr>
              <a:t>Encoder</a:t>
            </a:r>
            <a:r>
              <a:rPr sz="1200" spc="80" dirty="0">
                <a:latin typeface="Poppins" panose="00000500000000000000" pitchFamily="2" charset="-18"/>
                <a:cs typeface="Poppins" panose="00000500000000000000" pitchFamily="2" charset="-18"/>
              </a:rPr>
              <a:t> </a:t>
            </a:r>
            <a:r>
              <a:rPr sz="1200" dirty="0">
                <a:latin typeface="Poppins" panose="00000500000000000000" pitchFamily="2" charset="-18"/>
                <a:cs typeface="Poppins" panose="00000500000000000000" pitchFamily="2" charset="-18"/>
              </a:rPr>
              <a:t>layer</a:t>
            </a:r>
            <a:r>
              <a:rPr sz="1200" spc="25" dirty="0">
                <a:latin typeface="Poppins" panose="00000500000000000000" pitchFamily="2" charset="-18"/>
                <a:cs typeface="Poppins" panose="00000500000000000000" pitchFamily="2" charset="-18"/>
              </a:rPr>
              <a:t> </a:t>
            </a:r>
            <a:r>
              <a:rPr sz="1200" dirty="0">
                <a:latin typeface="Poppins" panose="00000500000000000000" pitchFamily="2" charset="-18"/>
                <a:cs typeface="Poppins" panose="00000500000000000000" pitchFamily="2" charset="-18"/>
              </a:rPr>
              <a:t>consist</a:t>
            </a:r>
            <a:r>
              <a:rPr sz="1200" spc="70" dirty="0">
                <a:latin typeface="Poppins" panose="00000500000000000000" pitchFamily="2" charset="-18"/>
                <a:cs typeface="Poppins" panose="00000500000000000000" pitchFamily="2" charset="-18"/>
              </a:rPr>
              <a:t> </a:t>
            </a:r>
            <a:r>
              <a:rPr sz="1200" dirty="0">
                <a:latin typeface="Poppins" panose="00000500000000000000" pitchFamily="2" charset="-18"/>
                <a:cs typeface="Poppins" panose="00000500000000000000" pitchFamily="2" charset="-18"/>
              </a:rPr>
              <a:t>of</a:t>
            </a:r>
            <a:r>
              <a:rPr sz="1200" spc="25" dirty="0">
                <a:latin typeface="Poppins" panose="00000500000000000000" pitchFamily="2" charset="-18"/>
                <a:cs typeface="Poppins" panose="00000500000000000000" pitchFamily="2" charset="-18"/>
              </a:rPr>
              <a:t> </a:t>
            </a:r>
            <a:r>
              <a:rPr sz="1200" spc="-50" dirty="0">
                <a:latin typeface="Poppins" panose="00000500000000000000" pitchFamily="2" charset="-18"/>
                <a:cs typeface="Poppins" panose="00000500000000000000" pitchFamily="2" charset="-18"/>
              </a:rPr>
              <a:t>2 </a:t>
            </a:r>
            <a:r>
              <a:rPr sz="1200" dirty="0">
                <a:latin typeface="Poppins" panose="00000500000000000000" pitchFamily="2" charset="-18"/>
                <a:cs typeface="Poppins" panose="00000500000000000000" pitchFamily="2" charset="-18"/>
              </a:rPr>
              <a:t>sublayers</a:t>
            </a:r>
            <a:r>
              <a:rPr sz="1200" spc="114" dirty="0">
                <a:latin typeface="Poppins" panose="00000500000000000000" pitchFamily="2" charset="-18"/>
                <a:cs typeface="Poppins" panose="00000500000000000000" pitchFamily="2" charset="-18"/>
              </a:rPr>
              <a:t> </a:t>
            </a:r>
            <a:r>
              <a:rPr sz="1200" spc="65" dirty="0">
                <a:latin typeface="Poppins" panose="00000500000000000000" pitchFamily="2" charset="-18"/>
                <a:cs typeface="Poppins" panose="00000500000000000000" pitchFamily="2" charset="-18"/>
              </a:rPr>
              <a:t>already</a:t>
            </a:r>
            <a:r>
              <a:rPr sz="1200" spc="100" dirty="0">
                <a:latin typeface="Poppins" panose="00000500000000000000" pitchFamily="2" charset="-18"/>
                <a:cs typeface="Poppins" panose="00000500000000000000" pitchFamily="2" charset="-18"/>
              </a:rPr>
              <a:t> </a:t>
            </a:r>
            <a:r>
              <a:rPr sz="1200" dirty="0">
                <a:latin typeface="Poppins" panose="00000500000000000000" pitchFamily="2" charset="-18"/>
                <a:cs typeface="Poppins" panose="00000500000000000000" pitchFamily="2" charset="-18"/>
              </a:rPr>
              <a:t>present</a:t>
            </a:r>
            <a:r>
              <a:rPr sz="1200" spc="125" dirty="0">
                <a:latin typeface="Poppins" panose="00000500000000000000" pitchFamily="2" charset="-18"/>
                <a:cs typeface="Poppins" panose="00000500000000000000" pitchFamily="2" charset="-18"/>
              </a:rPr>
              <a:t> </a:t>
            </a:r>
            <a:r>
              <a:rPr sz="1200" spc="-25" dirty="0">
                <a:latin typeface="Poppins" panose="00000500000000000000" pitchFamily="2" charset="-18"/>
                <a:cs typeface="Poppins" panose="00000500000000000000" pitchFamily="2" charset="-18"/>
              </a:rPr>
              <a:t>in </a:t>
            </a:r>
            <a:r>
              <a:rPr sz="1200" dirty="0">
                <a:latin typeface="Poppins" panose="00000500000000000000" pitchFamily="2" charset="-18"/>
                <a:cs typeface="Poppins" panose="00000500000000000000" pitchFamily="2" charset="-18"/>
              </a:rPr>
              <a:t>Decoder</a:t>
            </a:r>
            <a:r>
              <a:rPr sz="1200" spc="85" dirty="0">
                <a:latin typeface="Poppins" panose="00000500000000000000" pitchFamily="2" charset="-18"/>
                <a:cs typeface="Poppins" panose="00000500000000000000" pitchFamily="2" charset="-18"/>
              </a:rPr>
              <a:t> </a:t>
            </a:r>
            <a:r>
              <a:rPr sz="1200" spc="-200" dirty="0">
                <a:latin typeface="Poppins" panose="00000500000000000000" pitchFamily="2" charset="-18"/>
                <a:cs typeface="Poppins" panose="00000500000000000000" pitchFamily="2" charset="-18"/>
              </a:rPr>
              <a:t>+</a:t>
            </a:r>
            <a:r>
              <a:rPr sz="1200" spc="65" dirty="0">
                <a:latin typeface="Poppins" panose="00000500000000000000" pitchFamily="2" charset="-18"/>
                <a:cs typeface="Poppins" panose="00000500000000000000" pitchFamily="2" charset="-18"/>
              </a:rPr>
              <a:t> </a:t>
            </a:r>
            <a:r>
              <a:rPr sz="1200" spc="110" dirty="0">
                <a:latin typeface="Poppins" panose="00000500000000000000" pitchFamily="2" charset="-18"/>
                <a:cs typeface="Poppins" panose="00000500000000000000" pitchFamily="2" charset="-18"/>
              </a:rPr>
              <a:t>an</a:t>
            </a:r>
            <a:r>
              <a:rPr sz="1200" spc="80" dirty="0">
                <a:latin typeface="Poppins" panose="00000500000000000000" pitchFamily="2" charset="-18"/>
                <a:cs typeface="Poppins" panose="00000500000000000000" pitchFamily="2" charset="-18"/>
              </a:rPr>
              <a:t> </a:t>
            </a:r>
            <a:r>
              <a:rPr sz="1200" dirty="0">
                <a:latin typeface="Poppins" panose="00000500000000000000" pitchFamily="2" charset="-18"/>
                <a:cs typeface="Poppins" panose="00000500000000000000" pitchFamily="2" charset="-18"/>
              </a:rPr>
              <a:t>additional</a:t>
            </a:r>
            <a:r>
              <a:rPr sz="1200" spc="90" dirty="0">
                <a:latin typeface="Poppins" panose="00000500000000000000" pitchFamily="2" charset="-18"/>
                <a:cs typeface="Poppins" panose="00000500000000000000" pitchFamily="2" charset="-18"/>
              </a:rPr>
              <a:t> </a:t>
            </a:r>
            <a:r>
              <a:rPr sz="1200" spc="-10" dirty="0">
                <a:latin typeface="Poppins" panose="00000500000000000000" pitchFamily="2" charset="-18"/>
                <a:cs typeface="Poppins" panose="00000500000000000000" pitchFamily="2" charset="-18"/>
              </a:rPr>
              <a:t>sublayer:</a:t>
            </a:r>
            <a:endParaRPr sz="1200" dirty="0">
              <a:latin typeface="Poppins" panose="00000500000000000000" pitchFamily="2" charset="-18"/>
              <a:cs typeface="Poppins" panose="00000500000000000000" pitchFamily="2" charset="-18"/>
            </a:endParaRPr>
          </a:p>
          <a:p>
            <a:pPr marL="355600" marR="17780" indent="-342900">
              <a:lnSpc>
                <a:spcPts val="1730"/>
              </a:lnSpc>
              <a:spcBef>
                <a:spcPts val="990"/>
              </a:spcBef>
              <a:tabLst>
                <a:tab pos="354965" algn="l"/>
              </a:tabLst>
            </a:pPr>
            <a:r>
              <a:rPr sz="1200" spc="-25" dirty="0">
                <a:latin typeface="Poppins" panose="00000500000000000000" pitchFamily="2" charset="-18"/>
                <a:cs typeface="Poppins" panose="00000500000000000000" pitchFamily="2" charset="-18"/>
              </a:rPr>
              <a:t>3.</a:t>
            </a:r>
            <a:r>
              <a:rPr sz="1200" dirty="0">
                <a:latin typeface="Poppins" panose="00000500000000000000" pitchFamily="2" charset="-18"/>
                <a:cs typeface="Poppins" panose="00000500000000000000" pitchFamily="2" charset="-18"/>
              </a:rPr>
              <a:t>	Masked</a:t>
            </a:r>
            <a:r>
              <a:rPr sz="1200" spc="95" dirty="0">
                <a:latin typeface="Poppins" panose="00000500000000000000" pitchFamily="2" charset="-18"/>
                <a:cs typeface="Poppins" panose="00000500000000000000" pitchFamily="2" charset="-18"/>
              </a:rPr>
              <a:t> </a:t>
            </a:r>
            <a:r>
              <a:rPr sz="1200" spc="-40" dirty="0">
                <a:latin typeface="Poppins" panose="00000500000000000000" pitchFamily="2" charset="-18"/>
                <a:cs typeface="Poppins" panose="00000500000000000000" pitchFamily="2" charset="-18"/>
              </a:rPr>
              <a:t>Multi-</a:t>
            </a:r>
            <a:r>
              <a:rPr sz="1200" spc="60" dirty="0">
                <a:latin typeface="Poppins" panose="00000500000000000000" pitchFamily="2" charset="-18"/>
                <a:cs typeface="Poppins" panose="00000500000000000000" pitchFamily="2" charset="-18"/>
              </a:rPr>
              <a:t>Head</a:t>
            </a:r>
            <a:r>
              <a:rPr sz="1200" spc="105" dirty="0">
                <a:latin typeface="Poppins" panose="00000500000000000000" pitchFamily="2" charset="-18"/>
                <a:cs typeface="Poppins" panose="00000500000000000000" pitchFamily="2" charset="-18"/>
              </a:rPr>
              <a:t> </a:t>
            </a:r>
            <a:r>
              <a:rPr sz="1200" dirty="0">
                <a:latin typeface="Poppins" panose="00000500000000000000" pitchFamily="2" charset="-18"/>
                <a:cs typeface="Poppins" panose="00000500000000000000" pitchFamily="2" charset="-18"/>
              </a:rPr>
              <a:t>attention</a:t>
            </a:r>
            <a:r>
              <a:rPr sz="1200" spc="135" dirty="0">
                <a:latin typeface="Poppins" panose="00000500000000000000" pitchFamily="2" charset="-18"/>
                <a:cs typeface="Poppins" panose="00000500000000000000" pitchFamily="2" charset="-18"/>
              </a:rPr>
              <a:t> </a:t>
            </a:r>
            <a:r>
              <a:rPr sz="1200" spc="-25" dirty="0">
                <a:latin typeface="Poppins" panose="00000500000000000000" pitchFamily="2" charset="-18"/>
                <a:cs typeface="Poppins" panose="00000500000000000000" pitchFamily="2" charset="-18"/>
              </a:rPr>
              <a:t>to </a:t>
            </a:r>
            <a:r>
              <a:rPr sz="1200" dirty="0">
                <a:latin typeface="Poppins" panose="00000500000000000000" pitchFamily="2" charset="-18"/>
                <a:cs typeface="Poppins" panose="00000500000000000000" pitchFamily="2" charset="-18"/>
              </a:rPr>
              <a:t>prevent</a:t>
            </a:r>
            <a:r>
              <a:rPr sz="1200" spc="75" dirty="0">
                <a:latin typeface="Poppins" panose="00000500000000000000" pitchFamily="2" charset="-18"/>
                <a:cs typeface="Poppins" panose="00000500000000000000" pitchFamily="2" charset="-18"/>
              </a:rPr>
              <a:t> </a:t>
            </a:r>
            <a:r>
              <a:rPr sz="1200" dirty="0">
                <a:latin typeface="Poppins" panose="00000500000000000000" pitchFamily="2" charset="-18"/>
                <a:cs typeface="Poppins" panose="00000500000000000000" pitchFamily="2" charset="-18"/>
              </a:rPr>
              <a:t>positions</a:t>
            </a:r>
            <a:r>
              <a:rPr sz="1200" spc="85" dirty="0">
                <a:latin typeface="Poppins" panose="00000500000000000000" pitchFamily="2" charset="-18"/>
                <a:cs typeface="Poppins" panose="00000500000000000000" pitchFamily="2" charset="-18"/>
              </a:rPr>
              <a:t> </a:t>
            </a:r>
            <a:r>
              <a:rPr sz="1200" spc="-20" dirty="0">
                <a:latin typeface="Poppins" panose="00000500000000000000" pitchFamily="2" charset="-18"/>
                <a:cs typeface="Poppins" panose="00000500000000000000" pitchFamily="2" charset="-18"/>
              </a:rPr>
              <a:t>from </a:t>
            </a:r>
            <a:r>
              <a:rPr sz="1200" dirty="0">
                <a:latin typeface="Poppins" panose="00000500000000000000" pitchFamily="2" charset="-18"/>
                <a:cs typeface="Poppins" panose="00000500000000000000" pitchFamily="2" charset="-18"/>
              </a:rPr>
              <a:t>attending</a:t>
            </a:r>
            <a:r>
              <a:rPr sz="1200" spc="160" dirty="0">
                <a:latin typeface="Poppins" panose="00000500000000000000" pitchFamily="2" charset="-18"/>
                <a:cs typeface="Poppins" panose="00000500000000000000" pitchFamily="2" charset="-18"/>
              </a:rPr>
              <a:t> </a:t>
            </a:r>
            <a:r>
              <a:rPr sz="1200" dirty="0">
                <a:latin typeface="Poppins" panose="00000500000000000000" pitchFamily="2" charset="-18"/>
                <a:cs typeface="Poppins" panose="00000500000000000000" pitchFamily="2" charset="-18"/>
              </a:rPr>
              <a:t>to</a:t>
            </a:r>
            <a:r>
              <a:rPr sz="1200" spc="85" dirty="0">
                <a:latin typeface="Poppins" panose="00000500000000000000" pitchFamily="2" charset="-18"/>
                <a:cs typeface="Poppins" panose="00000500000000000000" pitchFamily="2" charset="-18"/>
              </a:rPr>
              <a:t> </a:t>
            </a:r>
            <a:r>
              <a:rPr sz="1200" spc="-10" dirty="0">
                <a:latin typeface="Poppins" panose="00000500000000000000" pitchFamily="2" charset="-18"/>
                <a:cs typeface="Poppins" panose="00000500000000000000" pitchFamily="2" charset="-18"/>
              </a:rPr>
              <a:t>subsequent positions</a:t>
            </a:r>
            <a:endParaRPr sz="1200" dirty="0">
              <a:latin typeface="Poppins" panose="00000500000000000000" pitchFamily="2" charset="-18"/>
              <a:cs typeface="Poppins" panose="00000500000000000000" pitchFamily="2" charset="-18"/>
            </a:endParaRPr>
          </a:p>
          <a:p>
            <a:pPr marL="12700" marR="5080">
              <a:lnSpc>
                <a:spcPct val="90100"/>
              </a:lnSpc>
              <a:spcBef>
                <a:spcPts val="975"/>
              </a:spcBef>
            </a:pPr>
            <a:r>
              <a:rPr sz="1200" dirty="0">
                <a:latin typeface="Poppins" panose="00000500000000000000" pitchFamily="2" charset="-18"/>
                <a:cs typeface="Poppins" panose="00000500000000000000" pitchFamily="2" charset="-18"/>
              </a:rPr>
              <a:t>The</a:t>
            </a:r>
            <a:r>
              <a:rPr sz="1200" spc="5" dirty="0">
                <a:latin typeface="Poppins" panose="00000500000000000000" pitchFamily="2" charset="-18"/>
                <a:cs typeface="Poppins" panose="00000500000000000000" pitchFamily="2" charset="-18"/>
              </a:rPr>
              <a:t> </a:t>
            </a:r>
            <a:r>
              <a:rPr sz="1200" dirty="0">
                <a:latin typeface="Poppins" panose="00000500000000000000" pitchFamily="2" charset="-18"/>
                <a:cs typeface="Poppins" panose="00000500000000000000" pitchFamily="2" charset="-18"/>
              </a:rPr>
              <a:t>masking</a:t>
            </a:r>
            <a:r>
              <a:rPr sz="1200" spc="50" dirty="0">
                <a:latin typeface="Poppins" panose="00000500000000000000" pitchFamily="2" charset="-18"/>
                <a:cs typeface="Poppins" panose="00000500000000000000" pitchFamily="2" charset="-18"/>
              </a:rPr>
              <a:t> </a:t>
            </a:r>
            <a:r>
              <a:rPr sz="1200" dirty="0">
                <a:latin typeface="Poppins" panose="00000500000000000000" pitchFamily="2" charset="-18"/>
                <a:cs typeface="Poppins" panose="00000500000000000000" pitchFamily="2" charset="-18"/>
              </a:rPr>
              <a:t>together</a:t>
            </a:r>
            <a:r>
              <a:rPr sz="1200" spc="80" dirty="0">
                <a:latin typeface="Poppins" panose="00000500000000000000" pitchFamily="2" charset="-18"/>
                <a:cs typeface="Poppins" panose="00000500000000000000" pitchFamily="2" charset="-18"/>
              </a:rPr>
              <a:t> </a:t>
            </a:r>
            <a:r>
              <a:rPr sz="1200" dirty="0">
                <a:latin typeface="Poppins" panose="00000500000000000000" pitchFamily="2" charset="-18"/>
                <a:cs typeface="Poppins" panose="00000500000000000000" pitchFamily="2" charset="-18"/>
              </a:rPr>
              <a:t>with</a:t>
            </a:r>
            <a:r>
              <a:rPr sz="1200" spc="5" dirty="0">
                <a:latin typeface="Poppins" panose="00000500000000000000" pitchFamily="2" charset="-18"/>
                <a:cs typeface="Poppins" panose="00000500000000000000" pitchFamily="2" charset="-18"/>
              </a:rPr>
              <a:t> </a:t>
            </a:r>
            <a:r>
              <a:rPr sz="1200" spc="-10" dirty="0">
                <a:latin typeface="Poppins" panose="00000500000000000000" pitchFamily="2" charset="-18"/>
                <a:cs typeface="Poppins" panose="00000500000000000000" pitchFamily="2" charset="-18"/>
              </a:rPr>
              <a:t>output </a:t>
            </a:r>
            <a:r>
              <a:rPr sz="1200" spc="50" dirty="0">
                <a:latin typeface="Poppins" panose="00000500000000000000" pitchFamily="2" charset="-18"/>
                <a:cs typeface="Poppins" panose="00000500000000000000" pitchFamily="2" charset="-18"/>
              </a:rPr>
              <a:t>embeddings</a:t>
            </a:r>
            <a:r>
              <a:rPr sz="1200" spc="-50" dirty="0">
                <a:latin typeface="Poppins" panose="00000500000000000000" pitchFamily="2" charset="-18"/>
                <a:cs typeface="Poppins" panose="00000500000000000000" pitchFamily="2" charset="-18"/>
              </a:rPr>
              <a:t> </a:t>
            </a:r>
            <a:r>
              <a:rPr sz="1200" dirty="0">
                <a:latin typeface="Poppins" panose="00000500000000000000" pitchFamily="2" charset="-18"/>
                <a:cs typeface="Poppins" panose="00000500000000000000" pitchFamily="2" charset="-18"/>
              </a:rPr>
              <a:t>offset</a:t>
            </a:r>
            <a:r>
              <a:rPr sz="1200" spc="-65" dirty="0">
                <a:latin typeface="Poppins" panose="00000500000000000000" pitchFamily="2" charset="-18"/>
                <a:cs typeface="Poppins" panose="00000500000000000000" pitchFamily="2" charset="-18"/>
              </a:rPr>
              <a:t> </a:t>
            </a:r>
            <a:r>
              <a:rPr sz="1200" spc="50" dirty="0">
                <a:latin typeface="Poppins" panose="00000500000000000000" pitchFamily="2" charset="-18"/>
                <a:cs typeface="Poppins" panose="00000500000000000000" pitchFamily="2" charset="-18"/>
              </a:rPr>
              <a:t>guarantees</a:t>
            </a:r>
            <a:r>
              <a:rPr lang="pl-PL" sz="1200" spc="500" dirty="0">
                <a:latin typeface="Poppins" panose="00000500000000000000" pitchFamily="2" charset="-18"/>
                <a:cs typeface="Poppins" panose="00000500000000000000" pitchFamily="2" charset="-18"/>
              </a:rPr>
              <a:t> </a:t>
            </a:r>
            <a:r>
              <a:rPr sz="1200" dirty="0">
                <a:latin typeface="Poppins" panose="00000500000000000000" pitchFamily="2" charset="-18"/>
                <a:cs typeface="Poppins" panose="00000500000000000000" pitchFamily="2" charset="-18"/>
              </a:rPr>
              <a:t>that</a:t>
            </a:r>
            <a:r>
              <a:rPr lang="pl-PL" sz="1200" dirty="0">
                <a:latin typeface="Poppins" panose="00000500000000000000" pitchFamily="2" charset="-18"/>
                <a:cs typeface="Poppins" panose="00000500000000000000" pitchFamily="2" charset="-18"/>
              </a:rPr>
              <a:t> the model</a:t>
            </a:r>
            <a:r>
              <a:rPr sz="1200" spc="40" dirty="0">
                <a:latin typeface="Poppins" panose="00000500000000000000" pitchFamily="2" charset="-18"/>
                <a:cs typeface="Poppins" panose="00000500000000000000" pitchFamily="2" charset="-18"/>
              </a:rPr>
              <a:t> </a:t>
            </a:r>
            <a:r>
              <a:rPr lang="en-GB" sz="1200" dirty="0">
                <a:latin typeface="Poppins" panose="00000500000000000000" pitchFamily="2" charset="-18"/>
                <a:cs typeface="Poppins" panose="00000500000000000000" pitchFamily="2" charset="-18"/>
              </a:rPr>
              <a:t>does not cheat by peeking at future tokens</a:t>
            </a:r>
            <a:endParaRPr sz="1200" dirty="0">
              <a:latin typeface="Poppins" panose="00000500000000000000" pitchFamily="2" charset="-18"/>
              <a:cs typeface="Poppins" panose="00000500000000000000" pitchFamily="2" charset="-18"/>
            </a:endParaRPr>
          </a:p>
        </p:txBody>
      </p:sp>
      <p:grpSp>
        <p:nvGrpSpPr>
          <p:cNvPr id="4" name="object 4"/>
          <p:cNvGrpSpPr/>
          <p:nvPr/>
        </p:nvGrpSpPr>
        <p:grpSpPr>
          <a:xfrm>
            <a:off x="4599813" y="1887439"/>
            <a:ext cx="3323590" cy="4343400"/>
            <a:chOff x="4599813" y="1887439"/>
            <a:chExt cx="3323590" cy="4343400"/>
          </a:xfrm>
        </p:grpSpPr>
        <p:pic>
          <p:nvPicPr>
            <p:cNvPr id="5" name="object 5"/>
            <p:cNvPicPr/>
            <p:nvPr/>
          </p:nvPicPr>
          <p:blipFill>
            <a:blip r:embed="rId2" cstate="print"/>
            <a:stretch>
              <a:fillRect/>
            </a:stretch>
          </p:blipFill>
          <p:spPr>
            <a:xfrm>
              <a:off x="4883316" y="1887439"/>
              <a:ext cx="2781609" cy="4343055"/>
            </a:xfrm>
            <a:prstGeom prst="rect">
              <a:avLst/>
            </a:prstGeom>
          </p:spPr>
        </p:pic>
        <p:sp>
          <p:nvSpPr>
            <p:cNvPr id="6" name="object 6"/>
            <p:cNvSpPr/>
            <p:nvPr/>
          </p:nvSpPr>
          <p:spPr>
            <a:xfrm>
              <a:off x="4609338" y="2187701"/>
              <a:ext cx="3304540" cy="3775075"/>
            </a:xfrm>
            <a:custGeom>
              <a:avLst/>
              <a:gdLst/>
              <a:ahLst/>
              <a:cxnLst/>
              <a:rect l="l" t="t" r="r" b="b"/>
              <a:pathLst>
                <a:path w="3304540" h="3775075">
                  <a:moveTo>
                    <a:pt x="0" y="3774948"/>
                  </a:moveTo>
                  <a:lnTo>
                    <a:pt x="1632204" y="3774948"/>
                  </a:lnTo>
                  <a:lnTo>
                    <a:pt x="1632204" y="315468"/>
                  </a:lnTo>
                  <a:lnTo>
                    <a:pt x="0" y="315468"/>
                  </a:lnTo>
                  <a:lnTo>
                    <a:pt x="0" y="3774948"/>
                  </a:lnTo>
                  <a:close/>
                </a:path>
                <a:path w="3304540" h="3775075">
                  <a:moveTo>
                    <a:pt x="1671827" y="3774948"/>
                  </a:moveTo>
                  <a:lnTo>
                    <a:pt x="3304032" y="3774948"/>
                  </a:lnTo>
                  <a:lnTo>
                    <a:pt x="3304032" y="0"/>
                  </a:lnTo>
                  <a:lnTo>
                    <a:pt x="1671827" y="0"/>
                  </a:lnTo>
                  <a:lnTo>
                    <a:pt x="1671827" y="3774948"/>
                  </a:lnTo>
                  <a:close/>
                </a:path>
              </a:pathLst>
            </a:custGeom>
            <a:ln w="19050">
              <a:solidFill>
                <a:srgbClr val="001F5F"/>
              </a:solidFill>
              <a:prstDash val="sysDash"/>
            </a:ln>
          </p:spPr>
          <p:txBody>
            <a:bodyPr wrap="square" lIns="0" tIns="0" rIns="0" bIns="0" rtlCol="0"/>
            <a:lstStyle/>
            <a:p>
              <a:endParaRPr>
                <a:latin typeface="Poppins" panose="00000500000000000000" pitchFamily="2" charset="-18"/>
                <a:cs typeface="Poppins" panose="00000500000000000000" pitchFamily="2" charset="-18"/>
              </a:endParaRPr>
            </a:p>
          </p:txBody>
        </p:sp>
      </p:grpSp>
      <p:sp>
        <p:nvSpPr>
          <p:cNvPr id="7" name="object 7"/>
          <p:cNvSpPr txBox="1"/>
          <p:nvPr/>
        </p:nvSpPr>
        <p:spPr>
          <a:xfrm>
            <a:off x="5050028" y="2212339"/>
            <a:ext cx="770890" cy="228909"/>
          </a:xfrm>
          <a:prstGeom prst="rect">
            <a:avLst/>
          </a:prstGeom>
        </p:spPr>
        <p:txBody>
          <a:bodyPr vert="horz" wrap="square" lIns="0" tIns="13335" rIns="0" bIns="0" rtlCol="0">
            <a:spAutoFit/>
          </a:bodyPr>
          <a:lstStyle/>
          <a:p>
            <a:pPr marL="12700">
              <a:lnSpc>
                <a:spcPct val="100000"/>
              </a:lnSpc>
              <a:spcBef>
                <a:spcPts val="105"/>
              </a:spcBef>
            </a:pPr>
            <a:r>
              <a:rPr sz="1400" spc="-65" dirty="0">
                <a:latin typeface="Poppins" panose="00000500000000000000" pitchFamily="2" charset="-18"/>
                <a:cs typeface="Poppins" panose="00000500000000000000" pitchFamily="2" charset="-18"/>
              </a:rPr>
              <a:t>Encoder</a:t>
            </a:r>
            <a:endParaRPr sz="1400">
              <a:latin typeface="Poppins" panose="00000500000000000000" pitchFamily="2" charset="-18"/>
              <a:cs typeface="Poppins" panose="00000500000000000000" pitchFamily="2" charset="-18"/>
            </a:endParaRPr>
          </a:p>
        </p:txBody>
      </p:sp>
      <p:sp>
        <p:nvSpPr>
          <p:cNvPr id="8" name="object 8"/>
          <p:cNvSpPr txBox="1"/>
          <p:nvPr/>
        </p:nvSpPr>
        <p:spPr>
          <a:xfrm>
            <a:off x="6906514" y="1458595"/>
            <a:ext cx="793750" cy="228909"/>
          </a:xfrm>
          <a:prstGeom prst="rect">
            <a:avLst/>
          </a:prstGeom>
        </p:spPr>
        <p:txBody>
          <a:bodyPr vert="horz" wrap="square" lIns="0" tIns="13335" rIns="0" bIns="0" rtlCol="0">
            <a:spAutoFit/>
          </a:bodyPr>
          <a:lstStyle/>
          <a:p>
            <a:pPr marL="12700">
              <a:lnSpc>
                <a:spcPct val="100000"/>
              </a:lnSpc>
              <a:spcBef>
                <a:spcPts val="105"/>
              </a:spcBef>
            </a:pPr>
            <a:r>
              <a:rPr sz="1400" spc="-50" dirty="0">
                <a:latin typeface="Poppins" panose="00000500000000000000" pitchFamily="2" charset="-18"/>
                <a:cs typeface="Poppins" panose="00000500000000000000" pitchFamily="2" charset="-18"/>
              </a:rPr>
              <a:t>Decoder</a:t>
            </a:r>
            <a:endParaRPr sz="1400">
              <a:latin typeface="Poppins" panose="00000500000000000000" pitchFamily="2" charset="-18"/>
              <a:cs typeface="Poppins" panose="00000500000000000000" pitchFamily="2" charset="-18"/>
            </a:endParaRPr>
          </a:p>
        </p:txBody>
      </p:sp>
      <p:pic>
        <p:nvPicPr>
          <p:cNvPr id="9" name="object 9"/>
          <p:cNvPicPr/>
          <p:nvPr/>
        </p:nvPicPr>
        <p:blipFill>
          <a:blip r:embed="rId3" cstate="print"/>
          <a:stretch>
            <a:fillRect/>
          </a:stretch>
        </p:blipFill>
        <p:spPr>
          <a:xfrm>
            <a:off x="2721034" y="4101704"/>
            <a:ext cx="1350207" cy="1893284"/>
          </a:xfrm>
          <a:prstGeom prst="rect">
            <a:avLst/>
          </a:prstGeom>
        </p:spPr>
      </p:pic>
      <p:sp>
        <p:nvSpPr>
          <p:cNvPr id="10" name="object 10"/>
          <p:cNvSpPr txBox="1"/>
          <p:nvPr/>
        </p:nvSpPr>
        <p:spPr>
          <a:xfrm>
            <a:off x="4609846" y="6451193"/>
            <a:ext cx="4420870" cy="197490"/>
          </a:xfrm>
          <a:prstGeom prst="rect">
            <a:avLst/>
          </a:prstGeom>
        </p:spPr>
        <p:txBody>
          <a:bodyPr vert="horz" wrap="square" lIns="0" tIns="12700" rIns="0" bIns="0" rtlCol="0">
            <a:spAutoFit/>
          </a:bodyPr>
          <a:lstStyle/>
          <a:p>
            <a:pPr marL="12700">
              <a:lnSpc>
                <a:spcPct val="100000"/>
              </a:lnSpc>
              <a:spcBef>
                <a:spcPts val="100"/>
              </a:spcBef>
            </a:pPr>
            <a:r>
              <a:rPr sz="1200" dirty="0">
                <a:latin typeface="Poppins" panose="00000500000000000000" pitchFamily="2" charset="-18"/>
                <a:cs typeface="Poppins" panose="00000500000000000000" pitchFamily="2" charset="-18"/>
              </a:rPr>
              <a:t>Source</a:t>
            </a:r>
            <a:r>
              <a:rPr sz="1200" spc="-20" dirty="0">
                <a:latin typeface="Poppins" panose="00000500000000000000" pitchFamily="2" charset="-18"/>
                <a:cs typeface="Poppins" panose="00000500000000000000" pitchFamily="2" charset="-18"/>
              </a:rPr>
              <a:t> </a:t>
            </a:r>
            <a:r>
              <a:rPr sz="1200" dirty="0">
                <a:latin typeface="Poppins" panose="00000500000000000000" pitchFamily="2" charset="-18"/>
                <a:cs typeface="Poppins" panose="00000500000000000000" pitchFamily="2" charset="-18"/>
              </a:rPr>
              <a:t>„Attention</a:t>
            </a:r>
            <a:r>
              <a:rPr sz="1200" spc="30" dirty="0">
                <a:latin typeface="Poppins" panose="00000500000000000000" pitchFamily="2" charset="-18"/>
                <a:cs typeface="Poppins" panose="00000500000000000000" pitchFamily="2" charset="-18"/>
              </a:rPr>
              <a:t> </a:t>
            </a:r>
            <a:r>
              <a:rPr sz="1200" spc="-10" dirty="0">
                <a:latin typeface="Poppins" panose="00000500000000000000" pitchFamily="2" charset="-18"/>
                <a:cs typeface="Poppins" panose="00000500000000000000" pitchFamily="2" charset="-18"/>
              </a:rPr>
              <a:t>Is</a:t>
            </a:r>
            <a:r>
              <a:rPr sz="1200" spc="-5" dirty="0">
                <a:latin typeface="Poppins" panose="00000500000000000000" pitchFamily="2" charset="-18"/>
                <a:cs typeface="Poppins" panose="00000500000000000000" pitchFamily="2" charset="-18"/>
              </a:rPr>
              <a:t> </a:t>
            </a:r>
            <a:r>
              <a:rPr sz="1200" spc="-45" dirty="0">
                <a:latin typeface="Poppins" panose="00000500000000000000" pitchFamily="2" charset="-18"/>
                <a:cs typeface="Poppins" panose="00000500000000000000" pitchFamily="2" charset="-18"/>
              </a:rPr>
              <a:t>All</a:t>
            </a:r>
            <a:r>
              <a:rPr sz="1200" spc="15" dirty="0">
                <a:latin typeface="Poppins" panose="00000500000000000000" pitchFamily="2" charset="-18"/>
                <a:cs typeface="Poppins" panose="00000500000000000000" pitchFamily="2" charset="-18"/>
              </a:rPr>
              <a:t> </a:t>
            </a:r>
            <a:r>
              <a:rPr sz="1200" dirty="0">
                <a:latin typeface="Poppins" panose="00000500000000000000" pitchFamily="2" charset="-18"/>
                <a:cs typeface="Poppins" panose="00000500000000000000" pitchFamily="2" charset="-18"/>
              </a:rPr>
              <a:t>You</a:t>
            </a:r>
            <a:r>
              <a:rPr sz="1200" spc="-15" dirty="0">
                <a:latin typeface="Poppins" panose="00000500000000000000" pitchFamily="2" charset="-18"/>
                <a:cs typeface="Poppins" panose="00000500000000000000" pitchFamily="2" charset="-18"/>
              </a:rPr>
              <a:t> </a:t>
            </a:r>
            <a:r>
              <a:rPr sz="1200" dirty="0">
                <a:latin typeface="Poppins" panose="00000500000000000000" pitchFamily="2" charset="-18"/>
                <a:cs typeface="Poppins" panose="00000500000000000000" pitchFamily="2" charset="-18"/>
              </a:rPr>
              <a:t>Need"</a:t>
            </a:r>
            <a:r>
              <a:rPr sz="1200" spc="10" dirty="0">
                <a:latin typeface="Poppins" panose="00000500000000000000" pitchFamily="2" charset="-18"/>
                <a:cs typeface="Poppins" panose="00000500000000000000" pitchFamily="2" charset="-18"/>
              </a:rPr>
              <a:t> </a:t>
            </a:r>
            <a:r>
              <a:rPr sz="1200" spc="55" dirty="0">
                <a:latin typeface="Poppins" panose="00000500000000000000" pitchFamily="2" charset="-18"/>
                <a:cs typeface="Poppins" panose="00000500000000000000" pitchFamily="2" charset="-18"/>
              </a:rPr>
              <a:t>by</a:t>
            </a:r>
            <a:r>
              <a:rPr sz="1200" spc="-10" dirty="0">
                <a:latin typeface="Poppins" panose="00000500000000000000" pitchFamily="2" charset="-18"/>
                <a:cs typeface="Poppins" panose="00000500000000000000" pitchFamily="2" charset="-18"/>
              </a:rPr>
              <a:t> </a:t>
            </a:r>
            <a:r>
              <a:rPr sz="1200" dirty="0">
                <a:latin typeface="Poppins" panose="00000500000000000000" pitchFamily="2" charset="-18"/>
                <a:cs typeface="Poppins" panose="00000500000000000000" pitchFamily="2" charset="-18"/>
              </a:rPr>
              <a:t>Vaswani</a:t>
            </a:r>
            <a:r>
              <a:rPr sz="1200" spc="-10" dirty="0">
                <a:latin typeface="Poppins" panose="00000500000000000000" pitchFamily="2" charset="-18"/>
                <a:cs typeface="Poppins" panose="00000500000000000000" pitchFamily="2" charset="-18"/>
              </a:rPr>
              <a:t> </a:t>
            </a:r>
            <a:r>
              <a:rPr sz="1200" dirty="0">
                <a:latin typeface="Poppins" panose="00000500000000000000" pitchFamily="2" charset="-18"/>
                <a:cs typeface="Poppins" panose="00000500000000000000" pitchFamily="2" charset="-18"/>
              </a:rPr>
              <a:t>et</a:t>
            </a:r>
            <a:r>
              <a:rPr sz="1200" spc="10" dirty="0">
                <a:latin typeface="Poppins" panose="00000500000000000000" pitchFamily="2" charset="-18"/>
                <a:cs typeface="Poppins" panose="00000500000000000000" pitchFamily="2" charset="-18"/>
              </a:rPr>
              <a:t> </a:t>
            </a:r>
            <a:r>
              <a:rPr sz="1200" spc="-10" dirty="0">
                <a:latin typeface="Poppins" panose="00000500000000000000" pitchFamily="2" charset="-18"/>
                <a:cs typeface="Poppins" panose="00000500000000000000" pitchFamily="2" charset="-18"/>
              </a:rPr>
              <a:t>al.</a:t>
            </a:r>
            <a:r>
              <a:rPr sz="1200" spc="-5" dirty="0">
                <a:latin typeface="Poppins" panose="00000500000000000000" pitchFamily="2" charset="-18"/>
                <a:cs typeface="Poppins" panose="00000500000000000000" pitchFamily="2" charset="-18"/>
              </a:rPr>
              <a:t> </a:t>
            </a:r>
            <a:r>
              <a:rPr sz="1200" spc="-20" dirty="0">
                <a:latin typeface="Poppins" panose="00000500000000000000" pitchFamily="2" charset="-18"/>
                <a:cs typeface="Poppins" panose="00000500000000000000" pitchFamily="2" charset="-18"/>
              </a:rPr>
              <a:t>in</a:t>
            </a:r>
            <a:r>
              <a:rPr sz="1200" spc="-15" dirty="0">
                <a:latin typeface="Poppins" panose="00000500000000000000" pitchFamily="2" charset="-18"/>
                <a:cs typeface="Poppins" panose="00000500000000000000" pitchFamily="2" charset="-18"/>
              </a:rPr>
              <a:t> </a:t>
            </a:r>
            <a:r>
              <a:rPr sz="1200" spc="-90" dirty="0">
                <a:latin typeface="Poppins" panose="00000500000000000000" pitchFamily="2" charset="-18"/>
                <a:cs typeface="Poppins" panose="00000500000000000000" pitchFamily="2" charset="-18"/>
              </a:rPr>
              <a:t>2017.</a:t>
            </a:r>
            <a:endParaRPr sz="1200">
              <a:latin typeface="Poppins" panose="00000500000000000000" pitchFamily="2" charset="-18"/>
              <a:cs typeface="Poppins" panose="00000500000000000000" pitchFamily="2" charset="-18"/>
            </a:endParaRPr>
          </a:p>
        </p:txBody>
      </p:sp>
      <p:sp>
        <p:nvSpPr>
          <p:cNvPr id="11" name="object 11"/>
          <p:cNvSpPr txBox="1"/>
          <p:nvPr/>
        </p:nvSpPr>
        <p:spPr>
          <a:xfrm>
            <a:off x="356044" y="1267511"/>
            <a:ext cx="3433445" cy="2489143"/>
          </a:xfrm>
          <a:prstGeom prst="rect">
            <a:avLst/>
          </a:prstGeom>
        </p:spPr>
        <p:txBody>
          <a:bodyPr vert="horz" wrap="square" lIns="0" tIns="39370" rIns="0" bIns="0" rtlCol="0">
            <a:spAutoFit/>
          </a:bodyPr>
          <a:lstStyle/>
          <a:p>
            <a:pPr marL="12700" marR="280035">
              <a:lnSpc>
                <a:spcPts val="1730"/>
              </a:lnSpc>
              <a:spcBef>
                <a:spcPts val="310"/>
              </a:spcBef>
            </a:pPr>
            <a:r>
              <a:rPr lang="en-GB" sz="2000" b="1" i="0" dirty="0">
                <a:effectLst/>
                <a:latin typeface="Poppins" panose="00000500000000000000" pitchFamily="2" charset="-18"/>
                <a:cs typeface="Poppins" panose="00000500000000000000" pitchFamily="2" charset="-18"/>
              </a:rPr>
              <a:t>Encoder:</a:t>
            </a:r>
            <a:r>
              <a:rPr lang="en-GB" sz="2000" b="0" i="0" dirty="0">
                <a:solidFill>
                  <a:srgbClr val="374151"/>
                </a:solidFill>
                <a:effectLst/>
                <a:latin typeface="Poppins" panose="00000500000000000000" pitchFamily="2" charset="-18"/>
                <a:cs typeface="Poppins" panose="00000500000000000000" pitchFamily="2" charset="-18"/>
              </a:rPr>
              <a:t> </a:t>
            </a:r>
            <a:br>
              <a:rPr lang="pl-PL" sz="1600" b="0" i="0" dirty="0">
                <a:solidFill>
                  <a:srgbClr val="374151"/>
                </a:solidFill>
                <a:effectLst/>
                <a:latin typeface="Poppins" panose="00000500000000000000" pitchFamily="2" charset="-18"/>
                <a:cs typeface="Poppins" panose="00000500000000000000" pitchFamily="2" charset="-18"/>
              </a:rPr>
            </a:br>
            <a:r>
              <a:rPr lang="en-GB" sz="1600" b="0" i="0" dirty="0">
                <a:solidFill>
                  <a:srgbClr val="374151"/>
                </a:solidFill>
                <a:effectLst/>
                <a:latin typeface="Poppins" panose="00000500000000000000" pitchFamily="2" charset="-18"/>
                <a:cs typeface="Poppins" panose="00000500000000000000" pitchFamily="2" charset="-18"/>
              </a:rPr>
              <a:t>Processes the input data </a:t>
            </a:r>
            <a:r>
              <a:rPr lang="pl-PL" sz="1600" b="0" i="0" dirty="0">
                <a:solidFill>
                  <a:srgbClr val="374151"/>
                </a:solidFill>
                <a:effectLst/>
                <a:latin typeface="Poppins" panose="00000500000000000000" pitchFamily="2" charset="-18"/>
                <a:cs typeface="Poppins" panose="00000500000000000000" pitchFamily="2" charset="-18"/>
              </a:rPr>
              <a:t>(</a:t>
            </a:r>
            <a:r>
              <a:rPr lang="pl-PL" sz="1600" b="0" i="0" dirty="0" err="1">
                <a:solidFill>
                  <a:srgbClr val="374151"/>
                </a:solidFill>
                <a:effectLst/>
                <a:latin typeface="Poppins" panose="00000500000000000000" pitchFamily="2" charset="-18"/>
                <a:cs typeface="Poppins" panose="00000500000000000000" pitchFamily="2" charset="-18"/>
              </a:rPr>
              <a:t>e.g</a:t>
            </a:r>
            <a:r>
              <a:rPr lang="pl-PL" sz="1600" b="0" i="0" dirty="0">
                <a:solidFill>
                  <a:srgbClr val="374151"/>
                </a:solidFill>
                <a:effectLst/>
                <a:latin typeface="Poppins" panose="00000500000000000000" pitchFamily="2" charset="-18"/>
                <a:cs typeface="Poppins" panose="00000500000000000000" pitchFamily="2" charset="-18"/>
              </a:rPr>
              <a:t>. </a:t>
            </a:r>
            <a:r>
              <a:rPr lang="pl-PL" sz="1600" dirty="0">
                <a:solidFill>
                  <a:srgbClr val="374151"/>
                </a:solidFill>
                <a:latin typeface="Poppins" panose="00000500000000000000" pitchFamily="2" charset="-18"/>
                <a:cs typeface="Poppins" panose="00000500000000000000" pitchFamily="2" charset="-18"/>
              </a:rPr>
              <a:t>a </a:t>
            </a:r>
            <a:r>
              <a:rPr lang="pl-PL" sz="1600" dirty="0" err="1">
                <a:solidFill>
                  <a:srgbClr val="374151"/>
                </a:solidFill>
                <a:latin typeface="Poppins" panose="00000500000000000000" pitchFamily="2" charset="-18"/>
                <a:cs typeface="Poppins" panose="00000500000000000000" pitchFamily="2" charset="-18"/>
              </a:rPr>
              <a:t>sentence</a:t>
            </a:r>
            <a:r>
              <a:rPr lang="pl-PL" sz="1600" dirty="0">
                <a:solidFill>
                  <a:srgbClr val="374151"/>
                </a:solidFill>
                <a:latin typeface="Poppins" panose="00000500000000000000" pitchFamily="2" charset="-18"/>
                <a:cs typeface="Poppins" panose="00000500000000000000" pitchFamily="2" charset="-18"/>
              </a:rPr>
              <a:t>) </a:t>
            </a:r>
            <a:r>
              <a:rPr lang="en-GB" sz="1600" b="0" i="0" dirty="0">
                <a:solidFill>
                  <a:srgbClr val="374151"/>
                </a:solidFill>
                <a:effectLst/>
                <a:latin typeface="Poppins" panose="00000500000000000000" pitchFamily="2" charset="-18"/>
                <a:cs typeface="Poppins" panose="00000500000000000000" pitchFamily="2" charset="-18"/>
              </a:rPr>
              <a:t>and converts it into a set of attention-based representations. These representations capture the context and relationships between different elements in the input.</a:t>
            </a:r>
            <a:endParaRPr lang="pl-PL" sz="1600" spc="80" dirty="0">
              <a:solidFill>
                <a:srgbClr val="374151"/>
              </a:solidFill>
              <a:latin typeface="Poppins" panose="00000500000000000000" pitchFamily="2" charset="-18"/>
              <a:cs typeface="Poppins" panose="00000500000000000000" pitchFamily="2" charset="-18"/>
            </a:endParaRPr>
          </a:p>
          <a:p>
            <a:pPr marL="12700" marR="280035">
              <a:lnSpc>
                <a:spcPts val="1730"/>
              </a:lnSpc>
              <a:spcBef>
                <a:spcPts val="310"/>
              </a:spcBef>
            </a:pPr>
            <a:endParaRPr lang="pl-PL" sz="1600" spc="80" dirty="0">
              <a:solidFill>
                <a:srgbClr val="374151"/>
              </a:solidFill>
              <a:latin typeface="Poppins" panose="00000500000000000000" pitchFamily="2" charset="-18"/>
              <a:cs typeface="Poppins" panose="00000500000000000000" pitchFamily="2" charset="-18"/>
            </a:endParaRPr>
          </a:p>
          <a:p>
            <a:pPr marL="355600">
              <a:lnSpc>
                <a:spcPts val="1825"/>
              </a:lnSpc>
            </a:pPr>
            <a:endParaRPr lang="pl-PL" sz="1600" spc="-10" dirty="0">
              <a:latin typeface="Poppins" panose="00000500000000000000" pitchFamily="2" charset="-18"/>
              <a:cs typeface="Poppins" panose="00000500000000000000" pitchFamily="2" charset="-18"/>
            </a:endParaRPr>
          </a:p>
        </p:txBody>
      </p:sp>
      <p:sp>
        <p:nvSpPr>
          <p:cNvPr id="12" name="object 12"/>
          <p:cNvSpPr/>
          <p:nvPr/>
        </p:nvSpPr>
        <p:spPr>
          <a:xfrm>
            <a:off x="4209288" y="4422647"/>
            <a:ext cx="1218565" cy="344805"/>
          </a:xfrm>
          <a:custGeom>
            <a:avLst/>
            <a:gdLst/>
            <a:ahLst/>
            <a:cxnLst/>
            <a:rect l="l" t="t" r="r" b="b"/>
            <a:pathLst>
              <a:path w="1218564" h="344804">
                <a:moveTo>
                  <a:pt x="64515" y="270509"/>
                </a:moveTo>
                <a:lnTo>
                  <a:pt x="0" y="326008"/>
                </a:lnTo>
                <a:lnTo>
                  <a:pt x="83185" y="344296"/>
                </a:lnTo>
                <a:lnTo>
                  <a:pt x="76180" y="316610"/>
                </a:lnTo>
                <a:lnTo>
                  <a:pt x="63119" y="316610"/>
                </a:lnTo>
                <a:lnTo>
                  <a:pt x="60071" y="304291"/>
                </a:lnTo>
                <a:lnTo>
                  <a:pt x="72282" y="301206"/>
                </a:lnTo>
                <a:lnTo>
                  <a:pt x="64515" y="270509"/>
                </a:lnTo>
                <a:close/>
              </a:path>
              <a:path w="1218564" h="344804">
                <a:moveTo>
                  <a:pt x="72282" y="301206"/>
                </a:moveTo>
                <a:lnTo>
                  <a:pt x="60071" y="304291"/>
                </a:lnTo>
                <a:lnTo>
                  <a:pt x="63119" y="316610"/>
                </a:lnTo>
                <a:lnTo>
                  <a:pt x="75395" y="313509"/>
                </a:lnTo>
                <a:lnTo>
                  <a:pt x="72282" y="301206"/>
                </a:lnTo>
                <a:close/>
              </a:path>
              <a:path w="1218564" h="344804">
                <a:moveTo>
                  <a:pt x="75395" y="313509"/>
                </a:moveTo>
                <a:lnTo>
                  <a:pt x="63119" y="316610"/>
                </a:lnTo>
                <a:lnTo>
                  <a:pt x="76180" y="316610"/>
                </a:lnTo>
                <a:lnTo>
                  <a:pt x="75395" y="313509"/>
                </a:lnTo>
                <a:close/>
              </a:path>
              <a:path w="1218564" h="344804">
                <a:moveTo>
                  <a:pt x="1142649" y="30790"/>
                </a:moveTo>
                <a:lnTo>
                  <a:pt x="72282" y="301206"/>
                </a:lnTo>
                <a:lnTo>
                  <a:pt x="75395" y="313509"/>
                </a:lnTo>
                <a:lnTo>
                  <a:pt x="1145764" y="43124"/>
                </a:lnTo>
                <a:lnTo>
                  <a:pt x="1142649" y="30790"/>
                </a:lnTo>
                <a:close/>
              </a:path>
              <a:path w="1218564" h="344804">
                <a:moveTo>
                  <a:pt x="1207157" y="27685"/>
                </a:moveTo>
                <a:lnTo>
                  <a:pt x="1154938" y="27685"/>
                </a:lnTo>
                <a:lnTo>
                  <a:pt x="1158113" y="40004"/>
                </a:lnTo>
                <a:lnTo>
                  <a:pt x="1145764" y="43124"/>
                </a:lnTo>
                <a:lnTo>
                  <a:pt x="1153540" y="73913"/>
                </a:lnTo>
                <a:lnTo>
                  <a:pt x="1207157" y="27685"/>
                </a:lnTo>
                <a:close/>
              </a:path>
              <a:path w="1218564" h="344804">
                <a:moveTo>
                  <a:pt x="1154938" y="27685"/>
                </a:moveTo>
                <a:lnTo>
                  <a:pt x="1142649" y="30790"/>
                </a:lnTo>
                <a:lnTo>
                  <a:pt x="1145764" y="43124"/>
                </a:lnTo>
                <a:lnTo>
                  <a:pt x="1158113" y="40004"/>
                </a:lnTo>
                <a:lnTo>
                  <a:pt x="1154938" y="27685"/>
                </a:lnTo>
                <a:close/>
              </a:path>
              <a:path w="1218564" h="344804">
                <a:moveTo>
                  <a:pt x="1134872" y="0"/>
                </a:moveTo>
                <a:lnTo>
                  <a:pt x="1142649" y="30790"/>
                </a:lnTo>
                <a:lnTo>
                  <a:pt x="1154938" y="27685"/>
                </a:lnTo>
                <a:lnTo>
                  <a:pt x="1207157" y="27685"/>
                </a:lnTo>
                <a:lnTo>
                  <a:pt x="1218057" y="18287"/>
                </a:lnTo>
                <a:lnTo>
                  <a:pt x="1134872" y="0"/>
                </a:lnTo>
                <a:close/>
              </a:path>
            </a:pathLst>
          </a:custGeom>
          <a:solidFill>
            <a:srgbClr val="6F2F9F"/>
          </a:solidFill>
        </p:spPr>
        <p:txBody>
          <a:bodyPr wrap="square" lIns="0" tIns="0" rIns="0" bIns="0" rtlCol="0"/>
          <a:lstStyle/>
          <a:p>
            <a:endParaRPr>
              <a:latin typeface="Poppins" panose="00000500000000000000" pitchFamily="2" charset="-18"/>
              <a:cs typeface="Poppins" panose="00000500000000000000" pitchFamily="2" charset="-18"/>
            </a:endParaRPr>
          </a:p>
        </p:txBody>
      </p:sp>
      <p:sp>
        <p:nvSpPr>
          <p:cNvPr id="15" name="pole tekstowe 14">
            <a:extLst>
              <a:ext uri="{FF2B5EF4-FFF2-40B4-BE49-F238E27FC236}">
                <a16:creationId xmlns:a16="http://schemas.microsoft.com/office/drawing/2014/main" id="{15D6AED5-C0B8-1718-D282-585022B6B914}"/>
              </a:ext>
            </a:extLst>
          </p:cNvPr>
          <p:cNvSpPr txBox="1"/>
          <p:nvPr/>
        </p:nvSpPr>
        <p:spPr>
          <a:xfrm>
            <a:off x="407988" y="565805"/>
            <a:ext cx="11376025" cy="523220"/>
          </a:xfrm>
          <a:prstGeom prst="rect">
            <a:avLst/>
          </a:prstGeom>
          <a:noFill/>
        </p:spPr>
        <p:txBody>
          <a:bodyPr wrap="square" rtlCol="0">
            <a:spAutoFit/>
          </a:bodyPr>
          <a:lstStyle/>
          <a:p>
            <a:r>
              <a:rPr lang="en-GB" sz="2800" b="1" dirty="0">
                <a:latin typeface="Poppins" panose="00000500000000000000" pitchFamily="2" charset="-18"/>
                <a:cs typeface="Poppins" panose="00000500000000000000" pitchFamily="2" charset="-18"/>
              </a:rPr>
              <a:t>Transformers – high level overview</a:t>
            </a:r>
          </a:p>
        </p:txBody>
      </p:sp>
      <p:sp>
        <p:nvSpPr>
          <p:cNvPr id="17" name="pole tekstowe 16">
            <a:extLst>
              <a:ext uri="{FF2B5EF4-FFF2-40B4-BE49-F238E27FC236}">
                <a16:creationId xmlns:a16="http://schemas.microsoft.com/office/drawing/2014/main" id="{0BDC0B01-6F61-39AC-F674-E613F89BD927}"/>
              </a:ext>
            </a:extLst>
          </p:cNvPr>
          <p:cNvSpPr txBox="1"/>
          <p:nvPr/>
        </p:nvSpPr>
        <p:spPr>
          <a:xfrm>
            <a:off x="207183" y="3832709"/>
            <a:ext cx="2666556" cy="2091085"/>
          </a:xfrm>
          <a:prstGeom prst="rect">
            <a:avLst/>
          </a:prstGeom>
          <a:noFill/>
        </p:spPr>
        <p:txBody>
          <a:bodyPr wrap="square">
            <a:spAutoFit/>
          </a:bodyPr>
          <a:lstStyle/>
          <a:p>
            <a:pPr marL="12700" marR="280035">
              <a:lnSpc>
                <a:spcPts val="1730"/>
              </a:lnSpc>
              <a:spcBef>
                <a:spcPts val="310"/>
              </a:spcBef>
            </a:pPr>
            <a:r>
              <a:rPr lang="en-GB" sz="1200" spc="80" dirty="0">
                <a:solidFill>
                  <a:srgbClr val="374151"/>
                </a:solidFill>
                <a:latin typeface="Poppins" panose="00000500000000000000" pitchFamily="2" charset="-18"/>
                <a:cs typeface="Poppins" panose="00000500000000000000" pitchFamily="2" charset="-18"/>
              </a:rPr>
              <a:t>Each</a:t>
            </a:r>
            <a:r>
              <a:rPr lang="en-GB" sz="1200" spc="50" dirty="0">
                <a:solidFill>
                  <a:srgbClr val="374151"/>
                </a:solidFill>
                <a:latin typeface="Poppins" panose="00000500000000000000" pitchFamily="2" charset="-18"/>
                <a:cs typeface="Poppins" panose="00000500000000000000" pitchFamily="2" charset="-18"/>
              </a:rPr>
              <a:t> </a:t>
            </a:r>
            <a:r>
              <a:rPr lang="en-GB" sz="1200" dirty="0">
                <a:solidFill>
                  <a:srgbClr val="374151"/>
                </a:solidFill>
                <a:latin typeface="Poppins" panose="00000500000000000000" pitchFamily="2" charset="-18"/>
                <a:cs typeface="Poppins" panose="00000500000000000000" pitchFamily="2" charset="-18"/>
              </a:rPr>
              <a:t>Encoder</a:t>
            </a:r>
            <a:r>
              <a:rPr lang="en-GB" sz="1200" spc="80" dirty="0">
                <a:solidFill>
                  <a:srgbClr val="374151"/>
                </a:solidFill>
                <a:latin typeface="Poppins" panose="00000500000000000000" pitchFamily="2" charset="-18"/>
                <a:cs typeface="Poppins" panose="00000500000000000000" pitchFamily="2" charset="-18"/>
              </a:rPr>
              <a:t> </a:t>
            </a:r>
            <a:r>
              <a:rPr lang="en-GB" sz="1200" dirty="0">
                <a:solidFill>
                  <a:srgbClr val="374151"/>
                </a:solidFill>
                <a:latin typeface="Poppins" panose="00000500000000000000" pitchFamily="2" charset="-18"/>
                <a:cs typeface="Poppins" panose="00000500000000000000" pitchFamily="2" charset="-18"/>
              </a:rPr>
              <a:t>layer</a:t>
            </a:r>
            <a:r>
              <a:rPr lang="en-GB" sz="1200" spc="25" dirty="0">
                <a:solidFill>
                  <a:srgbClr val="374151"/>
                </a:solidFill>
                <a:latin typeface="Poppins" panose="00000500000000000000" pitchFamily="2" charset="-18"/>
                <a:cs typeface="Poppins" panose="00000500000000000000" pitchFamily="2" charset="-18"/>
              </a:rPr>
              <a:t> </a:t>
            </a:r>
            <a:r>
              <a:rPr lang="en-GB" sz="1200" dirty="0">
                <a:solidFill>
                  <a:srgbClr val="374151"/>
                </a:solidFill>
                <a:latin typeface="Poppins" panose="00000500000000000000" pitchFamily="2" charset="-18"/>
                <a:cs typeface="Poppins" panose="00000500000000000000" pitchFamily="2" charset="-18"/>
              </a:rPr>
              <a:t>consist</a:t>
            </a:r>
            <a:r>
              <a:rPr lang="en-GB" sz="1200" spc="70" dirty="0">
                <a:solidFill>
                  <a:srgbClr val="374151"/>
                </a:solidFill>
                <a:latin typeface="Poppins" panose="00000500000000000000" pitchFamily="2" charset="-18"/>
                <a:cs typeface="Poppins" panose="00000500000000000000" pitchFamily="2" charset="-18"/>
              </a:rPr>
              <a:t> </a:t>
            </a:r>
            <a:r>
              <a:rPr lang="en-GB" sz="1200" dirty="0">
                <a:solidFill>
                  <a:srgbClr val="374151"/>
                </a:solidFill>
                <a:latin typeface="Poppins" panose="00000500000000000000" pitchFamily="2" charset="-18"/>
                <a:cs typeface="Poppins" panose="00000500000000000000" pitchFamily="2" charset="-18"/>
              </a:rPr>
              <a:t>of</a:t>
            </a:r>
            <a:r>
              <a:rPr lang="en-GB" sz="1200" spc="25" dirty="0">
                <a:solidFill>
                  <a:srgbClr val="374151"/>
                </a:solidFill>
                <a:latin typeface="Poppins" panose="00000500000000000000" pitchFamily="2" charset="-18"/>
                <a:cs typeface="Poppins" panose="00000500000000000000" pitchFamily="2" charset="-18"/>
              </a:rPr>
              <a:t> </a:t>
            </a:r>
            <a:r>
              <a:rPr lang="en-GB" sz="1200" spc="-85" dirty="0">
                <a:solidFill>
                  <a:srgbClr val="374151"/>
                </a:solidFill>
                <a:latin typeface="Poppins" panose="00000500000000000000" pitchFamily="2" charset="-18"/>
                <a:cs typeface="Poppins" panose="00000500000000000000" pitchFamily="2" charset="-18"/>
              </a:rPr>
              <a:t>2 </a:t>
            </a:r>
            <a:r>
              <a:rPr lang="en-GB" sz="1200" spc="-10" dirty="0">
                <a:solidFill>
                  <a:srgbClr val="374151"/>
                </a:solidFill>
                <a:latin typeface="Poppins" panose="00000500000000000000" pitchFamily="2" charset="-18"/>
                <a:cs typeface="Poppins" panose="00000500000000000000" pitchFamily="2" charset="-18"/>
              </a:rPr>
              <a:t>sublayers:</a:t>
            </a:r>
            <a:endParaRPr lang="en-GB" sz="1200" dirty="0">
              <a:latin typeface="Poppins" panose="00000500000000000000" pitchFamily="2" charset="-18"/>
              <a:cs typeface="Poppins" panose="00000500000000000000" pitchFamily="2" charset="-18"/>
            </a:endParaRPr>
          </a:p>
          <a:p>
            <a:pPr marL="355600" marR="513715" indent="-342900">
              <a:lnSpc>
                <a:spcPts val="1730"/>
              </a:lnSpc>
              <a:spcBef>
                <a:spcPts val="1005"/>
              </a:spcBef>
              <a:buAutoNum type="arabicPeriod"/>
              <a:tabLst>
                <a:tab pos="355600" algn="l"/>
              </a:tabLst>
            </a:pPr>
            <a:r>
              <a:rPr lang="en-GB" sz="1200" spc="-40" dirty="0">
                <a:latin typeface="Poppins" panose="00000500000000000000" pitchFamily="2" charset="-18"/>
                <a:cs typeface="Poppins" panose="00000500000000000000" pitchFamily="2" charset="-18"/>
              </a:rPr>
              <a:t>Multi-</a:t>
            </a:r>
            <a:r>
              <a:rPr lang="en-GB" sz="1200" spc="90" dirty="0">
                <a:latin typeface="Poppins" panose="00000500000000000000" pitchFamily="2" charset="-18"/>
                <a:cs typeface="Poppins" panose="00000500000000000000" pitchFamily="2" charset="-18"/>
              </a:rPr>
              <a:t>head</a:t>
            </a:r>
            <a:r>
              <a:rPr lang="en-GB" sz="1200" spc="50" dirty="0">
                <a:latin typeface="Poppins" panose="00000500000000000000" pitchFamily="2" charset="-18"/>
                <a:cs typeface="Poppins" panose="00000500000000000000" pitchFamily="2" charset="-18"/>
              </a:rPr>
              <a:t> </a:t>
            </a:r>
            <a:r>
              <a:rPr lang="en-GB" sz="1200" spc="-25" dirty="0">
                <a:latin typeface="Poppins" panose="00000500000000000000" pitchFamily="2" charset="-18"/>
                <a:cs typeface="Poppins" panose="00000500000000000000" pitchFamily="2" charset="-18"/>
              </a:rPr>
              <a:t>self-</a:t>
            </a:r>
            <a:r>
              <a:rPr lang="en-GB" sz="1200" spc="-10" dirty="0">
                <a:latin typeface="Poppins" panose="00000500000000000000" pitchFamily="2" charset="-18"/>
                <a:cs typeface="Poppins" panose="00000500000000000000" pitchFamily="2" charset="-18"/>
              </a:rPr>
              <a:t>attention </a:t>
            </a:r>
            <a:r>
              <a:rPr lang="en-GB" sz="1200" spc="65" dirty="0">
                <a:latin typeface="Poppins" panose="00000500000000000000" pitchFamily="2" charset="-18"/>
                <a:cs typeface="Poppins" panose="00000500000000000000" pitchFamily="2" charset="-18"/>
              </a:rPr>
              <a:t>mechanism</a:t>
            </a:r>
            <a:endParaRPr lang="en-GB" sz="1200" dirty="0">
              <a:latin typeface="Poppins" panose="00000500000000000000" pitchFamily="2" charset="-18"/>
              <a:cs typeface="Poppins" panose="00000500000000000000" pitchFamily="2" charset="-18"/>
            </a:endParaRPr>
          </a:p>
          <a:p>
            <a:pPr marL="408305" indent="-395605">
              <a:lnSpc>
                <a:spcPts val="1825"/>
              </a:lnSpc>
              <a:spcBef>
                <a:spcPts val="775"/>
              </a:spcBef>
              <a:buAutoNum type="arabicPeriod"/>
              <a:tabLst>
                <a:tab pos="408305" algn="l"/>
              </a:tabLst>
            </a:pPr>
            <a:r>
              <a:rPr lang="en-GB" sz="1200" spc="-20" dirty="0">
                <a:latin typeface="Poppins" panose="00000500000000000000" pitchFamily="2" charset="-18"/>
                <a:cs typeface="Poppins" panose="00000500000000000000" pitchFamily="2" charset="-18"/>
              </a:rPr>
              <a:t>Fully</a:t>
            </a:r>
            <a:r>
              <a:rPr lang="en-GB" sz="1200" spc="-15" dirty="0">
                <a:latin typeface="Poppins" panose="00000500000000000000" pitchFamily="2" charset="-18"/>
                <a:cs typeface="Poppins" panose="00000500000000000000" pitchFamily="2" charset="-18"/>
              </a:rPr>
              <a:t> </a:t>
            </a:r>
            <a:r>
              <a:rPr lang="en-GB" sz="1200" spc="60" dirty="0">
                <a:latin typeface="Poppins" panose="00000500000000000000" pitchFamily="2" charset="-18"/>
                <a:cs typeface="Poppins" panose="00000500000000000000" pitchFamily="2" charset="-18"/>
              </a:rPr>
              <a:t>connected</a:t>
            </a:r>
            <a:r>
              <a:rPr lang="en-GB" sz="1200" spc="25" dirty="0">
                <a:latin typeface="Poppins" panose="00000500000000000000" pitchFamily="2" charset="-18"/>
                <a:cs typeface="Poppins" panose="00000500000000000000" pitchFamily="2" charset="-18"/>
              </a:rPr>
              <a:t> </a:t>
            </a:r>
            <a:r>
              <a:rPr lang="en-GB" sz="1200" dirty="0">
                <a:latin typeface="Poppins" panose="00000500000000000000" pitchFamily="2" charset="-18"/>
                <a:cs typeface="Poppins" panose="00000500000000000000" pitchFamily="2" charset="-18"/>
              </a:rPr>
              <a:t>feed-</a:t>
            </a:r>
            <a:r>
              <a:rPr lang="en-GB" sz="1200" spc="-10" dirty="0">
                <a:latin typeface="Poppins" panose="00000500000000000000" pitchFamily="2" charset="-18"/>
                <a:cs typeface="Poppins" panose="00000500000000000000" pitchFamily="2" charset="-18"/>
              </a:rPr>
              <a:t>forward</a:t>
            </a:r>
            <a:endParaRPr lang="en-GB" sz="1200" dirty="0">
              <a:latin typeface="Poppins" panose="00000500000000000000" pitchFamily="2" charset="-18"/>
              <a:cs typeface="Poppins" panose="00000500000000000000" pitchFamily="2" charset="-18"/>
            </a:endParaRPr>
          </a:p>
          <a:p>
            <a:pPr marL="355600">
              <a:lnSpc>
                <a:spcPts val="1825"/>
              </a:lnSpc>
            </a:pPr>
            <a:r>
              <a:rPr lang="en-GB" sz="1200" spc="-10" dirty="0">
                <a:latin typeface="Poppins" panose="00000500000000000000" pitchFamily="2" charset="-18"/>
                <a:cs typeface="Poppins" panose="00000500000000000000" pitchFamily="2" charset="-18"/>
              </a:rPr>
              <a:t>Network</a:t>
            </a:r>
          </a:p>
        </p:txBody>
      </p:sp>
      <p:sp>
        <p:nvSpPr>
          <p:cNvPr id="19" name="pole tekstowe 18">
            <a:extLst>
              <a:ext uri="{FF2B5EF4-FFF2-40B4-BE49-F238E27FC236}">
                <a16:creationId xmlns:a16="http://schemas.microsoft.com/office/drawing/2014/main" id="{7A193D99-22A2-A4D8-CDEF-3565571F6BAF}"/>
              </a:ext>
            </a:extLst>
          </p:cNvPr>
          <p:cNvSpPr txBox="1"/>
          <p:nvPr/>
        </p:nvSpPr>
        <p:spPr>
          <a:xfrm>
            <a:off x="8080590" y="1267511"/>
            <a:ext cx="4028908" cy="2123658"/>
          </a:xfrm>
          <a:prstGeom prst="rect">
            <a:avLst/>
          </a:prstGeom>
          <a:noFill/>
        </p:spPr>
        <p:txBody>
          <a:bodyPr wrap="square">
            <a:spAutoFit/>
          </a:bodyPr>
          <a:lstStyle/>
          <a:p>
            <a:r>
              <a:rPr lang="en-GB" sz="2000" b="1" dirty="0">
                <a:latin typeface="Poppins" panose="00000500000000000000" pitchFamily="2" charset="-18"/>
                <a:cs typeface="Poppins" panose="00000500000000000000" pitchFamily="2" charset="-18"/>
              </a:rPr>
              <a:t>Decoder: </a:t>
            </a:r>
            <a:br>
              <a:rPr lang="pl-PL" sz="1600" b="1" dirty="0">
                <a:latin typeface="Poppins" panose="00000500000000000000" pitchFamily="2" charset="-18"/>
                <a:cs typeface="Poppins" panose="00000500000000000000" pitchFamily="2" charset="-18"/>
              </a:rPr>
            </a:br>
            <a:r>
              <a:rPr lang="en-GB" sz="1600" dirty="0">
                <a:solidFill>
                  <a:srgbClr val="374151"/>
                </a:solidFill>
                <a:latin typeface="Poppins" panose="00000500000000000000" pitchFamily="2" charset="-18"/>
                <a:cs typeface="Poppins" panose="00000500000000000000" pitchFamily="2" charset="-18"/>
              </a:rPr>
              <a:t>Generates</a:t>
            </a:r>
            <a:r>
              <a:rPr lang="en-GB" sz="1600" dirty="0">
                <a:latin typeface="Poppins" panose="00000500000000000000" pitchFamily="2" charset="-18"/>
                <a:cs typeface="Poppins" panose="00000500000000000000" pitchFamily="2" charset="-18"/>
              </a:rPr>
              <a:t> the output data (e.g., the translated sentence in another language) step by step. It uses the representations from the encoder and the previously generated outputs to predict the next element in the sequence.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ole tekstowe 6">
            <a:extLst>
              <a:ext uri="{FF2B5EF4-FFF2-40B4-BE49-F238E27FC236}">
                <a16:creationId xmlns:a16="http://schemas.microsoft.com/office/drawing/2014/main" id="{DA702809-6C01-5184-824A-96679C2E167D}"/>
              </a:ext>
            </a:extLst>
          </p:cNvPr>
          <p:cNvSpPr txBox="1"/>
          <p:nvPr/>
        </p:nvSpPr>
        <p:spPr>
          <a:xfrm>
            <a:off x="407988" y="565805"/>
            <a:ext cx="11376025" cy="523220"/>
          </a:xfrm>
          <a:prstGeom prst="rect">
            <a:avLst/>
          </a:prstGeom>
          <a:noFill/>
        </p:spPr>
        <p:txBody>
          <a:bodyPr wrap="square" rtlCol="0">
            <a:spAutoFit/>
          </a:bodyPr>
          <a:lstStyle/>
          <a:p>
            <a:r>
              <a:rPr lang="en-GB" sz="2800" b="1" dirty="0">
                <a:latin typeface="Poppins" panose="00000500000000000000" pitchFamily="2" charset="-18"/>
                <a:cs typeface="Poppins" panose="00000500000000000000" pitchFamily="2" charset="-18"/>
              </a:rPr>
              <a:t>Transformers – Self Attention</a:t>
            </a:r>
          </a:p>
        </p:txBody>
      </p:sp>
      <p:sp>
        <p:nvSpPr>
          <p:cNvPr id="11" name="pole tekstowe 10">
            <a:extLst>
              <a:ext uri="{FF2B5EF4-FFF2-40B4-BE49-F238E27FC236}">
                <a16:creationId xmlns:a16="http://schemas.microsoft.com/office/drawing/2014/main" id="{0DE817B2-193A-286B-3179-A393747F96C7}"/>
              </a:ext>
            </a:extLst>
          </p:cNvPr>
          <p:cNvSpPr txBox="1"/>
          <p:nvPr/>
        </p:nvSpPr>
        <p:spPr>
          <a:xfrm>
            <a:off x="407988" y="1477982"/>
            <a:ext cx="5116512" cy="3416320"/>
          </a:xfrm>
          <a:prstGeom prst="rect">
            <a:avLst/>
          </a:prstGeom>
          <a:noFill/>
        </p:spPr>
        <p:txBody>
          <a:bodyPr wrap="square">
            <a:spAutoFit/>
          </a:bodyPr>
          <a:lstStyle/>
          <a:p>
            <a:r>
              <a:rPr lang="en-GB" sz="2400" dirty="0">
                <a:latin typeface="Poppins" panose="00000500000000000000" pitchFamily="2" charset="-18"/>
                <a:cs typeface="Poppins" panose="00000500000000000000" pitchFamily="2" charset="-18"/>
              </a:rPr>
              <a:t>This mechanism allows the model to weigh the importance of different parts of the input when processing a particular element. For example, in a sentence, the importance or relevance of other words when considering a specific word.</a:t>
            </a:r>
          </a:p>
          <a:p>
            <a:endParaRPr lang="en-GB" sz="2400" dirty="0">
              <a:latin typeface="Poppins" panose="00000500000000000000" pitchFamily="2" charset="-18"/>
              <a:cs typeface="Poppins" panose="00000500000000000000" pitchFamily="2" charset="-18"/>
            </a:endParaRPr>
          </a:p>
        </p:txBody>
      </p:sp>
      <p:sp>
        <p:nvSpPr>
          <p:cNvPr id="13" name="pole tekstowe 12">
            <a:extLst>
              <a:ext uri="{FF2B5EF4-FFF2-40B4-BE49-F238E27FC236}">
                <a16:creationId xmlns:a16="http://schemas.microsoft.com/office/drawing/2014/main" id="{DDA0E5E1-EF5C-7665-6A26-68EE92CDDD27}"/>
              </a:ext>
            </a:extLst>
          </p:cNvPr>
          <p:cNvSpPr txBox="1"/>
          <p:nvPr/>
        </p:nvSpPr>
        <p:spPr>
          <a:xfrm>
            <a:off x="5951538" y="1443841"/>
            <a:ext cx="6096000" cy="3970318"/>
          </a:xfrm>
          <a:prstGeom prst="rect">
            <a:avLst/>
          </a:prstGeom>
          <a:noFill/>
        </p:spPr>
        <p:txBody>
          <a:bodyPr wrap="square">
            <a:spAutoFit/>
          </a:bodyPr>
          <a:lstStyle/>
          <a:p>
            <a:r>
              <a:rPr lang="pl-PL" dirty="0">
                <a:latin typeface="Poppins" panose="00000500000000000000" pitchFamily="2" charset="-18"/>
                <a:cs typeface="Poppins" panose="00000500000000000000" pitchFamily="2" charset="-18"/>
              </a:rPr>
              <a:t>- </a:t>
            </a:r>
            <a:r>
              <a:rPr lang="en-GB" b="1" dirty="0">
                <a:latin typeface="Poppins" panose="00000500000000000000" pitchFamily="2" charset="-18"/>
                <a:cs typeface="Poppins" panose="00000500000000000000" pitchFamily="2" charset="-18"/>
              </a:rPr>
              <a:t>Attention Scores</a:t>
            </a:r>
            <a:r>
              <a:rPr lang="en-GB" dirty="0">
                <a:latin typeface="Poppins" panose="00000500000000000000" pitchFamily="2" charset="-18"/>
                <a:cs typeface="Poppins" panose="00000500000000000000" pitchFamily="2" charset="-18"/>
              </a:rPr>
              <a:t>: The model computes scores to determine how much focus to put on other parts of the input for each word in the sequence.</a:t>
            </a:r>
          </a:p>
          <a:p>
            <a:endParaRPr lang="en-GB" dirty="0">
              <a:latin typeface="Poppins" panose="00000500000000000000" pitchFamily="2" charset="-18"/>
              <a:cs typeface="Poppins" panose="00000500000000000000" pitchFamily="2" charset="-18"/>
            </a:endParaRPr>
          </a:p>
          <a:p>
            <a:r>
              <a:rPr lang="pl-PL" dirty="0">
                <a:latin typeface="Poppins" panose="00000500000000000000" pitchFamily="2" charset="-18"/>
                <a:cs typeface="Poppins" panose="00000500000000000000" pitchFamily="2" charset="-18"/>
              </a:rPr>
              <a:t>- </a:t>
            </a:r>
            <a:r>
              <a:rPr lang="en-GB" b="1" dirty="0">
                <a:latin typeface="Poppins" panose="00000500000000000000" pitchFamily="2" charset="-18"/>
                <a:cs typeface="Poppins" panose="00000500000000000000" pitchFamily="2" charset="-18"/>
              </a:rPr>
              <a:t>Attention Weights</a:t>
            </a:r>
            <a:r>
              <a:rPr lang="en-GB" dirty="0">
                <a:latin typeface="Poppins" panose="00000500000000000000" pitchFamily="2" charset="-18"/>
                <a:cs typeface="Poppins" panose="00000500000000000000" pitchFamily="2" charset="-18"/>
              </a:rPr>
              <a:t>: These scores are then normalized to form a distribution (using functions like </a:t>
            </a:r>
            <a:r>
              <a:rPr lang="en-GB" dirty="0" err="1">
                <a:latin typeface="Poppins" panose="00000500000000000000" pitchFamily="2" charset="-18"/>
                <a:cs typeface="Poppins" panose="00000500000000000000" pitchFamily="2" charset="-18"/>
              </a:rPr>
              <a:t>softmax</a:t>
            </a:r>
            <a:r>
              <a:rPr lang="en-GB" dirty="0">
                <a:latin typeface="Poppins" panose="00000500000000000000" pitchFamily="2" charset="-18"/>
                <a:cs typeface="Poppins" panose="00000500000000000000" pitchFamily="2" charset="-18"/>
              </a:rPr>
              <a:t>), so that they add up to one.</a:t>
            </a:r>
          </a:p>
          <a:p>
            <a:endParaRPr lang="en-GB" dirty="0">
              <a:latin typeface="Poppins" panose="00000500000000000000" pitchFamily="2" charset="-18"/>
              <a:cs typeface="Poppins" panose="00000500000000000000" pitchFamily="2" charset="-18"/>
            </a:endParaRPr>
          </a:p>
          <a:p>
            <a:r>
              <a:rPr lang="pl-PL" dirty="0">
                <a:latin typeface="Poppins" panose="00000500000000000000" pitchFamily="2" charset="-18"/>
                <a:cs typeface="Poppins" panose="00000500000000000000" pitchFamily="2" charset="-18"/>
              </a:rPr>
              <a:t>-</a:t>
            </a:r>
            <a:r>
              <a:rPr lang="en-GB" b="1" dirty="0">
                <a:latin typeface="Poppins" panose="00000500000000000000" pitchFamily="2" charset="-18"/>
                <a:cs typeface="Poppins" panose="00000500000000000000" pitchFamily="2" charset="-18"/>
              </a:rPr>
              <a:t>Contextual Representation</a:t>
            </a:r>
            <a:r>
              <a:rPr lang="en-GB" dirty="0">
                <a:latin typeface="Poppins" panose="00000500000000000000" pitchFamily="2" charset="-18"/>
                <a:cs typeface="Poppins" panose="00000500000000000000" pitchFamily="2" charset="-18"/>
              </a:rPr>
              <a:t>: Each word's representation is then updated by summing up the representations of all words, weighted by these attention weights. This process ensures that each word’s new representation is a blend of its own and others' based on their relevance.</a:t>
            </a:r>
          </a:p>
        </p:txBody>
      </p:sp>
    </p:spTree>
    <p:extLst>
      <p:ext uri="{BB962C8B-B14F-4D97-AF65-F5344CB8AC3E}">
        <p14:creationId xmlns:p14="http://schemas.microsoft.com/office/powerpoint/2010/main" val="21652494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EB73D2-6AE5-8B9E-A98F-FADAE463836D}"/>
            </a:ext>
          </a:extLst>
        </p:cNvPr>
        <p:cNvGrpSpPr/>
        <p:nvPr/>
      </p:nvGrpSpPr>
      <p:grpSpPr>
        <a:xfrm>
          <a:off x="0" y="0"/>
          <a:ext cx="0" cy="0"/>
          <a:chOff x="0" y="0"/>
          <a:chExt cx="0" cy="0"/>
        </a:xfrm>
      </p:grpSpPr>
      <p:sp>
        <p:nvSpPr>
          <p:cNvPr id="7" name="pole tekstowe 6">
            <a:extLst>
              <a:ext uri="{FF2B5EF4-FFF2-40B4-BE49-F238E27FC236}">
                <a16:creationId xmlns:a16="http://schemas.microsoft.com/office/drawing/2014/main" id="{FB77739A-DB07-7588-ED98-564D72063ED9}"/>
              </a:ext>
            </a:extLst>
          </p:cNvPr>
          <p:cNvSpPr txBox="1"/>
          <p:nvPr/>
        </p:nvSpPr>
        <p:spPr>
          <a:xfrm>
            <a:off x="407988" y="565805"/>
            <a:ext cx="11376025" cy="523220"/>
          </a:xfrm>
          <a:prstGeom prst="rect">
            <a:avLst/>
          </a:prstGeom>
          <a:noFill/>
        </p:spPr>
        <p:txBody>
          <a:bodyPr wrap="square" rtlCol="0">
            <a:spAutoFit/>
          </a:bodyPr>
          <a:lstStyle/>
          <a:p>
            <a:r>
              <a:rPr lang="en-GB" sz="2800" b="1" dirty="0">
                <a:latin typeface="Poppins" panose="00000500000000000000" pitchFamily="2" charset="-18"/>
                <a:cs typeface="Poppins" panose="00000500000000000000" pitchFamily="2" charset="-18"/>
              </a:rPr>
              <a:t>Transformers – What does multi-head attention mean?</a:t>
            </a:r>
          </a:p>
        </p:txBody>
      </p:sp>
      <p:pic>
        <p:nvPicPr>
          <p:cNvPr id="3" name="Obraz 2">
            <a:extLst>
              <a:ext uri="{FF2B5EF4-FFF2-40B4-BE49-F238E27FC236}">
                <a16:creationId xmlns:a16="http://schemas.microsoft.com/office/drawing/2014/main" id="{C4F10AD9-4ECC-A57E-410A-F6532D853238}"/>
              </a:ext>
            </a:extLst>
          </p:cNvPr>
          <p:cNvPicPr>
            <a:picLocks noChangeAspect="1"/>
          </p:cNvPicPr>
          <p:nvPr/>
        </p:nvPicPr>
        <p:blipFill>
          <a:blip r:embed="rId2"/>
          <a:stretch>
            <a:fillRect/>
          </a:stretch>
        </p:blipFill>
        <p:spPr>
          <a:xfrm>
            <a:off x="1413163" y="2378465"/>
            <a:ext cx="10470078" cy="3509523"/>
          </a:xfrm>
          <a:prstGeom prst="rect">
            <a:avLst/>
          </a:prstGeom>
        </p:spPr>
      </p:pic>
      <p:sp>
        <p:nvSpPr>
          <p:cNvPr id="4" name="pole tekstowe 3">
            <a:extLst>
              <a:ext uri="{FF2B5EF4-FFF2-40B4-BE49-F238E27FC236}">
                <a16:creationId xmlns:a16="http://schemas.microsoft.com/office/drawing/2014/main" id="{9A4B2533-3A5D-8CFA-3CBB-76F8C9CA5129}"/>
              </a:ext>
            </a:extLst>
          </p:cNvPr>
          <p:cNvSpPr txBox="1"/>
          <p:nvPr/>
        </p:nvSpPr>
        <p:spPr>
          <a:xfrm>
            <a:off x="1971835" y="1799863"/>
            <a:ext cx="4230607" cy="369332"/>
          </a:xfrm>
          <a:prstGeom prst="rect">
            <a:avLst/>
          </a:prstGeom>
          <a:noFill/>
        </p:spPr>
        <p:txBody>
          <a:bodyPr wrap="square" rtlCol="0">
            <a:spAutoFit/>
          </a:bodyPr>
          <a:lstStyle/>
          <a:p>
            <a:r>
              <a:rPr lang="en-GB" dirty="0">
                <a:latin typeface="Poppins" panose="00000500000000000000" pitchFamily="2" charset="-18"/>
                <a:cs typeface="Poppins" panose="00000500000000000000" pitchFamily="2" charset="-18"/>
              </a:rPr>
              <a:t>Attention layer 1: focus on verbs</a:t>
            </a:r>
          </a:p>
        </p:txBody>
      </p:sp>
      <p:sp>
        <p:nvSpPr>
          <p:cNvPr id="5" name="pole tekstowe 4">
            <a:extLst>
              <a:ext uri="{FF2B5EF4-FFF2-40B4-BE49-F238E27FC236}">
                <a16:creationId xmlns:a16="http://schemas.microsoft.com/office/drawing/2014/main" id="{4EAEE417-138B-CF87-153D-099E639FF218}"/>
              </a:ext>
            </a:extLst>
          </p:cNvPr>
          <p:cNvSpPr txBox="1"/>
          <p:nvPr/>
        </p:nvSpPr>
        <p:spPr>
          <a:xfrm>
            <a:off x="6707529" y="1799863"/>
            <a:ext cx="5005046" cy="646331"/>
          </a:xfrm>
          <a:prstGeom prst="rect">
            <a:avLst/>
          </a:prstGeom>
          <a:noFill/>
        </p:spPr>
        <p:txBody>
          <a:bodyPr wrap="square" rtlCol="0">
            <a:spAutoFit/>
          </a:bodyPr>
          <a:lstStyle/>
          <a:p>
            <a:r>
              <a:rPr lang="en-GB" dirty="0">
                <a:latin typeface="Poppins" panose="00000500000000000000" pitchFamily="2" charset="-18"/>
                <a:cs typeface="Poppins" panose="00000500000000000000" pitchFamily="2" charset="-18"/>
              </a:rPr>
              <a:t>Attention layer 2: focus on nouns and relations</a:t>
            </a:r>
          </a:p>
        </p:txBody>
      </p:sp>
    </p:spTree>
    <p:extLst>
      <p:ext uri="{BB962C8B-B14F-4D97-AF65-F5344CB8AC3E}">
        <p14:creationId xmlns:p14="http://schemas.microsoft.com/office/powerpoint/2010/main" val="19155422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5F2151-8147-B6AD-D49D-C04326AE81F0}"/>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EE3D3F54-8834-C231-8F3E-62EE5CEA5C9B}"/>
              </a:ext>
            </a:extLst>
          </p:cNvPr>
          <p:cNvSpPr txBox="1"/>
          <p:nvPr/>
        </p:nvSpPr>
        <p:spPr>
          <a:xfrm>
            <a:off x="486867" y="1237155"/>
            <a:ext cx="5288915" cy="5303375"/>
          </a:xfrm>
          <a:prstGeom prst="rect">
            <a:avLst/>
          </a:prstGeom>
        </p:spPr>
        <p:txBody>
          <a:bodyPr vert="horz" wrap="square" lIns="0" tIns="40005" rIns="0" bIns="0" rtlCol="0">
            <a:spAutoFit/>
          </a:bodyPr>
          <a:lstStyle/>
          <a:p>
            <a:r>
              <a:rPr lang="en-GB" dirty="0">
                <a:latin typeface="Poppins" panose="00000500000000000000" pitchFamily="2" charset="-18"/>
                <a:cs typeface="Poppins" panose="00000500000000000000" pitchFamily="2" charset="-18"/>
              </a:rPr>
              <a:t>When a Transformer-based language model (such as GPT) generates text, it does so by predicting the probability distribution of the next token given the context</a:t>
            </a:r>
            <a:br>
              <a:rPr lang="en-GB" dirty="0">
                <a:latin typeface="Poppins" panose="00000500000000000000" pitchFamily="2" charset="-18"/>
                <a:cs typeface="Poppins" panose="00000500000000000000" pitchFamily="2" charset="-18"/>
              </a:rPr>
            </a:br>
            <a:endParaRPr lang="en-GB" dirty="0">
              <a:latin typeface="Poppins" panose="00000500000000000000" pitchFamily="2" charset="-18"/>
              <a:cs typeface="Poppins" panose="00000500000000000000" pitchFamily="2" charset="-18"/>
            </a:endParaRPr>
          </a:p>
          <a:p>
            <a:pPr>
              <a:buFont typeface="+mj-lt"/>
              <a:buAutoNum type="arabicPeriod"/>
            </a:pPr>
            <a:r>
              <a:rPr lang="en-GB" b="1" dirty="0">
                <a:latin typeface="Poppins" panose="00000500000000000000" pitchFamily="2" charset="-18"/>
                <a:cs typeface="Poppins" panose="00000500000000000000" pitchFamily="2" charset="-18"/>
              </a:rPr>
              <a:t>Context encoding</a:t>
            </a:r>
            <a:r>
              <a:rPr lang="en-GB" dirty="0">
                <a:latin typeface="Poppins" panose="00000500000000000000" pitchFamily="2" charset="-18"/>
                <a:cs typeface="Poppins" panose="00000500000000000000" pitchFamily="2" charset="-18"/>
              </a:rPr>
              <a:t>: The model processes the input tokens (or the previously generated tokens in the conversation) through its attention layers, producing contextualized representations.</a:t>
            </a:r>
            <a:br>
              <a:rPr lang="en-GB" dirty="0">
                <a:latin typeface="Poppins" panose="00000500000000000000" pitchFamily="2" charset="-18"/>
                <a:cs typeface="Poppins" panose="00000500000000000000" pitchFamily="2" charset="-18"/>
              </a:rPr>
            </a:br>
            <a:endParaRPr lang="en-GB" dirty="0">
              <a:latin typeface="Poppins" panose="00000500000000000000" pitchFamily="2" charset="-18"/>
              <a:cs typeface="Poppins" panose="00000500000000000000" pitchFamily="2" charset="-18"/>
            </a:endParaRPr>
          </a:p>
          <a:p>
            <a:pPr>
              <a:buFont typeface="+mj-lt"/>
              <a:buAutoNum type="arabicPeriod"/>
            </a:pPr>
            <a:r>
              <a:rPr lang="en-GB" b="1" dirty="0">
                <a:latin typeface="Poppins" panose="00000500000000000000" pitchFamily="2" charset="-18"/>
                <a:cs typeface="Poppins" panose="00000500000000000000" pitchFamily="2" charset="-18"/>
              </a:rPr>
              <a:t>Token probability distribution</a:t>
            </a:r>
            <a:r>
              <a:rPr lang="en-GB" dirty="0">
                <a:latin typeface="Poppins" panose="00000500000000000000" pitchFamily="2" charset="-18"/>
                <a:cs typeface="Poppins" panose="00000500000000000000" pitchFamily="2" charset="-18"/>
              </a:rPr>
              <a:t>: On the final layer, the model outputs a probability distribution across all possible tokens in its vocabulary for the next position.</a:t>
            </a:r>
            <a:br>
              <a:rPr lang="en-GB" dirty="0">
                <a:latin typeface="Poppins" panose="00000500000000000000" pitchFamily="2" charset="-18"/>
                <a:cs typeface="Poppins" panose="00000500000000000000" pitchFamily="2" charset="-18"/>
              </a:rPr>
            </a:br>
            <a:endParaRPr lang="en-GB" dirty="0">
              <a:latin typeface="Poppins" panose="00000500000000000000" pitchFamily="2" charset="-18"/>
              <a:cs typeface="Poppins" panose="00000500000000000000" pitchFamily="2" charset="-18"/>
            </a:endParaRPr>
          </a:p>
          <a:p>
            <a:pPr>
              <a:buFont typeface="+mj-lt"/>
              <a:buAutoNum type="arabicPeriod"/>
            </a:pPr>
            <a:r>
              <a:rPr lang="en-GB" b="1" dirty="0">
                <a:latin typeface="Poppins" panose="00000500000000000000" pitchFamily="2" charset="-18"/>
                <a:cs typeface="Poppins" panose="00000500000000000000" pitchFamily="2" charset="-18"/>
              </a:rPr>
              <a:t>Sampling or selection</a:t>
            </a:r>
            <a:r>
              <a:rPr lang="en-GB" dirty="0">
                <a:latin typeface="Poppins" panose="00000500000000000000" pitchFamily="2" charset="-18"/>
                <a:cs typeface="Poppins" panose="00000500000000000000" pitchFamily="2" charset="-18"/>
              </a:rPr>
              <a:t>: A specific sampling or selection strategy is used to pick the next token from that probability distribution.</a:t>
            </a:r>
          </a:p>
        </p:txBody>
      </p:sp>
      <p:sp>
        <p:nvSpPr>
          <p:cNvPr id="8" name="pole tekstowe 7">
            <a:extLst>
              <a:ext uri="{FF2B5EF4-FFF2-40B4-BE49-F238E27FC236}">
                <a16:creationId xmlns:a16="http://schemas.microsoft.com/office/drawing/2014/main" id="{697DC201-90CF-CD8A-88C4-F83B1E86AB72}"/>
              </a:ext>
            </a:extLst>
          </p:cNvPr>
          <p:cNvSpPr txBox="1"/>
          <p:nvPr/>
        </p:nvSpPr>
        <p:spPr>
          <a:xfrm>
            <a:off x="407988" y="565805"/>
            <a:ext cx="11376025" cy="523220"/>
          </a:xfrm>
          <a:prstGeom prst="rect">
            <a:avLst/>
          </a:prstGeom>
          <a:noFill/>
        </p:spPr>
        <p:txBody>
          <a:bodyPr wrap="square" rtlCol="0">
            <a:spAutoFit/>
          </a:bodyPr>
          <a:lstStyle/>
          <a:p>
            <a:r>
              <a:rPr lang="pl-PL" sz="2800" b="1" dirty="0" err="1">
                <a:latin typeface="Poppins" panose="00000500000000000000" pitchFamily="2" charset="-18"/>
                <a:cs typeface="Poppins" panose="00000500000000000000" pitchFamily="2" charset="-18"/>
              </a:rPr>
              <a:t>Transformers</a:t>
            </a:r>
            <a:r>
              <a:rPr lang="pl-PL" sz="2800" b="1" dirty="0">
                <a:latin typeface="Poppins" panose="00000500000000000000" pitchFamily="2" charset="-18"/>
                <a:cs typeface="Poppins" panose="00000500000000000000" pitchFamily="2" charset="-18"/>
              </a:rPr>
              <a:t> – </a:t>
            </a:r>
            <a:r>
              <a:rPr lang="pl-PL" sz="2800" b="1" dirty="0" err="1">
                <a:latin typeface="Poppins" panose="00000500000000000000" pitchFamily="2" charset="-18"/>
                <a:cs typeface="Poppins" panose="00000500000000000000" pitchFamily="2" charset="-18"/>
              </a:rPr>
              <a:t>how</a:t>
            </a:r>
            <a:r>
              <a:rPr lang="pl-PL" sz="2800" b="1" dirty="0">
                <a:latin typeface="Poppins" panose="00000500000000000000" pitchFamily="2" charset="-18"/>
                <a:cs typeface="Poppins" panose="00000500000000000000" pitchFamily="2" charset="-18"/>
              </a:rPr>
              <a:t> </a:t>
            </a:r>
            <a:r>
              <a:rPr lang="pl-PL" sz="2800" b="1" dirty="0" err="1">
                <a:latin typeface="Poppins" panose="00000500000000000000" pitchFamily="2" charset="-18"/>
                <a:cs typeface="Poppins" panose="00000500000000000000" pitchFamily="2" charset="-18"/>
              </a:rPr>
              <a:t>are</a:t>
            </a:r>
            <a:r>
              <a:rPr lang="pl-PL" sz="2800" b="1" dirty="0">
                <a:latin typeface="Poppins" panose="00000500000000000000" pitchFamily="2" charset="-18"/>
                <a:cs typeface="Poppins" panose="00000500000000000000" pitchFamily="2" charset="-18"/>
              </a:rPr>
              <a:t> </a:t>
            </a:r>
            <a:r>
              <a:rPr lang="pl-PL" sz="2800" b="1" dirty="0" err="1">
                <a:latin typeface="Poppins" panose="00000500000000000000" pitchFamily="2" charset="-18"/>
                <a:cs typeface="Poppins" panose="00000500000000000000" pitchFamily="2" charset="-18"/>
              </a:rPr>
              <a:t>next</a:t>
            </a:r>
            <a:r>
              <a:rPr lang="pl-PL" sz="2800" b="1" dirty="0">
                <a:latin typeface="Poppins" panose="00000500000000000000" pitchFamily="2" charset="-18"/>
                <a:cs typeface="Poppins" panose="00000500000000000000" pitchFamily="2" charset="-18"/>
              </a:rPr>
              <a:t> </a:t>
            </a:r>
            <a:r>
              <a:rPr lang="pl-PL" sz="2800" b="1" dirty="0" err="1">
                <a:latin typeface="Poppins" panose="00000500000000000000" pitchFamily="2" charset="-18"/>
                <a:cs typeface="Poppins" panose="00000500000000000000" pitchFamily="2" charset="-18"/>
              </a:rPr>
              <a:t>words</a:t>
            </a:r>
            <a:r>
              <a:rPr lang="pl-PL" sz="2800" b="1" dirty="0">
                <a:latin typeface="Poppins" panose="00000500000000000000" pitchFamily="2" charset="-18"/>
                <a:cs typeface="Poppins" panose="00000500000000000000" pitchFamily="2" charset="-18"/>
              </a:rPr>
              <a:t> </a:t>
            </a:r>
            <a:r>
              <a:rPr lang="pl-PL" sz="2800" b="1" dirty="0" err="1">
                <a:latin typeface="Poppins" panose="00000500000000000000" pitchFamily="2" charset="-18"/>
                <a:cs typeface="Poppins" panose="00000500000000000000" pitchFamily="2" charset="-18"/>
              </a:rPr>
              <a:t>selected</a:t>
            </a:r>
            <a:r>
              <a:rPr lang="pl-PL" sz="2800" b="1" dirty="0">
                <a:latin typeface="Poppins" panose="00000500000000000000" pitchFamily="2" charset="-18"/>
                <a:cs typeface="Poppins" panose="00000500000000000000" pitchFamily="2" charset="-18"/>
              </a:rPr>
              <a:t>?</a:t>
            </a:r>
            <a:endParaRPr lang="en-GB" sz="2800" b="1" dirty="0">
              <a:latin typeface="Poppins" panose="00000500000000000000" pitchFamily="2" charset="-18"/>
              <a:cs typeface="Poppins" panose="00000500000000000000" pitchFamily="2" charset="-18"/>
            </a:endParaRPr>
          </a:p>
        </p:txBody>
      </p:sp>
      <p:sp>
        <p:nvSpPr>
          <p:cNvPr id="6" name="pole tekstowe 5">
            <a:extLst>
              <a:ext uri="{FF2B5EF4-FFF2-40B4-BE49-F238E27FC236}">
                <a16:creationId xmlns:a16="http://schemas.microsoft.com/office/drawing/2014/main" id="{BB7BB8FC-F796-FD76-7A2B-153E69D8E0D7}"/>
              </a:ext>
            </a:extLst>
          </p:cNvPr>
          <p:cNvSpPr txBox="1"/>
          <p:nvPr/>
        </p:nvSpPr>
        <p:spPr>
          <a:xfrm>
            <a:off x="6778967" y="1348601"/>
            <a:ext cx="5005046" cy="461665"/>
          </a:xfrm>
          <a:prstGeom prst="rect">
            <a:avLst/>
          </a:prstGeom>
          <a:noFill/>
        </p:spPr>
        <p:txBody>
          <a:bodyPr wrap="square" rtlCol="0">
            <a:spAutoFit/>
          </a:bodyPr>
          <a:lstStyle/>
          <a:p>
            <a:r>
              <a:rPr lang="en-GB" sz="2400" dirty="0">
                <a:latin typeface="Poppins" panose="00000500000000000000" pitchFamily="2" charset="-18"/>
                <a:cs typeface="Poppins" panose="00000500000000000000" pitchFamily="2" charset="-18"/>
              </a:rPr>
              <a:t>Top k sampling example</a:t>
            </a:r>
          </a:p>
        </p:txBody>
      </p:sp>
      <p:graphicFrame>
        <p:nvGraphicFramePr>
          <p:cNvPr id="7" name="Tabela 6">
            <a:extLst>
              <a:ext uri="{FF2B5EF4-FFF2-40B4-BE49-F238E27FC236}">
                <a16:creationId xmlns:a16="http://schemas.microsoft.com/office/drawing/2014/main" id="{8F50CBA1-F146-30D7-DD52-DD97EA81D8DD}"/>
              </a:ext>
            </a:extLst>
          </p:cNvPr>
          <p:cNvGraphicFramePr>
            <a:graphicFrameLocks noGrp="1"/>
          </p:cNvGraphicFramePr>
          <p:nvPr>
            <p:extLst>
              <p:ext uri="{D42A27DB-BD31-4B8C-83A1-F6EECF244321}">
                <p14:modId xmlns:p14="http://schemas.microsoft.com/office/powerpoint/2010/main" val="827093637"/>
              </p:ext>
            </p:extLst>
          </p:nvPr>
        </p:nvGraphicFramePr>
        <p:xfrm>
          <a:off x="6590805" y="2776322"/>
          <a:ext cx="2619170" cy="1854200"/>
        </p:xfrm>
        <a:graphic>
          <a:graphicData uri="http://schemas.openxmlformats.org/drawingml/2006/table">
            <a:tbl>
              <a:tblPr firstRow="1" bandRow="1">
                <a:tableStyleId>{5C22544A-7EE6-4342-B048-85BDC9FD1C3A}</a:tableStyleId>
              </a:tblPr>
              <a:tblGrid>
                <a:gridCol w="1309585">
                  <a:extLst>
                    <a:ext uri="{9D8B030D-6E8A-4147-A177-3AD203B41FA5}">
                      <a16:colId xmlns:a16="http://schemas.microsoft.com/office/drawing/2014/main" val="1066755286"/>
                    </a:ext>
                  </a:extLst>
                </a:gridCol>
                <a:gridCol w="1309585">
                  <a:extLst>
                    <a:ext uri="{9D8B030D-6E8A-4147-A177-3AD203B41FA5}">
                      <a16:colId xmlns:a16="http://schemas.microsoft.com/office/drawing/2014/main" val="3078053414"/>
                    </a:ext>
                  </a:extLst>
                </a:gridCol>
              </a:tblGrid>
              <a:tr h="370840">
                <a:tc>
                  <a:txBody>
                    <a:bodyPr/>
                    <a:lstStyle/>
                    <a:p>
                      <a:r>
                        <a:rPr lang="en-GB" dirty="0"/>
                        <a:t>word</a:t>
                      </a:r>
                    </a:p>
                  </a:txBody>
                  <a:tcPr/>
                </a:tc>
                <a:tc>
                  <a:txBody>
                    <a:bodyPr/>
                    <a:lstStyle/>
                    <a:p>
                      <a:r>
                        <a:rPr lang="en-GB" dirty="0" err="1"/>
                        <a:t>proba</a:t>
                      </a:r>
                      <a:endParaRPr lang="en-GB" dirty="0"/>
                    </a:p>
                  </a:txBody>
                  <a:tcPr/>
                </a:tc>
                <a:extLst>
                  <a:ext uri="{0D108BD9-81ED-4DB2-BD59-A6C34878D82A}">
                    <a16:rowId xmlns:a16="http://schemas.microsoft.com/office/drawing/2014/main" val="298371889"/>
                  </a:ext>
                </a:extLst>
              </a:tr>
              <a:tr h="370840">
                <a:tc>
                  <a:txBody>
                    <a:bodyPr/>
                    <a:lstStyle/>
                    <a:p>
                      <a:r>
                        <a:rPr lang="en-GB" dirty="0"/>
                        <a:t>Topic</a:t>
                      </a:r>
                    </a:p>
                  </a:txBody>
                  <a:tcPr/>
                </a:tc>
                <a:tc>
                  <a:txBody>
                    <a:bodyPr/>
                    <a:lstStyle/>
                    <a:p>
                      <a:r>
                        <a:rPr lang="en-GB" dirty="0"/>
                        <a:t>50%</a:t>
                      </a:r>
                    </a:p>
                  </a:txBody>
                  <a:tcPr/>
                </a:tc>
                <a:extLst>
                  <a:ext uri="{0D108BD9-81ED-4DB2-BD59-A6C34878D82A}">
                    <a16:rowId xmlns:a16="http://schemas.microsoft.com/office/drawing/2014/main" val="2700053959"/>
                  </a:ext>
                </a:extLst>
              </a:tr>
              <a:tr h="370840">
                <a:tc>
                  <a:txBody>
                    <a:bodyPr/>
                    <a:lstStyle/>
                    <a:p>
                      <a:r>
                        <a:rPr lang="en-GB" dirty="0"/>
                        <a:t>Domain</a:t>
                      </a:r>
                    </a:p>
                  </a:txBody>
                  <a:tcPr/>
                </a:tc>
                <a:tc>
                  <a:txBody>
                    <a:bodyPr/>
                    <a:lstStyle/>
                    <a:p>
                      <a:r>
                        <a:rPr lang="en-GB" dirty="0"/>
                        <a:t>30%</a:t>
                      </a:r>
                    </a:p>
                  </a:txBody>
                  <a:tcPr/>
                </a:tc>
                <a:extLst>
                  <a:ext uri="{0D108BD9-81ED-4DB2-BD59-A6C34878D82A}">
                    <a16:rowId xmlns:a16="http://schemas.microsoft.com/office/drawing/2014/main" val="4173625522"/>
                  </a:ext>
                </a:extLst>
              </a:tr>
              <a:tr h="370840">
                <a:tc>
                  <a:txBody>
                    <a:bodyPr/>
                    <a:lstStyle/>
                    <a:p>
                      <a:r>
                        <a:rPr lang="en-GB" dirty="0"/>
                        <a:t>Concept</a:t>
                      </a:r>
                    </a:p>
                  </a:txBody>
                  <a:tcPr/>
                </a:tc>
                <a:tc>
                  <a:txBody>
                    <a:bodyPr/>
                    <a:lstStyle/>
                    <a:p>
                      <a:r>
                        <a:rPr lang="en-GB" dirty="0"/>
                        <a:t>15%</a:t>
                      </a:r>
                    </a:p>
                  </a:txBody>
                  <a:tcPr/>
                </a:tc>
                <a:extLst>
                  <a:ext uri="{0D108BD9-81ED-4DB2-BD59-A6C34878D82A}">
                    <a16:rowId xmlns:a16="http://schemas.microsoft.com/office/drawing/2014/main" val="2023013560"/>
                  </a:ext>
                </a:extLst>
              </a:tr>
              <a:tr h="370840">
                <a:tc>
                  <a:txBody>
                    <a:bodyPr/>
                    <a:lstStyle/>
                    <a:p>
                      <a:r>
                        <a:rPr lang="en-GB" dirty="0"/>
                        <a:t>Technology</a:t>
                      </a:r>
                    </a:p>
                  </a:txBody>
                  <a:tcPr/>
                </a:tc>
                <a:tc>
                  <a:txBody>
                    <a:bodyPr/>
                    <a:lstStyle/>
                    <a:p>
                      <a:r>
                        <a:rPr lang="en-GB" dirty="0"/>
                        <a:t>10%</a:t>
                      </a:r>
                    </a:p>
                  </a:txBody>
                  <a:tcPr/>
                </a:tc>
                <a:extLst>
                  <a:ext uri="{0D108BD9-81ED-4DB2-BD59-A6C34878D82A}">
                    <a16:rowId xmlns:a16="http://schemas.microsoft.com/office/drawing/2014/main" val="3443067306"/>
                  </a:ext>
                </a:extLst>
              </a:tr>
            </a:tbl>
          </a:graphicData>
        </a:graphic>
      </p:graphicFrame>
      <p:sp>
        <p:nvSpPr>
          <p:cNvPr id="9" name="pole tekstowe 8">
            <a:extLst>
              <a:ext uri="{FF2B5EF4-FFF2-40B4-BE49-F238E27FC236}">
                <a16:creationId xmlns:a16="http://schemas.microsoft.com/office/drawing/2014/main" id="{8F469850-5768-8808-CA15-575531EF609C}"/>
              </a:ext>
            </a:extLst>
          </p:cNvPr>
          <p:cNvSpPr txBox="1"/>
          <p:nvPr/>
        </p:nvSpPr>
        <p:spPr>
          <a:xfrm>
            <a:off x="6590805" y="2018805"/>
            <a:ext cx="4049486" cy="646331"/>
          </a:xfrm>
          <a:prstGeom prst="rect">
            <a:avLst/>
          </a:prstGeom>
          <a:noFill/>
        </p:spPr>
        <p:txBody>
          <a:bodyPr wrap="square" rtlCol="0">
            <a:spAutoFit/>
          </a:bodyPr>
          <a:lstStyle/>
          <a:p>
            <a:r>
              <a:rPr lang="en-GB" dirty="0">
                <a:latin typeface="Poppins" panose="00000500000000000000" pitchFamily="2" charset="-18"/>
                <a:cs typeface="Poppins" panose="00000500000000000000" pitchFamily="2" charset="-18"/>
              </a:rPr>
              <a:t>Machine Learning as an important …</a:t>
            </a:r>
          </a:p>
        </p:txBody>
      </p:sp>
      <p:sp>
        <p:nvSpPr>
          <p:cNvPr id="10" name="pole tekstowe 9">
            <a:extLst>
              <a:ext uri="{FF2B5EF4-FFF2-40B4-BE49-F238E27FC236}">
                <a16:creationId xmlns:a16="http://schemas.microsoft.com/office/drawing/2014/main" id="{EAF6BE99-41C2-34B0-7459-78B5B8D3089B}"/>
              </a:ext>
            </a:extLst>
          </p:cNvPr>
          <p:cNvSpPr txBox="1"/>
          <p:nvPr/>
        </p:nvSpPr>
        <p:spPr>
          <a:xfrm>
            <a:off x="6448301" y="5106390"/>
            <a:ext cx="5256832" cy="1477328"/>
          </a:xfrm>
          <a:prstGeom prst="rect">
            <a:avLst/>
          </a:prstGeom>
          <a:noFill/>
        </p:spPr>
        <p:txBody>
          <a:bodyPr wrap="square" rtlCol="0">
            <a:spAutoFit/>
          </a:bodyPr>
          <a:lstStyle/>
          <a:p>
            <a:r>
              <a:rPr lang="en-GB" dirty="0">
                <a:latin typeface="Poppins" panose="00000500000000000000" pitchFamily="2" charset="-18"/>
                <a:cs typeface="Poppins" panose="00000500000000000000" pitchFamily="2" charset="-18"/>
              </a:rPr>
              <a:t>k – controls how many samples we include in the draw</a:t>
            </a:r>
          </a:p>
          <a:p>
            <a:r>
              <a:rPr lang="en-GB" dirty="0">
                <a:latin typeface="Poppins" panose="00000500000000000000" pitchFamily="2" charset="-18"/>
                <a:cs typeface="Poppins" panose="00000500000000000000" pitchFamily="2" charset="-18"/>
              </a:rPr>
              <a:t>t – controls how we approach probability distribution, when 0 it will always* select the most probabilistic token</a:t>
            </a:r>
          </a:p>
        </p:txBody>
      </p:sp>
    </p:spTree>
    <p:extLst>
      <p:ext uri="{BB962C8B-B14F-4D97-AF65-F5344CB8AC3E}">
        <p14:creationId xmlns:p14="http://schemas.microsoft.com/office/powerpoint/2010/main" val="38923937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B29012E-C54D-20CA-BC09-DFD8441BA3DC}"/>
              </a:ext>
            </a:extLst>
          </p:cNvPr>
          <p:cNvSpPr>
            <a:spLocks noGrp="1"/>
          </p:cNvSpPr>
          <p:nvPr>
            <p:ph type="title"/>
          </p:nvPr>
        </p:nvSpPr>
        <p:spPr/>
        <p:txBody>
          <a:bodyPr/>
          <a:lstStyle/>
          <a:p>
            <a:r>
              <a:rPr lang="en-GB" sz="2800" b="1" dirty="0">
                <a:latin typeface="Poppins" panose="00000500000000000000" pitchFamily="2" charset="-18"/>
                <a:ea typeface="+mn-ea"/>
                <a:cs typeface="Poppins" panose="00000500000000000000" pitchFamily="2" charset="-18"/>
              </a:rPr>
              <a:t>Transformers can work in 3 different setups</a:t>
            </a:r>
          </a:p>
        </p:txBody>
      </p:sp>
      <p:sp>
        <p:nvSpPr>
          <p:cNvPr id="5" name="Prostokąt: zaokrąglone rogi 4">
            <a:extLst>
              <a:ext uri="{FF2B5EF4-FFF2-40B4-BE49-F238E27FC236}">
                <a16:creationId xmlns:a16="http://schemas.microsoft.com/office/drawing/2014/main" id="{20A0263A-0D0C-2CD7-47DF-28B7A57240E9}"/>
              </a:ext>
            </a:extLst>
          </p:cNvPr>
          <p:cNvSpPr/>
          <p:nvPr/>
        </p:nvSpPr>
        <p:spPr>
          <a:xfrm>
            <a:off x="407988" y="1690688"/>
            <a:ext cx="3423232" cy="682122"/>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latin typeface="Poppins" panose="00000500000000000000" pitchFamily="2" charset="-18"/>
                <a:cs typeface="Poppins" panose="00000500000000000000" pitchFamily="2" charset="-18"/>
              </a:rPr>
              <a:t>Decoder Only</a:t>
            </a:r>
          </a:p>
        </p:txBody>
      </p:sp>
      <p:sp>
        <p:nvSpPr>
          <p:cNvPr id="6" name="Prostokąt: zaokrąglone rogi 5">
            <a:extLst>
              <a:ext uri="{FF2B5EF4-FFF2-40B4-BE49-F238E27FC236}">
                <a16:creationId xmlns:a16="http://schemas.microsoft.com/office/drawing/2014/main" id="{D39729A8-B91C-BDFA-D94F-44D1D0C03BEA}"/>
              </a:ext>
            </a:extLst>
          </p:cNvPr>
          <p:cNvSpPr/>
          <p:nvPr/>
        </p:nvSpPr>
        <p:spPr>
          <a:xfrm>
            <a:off x="4169278" y="1690688"/>
            <a:ext cx="3423232" cy="682122"/>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latin typeface="Poppins" panose="00000500000000000000" pitchFamily="2" charset="-18"/>
                <a:cs typeface="Poppins" panose="00000500000000000000" pitchFamily="2" charset="-18"/>
              </a:rPr>
              <a:t>Encoder-Only</a:t>
            </a:r>
          </a:p>
        </p:txBody>
      </p:sp>
      <p:sp>
        <p:nvSpPr>
          <p:cNvPr id="7" name="Prostokąt: zaokrąglone rogi 6">
            <a:extLst>
              <a:ext uri="{FF2B5EF4-FFF2-40B4-BE49-F238E27FC236}">
                <a16:creationId xmlns:a16="http://schemas.microsoft.com/office/drawing/2014/main" id="{DC2DAE6D-B7AA-51D9-D0DA-B3C29B7598EF}"/>
              </a:ext>
            </a:extLst>
          </p:cNvPr>
          <p:cNvSpPr/>
          <p:nvPr/>
        </p:nvSpPr>
        <p:spPr>
          <a:xfrm>
            <a:off x="8289343" y="1690688"/>
            <a:ext cx="3423232" cy="682122"/>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latin typeface="Poppins" panose="00000500000000000000" pitchFamily="2" charset="-18"/>
                <a:cs typeface="Poppins" panose="00000500000000000000" pitchFamily="2" charset="-18"/>
              </a:rPr>
              <a:t>Decoder Only</a:t>
            </a:r>
          </a:p>
        </p:txBody>
      </p:sp>
      <p:sp>
        <p:nvSpPr>
          <p:cNvPr id="9" name="pole tekstowe 8">
            <a:extLst>
              <a:ext uri="{FF2B5EF4-FFF2-40B4-BE49-F238E27FC236}">
                <a16:creationId xmlns:a16="http://schemas.microsoft.com/office/drawing/2014/main" id="{40F858F1-19FD-ED71-B85E-94ACC8297AD4}"/>
              </a:ext>
            </a:extLst>
          </p:cNvPr>
          <p:cNvSpPr txBox="1"/>
          <p:nvPr/>
        </p:nvSpPr>
        <p:spPr>
          <a:xfrm>
            <a:off x="407988" y="2569580"/>
            <a:ext cx="3423232" cy="4247317"/>
          </a:xfrm>
          <a:prstGeom prst="rect">
            <a:avLst/>
          </a:prstGeom>
          <a:noFill/>
        </p:spPr>
        <p:txBody>
          <a:bodyPr wrap="square" rtlCol="0">
            <a:spAutoFit/>
          </a:bodyPr>
          <a:lstStyle/>
          <a:p>
            <a:r>
              <a:rPr lang="en-GB" b="1" dirty="0">
                <a:latin typeface="Poppins" panose="00000500000000000000" pitchFamily="2" charset="-18"/>
                <a:cs typeface="Poppins" panose="00000500000000000000" pitchFamily="2" charset="-18"/>
              </a:rPr>
              <a:t>Examples</a:t>
            </a:r>
            <a:endParaRPr lang="en-GB" dirty="0">
              <a:latin typeface="Poppins" panose="00000500000000000000" pitchFamily="2" charset="-18"/>
              <a:cs typeface="Poppins" panose="00000500000000000000" pitchFamily="2" charset="-18"/>
            </a:endParaRPr>
          </a:p>
          <a:p>
            <a:pPr>
              <a:buFont typeface="Arial" panose="020B0604020202020204" pitchFamily="34" charset="0"/>
              <a:buChar char="•"/>
            </a:pPr>
            <a:r>
              <a:rPr lang="en-GB" b="1" dirty="0">
                <a:latin typeface="Poppins" panose="00000500000000000000" pitchFamily="2" charset="-18"/>
                <a:cs typeface="Poppins" panose="00000500000000000000" pitchFamily="2" charset="-18"/>
              </a:rPr>
              <a:t>GPT</a:t>
            </a:r>
            <a:r>
              <a:rPr lang="en-GB" dirty="0">
                <a:latin typeface="Poppins" panose="00000500000000000000" pitchFamily="2" charset="-18"/>
                <a:cs typeface="Poppins" panose="00000500000000000000" pitchFamily="2" charset="-18"/>
              </a:rPr>
              <a:t> family (e.g., GPT-2, GPT-3, GPT-4)</a:t>
            </a:r>
          </a:p>
          <a:p>
            <a:pPr>
              <a:buFont typeface="Arial" panose="020B0604020202020204" pitchFamily="34" charset="0"/>
              <a:buChar char="•"/>
            </a:pPr>
            <a:r>
              <a:rPr lang="en-GB" b="1" dirty="0" err="1">
                <a:latin typeface="Poppins" panose="00000500000000000000" pitchFamily="2" charset="-18"/>
                <a:cs typeface="Poppins" panose="00000500000000000000" pitchFamily="2" charset="-18"/>
              </a:rPr>
              <a:t>LLaMA</a:t>
            </a:r>
            <a:r>
              <a:rPr lang="en-GB" dirty="0">
                <a:latin typeface="Poppins" panose="00000500000000000000" pitchFamily="2" charset="-18"/>
                <a:cs typeface="Poppins" panose="00000500000000000000" pitchFamily="2" charset="-18"/>
              </a:rPr>
              <a:t> (Meta)</a:t>
            </a:r>
          </a:p>
          <a:p>
            <a:pPr>
              <a:buFont typeface="Arial" panose="020B0604020202020204" pitchFamily="34" charset="0"/>
              <a:buChar char="•"/>
            </a:pPr>
            <a:r>
              <a:rPr lang="en-GB" b="1" dirty="0">
                <a:latin typeface="Poppins" panose="00000500000000000000" pitchFamily="2" charset="-18"/>
                <a:cs typeface="Poppins" panose="00000500000000000000" pitchFamily="2" charset="-18"/>
              </a:rPr>
              <a:t>BLOOM</a:t>
            </a:r>
            <a:r>
              <a:rPr lang="en-GB" dirty="0">
                <a:latin typeface="Poppins" panose="00000500000000000000" pitchFamily="2" charset="-18"/>
                <a:cs typeface="Poppins" panose="00000500000000000000" pitchFamily="2" charset="-18"/>
              </a:rPr>
              <a:t> (</a:t>
            </a:r>
            <a:r>
              <a:rPr lang="en-GB" dirty="0" err="1">
                <a:latin typeface="Poppins" panose="00000500000000000000" pitchFamily="2" charset="-18"/>
                <a:cs typeface="Poppins" panose="00000500000000000000" pitchFamily="2" charset="-18"/>
              </a:rPr>
              <a:t>BigScience</a:t>
            </a:r>
            <a:r>
              <a:rPr lang="en-GB" dirty="0">
                <a:latin typeface="Poppins" panose="00000500000000000000" pitchFamily="2" charset="-18"/>
                <a:cs typeface="Poppins" panose="00000500000000000000" pitchFamily="2" charset="-18"/>
              </a:rPr>
              <a:t>)</a:t>
            </a:r>
          </a:p>
          <a:p>
            <a:pPr>
              <a:buFont typeface="Arial" panose="020B0604020202020204" pitchFamily="34" charset="0"/>
              <a:buChar char="•"/>
            </a:pPr>
            <a:r>
              <a:rPr lang="en-GB" b="1" dirty="0" err="1">
                <a:latin typeface="Poppins" panose="00000500000000000000" pitchFamily="2" charset="-18"/>
                <a:cs typeface="Poppins" panose="00000500000000000000" pitchFamily="2" charset="-18"/>
              </a:rPr>
              <a:t>PaLM</a:t>
            </a:r>
            <a:r>
              <a:rPr lang="en-GB" dirty="0">
                <a:latin typeface="Poppins" panose="00000500000000000000" pitchFamily="2" charset="-18"/>
                <a:cs typeface="Poppins" panose="00000500000000000000" pitchFamily="2" charset="-18"/>
              </a:rPr>
              <a:t> (Google)</a:t>
            </a:r>
            <a:br>
              <a:rPr lang="en-GB" dirty="0">
                <a:latin typeface="Poppins" panose="00000500000000000000" pitchFamily="2" charset="-18"/>
                <a:cs typeface="Poppins" panose="00000500000000000000" pitchFamily="2" charset="-18"/>
              </a:rPr>
            </a:br>
            <a:endParaRPr lang="en-GB" dirty="0">
              <a:latin typeface="Poppins" panose="00000500000000000000" pitchFamily="2" charset="-18"/>
              <a:cs typeface="Poppins" panose="00000500000000000000" pitchFamily="2" charset="-18"/>
            </a:endParaRPr>
          </a:p>
          <a:p>
            <a:pPr>
              <a:buFont typeface="Arial" panose="020B0604020202020204" pitchFamily="34" charset="0"/>
              <a:buChar char="•"/>
            </a:pPr>
            <a:r>
              <a:rPr lang="en-GB" dirty="0">
                <a:latin typeface="Poppins" panose="00000500000000000000" pitchFamily="2" charset="-18"/>
                <a:cs typeface="Poppins" panose="00000500000000000000" pitchFamily="2" charset="-18"/>
              </a:rPr>
              <a:t>They process text in a unidirectional manner.</a:t>
            </a:r>
            <a:br>
              <a:rPr lang="en-GB" dirty="0">
                <a:latin typeface="Poppins" panose="00000500000000000000" pitchFamily="2" charset="-18"/>
                <a:cs typeface="Poppins" panose="00000500000000000000" pitchFamily="2" charset="-18"/>
              </a:rPr>
            </a:br>
            <a:endParaRPr lang="en-GB" dirty="0">
              <a:latin typeface="Poppins" panose="00000500000000000000" pitchFamily="2" charset="-18"/>
              <a:cs typeface="Poppins" panose="00000500000000000000" pitchFamily="2" charset="-18"/>
            </a:endParaRPr>
          </a:p>
          <a:p>
            <a:pPr>
              <a:buFont typeface="Arial" panose="020B0604020202020204" pitchFamily="34" charset="0"/>
              <a:buChar char="•"/>
            </a:pPr>
            <a:r>
              <a:rPr lang="en-GB" dirty="0">
                <a:latin typeface="Poppins" panose="00000500000000000000" pitchFamily="2" charset="-18"/>
                <a:cs typeface="Poppins" panose="00000500000000000000" pitchFamily="2" charset="-18"/>
              </a:rPr>
              <a:t>Used for generative language tasks like next-word prediction, story generation, or code generation.</a:t>
            </a:r>
          </a:p>
        </p:txBody>
      </p:sp>
      <p:sp>
        <p:nvSpPr>
          <p:cNvPr id="13" name="pole tekstowe 12">
            <a:extLst>
              <a:ext uri="{FF2B5EF4-FFF2-40B4-BE49-F238E27FC236}">
                <a16:creationId xmlns:a16="http://schemas.microsoft.com/office/drawing/2014/main" id="{BEACC0F3-F827-048A-2B62-0D5619B2FB1E}"/>
              </a:ext>
            </a:extLst>
          </p:cNvPr>
          <p:cNvSpPr txBox="1"/>
          <p:nvPr/>
        </p:nvSpPr>
        <p:spPr>
          <a:xfrm>
            <a:off x="4169278" y="2569580"/>
            <a:ext cx="3423232" cy="3970318"/>
          </a:xfrm>
          <a:prstGeom prst="rect">
            <a:avLst/>
          </a:prstGeom>
          <a:noFill/>
        </p:spPr>
        <p:txBody>
          <a:bodyPr wrap="square" rtlCol="0">
            <a:spAutoFit/>
          </a:bodyPr>
          <a:lstStyle/>
          <a:p>
            <a:r>
              <a:rPr lang="en-GB" b="1" dirty="0">
                <a:latin typeface="Poppins" panose="00000500000000000000" pitchFamily="2" charset="-18"/>
                <a:cs typeface="Poppins" panose="00000500000000000000" pitchFamily="2" charset="-18"/>
              </a:rPr>
              <a:t>Examples</a:t>
            </a:r>
            <a:endParaRPr lang="en-GB" dirty="0">
              <a:latin typeface="Poppins" panose="00000500000000000000" pitchFamily="2" charset="-18"/>
              <a:cs typeface="Poppins" panose="00000500000000000000" pitchFamily="2" charset="-18"/>
            </a:endParaRPr>
          </a:p>
          <a:p>
            <a:pPr>
              <a:buFont typeface="Arial" panose="020B0604020202020204" pitchFamily="34" charset="0"/>
              <a:buChar char="•"/>
            </a:pPr>
            <a:r>
              <a:rPr lang="en-GB" b="1" dirty="0">
                <a:latin typeface="Poppins" panose="00000500000000000000" pitchFamily="2" charset="-18"/>
                <a:cs typeface="Poppins" panose="00000500000000000000" pitchFamily="2" charset="-18"/>
              </a:rPr>
              <a:t>BERT </a:t>
            </a:r>
            <a:r>
              <a:rPr lang="en-GB" dirty="0">
                <a:latin typeface="Poppins" panose="00000500000000000000" pitchFamily="2" charset="-18"/>
                <a:cs typeface="Poppins" panose="00000500000000000000" pitchFamily="2" charset="-18"/>
              </a:rPr>
              <a:t>(Google)</a:t>
            </a:r>
            <a:endParaRPr lang="en-GB" b="1" dirty="0">
              <a:latin typeface="Poppins" panose="00000500000000000000" pitchFamily="2" charset="-18"/>
              <a:cs typeface="Poppins" panose="00000500000000000000" pitchFamily="2" charset="-18"/>
            </a:endParaRPr>
          </a:p>
          <a:p>
            <a:pPr>
              <a:buFont typeface="Arial" panose="020B0604020202020204" pitchFamily="34" charset="0"/>
              <a:buChar char="•"/>
            </a:pPr>
            <a:r>
              <a:rPr lang="en-GB" b="1" dirty="0" err="1">
                <a:latin typeface="Poppins" panose="00000500000000000000" pitchFamily="2" charset="-18"/>
                <a:cs typeface="Poppins" panose="00000500000000000000" pitchFamily="2" charset="-18"/>
              </a:rPr>
              <a:t>RoBERTa</a:t>
            </a:r>
            <a:r>
              <a:rPr lang="en-GB" dirty="0">
                <a:latin typeface="Poppins" panose="00000500000000000000" pitchFamily="2" charset="-18"/>
                <a:cs typeface="Poppins" panose="00000500000000000000" pitchFamily="2" charset="-18"/>
              </a:rPr>
              <a:t> (Meta)</a:t>
            </a:r>
            <a:endParaRPr lang="en-GB" b="1" dirty="0">
              <a:latin typeface="Poppins" panose="00000500000000000000" pitchFamily="2" charset="-18"/>
              <a:cs typeface="Poppins" panose="00000500000000000000" pitchFamily="2" charset="-18"/>
            </a:endParaRPr>
          </a:p>
          <a:p>
            <a:pPr>
              <a:buFont typeface="Arial" panose="020B0604020202020204" pitchFamily="34" charset="0"/>
              <a:buChar char="•"/>
            </a:pPr>
            <a:r>
              <a:rPr lang="en-GB" b="1" dirty="0" err="1">
                <a:latin typeface="Poppins" panose="00000500000000000000" pitchFamily="2" charset="-18"/>
                <a:cs typeface="Poppins" panose="00000500000000000000" pitchFamily="2" charset="-18"/>
              </a:rPr>
              <a:t>DistilBERT</a:t>
            </a:r>
            <a:r>
              <a:rPr lang="en-GB" b="1" dirty="0">
                <a:latin typeface="Poppins" panose="00000500000000000000" pitchFamily="2" charset="-18"/>
                <a:cs typeface="Poppins" panose="00000500000000000000" pitchFamily="2" charset="-18"/>
              </a:rPr>
              <a:t> </a:t>
            </a:r>
            <a:r>
              <a:rPr lang="en-GB" dirty="0">
                <a:latin typeface="Poppins" panose="00000500000000000000" pitchFamily="2" charset="-18"/>
                <a:cs typeface="Poppins" panose="00000500000000000000" pitchFamily="2" charset="-18"/>
              </a:rPr>
              <a:t>(Hugging Face)</a:t>
            </a:r>
            <a:br>
              <a:rPr lang="en-GB" b="1" dirty="0">
                <a:latin typeface="Poppins" panose="00000500000000000000" pitchFamily="2" charset="-18"/>
                <a:cs typeface="Poppins" panose="00000500000000000000" pitchFamily="2" charset="-18"/>
              </a:rPr>
            </a:br>
            <a:endParaRPr lang="en-GB" dirty="0">
              <a:latin typeface="Poppins" panose="00000500000000000000" pitchFamily="2" charset="-18"/>
              <a:cs typeface="Poppins" panose="00000500000000000000" pitchFamily="2" charset="-18"/>
            </a:endParaRPr>
          </a:p>
          <a:p>
            <a:pPr>
              <a:buFont typeface="Arial" panose="020B0604020202020204" pitchFamily="34" charset="0"/>
              <a:buChar char="•"/>
            </a:pPr>
            <a:r>
              <a:rPr lang="en-GB" dirty="0">
                <a:latin typeface="Poppins" panose="00000500000000000000" pitchFamily="2" charset="-18"/>
                <a:cs typeface="Poppins" panose="00000500000000000000" pitchFamily="2" charset="-18"/>
              </a:rPr>
              <a:t>They typically process the entire input simultaneously (bidirectionally)</a:t>
            </a:r>
            <a:br>
              <a:rPr lang="en-GB" dirty="0">
                <a:latin typeface="Poppins" panose="00000500000000000000" pitchFamily="2" charset="-18"/>
                <a:cs typeface="Poppins" panose="00000500000000000000" pitchFamily="2" charset="-18"/>
              </a:rPr>
            </a:br>
            <a:endParaRPr lang="en-GB" dirty="0">
              <a:latin typeface="Poppins" panose="00000500000000000000" pitchFamily="2" charset="-18"/>
              <a:cs typeface="Poppins" panose="00000500000000000000" pitchFamily="2" charset="-18"/>
            </a:endParaRPr>
          </a:p>
          <a:p>
            <a:pPr>
              <a:buFont typeface="Arial" panose="020B0604020202020204" pitchFamily="34" charset="0"/>
              <a:buChar char="•"/>
            </a:pPr>
            <a:r>
              <a:rPr lang="en-GB" dirty="0">
                <a:latin typeface="Poppins" panose="00000500000000000000" pitchFamily="2" charset="-18"/>
                <a:cs typeface="Poppins" panose="00000500000000000000" pitchFamily="2" charset="-18"/>
              </a:rPr>
              <a:t>Since there is no decoder, they </a:t>
            </a:r>
            <a:r>
              <a:rPr lang="en-GB" dirty="0" err="1">
                <a:latin typeface="Poppins" panose="00000500000000000000" pitchFamily="2" charset="-18"/>
                <a:cs typeface="Poppins" panose="00000500000000000000" pitchFamily="2" charset="-18"/>
              </a:rPr>
              <a:t>they</a:t>
            </a:r>
            <a:r>
              <a:rPr lang="en-GB" dirty="0">
                <a:latin typeface="Poppins" panose="00000500000000000000" pitchFamily="2" charset="-18"/>
                <a:cs typeface="Poppins" panose="00000500000000000000" pitchFamily="2" charset="-18"/>
              </a:rPr>
              <a:t> produce a contextualized representation of the input (vector), not text</a:t>
            </a:r>
          </a:p>
        </p:txBody>
      </p:sp>
      <p:sp>
        <p:nvSpPr>
          <p:cNvPr id="14" name="pole tekstowe 13">
            <a:extLst>
              <a:ext uri="{FF2B5EF4-FFF2-40B4-BE49-F238E27FC236}">
                <a16:creationId xmlns:a16="http://schemas.microsoft.com/office/drawing/2014/main" id="{B5F1212F-B238-E680-D8F9-12F975CA3DA9}"/>
              </a:ext>
            </a:extLst>
          </p:cNvPr>
          <p:cNvSpPr txBox="1"/>
          <p:nvPr/>
        </p:nvSpPr>
        <p:spPr>
          <a:xfrm>
            <a:off x="8277286" y="2569580"/>
            <a:ext cx="3423232" cy="2585323"/>
          </a:xfrm>
          <a:prstGeom prst="rect">
            <a:avLst/>
          </a:prstGeom>
          <a:noFill/>
        </p:spPr>
        <p:txBody>
          <a:bodyPr wrap="square" rtlCol="0">
            <a:spAutoFit/>
          </a:bodyPr>
          <a:lstStyle/>
          <a:p>
            <a:r>
              <a:rPr lang="en-GB" b="1" dirty="0">
                <a:latin typeface="Poppins" panose="00000500000000000000" pitchFamily="2" charset="-18"/>
                <a:cs typeface="Poppins" panose="00000500000000000000" pitchFamily="2" charset="-18"/>
              </a:rPr>
              <a:t>Examples</a:t>
            </a:r>
            <a:endParaRPr lang="en-GB" dirty="0">
              <a:latin typeface="Poppins" panose="00000500000000000000" pitchFamily="2" charset="-18"/>
              <a:cs typeface="Poppins" panose="00000500000000000000" pitchFamily="2" charset="-18"/>
            </a:endParaRPr>
          </a:p>
          <a:p>
            <a:pPr>
              <a:buFont typeface="Arial" panose="020B0604020202020204" pitchFamily="34" charset="0"/>
              <a:buChar char="•"/>
            </a:pPr>
            <a:r>
              <a:rPr lang="en-GB" b="1" dirty="0">
                <a:latin typeface="Poppins" panose="00000500000000000000" pitchFamily="2" charset="-18"/>
                <a:cs typeface="Poppins" panose="00000500000000000000" pitchFamily="2" charset="-18"/>
              </a:rPr>
              <a:t>T5</a:t>
            </a:r>
            <a:r>
              <a:rPr lang="en-GB" dirty="0">
                <a:latin typeface="Poppins" panose="00000500000000000000" pitchFamily="2" charset="-18"/>
                <a:cs typeface="Poppins" panose="00000500000000000000" pitchFamily="2" charset="-18"/>
              </a:rPr>
              <a:t> (Google)</a:t>
            </a:r>
          </a:p>
          <a:p>
            <a:pPr>
              <a:buFont typeface="Arial" panose="020B0604020202020204" pitchFamily="34" charset="0"/>
              <a:buChar char="•"/>
            </a:pPr>
            <a:r>
              <a:rPr lang="en-GB" b="1" dirty="0">
                <a:latin typeface="Poppins" panose="00000500000000000000" pitchFamily="2" charset="-18"/>
                <a:cs typeface="Poppins" panose="00000500000000000000" pitchFamily="2" charset="-18"/>
              </a:rPr>
              <a:t>BART</a:t>
            </a:r>
            <a:r>
              <a:rPr lang="en-GB" dirty="0">
                <a:latin typeface="Poppins" panose="00000500000000000000" pitchFamily="2" charset="-18"/>
                <a:cs typeface="Poppins" panose="00000500000000000000" pitchFamily="2" charset="-18"/>
              </a:rPr>
              <a:t> (Facebook/Meta)</a:t>
            </a:r>
            <a:br>
              <a:rPr lang="en-GB" dirty="0">
                <a:latin typeface="Poppins" panose="00000500000000000000" pitchFamily="2" charset="-18"/>
                <a:cs typeface="Poppins" panose="00000500000000000000" pitchFamily="2" charset="-18"/>
              </a:rPr>
            </a:br>
            <a:endParaRPr lang="en-GB" dirty="0">
              <a:latin typeface="Poppins" panose="00000500000000000000" pitchFamily="2" charset="-18"/>
              <a:cs typeface="Poppins" panose="00000500000000000000" pitchFamily="2" charset="-18"/>
            </a:endParaRPr>
          </a:p>
          <a:p>
            <a:pPr>
              <a:buFont typeface="Arial" panose="020B0604020202020204" pitchFamily="34" charset="0"/>
              <a:buChar char="•"/>
            </a:pPr>
            <a:r>
              <a:rPr lang="en-GB" dirty="0">
                <a:latin typeface="Poppins" panose="00000500000000000000" pitchFamily="2" charset="-18"/>
                <a:cs typeface="Poppins" panose="00000500000000000000" pitchFamily="2" charset="-18"/>
              </a:rPr>
              <a:t>Often used for sequence-to-sequence tasks like machine translation, summarization, question-answer generation</a:t>
            </a:r>
          </a:p>
        </p:txBody>
      </p:sp>
    </p:spTree>
    <p:extLst>
      <p:ext uri="{BB962C8B-B14F-4D97-AF65-F5344CB8AC3E}">
        <p14:creationId xmlns:p14="http://schemas.microsoft.com/office/powerpoint/2010/main" val="4280974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72622F-750C-5366-C6D9-6621A2FEBBB4}"/>
            </a:ext>
          </a:extLst>
        </p:cNvPr>
        <p:cNvGrpSpPr/>
        <p:nvPr/>
      </p:nvGrpSpPr>
      <p:grpSpPr>
        <a:xfrm>
          <a:off x="0" y="0"/>
          <a:ext cx="0" cy="0"/>
          <a:chOff x="0" y="0"/>
          <a:chExt cx="0" cy="0"/>
        </a:xfrm>
      </p:grpSpPr>
      <p:sp>
        <p:nvSpPr>
          <p:cNvPr id="12" name="pole tekstowe 11">
            <a:extLst>
              <a:ext uri="{FF2B5EF4-FFF2-40B4-BE49-F238E27FC236}">
                <a16:creationId xmlns:a16="http://schemas.microsoft.com/office/drawing/2014/main" id="{3008206F-3A8F-F444-5BD0-14C1D018CE7A}"/>
              </a:ext>
            </a:extLst>
          </p:cNvPr>
          <p:cNvSpPr txBox="1"/>
          <p:nvPr/>
        </p:nvSpPr>
        <p:spPr>
          <a:xfrm>
            <a:off x="3284325" y="1648758"/>
            <a:ext cx="2712092" cy="5509200"/>
          </a:xfrm>
          <a:prstGeom prst="rect">
            <a:avLst/>
          </a:prstGeom>
          <a:noFill/>
        </p:spPr>
        <p:txBody>
          <a:bodyPr wrap="square" rtlCol="0">
            <a:spAutoFit/>
          </a:bodyPr>
          <a:lstStyle/>
          <a:p>
            <a:r>
              <a:rPr lang="pl-PL" sz="1600" b="1" dirty="0"/>
              <a:t>LLM Basics</a:t>
            </a:r>
          </a:p>
          <a:p>
            <a:pPr marL="285750" indent="-285750">
              <a:buFont typeface="Arial" panose="020B0604020202020204" pitchFamily="34" charset="0"/>
              <a:buChar char="•"/>
            </a:pPr>
            <a:r>
              <a:rPr lang="pl-PL" sz="1600" dirty="0" err="1"/>
              <a:t>Prompt</a:t>
            </a:r>
            <a:r>
              <a:rPr lang="pl-PL" sz="1600" dirty="0"/>
              <a:t> Engineering</a:t>
            </a:r>
          </a:p>
          <a:p>
            <a:pPr marL="285750" indent="-285750">
              <a:buFont typeface="Arial" panose="020B0604020202020204" pitchFamily="34" charset="0"/>
              <a:buChar char="•"/>
            </a:pPr>
            <a:r>
              <a:rPr lang="pl-PL" sz="1600" dirty="0"/>
              <a:t>How </a:t>
            </a:r>
            <a:r>
              <a:rPr lang="pl-PL" sz="1600" dirty="0" err="1"/>
              <a:t>does</a:t>
            </a:r>
            <a:r>
              <a:rPr lang="pl-PL" sz="1600" dirty="0"/>
              <a:t> </a:t>
            </a:r>
            <a:r>
              <a:rPr lang="pl-PL" sz="1600" dirty="0" err="1"/>
              <a:t>next</a:t>
            </a:r>
            <a:r>
              <a:rPr lang="pl-PL" sz="1600" dirty="0"/>
              <a:t> </a:t>
            </a:r>
            <a:r>
              <a:rPr lang="pl-PL" sz="1600" dirty="0" err="1"/>
              <a:t>word</a:t>
            </a:r>
            <a:r>
              <a:rPr lang="pl-PL" sz="1600" dirty="0"/>
              <a:t> </a:t>
            </a:r>
            <a:r>
              <a:rPr lang="pl-PL" sz="1600" dirty="0" err="1"/>
              <a:t>search</a:t>
            </a:r>
            <a:r>
              <a:rPr lang="pl-PL" sz="1600" dirty="0"/>
              <a:t> </a:t>
            </a:r>
            <a:r>
              <a:rPr lang="pl-PL" sz="1600" dirty="0" err="1"/>
              <a:t>work</a:t>
            </a:r>
            <a:r>
              <a:rPr lang="pl-PL" sz="1600" dirty="0"/>
              <a:t>?</a:t>
            </a:r>
          </a:p>
          <a:p>
            <a:pPr marL="285750" indent="-285750">
              <a:buFont typeface="Arial" panose="020B0604020202020204" pitchFamily="34" charset="0"/>
              <a:buChar char="•"/>
            </a:pPr>
            <a:r>
              <a:rPr lang="pl-PL" sz="1600" dirty="0"/>
              <a:t>General LLM </a:t>
            </a:r>
            <a:r>
              <a:rPr lang="pl-PL" sz="1600" dirty="0" err="1"/>
              <a:t>usage</a:t>
            </a:r>
            <a:r>
              <a:rPr lang="pl-PL" sz="1600" dirty="0"/>
              <a:t> </a:t>
            </a:r>
            <a:r>
              <a:rPr lang="pl-PL" sz="1600" dirty="0" err="1"/>
              <a:t>tips</a:t>
            </a:r>
            <a:endParaRPr lang="pl-PL" sz="1600" dirty="0"/>
          </a:p>
          <a:p>
            <a:endParaRPr lang="pl-PL" sz="1600" dirty="0"/>
          </a:p>
          <a:p>
            <a:r>
              <a:rPr lang="pl-PL" sz="1600" b="1" dirty="0"/>
              <a:t>LLM </a:t>
            </a:r>
            <a:r>
              <a:rPr lang="pl-PL" sz="1600" b="1" dirty="0" err="1"/>
              <a:t>Context</a:t>
            </a:r>
            <a:r>
              <a:rPr lang="pl-PL" sz="1600" b="1" dirty="0"/>
              <a:t> </a:t>
            </a:r>
            <a:r>
              <a:rPr lang="pl-PL" sz="1600" b="1" dirty="0" err="1"/>
              <a:t>enrichment</a:t>
            </a:r>
            <a:endParaRPr lang="pl-PL" sz="1600" b="1" dirty="0"/>
          </a:p>
          <a:p>
            <a:pPr marL="285750" indent="-285750">
              <a:buFont typeface="Arial" panose="020B0604020202020204" pitchFamily="34" charset="0"/>
              <a:buChar char="•"/>
            </a:pPr>
            <a:r>
              <a:rPr lang="pl-PL" sz="1600" dirty="0" err="1"/>
              <a:t>Retrieval</a:t>
            </a:r>
            <a:r>
              <a:rPr lang="pl-PL" sz="1600" dirty="0"/>
              <a:t> </a:t>
            </a:r>
            <a:r>
              <a:rPr lang="pl-PL" sz="1600" dirty="0" err="1"/>
              <a:t>Augmented</a:t>
            </a:r>
            <a:r>
              <a:rPr lang="pl-PL" sz="1600" dirty="0"/>
              <a:t> Generation („RAG”)</a:t>
            </a:r>
          </a:p>
          <a:p>
            <a:pPr marL="285750" indent="-285750">
              <a:buFont typeface="Arial" panose="020B0604020202020204" pitchFamily="34" charset="0"/>
              <a:buChar char="•"/>
            </a:pPr>
            <a:r>
              <a:rPr lang="pl-PL" sz="1600" dirty="0" err="1"/>
              <a:t>Vector</a:t>
            </a:r>
            <a:r>
              <a:rPr lang="pl-PL" sz="1600" dirty="0"/>
              <a:t> Databases</a:t>
            </a:r>
          </a:p>
          <a:p>
            <a:pPr marL="285750" indent="-285750">
              <a:buFont typeface="Arial" panose="020B0604020202020204" pitchFamily="34" charset="0"/>
              <a:buChar char="•"/>
            </a:pPr>
            <a:r>
              <a:rPr lang="pl-PL" sz="1600" b="1" i="1" dirty="0" err="1">
                <a:solidFill>
                  <a:schemeClr val="tx1">
                    <a:lumMod val="75000"/>
                    <a:lumOff val="25000"/>
                  </a:schemeClr>
                </a:solidFill>
              </a:rPr>
              <a:t>Hybrid</a:t>
            </a:r>
            <a:r>
              <a:rPr lang="pl-PL" sz="1600" b="1" i="1" dirty="0">
                <a:solidFill>
                  <a:schemeClr val="tx1">
                    <a:lumMod val="75000"/>
                    <a:lumOff val="25000"/>
                  </a:schemeClr>
                </a:solidFill>
              </a:rPr>
              <a:t> </a:t>
            </a:r>
            <a:r>
              <a:rPr lang="pl-PL" sz="1600" b="1" i="1" dirty="0" err="1">
                <a:solidFill>
                  <a:schemeClr val="tx1">
                    <a:lumMod val="75000"/>
                    <a:lumOff val="25000"/>
                  </a:schemeClr>
                </a:solidFill>
              </a:rPr>
              <a:t>search</a:t>
            </a:r>
            <a:r>
              <a:rPr lang="pl-PL" sz="1600" b="1" i="1" dirty="0">
                <a:solidFill>
                  <a:schemeClr val="tx1">
                    <a:lumMod val="75000"/>
                    <a:lumOff val="25000"/>
                  </a:schemeClr>
                </a:solidFill>
              </a:rPr>
              <a:t> with </a:t>
            </a:r>
            <a:r>
              <a:rPr lang="pl-PL" sz="1600" b="1" i="1" dirty="0" err="1">
                <a:solidFill>
                  <a:schemeClr val="tx1">
                    <a:lumMod val="75000"/>
                    <a:lumOff val="25000"/>
                  </a:schemeClr>
                </a:solidFill>
              </a:rPr>
              <a:t>ChromaDB</a:t>
            </a:r>
            <a:br>
              <a:rPr lang="pl-PL" sz="1600" i="1" dirty="0"/>
            </a:br>
            <a:endParaRPr lang="pl-PL" sz="1600" i="1" dirty="0"/>
          </a:p>
          <a:p>
            <a:r>
              <a:rPr lang="pl-PL" sz="1600" b="1" dirty="0"/>
              <a:t>Classic NLP &amp; </a:t>
            </a:r>
            <a:r>
              <a:rPr lang="pl-PL" sz="1600" b="1" dirty="0" err="1"/>
              <a:t>LLMs</a:t>
            </a:r>
            <a:r>
              <a:rPr lang="pl-PL" sz="1600" b="1" dirty="0"/>
              <a:t> </a:t>
            </a:r>
            <a:r>
              <a:rPr lang="pl-PL" sz="1600" b="1" dirty="0" err="1"/>
              <a:t>synergy</a:t>
            </a:r>
            <a:endParaRPr lang="pl-PL" sz="1600" b="1" dirty="0"/>
          </a:p>
          <a:p>
            <a:pPr marL="285750" indent="-285750">
              <a:buFont typeface="Arial" panose="020B0604020202020204" pitchFamily="34" charset="0"/>
              <a:buChar char="•"/>
            </a:pPr>
            <a:r>
              <a:rPr lang="pl-PL" sz="1600" dirty="0" err="1"/>
              <a:t>Named</a:t>
            </a:r>
            <a:r>
              <a:rPr lang="pl-PL" sz="1600" dirty="0"/>
              <a:t> </a:t>
            </a:r>
            <a:r>
              <a:rPr lang="pl-PL" sz="1600" dirty="0" err="1"/>
              <a:t>Entity</a:t>
            </a:r>
            <a:r>
              <a:rPr lang="pl-PL" sz="1600" dirty="0"/>
              <a:t> </a:t>
            </a:r>
            <a:r>
              <a:rPr lang="pl-PL" sz="1600" dirty="0" err="1"/>
              <a:t>Recognition</a:t>
            </a:r>
            <a:endParaRPr lang="pl-PL" sz="1600" dirty="0"/>
          </a:p>
          <a:p>
            <a:pPr marL="285750" indent="-285750">
              <a:buFont typeface="Arial" panose="020B0604020202020204" pitchFamily="34" charset="0"/>
              <a:buChar char="•"/>
            </a:pPr>
            <a:r>
              <a:rPr lang="pl-PL" sz="1600" dirty="0" err="1"/>
              <a:t>CrossEncoders</a:t>
            </a:r>
            <a:r>
              <a:rPr lang="pl-PL" sz="1600" dirty="0"/>
              <a:t> as </a:t>
            </a:r>
            <a:r>
              <a:rPr lang="pl-PL" sz="1600" dirty="0" err="1"/>
              <a:t>Rerankers</a:t>
            </a:r>
            <a:r>
              <a:rPr lang="pl-PL" sz="1600" dirty="0"/>
              <a:t> and </a:t>
            </a:r>
            <a:r>
              <a:rPr lang="pl-PL" sz="1600" dirty="0" err="1"/>
              <a:t>Evaluators</a:t>
            </a:r>
            <a:endParaRPr lang="pl-PL" sz="1600" dirty="0"/>
          </a:p>
          <a:p>
            <a:pPr marL="285750" indent="-285750">
              <a:buFont typeface="Arial" panose="020B0604020202020204" pitchFamily="34" charset="0"/>
              <a:buChar char="•"/>
            </a:pPr>
            <a:r>
              <a:rPr lang="pl-PL" sz="1600" dirty="0"/>
              <a:t>How to </a:t>
            </a:r>
            <a:r>
              <a:rPr lang="pl-PL" sz="1600" dirty="0" err="1"/>
              <a:t>find</a:t>
            </a:r>
            <a:r>
              <a:rPr lang="pl-PL" sz="1600" dirty="0"/>
              <a:t> </a:t>
            </a:r>
            <a:r>
              <a:rPr lang="pl-PL" sz="1600" dirty="0" err="1"/>
              <a:t>best</a:t>
            </a:r>
            <a:r>
              <a:rPr lang="pl-PL" sz="1600" dirty="0"/>
              <a:t> </a:t>
            </a:r>
            <a:r>
              <a:rPr lang="pl-PL" sz="1600" dirty="0" err="1"/>
              <a:t>models</a:t>
            </a:r>
            <a:r>
              <a:rPr lang="pl-PL" sz="1600" dirty="0"/>
              <a:t>?</a:t>
            </a:r>
          </a:p>
          <a:p>
            <a:pPr marL="285750" indent="-285750">
              <a:buFont typeface="Arial" panose="020B0604020202020204" pitchFamily="34" charset="0"/>
              <a:buChar char="•"/>
            </a:pPr>
            <a:r>
              <a:rPr lang="pl-PL" sz="1600" b="1" i="1" dirty="0">
                <a:solidFill>
                  <a:schemeClr val="tx1">
                    <a:lumMod val="75000"/>
                    <a:lumOff val="25000"/>
                  </a:schemeClr>
                </a:solidFill>
              </a:rPr>
              <a:t>Fine </a:t>
            </a:r>
            <a:r>
              <a:rPr lang="pl-PL" sz="1600" b="1" i="1" dirty="0" err="1">
                <a:solidFill>
                  <a:schemeClr val="tx1">
                    <a:lumMod val="75000"/>
                    <a:lumOff val="25000"/>
                  </a:schemeClr>
                </a:solidFill>
              </a:rPr>
              <a:t>tuning</a:t>
            </a:r>
            <a:r>
              <a:rPr lang="pl-PL" sz="1600" b="1" i="1" dirty="0">
                <a:solidFill>
                  <a:schemeClr val="tx1">
                    <a:lumMod val="75000"/>
                    <a:lumOff val="25000"/>
                  </a:schemeClr>
                </a:solidFill>
              </a:rPr>
              <a:t> </a:t>
            </a:r>
            <a:r>
              <a:rPr lang="pl-PL" sz="1600" b="1" i="1" dirty="0" err="1">
                <a:solidFill>
                  <a:schemeClr val="tx1">
                    <a:lumMod val="75000"/>
                    <a:lumOff val="25000"/>
                  </a:schemeClr>
                </a:solidFill>
              </a:rPr>
              <a:t>Xencoder</a:t>
            </a:r>
            <a:r>
              <a:rPr lang="pl-PL" sz="1600" b="1" i="1" dirty="0">
                <a:solidFill>
                  <a:schemeClr val="tx1">
                    <a:lumMod val="75000"/>
                    <a:lumOff val="25000"/>
                  </a:schemeClr>
                </a:solidFill>
              </a:rPr>
              <a:t> for </a:t>
            </a:r>
            <a:r>
              <a:rPr lang="pl-PL" sz="1600" b="1" i="1" dirty="0" err="1">
                <a:solidFill>
                  <a:schemeClr val="tx1">
                    <a:lumMod val="75000"/>
                    <a:lumOff val="25000"/>
                  </a:schemeClr>
                </a:solidFill>
              </a:rPr>
              <a:t>evaluation</a:t>
            </a:r>
            <a:endParaRPr lang="pl-PL" sz="1600" b="1" i="1" dirty="0">
              <a:solidFill>
                <a:schemeClr val="tx1">
                  <a:lumMod val="75000"/>
                  <a:lumOff val="25000"/>
                </a:schemeClr>
              </a:solidFill>
            </a:endParaRPr>
          </a:p>
          <a:p>
            <a:pPr marL="285750" indent="-285750">
              <a:buFont typeface="Arial" panose="020B0604020202020204" pitchFamily="34" charset="0"/>
              <a:buChar char="•"/>
            </a:pPr>
            <a:endParaRPr lang="pl-PL" sz="1600" b="1" dirty="0"/>
          </a:p>
          <a:p>
            <a:pPr marL="742950" lvl="1" indent="-285750">
              <a:buFont typeface="Arial" panose="020B0604020202020204" pitchFamily="34" charset="0"/>
              <a:buChar char="•"/>
            </a:pPr>
            <a:endParaRPr lang="en-GB" sz="1600" dirty="0"/>
          </a:p>
        </p:txBody>
      </p:sp>
      <p:sp>
        <p:nvSpPr>
          <p:cNvPr id="4" name="pole tekstowe 3">
            <a:extLst>
              <a:ext uri="{FF2B5EF4-FFF2-40B4-BE49-F238E27FC236}">
                <a16:creationId xmlns:a16="http://schemas.microsoft.com/office/drawing/2014/main" id="{A36C3EBC-5F5E-07EC-129E-75C69918157F}"/>
              </a:ext>
            </a:extLst>
          </p:cNvPr>
          <p:cNvSpPr txBox="1"/>
          <p:nvPr/>
        </p:nvSpPr>
        <p:spPr>
          <a:xfrm>
            <a:off x="407988" y="333375"/>
            <a:ext cx="11376025" cy="523220"/>
          </a:xfrm>
          <a:prstGeom prst="rect">
            <a:avLst/>
          </a:prstGeom>
          <a:noFill/>
        </p:spPr>
        <p:txBody>
          <a:bodyPr wrap="square" rtlCol="0">
            <a:spAutoFit/>
          </a:bodyPr>
          <a:lstStyle/>
          <a:p>
            <a:r>
              <a:rPr lang="pl-PL" sz="2800" b="1" dirty="0">
                <a:latin typeface="Poppins" panose="00000500000000000000" pitchFamily="2" charset="-18"/>
                <a:cs typeface="Poppins" panose="00000500000000000000" pitchFamily="2" charset="-18"/>
              </a:rPr>
              <a:t>Course Agenda</a:t>
            </a:r>
            <a:endParaRPr lang="en-GB" sz="2800" b="1" dirty="0">
              <a:latin typeface="Poppins" panose="00000500000000000000" pitchFamily="2" charset="-18"/>
              <a:cs typeface="Poppins" panose="00000500000000000000" pitchFamily="2" charset="-18"/>
            </a:endParaRPr>
          </a:p>
        </p:txBody>
      </p:sp>
      <p:sp>
        <p:nvSpPr>
          <p:cNvPr id="2" name="Prostokąt: zaokrąglone rogi 1">
            <a:extLst>
              <a:ext uri="{FF2B5EF4-FFF2-40B4-BE49-F238E27FC236}">
                <a16:creationId xmlns:a16="http://schemas.microsoft.com/office/drawing/2014/main" id="{25A372C1-E2E7-0D8B-BA93-B7E3414D9472}"/>
              </a:ext>
            </a:extLst>
          </p:cNvPr>
          <p:cNvSpPr/>
          <p:nvPr/>
        </p:nvSpPr>
        <p:spPr>
          <a:xfrm>
            <a:off x="407989" y="1125538"/>
            <a:ext cx="2712092" cy="523220"/>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b="1" dirty="0" err="1">
                <a:latin typeface="Poppins" panose="00000500000000000000" pitchFamily="2" charset="-18"/>
                <a:cs typeface="Poppins" panose="00000500000000000000" pitchFamily="2" charset="-18"/>
              </a:rPr>
              <a:t>GenAI</a:t>
            </a:r>
            <a:r>
              <a:rPr lang="pl-PL" b="1" dirty="0">
                <a:latin typeface="Poppins" panose="00000500000000000000" pitchFamily="2" charset="-18"/>
                <a:cs typeface="Poppins" panose="00000500000000000000" pitchFamily="2" charset="-18"/>
              </a:rPr>
              <a:t> &amp; NLP</a:t>
            </a:r>
            <a:endParaRPr lang="en-GB" b="1" dirty="0">
              <a:latin typeface="Poppins" panose="00000500000000000000" pitchFamily="2" charset="-18"/>
              <a:cs typeface="Poppins" panose="00000500000000000000" pitchFamily="2" charset="-18"/>
            </a:endParaRPr>
          </a:p>
        </p:txBody>
      </p:sp>
      <p:sp>
        <p:nvSpPr>
          <p:cNvPr id="8" name="Prostokąt: zaokrąglone rogi 7">
            <a:extLst>
              <a:ext uri="{FF2B5EF4-FFF2-40B4-BE49-F238E27FC236}">
                <a16:creationId xmlns:a16="http://schemas.microsoft.com/office/drawing/2014/main" id="{2E3F430E-9C2E-4E73-DDA7-6FD4D0F2E314}"/>
              </a:ext>
            </a:extLst>
          </p:cNvPr>
          <p:cNvSpPr/>
          <p:nvPr/>
        </p:nvSpPr>
        <p:spPr>
          <a:xfrm>
            <a:off x="3284325" y="1125538"/>
            <a:ext cx="2712092" cy="523220"/>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b="1" dirty="0">
                <a:latin typeface="Poppins" panose="00000500000000000000" pitchFamily="2" charset="-18"/>
                <a:cs typeface="Poppins" panose="00000500000000000000" pitchFamily="2" charset="-18"/>
              </a:rPr>
              <a:t>LLM Toolkit</a:t>
            </a:r>
            <a:endParaRPr lang="en-GB" b="1" dirty="0">
              <a:latin typeface="Poppins" panose="00000500000000000000" pitchFamily="2" charset="-18"/>
              <a:cs typeface="Poppins" panose="00000500000000000000" pitchFamily="2" charset="-18"/>
            </a:endParaRPr>
          </a:p>
        </p:txBody>
      </p:sp>
      <p:sp>
        <p:nvSpPr>
          <p:cNvPr id="9" name="Prostokąt: zaokrąglone rogi 8">
            <a:extLst>
              <a:ext uri="{FF2B5EF4-FFF2-40B4-BE49-F238E27FC236}">
                <a16:creationId xmlns:a16="http://schemas.microsoft.com/office/drawing/2014/main" id="{88D2313B-973F-F0E4-16AF-F011D2DA3258}"/>
              </a:ext>
            </a:extLst>
          </p:cNvPr>
          <p:cNvSpPr/>
          <p:nvPr/>
        </p:nvSpPr>
        <p:spPr>
          <a:xfrm>
            <a:off x="6160661" y="1125538"/>
            <a:ext cx="2712092" cy="523220"/>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b="1" dirty="0">
                <a:latin typeface="Poppins" panose="00000500000000000000" pitchFamily="2" charset="-18"/>
                <a:cs typeface="Poppins" panose="00000500000000000000" pitchFamily="2" charset="-18"/>
              </a:rPr>
              <a:t>AI </a:t>
            </a:r>
            <a:r>
              <a:rPr lang="pl-PL" b="1" dirty="0" err="1">
                <a:latin typeface="Poppins" panose="00000500000000000000" pitchFamily="2" charset="-18"/>
                <a:cs typeface="Poppins" panose="00000500000000000000" pitchFamily="2" charset="-18"/>
              </a:rPr>
              <a:t>Agents</a:t>
            </a:r>
            <a:endParaRPr lang="en-GB" b="1" dirty="0">
              <a:latin typeface="Poppins" panose="00000500000000000000" pitchFamily="2" charset="-18"/>
              <a:cs typeface="Poppins" panose="00000500000000000000" pitchFamily="2" charset="-18"/>
            </a:endParaRPr>
          </a:p>
        </p:txBody>
      </p:sp>
      <p:sp>
        <p:nvSpPr>
          <p:cNvPr id="10" name="Prostokąt: zaokrąglone rogi 9">
            <a:extLst>
              <a:ext uri="{FF2B5EF4-FFF2-40B4-BE49-F238E27FC236}">
                <a16:creationId xmlns:a16="http://schemas.microsoft.com/office/drawing/2014/main" id="{226121FB-2890-8F24-1DDE-0E197B1732D7}"/>
              </a:ext>
            </a:extLst>
          </p:cNvPr>
          <p:cNvSpPr/>
          <p:nvPr/>
        </p:nvSpPr>
        <p:spPr>
          <a:xfrm>
            <a:off x="9036996" y="1125538"/>
            <a:ext cx="2712092" cy="523220"/>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b="1" dirty="0" err="1">
                <a:latin typeface="Poppins" panose="00000500000000000000" pitchFamily="2" charset="-18"/>
                <a:cs typeface="Poppins" panose="00000500000000000000" pitchFamily="2" charset="-18"/>
              </a:rPr>
              <a:t>Assignment</a:t>
            </a:r>
            <a:r>
              <a:rPr lang="pl-PL" b="1" dirty="0">
                <a:latin typeface="Poppins" panose="00000500000000000000" pitchFamily="2" charset="-18"/>
                <a:cs typeface="Poppins" panose="00000500000000000000" pitchFamily="2" charset="-18"/>
              </a:rPr>
              <a:t> &amp; </a:t>
            </a:r>
            <a:r>
              <a:rPr lang="pl-PL" b="1" dirty="0" err="1">
                <a:latin typeface="Poppins" panose="00000500000000000000" pitchFamily="2" charset="-18"/>
                <a:cs typeface="Poppins" panose="00000500000000000000" pitchFamily="2" charset="-18"/>
              </a:rPr>
              <a:t>Productization</a:t>
            </a:r>
            <a:endParaRPr lang="en-GB" b="1" dirty="0">
              <a:latin typeface="Poppins" panose="00000500000000000000" pitchFamily="2" charset="-18"/>
              <a:cs typeface="Poppins" panose="00000500000000000000" pitchFamily="2" charset="-18"/>
            </a:endParaRPr>
          </a:p>
        </p:txBody>
      </p:sp>
      <p:sp>
        <p:nvSpPr>
          <p:cNvPr id="11" name="pole tekstowe 10">
            <a:extLst>
              <a:ext uri="{FF2B5EF4-FFF2-40B4-BE49-F238E27FC236}">
                <a16:creationId xmlns:a16="http://schemas.microsoft.com/office/drawing/2014/main" id="{9FEAF6A0-D2A5-A675-6200-8F1E67A8B41B}"/>
              </a:ext>
            </a:extLst>
          </p:cNvPr>
          <p:cNvSpPr txBox="1"/>
          <p:nvPr/>
        </p:nvSpPr>
        <p:spPr>
          <a:xfrm>
            <a:off x="407989" y="1648758"/>
            <a:ext cx="2712092" cy="4770537"/>
          </a:xfrm>
          <a:prstGeom prst="rect">
            <a:avLst/>
          </a:prstGeom>
          <a:noFill/>
        </p:spPr>
        <p:txBody>
          <a:bodyPr wrap="square" rtlCol="0">
            <a:spAutoFit/>
          </a:bodyPr>
          <a:lstStyle/>
          <a:p>
            <a:r>
              <a:rPr lang="pl-PL" sz="1600" b="1" dirty="0"/>
              <a:t>Gen AI </a:t>
            </a:r>
            <a:r>
              <a:rPr lang="pl-PL" sz="1600" b="1" dirty="0" err="1"/>
              <a:t>Intro</a:t>
            </a:r>
            <a:endParaRPr lang="pl-PL" sz="1600" b="1" dirty="0"/>
          </a:p>
          <a:p>
            <a:pPr marL="285750" indent="-285750">
              <a:buFont typeface="Arial" panose="020B0604020202020204" pitchFamily="34" charset="0"/>
              <a:buChar char="•"/>
            </a:pPr>
            <a:r>
              <a:rPr lang="pl-PL" sz="1600" dirty="0" err="1"/>
              <a:t>What</a:t>
            </a:r>
            <a:r>
              <a:rPr lang="pl-PL" sz="1600" dirty="0"/>
              <a:t> </a:t>
            </a:r>
            <a:r>
              <a:rPr lang="pl-PL" sz="1600" dirty="0" err="1"/>
              <a:t>is</a:t>
            </a:r>
            <a:r>
              <a:rPr lang="pl-PL" sz="1600" dirty="0"/>
              <a:t> </a:t>
            </a:r>
            <a:r>
              <a:rPr lang="pl-PL" sz="1600" dirty="0" err="1"/>
              <a:t>GenAI</a:t>
            </a:r>
            <a:r>
              <a:rPr lang="pl-PL" sz="1600" dirty="0"/>
              <a:t>?</a:t>
            </a:r>
          </a:p>
          <a:p>
            <a:pPr marL="285750" indent="-285750">
              <a:buFont typeface="Arial" panose="020B0604020202020204" pitchFamily="34" charset="0"/>
              <a:buChar char="•"/>
            </a:pPr>
            <a:r>
              <a:rPr lang="pl-PL" sz="1600" dirty="0" err="1"/>
              <a:t>Why</a:t>
            </a:r>
            <a:r>
              <a:rPr lang="pl-PL" sz="1600" dirty="0"/>
              <a:t> </a:t>
            </a:r>
            <a:r>
              <a:rPr lang="pl-PL" sz="1600" dirty="0" err="1"/>
              <a:t>LLMs</a:t>
            </a:r>
            <a:r>
              <a:rPr lang="pl-PL" sz="1600" dirty="0"/>
              <a:t>?</a:t>
            </a:r>
          </a:p>
          <a:p>
            <a:pPr marL="285750" indent="-285750">
              <a:buFont typeface="Arial" panose="020B0604020202020204" pitchFamily="34" charset="0"/>
              <a:buChar char="•"/>
            </a:pPr>
            <a:endParaRPr lang="pl-PL" sz="1600" dirty="0"/>
          </a:p>
          <a:p>
            <a:r>
              <a:rPr lang="pl-PL" sz="1600" b="1" dirty="0"/>
              <a:t>NLP </a:t>
            </a:r>
            <a:r>
              <a:rPr lang="pl-PL" sz="1600" b="1" dirty="0" err="1"/>
              <a:t>Theory</a:t>
            </a:r>
            <a:endParaRPr lang="pl-PL" sz="1600" b="1" dirty="0"/>
          </a:p>
          <a:p>
            <a:pPr marL="285750" indent="-285750">
              <a:buFont typeface="Arial" panose="020B0604020202020204" pitchFamily="34" charset="0"/>
              <a:buChar char="•"/>
            </a:pPr>
            <a:r>
              <a:rPr lang="pl-PL" sz="1600" dirty="0" err="1"/>
              <a:t>Transformers</a:t>
            </a:r>
            <a:r>
              <a:rPr lang="pl-PL" sz="1600" dirty="0"/>
              <a:t> &amp; </a:t>
            </a:r>
            <a:r>
              <a:rPr lang="pl-PL" sz="1600" dirty="0" err="1"/>
              <a:t>Attention</a:t>
            </a:r>
            <a:endParaRPr lang="pl-PL" sz="1600" dirty="0"/>
          </a:p>
          <a:p>
            <a:pPr marL="285750" indent="-285750">
              <a:buFont typeface="Arial" panose="020B0604020202020204" pitchFamily="34" charset="0"/>
              <a:buChar char="•"/>
            </a:pPr>
            <a:r>
              <a:rPr lang="pl-PL" sz="1600" dirty="0" err="1"/>
              <a:t>Tokenization</a:t>
            </a:r>
            <a:r>
              <a:rPr lang="pl-PL" sz="1600" dirty="0"/>
              <a:t> and </a:t>
            </a:r>
            <a:r>
              <a:rPr lang="pl-PL" sz="1600" dirty="0" err="1"/>
              <a:t>embeddings</a:t>
            </a:r>
            <a:endParaRPr lang="pl-PL" sz="1600" dirty="0"/>
          </a:p>
          <a:p>
            <a:pPr marL="285750" indent="-285750">
              <a:buFont typeface="Arial" panose="020B0604020202020204" pitchFamily="34" charset="0"/>
              <a:buChar char="•"/>
            </a:pPr>
            <a:r>
              <a:rPr lang="pl-PL" sz="1600" b="1" i="1" dirty="0" err="1">
                <a:solidFill>
                  <a:schemeClr val="tx1">
                    <a:lumMod val="75000"/>
                    <a:lumOff val="25000"/>
                  </a:schemeClr>
                </a:solidFill>
              </a:rPr>
              <a:t>Showcasing</a:t>
            </a:r>
            <a:r>
              <a:rPr lang="pl-PL" sz="1600" b="1" i="1" dirty="0">
                <a:solidFill>
                  <a:schemeClr val="tx1">
                    <a:lumMod val="75000"/>
                    <a:lumOff val="25000"/>
                  </a:schemeClr>
                </a:solidFill>
              </a:rPr>
              <a:t> </a:t>
            </a:r>
            <a:r>
              <a:rPr lang="pl-PL" sz="1600" b="1" i="1" dirty="0" err="1">
                <a:solidFill>
                  <a:schemeClr val="tx1">
                    <a:lumMod val="75000"/>
                    <a:lumOff val="25000"/>
                  </a:schemeClr>
                </a:solidFill>
              </a:rPr>
              <a:t>meaning</a:t>
            </a:r>
            <a:r>
              <a:rPr lang="pl-PL" sz="1600" b="1" i="1" dirty="0">
                <a:solidFill>
                  <a:schemeClr val="tx1">
                    <a:lumMod val="75000"/>
                    <a:lumOff val="25000"/>
                  </a:schemeClr>
                </a:solidFill>
              </a:rPr>
              <a:t> in </a:t>
            </a:r>
            <a:r>
              <a:rPr lang="pl-PL" sz="1600" b="1" i="1" dirty="0" err="1">
                <a:solidFill>
                  <a:schemeClr val="tx1">
                    <a:lumMod val="75000"/>
                    <a:lumOff val="25000"/>
                  </a:schemeClr>
                </a:solidFill>
              </a:rPr>
              <a:t>vectors</a:t>
            </a:r>
            <a:r>
              <a:rPr lang="pl-PL" sz="1600" b="1" i="1" dirty="0">
                <a:solidFill>
                  <a:schemeClr val="tx1">
                    <a:lumMod val="75000"/>
                    <a:lumOff val="25000"/>
                  </a:schemeClr>
                </a:solidFill>
              </a:rPr>
              <a:t> </a:t>
            </a:r>
          </a:p>
          <a:p>
            <a:pPr marL="285750" indent="-285750">
              <a:buFont typeface="Arial" panose="020B0604020202020204" pitchFamily="34" charset="0"/>
              <a:buChar char="•"/>
            </a:pPr>
            <a:r>
              <a:rPr lang="pl-PL" sz="1600" dirty="0" err="1"/>
              <a:t>Semantic</a:t>
            </a:r>
            <a:r>
              <a:rPr lang="pl-PL" sz="1600" dirty="0"/>
              <a:t> </a:t>
            </a:r>
            <a:r>
              <a:rPr lang="pl-PL" sz="1600" dirty="0" err="1"/>
              <a:t>similarity</a:t>
            </a:r>
            <a:r>
              <a:rPr lang="pl-PL" sz="1600" dirty="0"/>
              <a:t> and </a:t>
            </a:r>
            <a:r>
              <a:rPr lang="pl-PL" sz="1600" dirty="0" err="1"/>
              <a:t>its</a:t>
            </a:r>
            <a:r>
              <a:rPr lang="pl-PL" sz="1600" dirty="0"/>
              <a:t> </a:t>
            </a:r>
            <a:r>
              <a:rPr lang="pl-PL" sz="1600" dirty="0" err="1"/>
              <a:t>pitfalls</a:t>
            </a:r>
            <a:endParaRPr lang="pl-PL" sz="1600" dirty="0"/>
          </a:p>
          <a:p>
            <a:pPr marL="285750" indent="-285750">
              <a:buFont typeface="Arial" panose="020B0604020202020204" pitchFamily="34" charset="0"/>
              <a:buChar char="•"/>
            </a:pPr>
            <a:r>
              <a:rPr lang="pl-PL" sz="1600" b="1" i="1" dirty="0">
                <a:solidFill>
                  <a:schemeClr val="tx1">
                    <a:lumMod val="75000"/>
                    <a:lumOff val="25000"/>
                  </a:schemeClr>
                </a:solidFill>
              </a:rPr>
              <a:t>BERT </a:t>
            </a:r>
            <a:r>
              <a:rPr lang="pl-PL" sz="1600" b="1" i="1" dirty="0" err="1">
                <a:solidFill>
                  <a:schemeClr val="tx1">
                    <a:lumMod val="75000"/>
                    <a:lumOff val="25000"/>
                  </a:schemeClr>
                </a:solidFill>
              </a:rPr>
              <a:t>finetuning</a:t>
            </a:r>
            <a:r>
              <a:rPr lang="pl-PL" sz="1600" b="1" i="1" dirty="0">
                <a:solidFill>
                  <a:schemeClr val="tx1">
                    <a:lumMod val="75000"/>
                    <a:lumOff val="25000"/>
                  </a:schemeClr>
                </a:solidFill>
              </a:rPr>
              <a:t> </a:t>
            </a:r>
            <a:r>
              <a:rPr lang="pl-PL" sz="1600" b="1" i="1" dirty="0" err="1">
                <a:solidFill>
                  <a:schemeClr val="tx1">
                    <a:lumMod val="75000"/>
                    <a:lumOff val="25000"/>
                  </a:schemeClr>
                </a:solidFill>
              </a:rPr>
              <a:t>experiment</a:t>
            </a:r>
            <a:endParaRPr lang="pl-PL" sz="1600" b="1" i="1" dirty="0">
              <a:solidFill>
                <a:schemeClr val="tx1">
                  <a:lumMod val="75000"/>
                  <a:lumOff val="25000"/>
                </a:schemeClr>
              </a:solidFill>
            </a:endParaRPr>
          </a:p>
          <a:p>
            <a:pPr marL="285750" indent="-285750">
              <a:buFont typeface="Arial" panose="020B0604020202020204" pitchFamily="34" charset="0"/>
              <a:buChar char="•"/>
            </a:pPr>
            <a:r>
              <a:rPr lang="pl-PL" sz="1600" dirty="0"/>
              <a:t>LLM </a:t>
            </a:r>
            <a:r>
              <a:rPr lang="pl-PL" sz="1600" dirty="0" err="1"/>
              <a:t>training</a:t>
            </a:r>
            <a:r>
              <a:rPr lang="pl-PL" sz="1600" dirty="0"/>
              <a:t> and fine-</a:t>
            </a:r>
            <a:r>
              <a:rPr lang="pl-PL" sz="1600" dirty="0" err="1"/>
              <a:t>tuning</a:t>
            </a:r>
            <a:endParaRPr lang="pl-PL" sz="1600" dirty="0"/>
          </a:p>
          <a:p>
            <a:endParaRPr lang="pl-PL" sz="1600" dirty="0"/>
          </a:p>
          <a:p>
            <a:endParaRPr lang="pl-PL" sz="1600" dirty="0"/>
          </a:p>
          <a:p>
            <a:pPr marL="742950" lvl="1" indent="-285750">
              <a:buFont typeface="Arial" panose="020B0604020202020204" pitchFamily="34" charset="0"/>
              <a:buChar char="•"/>
            </a:pPr>
            <a:endParaRPr lang="en-GB" sz="1600" dirty="0"/>
          </a:p>
        </p:txBody>
      </p:sp>
      <p:pic>
        <p:nvPicPr>
          <p:cNvPr id="16" name="Grafika 15" descr="Pojedyncze koło zębate">
            <a:extLst>
              <a:ext uri="{FF2B5EF4-FFF2-40B4-BE49-F238E27FC236}">
                <a16:creationId xmlns:a16="http://schemas.microsoft.com/office/drawing/2014/main" id="{96165416-EA54-62EC-752F-A8F274E36CB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4603" y="3568115"/>
            <a:ext cx="395902" cy="395902"/>
          </a:xfrm>
          <a:prstGeom prst="rect">
            <a:avLst/>
          </a:prstGeom>
        </p:spPr>
      </p:pic>
      <p:pic>
        <p:nvPicPr>
          <p:cNvPr id="17" name="Grafika 16" descr="Pojedyncze koło zębate">
            <a:extLst>
              <a:ext uri="{FF2B5EF4-FFF2-40B4-BE49-F238E27FC236}">
                <a16:creationId xmlns:a16="http://schemas.microsoft.com/office/drawing/2014/main" id="{C603597A-4554-DB3E-296A-98278BF66AD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8722" y="4542239"/>
            <a:ext cx="395902" cy="395902"/>
          </a:xfrm>
          <a:prstGeom prst="rect">
            <a:avLst/>
          </a:prstGeom>
        </p:spPr>
      </p:pic>
      <p:pic>
        <p:nvPicPr>
          <p:cNvPr id="18" name="Grafika 17" descr="Pojedyncze koło zębate">
            <a:extLst>
              <a:ext uri="{FF2B5EF4-FFF2-40B4-BE49-F238E27FC236}">
                <a16:creationId xmlns:a16="http://schemas.microsoft.com/office/drawing/2014/main" id="{FDDA19BE-4495-0B8B-FF6C-34A96725E34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215787" y="4052087"/>
            <a:ext cx="395902" cy="395902"/>
          </a:xfrm>
          <a:prstGeom prst="rect">
            <a:avLst/>
          </a:prstGeom>
        </p:spPr>
      </p:pic>
      <p:sp>
        <p:nvSpPr>
          <p:cNvPr id="19" name="pole tekstowe 18">
            <a:extLst>
              <a:ext uri="{FF2B5EF4-FFF2-40B4-BE49-F238E27FC236}">
                <a16:creationId xmlns:a16="http://schemas.microsoft.com/office/drawing/2014/main" id="{03333AD4-B3FB-2CB3-DC81-A49AB273F415}"/>
              </a:ext>
            </a:extLst>
          </p:cNvPr>
          <p:cNvSpPr txBox="1"/>
          <p:nvPr/>
        </p:nvSpPr>
        <p:spPr>
          <a:xfrm>
            <a:off x="6195585" y="1648758"/>
            <a:ext cx="2712092" cy="6001643"/>
          </a:xfrm>
          <a:prstGeom prst="rect">
            <a:avLst/>
          </a:prstGeom>
          <a:noFill/>
        </p:spPr>
        <p:txBody>
          <a:bodyPr wrap="square" rtlCol="0">
            <a:spAutoFit/>
          </a:bodyPr>
          <a:lstStyle/>
          <a:p>
            <a:r>
              <a:rPr lang="pl-PL" sz="1600" b="1" dirty="0"/>
              <a:t>Agent Basics</a:t>
            </a:r>
          </a:p>
          <a:p>
            <a:pPr marL="285750" indent="-285750">
              <a:buFont typeface="Arial" panose="020B0604020202020204" pitchFamily="34" charset="0"/>
              <a:buChar char="•"/>
            </a:pPr>
            <a:r>
              <a:rPr lang="pl-PL" sz="1600" dirty="0"/>
              <a:t>6 </a:t>
            </a:r>
            <a:r>
              <a:rPr lang="pl-PL" sz="1600" dirty="0" err="1"/>
              <a:t>levels</a:t>
            </a:r>
            <a:r>
              <a:rPr lang="pl-PL" sz="1600" dirty="0"/>
              <a:t> of LLM </a:t>
            </a:r>
            <a:r>
              <a:rPr lang="pl-PL" sz="1600" dirty="0" err="1"/>
              <a:t>Autonomy</a:t>
            </a:r>
            <a:endParaRPr lang="pl-PL" sz="1600" dirty="0"/>
          </a:p>
          <a:p>
            <a:pPr marL="285750" indent="-285750">
              <a:buFont typeface="Arial" panose="020B0604020202020204" pitchFamily="34" charset="0"/>
              <a:buChar char="•"/>
            </a:pPr>
            <a:r>
              <a:rPr lang="pl-PL" sz="1600" dirty="0" err="1"/>
              <a:t>Tool</a:t>
            </a:r>
            <a:r>
              <a:rPr lang="pl-PL" sz="1600" dirty="0"/>
              <a:t> </a:t>
            </a:r>
            <a:r>
              <a:rPr lang="pl-PL" sz="1600" dirty="0" err="1"/>
              <a:t>usage</a:t>
            </a:r>
            <a:endParaRPr lang="pl-PL" sz="1600" dirty="0"/>
          </a:p>
          <a:p>
            <a:pPr marL="285750" indent="-285750">
              <a:buFont typeface="Arial" panose="020B0604020202020204" pitchFamily="34" charset="0"/>
              <a:buChar char="•"/>
            </a:pPr>
            <a:r>
              <a:rPr lang="pl-PL" sz="1600" dirty="0"/>
              <a:t>`</a:t>
            </a:r>
            <a:r>
              <a:rPr lang="pl-PL" sz="1600" dirty="0" err="1"/>
              <a:t>Reasoning</a:t>
            </a:r>
            <a:r>
              <a:rPr lang="pl-PL" sz="1600" dirty="0"/>
              <a:t>` proces</a:t>
            </a:r>
          </a:p>
          <a:p>
            <a:endParaRPr lang="pl-PL" sz="1600" dirty="0"/>
          </a:p>
          <a:p>
            <a:r>
              <a:rPr lang="pl-PL" sz="1600" b="1" dirty="0"/>
              <a:t>LLM </a:t>
            </a:r>
            <a:r>
              <a:rPr lang="pl-PL" sz="1600" b="1" dirty="0" err="1"/>
              <a:t>Flow</a:t>
            </a:r>
            <a:r>
              <a:rPr lang="pl-PL" sz="1600" b="1" dirty="0"/>
              <a:t> </a:t>
            </a:r>
            <a:r>
              <a:rPr lang="pl-PL" sz="1600" b="1" dirty="0" err="1"/>
              <a:t>orchestration</a:t>
            </a:r>
            <a:endParaRPr lang="pl-PL" sz="1600" b="1" dirty="0"/>
          </a:p>
          <a:p>
            <a:pPr marL="285750" indent="-285750">
              <a:buFont typeface="Arial" panose="020B0604020202020204" pitchFamily="34" charset="0"/>
              <a:buChar char="•"/>
            </a:pPr>
            <a:r>
              <a:rPr lang="pl-PL" sz="1600" dirty="0"/>
              <a:t>How to </a:t>
            </a:r>
            <a:r>
              <a:rPr lang="pl-PL" sz="1600" dirty="0" err="1"/>
              <a:t>improve</a:t>
            </a:r>
            <a:r>
              <a:rPr lang="pl-PL" sz="1600" dirty="0"/>
              <a:t> </a:t>
            </a:r>
            <a:r>
              <a:rPr lang="pl-PL" sz="1600" dirty="0" err="1"/>
              <a:t>results</a:t>
            </a:r>
            <a:r>
              <a:rPr lang="pl-PL" sz="1600" dirty="0"/>
              <a:t> with </a:t>
            </a:r>
            <a:r>
              <a:rPr lang="pl-PL" sz="1600" dirty="0" err="1"/>
              <a:t>multiple</a:t>
            </a:r>
            <a:r>
              <a:rPr lang="pl-PL" sz="1600" dirty="0"/>
              <a:t> LLM-</a:t>
            </a:r>
            <a:r>
              <a:rPr lang="pl-PL" sz="1600" dirty="0" err="1"/>
              <a:t>calls</a:t>
            </a:r>
            <a:endParaRPr lang="pl-PL" sz="1600" dirty="0"/>
          </a:p>
          <a:p>
            <a:pPr marL="285750" indent="-285750">
              <a:buFont typeface="Arial" panose="020B0604020202020204" pitchFamily="34" charset="0"/>
              <a:buChar char="•"/>
            </a:pPr>
            <a:r>
              <a:rPr lang="pl-PL" sz="1600" b="1" i="1" dirty="0" err="1">
                <a:solidFill>
                  <a:schemeClr val="tx1">
                    <a:lumMod val="75000"/>
                    <a:lumOff val="25000"/>
                  </a:schemeClr>
                </a:solidFill>
              </a:rPr>
              <a:t>Building</a:t>
            </a:r>
            <a:r>
              <a:rPr lang="pl-PL" sz="1600" b="1" i="1" dirty="0">
                <a:solidFill>
                  <a:schemeClr val="tx1">
                    <a:lumMod val="75000"/>
                    <a:lumOff val="25000"/>
                  </a:schemeClr>
                </a:solidFill>
              </a:rPr>
              <a:t> </a:t>
            </a:r>
            <a:r>
              <a:rPr lang="pl-PL" sz="1600" b="1" i="1" dirty="0" err="1">
                <a:solidFill>
                  <a:schemeClr val="tx1">
                    <a:lumMod val="75000"/>
                    <a:lumOff val="25000"/>
                  </a:schemeClr>
                </a:solidFill>
              </a:rPr>
              <a:t>first</a:t>
            </a:r>
            <a:r>
              <a:rPr lang="pl-PL" sz="1600" b="1" i="1" dirty="0">
                <a:solidFill>
                  <a:schemeClr val="tx1">
                    <a:lumMod val="75000"/>
                    <a:lumOff val="25000"/>
                  </a:schemeClr>
                </a:solidFill>
              </a:rPr>
              <a:t> </a:t>
            </a:r>
            <a:r>
              <a:rPr lang="pl-PL" sz="1600" b="1" i="1" dirty="0" err="1">
                <a:solidFill>
                  <a:schemeClr val="tx1">
                    <a:lumMod val="75000"/>
                    <a:lumOff val="25000"/>
                  </a:schemeClr>
                </a:solidFill>
              </a:rPr>
              <a:t>flow</a:t>
            </a:r>
            <a:r>
              <a:rPr lang="pl-PL" sz="1600" b="1" i="1" dirty="0">
                <a:solidFill>
                  <a:schemeClr val="tx1">
                    <a:lumMod val="75000"/>
                    <a:lumOff val="25000"/>
                  </a:schemeClr>
                </a:solidFill>
              </a:rPr>
              <a:t> with </a:t>
            </a:r>
            <a:r>
              <a:rPr lang="pl-PL" sz="1600" b="1" i="1" dirty="0" err="1">
                <a:solidFill>
                  <a:schemeClr val="tx1">
                    <a:lumMod val="75000"/>
                    <a:lumOff val="25000"/>
                  </a:schemeClr>
                </a:solidFill>
              </a:rPr>
              <a:t>LangChain</a:t>
            </a:r>
            <a:r>
              <a:rPr lang="pl-PL" sz="1600" b="1" i="1" dirty="0">
                <a:solidFill>
                  <a:schemeClr val="tx1">
                    <a:lumMod val="75000"/>
                    <a:lumOff val="25000"/>
                  </a:schemeClr>
                </a:solidFill>
              </a:rPr>
              <a:t> and </a:t>
            </a:r>
            <a:r>
              <a:rPr lang="pl-PL" sz="1600" b="1" i="1" dirty="0" err="1">
                <a:solidFill>
                  <a:schemeClr val="tx1">
                    <a:lumMod val="75000"/>
                    <a:lumOff val="25000"/>
                  </a:schemeClr>
                </a:solidFill>
              </a:rPr>
              <a:t>eval</a:t>
            </a:r>
            <a:r>
              <a:rPr lang="pl-PL" sz="1600" b="1" i="1" dirty="0">
                <a:solidFill>
                  <a:schemeClr val="tx1">
                    <a:lumMod val="75000"/>
                    <a:lumOff val="25000"/>
                  </a:schemeClr>
                </a:solidFill>
              </a:rPr>
              <a:t> with </a:t>
            </a:r>
            <a:r>
              <a:rPr lang="pl-PL" sz="1600" b="1" i="1" dirty="0" err="1">
                <a:solidFill>
                  <a:schemeClr val="tx1">
                    <a:lumMod val="75000"/>
                    <a:lumOff val="25000"/>
                  </a:schemeClr>
                </a:solidFill>
              </a:rPr>
              <a:t>LangSmith</a:t>
            </a:r>
            <a:br>
              <a:rPr lang="pl-PL" sz="1600" i="1" dirty="0"/>
            </a:br>
            <a:endParaRPr lang="pl-PL" sz="1600" i="1" dirty="0"/>
          </a:p>
          <a:p>
            <a:r>
              <a:rPr lang="pl-PL" sz="1600" b="1" dirty="0" err="1"/>
              <a:t>ChatBots</a:t>
            </a:r>
            <a:endParaRPr lang="pl-PL" sz="1600" b="1" dirty="0"/>
          </a:p>
          <a:p>
            <a:pPr marL="285750" indent="-285750">
              <a:buFont typeface="Arial" panose="020B0604020202020204" pitchFamily="34" charset="0"/>
              <a:buChar char="•"/>
            </a:pPr>
            <a:r>
              <a:rPr lang="pl-PL" sz="1600" dirty="0" err="1"/>
              <a:t>Why</a:t>
            </a:r>
            <a:r>
              <a:rPr lang="pl-PL" sz="1600" dirty="0"/>
              <a:t> </a:t>
            </a:r>
            <a:r>
              <a:rPr lang="pl-PL" sz="1600" dirty="0" err="1"/>
              <a:t>are</a:t>
            </a:r>
            <a:r>
              <a:rPr lang="pl-PL" sz="1600" dirty="0"/>
              <a:t> </a:t>
            </a:r>
            <a:r>
              <a:rPr lang="pl-PL" sz="1600" dirty="0" err="1"/>
              <a:t>chatbots</a:t>
            </a:r>
            <a:r>
              <a:rPr lang="pl-PL" sz="1600" dirty="0"/>
              <a:t> most popular LLM </a:t>
            </a:r>
            <a:r>
              <a:rPr lang="pl-PL" sz="1600" dirty="0" err="1"/>
              <a:t>use</a:t>
            </a:r>
            <a:r>
              <a:rPr lang="pl-PL" sz="1600" dirty="0"/>
              <a:t> </a:t>
            </a:r>
            <a:r>
              <a:rPr lang="pl-PL" sz="1600" dirty="0" err="1"/>
              <a:t>case</a:t>
            </a:r>
            <a:r>
              <a:rPr lang="pl-PL" sz="1600" dirty="0"/>
              <a:t>?</a:t>
            </a:r>
          </a:p>
          <a:p>
            <a:pPr marL="285750" indent="-285750">
              <a:buFont typeface="Arial" panose="020B0604020202020204" pitchFamily="34" charset="0"/>
              <a:buChar char="•"/>
            </a:pPr>
            <a:r>
              <a:rPr lang="pl-PL" sz="1600" dirty="0"/>
              <a:t>How to </a:t>
            </a:r>
            <a:r>
              <a:rPr lang="pl-PL" sz="1600" dirty="0" err="1"/>
              <a:t>enable</a:t>
            </a:r>
            <a:r>
              <a:rPr lang="pl-PL" sz="1600" dirty="0"/>
              <a:t> </a:t>
            </a:r>
            <a:r>
              <a:rPr lang="pl-PL" sz="1600" dirty="0" err="1"/>
              <a:t>chatbots</a:t>
            </a:r>
            <a:r>
              <a:rPr lang="pl-PL" sz="1600" dirty="0"/>
              <a:t> </a:t>
            </a:r>
            <a:r>
              <a:rPr lang="pl-PL" sz="1600" dirty="0" err="1"/>
              <a:t>take</a:t>
            </a:r>
            <a:r>
              <a:rPr lang="pl-PL" sz="1600" dirty="0"/>
              <a:t> </a:t>
            </a:r>
            <a:r>
              <a:rPr lang="pl-PL" sz="1600" dirty="0" err="1"/>
              <a:t>actions</a:t>
            </a:r>
            <a:r>
              <a:rPr lang="pl-PL" sz="1600" dirty="0"/>
              <a:t> and </a:t>
            </a:r>
            <a:r>
              <a:rPr lang="pl-PL" sz="1600" dirty="0" err="1"/>
              <a:t>access</a:t>
            </a:r>
            <a:r>
              <a:rPr lang="pl-PL" sz="1600" dirty="0"/>
              <a:t> data?</a:t>
            </a:r>
          </a:p>
          <a:p>
            <a:pPr marL="285750" indent="-285750">
              <a:buFont typeface="Arial" panose="020B0604020202020204" pitchFamily="34" charset="0"/>
              <a:buChar char="•"/>
            </a:pPr>
            <a:r>
              <a:rPr lang="pl-PL" sz="1600" b="1" i="1" dirty="0" err="1">
                <a:solidFill>
                  <a:schemeClr val="tx1">
                    <a:lumMod val="75000"/>
                    <a:lumOff val="25000"/>
                  </a:schemeClr>
                </a:solidFill>
              </a:rPr>
              <a:t>Building</a:t>
            </a:r>
            <a:r>
              <a:rPr lang="pl-PL" sz="1600" b="1" i="1" dirty="0">
                <a:solidFill>
                  <a:schemeClr val="tx1">
                    <a:lumMod val="75000"/>
                    <a:lumOff val="25000"/>
                  </a:schemeClr>
                </a:solidFill>
              </a:rPr>
              <a:t> </a:t>
            </a:r>
            <a:r>
              <a:rPr lang="pl-PL" sz="1600" b="1" i="1" dirty="0" err="1">
                <a:solidFill>
                  <a:schemeClr val="tx1">
                    <a:lumMod val="75000"/>
                    <a:lumOff val="25000"/>
                  </a:schemeClr>
                </a:solidFill>
              </a:rPr>
              <a:t>level</a:t>
            </a:r>
            <a:r>
              <a:rPr lang="pl-PL" sz="1600" b="1" i="1" dirty="0">
                <a:solidFill>
                  <a:schemeClr val="tx1">
                    <a:lumMod val="75000"/>
                    <a:lumOff val="25000"/>
                  </a:schemeClr>
                </a:solidFill>
              </a:rPr>
              <a:t> 5 </a:t>
            </a:r>
            <a:r>
              <a:rPr lang="pl-PL" sz="1600" b="1" i="1" dirty="0" err="1">
                <a:solidFill>
                  <a:schemeClr val="tx1">
                    <a:lumMod val="75000"/>
                    <a:lumOff val="25000"/>
                  </a:schemeClr>
                </a:solidFill>
              </a:rPr>
              <a:t>autonomy</a:t>
            </a:r>
            <a:r>
              <a:rPr lang="pl-PL" sz="1600" b="1" i="1" dirty="0">
                <a:solidFill>
                  <a:schemeClr val="tx1">
                    <a:lumMod val="75000"/>
                    <a:lumOff val="25000"/>
                  </a:schemeClr>
                </a:solidFill>
              </a:rPr>
              <a:t> Chat Bot</a:t>
            </a:r>
          </a:p>
          <a:p>
            <a:pPr marL="285750" indent="-285750">
              <a:buFont typeface="Arial" panose="020B0604020202020204" pitchFamily="34" charset="0"/>
              <a:buChar char="•"/>
            </a:pPr>
            <a:endParaRPr lang="pl-PL" sz="1600" dirty="0"/>
          </a:p>
          <a:p>
            <a:pPr marL="285750" indent="-285750">
              <a:buFont typeface="Arial" panose="020B0604020202020204" pitchFamily="34" charset="0"/>
              <a:buChar char="•"/>
            </a:pPr>
            <a:endParaRPr lang="pl-PL" sz="1600" dirty="0"/>
          </a:p>
          <a:p>
            <a:pPr marL="285750" indent="-285750">
              <a:buFont typeface="Arial" panose="020B0604020202020204" pitchFamily="34" charset="0"/>
              <a:buChar char="•"/>
            </a:pPr>
            <a:endParaRPr lang="pl-PL" sz="1600" b="1" dirty="0"/>
          </a:p>
          <a:p>
            <a:pPr marL="742950" lvl="1" indent="-285750">
              <a:buFont typeface="Arial" panose="020B0604020202020204" pitchFamily="34" charset="0"/>
              <a:buChar char="•"/>
            </a:pPr>
            <a:endParaRPr lang="en-GB" sz="1600" dirty="0"/>
          </a:p>
        </p:txBody>
      </p:sp>
      <p:pic>
        <p:nvPicPr>
          <p:cNvPr id="20" name="Grafika 19" descr="Pojedyncze koło zębate">
            <a:extLst>
              <a:ext uri="{FF2B5EF4-FFF2-40B4-BE49-F238E27FC236}">
                <a16:creationId xmlns:a16="http://schemas.microsoft.com/office/drawing/2014/main" id="{0EF2E998-1EDB-3560-4A61-405723CE07D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23743" y="3568115"/>
            <a:ext cx="395902" cy="395902"/>
          </a:xfrm>
          <a:prstGeom prst="rect">
            <a:avLst/>
          </a:prstGeom>
        </p:spPr>
      </p:pic>
      <p:pic>
        <p:nvPicPr>
          <p:cNvPr id="21" name="Grafika 20" descr="Pojedyncze koło zębate">
            <a:extLst>
              <a:ext uri="{FF2B5EF4-FFF2-40B4-BE49-F238E27FC236}">
                <a16:creationId xmlns:a16="http://schemas.microsoft.com/office/drawing/2014/main" id="{08ED4567-360C-6A2C-8CB9-9927702C109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215787" y="6012693"/>
            <a:ext cx="395902" cy="395902"/>
          </a:xfrm>
          <a:prstGeom prst="rect">
            <a:avLst/>
          </a:prstGeom>
        </p:spPr>
      </p:pic>
      <p:pic>
        <p:nvPicPr>
          <p:cNvPr id="22" name="Grafika 21" descr="Pojedyncze koło zębate">
            <a:extLst>
              <a:ext uri="{FF2B5EF4-FFF2-40B4-BE49-F238E27FC236}">
                <a16:creationId xmlns:a16="http://schemas.microsoft.com/office/drawing/2014/main" id="{C9E8CC72-78E1-B43F-5D99-59EF9149593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21684" y="6012693"/>
            <a:ext cx="395902" cy="395902"/>
          </a:xfrm>
          <a:prstGeom prst="rect">
            <a:avLst/>
          </a:prstGeom>
        </p:spPr>
      </p:pic>
      <p:sp>
        <p:nvSpPr>
          <p:cNvPr id="23" name="pole tekstowe 22">
            <a:extLst>
              <a:ext uri="{FF2B5EF4-FFF2-40B4-BE49-F238E27FC236}">
                <a16:creationId xmlns:a16="http://schemas.microsoft.com/office/drawing/2014/main" id="{7807E60F-EA51-CB7A-A70F-8FADAB5C7E39}"/>
              </a:ext>
            </a:extLst>
          </p:cNvPr>
          <p:cNvSpPr txBox="1"/>
          <p:nvPr/>
        </p:nvSpPr>
        <p:spPr>
          <a:xfrm>
            <a:off x="9036996" y="1648758"/>
            <a:ext cx="2712092" cy="4278094"/>
          </a:xfrm>
          <a:prstGeom prst="rect">
            <a:avLst/>
          </a:prstGeom>
          <a:noFill/>
        </p:spPr>
        <p:txBody>
          <a:bodyPr wrap="square" rtlCol="0">
            <a:spAutoFit/>
          </a:bodyPr>
          <a:lstStyle/>
          <a:p>
            <a:r>
              <a:rPr lang="pl-PL" sz="1600" b="1" dirty="0" err="1"/>
              <a:t>Assignments</a:t>
            </a:r>
            <a:r>
              <a:rPr lang="pl-PL" sz="1600" b="1" dirty="0"/>
              <a:t> Presentation</a:t>
            </a:r>
          </a:p>
          <a:p>
            <a:pPr marL="285750" indent="-285750">
              <a:buFont typeface="Arial" panose="020B0604020202020204" pitchFamily="34" charset="0"/>
              <a:buChar char="•"/>
            </a:pPr>
            <a:r>
              <a:rPr lang="pl-PL" sz="1600" dirty="0" err="1"/>
              <a:t>Discussing</a:t>
            </a:r>
            <a:r>
              <a:rPr lang="pl-PL" sz="1600" dirty="0"/>
              <a:t> </a:t>
            </a:r>
            <a:r>
              <a:rPr lang="pl-PL" sz="1600" dirty="0" err="1"/>
              <a:t>Results</a:t>
            </a:r>
            <a:endParaRPr lang="pl-PL" sz="1600" dirty="0"/>
          </a:p>
          <a:p>
            <a:pPr marL="285750" indent="-285750">
              <a:buFont typeface="Arial" panose="020B0604020202020204" pitchFamily="34" charset="0"/>
              <a:buChar char="•"/>
            </a:pPr>
            <a:r>
              <a:rPr lang="pl-PL" sz="1600" dirty="0" err="1"/>
              <a:t>Lessons</a:t>
            </a:r>
            <a:r>
              <a:rPr lang="pl-PL" sz="1600" dirty="0"/>
              <a:t> </a:t>
            </a:r>
            <a:r>
              <a:rPr lang="pl-PL" sz="1600" dirty="0" err="1"/>
              <a:t>learned</a:t>
            </a:r>
            <a:r>
              <a:rPr lang="pl-PL" sz="1600" dirty="0"/>
              <a:t> &amp; </a:t>
            </a:r>
            <a:r>
              <a:rPr lang="pl-PL" sz="1600" dirty="0" err="1"/>
              <a:t>Challenges</a:t>
            </a:r>
            <a:endParaRPr lang="pl-PL" sz="1600" dirty="0"/>
          </a:p>
          <a:p>
            <a:endParaRPr lang="pl-PL" sz="1600" dirty="0"/>
          </a:p>
          <a:p>
            <a:r>
              <a:rPr lang="pl-PL" sz="1600" b="1" dirty="0" err="1"/>
              <a:t>LLMs</a:t>
            </a:r>
            <a:r>
              <a:rPr lang="pl-PL" sz="1600" b="1" dirty="0"/>
              <a:t> in </a:t>
            </a:r>
            <a:r>
              <a:rPr lang="pl-PL" sz="1600" b="1" dirty="0" err="1"/>
              <a:t>production</a:t>
            </a:r>
            <a:endParaRPr lang="pl-PL" sz="1600" b="1" dirty="0"/>
          </a:p>
          <a:p>
            <a:pPr marL="285750" indent="-285750">
              <a:buFont typeface="Arial" panose="020B0604020202020204" pitchFamily="34" charset="0"/>
              <a:buChar char="•"/>
            </a:pPr>
            <a:r>
              <a:rPr lang="pl-PL" sz="1600" dirty="0" err="1"/>
              <a:t>Evaluating</a:t>
            </a:r>
            <a:r>
              <a:rPr lang="pl-PL" sz="1600" dirty="0"/>
              <a:t> user feedback</a:t>
            </a:r>
          </a:p>
          <a:p>
            <a:pPr marL="285750" indent="-285750">
              <a:buFont typeface="Arial" panose="020B0604020202020204" pitchFamily="34" charset="0"/>
              <a:buChar char="•"/>
            </a:pPr>
            <a:r>
              <a:rPr lang="pl-PL" sz="1600" i="1" dirty="0"/>
              <a:t>Optimizing </a:t>
            </a:r>
            <a:r>
              <a:rPr lang="pl-PL" sz="1600" i="1" dirty="0" err="1"/>
              <a:t>cost</a:t>
            </a:r>
            <a:r>
              <a:rPr lang="pl-PL" sz="1600" i="1" dirty="0"/>
              <a:t> and </a:t>
            </a:r>
            <a:r>
              <a:rPr lang="pl-PL" sz="1600" i="1" dirty="0" err="1"/>
              <a:t>latency</a:t>
            </a:r>
            <a:br>
              <a:rPr lang="pl-PL" sz="1600" i="1" dirty="0"/>
            </a:br>
            <a:endParaRPr lang="pl-PL" sz="1600" i="1" dirty="0"/>
          </a:p>
          <a:p>
            <a:r>
              <a:rPr lang="pl-PL" sz="1600" b="1" dirty="0"/>
              <a:t>On-</a:t>
            </a:r>
            <a:r>
              <a:rPr lang="pl-PL" sz="1600" b="1" dirty="0" err="1"/>
              <a:t>Premise</a:t>
            </a:r>
            <a:r>
              <a:rPr lang="pl-PL" sz="1600" b="1" dirty="0"/>
              <a:t> </a:t>
            </a:r>
            <a:r>
              <a:rPr lang="pl-PL" sz="1600" b="1" dirty="0" err="1"/>
              <a:t>LLMs</a:t>
            </a:r>
            <a:endParaRPr lang="pl-PL" sz="1600" b="1" dirty="0"/>
          </a:p>
          <a:p>
            <a:pPr marL="285750" indent="-285750">
              <a:buFont typeface="Arial" panose="020B0604020202020204" pitchFamily="34" charset="0"/>
              <a:buChar char="•"/>
            </a:pPr>
            <a:r>
              <a:rPr lang="pl-PL" sz="1600" dirty="0" err="1"/>
              <a:t>When</a:t>
            </a:r>
            <a:r>
              <a:rPr lang="pl-PL" sz="1600" dirty="0"/>
              <a:t> </a:t>
            </a:r>
            <a:r>
              <a:rPr lang="pl-PL" sz="1600" dirty="0" err="1"/>
              <a:t>is</a:t>
            </a:r>
            <a:r>
              <a:rPr lang="pl-PL" sz="1600" dirty="0"/>
              <a:t> </a:t>
            </a:r>
            <a:r>
              <a:rPr lang="pl-PL" sz="1600" dirty="0" err="1"/>
              <a:t>it</a:t>
            </a:r>
            <a:r>
              <a:rPr lang="pl-PL" sz="1600" dirty="0"/>
              <a:t> </a:t>
            </a:r>
            <a:r>
              <a:rPr lang="pl-PL" sz="1600" dirty="0" err="1"/>
              <a:t>worth</a:t>
            </a:r>
            <a:r>
              <a:rPr lang="pl-PL" sz="1600" dirty="0"/>
              <a:t> </a:t>
            </a:r>
            <a:r>
              <a:rPr lang="pl-PL" sz="1600" dirty="0" err="1"/>
              <a:t>launching</a:t>
            </a:r>
            <a:r>
              <a:rPr lang="pl-PL" sz="1600" dirty="0"/>
              <a:t> </a:t>
            </a:r>
            <a:r>
              <a:rPr lang="pl-PL" sz="1600" dirty="0" err="1"/>
              <a:t>LLMs</a:t>
            </a:r>
            <a:r>
              <a:rPr lang="pl-PL" sz="1600" dirty="0"/>
              <a:t> </a:t>
            </a:r>
            <a:r>
              <a:rPr lang="pl-PL" sz="1600" dirty="0" err="1"/>
              <a:t>locally</a:t>
            </a:r>
            <a:r>
              <a:rPr lang="pl-PL" sz="1600" dirty="0"/>
              <a:t>?</a:t>
            </a:r>
          </a:p>
          <a:p>
            <a:pPr marL="285750" indent="-285750">
              <a:buFont typeface="Arial" panose="020B0604020202020204" pitchFamily="34" charset="0"/>
              <a:buChar char="•"/>
            </a:pPr>
            <a:r>
              <a:rPr lang="pl-PL" sz="1600" b="1" i="1" dirty="0" err="1">
                <a:solidFill>
                  <a:schemeClr val="tx1">
                    <a:lumMod val="75000"/>
                    <a:lumOff val="25000"/>
                  </a:schemeClr>
                </a:solidFill>
              </a:rPr>
              <a:t>Launching</a:t>
            </a:r>
            <a:r>
              <a:rPr lang="pl-PL" sz="1600" b="1" i="1" dirty="0">
                <a:solidFill>
                  <a:schemeClr val="tx1">
                    <a:lumMod val="75000"/>
                    <a:lumOff val="25000"/>
                  </a:schemeClr>
                </a:solidFill>
              </a:rPr>
              <a:t> &lt;10B LLM </a:t>
            </a:r>
            <a:r>
              <a:rPr lang="pl-PL" sz="1600" b="1" i="1" dirty="0" err="1">
                <a:solidFill>
                  <a:schemeClr val="tx1">
                    <a:lumMod val="75000"/>
                    <a:lumOff val="25000"/>
                  </a:schemeClr>
                </a:solidFill>
              </a:rPr>
              <a:t>locally</a:t>
            </a:r>
            <a:r>
              <a:rPr lang="pl-PL" sz="1600" b="1" i="1" dirty="0">
                <a:solidFill>
                  <a:schemeClr val="tx1">
                    <a:lumMod val="75000"/>
                    <a:lumOff val="25000"/>
                  </a:schemeClr>
                </a:solidFill>
              </a:rPr>
              <a:t> with LM Studio</a:t>
            </a:r>
          </a:p>
          <a:p>
            <a:pPr marL="285750" indent="-285750">
              <a:buFont typeface="Arial" panose="020B0604020202020204" pitchFamily="34" charset="0"/>
              <a:buChar char="•"/>
            </a:pPr>
            <a:endParaRPr lang="pl-PL" sz="1600" b="1" dirty="0"/>
          </a:p>
          <a:p>
            <a:pPr marL="742950" lvl="1" indent="-285750">
              <a:buFont typeface="Arial" panose="020B0604020202020204" pitchFamily="34" charset="0"/>
              <a:buChar char="•"/>
            </a:pPr>
            <a:endParaRPr lang="en-GB" sz="1600" dirty="0"/>
          </a:p>
        </p:txBody>
      </p:sp>
      <p:pic>
        <p:nvPicPr>
          <p:cNvPr id="24" name="Grafika 23" descr="Pojedyncze koło zębate">
            <a:extLst>
              <a:ext uri="{FF2B5EF4-FFF2-40B4-BE49-F238E27FC236}">
                <a16:creationId xmlns:a16="http://schemas.microsoft.com/office/drawing/2014/main" id="{E2770D72-89FC-96F8-E644-C45B09A98DC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74035" y="4787315"/>
            <a:ext cx="395902" cy="395902"/>
          </a:xfrm>
          <a:prstGeom prst="rect">
            <a:avLst/>
          </a:prstGeom>
        </p:spPr>
      </p:pic>
    </p:spTree>
    <p:extLst>
      <p:ext uri="{BB962C8B-B14F-4D97-AF65-F5344CB8AC3E}">
        <p14:creationId xmlns:p14="http://schemas.microsoft.com/office/powerpoint/2010/main" val="384118258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486867" y="1439036"/>
            <a:ext cx="5385435" cy="1287780"/>
          </a:xfrm>
          <a:prstGeom prst="rect">
            <a:avLst/>
          </a:prstGeom>
        </p:spPr>
        <p:txBody>
          <a:bodyPr vert="horz" wrap="square" lIns="0" tIns="40005" rIns="0" bIns="0" rtlCol="0">
            <a:spAutoFit/>
          </a:bodyPr>
          <a:lstStyle/>
          <a:p>
            <a:pPr marL="241300" marR="5080" indent="-228600">
              <a:lnSpc>
                <a:spcPct val="90000"/>
              </a:lnSpc>
              <a:spcBef>
                <a:spcPts val="315"/>
              </a:spcBef>
              <a:buFont typeface="Arial"/>
              <a:buChar char="•"/>
              <a:tabLst>
                <a:tab pos="241300" algn="l"/>
              </a:tabLst>
            </a:pPr>
            <a:r>
              <a:rPr sz="1800" spc="70" dirty="0">
                <a:solidFill>
                  <a:srgbClr val="374151"/>
                </a:solidFill>
                <a:latin typeface="Lucida Sans Unicode"/>
                <a:cs typeface="Lucida Sans Unicode"/>
              </a:rPr>
              <a:t>Go</a:t>
            </a:r>
            <a:r>
              <a:rPr sz="1800" spc="-100" dirty="0">
                <a:solidFill>
                  <a:srgbClr val="374151"/>
                </a:solidFill>
                <a:latin typeface="Lucida Sans Unicode"/>
                <a:cs typeface="Lucida Sans Unicode"/>
              </a:rPr>
              <a:t> </a:t>
            </a:r>
            <a:r>
              <a:rPr sz="1800" spc="-25" dirty="0">
                <a:solidFill>
                  <a:srgbClr val="374151"/>
                </a:solidFill>
                <a:latin typeface="Lucida Sans Unicode"/>
                <a:cs typeface="Lucida Sans Unicode"/>
              </a:rPr>
              <a:t>to </a:t>
            </a:r>
            <a:r>
              <a:rPr sz="1800" u="sng" spc="-10" dirty="0" err="1">
                <a:solidFill>
                  <a:srgbClr val="0462C1"/>
                </a:solidFill>
                <a:uFill>
                  <a:solidFill>
                    <a:srgbClr val="0462C1"/>
                  </a:solidFill>
                </a:uFill>
                <a:latin typeface="Lucida Sans Unicode"/>
                <a:cs typeface="Lucida Sans Unicode"/>
              </a:rPr>
              <a:t>Sentiment_classification_with</a:t>
            </a:r>
            <a:r>
              <a:rPr sz="1800" u="sng" spc="-10" dirty="0">
                <a:solidFill>
                  <a:srgbClr val="0462C1"/>
                </a:solidFill>
                <a:uFill>
                  <a:solidFill>
                    <a:srgbClr val="0462C1"/>
                  </a:solidFill>
                </a:uFill>
                <a:latin typeface="Lucida Sans Unicode"/>
                <a:cs typeface="Lucida Sans Unicode"/>
              </a:rPr>
              <a:t>_</a:t>
            </a:r>
            <a:r>
              <a:rPr lang="en-GB" sz="1800" u="sng" spc="-10" dirty="0">
                <a:solidFill>
                  <a:srgbClr val="0462C1"/>
                </a:solidFill>
                <a:uFill>
                  <a:solidFill>
                    <a:srgbClr val="0462C1"/>
                  </a:solidFill>
                </a:uFill>
                <a:latin typeface="Lucida Sans Unicode"/>
                <a:cs typeface="Lucida Sans Unicode"/>
              </a:rPr>
              <a:t>BERT</a:t>
            </a:r>
            <a:r>
              <a:rPr sz="1800" u="sng" spc="-10" dirty="0">
                <a:solidFill>
                  <a:srgbClr val="0462C1"/>
                </a:solidFill>
                <a:uFill>
                  <a:solidFill>
                    <a:srgbClr val="0462C1"/>
                  </a:solidFill>
                </a:uFill>
                <a:latin typeface="Lucida Sans Unicode"/>
                <a:cs typeface="Lucida Sans Unicode"/>
              </a:rPr>
              <a:t>.ipynb</a:t>
            </a:r>
            <a:r>
              <a:rPr sz="1800" spc="500" dirty="0">
                <a:solidFill>
                  <a:srgbClr val="0462C1"/>
                </a:solidFill>
                <a:latin typeface="Lucida Sans Unicode"/>
                <a:cs typeface="Lucida Sans Unicode"/>
              </a:rPr>
              <a:t>  </a:t>
            </a:r>
            <a:r>
              <a:rPr sz="1800" spc="50" dirty="0">
                <a:solidFill>
                  <a:srgbClr val="374151"/>
                </a:solidFill>
                <a:latin typeface="Lucida Sans Unicode"/>
                <a:cs typeface="Lucida Sans Unicode"/>
              </a:rPr>
              <a:t>where</a:t>
            </a:r>
            <a:r>
              <a:rPr sz="1800" spc="-85" dirty="0">
                <a:solidFill>
                  <a:srgbClr val="374151"/>
                </a:solidFill>
                <a:latin typeface="Lucida Sans Unicode"/>
                <a:cs typeface="Lucida Sans Unicode"/>
              </a:rPr>
              <a:t> </a:t>
            </a:r>
            <a:r>
              <a:rPr sz="1800" spc="95" dirty="0">
                <a:solidFill>
                  <a:srgbClr val="374151"/>
                </a:solidFill>
                <a:latin typeface="Lucida Sans Unicode"/>
                <a:cs typeface="Lucida Sans Unicode"/>
              </a:rPr>
              <a:t>we</a:t>
            </a:r>
            <a:r>
              <a:rPr sz="1800" spc="-80" dirty="0">
                <a:solidFill>
                  <a:srgbClr val="374151"/>
                </a:solidFill>
                <a:latin typeface="Lucida Sans Unicode"/>
                <a:cs typeface="Lucida Sans Unicode"/>
              </a:rPr>
              <a:t> </a:t>
            </a:r>
            <a:r>
              <a:rPr sz="1800" spc="-45" dirty="0">
                <a:solidFill>
                  <a:srgbClr val="374151"/>
                </a:solidFill>
                <a:latin typeface="Lucida Sans Unicode"/>
                <a:cs typeface="Lucida Sans Unicode"/>
              </a:rPr>
              <a:t>will</a:t>
            </a:r>
            <a:r>
              <a:rPr sz="1800" spc="-90" dirty="0">
                <a:solidFill>
                  <a:srgbClr val="374151"/>
                </a:solidFill>
                <a:latin typeface="Lucida Sans Unicode"/>
                <a:cs typeface="Lucida Sans Unicode"/>
              </a:rPr>
              <a:t> </a:t>
            </a:r>
            <a:r>
              <a:rPr sz="1800" spc="65" dirty="0">
                <a:solidFill>
                  <a:srgbClr val="374151"/>
                </a:solidFill>
                <a:latin typeface="Lucida Sans Unicode"/>
                <a:cs typeface="Lucida Sans Unicode"/>
              </a:rPr>
              <a:t>leverage</a:t>
            </a:r>
            <a:r>
              <a:rPr sz="1800" spc="-80" dirty="0">
                <a:solidFill>
                  <a:srgbClr val="374151"/>
                </a:solidFill>
                <a:latin typeface="Lucida Sans Unicode"/>
                <a:cs typeface="Lucida Sans Unicode"/>
              </a:rPr>
              <a:t> </a:t>
            </a:r>
            <a:r>
              <a:rPr sz="1800" dirty="0">
                <a:solidFill>
                  <a:srgbClr val="374151"/>
                </a:solidFill>
                <a:latin typeface="Lucida Sans Unicode"/>
                <a:cs typeface="Lucida Sans Unicode"/>
              </a:rPr>
              <a:t>Transfer</a:t>
            </a:r>
            <a:r>
              <a:rPr sz="1800" spc="-65" dirty="0">
                <a:solidFill>
                  <a:srgbClr val="374151"/>
                </a:solidFill>
                <a:latin typeface="Lucida Sans Unicode"/>
                <a:cs typeface="Lucida Sans Unicode"/>
              </a:rPr>
              <a:t> </a:t>
            </a:r>
            <a:r>
              <a:rPr sz="1800" dirty="0">
                <a:solidFill>
                  <a:srgbClr val="374151"/>
                </a:solidFill>
                <a:latin typeface="Lucida Sans Unicode"/>
                <a:cs typeface="Lucida Sans Unicode"/>
              </a:rPr>
              <a:t>Learning</a:t>
            </a:r>
            <a:r>
              <a:rPr sz="1800" spc="-95" dirty="0">
                <a:solidFill>
                  <a:srgbClr val="374151"/>
                </a:solidFill>
                <a:latin typeface="Lucida Sans Unicode"/>
                <a:cs typeface="Lucida Sans Unicode"/>
              </a:rPr>
              <a:t> </a:t>
            </a:r>
            <a:r>
              <a:rPr sz="1800" spc="-20" dirty="0">
                <a:solidFill>
                  <a:srgbClr val="374151"/>
                </a:solidFill>
                <a:latin typeface="Lucida Sans Unicode"/>
                <a:cs typeface="Lucida Sans Unicode"/>
              </a:rPr>
              <a:t>with </a:t>
            </a:r>
            <a:r>
              <a:rPr sz="1800" spc="-60" dirty="0">
                <a:solidFill>
                  <a:srgbClr val="374151"/>
                </a:solidFill>
                <a:latin typeface="Lucida Sans Unicode"/>
                <a:cs typeface="Lucida Sans Unicode"/>
              </a:rPr>
              <a:t>BERT</a:t>
            </a:r>
            <a:r>
              <a:rPr sz="1800" spc="-50" dirty="0">
                <a:solidFill>
                  <a:srgbClr val="374151"/>
                </a:solidFill>
                <a:latin typeface="Lucida Sans Unicode"/>
                <a:cs typeface="Lucida Sans Unicode"/>
              </a:rPr>
              <a:t> </a:t>
            </a:r>
            <a:r>
              <a:rPr sz="1800" spc="60" dirty="0">
                <a:solidFill>
                  <a:srgbClr val="374151"/>
                </a:solidFill>
                <a:latin typeface="Lucida Sans Unicode"/>
                <a:cs typeface="Lucida Sans Unicode"/>
              </a:rPr>
              <a:t>model</a:t>
            </a:r>
            <a:r>
              <a:rPr sz="1800" spc="-70" dirty="0">
                <a:solidFill>
                  <a:srgbClr val="374151"/>
                </a:solidFill>
                <a:latin typeface="Lucida Sans Unicode"/>
                <a:cs typeface="Lucida Sans Unicode"/>
              </a:rPr>
              <a:t> </a:t>
            </a:r>
            <a:r>
              <a:rPr sz="1800" spc="-10" dirty="0">
                <a:solidFill>
                  <a:srgbClr val="374151"/>
                </a:solidFill>
                <a:latin typeface="Lucida Sans Unicode"/>
                <a:cs typeface="Lucida Sans Unicode"/>
              </a:rPr>
              <a:t>in</a:t>
            </a:r>
            <a:r>
              <a:rPr sz="1800" spc="-60" dirty="0">
                <a:solidFill>
                  <a:srgbClr val="374151"/>
                </a:solidFill>
                <a:latin typeface="Lucida Sans Unicode"/>
                <a:cs typeface="Lucida Sans Unicode"/>
              </a:rPr>
              <a:t> </a:t>
            </a:r>
            <a:r>
              <a:rPr sz="1800" dirty="0">
                <a:solidFill>
                  <a:srgbClr val="374151"/>
                </a:solidFill>
                <a:latin typeface="Lucida Sans Unicode"/>
                <a:cs typeface="Lucida Sans Unicode"/>
              </a:rPr>
              <a:t>our</a:t>
            </a:r>
            <a:r>
              <a:rPr sz="1800" spc="-65" dirty="0">
                <a:solidFill>
                  <a:srgbClr val="374151"/>
                </a:solidFill>
                <a:latin typeface="Lucida Sans Unicode"/>
                <a:cs typeface="Lucida Sans Unicode"/>
              </a:rPr>
              <a:t> </a:t>
            </a:r>
            <a:r>
              <a:rPr sz="1800" spc="60" dirty="0">
                <a:solidFill>
                  <a:srgbClr val="374151"/>
                </a:solidFill>
                <a:latin typeface="Lucida Sans Unicode"/>
                <a:cs typeface="Lucida Sans Unicode"/>
              </a:rPr>
              <a:t>own</a:t>
            </a:r>
            <a:r>
              <a:rPr sz="1800" spc="-50" dirty="0">
                <a:solidFill>
                  <a:srgbClr val="374151"/>
                </a:solidFill>
                <a:latin typeface="Lucida Sans Unicode"/>
                <a:cs typeface="Lucida Sans Unicode"/>
              </a:rPr>
              <a:t> </a:t>
            </a:r>
            <a:r>
              <a:rPr sz="1800" dirty="0">
                <a:solidFill>
                  <a:srgbClr val="374151"/>
                </a:solidFill>
                <a:latin typeface="Lucida Sans Unicode"/>
                <a:cs typeface="Lucida Sans Unicode"/>
              </a:rPr>
              <a:t>tweet</a:t>
            </a:r>
            <a:r>
              <a:rPr sz="1800" spc="-80" dirty="0">
                <a:solidFill>
                  <a:srgbClr val="374151"/>
                </a:solidFill>
                <a:latin typeface="Lucida Sans Unicode"/>
                <a:cs typeface="Lucida Sans Unicode"/>
              </a:rPr>
              <a:t> </a:t>
            </a:r>
            <a:r>
              <a:rPr sz="1800" spc="-10" dirty="0">
                <a:solidFill>
                  <a:srgbClr val="374151"/>
                </a:solidFill>
                <a:latin typeface="Lucida Sans Unicode"/>
                <a:cs typeface="Lucida Sans Unicode"/>
              </a:rPr>
              <a:t>sentiment classification</a:t>
            </a:r>
            <a:endParaRPr sz="1800" dirty="0">
              <a:latin typeface="Lucida Sans Unicode"/>
              <a:cs typeface="Lucida Sans Unicode"/>
            </a:endParaRPr>
          </a:p>
        </p:txBody>
      </p:sp>
      <p:sp>
        <p:nvSpPr>
          <p:cNvPr id="7" name="pole tekstowe 6">
            <a:extLst>
              <a:ext uri="{FF2B5EF4-FFF2-40B4-BE49-F238E27FC236}">
                <a16:creationId xmlns:a16="http://schemas.microsoft.com/office/drawing/2014/main" id="{9682FCE4-4E5C-3EA0-6CBD-ECC2889106E7}"/>
              </a:ext>
            </a:extLst>
          </p:cNvPr>
          <p:cNvSpPr txBox="1"/>
          <p:nvPr/>
        </p:nvSpPr>
        <p:spPr>
          <a:xfrm>
            <a:off x="407988" y="565805"/>
            <a:ext cx="11376025" cy="523220"/>
          </a:xfrm>
          <a:prstGeom prst="rect">
            <a:avLst/>
          </a:prstGeom>
          <a:noFill/>
        </p:spPr>
        <p:txBody>
          <a:bodyPr wrap="square" rtlCol="0">
            <a:spAutoFit/>
          </a:bodyPr>
          <a:lstStyle/>
          <a:p>
            <a:r>
              <a:rPr lang="pl-PL" sz="2800" b="1" dirty="0">
                <a:latin typeface="Poppins" panose="00000500000000000000" pitchFamily="2" charset="-18"/>
                <a:cs typeface="Poppins" panose="00000500000000000000" pitchFamily="2" charset="-18"/>
              </a:rPr>
              <a:t>Transformer fine-</a:t>
            </a:r>
            <a:r>
              <a:rPr lang="pl-PL" sz="2800" b="1" dirty="0" err="1">
                <a:latin typeface="Poppins" panose="00000500000000000000" pitchFamily="2" charset="-18"/>
                <a:cs typeface="Poppins" panose="00000500000000000000" pitchFamily="2" charset="-18"/>
              </a:rPr>
              <a:t>tuning</a:t>
            </a:r>
            <a:r>
              <a:rPr lang="pl-PL" sz="2800" b="1" dirty="0">
                <a:latin typeface="Poppins" panose="00000500000000000000" pitchFamily="2" charset="-18"/>
                <a:cs typeface="Poppins" panose="00000500000000000000" pitchFamily="2" charset="-18"/>
              </a:rPr>
              <a:t> </a:t>
            </a:r>
            <a:r>
              <a:rPr lang="pl-PL" sz="2800" b="1" dirty="0" err="1">
                <a:latin typeface="Poppins" panose="00000500000000000000" pitchFamily="2" charset="-18"/>
                <a:cs typeface="Poppins" panose="00000500000000000000" pitchFamily="2" charset="-18"/>
              </a:rPr>
              <a:t>exercise</a:t>
            </a:r>
            <a:endParaRPr lang="en-GB" sz="2800" b="1" dirty="0">
              <a:latin typeface="Poppins" panose="00000500000000000000" pitchFamily="2" charset="-18"/>
              <a:cs typeface="Poppins" panose="00000500000000000000" pitchFamily="2" charset="-18"/>
            </a:endParaRPr>
          </a:p>
        </p:txBody>
      </p:sp>
      <p:pic>
        <p:nvPicPr>
          <p:cNvPr id="9" name="Obraz 8">
            <a:extLst>
              <a:ext uri="{FF2B5EF4-FFF2-40B4-BE49-F238E27FC236}">
                <a16:creationId xmlns:a16="http://schemas.microsoft.com/office/drawing/2014/main" id="{41FE2707-2E49-C0DA-8A16-6C63BE16BFE1}"/>
              </a:ext>
            </a:extLst>
          </p:cNvPr>
          <p:cNvPicPr>
            <a:picLocks noChangeAspect="1"/>
          </p:cNvPicPr>
          <p:nvPr/>
        </p:nvPicPr>
        <p:blipFill>
          <a:blip r:embed="rId2"/>
          <a:stretch>
            <a:fillRect/>
          </a:stretch>
        </p:blipFill>
        <p:spPr>
          <a:xfrm>
            <a:off x="6966312" y="827415"/>
            <a:ext cx="5225688" cy="5507864"/>
          </a:xfrm>
          <a:prstGeom prst="rect">
            <a:avLst/>
          </a:prstGeom>
        </p:spPr>
      </p:pic>
      <p:sp>
        <p:nvSpPr>
          <p:cNvPr id="3" name="pole tekstowe 2">
            <a:extLst>
              <a:ext uri="{FF2B5EF4-FFF2-40B4-BE49-F238E27FC236}">
                <a16:creationId xmlns:a16="http://schemas.microsoft.com/office/drawing/2014/main" id="{FA6A74CB-A758-EC4D-C4E8-7CCAEE7F31EE}"/>
              </a:ext>
            </a:extLst>
          </p:cNvPr>
          <p:cNvSpPr txBox="1"/>
          <p:nvPr/>
        </p:nvSpPr>
        <p:spPr>
          <a:xfrm>
            <a:off x="3048000" y="3194705"/>
            <a:ext cx="6096000" cy="468590"/>
          </a:xfrm>
          <a:prstGeom prst="rect">
            <a:avLst/>
          </a:prstGeom>
          <a:noFill/>
        </p:spPr>
        <p:txBody>
          <a:bodyPr wrap="square">
            <a:spAutoFit/>
          </a:bodyPr>
          <a:lstStyle/>
          <a:p>
            <a:pPr marL="914400" lvl="1" indent="-457200">
              <a:lnSpc>
                <a:spcPct val="150000"/>
              </a:lnSpc>
              <a:buFont typeface="Arial" panose="020B0604020202020204" pitchFamily="34" charset="0"/>
              <a:buChar char="•"/>
            </a:pPr>
            <a:r>
              <a:rPr lang="pl-PL" sz="1800" b="1" dirty="0" err="1">
                <a:latin typeface="Poppins" panose="00000500000000000000" pitchFamily="2" charset="-18"/>
                <a:cs typeface="Poppins" panose="00000500000000000000" pitchFamily="2" charset="-18"/>
              </a:rPr>
              <a:t>Transformers</a:t>
            </a:r>
            <a:r>
              <a:rPr lang="pl-PL" sz="1800" b="1" dirty="0">
                <a:latin typeface="Poppins" panose="00000500000000000000" pitchFamily="2" charset="-18"/>
                <a:cs typeface="Poppins" panose="00000500000000000000" pitchFamily="2" charset="-18"/>
              </a:rPr>
              <a:t> &amp; </a:t>
            </a:r>
            <a:r>
              <a:rPr lang="pl-PL" sz="1800" b="1" dirty="0" err="1">
                <a:latin typeface="Poppins" panose="00000500000000000000" pitchFamily="2" charset="-18"/>
                <a:cs typeface="Poppins" panose="00000500000000000000" pitchFamily="2" charset="-18"/>
              </a:rPr>
              <a:t>Attention</a:t>
            </a:r>
            <a:endParaRPr lang="pl-PL" sz="1800" b="1" dirty="0">
              <a:latin typeface="Poppins" panose="00000500000000000000" pitchFamily="2" charset="-18"/>
              <a:cs typeface="Poppins" panose="00000500000000000000" pitchFamily="2" charset="-18"/>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dk1"/>
              </a:buClr>
              <a:buSzPts val="6000"/>
              <a:buFont typeface="Poppins"/>
              <a:buNone/>
            </a:pPr>
            <a:r>
              <a:rPr lang="pl-PL" sz="6000" b="1" dirty="0" err="1">
                <a:latin typeface="Poppins"/>
                <a:ea typeface="Poppins"/>
                <a:cs typeface="Poppins"/>
                <a:sym typeface="Poppins"/>
              </a:rPr>
              <a:t>Large</a:t>
            </a:r>
            <a:r>
              <a:rPr lang="pl-PL" sz="6000" b="1" dirty="0">
                <a:latin typeface="Poppins"/>
                <a:ea typeface="Poppins"/>
                <a:cs typeface="Poppins"/>
                <a:sym typeface="Poppins"/>
              </a:rPr>
              <a:t> Language </a:t>
            </a:r>
            <a:r>
              <a:rPr lang="pl-PL" sz="6000" b="1" dirty="0" err="1">
                <a:latin typeface="Poppins"/>
                <a:ea typeface="Poppins"/>
                <a:cs typeface="Poppins"/>
                <a:sym typeface="Poppins"/>
              </a:rPr>
              <a:t>Models</a:t>
            </a:r>
            <a:r>
              <a:rPr lang="pl-PL" sz="6000" b="1" dirty="0">
                <a:latin typeface="Poppins"/>
                <a:ea typeface="Poppins"/>
                <a:cs typeface="Poppins"/>
                <a:sym typeface="Poppins"/>
              </a:rPr>
              <a:t> Training and </a:t>
            </a:r>
            <a:r>
              <a:rPr lang="pl-PL" sz="6000" b="1" dirty="0" err="1">
                <a:latin typeface="Poppins"/>
                <a:ea typeface="Poppins"/>
                <a:cs typeface="Poppins"/>
                <a:sym typeface="Poppins"/>
              </a:rPr>
              <a:t>finetuning</a:t>
            </a:r>
            <a:endParaRPr b="1" dirty="0">
              <a:latin typeface="Poppins"/>
              <a:ea typeface="Poppins"/>
              <a:cs typeface="Poppins"/>
              <a:sym typeface="Poppins"/>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4"/>
          <p:cNvSpPr txBox="1"/>
          <p:nvPr/>
        </p:nvSpPr>
        <p:spPr>
          <a:xfrm>
            <a:off x="407988" y="565805"/>
            <a:ext cx="113760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l-PL" sz="2800" b="1">
                <a:solidFill>
                  <a:schemeClr val="dk1"/>
                </a:solidFill>
                <a:latin typeface="Poppins"/>
                <a:ea typeface="Poppins"/>
                <a:cs typeface="Poppins"/>
                <a:sym typeface="Poppins"/>
              </a:rPr>
              <a:t>What are LLMs?</a:t>
            </a:r>
            <a:endParaRPr sz="2800" b="1">
              <a:solidFill>
                <a:schemeClr val="dk1"/>
              </a:solidFill>
              <a:latin typeface="Poppins"/>
              <a:ea typeface="Poppins"/>
              <a:cs typeface="Poppins"/>
              <a:sym typeface="Poppins"/>
            </a:endParaRPr>
          </a:p>
        </p:txBody>
      </p:sp>
      <p:sp>
        <p:nvSpPr>
          <p:cNvPr id="106" name="Google Shape;106;p4"/>
          <p:cNvSpPr/>
          <p:nvPr/>
        </p:nvSpPr>
        <p:spPr>
          <a:xfrm>
            <a:off x="400850" y="1449400"/>
            <a:ext cx="5097300" cy="2052000"/>
          </a:xfrm>
          <a:prstGeom prst="roundRect">
            <a:avLst>
              <a:gd name="adj" fmla="val 16667"/>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lnSpc>
                <a:spcPct val="115000"/>
              </a:lnSpc>
              <a:spcBef>
                <a:spcPts val="1500"/>
              </a:spcBef>
              <a:spcAft>
                <a:spcPts val="0"/>
              </a:spcAft>
              <a:buNone/>
            </a:pPr>
            <a:r>
              <a:rPr lang="pl-PL" sz="1400" dirty="0" err="1">
                <a:solidFill>
                  <a:srgbClr val="374151"/>
                </a:solidFill>
                <a:latin typeface="Poppins"/>
                <a:ea typeface="Poppins"/>
                <a:cs typeface="Poppins"/>
                <a:sym typeface="Poppins"/>
              </a:rPr>
              <a:t>Large</a:t>
            </a:r>
            <a:r>
              <a:rPr lang="pl-PL" sz="1400" dirty="0">
                <a:solidFill>
                  <a:srgbClr val="374151"/>
                </a:solidFill>
                <a:latin typeface="Poppins"/>
                <a:ea typeface="Poppins"/>
                <a:cs typeface="Poppins"/>
                <a:sym typeface="Poppins"/>
              </a:rPr>
              <a:t> Language </a:t>
            </a:r>
            <a:r>
              <a:rPr lang="pl-PL" sz="1400" dirty="0" err="1">
                <a:solidFill>
                  <a:srgbClr val="374151"/>
                </a:solidFill>
                <a:latin typeface="Poppins"/>
                <a:ea typeface="Poppins"/>
                <a:cs typeface="Poppins"/>
                <a:sym typeface="Poppins"/>
              </a:rPr>
              <a:t>Models</a:t>
            </a:r>
            <a:r>
              <a:rPr lang="pl-PL" sz="1400" dirty="0">
                <a:solidFill>
                  <a:srgbClr val="374151"/>
                </a:solidFill>
                <a:latin typeface="Poppins"/>
                <a:ea typeface="Poppins"/>
                <a:cs typeface="Poppins"/>
                <a:sym typeface="Poppins"/>
              </a:rPr>
              <a:t> (</a:t>
            </a:r>
            <a:r>
              <a:rPr lang="pl-PL" sz="1400" dirty="0" err="1">
                <a:solidFill>
                  <a:srgbClr val="374151"/>
                </a:solidFill>
                <a:latin typeface="Poppins"/>
                <a:ea typeface="Poppins"/>
                <a:cs typeface="Poppins"/>
                <a:sym typeface="Poppins"/>
              </a:rPr>
              <a:t>LLMs</a:t>
            </a:r>
            <a:r>
              <a:rPr lang="pl-PL" sz="1400" dirty="0">
                <a:solidFill>
                  <a:srgbClr val="374151"/>
                </a:solidFill>
                <a:latin typeface="Poppins"/>
                <a:ea typeface="Poppins"/>
                <a:cs typeface="Poppins"/>
                <a:sym typeface="Poppins"/>
              </a:rPr>
              <a:t>) </a:t>
            </a:r>
            <a:r>
              <a:rPr lang="pl-PL" sz="1400" dirty="0" err="1">
                <a:solidFill>
                  <a:srgbClr val="374151"/>
                </a:solidFill>
                <a:latin typeface="Poppins"/>
                <a:ea typeface="Poppins"/>
                <a:cs typeface="Poppins"/>
                <a:sym typeface="Poppins"/>
              </a:rPr>
              <a:t>are</a:t>
            </a:r>
            <a:r>
              <a:rPr lang="pl-PL" sz="1400" dirty="0">
                <a:solidFill>
                  <a:srgbClr val="374151"/>
                </a:solidFill>
                <a:latin typeface="Poppins"/>
                <a:ea typeface="Poppins"/>
                <a:cs typeface="Poppins"/>
                <a:sym typeface="Poppins"/>
              </a:rPr>
              <a:t> </a:t>
            </a:r>
            <a:r>
              <a:rPr lang="pl-PL" sz="1400" dirty="0" err="1">
                <a:solidFill>
                  <a:srgbClr val="374151"/>
                </a:solidFill>
                <a:latin typeface="Poppins"/>
                <a:ea typeface="Poppins"/>
                <a:cs typeface="Poppins"/>
                <a:sym typeface="Poppins"/>
              </a:rPr>
              <a:t>Generative</a:t>
            </a:r>
            <a:r>
              <a:rPr lang="pl-PL" sz="1400" dirty="0">
                <a:solidFill>
                  <a:srgbClr val="374151"/>
                </a:solidFill>
                <a:latin typeface="Poppins"/>
                <a:ea typeface="Poppins"/>
                <a:cs typeface="Poppins"/>
                <a:sym typeface="Poppins"/>
              </a:rPr>
              <a:t> AI </a:t>
            </a:r>
            <a:r>
              <a:rPr lang="pl-PL" sz="1400" dirty="0" err="1">
                <a:solidFill>
                  <a:srgbClr val="374151"/>
                </a:solidFill>
                <a:latin typeface="Poppins"/>
                <a:ea typeface="Poppins"/>
                <a:cs typeface="Poppins"/>
                <a:sym typeface="Poppins"/>
              </a:rPr>
              <a:t>models</a:t>
            </a:r>
            <a:r>
              <a:rPr lang="pl-PL" sz="1400" dirty="0">
                <a:solidFill>
                  <a:srgbClr val="374151"/>
                </a:solidFill>
                <a:latin typeface="Poppins"/>
                <a:ea typeface="Poppins"/>
                <a:cs typeface="Poppins"/>
                <a:sym typeface="Poppins"/>
              </a:rPr>
              <a:t> </a:t>
            </a:r>
            <a:r>
              <a:rPr lang="pl-PL" sz="1400" dirty="0" err="1">
                <a:solidFill>
                  <a:srgbClr val="374151"/>
                </a:solidFill>
                <a:latin typeface="Poppins"/>
                <a:ea typeface="Poppins"/>
                <a:cs typeface="Poppins"/>
                <a:sym typeface="Poppins"/>
              </a:rPr>
              <a:t>designed</a:t>
            </a:r>
            <a:r>
              <a:rPr lang="pl-PL" sz="1400" dirty="0">
                <a:solidFill>
                  <a:srgbClr val="374151"/>
                </a:solidFill>
                <a:latin typeface="Poppins"/>
                <a:ea typeface="Poppins"/>
                <a:cs typeface="Poppins"/>
                <a:sym typeface="Poppins"/>
              </a:rPr>
              <a:t> to </a:t>
            </a:r>
            <a:r>
              <a:rPr lang="pl-PL" sz="1400" dirty="0" err="1">
                <a:solidFill>
                  <a:srgbClr val="374151"/>
                </a:solidFill>
                <a:latin typeface="Poppins"/>
                <a:ea typeface="Poppins"/>
                <a:cs typeface="Poppins"/>
                <a:sym typeface="Poppins"/>
              </a:rPr>
              <a:t>understand</a:t>
            </a:r>
            <a:r>
              <a:rPr lang="pl-PL" sz="1400" dirty="0">
                <a:solidFill>
                  <a:srgbClr val="374151"/>
                </a:solidFill>
                <a:latin typeface="Poppins"/>
                <a:ea typeface="Poppins"/>
                <a:cs typeface="Poppins"/>
                <a:sym typeface="Poppins"/>
              </a:rPr>
              <a:t>, </a:t>
            </a:r>
            <a:r>
              <a:rPr lang="pl-PL" sz="1400" dirty="0" err="1">
                <a:solidFill>
                  <a:srgbClr val="374151"/>
                </a:solidFill>
                <a:latin typeface="Poppins"/>
                <a:ea typeface="Poppins"/>
                <a:cs typeface="Poppins"/>
                <a:sym typeface="Poppins"/>
              </a:rPr>
              <a:t>generate</a:t>
            </a:r>
            <a:r>
              <a:rPr lang="pl-PL" sz="1400" dirty="0">
                <a:solidFill>
                  <a:srgbClr val="374151"/>
                </a:solidFill>
                <a:latin typeface="Poppins"/>
                <a:ea typeface="Poppins"/>
                <a:cs typeface="Poppins"/>
                <a:sym typeface="Poppins"/>
              </a:rPr>
              <a:t>, and </a:t>
            </a:r>
            <a:r>
              <a:rPr lang="pl-PL" sz="1400" dirty="0" err="1">
                <a:solidFill>
                  <a:srgbClr val="374151"/>
                </a:solidFill>
                <a:latin typeface="Poppins"/>
                <a:ea typeface="Poppins"/>
                <a:cs typeface="Poppins"/>
                <a:sym typeface="Poppins"/>
              </a:rPr>
              <a:t>interact</a:t>
            </a:r>
            <a:r>
              <a:rPr lang="pl-PL" sz="1400" dirty="0">
                <a:solidFill>
                  <a:srgbClr val="374151"/>
                </a:solidFill>
                <a:latin typeface="Poppins"/>
                <a:ea typeface="Poppins"/>
                <a:cs typeface="Poppins"/>
                <a:sym typeface="Poppins"/>
              </a:rPr>
              <a:t> with </a:t>
            </a:r>
            <a:r>
              <a:rPr lang="pl-PL" sz="1400" dirty="0" err="1">
                <a:solidFill>
                  <a:srgbClr val="374151"/>
                </a:solidFill>
                <a:latin typeface="Poppins"/>
                <a:ea typeface="Poppins"/>
                <a:cs typeface="Poppins"/>
                <a:sym typeface="Poppins"/>
              </a:rPr>
              <a:t>human</a:t>
            </a:r>
            <a:r>
              <a:rPr lang="pl-PL" sz="1400" dirty="0">
                <a:solidFill>
                  <a:srgbClr val="374151"/>
                </a:solidFill>
                <a:latin typeface="Poppins"/>
                <a:ea typeface="Poppins"/>
                <a:cs typeface="Poppins"/>
                <a:sym typeface="Poppins"/>
              </a:rPr>
              <a:t> </a:t>
            </a:r>
            <a:r>
              <a:rPr lang="pl-PL" sz="1400" dirty="0" err="1">
                <a:solidFill>
                  <a:srgbClr val="374151"/>
                </a:solidFill>
                <a:latin typeface="Poppins"/>
                <a:ea typeface="Poppins"/>
                <a:cs typeface="Poppins"/>
                <a:sym typeface="Poppins"/>
              </a:rPr>
              <a:t>language</a:t>
            </a:r>
            <a:r>
              <a:rPr lang="pl-PL" sz="1400" dirty="0">
                <a:solidFill>
                  <a:srgbClr val="374151"/>
                </a:solidFill>
                <a:latin typeface="Poppins"/>
                <a:ea typeface="Poppins"/>
                <a:cs typeface="Poppins"/>
                <a:sym typeface="Poppins"/>
              </a:rPr>
              <a:t>. </a:t>
            </a:r>
            <a:r>
              <a:rPr lang="pl-PL" sz="1400" dirty="0" err="1">
                <a:solidFill>
                  <a:srgbClr val="374151"/>
                </a:solidFill>
                <a:latin typeface="Poppins"/>
                <a:ea typeface="Poppins"/>
                <a:cs typeface="Poppins"/>
                <a:sym typeface="Poppins"/>
              </a:rPr>
              <a:t>They</a:t>
            </a:r>
            <a:r>
              <a:rPr lang="pl-PL" sz="1400" dirty="0">
                <a:solidFill>
                  <a:srgbClr val="374151"/>
                </a:solidFill>
                <a:latin typeface="Poppins"/>
                <a:ea typeface="Poppins"/>
                <a:cs typeface="Poppins"/>
                <a:sym typeface="Poppins"/>
              </a:rPr>
              <a:t> </a:t>
            </a:r>
            <a:r>
              <a:rPr lang="pl-PL" sz="1400" dirty="0" err="1">
                <a:solidFill>
                  <a:srgbClr val="374151"/>
                </a:solidFill>
                <a:latin typeface="Poppins"/>
                <a:ea typeface="Poppins"/>
                <a:cs typeface="Poppins"/>
                <a:sym typeface="Poppins"/>
              </a:rPr>
              <a:t>can</a:t>
            </a:r>
            <a:r>
              <a:rPr lang="pl-PL" sz="1400" dirty="0">
                <a:solidFill>
                  <a:srgbClr val="374151"/>
                </a:solidFill>
                <a:latin typeface="Poppins"/>
                <a:ea typeface="Poppins"/>
                <a:cs typeface="Poppins"/>
                <a:sym typeface="Poppins"/>
              </a:rPr>
              <a:t> </a:t>
            </a:r>
            <a:r>
              <a:rPr lang="pl-PL" sz="1400" dirty="0" err="1">
                <a:solidFill>
                  <a:srgbClr val="374151"/>
                </a:solidFill>
                <a:latin typeface="Poppins"/>
                <a:ea typeface="Poppins"/>
                <a:cs typeface="Poppins"/>
                <a:sym typeface="Poppins"/>
              </a:rPr>
              <a:t>process</a:t>
            </a:r>
            <a:r>
              <a:rPr lang="pl-PL" sz="1400" dirty="0">
                <a:solidFill>
                  <a:srgbClr val="374151"/>
                </a:solidFill>
                <a:latin typeface="Poppins"/>
                <a:ea typeface="Poppins"/>
                <a:cs typeface="Poppins"/>
                <a:sym typeface="Poppins"/>
              </a:rPr>
              <a:t> and </a:t>
            </a:r>
            <a:r>
              <a:rPr lang="pl-PL" sz="1400" dirty="0" err="1">
                <a:solidFill>
                  <a:srgbClr val="374151"/>
                </a:solidFill>
                <a:latin typeface="Poppins"/>
                <a:ea typeface="Poppins"/>
                <a:cs typeface="Poppins"/>
                <a:sym typeface="Poppins"/>
              </a:rPr>
              <a:t>generate</a:t>
            </a:r>
            <a:r>
              <a:rPr lang="pl-PL" sz="1400" dirty="0">
                <a:solidFill>
                  <a:srgbClr val="374151"/>
                </a:solidFill>
                <a:latin typeface="Poppins"/>
                <a:ea typeface="Poppins"/>
                <a:cs typeface="Poppins"/>
                <a:sym typeface="Poppins"/>
              </a:rPr>
              <a:t> </a:t>
            </a:r>
            <a:r>
              <a:rPr lang="pl-PL" sz="1400" dirty="0" err="1">
                <a:solidFill>
                  <a:srgbClr val="374151"/>
                </a:solidFill>
                <a:latin typeface="Poppins"/>
                <a:ea typeface="Poppins"/>
                <a:cs typeface="Poppins"/>
                <a:sym typeface="Poppins"/>
              </a:rPr>
              <a:t>text</a:t>
            </a:r>
            <a:r>
              <a:rPr lang="pl-PL" sz="1400" dirty="0">
                <a:solidFill>
                  <a:srgbClr val="374151"/>
                </a:solidFill>
                <a:latin typeface="Poppins"/>
                <a:ea typeface="Poppins"/>
                <a:cs typeface="Poppins"/>
                <a:sym typeface="Poppins"/>
              </a:rPr>
              <a:t>, </a:t>
            </a:r>
            <a:r>
              <a:rPr lang="pl-PL" sz="1400" dirty="0" err="1">
                <a:solidFill>
                  <a:srgbClr val="374151"/>
                </a:solidFill>
                <a:latin typeface="Poppins"/>
                <a:ea typeface="Poppins"/>
                <a:cs typeface="Poppins"/>
                <a:sym typeface="Poppins"/>
              </a:rPr>
              <a:t>answering</a:t>
            </a:r>
            <a:r>
              <a:rPr lang="pl-PL" sz="1400" dirty="0">
                <a:solidFill>
                  <a:srgbClr val="374151"/>
                </a:solidFill>
                <a:latin typeface="Poppins"/>
                <a:ea typeface="Poppins"/>
                <a:cs typeface="Poppins"/>
                <a:sym typeface="Poppins"/>
              </a:rPr>
              <a:t> </a:t>
            </a:r>
            <a:r>
              <a:rPr lang="pl-PL" sz="1400" dirty="0" err="1">
                <a:solidFill>
                  <a:srgbClr val="374151"/>
                </a:solidFill>
                <a:latin typeface="Poppins"/>
                <a:ea typeface="Poppins"/>
                <a:cs typeface="Poppins"/>
                <a:sym typeface="Poppins"/>
              </a:rPr>
              <a:t>questions</a:t>
            </a:r>
            <a:r>
              <a:rPr lang="pl-PL" sz="1400" dirty="0">
                <a:solidFill>
                  <a:srgbClr val="374151"/>
                </a:solidFill>
                <a:latin typeface="Poppins"/>
                <a:ea typeface="Poppins"/>
                <a:cs typeface="Poppins"/>
                <a:sym typeface="Poppins"/>
              </a:rPr>
              <a:t>, </a:t>
            </a:r>
            <a:r>
              <a:rPr lang="pl-PL" sz="1400" dirty="0" err="1">
                <a:solidFill>
                  <a:srgbClr val="374151"/>
                </a:solidFill>
                <a:latin typeface="Poppins"/>
                <a:ea typeface="Poppins"/>
                <a:cs typeface="Poppins"/>
                <a:sym typeface="Poppins"/>
              </a:rPr>
              <a:t>creating</a:t>
            </a:r>
            <a:r>
              <a:rPr lang="pl-PL" sz="1400" dirty="0">
                <a:solidFill>
                  <a:srgbClr val="374151"/>
                </a:solidFill>
                <a:latin typeface="Poppins"/>
                <a:ea typeface="Poppins"/>
                <a:cs typeface="Poppins"/>
                <a:sym typeface="Poppins"/>
              </a:rPr>
              <a:t> </a:t>
            </a:r>
            <a:r>
              <a:rPr lang="pl-PL" sz="1400" dirty="0" err="1">
                <a:solidFill>
                  <a:srgbClr val="374151"/>
                </a:solidFill>
                <a:latin typeface="Poppins"/>
                <a:ea typeface="Poppins"/>
                <a:cs typeface="Poppins"/>
                <a:sym typeface="Poppins"/>
              </a:rPr>
              <a:t>content</a:t>
            </a:r>
            <a:r>
              <a:rPr lang="pl-PL" sz="1400" dirty="0">
                <a:solidFill>
                  <a:srgbClr val="374151"/>
                </a:solidFill>
                <a:latin typeface="Poppins"/>
                <a:ea typeface="Poppins"/>
                <a:cs typeface="Poppins"/>
                <a:sym typeface="Poppins"/>
              </a:rPr>
              <a:t>, and </a:t>
            </a:r>
            <a:r>
              <a:rPr lang="pl-PL" sz="1400" dirty="0" err="1">
                <a:solidFill>
                  <a:srgbClr val="374151"/>
                </a:solidFill>
                <a:latin typeface="Poppins"/>
                <a:ea typeface="Poppins"/>
                <a:cs typeface="Poppins"/>
                <a:sym typeface="Poppins"/>
              </a:rPr>
              <a:t>even</a:t>
            </a:r>
            <a:r>
              <a:rPr lang="pl-PL" sz="1400" dirty="0">
                <a:solidFill>
                  <a:srgbClr val="374151"/>
                </a:solidFill>
                <a:latin typeface="Poppins"/>
                <a:ea typeface="Poppins"/>
                <a:cs typeface="Poppins"/>
                <a:sym typeface="Poppins"/>
              </a:rPr>
              <a:t> </a:t>
            </a:r>
            <a:r>
              <a:rPr lang="pl-PL" sz="1400" dirty="0" err="1">
                <a:solidFill>
                  <a:srgbClr val="374151"/>
                </a:solidFill>
                <a:latin typeface="Poppins"/>
                <a:ea typeface="Poppins"/>
                <a:cs typeface="Poppins"/>
                <a:sym typeface="Poppins"/>
              </a:rPr>
              <a:t>engaging</a:t>
            </a:r>
            <a:r>
              <a:rPr lang="pl-PL" sz="1400" dirty="0">
                <a:solidFill>
                  <a:srgbClr val="374151"/>
                </a:solidFill>
                <a:latin typeface="Poppins"/>
                <a:ea typeface="Poppins"/>
                <a:cs typeface="Poppins"/>
                <a:sym typeface="Poppins"/>
              </a:rPr>
              <a:t> in </a:t>
            </a:r>
            <a:r>
              <a:rPr lang="pl-PL" sz="1400" dirty="0" err="1">
                <a:solidFill>
                  <a:srgbClr val="374151"/>
                </a:solidFill>
                <a:latin typeface="Poppins"/>
                <a:ea typeface="Poppins"/>
                <a:cs typeface="Poppins"/>
                <a:sym typeface="Poppins"/>
              </a:rPr>
              <a:t>conversation</a:t>
            </a:r>
            <a:r>
              <a:rPr lang="pl-PL" sz="1400" dirty="0">
                <a:solidFill>
                  <a:srgbClr val="374151"/>
                </a:solidFill>
                <a:latin typeface="Poppins"/>
                <a:ea typeface="Poppins"/>
                <a:cs typeface="Poppins"/>
                <a:sym typeface="Poppins"/>
              </a:rPr>
              <a:t>.</a:t>
            </a:r>
            <a:endParaRPr sz="1400" dirty="0">
              <a:solidFill>
                <a:srgbClr val="374151"/>
              </a:solidFill>
              <a:latin typeface="Poppins"/>
              <a:ea typeface="Poppins"/>
              <a:cs typeface="Poppins"/>
              <a:sym typeface="Poppins"/>
            </a:endParaRPr>
          </a:p>
        </p:txBody>
      </p:sp>
      <p:sp>
        <p:nvSpPr>
          <p:cNvPr id="107" name="Google Shape;107;p4"/>
          <p:cNvSpPr/>
          <p:nvPr/>
        </p:nvSpPr>
        <p:spPr>
          <a:xfrm>
            <a:off x="400838" y="3651225"/>
            <a:ext cx="5097300" cy="2422200"/>
          </a:xfrm>
          <a:prstGeom prst="roundRect">
            <a:avLst>
              <a:gd name="adj" fmla="val 16667"/>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lnSpc>
                <a:spcPct val="115000"/>
              </a:lnSpc>
              <a:spcBef>
                <a:spcPts val="1500"/>
              </a:spcBef>
              <a:spcAft>
                <a:spcPts val="0"/>
              </a:spcAft>
              <a:buNone/>
            </a:pPr>
            <a:r>
              <a:rPr lang="pl-PL" sz="1400">
                <a:solidFill>
                  <a:srgbClr val="374151"/>
                </a:solidFill>
                <a:latin typeface="Poppins"/>
                <a:ea typeface="Poppins"/>
                <a:cs typeface="Poppins"/>
                <a:sym typeface="Poppins"/>
              </a:rPr>
              <a:t>They are used in a variety of applications such as chatbots, content creation, language translation, and sentiment analysis. LLMs are integral to enhancing human-computer interaction and automating complex language tasks.</a:t>
            </a:r>
            <a:endParaRPr sz="1400">
              <a:solidFill>
                <a:srgbClr val="374151"/>
              </a:solidFill>
              <a:latin typeface="Poppins"/>
              <a:ea typeface="Poppins"/>
              <a:cs typeface="Poppins"/>
              <a:sym typeface="Poppins"/>
            </a:endParaRPr>
          </a:p>
        </p:txBody>
      </p:sp>
      <p:sp>
        <p:nvSpPr>
          <p:cNvPr id="108" name="Google Shape;108;p4"/>
          <p:cNvSpPr/>
          <p:nvPr/>
        </p:nvSpPr>
        <p:spPr>
          <a:xfrm>
            <a:off x="5656875" y="1449400"/>
            <a:ext cx="5097300" cy="2052000"/>
          </a:xfrm>
          <a:prstGeom prst="roundRect">
            <a:avLst>
              <a:gd name="adj" fmla="val 16667"/>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lnSpc>
                <a:spcPct val="115000"/>
              </a:lnSpc>
              <a:spcBef>
                <a:spcPts val="1500"/>
              </a:spcBef>
              <a:spcAft>
                <a:spcPts val="0"/>
              </a:spcAft>
              <a:buNone/>
            </a:pPr>
            <a:r>
              <a:rPr lang="pl-PL" sz="1400">
                <a:solidFill>
                  <a:srgbClr val="374151"/>
                </a:solidFill>
                <a:latin typeface="Poppins"/>
                <a:ea typeface="Poppins"/>
                <a:cs typeface="Poppins"/>
                <a:sym typeface="Poppins"/>
              </a:rPr>
              <a:t>LLMs are trained on vast datasets of text from the internet, including books, articles, and websites, using deep learning techniques. This training enables them to learn language patterns, grammar, and context. Despite their impressive abilities the training is still  focused on next word prediction</a:t>
            </a:r>
            <a:endParaRPr sz="1400">
              <a:solidFill>
                <a:srgbClr val="374151"/>
              </a:solidFill>
              <a:latin typeface="Poppins"/>
              <a:ea typeface="Poppins"/>
              <a:cs typeface="Poppins"/>
              <a:sym typeface="Poppins"/>
            </a:endParaRPr>
          </a:p>
        </p:txBody>
      </p:sp>
      <p:sp>
        <p:nvSpPr>
          <p:cNvPr id="109" name="Google Shape;109;p4"/>
          <p:cNvSpPr/>
          <p:nvPr/>
        </p:nvSpPr>
        <p:spPr>
          <a:xfrm>
            <a:off x="5656863" y="3651225"/>
            <a:ext cx="5097300" cy="2422200"/>
          </a:xfrm>
          <a:prstGeom prst="roundRect">
            <a:avLst>
              <a:gd name="adj" fmla="val 16667"/>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457200" lvl="0" indent="0" algn="l" rtl="0">
              <a:lnSpc>
                <a:spcPct val="115000"/>
              </a:lnSpc>
              <a:spcBef>
                <a:spcPts val="1500"/>
              </a:spcBef>
              <a:spcAft>
                <a:spcPts val="0"/>
              </a:spcAft>
              <a:buNone/>
            </a:pPr>
            <a:r>
              <a:rPr lang="pl-PL" sz="1400">
                <a:solidFill>
                  <a:srgbClr val="374151"/>
                </a:solidFill>
                <a:latin typeface="Poppins"/>
                <a:ea typeface="Poppins"/>
                <a:cs typeface="Poppins"/>
                <a:sym typeface="Poppins"/>
              </a:rPr>
              <a:t>Most popular LLMs include the pioneers in the domain such as Google’s BERT and OpenAi’s GPTs. Models from challengers such as Claude or open sourced models from Mistral AI are also catching up in performance.  </a:t>
            </a:r>
            <a:endParaRPr sz="1400">
              <a:solidFill>
                <a:srgbClr val="374151"/>
              </a:solidFill>
              <a:latin typeface="Poppins"/>
              <a:ea typeface="Poppins"/>
              <a:cs typeface="Poppins"/>
              <a:sym typeface="Poppins"/>
            </a:endParaRPr>
          </a:p>
        </p:txBody>
      </p:sp>
    </p:spTree>
    <p:extLst>
      <p:ext uri="{BB962C8B-B14F-4D97-AF65-F5344CB8AC3E}">
        <p14:creationId xmlns:p14="http://schemas.microsoft.com/office/powerpoint/2010/main" val="14404114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g2acab227c09_1_17"/>
          <p:cNvSpPr txBox="1"/>
          <p:nvPr/>
        </p:nvSpPr>
        <p:spPr>
          <a:xfrm>
            <a:off x="407988" y="565805"/>
            <a:ext cx="113760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l-PL" sz="2800" b="1">
                <a:solidFill>
                  <a:schemeClr val="dk1"/>
                </a:solidFill>
                <a:latin typeface="Poppins"/>
                <a:ea typeface="Poppins"/>
                <a:cs typeface="Poppins"/>
                <a:sym typeface="Poppins"/>
              </a:rPr>
              <a:t>Key LLM training steps</a:t>
            </a:r>
            <a:endParaRPr sz="2800" b="1">
              <a:solidFill>
                <a:schemeClr val="dk1"/>
              </a:solidFill>
              <a:latin typeface="Poppins"/>
              <a:ea typeface="Poppins"/>
              <a:cs typeface="Poppins"/>
              <a:sym typeface="Poppins"/>
            </a:endParaRPr>
          </a:p>
        </p:txBody>
      </p:sp>
      <p:sp>
        <p:nvSpPr>
          <p:cNvPr id="115" name="Google Shape;115;g2acab227c09_1_17"/>
          <p:cNvSpPr/>
          <p:nvPr/>
        </p:nvSpPr>
        <p:spPr>
          <a:xfrm>
            <a:off x="524950" y="1628850"/>
            <a:ext cx="3082500" cy="1573500"/>
          </a:xfrm>
          <a:prstGeom prst="chevron">
            <a:avLst>
              <a:gd name="adj" fmla="val 50000"/>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pl-PL" b="1">
                <a:solidFill>
                  <a:schemeClr val="lt1"/>
                </a:solidFill>
                <a:latin typeface="Poppins"/>
                <a:ea typeface="Poppins"/>
                <a:cs typeface="Poppins"/>
                <a:sym typeface="Poppins"/>
              </a:rPr>
              <a:t>Data Preparation &amp; Tokenization</a:t>
            </a:r>
            <a:endParaRPr b="1">
              <a:solidFill>
                <a:schemeClr val="lt1"/>
              </a:solidFill>
              <a:latin typeface="Poppins"/>
              <a:ea typeface="Poppins"/>
              <a:cs typeface="Poppins"/>
              <a:sym typeface="Poppins"/>
            </a:endParaRPr>
          </a:p>
        </p:txBody>
      </p:sp>
      <p:sp>
        <p:nvSpPr>
          <p:cNvPr id="116" name="Google Shape;116;g2acab227c09_1_17"/>
          <p:cNvSpPr/>
          <p:nvPr/>
        </p:nvSpPr>
        <p:spPr>
          <a:xfrm>
            <a:off x="3183873" y="1628850"/>
            <a:ext cx="3082500" cy="1573500"/>
          </a:xfrm>
          <a:prstGeom prst="chevron">
            <a:avLst>
              <a:gd name="adj" fmla="val 50000"/>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pl-PL" b="1">
                <a:solidFill>
                  <a:schemeClr val="lt1"/>
                </a:solidFill>
                <a:latin typeface="Poppins"/>
                <a:ea typeface="Poppins"/>
                <a:cs typeface="Poppins"/>
                <a:sym typeface="Poppins"/>
              </a:rPr>
              <a:t>Model Architecture Design</a:t>
            </a:r>
            <a:endParaRPr b="1">
              <a:solidFill>
                <a:schemeClr val="lt1"/>
              </a:solidFill>
              <a:latin typeface="Poppins"/>
              <a:ea typeface="Poppins"/>
              <a:cs typeface="Poppins"/>
              <a:sym typeface="Poppins"/>
            </a:endParaRPr>
          </a:p>
        </p:txBody>
      </p:sp>
      <p:sp>
        <p:nvSpPr>
          <p:cNvPr id="117" name="Google Shape;117;g2acab227c09_1_17"/>
          <p:cNvSpPr/>
          <p:nvPr/>
        </p:nvSpPr>
        <p:spPr>
          <a:xfrm>
            <a:off x="5761731" y="1628850"/>
            <a:ext cx="3082500" cy="1573500"/>
          </a:xfrm>
          <a:prstGeom prst="chevron">
            <a:avLst>
              <a:gd name="adj" fmla="val 50000"/>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pl-PL" b="1">
                <a:solidFill>
                  <a:schemeClr val="lt1"/>
                </a:solidFill>
                <a:latin typeface="Poppins"/>
                <a:ea typeface="Poppins"/>
                <a:cs typeface="Poppins"/>
                <a:sym typeface="Poppins"/>
              </a:rPr>
              <a:t>Pre Training</a:t>
            </a:r>
            <a:endParaRPr b="1">
              <a:solidFill>
                <a:schemeClr val="lt1"/>
              </a:solidFill>
              <a:latin typeface="Poppins"/>
              <a:ea typeface="Poppins"/>
              <a:cs typeface="Poppins"/>
              <a:sym typeface="Poppins"/>
            </a:endParaRPr>
          </a:p>
        </p:txBody>
      </p:sp>
      <p:sp>
        <p:nvSpPr>
          <p:cNvPr id="118" name="Google Shape;118;g2acab227c09_1_17"/>
          <p:cNvSpPr/>
          <p:nvPr/>
        </p:nvSpPr>
        <p:spPr>
          <a:xfrm>
            <a:off x="8473241" y="1628850"/>
            <a:ext cx="3082500" cy="1573500"/>
          </a:xfrm>
          <a:prstGeom prst="chevron">
            <a:avLst>
              <a:gd name="adj" fmla="val 50000"/>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pl-PL" b="1">
                <a:solidFill>
                  <a:schemeClr val="lt1"/>
                </a:solidFill>
                <a:latin typeface="Poppins"/>
                <a:ea typeface="Poppins"/>
                <a:cs typeface="Poppins"/>
                <a:sym typeface="Poppins"/>
              </a:rPr>
              <a:t>Fine Tuning &amp; RLFH</a:t>
            </a:r>
            <a:endParaRPr b="1">
              <a:solidFill>
                <a:schemeClr val="lt1"/>
              </a:solidFill>
              <a:latin typeface="Poppins"/>
              <a:ea typeface="Poppins"/>
              <a:cs typeface="Poppins"/>
              <a:sym typeface="Poppins"/>
            </a:endParaRPr>
          </a:p>
        </p:txBody>
      </p:sp>
      <p:sp>
        <p:nvSpPr>
          <p:cNvPr id="119" name="Google Shape;119;g2acab227c09_1_17"/>
          <p:cNvSpPr txBox="1"/>
          <p:nvPr/>
        </p:nvSpPr>
        <p:spPr>
          <a:xfrm>
            <a:off x="524950" y="3459125"/>
            <a:ext cx="2471700" cy="2068800"/>
          </a:xfrm>
          <a:prstGeom prst="rect">
            <a:avLst/>
          </a:prstGeom>
          <a:noFill/>
          <a:ln>
            <a:noFill/>
          </a:ln>
        </p:spPr>
        <p:txBody>
          <a:bodyPr spcFirstLastPara="1" wrap="square" lIns="91425" tIns="91425" rIns="91425" bIns="91425" anchor="t" anchorCtr="0">
            <a:spAutoFit/>
          </a:bodyPr>
          <a:lstStyle/>
          <a:p>
            <a:pPr marL="179999" marR="72000" lvl="1" indent="-76200" algn="l" rtl="0">
              <a:lnSpc>
                <a:spcPct val="115000"/>
              </a:lnSpc>
              <a:spcBef>
                <a:spcPts val="1500"/>
              </a:spcBef>
              <a:spcAft>
                <a:spcPts val="0"/>
              </a:spcAft>
              <a:buClr>
                <a:srgbClr val="374151"/>
              </a:buClr>
              <a:buSzPts val="1200"/>
              <a:buFont typeface="Poppins"/>
              <a:buChar char="●"/>
            </a:pPr>
            <a:r>
              <a:rPr lang="pl-PL" sz="1200">
                <a:solidFill>
                  <a:srgbClr val="374151"/>
                </a:solidFill>
                <a:latin typeface="Poppins"/>
                <a:ea typeface="Poppins"/>
                <a:cs typeface="Poppins"/>
                <a:sym typeface="Poppins"/>
              </a:rPr>
              <a:t>Collection of a vast and diverse datasets such as  books, websites, and other textual materials.</a:t>
            </a:r>
            <a:endParaRPr sz="1200">
              <a:solidFill>
                <a:srgbClr val="374151"/>
              </a:solidFill>
              <a:latin typeface="Poppins"/>
              <a:ea typeface="Poppins"/>
              <a:cs typeface="Poppins"/>
              <a:sym typeface="Poppins"/>
            </a:endParaRPr>
          </a:p>
          <a:p>
            <a:pPr marL="179999" marR="72000" lvl="1" indent="-76200" algn="l" rtl="0">
              <a:lnSpc>
                <a:spcPct val="115000"/>
              </a:lnSpc>
              <a:spcBef>
                <a:spcPts val="0"/>
              </a:spcBef>
              <a:spcAft>
                <a:spcPts val="0"/>
              </a:spcAft>
              <a:buClr>
                <a:srgbClr val="374151"/>
              </a:buClr>
              <a:buSzPts val="1200"/>
              <a:buFont typeface="Poppins"/>
              <a:buChar char="●"/>
            </a:pPr>
            <a:r>
              <a:rPr lang="pl-PL" sz="1200">
                <a:solidFill>
                  <a:srgbClr val="374151"/>
                </a:solidFill>
                <a:latin typeface="Poppins"/>
                <a:ea typeface="Poppins"/>
                <a:cs typeface="Poppins"/>
                <a:sym typeface="Poppins"/>
              </a:rPr>
              <a:t>Preprocessing of this data to clean and format it for training</a:t>
            </a:r>
            <a:endParaRPr sz="1200">
              <a:solidFill>
                <a:srgbClr val="374151"/>
              </a:solidFill>
              <a:latin typeface="Poppins"/>
              <a:ea typeface="Poppins"/>
              <a:cs typeface="Poppins"/>
              <a:sym typeface="Poppins"/>
            </a:endParaRPr>
          </a:p>
          <a:p>
            <a:pPr marL="179999" marR="72000" lvl="1" indent="-76200" algn="l" rtl="0">
              <a:lnSpc>
                <a:spcPct val="115000"/>
              </a:lnSpc>
              <a:spcBef>
                <a:spcPts val="0"/>
              </a:spcBef>
              <a:spcAft>
                <a:spcPts val="0"/>
              </a:spcAft>
              <a:buClr>
                <a:srgbClr val="374151"/>
              </a:buClr>
              <a:buSzPts val="1200"/>
              <a:buFont typeface="Poppins"/>
              <a:buChar char="●"/>
            </a:pPr>
            <a:r>
              <a:rPr lang="pl-PL" sz="1200">
                <a:solidFill>
                  <a:srgbClr val="374151"/>
                </a:solidFill>
                <a:latin typeface="Poppins"/>
                <a:ea typeface="Poppins"/>
                <a:cs typeface="Poppins"/>
                <a:sym typeface="Poppins"/>
              </a:rPr>
              <a:t>Tokenizing text into format procesable by models</a:t>
            </a:r>
            <a:endParaRPr sz="1200">
              <a:solidFill>
                <a:srgbClr val="374151"/>
              </a:solidFill>
              <a:latin typeface="Poppins"/>
              <a:ea typeface="Poppins"/>
              <a:cs typeface="Poppins"/>
              <a:sym typeface="Poppins"/>
            </a:endParaRPr>
          </a:p>
        </p:txBody>
      </p:sp>
      <p:sp>
        <p:nvSpPr>
          <p:cNvPr id="120" name="Google Shape;120;g2acab227c09_1_17"/>
          <p:cNvSpPr txBox="1"/>
          <p:nvPr/>
        </p:nvSpPr>
        <p:spPr>
          <a:xfrm>
            <a:off x="3183875" y="3459125"/>
            <a:ext cx="2471700" cy="2918400"/>
          </a:xfrm>
          <a:prstGeom prst="rect">
            <a:avLst/>
          </a:prstGeom>
          <a:noFill/>
          <a:ln>
            <a:noFill/>
          </a:ln>
        </p:spPr>
        <p:txBody>
          <a:bodyPr spcFirstLastPara="1" wrap="square" lIns="91425" tIns="91425" rIns="91425" bIns="91425" anchor="t" anchorCtr="0">
            <a:spAutoFit/>
          </a:bodyPr>
          <a:lstStyle/>
          <a:p>
            <a:pPr marL="179999" lvl="1" indent="-76200" algn="l" rtl="0">
              <a:lnSpc>
                <a:spcPct val="115000"/>
              </a:lnSpc>
              <a:spcBef>
                <a:spcPts val="1500"/>
              </a:spcBef>
              <a:spcAft>
                <a:spcPts val="0"/>
              </a:spcAft>
              <a:buClr>
                <a:srgbClr val="374151"/>
              </a:buClr>
              <a:buSzPts val="1200"/>
              <a:buFont typeface="Poppins"/>
              <a:buChar char="●"/>
            </a:pPr>
            <a:r>
              <a:rPr lang="pl-PL" sz="1200">
                <a:solidFill>
                  <a:srgbClr val="374151"/>
                </a:solidFill>
                <a:latin typeface="Poppins"/>
                <a:ea typeface="Poppins"/>
                <a:cs typeface="Poppins"/>
                <a:sym typeface="Poppins"/>
              </a:rPr>
              <a:t>Transformer architecture allowed rapid growth of LLMs</a:t>
            </a:r>
            <a:endParaRPr sz="1200">
              <a:solidFill>
                <a:srgbClr val="374151"/>
              </a:solidFill>
              <a:latin typeface="Poppins"/>
              <a:ea typeface="Poppins"/>
              <a:cs typeface="Poppins"/>
              <a:sym typeface="Poppins"/>
            </a:endParaRPr>
          </a:p>
          <a:p>
            <a:pPr marL="179999" lvl="1" indent="-76200" algn="l" rtl="0">
              <a:lnSpc>
                <a:spcPct val="115000"/>
              </a:lnSpc>
              <a:spcBef>
                <a:spcPts val="0"/>
              </a:spcBef>
              <a:spcAft>
                <a:spcPts val="0"/>
              </a:spcAft>
              <a:buClr>
                <a:srgbClr val="374151"/>
              </a:buClr>
              <a:buSzPts val="1200"/>
              <a:buFont typeface="Poppins"/>
              <a:buChar char="●"/>
            </a:pPr>
            <a:r>
              <a:rPr lang="pl-PL" sz="1200">
                <a:solidFill>
                  <a:srgbClr val="374151"/>
                </a:solidFill>
                <a:latin typeface="Poppins"/>
                <a:ea typeface="Poppins"/>
                <a:cs typeface="Poppins"/>
                <a:sym typeface="Poppins"/>
              </a:rPr>
              <a:t>Different architectures and model sizes (params) have significant impact on performance</a:t>
            </a:r>
            <a:endParaRPr sz="1200">
              <a:solidFill>
                <a:srgbClr val="374151"/>
              </a:solidFill>
              <a:latin typeface="Poppins"/>
              <a:ea typeface="Poppins"/>
              <a:cs typeface="Poppins"/>
              <a:sym typeface="Poppins"/>
            </a:endParaRPr>
          </a:p>
          <a:p>
            <a:pPr marL="179999" lvl="1" indent="-76200" algn="l" rtl="0">
              <a:lnSpc>
                <a:spcPct val="115000"/>
              </a:lnSpc>
              <a:spcBef>
                <a:spcPts val="0"/>
              </a:spcBef>
              <a:spcAft>
                <a:spcPts val="0"/>
              </a:spcAft>
              <a:buClr>
                <a:srgbClr val="374151"/>
              </a:buClr>
              <a:buSzPts val="1200"/>
              <a:buFont typeface="Poppins"/>
              <a:buChar char="●"/>
            </a:pPr>
            <a:r>
              <a:rPr lang="pl-PL" sz="1200">
                <a:solidFill>
                  <a:srgbClr val="374151"/>
                </a:solidFill>
                <a:latin typeface="Poppins"/>
                <a:ea typeface="Poppins"/>
                <a:cs typeface="Poppins"/>
                <a:sym typeface="Poppins"/>
              </a:rPr>
              <a:t>BERT uses Bidirectional  Encoder only architecture</a:t>
            </a:r>
            <a:endParaRPr sz="1200">
              <a:solidFill>
                <a:srgbClr val="374151"/>
              </a:solidFill>
              <a:latin typeface="Poppins"/>
              <a:ea typeface="Poppins"/>
              <a:cs typeface="Poppins"/>
              <a:sym typeface="Poppins"/>
            </a:endParaRPr>
          </a:p>
          <a:p>
            <a:pPr marL="179999" lvl="1" indent="-76200" algn="l" rtl="0">
              <a:lnSpc>
                <a:spcPct val="115000"/>
              </a:lnSpc>
              <a:spcBef>
                <a:spcPts val="0"/>
              </a:spcBef>
              <a:spcAft>
                <a:spcPts val="0"/>
              </a:spcAft>
              <a:buClr>
                <a:srgbClr val="374151"/>
              </a:buClr>
              <a:buSzPts val="1200"/>
              <a:buFont typeface="Poppins"/>
              <a:buChar char="●"/>
            </a:pPr>
            <a:r>
              <a:rPr lang="pl-PL" sz="1200">
                <a:solidFill>
                  <a:srgbClr val="374151"/>
                </a:solidFill>
                <a:latin typeface="Poppins"/>
                <a:ea typeface="Poppins"/>
                <a:cs typeface="Poppins"/>
                <a:sym typeface="Poppins"/>
              </a:rPr>
              <a:t>GPT uses Decoder only uni-directional architecture</a:t>
            </a:r>
            <a:endParaRPr sz="1200">
              <a:solidFill>
                <a:srgbClr val="374151"/>
              </a:solidFill>
              <a:latin typeface="Poppins"/>
              <a:ea typeface="Poppins"/>
              <a:cs typeface="Poppins"/>
              <a:sym typeface="Poppins"/>
            </a:endParaRPr>
          </a:p>
          <a:p>
            <a:pPr marL="179999" lvl="1" indent="-76200" algn="l" rtl="0">
              <a:lnSpc>
                <a:spcPct val="115000"/>
              </a:lnSpc>
              <a:spcBef>
                <a:spcPts val="0"/>
              </a:spcBef>
              <a:spcAft>
                <a:spcPts val="0"/>
              </a:spcAft>
              <a:buClr>
                <a:srgbClr val="374151"/>
              </a:buClr>
              <a:buSzPts val="1200"/>
              <a:buFont typeface="Poppins"/>
              <a:buChar char="●"/>
            </a:pPr>
            <a:r>
              <a:rPr lang="pl-PL" sz="1200">
                <a:solidFill>
                  <a:srgbClr val="374151"/>
                </a:solidFill>
                <a:latin typeface="Poppins"/>
                <a:ea typeface="Poppins"/>
                <a:cs typeface="Poppins"/>
                <a:sym typeface="Poppins"/>
              </a:rPr>
              <a:t>T5 keeps whole Encoder-Decoder setup</a:t>
            </a:r>
            <a:endParaRPr sz="1200">
              <a:solidFill>
                <a:srgbClr val="374151"/>
              </a:solidFill>
              <a:latin typeface="Poppins"/>
              <a:ea typeface="Poppins"/>
              <a:cs typeface="Poppins"/>
              <a:sym typeface="Poppins"/>
            </a:endParaRPr>
          </a:p>
        </p:txBody>
      </p:sp>
      <p:sp>
        <p:nvSpPr>
          <p:cNvPr id="121" name="Google Shape;121;g2acab227c09_1_17"/>
          <p:cNvSpPr txBox="1"/>
          <p:nvPr/>
        </p:nvSpPr>
        <p:spPr>
          <a:xfrm>
            <a:off x="5761725" y="3459125"/>
            <a:ext cx="2471700" cy="2493600"/>
          </a:xfrm>
          <a:prstGeom prst="rect">
            <a:avLst/>
          </a:prstGeom>
          <a:noFill/>
          <a:ln>
            <a:noFill/>
          </a:ln>
        </p:spPr>
        <p:txBody>
          <a:bodyPr spcFirstLastPara="1" wrap="square" lIns="91425" tIns="91425" rIns="91425" bIns="91425" anchor="t" anchorCtr="0">
            <a:spAutoFit/>
          </a:bodyPr>
          <a:lstStyle/>
          <a:p>
            <a:pPr marL="179999" marR="0" lvl="1" indent="-76200" algn="l" rtl="0">
              <a:lnSpc>
                <a:spcPct val="115000"/>
              </a:lnSpc>
              <a:spcBef>
                <a:spcPts val="1500"/>
              </a:spcBef>
              <a:spcAft>
                <a:spcPts val="0"/>
              </a:spcAft>
              <a:buClr>
                <a:srgbClr val="374151"/>
              </a:buClr>
              <a:buSzPts val="1200"/>
              <a:buFont typeface="Poppins"/>
              <a:buChar char="●"/>
            </a:pPr>
            <a:r>
              <a:rPr lang="pl-PL" sz="1200">
                <a:solidFill>
                  <a:srgbClr val="374151"/>
                </a:solidFill>
                <a:latin typeface="Poppins"/>
                <a:ea typeface="Poppins"/>
                <a:cs typeface="Poppins"/>
                <a:sym typeface="Poppins"/>
              </a:rPr>
              <a:t>The model undergoes unsupervised learning, where it learns to predict the next word in a sentence by being fed large amounts of text.</a:t>
            </a:r>
            <a:endParaRPr sz="1200">
              <a:solidFill>
                <a:srgbClr val="374151"/>
              </a:solidFill>
              <a:latin typeface="Poppins"/>
              <a:ea typeface="Poppins"/>
              <a:cs typeface="Poppins"/>
              <a:sym typeface="Poppins"/>
            </a:endParaRPr>
          </a:p>
          <a:p>
            <a:pPr marL="179999" marR="0" lvl="1" indent="-76200" algn="l" rtl="0">
              <a:lnSpc>
                <a:spcPct val="115000"/>
              </a:lnSpc>
              <a:spcBef>
                <a:spcPts val="0"/>
              </a:spcBef>
              <a:spcAft>
                <a:spcPts val="0"/>
              </a:spcAft>
              <a:buClr>
                <a:srgbClr val="374151"/>
              </a:buClr>
              <a:buSzPts val="1200"/>
              <a:buFont typeface="Poppins"/>
              <a:buChar char="●"/>
            </a:pPr>
            <a:r>
              <a:rPr lang="pl-PL" sz="1200">
                <a:solidFill>
                  <a:srgbClr val="374151"/>
                </a:solidFill>
                <a:latin typeface="Poppins"/>
                <a:ea typeface="Poppins"/>
                <a:cs typeface="Poppins"/>
                <a:sym typeface="Poppins"/>
              </a:rPr>
              <a:t>This stage is critical for the model to learn language patterns, grammar, context, and general world knowledge</a:t>
            </a:r>
            <a:r>
              <a:rPr lang="pl-PL" sz="1200">
                <a:solidFill>
                  <a:srgbClr val="374151"/>
                </a:solidFill>
                <a:latin typeface="Roboto"/>
                <a:ea typeface="Roboto"/>
                <a:cs typeface="Roboto"/>
                <a:sym typeface="Roboto"/>
              </a:rPr>
              <a:t>.</a:t>
            </a:r>
            <a:endParaRPr sz="1200">
              <a:solidFill>
                <a:srgbClr val="374151"/>
              </a:solidFill>
              <a:latin typeface="Poppins"/>
              <a:ea typeface="Poppins"/>
              <a:cs typeface="Poppins"/>
              <a:sym typeface="Poppins"/>
            </a:endParaRPr>
          </a:p>
        </p:txBody>
      </p:sp>
      <p:sp>
        <p:nvSpPr>
          <p:cNvPr id="122" name="Google Shape;122;g2acab227c09_1_17"/>
          <p:cNvSpPr txBox="1"/>
          <p:nvPr/>
        </p:nvSpPr>
        <p:spPr>
          <a:xfrm>
            <a:off x="8473250" y="3562025"/>
            <a:ext cx="2754600" cy="2281200"/>
          </a:xfrm>
          <a:prstGeom prst="rect">
            <a:avLst/>
          </a:prstGeom>
          <a:noFill/>
          <a:ln>
            <a:noFill/>
          </a:ln>
        </p:spPr>
        <p:txBody>
          <a:bodyPr spcFirstLastPara="1" wrap="square" lIns="91425" tIns="91425" rIns="91425" bIns="91425" anchor="t" anchorCtr="0">
            <a:spAutoFit/>
          </a:bodyPr>
          <a:lstStyle/>
          <a:p>
            <a:pPr marL="179999" marR="0" lvl="1" indent="-76200" algn="l" rtl="0">
              <a:lnSpc>
                <a:spcPct val="115000"/>
              </a:lnSpc>
              <a:spcBef>
                <a:spcPts val="1500"/>
              </a:spcBef>
              <a:spcAft>
                <a:spcPts val="0"/>
              </a:spcAft>
              <a:buClr>
                <a:srgbClr val="374151"/>
              </a:buClr>
              <a:buSzPts val="1200"/>
              <a:buFont typeface="Poppins"/>
              <a:buChar char="●"/>
            </a:pPr>
            <a:r>
              <a:rPr lang="pl-PL" sz="1200">
                <a:solidFill>
                  <a:srgbClr val="374151"/>
                </a:solidFill>
                <a:latin typeface="Poppins"/>
                <a:ea typeface="Poppins"/>
                <a:cs typeface="Poppins"/>
                <a:sym typeface="Poppins"/>
              </a:rPr>
              <a:t>Model is further trained on specific tasks and datasets in supervised learning setup</a:t>
            </a:r>
            <a:endParaRPr sz="1200">
              <a:solidFill>
                <a:srgbClr val="374151"/>
              </a:solidFill>
              <a:latin typeface="Poppins"/>
              <a:ea typeface="Poppins"/>
              <a:cs typeface="Poppins"/>
              <a:sym typeface="Poppins"/>
            </a:endParaRPr>
          </a:p>
          <a:p>
            <a:pPr marL="179999" marR="0" lvl="1" indent="-76200" algn="l" rtl="0">
              <a:lnSpc>
                <a:spcPct val="115000"/>
              </a:lnSpc>
              <a:spcBef>
                <a:spcPts val="0"/>
              </a:spcBef>
              <a:spcAft>
                <a:spcPts val="0"/>
              </a:spcAft>
              <a:buClr>
                <a:srgbClr val="374151"/>
              </a:buClr>
              <a:buSzPts val="1200"/>
              <a:buFont typeface="Poppins"/>
              <a:buChar char="●"/>
            </a:pPr>
            <a:r>
              <a:rPr lang="pl-PL" sz="1200">
                <a:solidFill>
                  <a:srgbClr val="374151"/>
                </a:solidFill>
                <a:latin typeface="Poppins"/>
                <a:ea typeface="Poppins"/>
                <a:cs typeface="Poppins"/>
                <a:sym typeface="Poppins"/>
              </a:rPr>
              <a:t>The model receives feedback from human trainers to correct mistakes and improve its understanding.</a:t>
            </a:r>
            <a:endParaRPr sz="1200">
              <a:solidFill>
                <a:srgbClr val="374151"/>
              </a:solidFill>
              <a:latin typeface="Poppins"/>
              <a:ea typeface="Poppins"/>
              <a:cs typeface="Poppins"/>
              <a:sym typeface="Poppins"/>
            </a:endParaRPr>
          </a:p>
          <a:p>
            <a:pPr marL="179999" marR="0" lvl="1" indent="-76200" algn="l" rtl="0">
              <a:lnSpc>
                <a:spcPct val="115000"/>
              </a:lnSpc>
              <a:spcBef>
                <a:spcPts val="0"/>
              </a:spcBef>
              <a:spcAft>
                <a:spcPts val="0"/>
              </a:spcAft>
              <a:buClr>
                <a:srgbClr val="374151"/>
              </a:buClr>
              <a:buSzPts val="1200"/>
              <a:buFont typeface="Poppins"/>
              <a:buChar char="●"/>
            </a:pPr>
            <a:r>
              <a:rPr lang="pl-PL" sz="1200">
                <a:solidFill>
                  <a:srgbClr val="374151"/>
                </a:solidFill>
                <a:latin typeface="Poppins"/>
                <a:ea typeface="Poppins"/>
                <a:cs typeface="Poppins"/>
                <a:sym typeface="Poppins"/>
              </a:rPr>
              <a:t>This iterative process helps in refining the model's responses and reducing biases.</a:t>
            </a:r>
            <a:endParaRPr sz="1200">
              <a:solidFill>
                <a:srgbClr val="374151"/>
              </a:solidFill>
              <a:latin typeface="Poppins"/>
              <a:ea typeface="Poppins"/>
              <a:cs typeface="Poppins"/>
              <a:sym typeface="Poppins"/>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g2ae502b7976_1_46"/>
          <p:cNvSpPr txBox="1"/>
          <p:nvPr/>
        </p:nvSpPr>
        <p:spPr>
          <a:xfrm>
            <a:off x="407988" y="565805"/>
            <a:ext cx="113760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l-PL" sz="2800" b="1">
                <a:solidFill>
                  <a:schemeClr val="dk1"/>
                </a:solidFill>
                <a:latin typeface="Poppins"/>
                <a:ea typeface="Poppins"/>
                <a:cs typeface="Poppins"/>
                <a:sym typeface="Poppins"/>
              </a:rPr>
              <a:t>Reinforced learning from human feedback</a:t>
            </a:r>
            <a:endParaRPr sz="2800" b="1">
              <a:solidFill>
                <a:schemeClr val="dk1"/>
              </a:solidFill>
              <a:latin typeface="Poppins"/>
              <a:ea typeface="Poppins"/>
              <a:cs typeface="Poppins"/>
              <a:sym typeface="Poppins"/>
            </a:endParaRPr>
          </a:p>
        </p:txBody>
      </p:sp>
      <p:sp>
        <p:nvSpPr>
          <p:cNvPr id="129" name="Google Shape;129;g2ae502b7976_1_46"/>
          <p:cNvSpPr/>
          <p:nvPr/>
        </p:nvSpPr>
        <p:spPr>
          <a:xfrm>
            <a:off x="2340150" y="2043500"/>
            <a:ext cx="2296500" cy="957000"/>
          </a:xfrm>
          <a:prstGeom prst="roundRect">
            <a:avLst>
              <a:gd name="adj" fmla="val 16667"/>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pl-PL" sz="1700" b="1">
                <a:solidFill>
                  <a:schemeClr val="lt1"/>
                </a:solidFill>
                <a:latin typeface="Poppins"/>
                <a:ea typeface="Poppins"/>
                <a:cs typeface="Poppins"/>
                <a:sym typeface="Poppins"/>
              </a:rPr>
              <a:t>Agent</a:t>
            </a:r>
            <a:endParaRPr sz="1700" b="1">
              <a:solidFill>
                <a:schemeClr val="lt1"/>
              </a:solidFill>
              <a:latin typeface="Poppins"/>
              <a:ea typeface="Poppins"/>
              <a:cs typeface="Poppins"/>
              <a:sym typeface="Poppins"/>
            </a:endParaRPr>
          </a:p>
        </p:txBody>
      </p:sp>
      <p:sp>
        <p:nvSpPr>
          <p:cNvPr id="130" name="Google Shape;130;g2ae502b7976_1_46"/>
          <p:cNvSpPr/>
          <p:nvPr/>
        </p:nvSpPr>
        <p:spPr>
          <a:xfrm>
            <a:off x="2340150" y="4513775"/>
            <a:ext cx="2296500" cy="957000"/>
          </a:xfrm>
          <a:prstGeom prst="roundRect">
            <a:avLst>
              <a:gd name="adj" fmla="val 16667"/>
            </a:avLst>
          </a:prstGeom>
          <a:solidFill>
            <a:srgbClr val="0000F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pl-PL" sz="1700" b="1">
                <a:solidFill>
                  <a:schemeClr val="lt1"/>
                </a:solidFill>
                <a:latin typeface="Poppins"/>
                <a:ea typeface="Poppins"/>
                <a:cs typeface="Poppins"/>
                <a:sym typeface="Poppins"/>
              </a:rPr>
              <a:t>Environment</a:t>
            </a:r>
            <a:endParaRPr sz="1700" b="1">
              <a:solidFill>
                <a:schemeClr val="lt1"/>
              </a:solidFill>
              <a:latin typeface="Poppins"/>
              <a:ea typeface="Poppins"/>
              <a:cs typeface="Poppins"/>
              <a:sym typeface="Poppins"/>
            </a:endParaRPr>
          </a:p>
        </p:txBody>
      </p:sp>
      <p:sp>
        <p:nvSpPr>
          <p:cNvPr id="131" name="Google Shape;131;g2ae502b7976_1_46"/>
          <p:cNvSpPr/>
          <p:nvPr/>
        </p:nvSpPr>
        <p:spPr>
          <a:xfrm>
            <a:off x="4700575" y="2628300"/>
            <a:ext cx="999600" cy="2562600"/>
          </a:xfrm>
          <a:prstGeom prst="curvedLeftArrow">
            <a:avLst>
              <a:gd name="adj1" fmla="val 25000"/>
              <a:gd name="adj2" fmla="val 50000"/>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32" name="Google Shape;132;g2ae502b7976_1_46"/>
          <p:cNvSpPr/>
          <p:nvPr/>
        </p:nvSpPr>
        <p:spPr>
          <a:xfrm rot="10800000">
            <a:off x="1184725" y="2461725"/>
            <a:ext cx="999600" cy="2562600"/>
          </a:xfrm>
          <a:prstGeom prst="curvedLeftArrow">
            <a:avLst>
              <a:gd name="adj1" fmla="val 25000"/>
              <a:gd name="adj2" fmla="val 50000"/>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33" name="Google Shape;133;g2ae502b7976_1_46"/>
          <p:cNvSpPr txBox="1"/>
          <p:nvPr/>
        </p:nvSpPr>
        <p:spPr>
          <a:xfrm>
            <a:off x="4636650" y="3634888"/>
            <a:ext cx="914400" cy="24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l-PL" sz="1800">
                <a:solidFill>
                  <a:schemeClr val="dk1"/>
                </a:solidFill>
                <a:latin typeface="Poppins"/>
                <a:ea typeface="Poppins"/>
                <a:cs typeface="Poppins"/>
                <a:sym typeface="Poppins"/>
              </a:rPr>
              <a:t>Action</a:t>
            </a:r>
            <a:endParaRPr sz="1800">
              <a:solidFill>
                <a:schemeClr val="dk1"/>
              </a:solidFill>
              <a:latin typeface="Poppins"/>
              <a:ea typeface="Poppins"/>
              <a:cs typeface="Poppins"/>
              <a:sym typeface="Poppins"/>
            </a:endParaRPr>
          </a:p>
        </p:txBody>
      </p:sp>
      <p:sp>
        <p:nvSpPr>
          <p:cNvPr id="134" name="Google Shape;134;g2ae502b7976_1_46"/>
          <p:cNvSpPr txBox="1"/>
          <p:nvPr/>
        </p:nvSpPr>
        <p:spPr>
          <a:xfrm>
            <a:off x="1376000" y="3464763"/>
            <a:ext cx="1538400" cy="24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l-PL" sz="1800">
                <a:solidFill>
                  <a:schemeClr val="dk1"/>
                </a:solidFill>
                <a:latin typeface="Poppins"/>
                <a:ea typeface="Poppins"/>
                <a:cs typeface="Poppins"/>
                <a:sym typeface="Poppins"/>
              </a:rPr>
              <a:t>State change</a:t>
            </a:r>
            <a:endParaRPr sz="1800">
              <a:solidFill>
                <a:schemeClr val="dk1"/>
              </a:solidFill>
              <a:latin typeface="Poppins"/>
              <a:ea typeface="Poppins"/>
              <a:cs typeface="Poppins"/>
              <a:sym typeface="Poppins"/>
            </a:endParaRPr>
          </a:p>
        </p:txBody>
      </p:sp>
      <p:sp>
        <p:nvSpPr>
          <p:cNvPr id="135" name="Google Shape;135;g2ae502b7976_1_46"/>
          <p:cNvSpPr/>
          <p:nvPr/>
        </p:nvSpPr>
        <p:spPr>
          <a:xfrm>
            <a:off x="3249150" y="3101488"/>
            <a:ext cx="478500" cy="1311300"/>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36" name="Google Shape;136;g2ae502b7976_1_46"/>
          <p:cNvSpPr txBox="1"/>
          <p:nvPr/>
        </p:nvSpPr>
        <p:spPr>
          <a:xfrm>
            <a:off x="3544950" y="3634888"/>
            <a:ext cx="1091700" cy="24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l-PL" sz="1800">
                <a:solidFill>
                  <a:schemeClr val="dk1"/>
                </a:solidFill>
                <a:latin typeface="Poppins"/>
                <a:ea typeface="Poppins"/>
                <a:cs typeface="Poppins"/>
                <a:sym typeface="Poppins"/>
              </a:rPr>
              <a:t>Reward</a:t>
            </a:r>
            <a:endParaRPr sz="1800">
              <a:solidFill>
                <a:schemeClr val="dk1"/>
              </a:solidFill>
              <a:latin typeface="Poppins"/>
              <a:ea typeface="Poppins"/>
              <a:cs typeface="Poppins"/>
              <a:sym typeface="Poppins"/>
            </a:endParaRPr>
          </a:p>
        </p:txBody>
      </p:sp>
      <p:sp>
        <p:nvSpPr>
          <p:cNvPr id="137" name="Google Shape;137;g2ae502b7976_1_46"/>
          <p:cNvSpPr txBox="1"/>
          <p:nvPr/>
        </p:nvSpPr>
        <p:spPr>
          <a:xfrm>
            <a:off x="511350" y="1363000"/>
            <a:ext cx="7209000" cy="79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l-PL" sz="2800">
                <a:solidFill>
                  <a:schemeClr val="dk1"/>
                </a:solidFill>
                <a:latin typeface="Calibri"/>
                <a:ea typeface="Calibri"/>
                <a:cs typeface="Calibri"/>
                <a:sym typeface="Calibri"/>
              </a:rPr>
              <a:t>Reinforced learning logic</a:t>
            </a:r>
            <a:endParaRPr sz="2800">
              <a:solidFill>
                <a:schemeClr val="dk1"/>
              </a:solidFill>
              <a:latin typeface="Calibri"/>
              <a:ea typeface="Calibri"/>
              <a:cs typeface="Calibri"/>
              <a:sym typeface="Calibri"/>
            </a:endParaRPr>
          </a:p>
        </p:txBody>
      </p:sp>
      <p:sp>
        <p:nvSpPr>
          <p:cNvPr id="138" name="Google Shape;138;g2ae502b7976_1_46"/>
          <p:cNvSpPr txBox="1"/>
          <p:nvPr/>
        </p:nvSpPr>
        <p:spPr>
          <a:xfrm>
            <a:off x="6596700" y="1363000"/>
            <a:ext cx="7209000" cy="79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l-PL" sz="2800">
                <a:solidFill>
                  <a:schemeClr val="dk1"/>
                </a:solidFill>
                <a:latin typeface="Calibri"/>
                <a:ea typeface="Calibri"/>
                <a:cs typeface="Calibri"/>
                <a:sym typeface="Calibri"/>
              </a:rPr>
              <a:t>Reinforced learning logic</a:t>
            </a:r>
            <a:endParaRPr sz="2800">
              <a:solidFill>
                <a:schemeClr val="dk1"/>
              </a:solidFill>
              <a:latin typeface="Calibri"/>
              <a:ea typeface="Calibri"/>
              <a:cs typeface="Calibri"/>
              <a:sym typeface="Calibri"/>
            </a:endParaRPr>
          </a:p>
        </p:txBody>
      </p:sp>
      <p:sp>
        <p:nvSpPr>
          <p:cNvPr id="139" name="Google Shape;139;g2ae502b7976_1_46"/>
          <p:cNvSpPr/>
          <p:nvPr/>
        </p:nvSpPr>
        <p:spPr>
          <a:xfrm>
            <a:off x="6316725" y="2086025"/>
            <a:ext cx="5252400" cy="542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pl-PL">
                <a:latin typeface="Calibri"/>
                <a:ea typeface="Calibri"/>
                <a:cs typeface="Calibri"/>
                <a:sym typeface="Calibri"/>
              </a:rPr>
              <a:t>Intruct fine-tuned LLM</a:t>
            </a:r>
            <a:endParaRPr>
              <a:latin typeface="Calibri"/>
              <a:ea typeface="Calibri"/>
              <a:cs typeface="Calibri"/>
              <a:sym typeface="Calibri"/>
            </a:endParaRPr>
          </a:p>
        </p:txBody>
      </p:sp>
      <p:sp>
        <p:nvSpPr>
          <p:cNvPr id="140" name="Google Shape;140;g2ae502b7976_1_46"/>
          <p:cNvSpPr/>
          <p:nvPr/>
        </p:nvSpPr>
        <p:spPr>
          <a:xfrm>
            <a:off x="6316725" y="3157800"/>
            <a:ext cx="2690100" cy="542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pl-PL">
                <a:latin typeface="Calibri"/>
                <a:ea typeface="Calibri"/>
                <a:cs typeface="Calibri"/>
                <a:sym typeface="Calibri"/>
              </a:rPr>
              <a:t>Human Feedback</a:t>
            </a:r>
            <a:endParaRPr>
              <a:latin typeface="Calibri"/>
              <a:ea typeface="Calibri"/>
              <a:cs typeface="Calibri"/>
              <a:sym typeface="Calibri"/>
            </a:endParaRPr>
          </a:p>
        </p:txBody>
      </p:sp>
      <p:sp>
        <p:nvSpPr>
          <p:cNvPr id="141" name="Google Shape;141;g2ae502b7976_1_46"/>
          <p:cNvSpPr/>
          <p:nvPr/>
        </p:nvSpPr>
        <p:spPr>
          <a:xfrm>
            <a:off x="6316725" y="4513775"/>
            <a:ext cx="5252400" cy="542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pl-PL">
                <a:latin typeface="Calibri"/>
                <a:ea typeface="Calibri"/>
                <a:cs typeface="Calibri"/>
                <a:sym typeface="Calibri"/>
              </a:rPr>
              <a:t>Human aligned LLM</a:t>
            </a:r>
            <a:endParaRPr>
              <a:latin typeface="Calibri"/>
              <a:ea typeface="Calibri"/>
              <a:cs typeface="Calibri"/>
              <a:sym typeface="Calibri"/>
            </a:endParaRPr>
          </a:p>
        </p:txBody>
      </p:sp>
      <p:sp>
        <p:nvSpPr>
          <p:cNvPr id="142" name="Google Shape;142;g2ae502b7976_1_46"/>
          <p:cNvSpPr/>
          <p:nvPr/>
        </p:nvSpPr>
        <p:spPr>
          <a:xfrm rot="5400000">
            <a:off x="7437628" y="2004813"/>
            <a:ext cx="192000" cy="1776600"/>
          </a:xfrm>
          <a:prstGeom prst="chevron">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43" name="Google Shape;143;g2ae502b7976_1_46"/>
          <p:cNvSpPr/>
          <p:nvPr/>
        </p:nvSpPr>
        <p:spPr>
          <a:xfrm rot="5400000">
            <a:off x="7465403" y="3218676"/>
            <a:ext cx="192000" cy="1776600"/>
          </a:xfrm>
          <a:prstGeom prst="chevron">
            <a:avLst>
              <a:gd name="adj"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144" name="Google Shape;144;g2ae502b7976_1_46"/>
          <p:cNvSpPr txBox="1"/>
          <p:nvPr/>
        </p:nvSpPr>
        <p:spPr>
          <a:xfrm>
            <a:off x="9158600" y="2628425"/>
            <a:ext cx="2471700" cy="1431600"/>
          </a:xfrm>
          <a:prstGeom prst="rect">
            <a:avLst/>
          </a:prstGeom>
          <a:noFill/>
          <a:ln>
            <a:noFill/>
          </a:ln>
        </p:spPr>
        <p:txBody>
          <a:bodyPr spcFirstLastPara="1" wrap="square" lIns="91425" tIns="91425" rIns="91425" bIns="91425" anchor="t" anchorCtr="0">
            <a:spAutoFit/>
          </a:bodyPr>
          <a:lstStyle/>
          <a:p>
            <a:pPr marL="179999" marR="72000" lvl="1" indent="-76200" algn="l" rtl="0">
              <a:lnSpc>
                <a:spcPct val="115000"/>
              </a:lnSpc>
              <a:spcBef>
                <a:spcPts val="1500"/>
              </a:spcBef>
              <a:spcAft>
                <a:spcPts val="0"/>
              </a:spcAft>
              <a:buClr>
                <a:srgbClr val="374151"/>
              </a:buClr>
              <a:buSzPts val="1200"/>
              <a:buFont typeface="Poppins"/>
              <a:buChar char="●"/>
            </a:pPr>
            <a:r>
              <a:rPr lang="pl-PL" sz="1200">
                <a:solidFill>
                  <a:srgbClr val="374151"/>
                </a:solidFill>
                <a:latin typeface="Poppins"/>
                <a:ea typeface="Poppins"/>
                <a:cs typeface="Poppins"/>
                <a:sym typeface="Poppins"/>
              </a:rPr>
              <a:t>Rank different answers from trained models</a:t>
            </a:r>
            <a:endParaRPr sz="1200">
              <a:solidFill>
                <a:srgbClr val="374151"/>
              </a:solidFill>
              <a:latin typeface="Poppins"/>
              <a:ea typeface="Poppins"/>
              <a:cs typeface="Poppins"/>
              <a:sym typeface="Poppins"/>
            </a:endParaRPr>
          </a:p>
          <a:p>
            <a:pPr marL="179999" marR="72000" lvl="1" indent="-76200" algn="l" rtl="0">
              <a:lnSpc>
                <a:spcPct val="115000"/>
              </a:lnSpc>
              <a:spcBef>
                <a:spcPts val="0"/>
              </a:spcBef>
              <a:spcAft>
                <a:spcPts val="0"/>
              </a:spcAft>
              <a:buClr>
                <a:srgbClr val="374151"/>
              </a:buClr>
              <a:buSzPts val="1200"/>
              <a:buFont typeface="Poppins"/>
              <a:buChar char="●"/>
            </a:pPr>
            <a:r>
              <a:rPr lang="pl-PL" sz="1200">
                <a:solidFill>
                  <a:srgbClr val="374151"/>
                </a:solidFill>
                <a:latin typeface="Poppins"/>
                <a:ea typeface="Poppins"/>
                <a:cs typeface="Poppins"/>
                <a:sym typeface="Poppins"/>
              </a:rPr>
              <a:t>Maximize helpfulness and relevance</a:t>
            </a:r>
            <a:endParaRPr sz="1200">
              <a:solidFill>
                <a:srgbClr val="374151"/>
              </a:solidFill>
              <a:latin typeface="Poppins"/>
              <a:ea typeface="Poppins"/>
              <a:cs typeface="Poppins"/>
              <a:sym typeface="Poppins"/>
            </a:endParaRPr>
          </a:p>
          <a:p>
            <a:pPr marL="179999" marR="72000" lvl="1" indent="-76200" algn="l" rtl="0">
              <a:lnSpc>
                <a:spcPct val="115000"/>
              </a:lnSpc>
              <a:spcBef>
                <a:spcPts val="0"/>
              </a:spcBef>
              <a:spcAft>
                <a:spcPts val="0"/>
              </a:spcAft>
              <a:buClr>
                <a:srgbClr val="374151"/>
              </a:buClr>
              <a:buSzPts val="1200"/>
              <a:buFont typeface="Poppins"/>
              <a:buChar char="●"/>
            </a:pPr>
            <a:r>
              <a:rPr lang="pl-PL" sz="1200">
                <a:solidFill>
                  <a:srgbClr val="374151"/>
                </a:solidFill>
                <a:latin typeface="Poppins"/>
                <a:ea typeface="Poppins"/>
                <a:cs typeface="Poppins"/>
                <a:sym typeface="Poppins"/>
              </a:rPr>
              <a:t>Minimize harm</a:t>
            </a:r>
            <a:endParaRPr sz="1200">
              <a:solidFill>
                <a:srgbClr val="374151"/>
              </a:solidFill>
              <a:latin typeface="Poppins"/>
              <a:ea typeface="Poppins"/>
              <a:cs typeface="Poppins"/>
              <a:sym typeface="Poppins"/>
            </a:endParaRPr>
          </a:p>
          <a:p>
            <a:pPr marL="179999" marR="72000" lvl="1" indent="-76200" algn="l" rtl="0">
              <a:lnSpc>
                <a:spcPct val="115000"/>
              </a:lnSpc>
              <a:spcBef>
                <a:spcPts val="0"/>
              </a:spcBef>
              <a:spcAft>
                <a:spcPts val="0"/>
              </a:spcAft>
              <a:buClr>
                <a:srgbClr val="374151"/>
              </a:buClr>
              <a:buSzPts val="1200"/>
              <a:buFont typeface="Poppins"/>
              <a:buChar char="●"/>
            </a:pPr>
            <a:r>
              <a:rPr lang="pl-PL" sz="1200">
                <a:solidFill>
                  <a:srgbClr val="374151"/>
                </a:solidFill>
                <a:latin typeface="Poppins"/>
                <a:ea typeface="Poppins"/>
                <a:cs typeface="Poppins"/>
                <a:sym typeface="Poppins"/>
              </a:rPr>
              <a:t>Avoid dangerous topics</a:t>
            </a:r>
            <a:endParaRPr sz="1200">
              <a:solidFill>
                <a:srgbClr val="374151"/>
              </a:solidFill>
              <a:latin typeface="Poppins"/>
              <a:ea typeface="Poppins"/>
              <a:cs typeface="Poppins"/>
              <a:sym typeface="Poppins"/>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g2ae502b7976_1_17"/>
          <p:cNvSpPr txBox="1"/>
          <p:nvPr/>
        </p:nvSpPr>
        <p:spPr>
          <a:xfrm>
            <a:off x="407988" y="565805"/>
            <a:ext cx="113760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l-PL" sz="2800" b="1">
                <a:solidFill>
                  <a:schemeClr val="dk1"/>
                </a:solidFill>
                <a:latin typeface="Poppins"/>
                <a:ea typeface="Poppins"/>
                <a:cs typeface="Poppins"/>
                <a:sym typeface="Poppins"/>
              </a:rPr>
              <a:t>Memory requirements</a:t>
            </a:r>
            <a:endParaRPr sz="2800" b="1">
              <a:solidFill>
                <a:schemeClr val="dk1"/>
              </a:solidFill>
              <a:latin typeface="Poppins"/>
              <a:ea typeface="Poppins"/>
              <a:cs typeface="Poppins"/>
              <a:sym typeface="Poppins"/>
            </a:endParaRPr>
          </a:p>
        </p:txBody>
      </p:sp>
      <p:sp>
        <p:nvSpPr>
          <p:cNvPr id="150" name="Google Shape;150;g2ae502b7976_1_17"/>
          <p:cNvSpPr txBox="1"/>
          <p:nvPr/>
        </p:nvSpPr>
        <p:spPr>
          <a:xfrm>
            <a:off x="8203850" y="2136000"/>
            <a:ext cx="3397200" cy="2586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950" b="1">
              <a:solidFill>
                <a:schemeClr val="dk1"/>
              </a:solidFill>
              <a:highlight>
                <a:srgbClr val="FFFFFF"/>
              </a:highlight>
              <a:latin typeface="Poppins"/>
              <a:ea typeface="Poppins"/>
              <a:cs typeface="Poppins"/>
              <a:sym typeface="Poppins"/>
            </a:endParaRPr>
          </a:p>
          <a:p>
            <a:pPr marL="0" lvl="0" indent="0" algn="l" rtl="0">
              <a:spcBef>
                <a:spcPts val="0"/>
              </a:spcBef>
              <a:spcAft>
                <a:spcPts val="0"/>
              </a:spcAft>
              <a:buNone/>
            </a:pPr>
            <a:r>
              <a:rPr lang="pl-PL" sz="1950" b="1">
                <a:solidFill>
                  <a:schemeClr val="dk1"/>
                </a:solidFill>
                <a:highlight>
                  <a:srgbClr val="FFFFFF"/>
                </a:highlight>
                <a:latin typeface="Poppins"/>
                <a:ea typeface="Poppins"/>
                <a:cs typeface="Poppins"/>
                <a:sym typeface="Poppins"/>
              </a:rPr>
              <a:t>GPT 3.5:</a:t>
            </a:r>
            <a:endParaRPr sz="1950" b="1">
              <a:solidFill>
                <a:schemeClr val="dk1"/>
              </a:solidFill>
              <a:highlight>
                <a:srgbClr val="FFFFFF"/>
              </a:highlight>
              <a:latin typeface="Poppins"/>
              <a:ea typeface="Poppins"/>
              <a:cs typeface="Poppins"/>
              <a:sym typeface="Poppins"/>
            </a:endParaRPr>
          </a:p>
          <a:p>
            <a:pPr marL="0" lvl="0" indent="0" algn="l" rtl="0">
              <a:spcBef>
                <a:spcPts val="0"/>
              </a:spcBef>
              <a:spcAft>
                <a:spcPts val="0"/>
              </a:spcAft>
              <a:buNone/>
            </a:pPr>
            <a:r>
              <a:rPr lang="pl-PL" sz="1950" b="1">
                <a:solidFill>
                  <a:schemeClr val="dk1"/>
                </a:solidFill>
                <a:highlight>
                  <a:srgbClr val="FFFFFF"/>
                </a:highlight>
                <a:latin typeface="Poppins"/>
                <a:ea typeface="Poppins"/>
                <a:cs typeface="Poppins"/>
                <a:sym typeface="Poppins"/>
              </a:rPr>
              <a:t> 175 billion </a:t>
            </a:r>
            <a:br>
              <a:rPr lang="pl-PL" sz="1950" b="1">
                <a:solidFill>
                  <a:schemeClr val="dk1"/>
                </a:solidFill>
                <a:highlight>
                  <a:srgbClr val="FFFFFF"/>
                </a:highlight>
                <a:latin typeface="Poppins"/>
                <a:ea typeface="Poppins"/>
                <a:cs typeface="Poppins"/>
                <a:sym typeface="Poppins"/>
              </a:rPr>
            </a:br>
            <a:r>
              <a:rPr lang="pl-PL" sz="1950" b="1">
                <a:solidFill>
                  <a:schemeClr val="dk1"/>
                </a:solidFill>
                <a:highlight>
                  <a:srgbClr val="FFFFFF"/>
                </a:highlight>
                <a:latin typeface="Poppins"/>
                <a:ea typeface="Poppins"/>
                <a:cs typeface="Poppins"/>
                <a:sym typeface="Poppins"/>
              </a:rPr>
              <a:t>-&gt; 4 200 GB</a:t>
            </a:r>
            <a:br>
              <a:rPr lang="pl-PL" sz="1950" b="1">
                <a:solidFill>
                  <a:schemeClr val="dk1"/>
                </a:solidFill>
                <a:highlight>
                  <a:srgbClr val="FFFFFF"/>
                </a:highlight>
                <a:latin typeface="Poppins"/>
                <a:ea typeface="Poppins"/>
                <a:cs typeface="Poppins"/>
                <a:sym typeface="Poppins"/>
              </a:rPr>
            </a:br>
            <a:endParaRPr sz="1950" b="1">
              <a:solidFill>
                <a:schemeClr val="dk1"/>
              </a:solidFill>
              <a:highlight>
                <a:srgbClr val="FFFFFF"/>
              </a:highlight>
              <a:latin typeface="Poppins"/>
              <a:ea typeface="Poppins"/>
              <a:cs typeface="Poppins"/>
              <a:sym typeface="Poppins"/>
            </a:endParaRPr>
          </a:p>
          <a:p>
            <a:pPr marL="0" lvl="0" indent="0" algn="l" rtl="0">
              <a:spcBef>
                <a:spcPts val="0"/>
              </a:spcBef>
              <a:spcAft>
                <a:spcPts val="0"/>
              </a:spcAft>
              <a:buNone/>
            </a:pPr>
            <a:r>
              <a:rPr lang="pl-PL" sz="1950" b="1">
                <a:solidFill>
                  <a:schemeClr val="dk1"/>
                </a:solidFill>
                <a:highlight>
                  <a:srgbClr val="FFFFFF"/>
                </a:highlight>
                <a:latin typeface="Poppins"/>
                <a:ea typeface="Poppins"/>
                <a:cs typeface="Poppins"/>
                <a:sym typeface="Poppins"/>
              </a:rPr>
              <a:t>GPT 4:</a:t>
            </a:r>
            <a:endParaRPr sz="1950" b="1">
              <a:solidFill>
                <a:schemeClr val="dk1"/>
              </a:solidFill>
              <a:highlight>
                <a:srgbClr val="FFFFFF"/>
              </a:highlight>
              <a:latin typeface="Poppins"/>
              <a:ea typeface="Poppins"/>
              <a:cs typeface="Poppins"/>
              <a:sym typeface="Poppins"/>
            </a:endParaRPr>
          </a:p>
          <a:p>
            <a:pPr marL="0" lvl="0" indent="0" algn="l" rtl="0">
              <a:spcBef>
                <a:spcPts val="0"/>
              </a:spcBef>
              <a:spcAft>
                <a:spcPts val="0"/>
              </a:spcAft>
              <a:buNone/>
            </a:pPr>
            <a:r>
              <a:rPr lang="pl-PL" sz="1950" b="1">
                <a:solidFill>
                  <a:schemeClr val="dk1"/>
                </a:solidFill>
                <a:highlight>
                  <a:srgbClr val="FFFFFF"/>
                </a:highlight>
                <a:latin typeface="Poppins"/>
                <a:ea typeface="Poppins"/>
                <a:cs typeface="Poppins"/>
                <a:sym typeface="Poppins"/>
              </a:rPr>
              <a:t> 1.76 trillion parameters </a:t>
            </a:r>
            <a:br>
              <a:rPr lang="pl-PL" sz="1950" b="1">
                <a:solidFill>
                  <a:schemeClr val="dk1"/>
                </a:solidFill>
                <a:highlight>
                  <a:srgbClr val="FFFFFF"/>
                </a:highlight>
                <a:latin typeface="Poppins"/>
                <a:ea typeface="Poppins"/>
                <a:cs typeface="Poppins"/>
                <a:sym typeface="Poppins"/>
              </a:rPr>
            </a:br>
            <a:r>
              <a:rPr lang="pl-PL" sz="1950" b="1">
                <a:solidFill>
                  <a:schemeClr val="dk1"/>
                </a:solidFill>
                <a:highlight>
                  <a:srgbClr val="FFFFFF"/>
                </a:highlight>
                <a:latin typeface="Poppins"/>
                <a:ea typeface="Poppins"/>
                <a:cs typeface="Poppins"/>
                <a:sym typeface="Poppins"/>
              </a:rPr>
              <a:t>-&gt; 42 240 GB</a:t>
            </a:r>
            <a:endParaRPr sz="2300" b="1">
              <a:solidFill>
                <a:schemeClr val="dk1"/>
              </a:solidFill>
              <a:latin typeface="Poppins"/>
              <a:ea typeface="Poppins"/>
              <a:cs typeface="Poppins"/>
              <a:sym typeface="Poppins"/>
            </a:endParaRPr>
          </a:p>
        </p:txBody>
      </p:sp>
      <p:sp>
        <p:nvSpPr>
          <p:cNvPr id="151" name="Google Shape;151;g2ae502b7976_1_17"/>
          <p:cNvSpPr/>
          <p:nvPr/>
        </p:nvSpPr>
        <p:spPr>
          <a:xfrm>
            <a:off x="2563400" y="5009800"/>
            <a:ext cx="584700" cy="595500"/>
          </a:xfrm>
          <a:prstGeom prst="roundRect">
            <a:avLst>
              <a:gd name="adj" fmla="val 16667"/>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pl-PL" sz="1200" b="1">
                <a:solidFill>
                  <a:schemeClr val="lt1"/>
                </a:solidFill>
                <a:latin typeface="Poppins"/>
                <a:ea typeface="Poppins"/>
                <a:cs typeface="Poppins"/>
                <a:sym typeface="Poppins"/>
              </a:rPr>
              <a:t>4GB</a:t>
            </a:r>
            <a:endParaRPr sz="1200" b="1">
              <a:solidFill>
                <a:schemeClr val="lt1"/>
              </a:solidFill>
              <a:latin typeface="Poppins"/>
              <a:ea typeface="Poppins"/>
              <a:cs typeface="Poppins"/>
              <a:sym typeface="Poppins"/>
            </a:endParaRPr>
          </a:p>
        </p:txBody>
      </p:sp>
      <p:sp>
        <p:nvSpPr>
          <p:cNvPr id="152" name="Google Shape;152;g2ae502b7976_1_17"/>
          <p:cNvSpPr/>
          <p:nvPr/>
        </p:nvSpPr>
        <p:spPr>
          <a:xfrm>
            <a:off x="4487925" y="3021700"/>
            <a:ext cx="2626200" cy="2583600"/>
          </a:xfrm>
          <a:prstGeom prst="roundRect">
            <a:avLst>
              <a:gd name="adj" fmla="val 16667"/>
            </a:avLst>
          </a:prstGeom>
          <a:solidFill>
            <a:srgbClr val="4A86E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pl-PL" sz="2100" b="1">
                <a:solidFill>
                  <a:schemeClr val="lt1"/>
                </a:solidFill>
                <a:latin typeface="Poppins"/>
                <a:ea typeface="Poppins"/>
                <a:cs typeface="Poppins"/>
                <a:sym typeface="Poppins"/>
              </a:rPr>
              <a:t>24GB</a:t>
            </a:r>
            <a:endParaRPr sz="2100" b="1">
              <a:solidFill>
                <a:schemeClr val="lt1"/>
              </a:solidFill>
              <a:latin typeface="Poppins"/>
              <a:ea typeface="Poppins"/>
              <a:cs typeface="Poppins"/>
              <a:sym typeface="Poppins"/>
            </a:endParaRPr>
          </a:p>
        </p:txBody>
      </p:sp>
      <p:sp>
        <p:nvSpPr>
          <p:cNvPr id="153" name="Google Shape;153;g2ae502b7976_1_17"/>
          <p:cNvSpPr txBox="1"/>
          <p:nvPr/>
        </p:nvSpPr>
        <p:spPr>
          <a:xfrm>
            <a:off x="1781900" y="4222200"/>
            <a:ext cx="2147700" cy="66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l-PL" sz="1600">
                <a:solidFill>
                  <a:schemeClr val="dk1"/>
                </a:solidFill>
                <a:latin typeface="Poppins"/>
                <a:ea typeface="Poppins"/>
                <a:cs typeface="Poppins"/>
                <a:sym typeface="Poppins"/>
              </a:rPr>
              <a:t>Memory needed to store model</a:t>
            </a:r>
            <a:endParaRPr sz="1600">
              <a:solidFill>
                <a:schemeClr val="dk1"/>
              </a:solidFill>
              <a:latin typeface="Poppins"/>
              <a:ea typeface="Poppins"/>
              <a:cs typeface="Poppins"/>
              <a:sym typeface="Poppins"/>
            </a:endParaRPr>
          </a:p>
          <a:p>
            <a:pPr marL="0" lvl="0" indent="0" algn="l" rtl="0">
              <a:spcBef>
                <a:spcPts val="0"/>
              </a:spcBef>
              <a:spcAft>
                <a:spcPts val="0"/>
              </a:spcAft>
              <a:buNone/>
            </a:pPr>
            <a:endParaRPr sz="1600">
              <a:solidFill>
                <a:schemeClr val="dk1"/>
              </a:solidFill>
              <a:latin typeface="Poppins"/>
              <a:ea typeface="Poppins"/>
              <a:cs typeface="Poppins"/>
              <a:sym typeface="Poppins"/>
            </a:endParaRPr>
          </a:p>
        </p:txBody>
      </p:sp>
      <p:sp>
        <p:nvSpPr>
          <p:cNvPr id="154" name="Google Shape;154;g2ae502b7976_1_17"/>
          <p:cNvSpPr txBox="1"/>
          <p:nvPr/>
        </p:nvSpPr>
        <p:spPr>
          <a:xfrm>
            <a:off x="4379775" y="2160700"/>
            <a:ext cx="3276600" cy="66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l-PL" sz="1600">
                <a:solidFill>
                  <a:schemeClr val="dk1"/>
                </a:solidFill>
                <a:latin typeface="Poppins"/>
                <a:ea typeface="Poppins"/>
                <a:cs typeface="Poppins"/>
                <a:sym typeface="Poppins"/>
              </a:rPr>
              <a:t>Memory needed to train model - weights, optimizer, calculating backpropagation</a:t>
            </a:r>
            <a:endParaRPr sz="1600">
              <a:solidFill>
                <a:schemeClr val="dk1"/>
              </a:solidFill>
              <a:latin typeface="Poppins"/>
              <a:ea typeface="Poppins"/>
              <a:cs typeface="Poppins"/>
              <a:sym typeface="Poppins"/>
            </a:endParaRPr>
          </a:p>
        </p:txBody>
      </p:sp>
      <p:sp>
        <p:nvSpPr>
          <p:cNvPr id="155" name="Google Shape;155;g2ae502b7976_1_17"/>
          <p:cNvSpPr txBox="1"/>
          <p:nvPr/>
        </p:nvSpPr>
        <p:spPr>
          <a:xfrm>
            <a:off x="511350" y="1363000"/>
            <a:ext cx="7209000" cy="797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l-PL" sz="2800">
                <a:solidFill>
                  <a:schemeClr val="dk1"/>
                </a:solidFill>
                <a:latin typeface="Calibri"/>
                <a:ea typeface="Calibri"/>
                <a:cs typeface="Calibri"/>
                <a:sym typeface="Calibri"/>
              </a:rPr>
              <a:t>Approximate GPU RAM to train 1B params</a:t>
            </a:r>
            <a:endParaRPr sz="2800">
              <a:solidFill>
                <a:schemeClr val="dk1"/>
              </a:solidFill>
              <a:latin typeface="Calibri"/>
              <a:ea typeface="Calibri"/>
              <a:cs typeface="Calibri"/>
              <a:sym typeface="Calibri"/>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8"/>
          <p:cNvSpPr txBox="1"/>
          <p:nvPr/>
        </p:nvSpPr>
        <p:spPr>
          <a:xfrm>
            <a:off x="407988" y="565805"/>
            <a:ext cx="113760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l-PL" sz="2800" b="1">
                <a:solidFill>
                  <a:schemeClr val="dk1"/>
                </a:solidFill>
                <a:latin typeface="Poppins"/>
                <a:ea typeface="Poppins"/>
                <a:cs typeface="Poppins"/>
                <a:sym typeface="Poppins"/>
              </a:rPr>
              <a:t>How LLMs changed ML</a:t>
            </a:r>
            <a:endParaRPr/>
          </a:p>
        </p:txBody>
      </p:sp>
      <p:sp>
        <p:nvSpPr>
          <p:cNvPr id="161" name="Google Shape;161;p8"/>
          <p:cNvSpPr txBox="1"/>
          <p:nvPr/>
        </p:nvSpPr>
        <p:spPr>
          <a:xfrm>
            <a:off x="407988" y="2599853"/>
            <a:ext cx="5543700" cy="4351200"/>
          </a:xfrm>
          <a:prstGeom prst="rect">
            <a:avLst/>
          </a:prstGeom>
          <a:noFill/>
          <a:ln>
            <a:noFill/>
          </a:ln>
        </p:spPr>
        <p:txBody>
          <a:bodyPr spcFirstLastPara="1" wrap="square" lIns="91425" tIns="45700" rIns="91425" bIns="45700" anchor="t" anchorCtr="0">
            <a:normAutofit/>
          </a:bodyPr>
          <a:lstStyle/>
          <a:p>
            <a:pPr marL="228600" marR="0" lvl="0" indent="-228600" algn="l" rtl="0">
              <a:lnSpc>
                <a:spcPct val="150000"/>
              </a:lnSpc>
              <a:spcBef>
                <a:spcPts val="0"/>
              </a:spcBef>
              <a:spcAft>
                <a:spcPts val="0"/>
              </a:spcAft>
              <a:buClr>
                <a:schemeClr val="dk1"/>
              </a:buClr>
              <a:buSzPts val="1800"/>
              <a:buFont typeface="Arial"/>
              <a:buChar char="•"/>
            </a:pPr>
            <a:r>
              <a:rPr lang="pl-PL" sz="1800">
                <a:solidFill>
                  <a:schemeClr val="dk1"/>
                </a:solidFill>
                <a:latin typeface="Poppins"/>
                <a:ea typeface="Poppins"/>
                <a:cs typeface="Poppins"/>
                <a:sym typeface="Poppins"/>
              </a:rPr>
              <a:t>No ML expertise needed</a:t>
            </a:r>
            <a:endParaRPr sz="1800">
              <a:solidFill>
                <a:schemeClr val="dk1"/>
              </a:solidFill>
              <a:latin typeface="Poppins"/>
              <a:ea typeface="Poppins"/>
              <a:cs typeface="Poppins"/>
              <a:sym typeface="Poppins"/>
            </a:endParaRPr>
          </a:p>
          <a:p>
            <a:pPr marL="228600" marR="0" lvl="0" indent="-228600" algn="l" rtl="0">
              <a:lnSpc>
                <a:spcPct val="150000"/>
              </a:lnSpc>
              <a:spcBef>
                <a:spcPts val="0"/>
              </a:spcBef>
              <a:spcAft>
                <a:spcPts val="0"/>
              </a:spcAft>
              <a:buClr>
                <a:schemeClr val="dk1"/>
              </a:buClr>
              <a:buSzPts val="1800"/>
              <a:buFont typeface="Poppins"/>
              <a:buChar char="•"/>
            </a:pPr>
            <a:r>
              <a:rPr lang="pl-PL" sz="1800">
                <a:solidFill>
                  <a:schemeClr val="dk1"/>
                </a:solidFill>
                <a:latin typeface="Poppins"/>
                <a:ea typeface="Poppins"/>
                <a:cs typeface="Poppins"/>
                <a:sym typeface="Poppins"/>
              </a:rPr>
              <a:t>No training examples and clear loss function</a:t>
            </a:r>
            <a:endParaRPr sz="1800">
              <a:solidFill>
                <a:schemeClr val="dk1"/>
              </a:solidFill>
              <a:latin typeface="Poppins"/>
              <a:ea typeface="Poppins"/>
              <a:cs typeface="Poppins"/>
              <a:sym typeface="Poppins"/>
            </a:endParaRPr>
          </a:p>
          <a:p>
            <a:pPr marL="228600" marR="0" lvl="0" indent="-228600" algn="l" rtl="0">
              <a:lnSpc>
                <a:spcPct val="150000"/>
              </a:lnSpc>
              <a:spcBef>
                <a:spcPts val="0"/>
              </a:spcBef>
              <a:spcAft>
                <a:spcPts val="0"/>
              </a:spcAft>
              <a:buClr>
                <a:schemeClr val="dk1"/>
              </a:buClr>
              <a:buSzPts val="1800"/>
              <a:buFont typeface="Poppins"/>
              <a:buChar char="•"/>
            </a:pPr>
            <a:r>
              <a:rPr lang="pl-PL" sz="1800">
                <a:solidFill>
                  <a:schemeClr val="dk1"/>
                </a:solidFill>
                <a:latin typeface="Poppins"/>
                <a:ea typeface="Poppins"/>
                <a:cs typeface="Poppins"/>
                <a:sym typeface="Poppins"/>
              </a:rPr>
              <a:t>Reasonable output without training</a:t>
            </a:r>
            <a:endParaRPr sz="1800">
              <a:solidFill>
                <a:schemeClr val="dk1"/>
              </a:solidFill>
              <a:latin typeface="Poppins"/>
              <a:ea typeface="Poppins"/>
              <a:cs typeface="Poppins"/>
              <a:sym typeface="Poppins"/>
            </a:endParaRPr>
          </a:p>
          <a:p>
            <a:pPr marL="228600" marR="0" lvl="0" indent="-228600" algn="l" rtl="0">
              <a:lnSpc>
                <a:spcPct val="150000"/>
              </a:lnSpc>
              <a:spcBef>
                <a:spcPts val="0"/>
              </a:spcBef>
              <a:spcAft>
                <a:spcPts val="0"/>
              </a:spcAft>
              <a:buClr>
                <a:schemeClr val="dk1"/>
              </a:buClr>
              <a:buSzPts val="1800"/>
              <a:buFont typeface="Poppins"/>
              <a:buChar char="•"/>
            </a:pPr>
            <a:r>
              <a:rPr lang="pl-PL" sz="1800">
                <a:solidFill>
                  <a:schemeClr val="dk1"/>
                </a:solidFill>
                <a:latin typeface="Poppins"/>
                <a:ea typeface="Poppins"/>
                <a:cs typeface="Poppins"/>
                <a:sym typeface="Poppins"/>
              </a:rPr>
              <a:t>All communication with model based on natural language prompt</a:t>
            </a:r>
            <a:endParaRPr sz="1800">
              <a:solidFill>
                <a:schemeClr val="dk1"/>
              </a:solidFill>
              <a:latin typeface="Poppins"/>
              <a:ea typeface="Poppins"/>
              <a:cs typeface="Poppins"/>
              <a:sym typeface="Poppins"/>
            </a:endParaRPr>
          </a:p>
          <a:p>
            <a:pPr marL="228600" marR="0" lvl="0" indent="-228600" algn="l" rtl="0">
              <a:lnSpc>
                <a:spcPct val="150000"/>
              </a:lnSpc>
              <a:spcBef>
                <a:spcPts val="0"/>
              </a:spcBef>
              <a:spcAft>
                <a:spcPts val="0"/>
              </a:spcAft>
              <a:buClr>
                <a:schemeClr val="dk1"/>
              </a:buClr>
              <a:buSzPts val="1800"/>
              <a:buFont typeface="Poppins"/>
              <a:buChar char="•"/>
            </a:pPr>
            <a:r>
              <a:rPr lang="pl-PL" sz="1800">
                <a:solidFill>
                  <a:schemeClr val="dk1"/>
                </a:solidFill>
                <a:latin typeface="Poppins"/>
                <a:ea typeface="Poppins"/>
                <a:cs typeface="Poppins"/>
                <a:sym typeface="Poppins"/>
              </a:rPr>
              <a:t>Model aims to follow prompt instructions - loss function is not that clear and easy to change</a:t>
            </a:r>
            <a:endParaRPr sz="1800">
              <a:solidFill>
                <a:schemeClr val="dk1"/>
              </a:solidFill>
              <a:latin typeface="Poppins"/>
              <a:ea typeface="Poppins"/>
              <a:cs typeface="Poppins"/>
              <a:sym typeface="Poppins"/>
            </a:endParaRPr>
          </a:p>
          <a:p>
            <a:pPr marL="228600" marR="0" lvl="0" indent="-114300" algn="l" rtl="0">
              <a:lnSpc>
                <a:spcPct val="150000"/>
              </a:lnSpc>
              <a:spcBef>
                <a:spcPts val="1000"/>
              </a:spcBef>
              <a:spcAft>
                <a:spcPts val="0"/>
              </a:spcAft>
              <a:buClr>
                <a:schemeClr val="dk1"/>
              </a:buClr>
              <a:buSzPts val="1800"/>
              <a:buFont typeface="Arial"/>
              <a:buNone/>
            </a:pPr>
            <a:endParaRPr sz="1800">
              <a:solidFill>
                <a:schemeClr val="dk1"/>
              </a:solidFill>
              <a:latin typeface="Poppins"/>
              <a:ea typeface="Poppins"/>
              <a:cs typeface="Poppins"/>
              <a:sym typeface="Poppins"/>
            </a:endParaRPr>
          </a:p>
        </p:txBody>
      </p:sp>
      <p:sp>
        <p:nvSpPr>
          <p:cNvPr id="162" name="Google Shape;162;p8"/>
          <p:cNvSpPr/>
          <p:nvPr/>
        </p:nvSpPr>
        <p:spPr>
          <a:xfrm>
            <a:off x="6240462" y="1449388"/>
            <a:ext cx="5543550" cy="790065"/>
          </a:xfrm>
          <a:prstGeom prst="roundRect">
            <a:avLst>
              <a:gd name="adj" fmla="val 16667"/>
            </a:avLst>
          </a:prstGeom>
          <a:solidFill>
            <a:srgbClr val="D5DB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pl-PL" sz="1600" b="1">
                <a:solidFill>
                  <a:schemeClr val="dk1"/>
                </a:solidFill>
                <a:latin typeface="Poppins"/>
                <a:ea typeface="Poppins"/>
                <a:cs typeface="Poppins"/>
                <a:sym typeface="Poppins"/>
              </a:rPr>
              <a:t>Classic ML</a:t>
            </a:r>
            <a:endParaRPr/>
          </a:p>
        </p:txBody>
      </p:sp>
      <p:sp>
        <p:nvSpPr>
          <p:cNvPr id="163" name="Google Shape;163;p8"/>
          <p:cNvSpPr/>
          <p:nvPr/>
        </p:nvSpPr>
        <p:spPr>
          <a:xfrm>
            <a:off x="407988" y="1449388"/>
            <a:ext cx="5543550" cy="790065"/>
          </a:xfrm>
          <a:prstGeom prst="roundRect">
            <a:avLst>
              <a:gd name="adj" fmla="val 16667"/>
            </a:avLst>
          </a:prstGeom>
          <a:solidFill>
            <a:srgbClr val="D5DB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pl-PL" sz="1600" b="1">
                <a:solidFill>
                  <a:schemeClr val="dk1"/>
                </a:solidFill>
                <a:latin typeface="Poppins"/>
                <a:ea typeface="Poppins"/>
                <a:cs typeface="Poppins"/>
                <a:sym typeface="Poppins"/>
              </a:rPr>
              <a:t>LLM Development</a:t>
            </a:r>
            <a:endParaRPr sz="1600" b="1">
              <a:solidFill>
                <a:schemeClr val="dk1"/>
              </a:solidFill>
              <a:latin typeface="Poppins"/>
              <a:ea typeface="Poppins"/>
              <a:cs typeface="Poppins"/>
              <a:sym typeface="Poppins"/>
            </a:endParaRPr>
          </a:p>
        </p:txBody>
      </p:sp>
      <p:sp>
        <p:nvSpPr>
          <p:cNvPr id="164" name="Google Shape;164;p8"/>
          <p:cNvSpPr txBox="1"/>
          <p:nvPr/>
        </p:nvSpPr>
        <p:spPr>
          <a:xfrm>
            <a:off x="6240363" y="2599853"/>
            <a:ext cx="5543700" cy="4351200"/>
          </a:xfrm>
          <a:prstGeom prst="rect">
            <a:avLst/>
          </a:prstGeom>
          <a:noFill/>
          <a:ln>
            <a:noFill/>
          </a:ln>
        </p:spPr>
        <p:txBody>
          <a:bodyPr spcFirstLastPara="1" wrap="square" lIns="91425" tIns="45700" rIns="91425" bIns="45700" anchor="t" anchorCtr="0">
            <a:normAutofit/>
          </a:bodyPr>
          <a:lstStyle/>
          <a:p>
            <a:pPr marL="228600" marR="0" lvl="0" indent="-228600" algn="l" rtl="0">
              <a:lnSpc>
                <a:spcPct val="150000"/>
              </a:lnSpc>
              <a:spcBef>
                <a:spcPts val="0"/>
              </a:spcBef>
              <a:spcAft>
                <a:spcPts val="0"/>
              </a:spcAft>
              <a:buClr>
                <a:schemeClr val="dk1"/>
              </a:buClr>
              <a:buSzPts val="1800"/>
              <a:buFont typeface="Arial"/>
              <a:buChar char="•"/>
            </a:pPr>
            <a:r>
              <a:rPr lang="pl-PL" sz="1800">
                <a:solidFill>
                  <a:schemeClr val="dk1"/>
                </a:solidFill>
                <a:latin typeface="Poppins"/>
                <a:ea typeface="Poppins"/>
                <a:cs typeface="Poppins"/>
                <a:sym typeface="Poppins"/>
              </a:rPr>
              <a:t>ML expertise needed to get started</a:t>
            </a:r>
            <a:endParaRPr sz="1800">
              <a:solidFill>
                <a:schemeClr val="dk1"/>
              </a:solidFill>
              <a:latin typeface="Poppins"/>
              <a:ea typeface="Poppins"/>
              <a:cs typeface="Poppins"/>
              <a:sym typeface="Poppins"/>
            </a:endParaRPr>
          </a:p>
          <a:p>
            <a:pPr marL="228600" marR="0" lvl="0" indent="-228600" algn="l" rtl="0">
              <a:lnSpc>
                <a:spcPct val="150000"/>
              </a:lnSpc>
              <a:spcBef>
                <a:spcPts val="0"/>
              </a:spcBef>
              <a:spcAft>
                <a:spcPts val="0"/>
              </a:spcAft>
              <a:buClr>
                <a:schemeClr val="dk1"/>
              </a:buClr>
              <a:buSzPts val="1800"/>
              <a:buFont typeface="Poppins"/>
              <a:buChar char="•"/>
            </a:pPr>
            <a:r>
              <a:rPr lang="pl-PL" sz="1800">
                <a:solidFill>
                  <a:schemeClr val="dk1"/>
                </a:solidFill>
                <a:latin typeface="Poppins"/>
                <a:ea typeface="Poppins"/>
                <a:cs typeface="Poppins"/>
                <a:sym typeface="Poppins"/>
              </a:rPr>
              <a:t>Training samples needed</a:t>
            </a:r>
            <a:endParaRPr sz="1800">
              <a:solidFill>
                <a:schemeClr val="dk1"/>
              </a:solidFill>
              <a:latin typeface="Poppins"/>
              <a:ea typeface="Poppins"/>
              <a:cs typeface="Poppins"/>
              <a:sym typeface="Poppins"/>
            </a:endParaRPr>
          </a:p>
          <a:p>
            <a:pPr marL="228600" marR="0" lvl="0" indent="-228600" algn="l" rtl="0">
              <a:lnSpc>
                <a:spcPct val="150000"/>
              </a:lnSpc>
              <a:spcBef>
                <a:spcPts val="0"/>
              </a:spcBef>
              <a:spcAft>
                <a:spcPts val="0"/>
              </a:spcAft>
              <a:buClr>
                <a:schemeClr val="dk1"/>
              </a:buClr>
              <a:buSzPts val="1800"/>
              <a:buFont typeface="Poppins"/>
              <a:buChar char="•"/>
            </a:pPr>
            <a:r>
              <a:rPr lang="pl-PL" sz="1800">
                <a:solidFill>
                  <a:schemeClr val="dk1"/>
                </a:solidFill>
                <a:latin typeface="Poppins"/>
                <a:ea typeface="Poppins"/>
                <a:cs typeface="Poppins"/>
                <a:sym typeface="Poppins"/>
              </a:rPr>
              <a:t>Needs to be trained for a specific task</a:t>
            </a:r>
            <a:endParaRPr sz="1800">
              <a:solidFill>
                <a:schemeClr val="dk1"/>
              </a:solidFill>
              <a:latin typeface="Poppins"/>
              <a:ea typeface="Poppins"/>
              <a:cs typeface="Poppins"/>
              <a:sym typeface="Poppins"/>
            </a:endParaRPr>
          </a:p>
          <a:p>
            <a:pPr marL="228600" marR="0" lvl="0" indent="-228600" algn="l" rtl="0">
              <a:lnSpc>
                <a:spcPct val="150000"/>
              </a:lnSpc>
              <a:spcBef>
                <a:spcPts val="0"/>
              </a:spcBef>
              <a:spcAft>
                <a:spcPts val="0"/>
              </a:spcAft>
              <a:buClr>
                <a:schemeClr val="dk1"/>
              </a:buClr>
              <a:buSzPts val="1800"/>
              <a:buFont typeface="Poppins"/>
              <a:buChar char="•"/>
            </a:pPr>
            <a:r>
              <a:rPr lang="pl-PL" sz="1800">
                <a:solidFill>
                  <a:schemeClr val="dk1"/>
                </a:solidFill>
                <a:latin typeface="Poppins"/>
                <a:ea typeface="Poppins"/>
                <a:cs typeface="Poppins"/>
                <a:sym typeface="Poppins"/>
              </a:rPr>
              <a:t>All communication with model based on natural language prompt</a:t>
            </a:r>
            <a:endParaRPr sz="1800">
              <a:solidFill>
                <a:schemeClr val="dk1"/>
              </a:solidFill>
              <a:latin typeface="Poppins"/>
              <a:ea typeface="Poppins"/>
              <a:cs typeface="Poppins"/>
              <a:sym typeface="Poppins"/>
            </a:endParaRPr>
          </a:p>
          <a:p>
            <a:pPr marL="228600" marR="0" lvl="0" indent="-228600" algn="l" rtl="0">
              <a:lnSpc>
                <a:spcPct val="150000"/>
              </a:lnSpc>
              <a:spcBef>
                <a:spcPts val="0"/>
              </a:spcBef>
              <a:spcAft>
                <a:spcPts val="0"/>
              </a:spcAft>
              <a:buClr>
                <a:schemeClr val="dk1"/>
              </a:buClr>
              <a:buSzPts val="1800"/>
              <a:buFont typeface="Poppins"/>
              <a:buChar char="•"/>
            </a:pPr>
            <a:r>
              <a:rPr lang="pl-PL" sz="1800">
                <a:solidFill>
                  <a:schemeClr val="dk1"/>
                </a:solidFill>
                <a:latin typeface="Poppins"/>
                <a:ea typeface="Poppins"/>
                <a:cs typeface="Poppins"/>
                <a:sym typeface="Poppins"/>
              </a:rPr>
              <a:t>Model aims to minimize a loss function</a:t>
            </a:r>
            <a:endParaRPr sz="1800">
              <a:solidFill>
                <a:schemeClr val="dk1"/>
              </a:solidFill>
              <a:latin typeface="Poppins"/>
              <a:ea typeface="Poppins"/>
              <a:cs typeface="Poppins"/>
              <a:sym typeface="Poppins"/>
            </a:endParaRPr>
          </a:p>
          <a:p>
            <a:pPr marL="228600" marR="0" lvl="0" indent="-114300" algn="l" rtl="0">
              <a:lnSpc>
                <a:spcPct val="150000"/>
              </a:lnSpc>
              <a:spcBef>
                <a:spcPts val="1000"/>
              </a:spcBef>
              <a:spcAft>
                <a:spcPts val="0"/>
              </a:spcAft>
              <a:buClr>
                <a:schemeClr val="dk1"/>
              </a:buClr>
              <a:buSzPts val="1800"/>
              <a:buFont typeface="Arial"/>
              <a:buNone/>
            </a:pPr>
            <a:endParaRPr sz="1800">
              <a:solidFill>
                <a:schemeClr val="dk1"/>
              </a:solidFill>
              <a:latin typeface="Poppins"/>
              <a:ea typeface="Poppins"/>
              <a:cs typeface="Poppins"/>
              <a:sym typeface="Poppins"/>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g2adae801da6_0_0"/>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Poppins"/>
              <a:buNone/>
            </a:pPr>
            <a:r>
              <a:rPr lang="pl-PL" b="1">
                <a:latin typeface="Poppins"/>
                <a:ea typeface="Poppins"/>
                <a:cs typeface="Poppins"/>
                <a:sym typeface="Poppins"/>
              </a:rPr>
              <a:t>Evaluating LLM performance</a:t>
            </a:r>
            <a:endParaRPr b="1">
              <a:latin typeface="Poppins"/>
              <a:ea typeface="Poppins"/>
              <a:cs typeface="Poppins"/>
              <a:sym typeface="Poppins"/>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g2acab227c09_1_29"/>
          <p:cNvSpPr txBox="1"/>
          <p:nvPr/>
        </p:nvSpPr>
        <p:spPr>
          <a:xfrm>
            <a:off x="184225" y="1089000"/>
            <a:ext cx="11157000" cy="4962600"/>
          </a:xfrm>
          <a:prstGeom prst="rect">
            <a:avLst/>
          </a:prstGeom>
          <a:noFill/>
          <a:ln>
            <a:noFill/>
          </a:ln>
        </p:spPr>
        <p:txBody>
          <a:bodyPr spcFirstLastPara="1" wrap="square" lIns="91425" tIns="91425" rIns="91425" bIns="91425" anchor="t" anchorCtr="0">
            <a:spAutoFit/>
          </a:bodyPr>
          <a:lstStyle/>
          <a:p>
            <a:pPr marL="457200" lvl="0" indent="-228600" algn="l" rtl="0">
              <a:lnSpc>
                <a:spcPct val="115000"/>
              </a:lnSpc>
              <a:spcBef>
                <a:spcPts val="1500"/>
              </a:spcBef>
              <a:spcAft>
                <a:spcPts val="0"/>
              </a:spcAft>
              <a:buClr>
                <a:srgbClr val="374151"/>
              </a:buClr>
              <a:buSzPts val="1200"/>
              <a:buFont typeface="Poppins"/>
              <a:buNone/>
            </a:pPr>
            <a:r>
              <a:rPr lang="pl-PL" sz="1200" b="1">
                <a:solidFill>
                  <a:srgbClr val="374151"/>
                </a:solidFill>
                <a:latin typeface="Poppins"/>
                <a:ea typeface="Poppins"/>
                <a:cs typeface="Poppins"/>
                <a:sym typeface="Poppins"/>
              </a:rPr>
              <a:t>GLUE </a:t>
            </a:r>
            <a:r>
              <a:rPr lang="pl-PL" sz="1200">
                <a:solidFill>
                  <a:srgbClr val="374151"/>
                </a:solidFill>
                <a:latin typeface="Poppins"/>
                <a:ea typeface="Poppins"/>
                <a:cs typeface="Poppins"/>
                <a:sym typeface="Poppins"/>
              </a:rPr>
              <a:t>(General Language Understanding Evaluation) and SuperGLUE Benchmarks:</a:t>
            </a:r>
            <a:endParaRPr sz="1200">
              <a:solidFill>
                <a:srgbClr val="374151"/>
              </a:solidFill>
              <a:latin typeface="Poppins"/>
              <a:ea typeface="Poppins"/>
              <a:cs typeface="Poppins"/>
              <a:sym typeface="Poppins"/>
            </a:endParaRPr>
          </a:p>
          <a:p>
            <a:pPr marL="914400" lvl="1" indent="-304800" algn="l" rtl="0">
              <a:lnSpc>
                <a:spcPct val="115000"/>
              </a:lnSpc>
              <a:spcBef>
                <a:spcPts val="0"/>
              </a:spcBef>
              <a:spcAft>
                <a:spcPts val="0"/>
              </a:spcAft>
              <a:buClr>
                <a:srgbClr val="374151"/>
              </a:buClr>
              <a:buSzPts val="1200"/>
              <a:buFont typeface="Poppins"/>
              <a:buChar char="●"/>
            </a:pPr>
            <a:r>
              <a:rPr lang="pl-PL" sz="1200">
                <a:solidFill>
                  <a:srgbClr val="374151"/>
                </a:solidFill>
                <a:latin typeface="Poppins"/>
                <a:ea typeface="Poppins"/>
                <a:cs typeface="Poppins"/>
                <a:sym typeface="Poppins"/>
              </a:rPr>
              <a:t>Designed to evaluate natural language understanding (NLU).</a:t>
            </a:r>
            <a:endParaRPr sz="1200">
              <a:solidFill>
                <a:srgbClr val="374151"/>
              </a:solidFill>
              <a:latin typeface="Poppins"/>
              <a:ea typeface="Poppins"/>
              <a:cs typeface="Poppins"/>
              <a:sym typeface="Poppins"/>
            </a:endParaRPr>
          </a:p>
          <a:p>
            <a:pPr marL="914400" lvl="1" indent="-304800" algn="l" rtl="0">
              <a:lnSpc>
                <a:spcPct val="115000"/>
              </a:lnSpc>
              <a:spcBef>
                <a:spcPts val="0"/>
              </a:spcBef>
              <a:spcAft>
                <a:spcPts val="0"/>
              </a:spcAft>
              <a:buClr>
                <a:srgbClr val="374151"/>
              </a:buClr>
              <a:buSzPts val="1200"/>
              <a:buFont typeface="Poppins"/>
              <a:buChar char="●"/>
            </a:pPr>
            <a:r>
              <a:rPr lang="pl-PL" sz="1200">
                <a:solidFill>
                  <a:srgbClr val="374151"/>
                </a:solidFill>
                <a:latin typeface="Poppins"/>
                <a:ea typeface="Poppins"/>
                <a:cs typeface="Poppins"/>
                <a:sym typeface="Poppins"/>
              </a:rPr>
              <a:t>Includes a series of tasks like sentiment analysis, question answering, and textual entailment.</a:t>
            </a:r>
            <a:endParaRPr sz="1200">
              <a:solidFill>
                <a:srgbClr val="374151"/>
              </a:solidFill>
              <a:latin typeface="Poppins"/>
              <a:ea typeface="Poppins"/>
              <a:cs typeface="Poppins"/>
              <a:sym typeface="Poppins"/>
            </a:endParaRPr>
          </a:p>
          <a:p>
            <a:pPr marL="914400" lvl="1" indent="-304800" algn="l" rtl="0">
              <a:lnSpc>
                <a:spcPct val="115000"/>
              </a:lnSpc>
              <a:spcBef>
                <a:spcPts val="0"/>
              </a:spcBef>
              <a:spcAft>
                <a:spcPts val="0"/>
              </a:spcAft>
              <a:buClr>
                <a:srgbClr val="374151"/>
              </a:buClr>
              <a:buSzPts val="1200"/>
              <a:buFont typeface="Poppins"/>
              <a:buChar char="●"/>
            </a:pPr>
            <a:r>
              <a:rPr lang="pl-PL" sz="1200">
                <a:solidFill>
                  <a:srgbClr val="374151"/>
                </a:solidFill>
                <a:latin typeface="Poppins"/>
                <a:ea typeface="Poppins"/>
                <a:cs typeface="Poppins"/>
                <a:sym typeface="Poppins"/>
              </a:rPr>
              <a:t>SuperGLUE is an advanced version of GLUE with more challenging tasks.</a:t>
            </a:r>
            <a:endParaRPr sz="1200">
              <a:solidFill>
                <a:srgbClr val="374151"/>
              </a:solidFill>
              <a:latin typeface="Poppins"/>
              <a:ea typeface="Poppins"/>
              <a:cs typeface="Poppins"/>
              <a:sym typeface="Poppins"/>
            </a:endParaRPr>
          </a:p>
          <a:p>
            <a:pPr marL="457200" lvl="0" indent="-228600" algn="l" rtl="0">
              <a:lnSpc>
                <a:spcPct val="115000"/>
              </a:lnSpc>
              <a:spcBef>
                <a:spcPts val="0"/>
              </a:spcBef>
              <a:spcAft>
                <a:spcPts val="0"/>
              </a:spcAft>
              <a:buClr>
                <a:srgbClr val="374151"/>
              </a:buClr>
              <a:buSzPts val="1200"/>
              <a:buFont typeface="Poppins"/>
              <a:buNone/>
            </a:pPr>
            <a:endParaRPr sz="1200">
              <a:solidFill>
                <a:srgbClr val="374151"/>
              </a:solidFill>
              <a:latin typeface="Poppins"/>
              <a:ea typeface="Poppins"/>
              <a:cs typeface="Poppins"/>
              <a:sym typeface="Poppins"/>
            </a:endParaRPr>
          </a:p>
          <a:p>
            <a:pPr marL="457200" lvl="0" indent="-228600" algn="l" rtl="0">
              <a:lnSpc>
                <a:spcPct val="115000"/>
              </a:lnSpc>
              <a:spcBef>
                <a:spcPts val="0"/>
              </a:spcBef>
              <a:spcAft>
                <a:spcPts val="0"/>
              </a:spcAft>
              <a:buClr>
                <a:srgbClr val="374151"/>
              </a:buClr>
              <a:buSzPts val="1200"/>
              <a:buFont typeface="Poppins"/>
              <a:buNone/>
            </a:pPr>
            <a:r>
              <a:rPr lang="pl-PL" sz="1200" b="1">
                <a:solidFill>
                  <a:srgbClr val="374151"/>
                </a:solidFill>
                <a:latin typeface="Poppins"/>
                <a:ea typeface="Poppins"/>
                <a:cs typeface="Poppins"/>
                <a:sym typeface="Poppins"/>
              </a:rPr>
              <a:t>BLEU  </a:t>
            </a:r>
            <a:r>
              <a:rPr lang="pl-PL" sz="1200">
                <a:solidFill>
                  <a:srgbClr val="374151"/>
                </a:solidFill>
                <a:latin typeface="Poppins"/>
                <a:ea typeface="Poppins"/>
                <a:cs typeface="Poppins"/>
                <a:sym typeface="Poppins"/>
              </a:rPr>
              <a:t>(Bilingual Evaluation Understudy) Score for Translation Tasks:</a:t>
            </a:r>
            <a:endParaRPr sz="1200">
              <a:solidFill>
                <a:srgbClr val="374151"/>
              </a:solidFill>
              <a:latin typeface="Poppins"/>
              <a:ea typeface="Poppins"/>
              <a:cs typeface="Poppins"/>
              <a:sym typeface="Poppins"/>
            </a:endParaRPr>
          </a:p>
          <a:p>
            <a:pPr marL="914400" lvl="1" indent="-304800" algn="l" rtl="0">
              <a:lnSpc>
                <a:spcPct val="115000"/>
              </a:lnSpc>
              <a:spcBef>
                <a:spcPts val="0"/>
              </a:spcBef>
              <a:spcAft>
                <a:spcPts val="0"/>
              </a:spcAft>
              <a:buClr>
                <a:srgbClr val="374151"/>
              </a:buClr>
              <a:buSzPts val="1200"/>
              <a:buFont typeface="Poppins"/>
              <a:buChar char="●"/>
            </a:pPr>
            <a:r>
              <a:rPr lang="pl-PL" sz="1200">
                <a:solidFill>
                  <a:srgbClr val="374151"/>
                </a:solidFill>
                <a:latin typeface="Poppins"/>
                <a:ea typeface="Poppins"/>
                <a:cs typeface="Poppins"/>
                <a:sym typeface="Poppins"/>
              </a:rPr>
              <a:t>Commonly used for evaluating the quality of machine-translated text compared to human translations.</a:t>
            </a:r>
            <a:endParaRPr sz="1200">
              <a:solidFill>
                <a:srgbClr val="374151"/>
              </a:solidFill>
              <a:latin typeface="Poppins"/>
              <a:ea typeface="Poppins"/>
              <a:cs typeface="Poppins"/>
              <a:sym typeface="Poppins"/>
            </a:endParaRPr>
          </a:p>
          <a:p>
            <a:pPr marL="914400" lvl="1" indent="-304800" algn="l" rtl="0">
              <a:lnSpc>
                <a:spcPct val="115000"/>
              </a:lnSpc>
              <a:spcBef>
                <a:spcPts val="0"/>
              </a:spcBef>
              <a:spcAft>
                <a:spcPts val="0"/>
              </a:spcAft>
              <a:buClr>
                <a:srgbClr val="374151"/>
              </a:buClr>
              <a:buSzPts val="1200"/>
              <a:buFont typeface="Poppins"/>
              <a:buChar char="●"/>
            </a:pPr>
            <a:r>
              <a:rPr lang="pl-PL" sz="1200">
                <a:solidFill>
                  <a:srgbClr val="374151"/>
                </a:solidFill>
                <a:latin typeface="Poppins"/>
                <a:ea typeface="Poppins"/>
                <a:cs typeface="Poppins"/>
                <a:sym typeface="Poppins"/>
              </a:rPr>
              <a:t>Focuses on how many words and phrases in the machine translation appear in the human translation.</a:t>
            </a:r>
            <a:endParaRPr sz="1200">
              <a:solidFill>
                <a:srgbClr val="374151"/>
              </a:solidFill>
              <a:latin typeface="Poppins"/>
              <a:ea typeface="Poppins"/>
              <a:cs typeface="Poppins"/>
              <a:sym typeface="Poppins"/>
            </a:endParaRPr>
          </a:p>
          <a:p>
            <a:pPr marL="914400" lvl="1" indent="-304800" algn="l" rtl="0">
              <a:lnSpc>
                <a:spcPct val="115000"/>
              </a:lnSpc>
              <a:spcBef>
                <a:spcPts val="0"/>
              </a:spcBef>
              <a:spcAft>
                <a:spcPts val="0"/>
              </a:spcAft>
              <a:buClr>
                <a:srgbClr val="374151"/>
              </a:buClr>
              <a:buSzPts val="1200"/>
              <a:buFont typeface="Poppins"/>
              <a:buChar char="●"/>
            </a:pPr>
            <a:r>
              <a:rPr lang="pl-PL" sz="1200">
                <a:solidFill>
                  <a:srgbClr val="374151"/>
                </a:solidFill>
                <a:latin typeface="Poppins"/>
                <a:ea typeface="Poppins"/>
                <a:cs typeface="Poppins"/>
                <a:sym typeface="Poppins"/>
              </a:rPr>
              <a:t>Commonly used for text translation</a:t>
            </a:r>
            <a:endParaRPr sz="1200">
              <a:solidFill>
                <a:srgbClr val="374151"/>
              </a:solidFill>
              <a:latin typeface="Poppins"/>
              <a:ea typeface="Poppins"/>
              <a:cs typeface="Poppins"/>
              <a:sym typeface="Poppins"/>
            </a:endParaRPr>
          </a:p>
          <a:p>
            <a:pPr marL="0" lvl="0" indent="0" algn="l" rtl="0">
              <a:lnSpc>
                <a:spcPct val="115000"/>
              </a:lnSpc>
              <a:spcBef>
                <a:spcPts val="1500"/>
              </a:spcBef>
              <a:spcAft>
                <a:spcPts val="0"/>
              </a:spcAft>
              <a:buNone/>
            </a:pPr>
            <a:r>
              <a:rPr lang="pl-PL" sz="1200" b="1">
                <a:solidFill>
                  <a:srgbClr val="374151"/>
                </a:solidFill>
                <a:latin typeface="Poppins"/>
                <a:ea typeface="Poppins"/>
                <a:cs typeface="Poppins"/>
                <a:sym typeface="Poppins"/>
              </a:rPr>
              <a:t>	ROUGE</a:t>
            </a:r>
            <a:r>
              <a:rPr lang="pl-PL" sz="1200">
                <a:solidFill>
                  <a:srgbClr val="374151"/>
                </a:solidFill>
                <a:latin typeface="Poppins"/>
                <a:ea typeface="Poppins"/>
                <a:cs typeface="Poppins"/>
                <a:sym typeface="Poppins"/>
              </a:rPr>
              <a:t> (Recall-Oriented Understudy for Gisting Evaluation) </a:t>
            </a:r>
            <a:endParaRPr sz="1200">
              <a:solidFill>
                <a:srgbClr val="374151"/>
              </a:solidFill>
              <a:latin typeface="Poppins"/>
              <a:ea typeface="Poppins"/>
              <a:cs typeface="Poppins"/>
              <a:sym typeface="Poppins"/>
            </a:endParaRPr>
          </a:p>
          <a:p>
            <a:pPr marL="914400" lvl="1" indent="-304800" algn="l" rtl="0">
              <a:lnSpc>
                <a:spcPct val="115000"/>
              </a:lnSpc>
              <a:spcBef>
                <a:spcPts val="1500"/>
              </a:spcBef>
              <a:spcAft>
                <a:spcPts val="0"/>
              </a:spcAft>
              <a:buClr>
                <a:srgbClr val="374151"/>
              </a:buClr>
              <a:buSzPts val="1200"/>
              <a:buFont typeface="Poppins"/>
              <a:buChar char="●"/>
            </a:pPr>
            <a:r>
              <a:rPr lang="pl-PL" sz="1200">
                <a:solidFill>
                  <a:srgbClr val="374151"/>
                </a:solidFill>
                <a:latin typeface="Poppins"/>
                <a:ea typeface="Poppins"/>
                <a:cs typeface="Poppins"/>
                <a:sym typeface="Poppins"/>
              </a:rPr>
              <a:t>Set of metrics for evaluating automatic summarization and machine translation software in natural language processing.</a:t>
            </a:r>
            <a:endParaRPr sz="1200">
              <a:solidFill>
                <a:srgbClr val="374151"/>
              </a:solidFill>
              <a:latin typeface="Poppins"/>
              <a:ea typeface="Poppins"/>
              <a:cs typeface="Poppins"/>
              <a:sym typeface="Poppins"/>
            </a:endParaRPr>
          </a:p>
          <a:p>
            <a:pPr marL="914400" lvl="1" indent="-304800" algn="l" rtl="0">
              <a:lnSpc>
                <a:spcPct val="115000"/>
              </a:lnSpc>
              <a:spcBef>
                <a:spcPts val="0"/>
              </a:spcBef>
              <a:spcAft>
                <a:spcPts val="0"/>
              </a:spcAft>
              <a:buClr>
                <a:srgbClr val="374151"/>
              </a:buClr>
              <a:buSzPts val="1200"/>
              <a:buFont typeface="Poppins"/>
              <a:buChar char="●"/>
            </a:pPr>
            <a:r>
              <a:rPr lang="pl-PL" sz="1200">
                <a:solidFill>
                  <a:srgbClr val="374151"/>
                </a:solidFill>
                <a:latin typeface="Poppins"/>
                <a:ea typeface="Poppins"/>
                <a:cs typeface="Poppins"/>
                <a:sym typeface="Poppins"/>
              </a:rPr>
              <a:t>It compares an automatically produced summary or translation against a set of reference summaries, typically human-generated, using measures such as the overlap in unigrams, bigrams, trigrams, and longest common subsequences.</a:t>
            </a:r>
            <a:endParaRPr sz="1200">
              <a:solidFill>
                <a:srgbClr val="374151"/>
              </a:solidFill>
              <a:latin typeface="Poppins"/>
              <a:ea typeface="Poppins"/>
              <a:cs typeface="Poppins"/>
              <a:sym typeface="Poppins"/>
            </a:endParaRPr>
          </a:p>
          <a:p>
            <a:pPr marL="914400" lvl="1" indent="-304800" algn="l" rtl="0">
              <a:lnSpc>
                <a:spcPct val="115000"/>
              </a:lnSpc>
              <a:spcBef>
                <a:spcPts val="0"/>
              </a:spcBef>
              <a:spcAft>
                <a:spcPts val="0"/>
              </a:spcAft>
              <a:buClr>
                <a:srgbClr val="374151"/>
              </a:buClr>
              <a:buSzPts val="1200"/>
              <a:buFont typeface="Poppins"/>
              <a:buChar char="●"/>
            </a:pPr>
            <a:r>
              <a:rPr lang="pl-PL" sz="1200">
                <a:solidFill>
                  <a:srgbClr val="374151"/>
                </a:solidFill>
                <a:latin typeface="Poppins"/>
                <a:ea typeface="Poppins"/>
                <a:cs typeface="Poppins"/>
                <a:sym typeface="Poppins"/>
              </a:rPr>
              <a:t>Commonly used for summarization tasks</a:t>
            </a:r>
            <a:endParaRPr sz="1200">
              <a:solidFill>
                <a:srgbClr val="374151"/>
              </a:solidFill>
              <a:latin typeface="Poppins"/>
              <a:ea typeface="Poppins"/>
              <a:cs typeface="Poppins"/>
              <a:sym typeface="Poppins"/>
            </a:endParaRPr>
          </a:p>
          <a:p>
            <a:pPr marL="0" lvl="0" indent="0" algn="l" rtl="0">
              <a:lnSpc>
                <a:spcPct val="115000"/>
              </a:lnSpc>
              <a:spcBef>
                <a:spcPts val="1500"/>
              </a:spcBef>
              <a:spcAft>
                <a:spcPts val="0"/>
              </a:spcAft>
              <a:buNone/>
            </a:pPr>
            <a:endParaRPr sz="1200">
              <a:solidFill>
                <a:srgbClr val="374151"/>
              </a:solidFill>
              <a:latin typeface="Roboto"/>
              <a:ea typeface="Roboto"/>
              <a:cs typeface="Roboto"/>
              <a:sym typeface="Roboto"/>
            </a:endParaRPr>
          </a:p>
          <a:p>
            <a:pPr marL="457200" lvl="0" indent="-228600" algn="l" rtl="0">
              <a:lnSpc>
                <a:spcPct val="115000"/>
              </a:lnSpc>
              <a:spcBef>
                <a:spcPts val="1500"/>
              </a:spcBef>
              <a:spcAft>
                <a:spcPts val="0"/>
              </a:spcAft>
              <a:buClr>
                <a:srgbClr val="374151"/>
              </a:buClr>
              <a:buSzPts val="1200"/>
              <a:buFont typeface="Roboto"/>
              <a:buNone/>
            </a:pPr>
            <a:endParaRPr sz="1200">
              <a:solidFill>
                <a:srgbClr val="374151"/>
              </a:solidFill>
              <a:latin typeface="Roboto"/>
              <a:ea typeface="Roboto"/>
              <a:cs typeface="Roboto"/>
              <a:sym typeface="Roboto"/>
            </a:endParaRPr>
          </a:p>
          <a:p>
            <a:pPr marL="457200" lvl="0" indent="-228600" algn="l" rtl="0">
              <a:lnSpc>
                <a:spcPct val="115000"/>
              </a:lnSpc>
              <a:spcBef>
                <a:spcPts val="0"/>
              </a:spcBef>
              <a:spcAft>
                <a:spcPts val="0"/>
              </a:spcAft>
              <a:buClr>
                <a:srgbClr val="374151"/>
              </a:buClr>
              <a:buSzPts val="1200"/>
              <a:buFont typeface="Roboto"/>
              <a:buNone/>
            </a:pPr>
            <a:endParaRPr sz="1200">
              <a:solidFill>
                <a:srgbClr val="374151"/>
              </a:solidFill>
              <a:latin typeface="Roboto"/>
              <a:ea typeface="Roboto"/>
              <a:cs typeface="Roboto"/>
              <a:sym typeface="Roboto"/>
            </a:endParaRPr>
          </a:p>
          <a:p>
            <a:pPr marL="457200" lvl="0" indent="-228600" algn="l" rtl="0">
              <a:lnSpc>
                <a:spcPct val="115000"/>
              </a:lnSpc>
              <a:spcBef>
                <a:spcPts val="0"/>
              </a:spcBef>
              <a:spcAft>
                <a:spcPts val="0"/>
              </a:spcAft>
              <a:buClr>
                <a:srgbClr val="374151"/>
              </a:buClr>
              <a:buSzPts val="1200"/>
              <a:buFont typeface="Roboto"/>
              <a:buNone/>
            </a:pPr>
            <a:endParaRPr sz="1200">
              <a:solidFill>
                <a:srgbClr val="374151"/>
              </a:solidFill>
              <a:latin typeface="Roboto"/>
              <a:ea typeface="Roboto"/>
              <a:cs typeface="Roboto"/>
              <a:sym typeface="Roboto"/>
            </a:endParaRPr>
          </a:p>
          <a:p>
            <a:pPr marL="457200" lvl="0" indent="-228600" algn="l" rtl="0">
              <a:lnSpc>
                <a:spcPct val="115000"/>
              </a:lnSpc>
              <a:spcBef>
                <a:spcPts val="0"/>
              </a:spcBef>
              <a:spcAft>
                <a:spcPts val="0"/>
              </a:spcAft>
              <a:buClr>
                <a:srgbClr val="374151"/>
              </a:buClr>
              <a:buSzPts val="1200"/>
              <a:buFont typeface="Roboto"/>
              <a:buNone/>
            </a:pPr>
            <a:endParaRPr sz="1200">
              <a:solidFill>
                <a:srgbClr val="374151"/>
              </a:solidFill>
              <a:latin typeface="Roboto"/>
              <a:ea typeface="Roboto"/>
              <a:cs typeface="Roboto"/>
              <a:sym typeface="Roboto"/>
            </a:endParaRPr>
          </a:p>
        </p:txBody>
      </p:sp>
      <p:sp>
        <p:nvSpPr>
          <p:cNvPr id="175" name="Google Shape;175;g2acab227c09_1_29"/>
          <p:cNvSpPr txBox="1"/>
          <p:nvPr/>
        </p:nvSpPr>
        <p:spPr>
          <a:xfrm>
            <a:off x="407988" y="565805"/>
            <a:ext cx="113760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l-PL" sz="2800" b="1">
                <a:solidFill>
                  <a:schemeClr val="dk1"/>
                </a:solidFill>
                <a:latin typeface="Poppins"/>
                <a:ea typeface="Poppins"/>
                <a:cs typeface="Poppins"/>
                <a:sym typeface="Poppins"/>
              </a:rPr>
              <a:t>Human labeled benchmark datasets</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g2ae502b7976_1_9"/>
          <p:cNvSpPr txBox="1"/>
          <p:nvPr/>
        </p:nvSpPr>
        <p:spPr>
          <a:xfrm>
            <a:off x="407988" y="565805"/>
            <a:ext cx="113760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l-PL" sz="2800" b="1">
                <a:solidFill>
                  <a:schemeClr val="dk1"/>
                </a:solidFill>
                <a:latin typeface="Poppins"/>
                <a:ea typeface="Poppins"/>
                <a:cs typeface="Poppins"/>
                <a:sym typeface="Poppins"/>
              </a:rPr>
              <a:t>Massive models bechmark</a:t>
            </a:r>
            <a:endParaRPr/>
          </a:p>
        </p:txBody>
      </p:sp>
      <p:sp>
        <p:nvSpPr>
          <p:cNvPr id="182" name="Google Shape;182;g2ae502b7976_1_9"/>
          <p:cNvSpPr/>
          <p:nvPr/>
        </p:nvSpPr>
        <p:spPr>
          <a:xfrm>
            <a:off x="6240462" y="1449388"/>
            <a:ext cx="5543700" cy="790200"/>
          </a:xfrm>
          <a:prstGeom prst="roundRect">
            <a:avLst>
              <a:gd name="adj" fmla="val 16667"/>
            </a:avLst>
          </a:prstGeom>
          <a:solidFill>
            <a:srgbClr val="D5DB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pl-PL" sz="1600" b="1">
                <a:solidFill>
                  <a:schemeClr val="dk1"/>
                </a:solidFill>
                <a:latin typeface="Poppins"/>
                <a:ea typeface="Poppins"/>
                <a:cs typeface="Poppins"/>
                <a:sym typeface="Poppins"/>
              </a:rPr>
              <a:t>Big-Bench</a:t>
            </a:r>
            <a:endParaRPr/>
          </a:p>
        </p:txBody>
      </p:sp>
      <p:sp>
        <p:nvSpPr>
          <p:cNvPr id="183" name="Google Shape;183;g2ae502b7976_1_9"/>
          <p:cNvSpPr/>
          <p:nvPr/>
        </p:nvSpPr>
        <p:spPr>
          <a:xfrm>
            <a:off x="407988" y="1449388"/>
            <a:ext cx="5543700" cy="790200"/>
          </a:xfrm>
          <a:prstGeom prst="roundRect">
            <a:avLst>
              <a:gd name="adj" fmla="val 16667"/>
            </a:avLst>
          </a:prstGeom>
          <a:solidFill>
            <a:srgbClr val="D5DBE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pl-PL" sz="1600" b="1">
                <a:solidFill>
                  <a:schemeClr val="dk1"/>
                </a:solidFill>
                <a:latin typeface="Poppins"/>
                <a:ea typeface="Poppins"/>
                <a:cs typeface="Poppins"/>
                <a:sym typeface="Poppins"/>
              </a:rPr>
              <a:t>Massive Multitask Language Understanding (MMLU)</a:t>
            </a:r>
            <a:endParaRPr sz="1600" b="1">
              <a:solidFill>
                <a:schemeClr val="dk1"/>
              </a:solidFill>
              <a:latin typeface="Poppins"/>
              <a:ea typeface="Poppins"/>
              <a:cs typeface="Poppins"/>
              <a:sym typeface="Poppins"/>
            </a:endParaRPr>
          </a:p>
        </p:txBody>
      </p:sp>
      <p:sp>
        <p:nvSpPr>
          <p:cNvPr id="184" name="Google Shape;184;g2ae502b7976_1_9"/>
          <p:cNvSpPr txBox="1"/>
          <p:nvPr/>
        </p:nvSpPr>
        <p:spPr>
          <a:xfrm>
            <a:off x="510350" y="2413600"/>
            <a:ext cx="5306700" cy="3140100"/>
          </a:xfrm>
          <a:prstGeom prst="rect">
            <a:avLst/>
          </a:prstGeom>
          <a:noFill/>
          <a:ln>
            <a:noFill/>
          </a:ln>
        </p:spPr>
        <p:txBody>
          <a:bodyPr spcFirstLastPara="1" wrap="square" lIns="91425" tIns="91425" rIns="91425" bIns="91425" anchor="t" anchorCtr="0">
            <a:spAutoFit/>
          </a:bodyPr>
          <a:lstStyle/>
          <a:p>
            <a:pPr marL="457200" lvl="0" indent="-304800" algn="l" rtl="0">
              <a:lnSpc>
                <a:spcPct val="150000"/>
              </a:lnSpc>
              <a:spcBef>
                <a:spcPts val="0"/>
              </a:spcBef>
              <a:spcAft>
                <a:spcPts val="0"/>
              </a:spcAft>
              <a:buClr>
                <a:srgbClr val="374151"/>
              </a:buClr>
              <a:buSzPts val="1200"/>
              <a:buFont typeface="Poppins"/>
              <a:buChar char="●"/>
            </a:pPr>
            <a:r>
              <a:rPr lang="pl-PL" sz="1200">
                <a:solidFill>
                  <a:srgbClr val="374151"/>
                </a:solidFill>
                <a:latin typeface="Poppins"/>
                <a:ea typeface="Poppins"/>
                <a:cs typeface="Poppins"/>
                <a:sym typeface="Poppins"/>
              </a:rPr>
              <a:t>Comprehensive evaluation framework designed to assess the performance of language models across a wide range of subjects and tasks.</a:t>
            </a:r>
            <a:endParaRPr sz="1200">
              <a:solidFill>
                <a:srgbClr val="374151"/>
              </a:solidFill>
              <a:latin typeface="Poppins"/>
              <a:ea typeface="Poppins"/>
              <a:cs typeface="Poppins"/>
              <a:sym typeface="Poppins"/>
            </a:endParaRPr>
          </a:p>
          <a:p>
            <a:pPr marL="457200" lvl="0" indent="-304800" algn="l" rtl="0">
              <a:lnSpc>
                <a:spcPct val="150000"/>
              </a:lnSpc>
              <a:spcBef>
                <a:spcPts val="0"/>
              </a:spcBef>
              <a:spcAft>
                <a:spcPts val="0"/>
              </a:spcAft>
              <a:buClr>
                <a:srgbClr val="374151"/>
              </a:buClr>
              <a:buSzPts val="1200"/>
              <a:buFont typeface="Poppins"/>
              <a:buChar char="●"/>
            </a:pPr>
            <a:r>
              <a:rPr lang="pl-PL" sz="1200">
                <a:solidFill>
                  <a:srgbClr val="374151"/>
                </a:solidFill>
                <a:latin typeface="Poppins"/>
                <a:ea typeface="Poppins"/>
                <a:cs typeface="Poppins"/>
                <a:sym typeface="Poppins"/>
              </a:rPr>
              <a:t>It includes over 50 different tasks covering a diverse set of topics such as science, humanities, social sciences, and professional domains, aimed at testing the depth and breadth of a model's understanding.</a:t>
            </a:r>
            <a:endParaRPr sz="1200">
              <a:solidFill>
                <a:srgbClr val="374151"/>
              </a:solidFill>
              <a:latin typeface="Poppins"/>
              <a:ea typeface="Poppins"/>
              <a:cs typeface="Poppins"/>
              <a:sym typeface="Poppins"/>
            </a:endParaRPr>
          </a:p>
          <a:p>
            <a:pPr marL="457200" lvl="0" indent="-304800" algn="l" rtl="0">
              <a:lnSpc>
                <a:spcPct val="150000"/>
              </a:lnSpc>
              <a:spcBef>
                <a:spcPts val="0"/>
              </a:spcBef>
              <a:spcAft>
                <a:spcPts val="0"/>
              </a:spcAft>
              <a:buClr>
                <a:srgbClr val="374151"/>
              </a:buClr>
              <a:buSzPts val="1200"/>
              <a:buFont typeface="Poppins"/>
              <a:buChar char="●"/>
            </a:pPr>
            <a:r>
              <a:rPr lang="pl-PL" sz="1200">
                <a:solidFill>
                  <a:srgbClr val="374151"/>
                </a:solidFill>
                <a:latin typeface="Poppins"/>
                <a:ea typeface="Poppins"/>
                <a:cs typeface="Poppins"/>
                <a:sym typeface="Poppins"/>
              </a:rPr>
              <a:t>MMLU is known for its challenging nature, requiring models to not only understand the nuances of human language but also to demonstrate knowledge and reasoning abilities across various disciplines.</a:t>
            </a:r>
            <a:endParaRPr sz="1200">
              <a:solidFill>
                <a:srgbClr val="374151"/>
              </a:solidFill>
              <a:latin typeface="Poppins"/>
              <a:ea typeface="Poppins"/>
              <a:cs typeface="Poppins"/>
              <a:sym typeface="Poppins"/>
            </a:endParaRPr>
          </a:p>
        </p:txBody>
      </p:sp>
      <p:sp>
        <p:nvSpPr>
          <p:cNvPr id="185" name="Google Shape;185;g2ae502b7976_1_9"/>
          <p:cNvSpPr txBox="1"/>
          <p:nvPr/>
        </p:nvSpPr>
        <p:spPr>
          <a:xfrm>
            <a:off x="6358950" y="2413600"/>
            <a:ext cx="5306700" cy="3694200"/>
          </a:xfrm>
          <a:prstGeom prst="rect">
            <a:avLst/>
          </a:prstGeom>
          <a:noFill/>
          <a:ln>
            <a:noFill/>
          </a:ln>
        </p:spPr>
        <p:txBody>
          <a:bodyPr spcFirstLastPara="1" wrap="square" lIns="91425" tIns="91425" rIns="91425" bIns="91425" anchor="t" anchorCtr="0">
            <a:spAutoFit/>
          </a:bodyPr>
          <a:lstStyle/>
          <a:p>
            <a:pPr marL="457200" lvl="0" indent="-304800" algn="l" rtl="0">
              <a:lnSpc>
                <a:spcPct val="150000"/>
              </a:lnSpc>
              <a:spcBef>
                <a:spcPts val="0"/>
              </a:spcBef>
              <a:spcAft>
                <a:spcPts val="0"/>
              </a:spcAft>
              <a:buClr>
                <a:srgbClr val="374151"/>
              </a:buClr>
              <a:buSzPts val="1200"/>
              <a:buFont typeface="Poppins"/>
              <a:buChar char="●"/>
            </a:pPr>
            <a:r>
              <a:rPr lang="pl-PL" sz="1200" dirty="0">
                <a:solidFill>
                  <a:srgbClr val="374151"/>
                </a:solidFill>
                <a:latin typeface="Poppins"/>
                <a:ea typeface="Poppins"/>
                <a:cs typeface="Poppins"/>
                <a:sym typeface="Poppins"/>
              </a:rPr>
              <a:t>BIG-</a:t>
            </a:r>
            <a:r>
              <a:rPr lang="pl-PL" sz="1200" dirty="0" err="1">
                <a:solidFill>
                  <a:srgbClr val="374151"/>
                </a:solidFill>
                <a:latin typeface="Poppins"/>
                <a:ea typeface="Poppins"/>
                <a:cs typeface="Poppins"/>
                <a:sym typeface="Poppins"/>
              </a:rPr>
              <a:t>bench</a:t>
            </a:r>
            <a:r>
              <a:rPr lang="pl-PL" sz="1200" dirty="0">
                <a:solidFill>
                  <a:srgbClr val="374151"/>
                </a:solidFill>
                <a:latin typeface="Poppins"/>
                <a:ea typeface="Poppins"/>
                <a:cs typeface="Poppins"/>
                <a:sym typeface="Poppins"/>
              </a:rPr>
              <a:t> (Beyond the </a:t>
            </a:r>
            <a:r>
              <a:rPr lang="pl-PL" sz="1200" dirty="0" err="1">
                <a:solidFill>
                  <a:srgbClr val="374151"/>
                </a:solidFill>
                <a:latin typeface="Poppins"/>
                <a:ea typeface="Poppins"/>
                <a:cs typeface="Poppins"/>
                <a:sym typeface="Poppins"/>
              </a:rPr>
              <a:t>Imitation</a:t>
            </a:r>
            <a:r>
              <a:rPr lang="pl-PL" sz="1200" dirty="0">
                <a:solidFill>
                  <a:srgbClr val="374151"/>
                </a:solidFill>
                <a:latin typeface="Poppins"/>
                <a:ea typeface="Poppins"/>
                <a:cs typeface="Poppins"/>
                <a:sym typeface="Poppins"/>
              </a:rPr>
              <a:t> Game Benchmark) </a:t>
            </a:r>
            <a:r>
              <a:rPr lang="pl-PL" sz="1200" dirty="0" err="1">
                <a:solidFill>
                  <a:srgbClr val="374151"/>
                </a:solidFill>
                <a:latin typeface="Poppins"/>
                <a:ea typeface="Poppins"/>
                <a:cs typeface="Poppins"/>
                <a:sym typeface="Poppins"/>
              </a:rPr>
              <a:t>is</a:t>
            </a:r>
            <a:r>
              <a:rPr lang="pl-PL" sz="1200" dirty="0">
                <a:solidFill>
                  <a:srgbClr val="374151"/>
                </a:solidFill>
                <a:latin typeface="Poppins"/>
                <a:ea typeface="Poppins"/>
                <a:cs typeface="Poppins"/>
                <a:sym typeface="Poppins"/>
              </a:rPr>
              <a:t> </a:t>
            </a:r>
            <a:r>
              <a:rPr lang="pl-PL" sz="1200" dirty="0" err="1">
                <a:solidFill>
                  <a:srgbClr val="374151"/>
                </a:solidFill>
                <a:latin typeface="Poppins"/>
                <a:ea typeface="Poppins"/>
                <a:cs typeface="Poppins"/>
                <a:sym typeface="Poppins"/>
              </a:rPr>
              <a:t>an</a:t>
            </a:r>
            <a:r>
              <a:rPr lang="pl-PL" sz="1200" dirty="0">
                <a:solidFill>
                  <a:srgbClr val="374151"/>
                </a:solidFill>
                <a:latin typeface="Poppins"/>
                <a:ea typeface="Poppins"/>
                <a:cs typeface="Poppins"/>
                <a:sym typeface="Poppins"/>
              </a:rPr>
              <a:t> </a:t>
            </a:r>
            <a:r>
              <a:rPr lang="pl-PL" sz="1200" dirty="0" err="1">
                <a:solidFill>
                  <a:srgbClr val="374151"/>
                </a:solidFill>
                <a:latin typeface="Poppins"/>
                <a:ea typeface="Poppins"/>
                <a:cs typeface="Poppins"/>
                <a:sym typeface="Poppins"/>
              </a:rPr>
              <a:t>extensive</a:t>
            </a:r>
            <a:r>
              <a:rPr lang="pl-PL" sz="1200" dirty="0">
                <a:solidFill>
                  <a:srgbClr val="374151"/>
                </a:solidFill>
                <a:latin typeface="Poppins"/>
                <a:ea typeface="Poppins"/>
                <a:cs typeface="Poppins"/>
                <a:sym typeface="Poppins"/>
              </a:rPr>
              <a:t> benchmark </a:t>
            </a:r>
            <a:r>
              <a:rPr lang="pl-PL" sz="1200" dirty="0" err="1">
                <a:solidFill>
                  <a:srgbClr val="374151"/>
                </a:solidFill>
                <a:latin typeface="Poppins"/>
                <a:ea typeface="Poppins"/>
                <a:cs typeface="Poppins"/>
                <a:sym typeface="Poppins"/>
              </a:rPr>
              <a:t>designed</a:t>
            </a:r>
            <a:r>
              <a:rPr lang="pl-PL" sz="1200" dirty="0">
                <a:solidFill>
                  <a:srgbClr val="374151"/>
                </a:solidFill>
                <a:latin typeface="Poppins"/>
                <a:ea typeface="Poppins"/>
                <a:cs typeface="Poppins"/>
                <a:sym typeface="Poppins"/>
              </a:rPr>
              <a:t> to </a:t>
            </a:r>
            <a:r>
              <a:rPr lang="pl-PL" sz="1200" dirty="0" err="1">
                <a:solidFill>
                  <a:srgbClr val="374151"/>
                </a:solidFill>
                <a:latin typeface="Poppins"/>
                <a:ea typeface="Poppins"/>
                <a:cs typeface="Poppins"/>
                <a:sym typeface="Poppins"/>
              </a:rPr>
              <a:t>evaluate</a:t>
            </a:r>
            <a:r>
              <a:rPr lang="pl-PL" sz="1200" dirty="0">
                <a:solidFill>
                  <a:srgbClr val="374151"/>
                </a:solidFill>
                <a:latin typeface="Poppins"/>
                <a:ea typeface="Poppins"/>
                <a:cs typeface="Poppins"/>
                <a:sym typeface="Poppins"/>
              </a:rPr>
              <a:t> and </a:t>
            </a:r>
            <a:r>
              <a:rPr lang="pl-PL" sz="1200" dirty="0" err="1">
                <a:solidFill>
                  <a:srgbClr val="374151"/>
                </a:solidFill>
                <a:latin typeface="Poppins"/>
                <a:ea typeface="Poppins"/>
                <a:cs typeface="Poppins"/>
                <a:sym typeface="Poppins"/>
              </a:rPr>
              <a:t>push</a:t>
            </a:r>
            <a:r>
              <a:rPr lang="pl-PL" sz="1200" dirty="0">
                <a:solidFill>
                  <a:srgbClr val="374151"/>
                </a:solidFill>
                <a:latin typeface="Poppins"/>
                <a:ea typeface="Poppins"/>
                <a:cs typeface="Poppins"/>
                <a:sym typeface="Poppins"/>
              </a:rPr>
              <a:t> the </a:t>
            </a:r>
            <a:r>
              <a:rPr lang="pl-PL" sz="1200" dirty="0" err="1">
                <a:solidFill>
                  <a:srgbClr val="374151"/>
                </a:solidFill>
                <a:latin typeface="Poppins"/>
                <a:ea typeface="Poppins"/>
                <a:cs typeface="Poppins"/>
                <a:sym typeface="Poppins"/>
              </a:rPr>
              <a:t>limits</a:t>
            </a:r>
            <a:r>
              <a:rPr lang="pl-PL" sz="1200" dirty="0">
                <a:solidFill>
                  <a:srgbClr val="374151"/>
                </a:solidFill>
                <a:latin typeface="Poppins"/>
                <a:ea typeface="Poppins"/>
                <a:cs typeface="Poppins"/>
                <a:sym typeface="Poppins"/>
              </a:rPr>
              <a:t> of </a:t>
            </a:r>
            <a:r>
              <a:rPr lang="pl-PL" sz="1200" dirty="0" err="1">
                <a:solidFill>
                  <a:srgbClr val="374151"/>
                </a:solidFill>
                <a:latin typeface="Poppins"/>
                <a:ea typeface="Poppins"/>
                <a:cs typeface="Poppins"/>
                <a:sym typeface="Poppins"/>
              </a:rPr>
              <a:t>large-scale</a:t>
            </a:r>
            <a:r>
              <a:rPr lang="pl-PL" sz="1200" dirty="0">
                <a:solidFill>
                  <a:srgbClr val="374151"/>
                </a:solidFill>
                <a:latin typeface="Poppins"/>
                <a:ea typeface="Poppins"/>
                <a:cs typeface="Poppins"/>
                <a:sym typeface="Poppins"/>
              </a:rPr>
              <a:t> </a:t>
            </a:r>
            <a:r>
              <a:rPr lang="pl-PL" sz="1200" dirty="0" err="1">
                <a:solidFill>
                  <a:srgbClr val="374151"/>
                </a:solidFill>
                <a:latin typeface="Poppins"/>
                <a:ea typeface="Poppins"/>
                <a:cs typeface="Poppins"/>
                <a:sym typeface="Poppins"/>
              </a:rPr>
              <a:t>language</a:t>
            </a:r>
            <a:r>
              <a:rPr lang="pl-PL" sz="1200" dirty="0">
                <a:solidFill>
                  <a:srgbClr val="374151"/>
                </a:solidFill>
                <a:latin typeface="Poppins"/>
                <a:ea typeface="Poppins"/>
                <a:cs typeface="Poppins"/>
                <a:sym typeface="Poppins"/>
              </a:rPr>
              <a:t> </a:t>
            </a:r>
            <a:r>
              <a:rPr lang="pl-PL" sz="1200" dirty="0" err="1">
                <a:solidFill>
                  <a:srgbClr val="374151"/>
                </a:solidFill>
                <a:latin typeface="Poppins"/>
                <a:ea typeface="Poppins"/>
                <a:cs typeface="Poppins"/>
                <a:sym typeface="Poppins"/>
              </a:rPr>
              <a:t>models</a:t>
            </a:r>
            <a:r>
              <a:rPr lang="pl-PL" sz="1200" dirty="0">
                <a:solidFill>
                  <a:srgbClr val="374151"/>
                </a:solidFill>
                <a:latin typeface="Poppins"/>
                <a:ea typeface="Poppins"/>
                <a:cs typeface="Poppins"/>
                <a:sym typeface="Poppins"/>
              </a:rPr>
              <a:t> in </a:t>
            </a:r>
            <a:r>
              <a:rPr lang="pl-PL" sz="1200" dirty="0" err="1">
                <a:solidFill>
                  <a:srgbClr val="374151"/>
                </a:solidFill>
                <a:latin typeface="Poppins"/>
                <a:ea typeface="Poppins"/>
                <a:cs typeface="Poppins"/>
                <a:sym typeface="Poppins"/>
              </a:rPr>
              <a:t>areas</a:t>
            </a:r>
            <a:r>
              <a:rPr lang="pl-PL" sz="1200" dirty="0">
                <a:solidFill>
                  <a:srgbClr val="374151"/>
                </a:solidFill>
                <a:latin typeface="Poppins"/>
                <a:ea typeface="Poppins"/>
                <a:cs typeface="Poppins"/>
                <a:sym typeface="Poppins"/>
              </a:rPr>
              <a:t> </a:t>
            </a:r>
            <a:r>
              <a:rPr lang="pl-PL" sz="1200" dirty="0" err="1">
                <a:solidFill>
                  <a:srgbClr val="374151"/>
                </a:solidFill>
                <a:latin typeface="Poppins"/>
                <a:ea typeface="Poppins"/>
                <a:cs typeface="Poppins"/>
                <a:sym typeface="Poppins"/>
              </a:rPr>
              <a:t>like</a:t>
            </a:r>
            <a:r>
              <a:rPr lang="pl-PL" sz="1200" dirty="0">
                <a:solidFill>
                  <a:srgbClr val="374151"/>
                </a:solidFill>
                <a:latin typeface="Poppins"/>
                <a:ea typeface="Poppins"/>
                <a:cs typeface="Poppins"/>
                <a:sym typeface="Poppins"/>
              </a:rPr>
              <a:t> </a:t>
            </a:r>
            <a:r>
              <a:rPr lang="pl-PL" sz="1200" dirty="0" err="1">
                <a:solidFill>
                  <a:srgbClr val="374151"/>
                </a:solidFill>
                <a:latin typeface="Poppins"/>
                <a:ea typeface="Poppins"/>
                <a:cs typeface="Poppins"/>
                <a:sym typeface="Poppins"/>
              </a:rPr>
              <a:t>reasoning</a:t>
            </a:r>
            <a:r>
              <a:rPr lang="pl-PL" sz="1200" dirty="0">
                <a:solidFill>
                  <a:srgbClr val="374151"/>
                </a:solidFill>
                <a:latin typeface="Poppins"/>
                <a:ea typeface="Poppins"/>
                <a:cs typeface="Poppins"/>
                <a:sym typeface="Poppins"/>
              </a:rPr>
              <a:t>, </a:t>
            </a:r>
            <a:r>
              <a:rPr lang="pl-PL" sz="1200" dirty="0" err="1">
                <a:solidFill>
                  <a:srgbClr val="374151"/>
                </a:solidFill>
                <a:latin typeface="Poppins"/>
                <a:ea typeface="Poppins"/>
                <a:cs typeface="Poppins"/>
                <a:sym typeface="Poppins"/>
              </a:rPr>
              <a:t>creativity</a:t>
            </a:r>
            <a:r>
              <a:rPr lang="pl-PL" sz="1200" dirty="0">
                <a:solidFill>
                  <a:srgbClr val="374151"/>
                </a:solidFill>
                <a:latin typeface="Poppins"/>
                <a:ea typeface="Poppins"/>
                <a:cs typeface="Poppins"/>
                <a:sym typeface="Poppins"/>
              </a:rPr>
              <a:t>, and </a:t>
            </a:r>
            <a:r>
              <a:rPr lang="pl-PL" sz="1200" dirty="0" err="1">
                <a:solidFill>
                  <a:srgbClr val="374151"/>
                </a:solidFill>
                <a:latin typeface="Poppins"/>
                <a:ea typeface="Poppins"/>
                <a:cs typeface="Poppins"/>
                <a:sym typeface="Poppins"/>
              </a:rPr>
              <a:t>understanding</a:t>
            </a:r>
            <a:r>
              <a:rPr lang="pl-PL" sz="1200" dirty="0">
                <a:solidFill>
                  <a:srgbClr val="374151"/>
                </a:solidFill>
                <a:latin typeface="Poppins"/>
                <a:ea typeface="Poppins"/>
                <a:cs typeface="Poppins"/>
                <a:sym typeface="Poppins"/>
              </a:rPr>
              <a:t>.</a:t>
            </a:r>
            <a:endParaRPr sz="1200" dirty="0">
              <a:solidFill>
                <a:srgbClr val="374151"/>
              </a:solidFill>
              <a:latin typeface="Poppins"/>
              <a:ea typeface="Poppins"/>
              <a:cs typeface="Poppins"/>
              <a:sym typeface="Poppins"/>
            </a:endParaRPr>
          </a:p>
          <a:p>
            <a:pPr marL="457200" lvl="0" indent="-304800" algn="l" rtl="0">
              <a:lnSpc>
                <a:spcPct val="150000"/>
              </a:lnSpc>
              <a:spcBef>
                <a:spcPts val="0"/>
              </a:spcBef>
              <a:spcAft>
                <a:spcPts val="0"/>
              </a:spcAft>
              <a:buClr>
                <a:srgbClr val="374151"/>
              </a:buClr>
              <a:buSzPts val="1200"/>
              <a:buFont typeface="Poppins"/>
              <a:buChar char="●"/>
            </a:pPr>
            <a:r>
              <a:rPr lang="pl-PL" sz="1200" dirty="0">
                <a:solidFill>
                  <a:srgbClr val="374151"/>
                </a:solidFill>
                <a:latin typeface="Poppins"/>
                <a:ea typeface="Poppins"/>
                <a:cs typeface="Poppins"/>
                <a:sym typeface="Poppins"/>
              </a:rPr>
              <a:t>It </a:t>
            </a:r>
            <a:r>
              <a:rPr lang="pl-PL" sz="1200" dirty="0" err="1">
                <a:solidFill>
                  <a:srgbClr val="374151"/>
                </a:solidFill>
                <a:latin typeface="Poppins"/>
                <a:ea typeface="Poppins"/>
                <a:cs typeface="Poppins"/>
                <a:sym typeface="Poppins"/>
              </a:rPr>
              <a:t>encompasses</a:t>
            </a:r>
            <a:r>
              <a:rPr lang="pl-PL" sz="1200" dirty="0">
                <a:solidFill>
                  <a:srgbClr val="374151"/>
                </a:solidFill>
                <a:latin typeface="Poppins"/>
                <a:ea typeface="Poppins"/>
                <a:cs typeface="Poppins"/>
                <a:sym typeface="Poppins"/>
              </a:rPr>
              <a:t> a </a:t>
            </a:r>
            <a:r>
              <a:rPr lang="pl-PL" sz="1200" dirty="0" err="1">
                <a:solidFill>
                  <a:srgbClr val="374151"/>
                </a:solidFill>
                <a:latin typeface="Poppins"/>
                <a:ea typeface="Poppins"/>
                <a:cs typeface="Poppins"/>
                <a:sym typeface="Poppins"/>
              </a:rPr>
              <a:t>diverse</a:t>
            </a:r>
            <a:r>
              <a:rPr lang="pl-PL" sz="1200" dirty="0">
                <a:solidFill>
                  <a:srgbClr val="374151"/>
                </a:solidFill>
                <a:latin typeface="Poppins"/>
                <a:ea typeface="Poppins"/>
                <a:cs typeface="Poppins"/>
                <a:sym typeface="Poppins"/>
              </a:rPr>
              <a:t> </a:t>
            </a:r>
            <a:r>
              <a:rPr lang="pl-PL" sz="1200" dirty="0" err="1">
                <a:solidFill>
                  <a:srgbClr val="374151"/>
                </a:solidFill>
                <a:latin typeface="Poppins"/>
                <a:ea typeface="Poppins"/>
                <a:cs typeface="Poppins"/>
                <a:sym typeface="Poppins"/>
              </a:rPr>
              <a:t>range</a:t>
            </a:r>
            <a:r>
              <a:rPr lang="pl-PL" sz="1200" dirty="0">
                <a:solidFill>
                  <a:srgbClr val="374151"/>
                </a:solidFill>
                <a:latin typeface="Poppins"/>
                <a:ea typeface="Poppins"/>
                <a:cs typeface="Poppins"/>
                <a:sym typeface="Poppins"/>
              </a:rPr>
              <a:t> of </a:t>
            </a:r>
            <a:r>
              <a:rPr lang="pl-PL" sz="1200" dirty="0" err="1">
                <a:solidFill>
                  <a:srgbClr val="374151"/>
                </a:solidFill>
                <a:latin typeface="Poppins"/>
                <a:ea typeface="Poppins"/>
                <a:cs typeface="Poppins"/>
                <a:sym typeface="Poppins"/>
              </a:rPr>
              <a:t>tasks</a:t>
            </a:r>
            <a:r>
              <a:rPr lang="pl-PL" sz="1200" dirty="0">
                <a:solidFill>
                  <a:srgbClr val="374151"/>
                </a:solidFill>
                <a:latin typeface="Poppins"/>
                <a:ea typeface="Poppins"/>
                <a:cs typeface="Poppins"/>
                <a:sym typeface="Poppins"/>
              </a:rPr>
              <a:t>, </a:t>
            </a:r>
            <a:r>
              <a:rPr lang="pl-PL" sz="1200" dirty="0" err="1">
                <a:solidFill>
                  <a:srgbClr val="374151"/>
                </a:solidFill>
                <a:latin typeface="Poppins"/>
                <a:ea typeface="Poppins"/>
                <a:cs typeface="Poppins"/>
                <a:sym typeface="Poppins"/>
              </a:rPr>
              <a:t>over</a:t>
            </a:r>
            <a:r>
              <a:rPr lang="pl-PL" sz="1200" dirty="0">
                <a:solidFill>
                  <a:srgbClr val="374151"/>
                </a:solidFill>
                <a:latin typeface="Poppins"/>
                <a:ea typeface="Poppins"/>
                <a:cs typeface="Poppins"/>
                <a:sym typeface="Poppins"/>
              </a:rPr>
              <a:t> 200 in </a:t>
            </a:r>
            <a:r>
              <a:rPr lang="pl-PL" sz="1200" dirty="0" err="1">
                <a:solidFill>
                  <a:srgbClr val="374151"/>
                </a:solidFill>
                <a:latin typeface="Poppins"/>
                <a:ea typeface="Poppins"/>
                <a:cs typeface="Poppins"/>
                <a:sym typeface="Poppins"/>
              </a:rPr>
              <a:t>total</a:t>
            </a:r>
            <a:r>
              <a:rPr lang="pl-PL" sz="1200" dirty="0">
                <a:solidFill>
                  <a:srgbClr val="374151"/>
                </a:solidFill>
                <a:latin typeface="Poppins"/>
                <a:ea typeface="Poppins"/>
                <a:cs typeface="Poppins"/>
                <a:sym typeface="Poppins"/>
              </a:rPr>
              <a:t>, </a:t>
            </a:r>
            <a:r>
              <a:rPr lang="pl-PL" sz="1200" dirty="0" err="1">
                <a:solidFill>
                  <a:srgbClr val="374151"/>
                </a:solidFill>
                <a:latin typeface="Poppins"/>
                <a:ea typeface="Poppins"/>
                <a:cs typeface="Poppins"/>
                <a:sym typeface="Poppins"/>
              </a:rPr>
              <a:t>that</a:t>
            </a:r>
            <a:r>
              <a:rPr lang="pl-PL" sz="1200" dirty="0">
                <a:solidFill>
                  <a:srgbClr val="374151"/>
                </a:solidFill>
                <a:latin typeface="Poppins"/>
                <a:ea typeface="Poppins"/>
                <a:cs typeface="Poppins"/>
                <a:sym typeface="Poppins"/>
              </a:rPr>
              <a:t> </a:t>
            </a:r>
            <a:r>
              <a:rPr lang="pl-PL" sz="1200" dirty="0" err="1">
                <a:solidFill>
                  <a:srgbClr val="374151"/>
                </a:solidFill>
                <a:latin typeface="Poppins"/>
                <a:ea typeface="Poppins"/>
                <a:cs typeface="Poppins"/>
                <a:sym typeface="Poppins"/>
              </a:rPr>
              <a:t>cover</a:t>
            </a:r>
            <a:r>
              <a:rPr lang="pl-PL" sz="1200" dirty="0">
                <a:solidFill>
                  <a:srgbClr val="374151"/>
                </a:solidFill>
                <a:latin typeface="Poppins"/>
                <a:ea typeface="Poppins"/>
                <a:cs typeface="Poppins"/>
                <a:sym typeface="Poppins"/>
              </a:rPr>
              <a:t> a </a:t>
            </a:r>
            <a:r>
              <a:rPr lang="pl-PL" sz="1200" dirty="0" err="1">
                <a:solidFill>
                  <a:srgbClr val="374151"/>
                </a:solidFill>
                <a:latin typeface="Poppins"/>
                <a:ea typeface="Poppins"/>
                <a:cs typeface="Poppins"/>
                <a:sym typeface="Poppins"/>
              </a:rPr>
              <a:t>wide</a:t>
            </a:r>
            <a:r>
              <a:rPr lang="pl-PL" sz="1200" dirty="0">
                <a:solidFill>
                  <a:srgbClr val="374151"/>
                </a:solidFill>
                <a:latin typeface="Poppins"/>
                <a:ea typeface="Poppins"/>
                <a:cs typeface="Poppins"/>
                <a:sym typeface="Poppins"/>
              </a:rPr>
              <a:t> </a:t>
            </a:r>
            <a:r>
              <a:rPr lang="pl-PL" sz="1200" dirty="0" err="1">
                <a:solidFill>
                  <a:srgbClr val="374151"/>
                </a:solidFill>
                <a:latin typeface="Poppins"/>
                <a:ea typeface="Poppins"/>
                <a:cs typeface="Poppins"/>
                <a:sym typeface="Poppins"/>
              </a:rPr>
              <a:t>array</a:t>
            </a:r>
            <a:r>
              <a:rPr lang="pl-PL" sz="1200" dirty="0">
                <a:solidFill>
                  <a:srgbClr val="374151"/>
                </a:solidFill>
                <a:latin typeface="Poppins"/>
                <a:ea typeface="Poppins"/>
                <a:cs typeface="Poppins"/>
                <a:sym typeface="Poppins"/>
              </a:rPr>
              <a:t> of </a:t>
            </a:r>
            <a:r>
              <a:rPr lang="pl-PL" sz="1200" dirty="0" err="1">
                <a:solidFill>
                  <a:srgbClr val="374151"/>
                </a:solidFill>
                <a:latin typeface="Poppins"/>
                <a:ea typeface="Poppins"/>
                <a:cs typeface="Poppins"/>
                <a:sym typeface="Poppins"/>
              </a:rPr>
              <a:t>domains</a:t>
            </a:r>
            <a:r>
              <a:rPr lang="pl-PL" sz="1200" dirty="0">
                <a:solidFill>
                  <a:srgbClr val="374151"/>
                </a:solidFill>
                <a:latin typeface="Poppins"/>
                <a:ea typeface="Poppins"/>
                <a:cs typeface="Poppins"/>
                <a:sym typeface="Poppins"/>
              </a:rPr>
              <a:t> </a:t>
            </a:r>
            <a:r>
              <a:rPr lang="pl-PL" sz="1200" dirty="0" err="1">
                <a:solidFill>
                  <a:srgbClr val="374151"/>
                </a:solidFill>
                <a:latin typeface="Poppins"/>
                <a:ea typeface="Poppins"/>
                <a:cs typeface="Poppins"/>
                <a:sym typeface="Poppins"/>
              </a:rPr>
              <a:t>including</a:t>
            </a:r>
            <a:r>
              <a:rPr lang="pl-PL" sz="1200" dirty="0">
                <a:solidFill>
                  <a:srgbClr val="374151"/>
                </a:solidFill>
                <a:latin typeface="Poppins"/>
                <a:ea typeface="Poppins"/>
                <a:cs typeface="Poppins"/>
                <a:sym typeface="Poppins"/>
              </a:rPr>
              <a:t> </a:t>
            </a:r>
            <a:r>
              <a:rPr lang="pl-PL" sz="1200" dirty="0" err="1">
                <a:solidFill>
                  <a:srgbClr val="374151"/>
                </a:solidFill>
                <a:latin typeface="Poppins"/>
                <a:ea typeface="Poppins"/>
                <a:cs typeface="Poppins"/>
                <a:sym typeface="Poppins"/>
              </a:rPr>
              <a:t>mathematics</a:t>
            </a:r>
            <a:r>
              <a:rPr lang="pl-PL" sz="1200" dirty="0">
                <a:solidFill>
                  <a:srgbClr val="374151"/>
                </a:solidFill>
                <a:latin typeface="Poppins"/>
                <a:ea typeface="Poppins"/>
                <a:cs typeface="Poppins"/>
                <a:sym typeface="Poppins"/>
              </a:rPr>
              <a:t>, </a:t>
            </a:r>
            <a:r>
              <a:rPr lang="pl-PL" sz="1200" dirty="0" err="1">
                <a:solidFill>
                  <a:srgbClr val="374151"/>
                </a:solidFill>
                <a:latin typeface="Poppins"/>
                <a:ea typeface="Poppins"/>
                <a:cs typeface="Poppins"/>
                <a:sym typeface="Poppins"/>
              </a:rPr>
              <a:t>common</a:t>
            </a:r>
            <a:r>
              <a:rPr lang="pl-PL" sz="1200" dirty="0">
                <a:solidFill>
                  <a:srgbClr val="374151"/>
                </a:solidFill>
                <a:latin typeface="Poppins"/>
                <a:ea typeface="Poppins"/>
                <a:cs typeface="Poppins"/>
                <a:sym typeface="Poppins"/>
              </a:rPr>
              <a:t> </a:t>
            </a:r>
            <a:r>
              <a:rPr lang="pl-PL" sz="1200" dirty="0" err="1">
                <a:solidFill>
                  <a:srgbClr val="374151"/>
                </a:solidFill>
                <a:latin typeface="Poppins"/>
                <a:ea typeface="Poppins"/>
                <a:cs typeface="Poppins"/>
                <a:sym typeface="Poppins"/>
              </a:rPr>
              <a:t>sense</a:t>
            </a:r>
            <a:r>
              <a:rPr lang="pl-PL" sz="1200" dirty="0">
                <a:solidFill>
                  <a:srgbClr val="374151"/>
                </a:solidFill>
                <a:latin typeface="Poppins"/>
                <a:ea typeface="Poppins"/>
                <a:cs typeface="Poppins"/>
                <a:sym typeface="Poppins"/>
              </a:rPr>
              <a:t> </a:t>
            </a:r>
            <a:r>
              <a:rPr lang="pl-PL" sz="1200" dirty="0" err="1">
                <a:solidFill>
                  <a:srgbClr val="374151"/>
                </a:solidFill>
                <a:latin typeface="Poppins"/>
                <a:ea typeface="Poppins"/>
                <a:cs typeface="Poppins"/>
                <a:sym typeface="Poppins"/>
              </a:rPr>
              <a:t>reasoning</a:t>
            </a:r>
            <a:r>
              <a:rPr lang="pl-PL" sz="1200" dirty="0">
                <a:solidFill>
                  <a:srgbClr val="374151"/>
                </a:solidFill>
                <a:latin typeface="Poppins"/>
                <a:ea typeface="Poppins"/>
                <a:cs typeface="Poppins"/>
                <a:sym typeface="Poppins"/>
              </a:rPr>
              <a:t>, </a:t>
            </a:r>
            <a:r>
              <a:rPr lang="pl-PL" sz="1200" dirty="0" err="1">
                <a:solidFill>
                  <a:srgbClr val="374151"/>
                </a:solidFill>
                <a:latin typeface="Poppins"/>
                <a:ea typeface="Poppins"/>
                <a:cs typeface="Poppins"/>
                <a:sym typeface="Poppins"/>
              </a:rPr>
              <a:t>linguistics</a:t>
            </a:r>
            <a:r>
              <a:rPr lang="pl-PL" sz="1200" dirty="0">
                <a:solidFill>
                  <a:srgbClr val="374151"/>
                </a:solidFill>
                <a:latin typeface="Poppins"/>
                <a:ea typeface="Poppins"/>
                <a:cs typeface="Poppins"/>
                <a:sym typeface="Poppins"/>
              </a:rPr>
              <a:t>, and </a:t>
            </a:r>
            <a:r>
              <a:rPr lang="pl-PL" sz="1200" dirty="0" err="1">
                <a:solidFill>
                  <a:srgbClr val="374151"/>
                </a:solidFill>
                <a:latin typeface="Poppins"/>
                <a:ea typeface="Poppins"/>
                <a:cs typeface="Poppins"/>
                <a:sym typeface="Poppins"/>
              </a:rPr>
              <a:t>even</a:t>
            </a:r>
            <a:r>
              <a:rPr lang="pl-PL" sz="1200" dirty="0">
                <a:solidFill>
                  <a:srgbClr val="374151"/>
                </a:solidFill>
                <a:latin typeface="Poppins"/>
                <a:ea typeface="Poppins"/>
                <a:cs typeface="Poppins"/>
                <a:sym typeface="Poppins"/>
              </a:rPr>
              <a:t> </a:t>
            </a:r>
            <a:r>
              <a:rPr lang="pl-PL" sz="1200" dirty="0" err="1">
                <a:solidFill>
                  <a:srgbClr val="374151"/>
                </a:solidFill>
                <a:latin typeface="Poppins"/>
                <a:ea typeface="Poppins"/>
                <a:cs typeface="Poppins"/>
                <a:sym typeface="Poppins"/>
              </a:rPr>
              <a:t>ethical</a:t>
            </a:r>
            <a:r>
              <a:rPr lang="pl-PL" sz="1200" dirty="0">
                <a:solidFill>
                  <a:srgbClr val="374151"/>
                </a:solidFill>
                <a:latin typeface="Poppins"/>
                <a:ea typeface="Poppins"/>
                <a:cs typeface="Poppins"/>
                <a:sym typeface="Poppins"/>
              </a:rPr>
              <a:t> </a:t>
            </a:r>
            <a:r>
              <a:rPr lang="pl-PL" sz="1200" dirty="0" err="1">
                <a:solidFill>
                  <a:srgbClr val="374151"/>
                </a:solidFill>
                <a:latin typeface="Poppins"/>
                <a:ea typeface="Poppins"/>
                <a:cs typeface="Poppins"/>
                <a:sym typeface="Poppins"/>
              </a:rPr>
              <a:t>judgment</a:t>
            </a:r>
            <a:r>
              <a:rPr lang="pl-PL" sz="1200" dirty="0">
                <a:solidFill>
                  <a:srgbClr val="374151"/>
                </a:solidFill>
                <a:latin typeface="Poppins"/>
                <a:ea typeface="Poppins"/>
                <a:cs typeface="Poppins"/>
                <a:sym typeface="Poppins"/>
              </a:rPr>
              <a:t>.</a:t>
            </a:r>
            <a:endParaRPr sz="1200" dirty="0">
              <a:solidFill>
                <a:srgbClr val="374151"/>
              </a:solidFill>
              <a:latin typeface="Poppins"/>
              <a:ea typeface="Poppins"/>
              <a:cs typeface="Poppins"/>
              <a:sym typeface="Poppins"/>
            </a:endParaRPr>
          </a:p>
          <a:p>
            <a:pPr marL="457200" marR="0" lvl="0" indent="-304800" algn="l" rtl="0">
              <a:lnSpc>
                <a:spcPct val="150000"/>
              </a:lnSpc>
              <a:spcBef>
                <a:spcPts val="0"/>
              </a:spcBef>
              <a:spcAft>
                <a:spcPts val="0"/>
              </a:spcAft>
              <a:buClr>
                <a:srgbClr val="374151"/>
              </a:buClr>
              <a:buSzPts val="1200"/>
              <a:buFont typeface="Poppins"/>
              <a:buChar char="●"/>
            </a:pPr>
            <a:r>
              <a:rPr lang="pl-PL" sz="1200" dirty="0">
                <a:solidFill>
                  <a:srgbClr val="374151"/>
                </a:solidFill>
                <a:latin typeface="Poppins"/>
                <a:ea typeface="Poppins"/>
                <a:cs typeface="Poppins"/>
                <a:sym typeface="Poppins"/>
              </a:rPr>
              <a:t>BIG-</a:t>
            </a:r>
            <a:r>
              <a:rPr lang="pl-PL" sz="1200" dirty="0" err="1">
                <a:solidFill>
                  <a:srgbClr val="374151"/>
                </a:solidFill>
                <a:latin typeface="Poppins"/>
                <a:ea typeface="Poppins"/>
                <a:cs typeface="Poppins"/>
                <a:sym typeface="Poppins"/>
              </a:rPr>
              <a:t>bench</a:t>
            </a:r>
            <a:r>
              <a:rPr lang="pl-PL" sz="1200" dirty="0">
                <a:solidFill>
                  <a:srgbClr val="374151"/>
                </a:solidFill>
                <a:latin typeface="Poppins"/>
                <a:ea typeface="Poppins"/>
                <a:cs typeface="Poppins"/>
                <a:sym typeface="Poppins"/>
              </a:rPr>
              <a:t> </a:t>
            </a:r>
            <a:r>
              <a:rPr lang="pl-PL" sz="1200" dirty="0" err="1">
                <a:solidFill>
                  <a:srgbClr val="374151"/>
                </a:solidFill>
                <a:latin typeface="Poppins"/>
                <a:ea typeface="Poppins"/>
                <a:cs typeface="Poppins"/>
                <a:sym typeface="Poppins"/>
              </a:rPr>
              <a:t>is</a:t>
            </a:r>
            <a:r>
              <a:rPr lang="pl-PL" sz="1200" dirty="0">
                <a:solidFill>
                  <a:srgbClr val="374151"/>
                </a:solidFill>
                <a:latin typeface="Poppins"/>
                <a:ea typeface="Poppins"/>
                <a:cs typeface="Poppins"/>
                <a:sym typeface="Poppins"/>
              </a:rPr>
              <a:t> </a:t>
            </a:r>
            <a:r>
              <a:rPr lang="pl-PL" sz="1200" dirty="0" err="1">
                <a:solidFill>
                  <a:srgbClr val="374151"/>
                </a:solidFill>
                <a:latin typeface="Poppins"/>
                <a:ea typeface="Poppins"/>
                <a:cs typeface="Poppins"/>
                <a:sym typeface="Poppins"/>
              </a:rPr>
              <a:t>unique</a:t>
            </a:r>
            <a:r>
              <a:rPr lang="pl-PL" sz="1200" dirty="0">
                <a:solidFill>
                  <a:srgbClr val="374151"/>
                </a:solidFill>
                <a:latin typeface="Poppins"/>
                <a:ea typeface="Poppins"/>
                <a:cs typeface="Poppins"/>
                <a:sym typeface="Poppins"/>
              </a:rPr>
              <a:t> in </a:t>
            </a:r>
            <a:r>
              <a:rPr lang="pl-PL" sz="1200" dirty="0" err="1">
                <a:solidFill>
                  <a:srgbClr val="374151"/>
                </a:solidFill>
                <a:latin typeface="Poppins"/>
                <a:ea typeface="Poppins"/>
                <a:cs typeface="Poppins"/>
                <a:sym typeface="Poppins"/>
              </a:rPr>
              <a:t>its</a:t>
            </a:r>
            <a:r>
              <a:rPr lang="pl-PL" sz="1200" dirty="0">
                <a:solidFill>
                  <a:srgbClr val="374151"/>
                </a:solidFill>
                <a:latin typeface="Poppins"/>
                <a:ea typeface="Poppins"/>
                <a:cs typeface="Poppins"/>
                <a:sym typeface="Poppins"/>
              </a:rPr>
              <a:t> </a:t>
            </a:r>
            <a:r>
              <a:rPr lang="pl-PL" sz="1200" dirty="0" err="1">
                <a:solidFill>
                  <a:srgbClr val="374151"/>
                </a:solidFill>
                <a:latin typeface="Poppins"/>
                <a:ea typeface="Poppins"/>
                <a:cs typeface="Poppins"/>
                <a:sym typeface="Poppins"/>
              </a:rPr>
              <a:t>focus</a:t>
            </a:r>
            <a:r>
              <a:rPr lang="pl-PL" sz="1200" dirty="0">
                <a:solidFill>
                  <a:srgbClr val="374151"/>
                </a:solidFill>
                <a:latin typeface="Poppins"/>
                <a:ea typeface="Poppins"/>
                <a:cs typeface="Poppins"/>
                <a:sym typeface="Poppins"/>
              </a:rPr>
              <a:t> on </a:t>
            </a:r>
            <a:r>
              <a:rPr lang="pl-PL" sz="1200" dirty="0" err="1">
                <a:solidFill>
                  <a:srgbClr val="374151"/>
                </a:solidFill>
                <a:latin typeface="Poppins"/>
                <a:ea typeface="Poppins"/>
                <a:cs typeface="Poppins"/>
                <a:sym typeface="Poppins"/>
              </a:rPr>
              <a:t>tasks</a:t>
            </a:r>
            <a:r>
              <a:rPr lang="pl-PL" sz="1200" dirty="0">
                <a:solidFill>
                  <a:srgbClr val="374151"/>
                </a:solidFill>
                <a:latin typeface="Poppins"/>
                <a:ea typeface="Poppins"/>
                <a:cs typeface="Poppins"/>
                <a:sym typeface="Poppins"/>
              </a:rPr>
              <a:t> </a:t>
            </a:r>
            <a:r>
              <a:rPr lang="pl-PL" sz="1200" dirty="0" err="1">
                <a:solidFill>
                  <a:srgbClr val="374151"/>
                </a:solidFill>
                <a:latin typeface="Poppins"/>
                <a:ea typeface="Poppins"/>
                <a:cs typeface="Poppins"/>
                <a:sym typeface="Poppins"/>
              </a:rPr>
              <a:t>that</a:t>
            </a:r>
            <a:r>
              <a:rPr lang="pl-PL" sz="1200" dirty="0">
                <a:solidFill>
                  <a:srgbClr val="374151"/>
                </a:solidFill>
                <a:latin typeface="Poppins"/>
                <a:ea typeface="Poppins"/>
                <a:cs typeface="Poppins"/>
                <a:sym typeface="Poppins"/>
              </a:rPr>
              <a:t> </a:t>
            </a:r>
            <a:r>
              <a:rPr lang="pl-PL" sz="1200" dirty="0" err="1">
                <a:solidFill>
                  <a:srgbClr val="374151"/>
                </a:solidFill>
                <a:latin typeface="Poppins"/>
                <a:ea typeface="Poppins"/>
                <a:cs typeface="Poppins"/>
                <a:sym typeface="Poppins"/>
              </a:rPr>
              <a:t>are</a:t>
            </a:r>
            <a:r>
              <a:rPr lang="pl-PL" sz="1200" dirty="0">
                <a:solidFill>
                  <a:srgbClr val="374151"/>
                </a:solidFill>
                <a:latin typeface="Poppins"/>
                <a:ea typeface="Poppins"/>
                <a:cs typeface="Poppins"/>
                <a:sym typeface="Poppins"/>
              </a:rPr>
              <a:t> </a:t>
            </a:r>
            <a:r>
              <a:rPr lang="pl-PL" sz="1200" dirty="0" err="1">
                <a:solidFill>
                  <a:srgbClr val="374151"/>
                </a:solidFill>
                <a:latin typeface="Poppins"/>
                <a:ea typeface="Poppins"/>
                <a:cs typeface="Poppins"/>
                <a:sym typeface="Poppins"/>
              </a:rPr>
              <a:t>challenging</a:t>
            </a:r>
            <a:r>
              <a:rPr lang="pl-PL" sz="1200" dirty="0">
                <a:solidFill>
                  <a:srgbClr val="374151"/>
                </a:solidFill>
                <a:latin typeface="Poppins"/>
                <a:ea typeface="Poppins"/>
                <a:cs typeface="Poppins"/>
                <a:sym typeface="Poppins"/>
              </a:rPr>
              <a:t> for </a:t>
            </a:r>
            <a:r>
              <a:rPr lang="pl-PL" sz="1200" dirty="0" err="1">
                <a:solidFill>
                  <a:srgbClr val="374151"/>
                </a:solidFill>
                <a:latin typeface="Poppins"/>
                <a:ea typeface="Poppins"/>
                <a:cs typeface="Poppins"/>
                <a:sym typeface="Poppins"/>
              </a:rPr>
              <a:t>current</a:t>
            </a:r>
            <a:r>
              <a:rPr lang="pl-PL" sz="1200" dirty="0">
                <a:solidFill>
                  <a:srgbClr val="374151"/>
                </a:solidFill>
                <a:latin typeface="Poppins"/>
                <a:ea typeface="Poppins"/>
                <a:cs typeface="Poppins"/>
                <a:sym typeface="Poppins"/>
              </a:rPr>
              <a:t> </a:t>
            </a:r>
            <a:r>
              <a:rPr lang="pl-PL" sz="1200" dirty="0" err="1">
                <a:solidFill>
                  <a:srgbClr val="374151"/>
                </a:solidFill>
                <a:latin typeface="Poppins"/>
                <a:ea typeface="Poppins"/>
                <a:cs typeface="Poppins"/>
                <a:sym typeface="Poppins"/>
              </a:rPr>
              <a:t>models</a:t>
            </a:r>
            <a:r>
              <a:rPr lang="pl-PL" sz="1200" dirty="0">
                <a:solidFill>
                  <a:srgbClr val="374151"/>
                </a:solidFill>
                <a:latin typeface="Poppins"/>
                <a:ea typeface="Poppins"/>
                <a:cs typeface="Poppins"/>
                <a:sym typeface="Poppins"/>
              </a:rPr>
              <a:t>, </a:t>
            </a:r>
            <a:r>
              <a:rPr lang="pl-PL" sz="1200" dirty="0" err="1">
                <a:solidFill>
                  <a:srgbClr val="374151"/>
                </a:solidFill>
                <a:latin typeface="Poppins"/>
                <a:ea typeface="Poppins"/>
                <a:cs typeface="Poppins"/>
                <a:sym typeface="Poppins"/>
              </a:rPr>
              <a:t>aiming</a:t>
            </a:r>
            <a:r>
              <a:rPr lang="pl-PL" sz="1200" dirty="0">
                <a:solidFill>
                  <a:srgbClr val="374151"/>
                </a:solidFill>
                <a:latin typeface="Poppins"/>
                <a:ea typeface="Poppins"/>
                <a:cs typeface="Poppins"/>
                <a:sym typeface="Poppins"/>
              </a:rPr>
              <a:t> to </a:t>
            </a:r>
            <a:r>
              <a:rPr lang="pl-PL" sz="1200" dirty="0" err="1">
                <a:solidFill>
                  <a:srgbClr val="374151"/>
                </a:solidFill>
                <a:latin typeface="Poppins"/>
                <a:ea typeface="Poppins"/>
                <a:cs typeface="Poppins"/>
                <a:sym typeface="Poppins"/>
              </a:rPr>
              <a:t>identify</a:t>
            </a:r>
            <a:r>
              <a:rPr lang="pl-PL" sz="1200" dirty="0">
                <a:solidFill>
                  <a:srgbClr val="374151"/>
                </a:solidFill>
                <a:latin typeface="Poppins"/>
                <a:ea typeface="Poppins"/>
                <a:cs typeface="Poppins"/>
                <a:sym typeface="Poppins"/>
              </a:rPr>
              <a:t> the </a:t>
            </a:r>
            <a:r>
              <a:rPr lang="pl-PL" sz="1200" dirty="0" err="1">
                <a:solidFill>
                  <a:srgbClr val="374151"/>
                </a:solidFill>
                <a:latin typeface="Poppins"/>
                <a:ea typeface="Poppins"/>
                <a:cs typeface="Poppins"/>
                <a:sym typeface="Poppins"/>
              </a:rPr>
              <a:t>limitations</a:t>
            </a:r>
            <a:r>
              <a:rPr lang="pl-PL" sz="1200" dirty="0">
                <a:solidFill>
                  <a:srgbClr val="374151"/>
                </a:solidFill>
                <a:latin typeface="Poppins"/>
                <a:ea typeface="Poppins"/>
                <a:cs typeface="Poppins"/>
                <a:sym typeface="Poppins"/>
              </a:rPr>
              <a:t> of </a:t>
            </a:r>
            <a:r>
              <a:rPr lang="pl-PL" sz="1200" dirty="0" err="1">
                <a:solidFill>
                  <a:srgbClr val="374151"/>
                </a:solidFill>
                <a:latin typeface="Poppins"/>
                <a:ea typeface="Poppins"/>
                <a:cs typeface="Poppins"/>
                <a:sym typeface="Poppins"/>
              </a:rPr>
              <a:t>existing</a:t>
            </a:r>
            <a:r>
              <a:rPr lang="pl-PL" sz="1200" dirty="0">
                <a:solidFill>
                  <a:srgbClr val="374151"/>
                </a:solidFill>
                <a:latin typeface="Poppins"/>
                <a:ea typeface="Poppins"/>
                <a:cs typeface="Poppins"/>
                <a:sym typeface="Poppins"/>
              </a:rPr>
              <a:t> AI and </a:t>
            </a:r>
            <a:r>
              <a:rPr lang="pl-PL" sz="1200" dirty="0" err="1">
                <a:solidFill>
                  <a:srgbClr val="374151"/>
                </a:solidFill>
                <a:latin typeface="Poppins"/>
                <a:ea typeface="Poppins"/>
                <a:cs typeface="Poppins"/>
                <a:sym typeface="Poppins"/>
              </a:rPr>
              <a:t>guide</a:t>
            </a:r>
            <a:r>
              <a:rPr lang="pl-PL" sz="1200" dirty="0">
                <a:solidFill>
                  <a:srgbClr val="374151"/>
                </a:solidFill>
                <a:latin typeface="Poppins"/>
                <a:ea typeface="Poppins"/>
                <a:cs typeface="Poppins"/>
                <a:sym typeface="Poppins"/>
              </a:rPr>
              <a:t> </a:t>
            </a:r>
            <a:r>
              <a:rPr lang="pl-PL" sz="1200" dirty="0" err="1">
                <a:solidFill>
                  <a:srgbClr val="374151"/>
                </a:solidFill>
                <a:latin typeface="Poppins"/>
                <a:ea typeface="Poppins"/>
                <a:cs typeface="Poppins"/>
                <a:sym typeface="Poppins"/>
              </a:rPr>
              <a:t>future</a:t>
            </a:r>
            <a:r>
              <a:rPr lang="pl-PL" sz="1200" dirty="0">
                <a:solidFill>
                  <a:srgbClr val="374151"/>
                </a:solidFill>
                <a:latin typeface="Poppins"/>
                <a:ea typeface="Poppins"/>
                <a:cs typeface="Poppins"/>
                <a:sym typeface="Poppins"/>
              </a:rPr>
              <a:t> </a:t>
            </a:r>
            <a:r>
              <a:rPr lang="pl-PL" sz="1200" dirty="0" err="1">
                <a:solidFill>
                  <a:srgbClr val="374151"/>
                </a:solidFill>
                <a:latin typeface="Poppins"/>
                <a:ea typeface="Poppins"/>
                <a:cs typeface="Poppins"/>
                <a:sym typeface="Poppins"/>
              </a:rPr>
              <a:t>research</a:t>
            </a:r>
            <a:r>
              <a:rPr lang="pl-PL" sz="1200" dirty="0">
                <a:solidFill>
                  <a:srgbClr val="374151"/>
                </a:solidFill>
                <a:latin typeface="Poppins"/>
                <a:ea typeface="Poppins"/>
                <a:cs typeface="Poppins"/>
                <a:sym typeface="Poppins"/>
              </a:rPr>
              <a:t> in </a:t>
            </a:r>
            <a:r>
              <a:rPr lang="pl-PL" sz="1200" dirty="0" err="1">
                <a:solidFill>
                  <a:srgbClr val="374151"/>
                </a:solidFill>
                <a:latin typeface="Poppins"/>
                <a:ea typeface="Poppins"/>
                <a:cs typeface="Poppins"/>
                <a:sym typeface="Poppins"/>
              </a:rPr>
              <a:t>natural</a:t>
            </a:r>
            <a:r>
              <a:rPr lang="pl-PL" sz="1200" dirty="0">
                <a:solidFill>
                  <a:srgbClr val="374151"/>
                </a:solidFill>
                <a:latin typeface="Poppins"/>
                <a:ea typeface="Poppins"/>
                <a:cs typeface="Poppins"/>
                <a:sym typeface="Poppins"/>
              </a:rPr>
              <a:t> </a:t>
            </a:r>
            <a:r>
              <a:rPr lang="pl-PL" sz="1200" dirty="0" err="1">
                <a:solidFill>
                  <a:srgbClr val="374151"/>
                </a:solidFill>
                <a:latin typeface="Poppins"/>
                <a:ea typeface="Poppins"/>
                <a:cs typeface="Poppins"/>
                <a:sym typeface="Poppins"/>
              </a:rPr>
              <a:t>language</a:t>
            </a:r>
            <a:r>
              <a:rPr lang="pl-PL" sz="1200" dirty="0">
                <a:solidFill>
                  <a:srgbClr val="374151"/>
                </a:solidFill>
                <a:latin typeface="Poppins"/>
                <a:ea typeface="Poppins"/>
                <a:cs typeface="Poppins"/>
                <a:sym typeface="Poppins"/>
              </a:rPr>
              <a:t> </a:t>
            </a:r>
            <a:r>
              <a:rPr lang="pl-PL" sz="1200" dirty="0" err="1">
                <a:solidFill>
                  <a:srgbClr val="374151"/>
                </a:solidFill>
                <a:latin typeface="Poppins"/>
                <a:ea typeface="Poppins"/>
                <a:cs typeface="Poppins"/>
                <a:sym typeface="Poppins"/>
              </a:rPr>
              <a:t>understanding</a:t>
            </a:r>
            <a:r>
              <a:rPr lang="pl-PL" sz="1200" dirty="0">
                <a:solidFill>
                  <a:srgbClr val="374151"/>
                </a:solidFill>
                <a:latin typeface="Poppins"/>
                <a:ea typeface="Poppins"/>
                <a:cs typeface="Poppins"/>
                <a:sym typeface="Poppins"/>
              </a:rPr>
              <a:t> and generation.</a:t>
            </a:r>
            <a:endParaRPr sz="1200" dirty="0">
              <a:solidFill>
                <a:srgbClr val="374151"/>
              </a:solidFill>
              <a:latin typeface="Poppins"/>
              <a:ea typeface="Poppins"/>
              <a:cs typeface="Poppins"/>
              <a:sym typeface="Poppins"/>
            </a:endParaRPr>
          </a:p>
          <a:p>
            <a:pPr marL="0" lvl="0" indent="0" algn="l" rtl="0">
              <a:lnSpc>
                <a:spcPct val="150000"/>
              </a:lnSpc>
              <a:spcBef>
                <a:spcPts val="0"/>
              </a:spcBef>
              <a:spcAft>
                <a:spcPts val="0"/>
              </a:spcAft>
              <a:buNone/>
            </a:pPr>
            <a:endParaRPr sz="1200" dirty="0">
              <a:solidFill>
                <a:srgbClr val="374151"/>
              </a:solidFill>
              <a:latin typeface="Poppins"/>
              <a:ea typeface="Poppins"/>
              <a:cs typeface="Poppins"/>
              <a:sym typeface="Poppi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8EA5CF-4B39-CE4B-00FC-2E2D6809FF39}"/>
            </a:ext>
          </a:extLst>
        </p:cNvPr>
        <p:cNvGrpSpPr/>
        <p:nvPr/>
      </p:nvGrpSpPr>
      <p:grpSpPr>
        <a:xfrm>
          <a:off x="0" y="0"/>
          <a:ext cx="0" cy="0"/>
          <a:chOff x="0" y="0"/>
          <a:chExt cx="0" cy="0"/>
        </a:xfrm>
      </p:grpSpPr>
      <p:sp>
        <p:nvSpPr>
          <p:cNvPr id="4" name="pole tekstowe 3">
            <a:extLst>
              <a:ext uri="{FF2B5EF4-FFF2-40B4-BE49-F238E27FC236}">
                <a16:creationId xmlns:a16="http://schemas.microsoft.com/office/drawing/2014/main" id="{507F6EA1-1E04-E030-5A72-9BACEE3E2A05}"/>
              </a:ext>
            </a:extLst>
          </p:cNvPr>
          <p:cNvSpPr txBox="1"/>
          <p:nvPr/>
        </p:nvSpPr>
        <p:spPr>
          <a:xfrm>
            <a:off x="407987" y="333375"/>
            <a:ext cx="11376025" cy="954107"/>
          </a:xfrm>
          <a:prstGeom prst="rect">
            <a:avLst/>
          </a:prstGeom>
          <a:noFill/>
        </p:spPr>
        <p:txBody>
          <a:bodyPr wrap="square" rtlCol="0">
            <a:spAutoFit/>
          </a:bodyPr>
          <a:lstStyle/>
          <a:p>
            <a:r>
              <a:rPr lang="pl-PL" sz="2800" b="1" dirty="0" err="1">
                <a:latin typeface="Poppins" panose="00000500000000000000" pitchFamily="2" charset="-18"/>
                <a:cs typeface="Poppins" panose="00000500000000000000" pitchFamily="2" charset="-18"/>
              </a:rPr>
              <a:t>Intro</a:t>
            </a:r>
            <a:r>
              <a:rPr lang="pl-PL" sz="2800" b="1" dirty="0">
                <a:latin typeface="Poppins" panose="00000500000000000000" pitchFamily="2" charset="-18"/>
                <a:cs typeface="Poppins" panose="00000500000000000000" pitchFamily="2" charset="-18"/>
              </a:rPr>
              <a:t> </a:t>
            </a:r>
            <a:r>
              <a:rPr lang="pl-PL" sz="2800" b="1" dirty="0" err="1">
                <a:latin typeface="Poppins" panose="00000500000000000000" pitchFamily="2" charset="-18"/>
                <a:cs typeface="Poppins" panose="00000500000000000000" pitchFamily="2" charset="-18"/>
              </a:rPr>
              <a:t>questionnaire</a:t>
            </a:r>
            <a:r>
              <a:rPr lang="pl-PL" sz="2800" b="1" dirty="0">
                <a:latin typeface="Poppins" panose="00000500000000000000" pitchFamily="2" charset="-18"/>
                <a:cs typeface="Poppins" panose="00000500000000000000" pitchFamily="2" charset="-18"/>
              </a:rPr>
              <a:t> </a:t>
            </a:r>
          </a:p>
          <a:p>
            <a:r>
              <a:rPr lang="pl-PL" sz="2800" b="1" dirty="0">
                <a:latin typeface="Poppins" panose="00000500000000000000" pitchFamily="2" charset="-18"/>
                <a:cs typeface="Poppins" panose="00000500000000000000" pitchFamily="2" charset="-18"/>
              </a:rPr>
              <a:t>   </a:t>
            </a:r>
          </a:p>
        </p:txBody>
      </p:sp>
      <p:pic>
        <p:nvPicPr>
          <p:cNvPr id="9" name="Obraz 8">
            <a:extLst>
              <a:ext uri="{FF2B5EF4-FFF2-40B4-BE49-F238E27FC236}">
                <a16:creationId xmlns:a16="http://schemas.microsoft.com/office/drawing/2014/main" id="{4E30D4C6-65E7-AF1F-2915-45DF1908BEDF}"/>
              </a:ext>
            </a:extLst>
          </p:cNvPr>
          <p:cNvPicPr>
            <a:picLocks noChangeAspect="1"/>
          </p:cNvPicPr>
          <p:nvPr/>
        </p:nvPicPr>
        <p:blipFill>
          <a:blip r:embed="rId2"/>
          <a:srcRect b="14325"/>
          <a:stretch/>
        </p:blipFill>
        <p:spPr>
          <a:xfrm>
            <a:off x="1932739" y="1644347"/>
            <a:ext cx="7825422" cy="4788879"/>
          </a:xfrm>
          <a:prstGeom prst="rect">
            <a:avLst/>
          </a:prstGeom>
          <a:ln>
            <a:solidFill>
              <a:schemeClr val="bg1">
                <a:lumMod val="50000"/>
              </a:schemeClr>
            </a:solidFill>
          </a:ln>
          <a:effectLst>
            <a:outerShdw blurRad="50800" dist="38100" dir="10800000" algn="r" rotWithShape="0">
              <a:prstClr val="black">
                <a:alpha val="40000"/>
              </a:prstClr>
            </a:outerShdw>
          </a:effectLst>
        </p:spPr>
      </p:pic>
      <p:sp>
        <p:nvSpPr>
          <p:cNvPr id="10" name="pole tekstowe 9">
            <a:hlinkClick r:id="rId3"/>
            <a:extLst>
              <a:ext uri="{FF2B5EF4-FFF2-40B4-BE49-F238E27FC236}">
                <a16:creationId xmlns:a16="http://schemas.microsoft.com/office/drawing/2014/main" id="{82B46069-2170-FD24-16C9-81F566FB0A61}"/>
              </a:ext>
            </a:extLst>
          </p:cNvPr>
          <p:cNvSpPr txBox="1"/>
          <p:nvPr/>
        </p:nvSpPr>
        <p:spPr>
          <a:xfrm>
            <a:off x="407987" y="1125538"/>
            <a:ext cx="2620558" cy="646331"/>
          </a:xfrm>
          <a:prstGeom prst="rect">
            <a:avLst/>
          </a:prstGeom>
          <a:noFill/>
        </p:spPr>
        <p:txBody>
          <a:bodyPr wrap="square" rtlCol="0">
            <a:spAutoFit/>
          </a:bodyPr>
          <a:lstStyle/>
          <a:p>
            <a:r>
              <a:rPr lang="pl-PL" b="1" dirty="0" err="1">
                <a:latin typeface="Poppins" panose="00000500000000000000" pitchFamily="2" charset="-18"/>
                <a:cs typeface="Poppins" panose="00000500000000000000" pitchFamily="2" charset="-18"/>
                <a:hlinkClick r:id="rId3"/>
              </a:rPr>
              <a:t>Q</a:t>
            </a:r>
            <a:r>
              <a:rPr lang="pl-PL" sz="1800" b="1" dirty="0" err="1">
                <a:latin typeface="Poppins" panose="00000500000000000000" pitchFamily="2" charset="-18"/>
                <a:cs typeface="Poppins" panose="00000500000000000000" pitchFamily="2" charset="-18"/>
                <a:hlinkClick r:id="rId3"/>
              </a:rPr>
              <a:t>uestionnaire</a:t>
            </a:r>
            <a:r>
              <a:rPr lang="pl-PL" sz="1800" b="1" dirty="0">
                <a:latin typeface="Poppins" panose="00000500000000000000" pitchFamily="2" charset="-18"/>
                <a:cs typeface="Poppins" panose="00000500000000000000" pitchFamily="2" charset="-18"/>
                <a:hlinkClick r:id="rId3"/>
              </a:rPr>
              <a:t> Link </a:t>
            </a:r>
            <a:endParaRPr lang="pl-PL" sz="1800" b="1" dirty="0">
              <a:latin typeface="Poppins" panose="00000500000000000000" pitchFamily="2" charset="-18"/>
              <a:cs typeface="Poppins" panose="00000500000000000000" pitchFamily="2" charset="-18"/>
            </a:endParaRPr>
          </a:p>
          <a:p>
            <a:r>
              <a:rPr lang="pl-PL" dirty="0"/>
              <a:t> </a:t>
            </a:r>
            <a:endParaRPr lang="en-GB" dirty="0"/>
          </a:p>
        </p:txBody>
      </p:sp>
    </p:spTree>
    <p:extLst>
      <p:ext uri="{BB962C8B-B14F-4D97-AF65-F5344CB8AC3E}">
        <p14:creationId xmlns:p14="http://schemas.microsoft.com/office/powerpoint/2010/main" val="415274904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7"/>
          <p:cNvSpPr txBox="1"/>
          <p:nvPr/>
        </p:nvSpPr>
        <p:spPr>
          <a:xfrm>
            <a:off x="407988" y="565805"/>
            <a:ext cx="113760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l-PL" sz="2800" b="1">
                <a:solidFill>
                  <a:schemeClr val="dk1"/>
                </a:solidFill>
                <a:latin typeface="Poppins"/>
                <a:ea typeface="Poppins"/>
                <a:cs typeface="Poppins"/>
                <a:sym typeface="Poppins"/>
              </a:rPr>
              <a:t>Chatbot Arena</a:t>
            </a:r>
            <a:endParaRPr sz="2800" b="1">
              <a:solidFill>
                <a:schemeClr val="dk1"/>
              </a:solidFill>
              <a:latin typeface="Poppins"/>
              <a:ea typeface="Poppins"/>
              <a:cs typeface="Poppins"/>
              <a:sym typeface="Poppins"/>
            </a:endParaRPr>
          </a:p>
        </p:txBody>
      </p:sp>
      <p:sp>
        <p:nvSpPr>
          <p:cNvPr id="191" name="Google Shape;191;p7"/>
          <p:cNvSpPr txBox="1"/>
          <p:nvPr/>
        </p:nvSpPr>
        <p:spPr>
          <a:xfrm>
            <a:off x="540325" y="1449400"/>
            <a:ext cx="3000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pl-PL"/>
              <a:t>https://huggingface.co/spaces/lmsys/chatbot-arena-leaderboard</a:t>
            </a:r>
            <a:endParaRPr/>
          </a:p>
        </p:txBody>
      </p:sp>
      <p:pic>
        <p:nvPicPr>
          <p:cNvPr id="192" name="Google Shape;192;p7"/>
          <p:cNvPicPr preferRelativeResize="0"/>
          <p:nvPr/>
        </p:nvPicPr>
        <p:blipFill>
          <a:blip r:embed="rId3">
            <a:alphaModFix/>
          </a:blip>
          <a:stretch>
            <a:fillRect/>
          </a:stretch>
        </p:blipFill>
        <p:spPr>
          <a:xfrm>
            <a:off x="1803862" y="3321050"/>
            <a:ext cx="10158527" cy="3450951"/>
          </a:xfrm>
          <a:prstGeom prst="rect">
            <a:avLst/>
          </a:prstGeom>
          <a:noFill/>
          <a:ln>
            <a:noFill/>
          </a:ln>
        </p:spPr>
      </p:pic>
      <p:sp>
        <p:nvSpPr>
          <p:cNvPr id="193" name="Google Shape;193;p7"/>
          <p:cNvSpPr/>
          <p:nvPr/>
        </p:nvSpPr>
        <p:spPr>
          <a:xfrm>
            <a:off x="1016725" y="2688325"/>
            <a:ext cx="10158600" cy="482400"/>
          </a:xfrm>
          <a:prstGeom prst="roundRect">
            <a:avLst>
              <a:gd name="adj" fmla="val 16667"/>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pl-PL" sz="1600" b="1">
                <a:solidFill>
                  <a:schemeClr val="dk1"/>
                </a:solidFill>
                <a:latin typeface="Poppins"/>
                <a:ea typeface="Poppins"/>
                <a:cs typeface="Poppins"/>
                <a:sym typeface="Poppins"/>
              </a:rPr>
              <a:t>Chatbot ELO (2024-01-07)</a:t>
            </a:r>
            <a:endParaRPr sz="1600" b="1">
              <a:solidFill>
                <a:schemeClr val="dk1"/>
              </a:solidFill>
              <a:latin typeface="Poppins"/>
              <a:ea typeface="Poppins"/>
              <a:cs typeface="Poppins"/>
              <a:sym typeface="Poppins"/>
            </a:endParaRPr>
          </a:p>
        </p:txBody>
      </p:sp>
      <p:pic>
        <p:nvPicPr>
          <p:cNvPr id="194" name="Google Shape;194;p7"/>
          <p:cNvPicPr preferRelativeResize="0"/>
          <p:nvPr/>
        </p:nvPicPr>
        <p:blipFill>
          <a:blip r:embed="rId4">
            <a:alphaModFix/>
          </a:blip>
          <a:stretch>
            <a:fillRect/>
          </a:stretch>
        </p:blipFill>
        <p:spPr>
          <a:xfrm>
            <a:off x="1016725" y="3564450"/>
            <a:ext cx="672224" cy="672224"/>
          </a:xfrm>
          <a:prstGeom prst="rect">
            <a:avLst/>
          </a:prstGeom>
          <a:noFill/>
          <a:ln>
            <a:noFill/>
          </a:ln>
        </p:spPr>
      </p:pic>
      <p:pic>
        <p:nvPicPr>
          <p:cNvPr id="195" name="Google Shape;195;p7"/>
          <p:cNvPicPr preferRelativeResize="0"/>
          <p:nvPr/>
        </p:nvPicPr>
        <p:blipFill>
          <a:blip r:embed="rId5">
            <a:alphaModFix/>
          </a:blip>
          <a:stretch>
            <a:fillRect/>
          </a:stretch>
        </p:blipFill>
        <p:spPr>
          <a:xfrm>
            <a:off x="1016725" y="4358694"/>
            <a:ext cx="672226" cy="373456"/>
          </a:xfrm>
          <a:prstGeom prst="rect">
            <a:avLst/>
          </a:prstGeom>
          <a:noFill/>
          <a:ln>
            <a:noFill/>
          </a:ln>
        </p:spPr>
      </p:pic>
      <p:pic>
        <p:nvPicPr>
          <p:cNvPr id="196" name="Google Shape;196;p7"/>
          <p:cNvPicPr preferRelativeResize="0"/>
          <p:nvPr/>
        </p:nvPicPr>
        <p:blipFill>
          <a:blip r:embed="rId6">
            <a:alphaModFix/>
          </a:blip>
          <a:stretch>
            <a:fillRect/>
          </a:stretch>
        </p:blipFill>
        <p:spPr>
          <a:xfrm>
            <a:off x="1016725" y="5488800"/>
            <a:ext cx="746899" cy="373450"/>
          </a:xfrm>
          <a:prstGeom prst="rect">
            <a:avLst/>
          </a:prstGeom>
          <a:noFill/>
          <a:ln>
            <a:noFill/>
          </a:ln>
        </p:spPr>
      </p:pic>
      <p:pic>
        <p:nvPicPr>
          <p:cNvPr id="197" name="Google Shape;197;p7"/>
          <p:cNvPicPr preferRelativeResize="0"/>
          <p:nvPr/>
        </p:nvPicPr>
        <p:blipFill>
          <a:blip r:embed="rId7">
            <a:alphaModFix/>
          </a:blip>
          <a:stretch>
            <a:fillRect/>
          </a:stretch>
        </p:blipFill>
        <p:spPr>
          <a:xfrm>
            <a:off x="1035875" y="4630400"/>
            <a:ext cx="708600" cy="708600"/>
          </a:xfrm>
          <a:prstGeom prst="rect">
            <a:avLst/>
          </a:prstGeom>
          <a:noFill/>
          <a:ln>
            <a:noFill/>
          </a:ln>
        </p:spPr>
      </p:pic>
      <p:sp>
        <p:nvSpPr>
          <p:cNvPr id="2" name="Prostokąt: zaokrąglone rogi 1">
            <a:extLst>
              <a:ext uri="{FF2B5EF4-FFF2-40B4-BE49-F238E27FC236}">
                <a16:creationId xmlns:a16="http://schemas.microsoft.com/office/drawing/2014/main" id="{43C0427A-C0E7-825E-29EF-C635445C3F34}"/>
              </a:ext>
            </a:extLst>
          </p:cNvPr>
          <p:cNvSpPr/>
          <p:nvPr/>
        </p:nvSpPr>
        <p:spPr>
          <a:xfrm>
            <a:off x="7513982" y="1484243"/>
            <a:ext cx="4042465" cy="4590395"/>
          </a:xfrm>
          <a:prstGeom prst="roundRect">
            <a:avLst/>
          </a:prstGeom>
          <a:solidFill>
            <a:schemeClr val="accent2"/>
          </a:solidFill>
          <a:ln>
            <a:no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3600" dirty="0"/>
              <a:t>Update</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Poppins"/>
              <a:buNone/>
            </a:pPr>
            <a:r>
              <a:rPr lang="pl-PL" b="1">
                <a:latin typeface="Poppins"/>
                <a:ea typeface="Poppins"/>
                <a:cs typeface="Poppins"/>
                <a:sym typeface="Poppins"/>
              </a:rPr>
              <a:t>Tuning LLMs</a:t>
            </a:r>
            <a:endParaRPr b="1">
              <a:latin typeface="Poppins"/>
              <a:ea typeface="Poppins"/>
              <a:cs typeface="Poppins"/>
              <a:sym typeface="Poppins"/>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g2acab227c09_0_19"/>
          <p:cNvSpPr txBox="1"/>
          <p:nvPr/>
        </p:nvSpPr>
        <p:spPr>
          <a:xfrm>
            <a:off x="407988" y="565805"/>
            <a:ext cx="113760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l-PL" sz="2800" b="1">
                <a:solidFill>
                  <a:schemeClr val="dk1"/>
                </a:solidFill>
                <a:latin typeface="Poppins"/>
                <a:ea typeface="Poppins"/>
                <a:cs typeface="Poppins"/>
                <a:sym typeface="Poppins"/>
              </a:rPr>
              <a:t>Model Fine-tuning</a:t>
            </a:r>
            <a:endParaRPr sz="2800" b="1">
              <a:solidFill>
                <a:schemeClr val="dk1"/>
              </a:solidFill>
              <a:latin typeface="Poppins"/>
              <a:ea typeface="Poppins"/>
              <a:cs typeface="Poppins"/>
              <a:sym typeface="Poppins"/>
            </a:endParaRPr>
          </a:p>
        </p:txBody>
      </p:sp>
      <p:sp>
        <p:nvSpPr>
          <p:cNvPr id="284" name="Google Shape;284;g2acab227c09_0_19"/>
          <p:cNvSpPr txBox="1"/>
          <p:nvPr/>
        </p:nvSpPr>
        <p:spPr>
          <a:xfrm>
            <a:off x="660200" y="1479975"/>
            <a:ext cx="4518900" cy="58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l-PL" sz="2800" b="1">
                <a:solidFill>
                  <a:schemeClr val="dk1"/>
                </a:solidFill>
                <a:latin typeface="Poppins"/>
                <a:ea typeface="Poppins"/>
                <a:cs typeface="Poppins"/>
                <a:sym typeface="Poppins"/>
              </a:rPr>
              <a:t>Single task fine tuning</a:t>
            </a:r>
            <a:endParaRPr sz="2800" b="1">
              <a:solidFill>
                <a:schemeClr val="dk1"/>
              </a:solidFill>
              <a:latin typeface="Poppins"/>
              <a:ea typeface="Poppins"/>
              <a:cs typeface="Poppins"/>
              <a:sym typeface="Poppins"/>
            </a:endParaRPr>
          </a:p>
        </p:txBody>
      </p:sp>
      <p:sp>
        <p:nvSpPr>
          <p:cNvPr id="285" name="Google Shape;285;g2acab227c09_0_19"/>
          <p:cNvSpPr txBox="1"/>
          <p:nvPr/>
        </p:nvSpPr>
        <p:spPr>
          <a:xfrm>
            <a:off x="6240475" y="1479975"/>
            <a:ext cx="5543400" cy="58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l-PL" sz="2800" b="1">
                <a:solidFill>
                  <a:schemeClr val="dk1"/>
                </a:solidFill>
                <a:latin typeface="Poppins"/>
                <a:ea typeface="Poppins"/>
                <a:cs typeface="Poppins"/>
                <a:sym typeface="Poppins"/>
              </a:rPr>
              <a:t>Parameter Efficient Fine Tuning (PEFT)</a:t>
            </a:r>
            <a:endParaRPr sz="2800" b="1">
              <a:solidFill>
                <a:schemeClr val="dk1"/>
              </a:solidFill>
              <a:latin typeface="Poppins"/>
              <a:ea typeface="Poppins"/>
              <a:cs typeface="Poppins"/>
              <a:sym typeface="Poppins"/>
            </a:endParaRPr>
          </a:p>
        </p:txBody>
      </p:sp>
      <p:sp>
        <p:nvSpPr>
          <p:cNvPr id="286" name="Google Shape;286;g2acab227c09_0_19"/>
          <p:cNvSpPr txBox="1"/>
          <p:nvPr/>
        </p:nvSpPr>
        <p:spPr>
          <a:xfrm>
            <a:off x="705200" y="2322350"/>
            <a:ext cx="4388700" cy="3386400"/>
          </a:xfrm>
          <a:prstGeom prst="rect">
            <a:avLst/>
          </a:prstGeom>
          <a:noFill/>
          <a:ln>
            <a:noFill/>
          </a:ln>
        </p:spPr>
        <p:txBody>
          <a:bodyPr spcFirstLastPara="1" wrap="square" lIns="91425" tIns="91425" rIns="91425" bIns="91425" anchor="t" anchorCtr="0">
            <a:spAutoFit/>
          </a:bodyPr>
          <a:lstStyle/>
          <a:p>
            <a:pPr marL="457200" lvl="0" indent="-330200" algn="l" rtl="0">
              <a:lnSpc>
                <a:spcPct val="150000"/>
              </a:lnSpc>
              <a:spcBef>
                <a:spcPts val="1500"/>
              </a:spcBef>
              <a:spcAft>
                <a:spcPts val="0"/>
              </a:spcAft>
              <a:buClr>
                <a:srgbClr val="374151"/>
              </a:buClr>
              <a:buSzPts val="1600"/>
              <a:buFont typeface="Poppins"/>
              <a:buChar char="●"/>
            </a:pPr>
            <a:r>
              <a:rPr lang="pl-PL" sz="1600">
                <a:solidFill>
                  <a:srgbClr val="374151"/>
                </a:solidFill>
                <a:latin typeface="Poppins"/>
                <a:ea typeface="Poppins"/>
                <a:cs typeface="Poppins"/>
                <a:sym typeface="Poppins"/>
              </a:rPr>
              <a:t>Retraining all model params on task specific data</a:t>
            </a:r>
            <a:endParaRPr sz="1600">
              <a:solidFill>
                <a:srgbClr val="374151"/>
              </a:solidFill>
              <a:latin typeface="Poppins"/>
              <a:ea typeface="Poppins"/>
              <a:cs typeface="Poppins"/>
              <a:sym typeface="Poppins"/>
            </a:endParaRPr>
          </a:p>
          <a:p>
            <a:pPr marL="457200" lvl="0" indent="-330200" algn="l" rtl="0">
              <a:lnSpc>
                <a:spcPct val="150000"/>
              </a:lnSpc>
              <a:spcBef>
                <a:spcPts val="0"/>
              </a:spcBef>
              <a:spcAft>
                <a:spcPts val="0"/>
              </a:spcAft>
              <a:buClr>
                <a:srgbClr val="374151"/>
              </a:buClr>
              <a:buSzPts val="1600"/>
              <a:buFont typeface="Poppins"/>
              <a:buChar char="●"/>
            </a:pPr>
            <a:r>
              <a:rPr lang="pl-PL" sz="1600">
                <a:solidFill>
                  <a:srgbClr val="374151"/>
                </a:solidFill>
                <a:latin typeface="Poppins"/>
                <a:ea typeface="Poppins"/>
                <a:cs typeface="Poppins"/>
                <a:sym typeface="Poppins"/>
              </a:rPr>
              <a:t>Possible with as little as 1k examples</a:t>
            </a:r>
            <a:endParaRPr sz="1600">
              <a:solidFill>
                <a:srgbClr val="374151"/>
              </a:solidFill>
              <a:latin typeface="Poppins"/>
              <a:ea typeface="Poppins"/>
              <a:cs typeface="Poppins"/>
              <a:sym typeface="Poppins"/>
            </a:endParaRPr>
          </a:p>
          <a:p>
            <a:pPr marL="457200" lvl="0" indent="-330200" algn="l" rtl="0">
              <a:lnSpc>
                <a:spcPct val="150000"/>
              </a:lnSpc>
              <a:spcBef>
                <a:spcPts val="0"/>
              </a:spcBef>
              <a:spcAft>
                <a:spcPts val="0"/>
              </a:spcAft>
              <a:buClr>
                <a:srgbClr val="374151"/>
              </a:buClr>
              <a:buSzPts val="1600"/>
              <a:buFont typeface="Poppins"/>
              <a:buChar char="●"/>
            </a:pPr>
            <a:r>
              <a:rPr lang="pl-PL" sz="1600">
                <a:solidFill>
                  <a:srgbClr val="374151"/>
                </a:solidFill>
                <a:latin typeface="Poppins"/>
                <a:ea typeface="Poppins"/>
                <a:cs typeface="Poppins"/>
                <a:sym typeface="Poppins"/>
              </a:rPr>
              <a:t>Requires significant compute resources and creates a completely separate model for each task</a:t>
            </a:r>
            <a:endParaRPr sz="1600">
              <a:solidFill>
                <a:srgbClr val="374151"/>
              </a:solidFill>
              <a:latin typeface="Poppins"/>
              <a:ea typeface="Poppins"/>
              <a:cs typeface="Poppins"/>
              <a:sym typeface="Poppins"/>
            </a:endParaRPr>
          </a:p>
          <a:p>
            <a:pPr marL="457200" lvl="0" indent="-330200" algn="l" rtl="0">
              <a:lnSpc>
                <a:spcPct val="150000"/>
              </a:lnSpc>
              <a:spcBef>
                <a:spcPts val="0"/>
              </a:spcBef>
              <a:spcAft>
                <a:spcPts val="0"/>
              </a:spcAft>
              <a:buClr>
                <a:srgbClr val="374151"/>
              </a:buClr>
              <a:buSzPts val="1600"/>
              <a:buFont typeface="Poppins"/>
              <a:buChar char="●"/>
            </a:pPr>
            <a:r>
              <a:rPr lang="pl-PL" sz="1600">
                <a:solidFill>
                  <a:srgbClr val="374151"/>
                </a:solidFill>
                <a:latin typeface="Poppins"/>
                <a:ea typeface="Poppins"/>
                <a:cs typeface="Poppins"/>
                <a:sym typeface="Poppins"/>
              </a:rPr>
              <a:t>May lead to catastrophic forgetting, which is basically an equivalent of overfitting</a:t>
            </a:r>
            <a:endParaRPr sz="1600">
              <a:solidFill>
                <a:srgbClr val="374151"/>
              </a:solidFill>
              <a:latin typeface="Poppins"/>
              <a:ea typeface="Poppins"/>
              <a:cs typeface="Poppins"/>
              <a:sym typeface="Poppins"/>
            </a:endParaRPr>
          </a:p>
        </p:txBody>
      </p:sp>
      <p:sp>
        <p:nvSpPr>
          <p:cNvPr id="287" name="Google Shape;287;g2acab227c09_0_19"/>
          <p:cNvSpPr txBox="1"/>
          <p:nvPr/>
        </p:nvSpPr>
        <p:spPr>
          <a:xfrm>
            <a:off x="6312100" y="2455650"/>
            <a:ext cx="4388700" cy="3755700"/>
          </a:xfrm>
          <a:prstGeom prst="rect">
            <a:avLst/>
          </a:prstGeom>
          <a:noFill/>
          <a:ln>
            <a:noFill/>
          </a:ln>
        </p:spPr>
        <p:txBody>
          <a:bodyPr spcFirstLastPara="1" wrap="square" lIns="91425" tIns="91425" rIns="91425" bIns="91425" anchor="t" anchorCtr="0">
            <a:spAutoFit/>
          </a:bodyPr>
          <a:lstStyle/>
          <a:p>
            <a:pPr marL="457200" lvl="0" indent="-330200" algn="l" rtl="0">
              <a:lnSpc>
                <a:spcPct val="150000"/>
              </a:lnSpc>
              <a:spcBef>
                <a:spcPts val="1500"/>
              </a:spcBef>
              <a:spcAft>
                <a:spcPts val="0"/>
              </a:spcAft>
              <a:buClr>
                <a:srgbClr val="374151"/>
              </a:buClr>
              <a:buSzPts val="1600"/>
              <a:buFont typeface="Poppins"/>
              <a:buChar char="●"/>
            </a:pPr>
            <a:r>
              <a:rPr lang="pl-PL" sz="1600">
                <a:solidFill>
                  <a:srgbClr val="374151"/>
                </a:solidFill>
                <a:latin typeface="Poppins"/>
                <a:ea typeface="Poppins"/>
                <a:cs typeface="Poppins"/>
                <a:sym typeface="Poppins"/>
              </a:rPr>
              <a:t>Retraining specific part of model params, with keeping majority of model frozen</a:t>
            </a:r>
            <a:endParaRPr sz="1600">
              <a:solidFill>
                <a:srgbClr val="374151"/>
              </a:solidFill>
              <a:latin typeface="Poppins"/>
              <a:ea typeface="Poppins"/>
              <a:cs typeface="Poppins"/>
              <a:sym typeface="Poppins"/>
            </a:endParaRPr>
          </a:p>
          <a:p>
            <a:pPr marL="457200" lvl="0" indent="-330200" algn="l" rtl="0">
              <a:lnSpc>
                <a:spcPct val="150000"/>
              </a:lnSpc>
              <a:spcBef>
                <a:spcPts val="0"/>
              </a:spcBef>
              <a:spcAft>
                <a:spcPts val="0"/>
              </a:spcAft>
              <a:buClr>
                <a:srgbClr val="374151"/>
              </a:buClr>
              <a:buSzPts val="1600"/>
              <a:buFont typeface="Poppins"/>
              <a:buChar char="●"/>
            </a:pPr>
            <a:r>
              <a:rPr lang="pl-PL" sz="1600">
                <a:solidFill>
                  <a:srgbClr val="374151"/>
                </a:solidFill>
                <a:latin typeface="Poppins"/>
                <a:ea typeface="Poppins"/>
                <a:cs typeface="Poppins"/>
                <a:sym typeface="Poppins"/>
              </a:rPr>
              <a:t>Significantly less compute intensive, 90% of params remain frozen and the remaining &lt;10% can be stored for each task and swapped at inference</a:t>
            </a:r>
            <a:endParaRPr sz="1600">
              <a:solidFill>
                <a:srgbClr val="374151"/>
              </a:solidFill>
              <a:latin typeface="Poppins"/>
              <a:ea typeface="Poppins"/>
              <a:cs typeface="Poppins"/>
              <a:sym typeface="Poppins"/>
            </a:endParaRPr>
          </a:p>
          <a:p>
            <a:pPr marL="457200" lvl="0" indent="-330200" algn="l" rtl="0">
              <a:lnSpc>
                <a:spcPct val="150000"/>
              </a:lnSpc>
              <a:spcBef>
                <a:spcPts val="0"/>
              </a:spcBef>
              <a:spcAft>
                <a:spcPts val="0"/>
              </a:spcAft>
              <a:buClr>
                <a:srgbClr val="374151"/>
              </a:buClr>
              <a:buSzPts val="1600"/>
              <a:buFont typeface="Poppins"/>
              <a:buChar char="●"/>
            </a:pPr>
            <a:r>
              <a:rPr lang="pl-PL" sz="1600">
                <a:solidFill>
                  <a:srgbClr val="374151"/>
                </a:solidFill>
                <a:latin typeface="Poppins"/>
                <a:ea typeface="Poppins"/>
                <a:cs typeface="Poppins"/>
                <a:sym typeface="Poppins"/>
              </a:rPr>
              <a:t>Combines general knowledge with new task, reduces risk of catastrophic forgetting</a:t>
            </a:r>
            <a:endParaRPr sz="1600">
              <a:solidFill>
                <a:srgbClr val="374151"/>
              </a:solidFill>
              <a:latin typeface="Poppins"/>
              <a:ea typeface="Poppins"/>
              <a:cs typeface="Poppins"/>
              <a:sym typeface="Poppins"/>
            </a:endParaRPr>
          </a:p>
        </p:txBody>
      </p:sp>
      <p:sp>
        <p:nvSpPr>
          <p:cNvPr id="2" name="Prostokąt: zaokrąglone rogi 1">
            <a:extLst>
              <a:ext uri="{FF2B5EF4-FFF2-40B4-BE49-F238E27FC236}">
                <a16:creationId xmlns:a16="http://schemas.microsoft.com/office/drawing/2014/main" id="{1ED67885-D52B-35D0-3474-FDC925B84193}"/>
              </a:ext>
            </a:extLst>
          </p:cNvPr>
          <p:cNvSpPr/>
          <p:nvPr/>
        </p:nvSpPr>
        <p:spPr>
          <a:xfrm>
            <a:off x="7513982" y="1484243"/>
            <a:ext cx="4042465" cy="4590395"/>
          </a:xfrm>
          <a:prstGeom prst="roundRect">
            <a:avLst/>
          </a:prstGeom>
          <a:solidFill>
            <a:schemeClr val="accent2"/>
          </a:solidFill>
          <a:ln>
            <a:no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3600" dirty="0" err="1"/>
              <a:t>Add</a:t>
            </a:r>
            <a:r>
              <a:rPr lang="pl-PL" sz="3600" dirty="0"/>
              <a:t> PICTURE</a:t>
            </a:r>
            <a:endParaRPr lang="en-GB" sz="360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g2ae502b7976_1_23"/>
          <p:cNvSpPr txBox="1"/>
          <p:nvPr/>
        </p:nvSpPr>
        <p:spPr>
          <a:xfrm>
            <a:off x="407988" y="565805"/>
            <a:ext cx="113760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l-PL" sz="2800" b="1">
                <a:solidFill>
                  <a:schemeClr val="dk1"/>
                </a:solidFill>
                <a:latin typeface="Poppins"/>
                <a:ea typeface="Poppins"/>
                <a:cs typeface="Poppins"/>
                <a:sym typeface="Poppins"/>
              </a:rPr>
              <a:t>PEFT methods</a:t>
            </a:r>
            <a:endParaRPr sz="2800" b="1">
              <a:solidFill>
                <a:schemeClr val="dk1"/>
              </a:solidFill>
              <a:latin typeface="Poppins"/>
              <a:ea typeface="Poppins"/>
              <a:cs typeface="Poppins"/>
              <a:sym typeface="Poppins"/>
            </a:endParaRPr>
          </a:p>
        </p:txBody>
      </p:sp>
      <p:sp>
        <p:nvSpPr>
          <p:cNvPr id="294" name="Google Shape;294;g2ae502b7976_1_23"/>
          <p:cNvSpPr txBox="1"/>
          <p:nvPr/>
        </p:nvSpPr>
        <p:spPr>
          <a:xfrm>
            <a:off x="660200" y="1479975"/>
            <a:ext cx="4518900" cy="58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l-PL" sz="2800" b="1">
                <a:solidFill>
                  <a:schemeClr val="dk1"/>
                </a:solidFill>
                <a:latin typeface="Poppins"/>
                <a:ea typeface="Poppins"/>
                <a:cs typeface="Poppins"/>
                <a:sym typeface="Poppins"/>
              </a:rPr>
              <a:t>Reparametrization</a:t>
            </a:r>
            <a:endParaRPr sz="2800" b="1">
              <a:solidFill>
                <a:schemeClr val="dk1"/>
              </a:solidFill>
              <a:latin typeface="Poppins"/>
              <a:ea typeface="Poppins"/>
              <a:cs typeface="Poppins"/>
              <a:sym typeface="Poppins"/>
            </a:endParaRPr>
          </a:p>
        </p:txBody>
      </p:sp>
      <p:sp>
        <p:nvSpPr>
          <p:cNvPr id="295" name="Google Shape;295;g2ae502b7976_1_23"/>
          <p:cNvSpPr txBox="1"/>
          <p:nvPr/>
        </p:nvSpPr>
        <p:spPr>
          <a:xfrm>
            <a:off x="6240475" y="1479975"/>
            <a:ext cx="5543400" cy="58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l-PL" sz="2800" b="1">
                <a:solidFill>
                  <a:schemeClr val="dk1"/>
                </a:solidFill>
                <a:latin typeface="Poppins"/>
                <a:ea typeface="Poppins"/>
                <a:cs typeface="Poppins"/>
                <a:sym typeface="Poppins"/>
              </a:rPr>
              <a:t>Additive</a:t>
            </a:r>
            <a:endParaRPr sz="2800" b="1">
              <a:solidFill>
                <a:schemeClr val="dk1"/>
              </a:solidFill>
              <a:latin typeface="Poppins"/>
              <a:ea typeface="Poppins"/>
              <a:cs typeface="Poppins"/>
              <a:sym typeface="Poppins"/>
            </a:endParaRPr>
          </a:p>
        </p:txBody>
      </p:sp>
      <p:sp>
        <p:nvSpPr>
          <p:cNvPr id="296" name="Google Shape;296;g2ae502b7976_1_23"/>
          <p:cNvSpPr txBox="1"/>
          <p:nvPr/>
        </p:nvSpPr>
        <p:spPr>
          <a:xfrm>
            <a:off x="705200" y="2322350"/>
            <a:ext cx="4388700" cy="2277900"/>
          </a:xfrm>
          <a:prstGeom prst="rect">
            <a:avLst/>
          </a:prstGeom>
          <a:noFill/>
          <a:ln>
            <a:noFill/>
          </a:ln>
        </p:spPr>
        <p:txBody>
          <a:bodyPr spcFirstLastPara="1" wrap="square" lIns="91425" tIns="91425" rIns="91425" bIns="91425" anchor="t" anchorCtr="0">
            <a:spAutoFit/>
          </a:bodyPr>
          <a:lstStyle/>
          <a:p>
            <a:pPr marL="457200" lvl="0" indent="-330200" algn="l" rtl="0">
              <a:lnSpc>
                <a:spcPct val="150000"/>
              </a:lnSpc>
              <a:spcBef>
                <a:spcPts val="1500"/>
              </a:spcBef>
              <a:spcAft>
                <a:spcPts val="0"/>
              </a:spcAft>
              <a:buClr>
                <a:srgbClr val="374151"/>
              </a:buClr>
              <a:buSzPts val="1600"/>
              <a:buFont typeface="Poppins"/>
              <a:buChar char="●"/>
            </a:pPr>
            <a:r>
              <a:rPr lang="pl-PL" sz="1600" dirty="0" err="1">
                <a:solidFill>
                  <a:srgbClr val="374151"/>
                </a:solidFill>
                <a:latin typeface="Poppins"/>
                <a:ea typeface="Poppins"/>
                <a:cs typeface="Poppins"/>
                <a:sym typeface="Poppins"/>
              </a:rPr>
              <a:t>Retrain</a:t>
            </a:r>
            <a:r>
              <a:rPr lang="pl-PL" sz="1600" dirty="0">
                <a:solidFill>
                  <a:srgbClr val="374151"/>
                </a:solidFill>
                <a:latin typeface="Poppins"/>
                <a:ea typeface="Poppins"/>
                <a:cs typeface="Poppins"/>
                <a:sym typeface="Poppins"/>
              </a:rPr>
              <a:t> part of </a:t>
            </a:r>
            <a:r>
              <a:rPr lang="pl-PL" sz="1600" dirty="0" err="1">
                <a:solidFill>
                  <a:srgbClr val="374151"/>
                </a:solidFill>
                <a:latin typeface="Poppins"/>
                <a:ea typeface="Poppins"/>
                <a:cs typeface="Poppins"/>
                <a:sym typeface="Poppins"/>
              </a:rPr>
              <a:t>models</a:t>
            </a:r>
            <a:r>
              <a:rPr lang="pl-PL" sz="1600" dirty="0">
                <a:solidFill>
                  <a:srgbClr val="374151"/>
                </a:solidFill>
                <a:latin typeface="Poppins"/>
                <a:ea typeface="Poppins"/>
                <a:cs typeface="Poppins"/>
                <a:sym typeface="Poppins"/>
              </a:rPr>
              <a:t> </a:t>
            </a:r>
            <a:r>
              <a:rPr lang="pl-PL" sz="1600" dirty="0" err="1">
                <a:solidFill>
                  <a:srgbClr val="374151"/>
                </a:solidFill>
                <a:latin typeface="Poppins"/>
                <a:ea typeface="Poppins"/>
                <a:cs typeface="Poppins"/>
                <a:sym typeface="Poppins"/>
              </a:rPr>
              <a:t>params</a:t>
            </a:r>
            <a:r>
              <a:rPr lang="pl-PL" sz="1600" dirty="0">
                <a:solidFill>
                  <a:srgbClr val="374151"/>
                </a:solidFill>
                <a:latin typeface="Poppins"/>
                <a:ea typeface="Poppins"/>
                <a:cs typeface="Poppins"/>
                <a:sym typeface="Poppins"/>
              </a:rPr>
              <a:t> </a:t>
            </a:r>
            <a:r>
              <a:rPr lang="pl-PL" sz="1600" dirty="0" err="1">
                <a:solidFill>
                  <a:srgbClr val="374151"/>
                </a:solidFill>
                <a:latin typeface="Poppins"/>
                <a:ea typeface="Poppins"/>
                <a:cs typeface="Poppins"/>
                <a:sym typeface="Poppins"/>
              </a:rPr>
              <a:t>using</a:t>
            </a:r>
            <a:r>
              <a:rPr lang="pl-PL" sz="1600" dirty="0">
                <a:solidFill>
                  <a:srgbClr val="374151"/>
                </a:solidFill>
                <a:latin typeface="Poppins"/>
                <a:ea typeface="Poppins"/>
                <a:cs typeface="Poppins"/>
                <a:sym typeface="Poppins"/>
              </a:rPr>
              <a:t> </a:t>
            </a:r>
            <a:r>
              <a:rPr lang="pl-PL" sz="1600" dirty="0" err="1">
                <a:solidFill>
                  <a:srgbClr val="374151"/>
                </a:solidFill>
                <a:latin typeface="Poppins"/>
                <a:ea typeface="Poppins"/>
                <a:cs typeface="Poppins"/>
                <a:sym typeface="Poppins"/>
              </a:rPr>
              <a:t>lower</a:t>
            </a:r>
            <a:r>
              <a:rPr lang="pl-PL" sz="1600" dirty="0">
                <a:solidFill>
                  <a:srgbClr val="374151"/>
                </a:solidFill>
                <a:latin typeface="Poppins"/>
                <a:ea typeface="Poppins"/>
                <a:cs typeface="Poppins"/>
                <a:sym typeface="Poppins"/>
              </a:rPr>
              <a:t> </a:t>
            </a:r>
            <a:r>
              <a:rPr lang="pl-PL" sz="1600" dirty="0" err="1">
                <a:solidFill>
                  <a:srgbClr val="374151"/>
                </a:solidFill>
                <a:latin typeface="Poppins"/>
                <a:ea typeface="Poppins"/>
                <a:cs typeface="Poppins"/>
                <a:sym typeface="Poppins"/>
              </a:rPr>
              <a:t>dimension</a:t>
            </a:r>
            <a:endParaRPr sz="1600" dirty="0">
              <a:solidFill>
                <a:srgbClr val="374151"/>
              </a:solidFill>
              <a:latin typeface="Poppins"/>
              <a:ea typeface="Poppins"/>
              <a:cs typeface="Poppins"/>
              <a:sym typeface="Poppins"/>
            </a:endParaRPr>
          </a:p>
          <a:p>
            <a:pPr marL="457200" lvl="0" indent="-330200" algn="l" rtl="0">
              <a:lnSpc>
                <a:spcPct val="150000"/>
              </a:lnSpc>
              <a:spcBef>
                <a:spcPts val="0"/>
              </a:spcBef>
              <a:spcAft>
                <a:spcPts val="0"/>
              </a:spcAft>
              <a:buClr>
                <a:srgbClr val="374151"/>
              </a:buClr>
              <a:buSzPts val="1600"/>
              <a:buFont typeface="Poppins"/>
              <a:buChar char="●"/>
            </a:pPr>
            <a:r>
              <a:rPr lang="pl-PL" sz="1600" dirty="0">
                <a:solidFill>
                  <a:srgbClr val="374151"/>
                </a:solidFill>
                <a:latin typeface="Poppins"/>
                <a:ea typeface="Poppins"/>
                <a:cs typeface="Poppins"/>
                <a:sym typeface="Poppins"/>
              </a:rPr>
              <a:t> </a:t>
            </a:r>
            <a:r>
              <a:rPr lang="pl-PL" sz="1600" dirty="0" err="1">
                <a:solidFill>
                  <a:srgbClr val="374151"/>
                </a:solidFill>
                <a:latin typeface="Poppins"/>
                <a:ea typeface="Poppins"/>
                <a:cs typeface="Poppins"/>
                <a:sym typeface="Poppins"/>
              </a:rPr>
              <a:t>LoRA</a:t>
            </a:r>
            <a:r>
              <a:rPr lang="pl-PL" sz="1600" dirty="0">
                <a:solidFill>
                  <a:srgbClr val="374151"/>
                </a:solidFill>
                <a:latin typeface="Poppins"/>
                <a:ea typeface="Poppins"/>
                <a:cs typeface="Poppins"/>
                <a:sym typeface="Poppins"/>
              </a:rPr>
              <a:t> </a:t>
            </a:r>
            <a:r>
              <a:rPr lang="pl-PL" sz="1600" dirty="0" err="1">
                <a:solidFill>
                  <a:srgbClr val="374151"/>
                </a:solidFill>
                <a:latin typeface="Poppins"/>
                <a:ea typeface="Poppins"/>
                <a:cs typeface="Poppins"/>
                <a:sym typeface="Poppins"/>
              </a:rPr>
              <a:t>is</a:t>
            </a:r>
            <a:r>
              <a:rPr lang="pl-PL" sz="1600" dirty="0">
                <a:solidFill>
                  <a:srgbClr val="374151"/>
                </a:solidFill>
                <a:latin typeface="Poppins"/>
                <a:ea typeface="Poppins"/>
                <a:cs typeface="Poppins"/>
                <a:sym typeface="Poppins"/>
              </a:rPr>
              <a:t> one of most popular </a:t>
            </a:r>
            <a:r>
              <a:rPr lang="pl-PL" sz="1600" dirty="0" err="1">
                <a:solidFill>
                  <a:srgbClr val="374151"/>
                </a:solidFill>
                <a:latin typeface="Poppins"/>
                <a:ea typeface="Poppins"/>
                <a:cs typeface="Poppins"/>
                <a:sym typeface="Poppins"/>
              </a:rPr>
              <a:t>use-cases</a:t>
            </a:r>
            <a:r>
              <a:rPr lang="pl-PL" sz="1600" dirty="0">
                <a:solidFill>
                  <a:srgbClr val="374151"/>
                </a:solidFill>
                <a:latin typeface="Poppins"/>
                <a:ea typeface="Poppins"/>
                <a:cs typeface="Poppins"/>
                <a:sym typeface="Poppins"/>
              </a:rPr>
              <a:t> </a:t>
            </a:r>
            <a:r>
              <a:rPr lang="pl-PL" sz="1600" dirty="0" err="1">
                <a:solidFill>
                  <a:srgbClr val="374151"/>
                </a:solidFill>
                <a:latin typeface="Poppins"/>
                <a:ea typeface="Poppins"/>
                <a:cs typeface="Poppins"/>
                <a:sym typeface="Poppins"/>
              </a:rPr>
              <a:t>combining</a:t>
            </a:r>
            <a:r>
              <a:rPr lang="pl-PL" sz="1600" dirty="0">
                <a:solidFill>
                  <a:srgbClr val="374151"/>
                </a:solidFill>
                <a:latin typeface="Poppins"/>
                <a:ea typeface="Poppins"/>
                <a:cs typeface="Poppins"/>
                <a:sym typeface="Poppins"/>
              </a:rPr>
              <a:t> model </a:t>
            </a:r>
            <a:r>
              <a:rPr lang="pl-PL" sz="1600" dirty="0" err="1">
                <a:solidFill>
                  <a:srgbClr val="374151"/>
                </a:solidFill>
                <a:latin typeface="Poppins"/>
                <a:ea typeface="Poppins"/>
                <a:cs typeface="Poppins"/>
                <a:sym typeface="Poppins"/>
              </a:rPr>
              <a:t>base</a:t>
            </a:r>
            <a:r>
              <a:rPr lang="pl-PL" sz="1600" dirty="0">
                <a:solidFill>
                  <a:srgbClr val="374151"/>
                </a:solidFill>
                <a:latin typeface="Poppins"/>
                <a:ea typeface="Poppins"/>
                <a:cs typeface="Poppins"/>
                <a:sym typeface="Poppins"/>
              </a:rPr>
              <a:t> </a:t>
            </a:r>
            <a:r>
              <a:rPr lang="pl-PL" sz="1600" dirty="0" err="1">
                <a:solidFill>
                  <a:srgbClr val="374151"/>
                </a:solidFill>
                <a:latin typeface="Poppins"/>
                <a:ea typeface="Poppins"/>
                <a:cs typeface="Poppins"/>
                <a:sym typeface="Poppins"/>
              </a:rPr>
              <a:t>params</a:t>
            </a:r>
            <a:r>
              <a:rPr lang="pl-PL" sz="1600" dirty="0">
                <a:solidFill>
                  <a:srgbClr val="374151"/>
                </a:solidFill>
                <a:latin typeface="Poppins"/>
                <a:ea typeface="Poppins"/>
                <a:cs typeface="Poppins"/>
                <a:sym typeface="Poppins"/>
              </a:rPr>
              <a:t>, with </a:t>
            </a:r>
            <a:r>
              <a:rPr lang="pl-PL" sz="1600" dirty="0" err="1">
                <a:solidFill>
                  <a:srgbClr val="374151"/>
                </a:solidFill>
                <a:latin typeface="Poppins"/>
                <a:ea typeface="Poppins"/>
                <a:cs typeface="Poppins"/>
                <a:sym typeface="Poppins"/>
              </a:rPr>
              <a:t>ones</a:t>
            </a:r>
            <a:r>
              <a:rPr lang="pl-PL" sz="1600" dirty="0">
                <a:solidFill>
                  <a:srgbClr val="374151"/>
                </a:solidFill>
                <a:latin typeface="Poppins"/>
                <a:ea typeface="Poppins"/>
                <a:cs typeface="Poppins"/>
                <a:sym typeface="Poppins"/>
              </a:rPr>
              <a:t> </a:t>
            </a:r>
            <a:r>
              <a:rPr lang="pl-PL" sz="1600" dirty="0" err="1">
                <a:solidFill>
                  <a:srgbClr val="374151"/>
                </a:solidFill>
                <a:latin typeface="Poppins"/>
                <a:ea typeface="Poppins"/>
                <a:cs typeface="Poppins"/>
                <a:sym typeface="Poppins"/>
              </a:rPr>
              <a:t>trained</a:t>
            </a:r>
            <a:r>
              <a:rPr lang="pl-PL" sz="1600" dirty="0">
                <a:solidFill>
                  <a:srgbClr val="374151"/>
                </a:solidFill>
                <a:latin typeface="Poppins"/>
                <a:ea typeface="Poppins"/>
                <a:cs typeface="Poppins"/>
                <a:sym typeface="Poppins"/>
              </a:rPr>
              <a:t> for a </a:t>
            </a:r>
            <a:r>
              <a:rPr lang="pl-PL" sz="1600" dirty="0" err="1">
                <a:solidFill>
                  <a:srgbClr val="374151"/>
                </a:solidFill>
                <a:latin typeface="Poppins"/>
                <a:ea typeface="Poppins"/>
                <a:cs typeface="Poppins"/>
                <a:sym typeface="Poppins"/>
              </a:rPr>
              <a:t>specific</a:t>
            </a:r>
            <a:r>
              <a:rPr lang="pl-PL" sz="1600" dirty="0">
                <a:solidFill>
                  <a:srgbClr val="374151"/>
                </a:solidFill>
                <a:latin typeface="Poppins"/>
                <a:ea typeface="Poppins"/>
                <a:cs typeface="Poppins"/>
                <a:sym typeface="Poppins"/>
              </a:rPr>
              <a:t> </a:t>
            </a:r>
            <a:r>
              <a:rPr lang="pl-PL" sz="1600" dirty="0" err="1">
                <a:solidFill>
                  <a:srgbClr val="374151"/>
                </a:solidFill>
                <a:latin typeface="Poppins"/>
                <a:ea typeface="Poppins"/>
                <a:cs typeface="Poppins"/>
                <a:sym typeface="Poppins"/>
              </a:rPr>
              <a:t>task</a:t>
            </a:r>
            <a:endParaRPr sz="1600" dirty="0">
              <a:solidFill>
                <a:srgbClr val="374151"/>
              </a:solidFill>
              <a:latin typeface="Poppins"/>
              <a:ea typeface="Poppins"/>
              <a:cs typeface="Poppins"/>
              <a:sym typeface="Poppins"/>
            </a:endParaRPr>
          </a:p>
        </p:txBody>
      </p:sp>
      <p:sp>
        <p:nvSpPr>
          <p:cNvPr id="297" name="Google Shape;297;g2ae502b7976_1_23"/>
          <p:cNvSpPr txBox="1"/>
          <p:nvPr/>
        </p:nvSpPr>
        <p:spPr>
          <a:xfrm>
            <a:off x="6279300" y="2322350"/>
            <a:ext cx="4388700" cy="3386400"/>
          </a:xfrm>
          <a:prstGeom prst="rect">
            <a:avLst/>
          </a:prstGeom>
          <a:noFill/>
          <a:ln>
            <a:noFill/>
          </a:ln>
        </p:spPr>
        <p:txBody>
          <a:bodyPr spcFirstLastPara="1" wrap="square" lIns="91425" tIns="91425" rIns="91425" bIns="91425" anchor="t" anchorCtr="0">
            <a:spAutoFit/>
          </a:bodyPr>
          <a:lstStyle/>
          <a:p>
            <a:pPr marL="457200" lvl="0" indent="-330200" algn="l" rtl="0">
              <a:lnSpc>
                <a:spcPct val="150000"/>
              </a:lnSpc>
              <a:spcBef>
                <a:spcPts val="1500"/>
              </a:spcBef>
              <a:spcAft>
                <a:spcPts val="0"/>
              </a:spcAft>
              <a:buClr>
                <a:srgbClr val="374151"/>
              </a:buClr>
              <a:buSzPts val="1600"/>
              <a:buFont typeface="Poppins"/>
              <a:buChar char="●"/>
            </a:pPr>
            <a:r>
              <a:rPr lang="pl-PL" sz="1600">
                <a:solidFill>
                  <a:srgbClr val="374151"/>
                </a:solidFill>
                <a:latin typeface="Poppins"/>
                <a:ea typeface="Poppins"/>
                <a:cs typeface="Poppins"/>
                <a:sym typeface="Poppins"/>
              </a:rPr>
              <a:t>Add trainable layers or parameters to model</a:t>
            </a:r>
            <a:endParaRPr sz="1600">
              <a:solidFill>
                <a:srgbClr val="374151"/>
              </a:solidFill>
              <a:latin typeface="Poppins"/>
              <a:ea typeface="Poppins"/>
              <a:cs typeface="Poppins"/>
              <a:sym typeface="Poppins"/>
            </a:endParaRPr>
          </a:p>
          <a:p>
            <a:pPr marL="457200" lvl="0" indent="-330200" algn="l" rtl="0">
              <a:lnSpc>
                <a:spcPct val="150000"/>
              </a:lnSpc>
              <a:spcBef>
                <a:spcPts val="0"/>
              </a:spcBef>
              <a:spcAft>
                <a:spcPts val="0"/>
              </a:spcAft>
              <a:buClr>
                <a:srgbClr val="374151"/>
              </a:buClr>
              <a:buSzPts val="1600"/>
              <a:buFont typeface="Poppins"/>
              <a:buChar char="●"/>
            </a:pPr>
            <a:r>
              <a:rPr lang="pl-PL" sz="1600">
                <a:solidFill>
                  <a:srgbClr val="374151"/>
                </a:solidFill>
                <a:latin typeface="Poppins"/>
                <a:ea typeface="Poppins"/>
                <a:cs typeface="Poppins"/>
                <a:sym typeface="Poppins"/>
              </a:rPr>
              <a:t>In “Soft Prompts” prompt tuning additional training happens at input level</a:t>
            </a:r>
            <a:endParaRPr sz="1600">
              <a:solidFill>
                <a:srgbClr val="374151"/>
              </a:solidFill>
              <a:latin typeface="Poppins"/>
              <a:ea typeface="Poppins"/>
              <a:cs typeface="Poppins"/>
              <a:sym typeface="Poppins"/>
            </a:endParaRPr>
          </a:p>
          <a:p>
            <a:pPr marL="457200" lvl="0" indent="-330200" algn="l" rtl="0">
              <a:lnSpc>
                <a:spcPct val="150000"/>
              </a:lnSpc>
              <a:spcBef>
                <a:spcPts val="0"/>
              </a:spcBef>
              <a:spcAft>
                <a:spcPts val="0"/>
              </a:spcAft>
              <a:buClr>
                <a:srgbClr val="374151"/>
              </a:buClr>
              <a:buSzPts val="1600"/>
              <a:buFont typeface="Poppins"/>
              <a:buChar char="●"/>
            </a:pPr>
            <a:r>
              <a:rPr lang="pl-PL" sz="1600">
                <a:solidFill>
                  <a:srgbClr val="374151"/>
                </a:solidFill>
                <a:latin typeface="Poppins"/>
                <a:ea typeface="Poppins"/>
                <a:cs typeface="Poppins"/>
                <a:sym typeface="Poppins"/>
              </a:rPr>
              <a:t>Adapters add additional model layers fine-tuned for specific task, while the backbone models are frozen </a:t>
            </a:r>
            <a:endParaRPr sz="1600">
              <a:solidFill>
                <a:srgbClr val="374151"/>
              </a:solidFill>
              <a:latin typeface="Poppins"/>
              <a:ea typeface="Poppins"/>
              <a:cs typeface="Poppins"/>
              <a:sym typeface="Poppins"/>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4" name="Google Shape;304;g2ae502b7976_1_31"/>
          <p:cNvSpPr txBox="1"/>
          <p:nvPr/>
        </p:nvSpPr>
        <p:spPr>
          <a:xfrm>
            <a:off x="407988" y="565805"/>
            <a:ext cx="113760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l-PL" sz="2800" b="1">
                <a:solidFill>
                  <a:schemeClr val="dk1"/>
                </a:solidFill>
                <a:latin typeface="Poppins"/>
                <a:ea typeface="Poppins"/>
                <a:cs typeface="Poppins"/>
                <a:sym typeface="Poppins"/>
              </a:rPr>
              <a:t>LoRA: Low Rank Adaption of LLMs</a:t>
            </a:r>
            <a:endParaRPr sz="2800" b="1">
              <a:solidFill>
                <a:schemeClr val="dk1"/>
              </a:solidFill>
              <a:latin typeface="Poppins"/>
              <a:ea typeface="Poppins"/>
              <a:cs typeface="Poppins"/>
              <a:sym typeface="Poppins"/>
            </a:endParaRPr>
          </a:p>
        </p:txBody>
      </p:sp>
      <p:sp>
        <p:nvSpPr>
          <p:cNvPr id="3" name="Google Shape;296;g2ae502b7976_1_23">
            <a:extLst>
              <a:ext uri="{FF2B5EF4-FFF2-40B4-BE49-F238E27FC236}">
                <a16:creationId xmlns:a16="http://schemas.microsoft.com/office/drawing/2014/main" id="{95B0624A-401F-E17B-B4CB-37ED37872A10}"/>
              </a:ext>
            </a:extLst>
          </p:cNvPr>
          <p:cNvSpPr txBox="1"/>
          <p:nvPr/>
        </p:nvSpPr>
        <p:spPr>
          <a:xfrm>
            <a:off x="556919" y="1331302"/>
            <a:ext cx="4388700" cy="4978256"/>
          </a:xfrm>
          <a:prstGeom prst="rect">
            <a:avLst/>
          </a:prstGeom>
          <a:noFill/>
          <a:ln>
            <a:noFill/>
          </a:ln>
        </p:spPr>
        <p:txBody>
          <a:bodyPr spcFirstLastPara="1" wrap="square" lIns="91425" tIns="91425" rIns="91425" bIns="91425" anchor="t" anchorCtr="0">
            <a:spAutoFit/>
          </a:bodyPr>
          <a:lstStyle/>
          <a:p>
            <a:pPr marL="127000" lvl="0" algn="l" rtl="0">
              <a:lnSpc>
                <a:spcPct val="150000"/>
              </a:lnSpc>
              <a:spcBef>
                <a:spcPts val="1500"/>
              </a:spcBef>
              <a:spcAft>
                <a:spcPts val="0"/>
              </a:spcAft>
              <a:buClr>
                <a:srgbClr val="374151"/>
              </a:buClr>
              <a:buSzPts val="1600"/>
            </a:pPr>
            <a:r>
              <a:rPr lang="en-GB" sz="1600" dirty="0">
                <a:solidFill>
                  <a:srgbClr val="374151"/>
                </a:solidFill>
                <a:latin typeface="Poppins"/>
                <a:ea typeface="Poppins"/>
                <a:cs typeface="Poppins"/>
                <a:sym typeface="Poppins"/>
              </a:rPr>
              <a:t>Training</a:t>
            </a:r>
          </a:p>
          <a:p>
            <a:pPr marL="457200" lvl="0" indent="-330200" algn="l" rtl="0">
              <a:spcBef>
                <a:spcPts val="1500"/>
              </a:spcBef>
              <a:spcAft>
                <a:spcPts val="0"/>
              </a:spcAft>
              <a:buClr>
                <a:srgbClr val="374151"/>
              </a:buClr>
              <a:buSzPts val="1600"/>
              <a:buFont typeface="Poppins"/>
              <a:buChar char="●"/>
            </a:pPr>
            <a:r>
              <a:rPr lang="en-GB" sz="1600" dirty="0">
                <a:solidFill>
                  <a:srgbClr val="374151"/>
                </a:solidFill>
                <a:latin typeface="Poppins"/>
                <a:ea typeface="Poppins"/>
                <a:cs typeface="Poppins"/>
                <a:sym typeface="Poppins"/>
              </a:rPr>
              <a:t>Freeze original model weights</a:t>
            </a:r>
          </a:p>
          <a:p>
            <a:pPr marL="457200" lvl="0" indent="-330200" algn="l" rtl="0">
              <a:spcBef>
                <a:spcPts val="1500"/>
              </a:spcBef>
              <a:spcAft>
                <a:spcPts val="0"/>
              </a:spcAft>
              <a:buClr>
                <a:srgbClr val="374151"/>
              </a:buClr>
              <a:buSzPts val="1600"/>
              <a:buFont typeface="Poppins"/>
              <a:buChar char="●"/>
            </a:pPr>
            <a:r>
              <a:rPr lang="en-GB" sz="1600" dirty="0">
                <a:solidFill>
                  <a:srgbClr val="374151"/>
                </a:solidFill>
                <a:latin typeface="Poppins"/>
                <a:ea typeface="Poppins"/>
                <a:cs typeface="Poppins"/>
                <a:sym typeface="Poppins"/>
              </a:rPr>
              <a:t>Replace part of original weight with 2 rank decomposition matrices (with lower dimensionality)</a:t>
            </a:r>
          </a:p>
          <a:p>
            <a:pPr marL="457200" lvl="0" indent="-330200" algn="l" rtl="0">
              <a:spcBef>
                <a:spcPts val="1500"/>
              </a:spcBef>
              <a:spcAft>
                <a:spcPts val="0"/>
              </a:spcAft>
              <a:buClr>
                <a:srgbClr val="374151"/>
              </a:buClr>
              <a:buSzPts val="1600"/>
              <a:buFont typeface="Poppins"/>
              <a:buChar char="●"/>
            </a:pPr>
            <a:r>
              <a:rPr lang="en-GB" sz="1600" dirty="0">
                <a:solidFill>
                  <a:srgbClr val="374151"/>
                </a:solidFill>
                <a:latin typeface="Poppins"/>
                <a:ea typeface="Poppins"/>
                <a:cs typeface="Poppins"/>
                <a:sym typeface="Poppins"/>
              </a:rPr>
              <a:t>Train weights only for the smaller matrices</a:t>
            </a:r>
          </a:p>
          <a:p>
            <a:pPr marL="127000" lvl="0" algn="l" rtl="0">
              <a:lnSpc>
                <a:spcPct val="150000"/>
              </a:lnSpc>
              <a:spcBef>
                <a:spcPts val="1500"/>
              </a:spcBef>
              <a:spcAft>
                <a:spcPts val="0"/>
              </a:spcAft>
              <a:buClr>
                <a:srgbClr val="374151"/>
              </a:buClr>
              <a:buSzPts val="1600"/>
            </a:pPr>
            <a:r>
              <a:rPr lang="en-GB" sz="1600" dirty="0">
                <a:solidFill>
                  <a:srgbClr val="374151"/>
                </a:solidFill>
                <a:latin typeface="Poppins"/>
                <a:ea typeface="Poppins"/>
                <a:cs typeface="Poppins"/>
                <a:sym typeface="Poppins"/>
              </a:rPr>
              <a:t>Inference:</a:t>
            </a:r>
          </a:p>
          <a:p>
            <a:pPr marL="457200" lvl="0" indent="-330200" algn="l" rtl="0">
              <a:spcBef>
                <a:spcPts val="1500"/>
              </a:spcBef>
              <a:spcAft>
                <a:spcPts val="0"/>
              </a:spcAft>
              <a:buClr>
                <a:srgbClr val="374151"/>
              </a:buClr>
              <a:buSzPts val="1600"/>
              <a:buFont typeface="Poppins"/>
              <a:buChar char="●"/>
            </a:pPr>
            <a:r>
              <a:rPr lang="en-GB" sz="1600" dirty="0">
                <a:solidFill>
                  <a:srgbClr val="374151"/>
                </a:solidFill>
                <a:latin typeface="Poppins"/>
                <a:ea typeface="Poppins"/>
                <a:cs typeface="Poppins"/>
                <a:sym typeface="Poppins"/>
              </a:rPr>
              <a:t>Multiply low rank matrices, to get a matrix with same </a:t>
            </a:r>
            <a:r>
              <a:rPr lang="en-GB" sz="1600" dirty="0" err="1">
                <a:solidFill>
                  <a:srgbClr val="374151"/>
                </a:solidFill>
                <a:latin typeface="Poppins"/>
                <a:ea typeface="Poppins"/>
                <a:cs typeface="Poppins"/>
                <a:sym typeface="Poppins"/>
              </a:rPr>
              <a:t>dimenstions</a:t>
            </a:r>
            <a:r>
              <a:rPr lang="en-GB" sz="1600" dirty="0">
                <a:solidFill>
                  <a:srgbClr val="374151"/>
                </a:solidFill>
                <a:latin typeface="Poppins"/>
                <a:ea typeface="Poppins"/>
                <a:cs typeface="Poppins"/>
                <a:sym typeface="Poppins"/>
              </a:rPr>
              <a:t> as original weights</a:t>
            </a:r>
          </a:p>
          <a:p>
            <a:pPr marL="457200" lvl="0" indent="-330200" algn="l" rtl="0">
              <a:spcBef>
                <a:spcPts val="1500"/>
              </a:spcBef>
              <a:spcAft>
                <a:spcPts val="0"/>
              </a:spcAft>
              <a:buClr>
                <a:srgbClr val="374151"/>
              </a:buClr>
              <a:buSzPts val="1600"/>
              <a:buFont typeface="Poppins"/>
              <a:buChar char="●"/>
            </a:pPr>
            <a:r>
              <a:rPr lang="en-GB" sz="1600" dirty="0">
                <a:solidFill>
                  <a:srgbClr val="374151"/>
                </a:solidFill>
                <a:latin typeface="Poppins"/>
                <a:ea typeface="Poppins"/>
                <a:cs typeface="Poppins"/>
                <a:sym typeface="Poppins"/>
              </a:rPr>
              <a:t>Add product of this multiplication to original weights</a:t>
            </a:r>
          </a:p>
        </p:txBody>
      </p:sp>
      <p:sp>
        <p:nvSpPr>
          <p:cNvPr id="4" name="Prostokąt: zaokrąglone rogi 3">
            <a:extLst>
              <a:ext uri="{FF2B5EF4-FFF2-40B4-BE49-F238E27FC236}">
                <a16:creationId xmlns:a16="http://schemas.microsoft.com/office/drawing/2014/main" id="{0E001173-0FB8-1A2B-298B-4F26C1E93336}"/>
              </a:ext>
            </a:extLst>
          </p:cNvPr>
          <p:cNvSpPr/>
          <p:nvPr/>
        </p:nvSpPr>
        <p:spPr>
          <a:xfrm>
            <a:off x="9643730" y="5041557"/>
            <a:ext cx="2310714" cy="65490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latin typeface="Poppins" panose="00000500000000000000" pitchFamily="2" charset="-18"/>
                <a:cs typeface="Poppins" panose="00000500000000000000" pitchFamily="2" charset="-18"/>
              </a:rPr>
              <a:t>Embeddings</a:t>
            </a:r>
          </a:p>
        </p:txBody>
      </p:sp>
      <p:cxnSp>
        <p:nvCxnSpPr>
          <p:cNvPr id="6" name="Łącznik prosty ze strzałką 5">
            <a:extLst>
              <a:ext uri="{FF2B5EF4-FFF2-40B4-BE49-F238E27FC236}">
                <a16:creationId xmlns:a16="http://schemas.microsoft.com/office/drawing/2014/main" id="{BC45BBEF-2465-EF23-67B7-5F2D33A659DF}"/>
              </a:ext>
            </a:extLst>
          </p:cNvPr>
          <p:cNvCxnSpPr>
            <a:stCxn id="4" idx="0"/>
          </p:cNvCxnSpPr>
          <p:nvPr/>
        </p:nvCxnSpPr>
        <p:spPr>
          <a:xfrm flipH="1" flipV="1">
            <a:off x="10792908" y="3991232"/>
            <a:ext cx="6179" cy="10503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Prostokąt: zaokrąglone rogi 6">
            <a:extLst>
              <a:ext uri="{FF2B5EF4-FFF2-40B4-BE49-F238E27FC236}">
                <a16:creationId xmlns:a16="http://schemas.microsoft.com/office/drawing/2014/main" id="{F6A04A6B-6588-9604-74CE-CC8BE7B588BF}"/>
              </a:ext>
            </a:extLst>
          </p:cNvPr>
          <p:cNvSpPr/>
          <p:nvPr/>
        </p:nvSpPr>
        <p:spPr>
          <a:xfrm>
            <a:off x="9637551" y="1637446"/>
            <a:ext cx="2310713" cy="2353785"/>
          </a:xfrm>
          <a:prstGeom prst="round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GB" b="1" dirty="0">
                <a:latin typeface="Poppins" panose="00000500000000000000" pitchFamily="2" charset="-18"/>
                <a:cs typeface="Poppins" panose="00000500000000000000" pitchFamily="2" charset="-18"/>
              </a:rPr>
              <a:t>Encoder</a:t>
            </a:r>
          </a:p>
        </p:txBody>
      </p:sp>
      <p:sp>
        <p:nvSpPr>
          <p:cNvPr id="8" name="Prostokąt 7">
            <a:extLst>
              <a:ext uri="{FF2B5EF4-FFF2-40B4-BE49-F238E27FC236}">
                <a16:creationId xmlns:a16="http://schemas.microsoft.com/office/drawing/2014/main" id="{EC44F58B-452C-6C86-3F81-2FBA724B2C14}"/>
              </a:ext>
            </a:extLst>
          </p:cNvPr>
          <p:cNvSpPr/>
          <p:nvPr/>
        </p:nvSpPr>
        <p:spPr>
          <a:xfrm>
            <a:off x="10051311" y="2829698"/>
            <a:ext cx="1495647" cy="778284"/>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Original weights </a:t>
            </a:r>
          </a:p>
        </p:txBody>
      </p:sp>
      <p:cxnSp>
        <p:nvCxnSpPr>
          <p:cNvPr id="12" name="Łącznik prosty ze strzałką 11">
            <a:extLst>
              <a:ext uri="{FF2B5EF4-FFF2-40B4-BE49-F238E27FC236}">
                <a16:creationId xmlns:a16="http://schemas.microsoft.com/office/drawing/2014/main" id="{C1B26846-DBBE-BBFE-CBE1-950156711429}"/>
              </a:ext>
            </a:extLst>
          </p:cNvPr>
          <p:cNvCxnSpPr>
            <a:cxnSpLocks/>
            <a:stCxn id="8" idx="1"/>
          </p:cNvCxnSpPr>
          <p:nvPr/>
        </p:nvCxnSpPr>
        <p:spPr>
          <a:xfrm flipH="1">
            <a:off x="9119284" y="3218840"/>
            <a:ext cx="9320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Prostokąt: zaokrąglone rogi 12">
            <a:extLst>
              <a:ext uri="{FF2B5EF4-FFF2-40B4-BE49-F238E27FC236}">
                <a16:creationId xmlns:a16="http://schemas.microsoft.com/office/drawing/2014/main" id="{4F0790FE-FA36-282B-278F-1DDD4D73BC8F}"/>
              </a:ext>
            </a:extLst>
          </p:cNvPr>
          <p:cNvSpPr/>
          <p:nvPr/>
        </p:nvSpPr>
        <p:spPr>
          <a:xfrm>
            <a:off x="7010399" y="1942215"/>
            <a:ext cx="2108885" cy="193628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GB" dirty="0">
                <a:solidFill>
                  <a:schemeClr val="tx1"/>
                </a:solidFill>
                <a:latin typeface="Poppins" panose="00000500000000000000" pitchFamily="2" charset="-18"/>
                <a:cs typeface="Poppins" panose="00000500000000000000" pitchFamily="2" charset="-18"/>
              </a:rPr>
              <a:t>Training</a:t>
            </a:r>
          </a:p>
        </p:txBody>
      </p:sp>
      <p:sp>
        <p:nvSpPr>
          <p:cNvPr id="14" name="Prostokąt 13">
            <a:extLst>
              <a:ext uri="{FF2B5EF4-FFF2-40B4-BE49-F238E27FC236}">
                <a16:creationId xmlns:a16="http://schemas.microsoft.com/office/drawing/2014/main" id="{BBF53114-38FA-FE60-D2C6-C706EBE0A1F0}"/>
              </a:ext>
            </a:extLst>
          </p:cNvPr>
          <p:cNvSpPr/>
          <p:nvPr/>
        </p:nvSpPr>
        <p:spPr>
          <a:xfrm>
            <a:off x="7207508" y="2865858"/>
            <a:ext cx="178575" cy="778284"/>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a:t>
            </a:r>
          </a:p>
        </p:txBody>
      </p:sp>
      <p:sp>
        <p:nvSpPr>
          <p:cNvPr id="17" name="Prostokąt 16">
            <a:extLst>
              <a:ext uri="{FF2B5EF4-FFF2-40B4-BE49-F238E27FC236}">
                <a16:creationId xmlns:a16="http://schemas.microsoft.com/office/drawing/2014/main" id="{95F1C8D7-8390-698D-BA4B-9CC2A6846DF2}"/>
              </a:ext>
            </a:extLst>
          </p:cNvPr>
          <p:cNvSpPr/>
          <p:nvPr/>
        </p:nvSpPr>
        <p:spPr>
          <a:xfrm>
            <a:off x="7398443" y="2636295"/>
            <a:ext cx="1495647" cy="155940"/>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B</a:t>
            </a:r>
          </a:p>
        </p:txBody>
      </p:sp>
      <p:sp>
        <p:nvSpPr>
          <p:cNvPr id="19" name="pole tekstowe 18">
            <a:extLst>
              <a:ext uri="{FF2B5EF4-FFF2-40B4-BE49-F238E27FC236}">
                <a16:creationId xmlns:a16="http://schemas.microsoft.com/office/drawing/2014/main" id="{B7C1B609-1109-D697-4EE2-D0D649AF3880}"/>
              </a:ext>
            </a:extLst>
          </p:cNvPr>
          <p:cNvSpPr txBox="1"/>
          <p:nvPr/>
        </p:nvSpPr>
        <p:spPr>
          <a:xfrm>
            <a:off x="7667893" y="3097230"/>
            <a:ext cx="932027" cy="369332"/>
          </a:xfrm>
          <a:prstGeom prst="rect">
            <a:avLst/>
          </a:prstGeom>
          <a:noFill/>
        </p:spPr>
        <p:txBody>
          <a:bodyPr wrap="square" rtlCol="0">
            <a:spAutoFit/>
          </a:bodyPr>
          <a:lstStyle/>
          <a:p>
            <a:r>
              <a:rPr lang="en-GB" sz="1800" b="1" dirty="0">
                <a:latin typeface="Poppins" panose="00000500000000000000" pitchFamily="2" charset="-18"/>
                <a:cs typeface="Poppins" panose="00000500000000000000" pitchFamily="2" charset="-18"/>
              </a:rPr>
              <a:t>A X B</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1" name="Google Shape;311;g2ae502b7976_1_38"/>
          <p:cNvSpPr txBox="1"/>
          <p:nvPr/>
        </p:nvSpPr>
        <p:spPr>
          <a:xfrm>
            <a:off x="407988" y="565805"/>
            <a:ext cx="11376000" cy="52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pl-PL" sz="2800" b="1">
                <a:solidFill>
                  <a:schemeClr val="dk1"/>
                </a:solidFill>
                <a:latin typeface="Poppins"/>
                <a:ea typeface="Poppins"/>
                <a:cs typeface="Poppins"/>
                <a:sym typeface="Poppins"/>
              </a:rPr>
              <a:t>Soft prompts fine tuning</a:t>
            </a:r>
            <a:endParaRPr sz="2800" b="1">
              <a:solidFill>
                <a:schemeClr val="dk1"/>
              </a:solidFill>
              <a:latin typeface="Poppins"/>
              <a:ea typeface="Poppins"/>
              <a:cs typeface="Poppins"/>
              <a:sym typeface="Poppins"/>
            </a:endParaRPr>
          </a:p>
        </p:txBody>
      </p:sp>
      <p:sp>
        <p:nvSpPr>
          <p:cNvPr id="312" name="Google Shape;312;g2ae502b7976_1_38"/>
          <p:cNvSpPr txBox="1"/>
          <p:nvPr/>
        </p:nvSpPr>
        <p:spPr>
          <a:xfrm>
            <a:off x="408000" y="1152775"/>
            <a:ext cx="11682300" cy="1169700"/>
          </a:xfrm>
          <a:prstGeom prst="rect">
            <a:avLst/>
          </a:prstGeom>
          <a:noFill/>
          <a:ln>
            <a:noFill/>
          </a:ln>
        </p:spPr>
        <p:txBody>
          <a:bodyPr spcFirstLastPara="1" wrap="square" lIns="91425" tIns="91425" rIns="91425" bIns="91425" anchor="t" anchorCtr="0">
            <a:spAutoFit/>
          </a:bodyPr>
          <a:lstStyle/>
          <a:p>
            <a:pPr marL="457200" lvl="0" indent="-330200" algn="l" rtl="0">
              <a:lnSpc>
                <a:spcPct val="150000"/>
              </a:lnSpc>
              <a:spcBef>
                <a:spcPts val="1500"/>
              </a:spcBef>
              <a:spcAft>
                <a:spcPts val="0"/>
              </a:spcAft>
              <a:buClr>
                <a:srgbClr val="374151"/>
              </a:buClr>
              <a:buSzPts val="1600"/>
              <a:buFont typeface="Poppins"/>
              <a:buChar char="●"/>
            </a:pPr>
            <a:r>
              <a:rPr lang="pl-PL" sz="1600">
                <a:solidFill>
                  <a:srgbClr val="374151"/>
                </a:solidFill>
                <a:latin typeface="Poppins"/>
                <a:ea typeface="Poppins"/>
                <a:cs typeface="Poppins"/>
                <a:sym typeface="Poppins"/>
              </a:rPr>
              <a:t>Add additional embeddings, which do not correspond to any token representation</a:t>
            </a:r>
            <a:endParaRPr sz="1600">
              <a:solidFill>
                <a:srgbClr val="374151"/>
              </a:solidFill>
              <a:latin typeface="Poppins"/>
              <a:ea typeface="Poppins"/>
              <a:cs typeface="Poppins"/>
              <a:sym typeface="Poppins"/>
            </a:endParaRPr>
          </a:p>
          <a:p>
            <a:pPr marL="457200" lvl="0" indent="-330200" algn="l" rtl="0">
              <a:lnSpc>
                <a:spcPct val="150000"/>
              </a:lnSpc>
              <a:spcBef>
                <a:spcPts val="0"/>
              </a:spcBef>
              <a:spcAft>
                <a:spcPts val="0"/>
              </a:spcAft>
              <a:buClr>
                <a:srgbClr val="374151"/>
              </a:buClr>
              <a:buSzPts val="1600"/>
              <a:buFont typeface="Poppins"/>
              <a:buChar char="●"/>
            </a:pPr>
            <a:r>
              <a:rPr lang="pl-PL" sz="1600">
                <a:solidFill>
                  <a:srgbClr val="374151"/>
                </a:solidFill>
                <a:latin typeface="Poppins"/>
                <a:ea typeface="Poppins"/>
                <a:cs typeface="Poppins"/>
                <a:sym typeface="Poppins"/>
              </a:rPr>
              <a:t>They will form context embeddings, which help to guide input prompt toward desired outcomes</a:t>
            </a:r>
            <a:endParaRPr sz="1600">
              <a:solidFill>
                <a:srgbClr val="374151"/>
              </a:solidFill>
              <a:latin typeface="Poppins"/>
              <a:ea typeface="Poppins"/>
              <a:cs typeface="Poppins"/>
              <a:sym typeface="Poppins"/>
            </a:endParaRPr>
          </a:p>
          <a:p>
            <a:pPr marL="457200" lvl="0" indent="-330200" algn="l" rtl="0">
              <a:lnSpc>
                <a:spcPct val="150000"/>
              </a:lnSpc>
              <a:spcBef>
                <a:spcPts val="0"/>
              </a:spcBef>
              <a:spcAft>
                <a:spcPts val="0"/>
              </a:spcAft>
              <a:buClr>
                <a:srgbClr val="374151"/>
              </a:buClr>
              <a:buSzPts val="1600"/>
              <a:buFont typeface="Poppins"/>
              <a:buChar char="●"/>
            </a:pPr>
            <a:r>
              <a:rPr lang="pl-PL" sz="1600">
                <a:solidFill>
                  <a:srgbClr val="374151"/>
                </a:solidFill>
                <a:latin typeface="Poppins"/>
                <a:ea typeface="Poppins"/>
                <a:cs typeface="Poppins"/>
                <a:sym typeface="Poppins"/>
              </a:rPr>
              <a:t>Analysing their vector representation in relation to actual words can provide some basic context</a:t>
            </a:r>
            <a:endParaRPr sz="1600">
              <a:solidFill>
                <a:srgbClr val="374151"/>
              </a:solidFill>
              <a:latin typeface="Poppins"/>
              <a:ea typeface="Poppins"/>
              <a:cs typeface="Poppins"/>
              <a:sym typeface="Poppins"/>
            </a:endParaRPr>
          </a:p>
        </p:txBody>
      </p:sp>
      <p:sp>
        <p:nvSpPr>
          <p:cNvPr id="3" name="Prostokąt: zaokrąglone rogi 2">
            <a:extLst>
              <a:ext uri="{FF2B5EF4-FFF2-40B4-BE49-F238E27FC236}">
                <a16:creationId xmlns:a16="http://schemas.microsoft.com/office/drawing/2014/main" id="{2CE51AE1-8640-F863-04C4-43306CA95815}"/>
              </a:ext>
            </a:extLst>
          </p:cNvPr>
          <p:cNvSpPr/>
          <p:nvPr/>
        </p:nvSpPr>
        <p:spPr>
          <a:xfrm>
            <a:off x="5777023" y="3111827"/>
            <a:ext cx="4618887" cy="2738114"/>
          </a:xfrm>
          <a:prstGeom prst="round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GB" b="1" dirty="0">
                <a:latin typeface="Poppins" panose="00000500000000000000" pitchFamily="2" charset="-18"/>
                <a:cs typeface="Poppins" panose="00000500000000000000" pitchFamily="2" charset="-18"/>
              </a:rPr>
              <a:t>Embeddings from tokenized text</a:t>
            </a:r>
          </a:p>
        </p:txBody>
      </p:sp>
      <p:sp>
        <p:nvSpPr>
          <p:cNvPr id="4" name="Prostokąt: zaokrąglone rogi 3">
            <a:extLst>
              <a:ext uri="{FF2B5EF4-FFF2-40B4-BE49-F238E27FC236}">
                <a16:creationId xmlns:a16="http://schemas.microsoft.com/office/drawing/2014/main" id="{FF934C5D-D4E0-88A9-D0C8-02B105E42E4F}"/>
              </a:ext>
            </a:extLst>
          </p:cNvPr>
          <p:cNvSpPr/>
          <p:nvPr/>
        </p:nvSpPr>
        <p:spPr>
          <a:xfrm>
            <a:off x="1112874" y="3111827"/>
            <a:ext cx="3800586" cy="2738114"/>
          </a:xfrm>
          <a:prstGeom prst="round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GB" b="1" dirty="0">
                <a:latin typeface="Poppins" panose="00000500000000000000" pitchFamily="2" charset="-18"/>
                <a:cs typeface="Poppins" panose="00000500000000000000" pitchFamily="2" charset="-18"/>
              </a:rPr>
              <a:t>Soft-Prompts</a:t>
            </a:r>
            <a:br>
              <a:rPr lang="en-GB" b="1" dirty="0">
                <a:latin typeface="Poppins" panose="00000500000000000000" pitchFamily="2" charset="-18"/>
                <a:cs typeface="Poppins" panose="00000500000000000000" pitchFamily="2" charset="-18"/>
              </a:rPr>
            </a:br>
            <a:r>
              <a:rPr lang="en-GB" sz="1200" b="1" dirty="0">
                <a:latin typeface="Poppins" panose="00000500000000000000" pitchFamily="2" charset="-18"/>
                <a:cs typeface="Poppins" panose="00000500000000000000" pitchFamily="2" charset="-18"/>
              </a:rPr>
              <a:t>Trained embeddings, not representing actual tokens</a:t>
            </a:r>
            <a:endParaRPr lang="en-GB" b="1" dirty="0">
              <a:latin typeface="Poppins" panose="00000500000000000000" pitchFamily="2" charset="-18"/>
              <a:cs typeface="Poppins" panose="00000500000000000000" pitchFamily="2" charset="-18"/>
            </a:endParaRPr>
          </a:p>
        </p:txBody>
      </p:sp>
      <p:graphicFrame>
        <p:nvGraphicFramePr>
          <p:cNvPr id="6" name="Tabela 5">
            <a:extLst>
              <a:ext uri="{FF2B5EF4-FFF2-40B4-BE49-F238E27FC236}">
                <a16:creationId xmlns:a16="http://schemas.microsoft.com/office/drawing/2014/main" id="{C7AF3650-080E-D500-AE31-60D0F4BDEEB2}"/>
              </a:ext>
            </a:extLst>
          </p:cNvPr>
          <p:cNvGraphicFramePr>
            <a:graphicFrameLocks noGrp="1"/>
          </p:cNvGraphicFramePr>
          <p:nvPr/>
        </p:nvGraphicFramePr>
        <p:xfrm>
          <a:off x="1628875" y="3959008"/>
          <a:ext cx="399312" cy="2194560"/>
        </p:xfrm>
        <a:graphic>
          <a:graphicData uri="http://schemas.openxmlformats.org/drawingml/2006/table">
            <a:tbl>
              <a:tblPr firstRow="1" bandRow="1">
                <a:tableStyleId>{5C22544A-7EE6-4342-B048-85BDC9FD1C3A}</a:tableStyleId>
              </a:tblPr>
              <a:tblGrid>
                <a:gridCol w="399312">
                  <a:extLst>
                    <a:ext uri="{9D8B030D-6E8A-4147-A177-3AD203B41FA5}">
                      <a16:colId xmlns:a16="http://schemas.microsoft.com/office/drawing/2014/main" val="3771041392"/>
                    </a:ext>
                  </a:extLst>
                </a:gridCol>
              </a:tblGrid>
              <a:tr h="227393">
                <a:tc>
                  <a:txBody>
                    <a:bodyPr/>
                    <a:lstStyle/>
                    <a:p>
                      <a:r>
                        <a:rPr lang="en-GB" dirty="0">
                          <a:solidFill>
                            <a:schemeClr val="tx1"/>
                          </a:solidFill>
                        </a:rPr>
                        <a:t>x</a:t>
                      </a:r>
                      <a:r>
                        <a:rPr lang="en-GB" baseline="-25000" dirty="0">
                          <a:solidFill>
                            <a:schemeClr val="tx1"/>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1980004"/>
                  </a:ext>
                </a:extLst>
              </a:tr>
              <a:tr h="227393">
                <a:tc>
                  <a:txBody>
                    <a:bodyPr/>
                    <a:lstStyle/>
                    <a:p>
                      <a:endParaRPr lang="en-GB">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35768989"/>
                  </a:ext>
                </a:extLst>
              </a:tr>
              <a:tr h="22739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06670233"/>
                  </a:ext>
                </a:extLst>
              </a:tr>
              <a:tr h="227393">
                <a:tc>
                  <a:txBody>
                    <a:bodyPr/>
                    <a:lstStyle/>
                    <a:p>
                      <a:endParaRPr lang="en-GB">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71373247"/>
                  </a:ext>
                </a:extLst>
              </a:tr>
              <a:tr h="227393">
                <a:tc>
                  <a:txBody>
                    <a:bodyPr/>
                    <a:lstStyle/>
                    <a:p>
                      <a:endParaRPr lang="en-GB">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81898604"/>
                  </a:ext>
                </a:extLst>
              </a:tr>
              <a:tr h="22739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90172908"/>
                  </a:ext>
                </a:extLst>
              </a:tr>
            </a:tbl>
          </a:graphicData>
        </a:graphic>
      </p:graphicFrame>
      <p:graphicFrame>
        <p:nvGraphicFramePr>
          <p:cNvPr id="8" name="Tabela 7">
            <a:extLst>
              <a:ext uri="{FF2B5EF4-FFF2-40B4-BE49-F238E27FC236}">
                <a16:creationId xmlns:a16="http://schemas.microsoft.com/office/drawing/2014/main" id="{27AF533F-4825-6C3E-0AAA-DA1E29A7118B}"/>
              </a:ext>
            </a:extLst>
          </p:cNvPr>
          <p:cNvGraphicFramePr>
            <a:graphicFrameLocks noGrp="1"/>
          </p:cNvGraphicFramePr>
          <p:nvPr/>
        </p:nvGraphicFramePr>
        <p:xfrm>
          <a:off x="2260885" y="3959008"/>
          <a:ext cx="399312" cy="2194560"/>
        </p:xfrm>
        <a:graphic>
          <a:graphicData uri="http://schemas.openxmlformats.org/drawingml/2006/table">
            <a:tbl>
              <a:tblPr firstRow="1" bandRow="1">
                <a:tableStyleId>{5C22544A-7EE6-4342-B048-85BDC9FD1C3A}</a:tableStyleId>
              </a:tblPr>
              <a:tblGrid>
                <a:gridCol w="399312">
                  <a:extLst>
                    <a:ext uri="{9D8B030D-6E8A-4147-A177-3AD203B41FA5}">
                      <a16:colId xmlns:a16="http://schemas.microsoft.com/office/drawing/2014/main" val="3771041392"/>
                    </a:ext>
                  </a:extLst>
                </a:gridCol>
              </a:tblGrid>
              <a:tr h="227393">
                <a:tc>
                  <a:txBody>
                    <a:bodyPr/>
                    <a:lstStyle/>
                    <a:p>
                      <a:r>
                        <a:rPr lang="en-GB" dirty="0" err="1">
                          <a:solidFill>
                            <a:schemeClr val="tx1"/>
                          </a:solidFill>
                        </a:rPr>
                        <a:t>x</a:t>
                      </a:r>
                      <a:r>
                        <a:rPr lang="en-GB" baseline="-25000" dirty="0" err="1">
                          <a:solidFill>
                            <a:schemeClr val="tx1"/>
                          </a:solidFill>
                        </a:rPr>
                        <a:t>b</a:t>
                      </a:r>
                      <a:endParaRPr lang="en-GB" baseline="-25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1980004"/>
                  </a:ext>
                </a:extLst>
              </a:tr>
              <a:tr h="227393">
                <a:tc>
                  <a:txBody>
                    <a:bodyPr/>
                    <a:lstStyle/>
                    <a:p>
                      <a:endParaRPr lang="en-GB">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35768989"/>
                  </a:ext>
                </a:extLst>
              </a:tr>
              <a:tr h="22739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06670233"/>
                  </a:ext>
                </a:extLst>
              </a:tr>
              <a:tr h="227393">
                <a:tc>
                  <a:txBody>
                    <a:bodyPr/>
                    <a:lstStyle/>
                    <a:p>
                      <a:endParaRPr lang="en-GB">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71373247"/>
                  </a:ext>
                </a:extLst>
              </a:tr>
              <a:tr h="227393">
                <a:tc>
                  <a:txBody>
                    <a:bodyPr/>
                    <a:lstStyle/>
                    <a:p>
                      <a:endParaRPr lang="en-GB">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81898604"/>
                  </a:ext>
                </a:extLst>
              </a:tr>
              <a:tr h="22739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90172908"/>
                  </a:ext>
                </a:extLst>
              </a:tr>
            </a:tbl>
          </a:graphicData>
        </a:graphic>
      </p:graphicFrame>
      <p:graphicFrame>
        <p:nvGraphicFramePr>
          <p:cNvPr id="9" name="Tabela 8">
            <a:extLst>
              <a:ext uri="{FF2B5EF4-FFF2-40B4-BE49-F238E27FC236}">
                <a16:creationId xmlns:a16="http://schemas.microsoft.com/office/drawing/2014/main" id="{3D5B87E5-E474-67FA-F0B0-94C2792AFC6D}"/>
              </a:ext>
            </a:extLst>
          </p:cNvPr>
          <p:cNvGraphicFramePr>
            <a:graphicFrameLocks noGrp="1"/>
          </p:cNvGraphicFramePr>
          <p:nvPr/>
        </p:nvGraphicFramePr>
        <p:xfrm>
          <a:off x="2892895" y="3959008"/>
          <a:ext cx="399312" cy="2194560"/>
        </p:xfrm>
        <a:graphic>
          <a:graphicData uri="http://schemas.openxmlformats.org/drawingml/2006/table">
            <a:tbl>
              <a:tblPr firstRow="1" bandRow="1">
                <a:tableStyleId>{5C22544A-7EE6-4342-B048-85BDC9FD1C3A}</a:tableStyleId>
              </a:tblPr>
              <a:tblGrid>
                <a:gridCol w="399312">
                  <a:extLst>
                    <a:ext uri="{9D8B030D-6E8A-4147-A177-3AD203B41FA5}">
                      <a16:colId xmlns:a16="http://schemas.microsoft.com/office/drawing/2014/main" val="3771041392"/>
                    </a:ext>
                  </a:extLst>
                </a:gridCol>
              </a:tblGrid>
              <a:tr h="227393">
                <a:tc>
                  <a:txBody>
                    <a:bodyPr/>
                    <a:lstStyle/>
                    <a:p>
                      <a:r>
                        <a:rPr lang="en-GB" dirty="0">
                          <a:solidFill>
                            <a:schemeClr val="tx1"/>
                          </a:solidFill>
                        </a:rPr>
                        <a:t>x</a:t>
                      </a:r>
                      <a:r>
                        <a:rPr lang="en-GB" baseline="-25000" dirty="0">
                          <a:solidFill>
                            <a:schemeClr val="tx1"/>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1980004"/>
                  </a:ext>
                </a:extLst>
              </a:tr>
              <a:tr h="227393">
                <a:tc>
                  <a:txBody>
                    <a:bodyPr/>
                    <a:lstStyle/>
                    <a:p>
                      <a:endParaRPr lang="en-GB">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35768989"/>
                  </a:ext>
                </a:extLst>
              </a:tr>
              <a:tr h="22739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06670233"/>
                  </a:ext>
                </a:extLst>
              </a:tr>
              <a:tr h="227393">
                <a:tc>
                  <a:txBody>
                    <a:bodyPr/>
                    <a:lstStyle/>
                    <a:p>
                      <a:endParaRPr lang="en-GB">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71373247"/>
                  </a:ext>
                </a:extLst>
              </a:tr>
              <a:tr h="227393">
                <a:tc>
                  <a:txBody>
                    <a:bodyPr/>
                    <a:lstStyle/>
                    <a:p>
                      <a:endParaRPr lang="en-GB">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81898604"/>
                  </a:ext>
                </a:extLst>
              </a:tr>
              <a:tr h="22739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90172908"/>
                  </a:ext>
                </a:extLst>
              </a:tr>
            </a:tbl>
          </a:graphicData>
        </a:graphic>
      </p:graphicFrame>
      <p:graphicFrame>
        <p:nvGraphicFramePr>
          <p:cNvPr id="10" name="Tabela 9">
            <a:extLst>
              <a:ext uri="{FF2B5EF4-FFF2-40B4-BE49-F238E27FC236}">
                <a16:creationId xmlns:a16="http://schemas.microsoft.com/office/drawing/2014/main" id="{4A2B5BE6-9844-37B6-C963-90D1FA80A40E}"/>
              </a:ext>
            </a:extLst>
          </p:cNvPr>
          <p:cNvGraphicFramePr>
            <a:graphicFrameLocks noGrp="1"/>
          </p:cNvGraphicFramePr>
          <p:nvPr/>
        </p:nvGraphicFramePr>
        <p:xfrm>
          <a:off x="3487344" y="3959008"/>
          <a:ext cx="399312" cy="2194560"/>
        </p:xfrm>
        <a:graphic>
          <a:graphicData uri="http://schemas.openxmlformats.org/drawingml/2006/table">
            <a:tbl>
              <a:tblPr firstRow="1" bandRow="1">
                <a:tableStyleId>{5C22544A-7EE6-4342-B048-85BDC9FD1C3A}</a:tableStyleId>
              </a:tblPr>
              <a:tblGrid>
                <a:gridCol w="399312">
                  <a:extLst>
                    <a:ext uri="{9D8B030D-6E8A-4147-A177-3AD203B41FA5}">
                      <a16:colId xmlns:a16="http://schemas.microsoft.com/office/drawing/2014/main" val="3771041392"/>
                    </a:ext>
                  </a:extLst>
                </a:gridCol>
              </a:tblGrid>
              <a:tr h="227393">
                <a:tc>
                  <a:txBody>
                    <a:bodyPr/>
                    <a:lstStyle/>
                    <a:p>
                      <a:r>
                        <a:rPr lang="en-GB" dirty="0" err="1">
                          <a:solidFill>
                            <a:schemeClr val="tx1"/>
                          </a:solidFill>
                        </a:rPr>
                        <a:t>x</a:t>
                      </a:r>
                      <a:r>
                        <a:rPr lang="en-GB" baseline="-25000" dirty="0" err="1">
                          <a:solidFill>
                            <a:schemeClr val="tx1"/>
                          </a:solidFill>
                        </a:rPr>
                        <a:t>d</a:t>
                      </a:r>
                      <a:endParaRPr lang="en-GB" baseline="-25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1980004"/>
                  </a:ext>
                </a:extLst>
              </a:tr>
              <a:tr h="227393">
                <a:tc>
                  <a:txBody>
                    <a:bodyPr/>
                    <a:lstStyle/>
                    <a:p>
                      <a:endParaRPr lang="en-GB">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35768989"/>
                  </a:ext>
                </a:extLst>
              </a:tr>
              <a:tr h="22739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06670233"/>
                  </a:ext>
                </a:extLst>
              </a:tr>
              <a:tr h="227393">
                <a:tc>
                  <a:txBody>
                    <a:bodyPr/>
                    <a:lstStyle/>
                    <a:p>
                      <a:endParaRPr lang="en-GB">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71373247"/>
                  </a:ext>
                </a:extLst>
              </a:tr>
              <a:tr h="227393">
                <a:tc>
                  <a:txBody>
                    <a:bodyPr/>
                    <a:lstStyle/>
                    <a:p>
                      <a:endParaRPr lang="en-GB">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81898604"/>
                  </a:ext>
                </a:extLst>
              </a:tr>
              <a:tr h="22739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90172908"/>
                  </a:ext>
                </a:extLst>
              </a:tr>
            </a:tbl>
          </a:graphicData>
        </a:graphic>
      </p:graphicFrame>
      <p:graphicFrame>
        <p:nvGraphicFramePr>
          <p:cNvPr id="11" name="Tabela 10">
            <a:extLst>
              <a:ext uri="{FF2B5EF4-FFF2-40B4-BE49-F238E27FC236}">
                <a16:creationId xmlns:a16="http://schemas.microsoft.com/office/drawing/2014/main" id="{F26405B5-C9FA-5C24-AD6C-59EF0C902F88}"/>
              </a:ext>
            </a:extLst>
          </p:cNvPr>
          <p:cNvGraphicFramePr>
            <a:graphicFrameLocks noGrp="1"/>
          </p:cNvGraphicFramePr>
          <p:nvPr/>
        </p:nvGraphicFramePr>
        <p:xfrm>
          <a:off x="4081793" y="3959008"/>
          <a:ext cx="399312" cy="2194560"/>
        </p:xfrm>
        <a:graphic>
          <a:graphicData uri="http://schemas.openxmlformats.org/drawingml/2006/table">
            <a:tbl>
              <a:tblPr firstRow="1" bandRow="1">
                <a:tableStyleId>{5C22544A-7EE6-4342-B048-85BDC9FD1C3A}</a:tableStyleId>
              </a:tblPr>
              <a:tblGrid>
                <a:gridCol w="399312">
                  <a:extLst>
                    <a:ext uri="{9D8B030D-6E8A-4147-A177-3AD203B41FA5}">
                      <a16:colId xmlns:a16="http://schemas.microsoft.com/office/drawing/2014/main" val="3771041392"/>
                    </a:ext>
                  </a:extLst>
                </a:gridCol>
              </a:tblGrid>
              <a:tr h="227393">
                <a:tc>
                  <a:txBody>
                    <a:bodyPr/>
                    <a:lstStyle/>
                    <a:p>
                      <a:r>
                        <a:rPr lang="en-GB" dirty="0" err="1">
                          <a:solidFill>
                            <a:schemeClr val="tx1"/>
                          </a:solidFill>
                        </a:rPr>
                        <a:t>x</a:t>
                      </a:r>
                      <a:r>
                        <a:rPr lang="en-GB" baseline="-25000" dirty="0" err="1">
                          <a:solidFill>
                            <a:schemeClr val="tx1"/>
                          </a:solidFill>
                        </a:rPr>
                        <a:t>e</a:t>
                      </a:r>
                      <a:endParaRPr lang="en-GB" baseline="-25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1980004"/>
                  </a:ext>
                </a:extLst>
              </a:tr>
              <a:tr h="227393">
                <a:tc>
                  <a:txBody>
                    <a:bodyPr/>
                    <a:lstStyle/>
                    <a:p>
                      <a:endParaRPr lang="en-GB">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35768989"/>
                  </a:ext>
                </a:extLst>
              </a:tr>
              <a:tr h="22739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06670233"/>
                  </a:ext>
                </a:extLst>
              </a:tr>
              <a:tr h="227393">
                <a:tc>
                  <a:txBody>
                    <a:bodyPr/>
                    <a:lstStyle/>
                    <a:p>
                      <a:endParaRPr lang="en-GB">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71373247"/>
                  </a:ext>
                </a:extLst>
              </a:tr>
              <a:tr h="227393">
                <a:tc>
                  <a:txBody>
                    <a:bodyPr/>
                    <a:lstStyle/>
                    <a:p>
                      <a:endParaRPr lang="en-GB">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81898604"/>
                  </a:ext>
                </a:extLst>
              </a:tr>
              <a:tr h="22739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90172908"/>
                  </a:ext>
                </a:extLst>
              </a:tr>
            </a:tbl>
          </a:graphicData>
        </a:graphic>
      </p:graphicFrame>
      <p:graphicFrame>
        <p:nvGraphicFramePr>
          <p:cNvPr id="12" name="Tabela 11">
            <a:extLst>
              <a:ext uri="{FF2B5EF4-FFF2-40B4-BE49-F238E27FC236}">
                <a16:creationId xmlns:a16="http://schemas.microsoft.com/office/drawing/2014/main" id="{60AEBE79-D8A1-0CE2-56A4-269F4B9E424C}"/>
              </a:ext>
            </a:extLst>
          </p:cNvPr>
          <p:cNvGraphicFramePr>
            <a:graphicFrameLocks noGrp="1"/>
          </p:cNvGraphicFramePr>
          <p:nvPr/>
        </p:nvGraphicFramePr>
        <p:xfrm>
          <a:off x="6176066" y="3959008"/>
          <a:ext cx="399312" cy="2194560"/>
        </p:xfrm>
        <a:graphic>
          <a:graphicData uri="http://schemas.openxmlformats.org/drawingml/2006/table">
            <a:tbl>
              <a:tblPr firstRow="1" bandRow="1">
                <a:tableStyleId>{5C22544A-7EE6-4342-B048-85BDC9FD1C3A}</a:tableStyleId>
              </a:tblPr>
              <a:tblGrid>
                <a:gridCol w="399312">
                  <a:extLst>
                    <a:ext uri="{9D8B030D-6E8A-4147-A177-3AD203B41FA5}">
                      <a16:colId xmlns:a16="http://schemas.microsoft.com/office/drawing/2014/main" val="3771041392"/>
                    </a:ext>
                  </a:extLst>
                </a:gridCol>
              </a:tblGrid>
              <a:tr h="227393">
                <a:tc>
                  <a:txBody>
                    <a:bodyPr/>
                    <a:lstStyle/>
                    <a:p>
                      <a:r>
                        <a:rPr lang="en-GB" dirty="0">
                          <a:solidFill>
                            <a:schemeClr val="tx1"/>
                          </a:solidFill>
                        </a:rPr>
                        <a:t>x</a:t>
                      </a:r>
                      <a:r>
                        <a:rPr lang="en-GB" baseline="-250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1980004"/>
                  </a:ext>
                </a:extLst>
              </a:tr>
              <a:tr h="227393">
                <a:tc>
                  <a:txBody>
                    <a:bodyPr/>
                    <a:lstStyle/>
                    <a:p>
                      <a:endParaRPr lang="en-GB">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35768989"/>
                  </a:ext>
                </a:extLst>
              </a:tr>
              <a:tr h="22739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06670233"/>
                  </a:ext>
                </a:extLst>
              </a:tr>
              <a:tr h="227393">
                <a:tc>
                  <a:txBody>
                    <a:bodyPr/>
                    <a:lstStyle/>
                    <a:p>
                      <a:endParaRPr lang="en-GB">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71373247"/>
                  </a:ext>
                </a:extLst>
              </a:tr>
              <a:tr h="227393">
                <a:tc>
                  <a:txBody>
                    <a:bodyPr/>
                    <a:lstStyle/>
                    <a:p>
                      <a:endParaRPr lang="en-GB">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81898604"/>
                  </a:ext>
                </a:extLst>
              </a:tr>
              <a:tr h="22739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90172908"/>
                  </a:ext>
                </a:extLst>
              </a:tr>
            </a:tbl>
          </a:graphicData>
        </a:graphic>
      </p:graphicFrame>
      <p:graphicFrame>
        <p:nvGraphicFramePr>
          <p:cNvPr id="13" name="Tabela 12">
            <a:extLst>
              <a:ext uri="{FF2B5EF4-FFF2-40B4-BE49-F238E27FC236}">
                <a16:creationId xmlns:a16="http://schemas.microsoft.com/office/drawing/2014/main" id="{E46A7F9A-5CD7-1BCC-D37B-8E5A38B3ED7F}"/>
              </a:ext>
            </a:extLst>
          </p:cNvPr>
          <p:cNvGraphicFramePr>
            <a:graphicFrameLocks noGrp="1"/>
          </p:cNvGraphicFramePr>
          <p:nvPr/>
        </p:nvGraphicFramePr>
        <p:xfrm>
          <a:off x="6808076" y="3959008"/>
          <a:ext cx="399312" cy="2194560"/>
        </p:xfrm>
        <a:graphic>
          <a:graphicData uri="http://schemas.openxmlformats.org/drawingml/2006/table">
            <a:tbl>
              <a:tblPr firstRow="1" bandRow="1">
                <a:tableStyleId>{5C22544A-7EE6-4342-B048-85BDC9FD1C3A}</a:tableStyleId>
              </a:tblPr>
              <a:tblGrid>
                <a:gridCol w="399312">
                  <a:extLst>
                    <a:ext uri="{9D8B030D-6E8A-4147-A177-3AD203B41FA5}">
                      <a16:colId xmlns:a16="http://schemas.microsoft.com/office/drawing/2014/main" val="3771041392"/>
                    </a:ext>
                  </a:extLst>
                </a:gridCol>
              </a:tblGrid>
              <a:tr h="227393">
                <a:tc>
                  <a:txBody>
                    <a:bodyPr/>
                    <a:lstStyle/>
                    <a:p>
                      <a:r>
                        <a:rPr lang="en-GB" dirty="0">
                          <a:solidFill>
                            <a:schemeClr val="tx1"/>
                          </a:solidFill>
                        </a:rPr>
                        <a:t>x</a:t>
                      </a:r>
                      <a:r>
                        <a:rPr lang="en-GB" baseline="-250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1980004"/>
                  </a:ext>
                </a:extLst>
              </a:tr>
              <a:tr h="227393">
                <a:tc>
                  <a:txBody>
                    <a:bodyPr/>
                    <a:lstStyle/>
                    <a:p>
                      <a:endParaRPr lang="en-GB">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35768989"/>
                  </a:ext>
                </a:extLst>
              </a:tr>
              <a:tr h="22739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06670233"/>
                  </a:ext>
                </a:extLst>
              </a:tr>
              <a:tr h="227393">
                <a:tc>
                  <a:txBody>
                    <a:bodyPr/>
                    <a:lstStyle/>
                    <a:p>
                      <a:endParaRPr lang="en-GB">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71373247"/>
                  </a:ext>
                </a:extLst>
              </a:tr>
              <a:tr h="227393">
                <a:tc>
                  <a:txBody>
                    <a:bodyPr/>
                    <a:lstStyle/>
                    <a:p>
                      <a:endParaRPr lang="en-GB">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81898604"/>
                  </a:ext>
                </a:extLst>
              </a:tr>
              <a:tr h="22739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90172908"/>
                  </a:ext>
                </a:extLst>
              </a:tr>
            </a:tbl>
          </a:graphicData>
        </a:graphic>
      </p:graphicFrame>
      <p:graphicFrame>
        <p:nvGraphicFramePr>
          <p:cNvPr id="14" name="Tabela 13">
            <a:extLst>
              <a:ext uri="{FF2B5EF4-FFF2-40B4-BE49-F238E27FC236}">
                <a16:creationId xmlns:a16="http://schemas.microsoft.com/office/drawing/2014/main" id="{D342D0B5-8AC3-C365-FE12-94F9E3DF7A05}"/>
              </a:ext>
            </a:extLst>
          </p:cNvPr>
          <p:cNvGraphicFramePr>
            <a:graphicFrameLocks noGrp="1"/>
          </p:cNvGraphicFramePr>
          <p:nvPr/>
        </p:nvGraphicFramePr>
        <p:xfrm>
          <a:off x="7440086" y="3959008"/>
          <a:ext cx="399312" cy="2194560"/>
        </p:xfrm>
        <a:graphic>
          <a:graphicData uri="http://schemas.openxmlformats.org/drawingml/2006/table">
            <a:tbl>
              <a:tblPr firstRow="1" bandRow="1">
                <a:tableStyleId>{5C22544A-7EE6-4342-B048-85BDC9FD1C3A}</a:tableStyleId>
              </a:tblPr>
              <a:tblGrid>
                <a:gridCol w="399312">
                  <a:extLst>
                    <a:ext uri="{9D8B030D-6E8A-4147-A177-3AD203B41FA5}">
                      <a16:colId xmlns:a16="http://schemas.microsoft.com/office/drawing/2014/main" val="3771041392"/>
                    </a:ext>
                  </a:extLst>
                </a:gridCol>
              </a:tblGrid>
              <a:tr h="227393">
                <a:tc>
                  <a:txBody>
                    <a:bodyPr/>
                    <a:lstStyle/>
                    <a:p>
                      <a:r>
                        <a:rPr lang="en-GB" dirty="0">
                          <a:solidFill>
                            <a:schemeClr val="tx1"/>
                          </a:solidFill>
                        </a:rPr>
                        <a:t>x</a:t>
                      </a:r>
                      <a:r>
                        <a:rPr lang="en-GB" baseline="-250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1980004"/>
                  </a:ext>
                </a:extLst>
              </a:tr>
              <a:tr h="227393">
                <a:tc>
                  <a:txBody>
                    <a:bodyPr/>
                    <a:lstStyle/>
                    <a:p>
                      <a:endParaRPr lang="en-GB">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35768989"/>
                  </a:ext>
                </a:extLst>
              </a:tr>
              <a:tr h="22739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06670233"/>
                  </a:ext>
                </a:extLst>
              </a:tr>
              <a:tr h="227393">
                <a:tc>
                  <a:txBody>
                    <a:bodyPr/>
                    <a:lstStyle/>
                    <a:p>
                      <a:endParaRPr lang="en-GB">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71373247"/>
                  </a:ext>
                </a:extLst>
              </a:tr>
              <a:tr h="227393">
                <a:tc>
                  <a:txBody>
                    <a:bodyPr/>
                    <a:lstStyle/>
                    <a:p>
                      <a:endParaRPr lang="en-GB">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81898604"/>
                  </a:ext>
                </a:extLst>
              </a:tr>
              <a:tr h="22739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90172908"/>
                  </a:ext>
                </a:extLst>
              </a:tr>
            </a:tbl>
          </a:graphicData>
        </a:graphic>
      </p:graphicFrame>
      <p:graphicFrame>
        <p:nvGraphicFramePr>
          <p:cNvPr id="15" name="Tabela 14">
            <a:extLst>
              <a:ext uri="{FF2B5EF4-FFF2-40B4-BE49-F238E27FC236}">
                <a16:creationId xmlns:a16="http://schemas.microsoft.com/office/drawing/2014/main" id="{3512588B-742E-9B1E-A0C7-B41CF973F90E}"/>
              </a:ext>
            </a:extLst>
          </p:cNvPr>
          <p:cNvGraphicFramePr>
            <a:graphicFrameLocks noGrp="1"/>
          </p:cNvGraphicFramePr>
          <p:nvPr/>
        </p:nvGraphicFramePr>
        <p:xfrm>
          <a:off x="8034535" y="3959008"/>
          <a:ext cx="399312" cy="2194560"/>
        </p:xfrm>
        <a:graphic>
          <a:graphicData uri="http://schemas.openxmlformats.org/drawingml/2006/table">
            <a:tbl>
              <a:tblPr firstRow="1" bandRow="1">
                <a:tableStyleId>{5C22544A-7EE6-4342-B048-85BDC9FD1C3A}</a:tableStyleId>
              </a:tblPr>
              <a:tblGrid>
                <a:gridCol w="399312">
                  <a:extLst>
                    <a:ext uri="{9D8B030D-6E8A-4147-A177-3AD203B41FA5}">
                      <a16:colId xmlns:a16="http://schemas.microsoft.com/office/drawing/2014/main" val="3771041392"/>
                    </a:ext>
                  </a:extLst>
                </a:gridCol>
              </a:tblGrid>
              <a:tr h="227393">
                <a:tc>
                  <a:txBody>
                    <a:bodyPr/>
                    <a:lstStyle/>
                    <a:p>
                      <a:r>
                        <a:rPr lang="en-GB" dirty="0">
                          <a:solidFill>
                            <a:schemeClr val="tx1"/>
                          </a:solidFill>
                        </a:rPr>
                        <a:t>x</a:t>
                      </a:r>
                      <a:r>
                        <a:rPr lang="en-GB" baseline="-2500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1980004"/>
                  </a:ext>
                </a:extLst>
              </a:tr>
              <a:tr h="227393">
                <a:tc>
                  <a:txBody>
                    <a:bodyPr/>
                    <a:lstStyle/>
                    <a:p>
                      <a:endParaRPr lang="en-GB">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35768989"/>
                  </a:ext>
                </a:extLst>
              </a:tr>
              <a:tr h="22739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06670233"/>
                  </a:ext>
                </a:extLst>
              </a:tr>
              <a:tr h="227393">
                <a:tc>
                  <a:txBody>
                    <a:bodyPr/>
                    <a:lstStyle/>
                    <a:p>
                      <a:endParaRPr lang="en-GB">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71373247"/>
                  </a:ext>
                </a:extLst>
              </a:tr>
              <a:tr h="227393">
                <a:tc>
                  <a:txBody>
                    <a:bodyPr/>
                    <a:lstStyle/>
                    <a:p>
                      <a:endParaRPr lang="en-GB">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81898604"/>
                  </a:ext>
                </a:extLst>
              </a:tr>
              <a:tr h="22739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90172908"/>
                  </a:ext>
                </a:extLst>
              </a:tr>
            </a:tbl>
          </a:graphicData>
        </a:graphic>
      </p:graphicFrame>
      <p:graphicFrame>
        <p:nvGraphicFramePr>
          <p:cNvPr id="16" name="Tabela 15">
            <a:extLst>
              <a:ext uri="{FF2B5EF4-FFF2-40B4-BE49-F238E27FC236}">
                <a16:creationId xmlns:a16="http://schemas.microsoft.com/office/drawing/2014/main" id="{0BD9E723-438D-CB2E-52DC-B25395BA8AF9}"/>
              </a:ext>
            </a:extLst>
          </p:cNvPr>
          <p:cNvGraphicFramePr>
            <a:graphicFrameLocks noGrp="1"/>
          </p:cNvGraphicFramePr>
          <p:nvPr/>
        </p:nvGraphicFramePr>
        <p:xfrm>
          <a:off x="9577572" y="3959008"/>
          <a:ext cx="399312" cy="2194560"/>
        </p:xfrm>
        <a:graphic>
          <a:graphicData uri="http://schemas.openxmlformats.org/drawingml/2006/table">
            <a:tbl>
              <a:tblPr firstRow="1" bandRow="1">
                <a:tableStyleId>{5C22544A-7EE6-4342-B048-85BDC9FD1C3A}</a:tableStyleId>
              </a:tblPr>
              <a:tblGrid>
                <a:gridCol w="399312">
                  <a:extLst>
                    <a:ext uri="{9D8B030D-6E8A-4147-A177-3AD203B41FA5}">
                      <a16:colId xmlns:a16="http://schemas.microsoft.com/office/drawing/2014/main" val="3771041392"/>
                    </a:ext>
                  </a:extLst>
                </a:gridCol>
              </a:tblGrid>
              <a:tr h="227393">
                <a:tc>
                  <a:txBody>
                    <a:bodyPr/>
                    <a:lstStyle/>
                    <a:p>
                      <a:r>
                        <a:rPr lang="en-GB" dirty="0" err="1">
                          <a:solidFill>
                            <a:schemeClr val="tx1"/>
                          </a:solidFill>
                        </a:rPr>
                        <a:t>x</a:t>
                      </a:r>
                      <a:r>
                        <a:rPr lang="en-GB" baseline="-25000" dirty="0" err="1">
                          <a:solidFill>
                            <a:schemeClr val="tx1"/>
                          </a:solidFill>
                        </a:rPr>
                        <a:t>n</a:t>
                      </a:r>
                      <a:endParaRPr lang="en-GB" baseline="-25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1980004"/>
                  </a:ext>
                </a:extLst>
              </a:tr>
              <a:tr h="227393">
                <a:tc>
                  <a:txBody>
                    <a:bodyPr/>
                    <a:lstStyle/>
                    <a:p>
                      <a:endParaRPr lang="en-GB">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35768989"/>
                  </a:ext>
                </a:extLst>
              </a:tr>
              <a:tr h="22739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06670233"/>
                  </a:ext>
                </a:extLst>
              </a:tr>
              <a:tr h="227393">
                <a:tc>
                  <a:txBody>
                    <a:bodyPr/>
                    <a:lstStyle/>
                    <a:p>
                      <a:endParaRPr lang="en-GB">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71373247"/>
                  </a:ext>
                </a:extLst>
              </a:tr>
              <a:tr h="227393">
                <a:tc>
                  <a:txBody>
                    <a:bodyPr/>
                    <a:lstStyle/>
                    <a:p>
                      <a:endParaRPr lang="en-GB">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81898604"/>
                  </a:ext>
                </a:extLst>
              </a:tr>
              <a:tr h="227393">
                <a:tc>
                  <a:txBody>
                    <a:bodyPr/>
                    <a:lstStyle/>
                    <a:p>
                      <a:endParaRPr lang="en-GB"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90172908"/>
                  </a:ext>
                </a:extLst>
              </a:tr>
            </a:tbl>
          </a:graphicData>
        </a:graphic>
      </p:graphicFrame>
      <p:sp>
        <p:nvSpPr>
          <p:cNvPr id="17" name="pole tekstowe 16">
            <a:extLst>
              <a:ext uri="{FF2B5EF4-FFF2-40B4-BE49-F238E27FC236}">
                <a16:creationId xmlns:a16="http://schemas.microsoft.com/office/drawing/2014/main" id="{70D084C8-1081-B899-727E-2A8640C1F46E}"/>
              </a:ext>
            </a:extLst>
          </p:cNvPr>
          <p:cNvSpPr txBox="1"/>
          <p:nvPr/>
        </p:nvSpPr>
        <p:spPr>
          <a:xfrm>
            <a:off x="5059953" y="4196316"/>
            <a:ext cx="513944" cy="707886"/>
          </a:xfrm>
          <a:prstGeom prst="rect">
            <a:avLst/>
          </a:prstGeom>
          <a:noFill/>
        </p:spPr>
        <p:txBody>
          <a:bodyPr wrap="square" rtlCol="0">
            <a:spAutoFit/>
          </a:bodyPr>
          <a:lstStyle/>
          <a:p>
            <a:r>
              <a:rPr lang="en-GB" sz="4000" b="1" dirty="0">
                <a:latin typeface="Poppins" panose="00000500000000000000" pitchFamily="2" charset="-18"/>
                <a:cs typeface="Poppins" panose="00000500000000000000" pitchFamily="2" charset="-18"/>
              </a:rPr>
              <a:t>+</a:t>
            </a:r>
          </a:p>
        </p:txBody>
      </p:sp>
      <p:sp>
        <p:nvSpPr>
          <p:cNvPr id="18" name="pole tekstowe 17">
            <a:extLst>
              <a:ext uri="{FF2B5EF4-FFF2-40B4-BE49-F238E27FC236}">
                <a16:creationId xmlns:a16="http://schemas.microsoft.com/office/drawing/2014/main" id="{817D017C-1AD0-8040-549C-5E93D4347266}"/>
              </a:ext>
            </a:extLst>
          </p:cNvPr>
          <p:cNvSpPr txBox="1"/>
          <p:nvPr/>
        </p:nvSpPr>
        <p:spPr>
          <a:xfrm>
            <a:off x="8747994" y="4393436"/>
            <a:ext cx="513944" cy="707886"/>
          </a:xfrm>
          <a:prstGeom prst="rect">
            <a:avLst/>
          </a:prstGeom>
          <a:noFill/>
        </p:spPr>
        <p:txBody>
          <a:bodyPr wrap="square" rtlCol="0">
            <a:spAutoFit/>
          </a:bodyPr>
          <a:lstStyle/>
          <a:p>
            <a:r>
              <a:rPr lang="en-GB" sz="4000" b="1" dirty="0">
                <a:latin typeface="Poppins" panose="00000500000000000000" pitchFamily="2" charset="-18"/>
                <a:cs typeface="Poppins" panose="00000500000000000000" pitchFamily="2" charset="-18"/>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ole tekstowe 3">
            <a:extLst>
              <a:ext uri="{FF2B5EF4-FFF2-40B4-BE49-F238E27FC236}">
                <a16:creationId xmlns:a16="http://schemas.microsoft.com/office/drawing/2014/main" id="{0F140456-47EE-9157-8335-5DA63E3E40B1}"/>
              </a:ext>
            </a:extLst>
          </p:cNvPr>
          <p:cNvSpPr txBox="1"/>
          <p:nvPr/>
        </p:nvSpPr>
        <p:spPr>
          <a:xfrm>
            <a:off x="407988" y="565805"/>
            <a:ext cx="11376025" cy="523220"/>
          </a:xfrm>
          <a:prstGeom prst="rect">
            <a:avLst/>
          </a:prstGeom>
          <a:noFill/>
        </p:spPr>
        <p:txBody>
          <a:bodyPr wrap="square" rtlCol="0">
            <a:spAutoFit/>
          </a:bodyPr>
          <a:lstStyle/>
          <a:p>
            <a:r>
              <a:rPr lang="en-GB" sz="2800" b="1">
                <a:latin typeface="Poppins" panose="00000500000000000000" pitchFamily="2" charset="-18"/>
                <a:cs typeface="Poppins" panose="00000500000000000000" pitchFamily="2" charset="-18"/>
              </a:rPr>
              <a:t>W1 Agenda</a:t>
            </a:r>
          </a:p>
        </p:txBody>
      </p:sp>
      <p:sp>
        <p:nvSpPr>
          <p:cNvPr id="5" name="pole tekstowe 4">
            <a:extLst>
              <a:ext uri="{FF2B5EF4-FFF2-40B4-BE49-F238E27FC236}">
                <a16:creationId xmlns:a16="http://schemas.microsoft.com/office/drawing/2014/main" id="{CFE70D87-7CD2-F74B-02FE-8FC044A1651E}"/>
              </a:ext>
            </a:extLst>
          </p:cNvPr>
          <p:cNvSpPr txBox="1"/>
          <p:nvPr/>
        </p:nvSpPr>
        <p:spPr>
          <a:xfrm>
            <a:off x="407988" y="1089025"/>
            <a:ext cx="11376025" cy="5848268"/>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pl-PL" sz="2800" b="1" dirty="0" err="1">
                <a:latin typeface="Poppins" panose="00000500000000000000" pitchFamily="2" charset="-18"/>
                <a:cs typeface="Poppins" panose="00000500000000000000" pitchFamily="2" charset="-18"/>
              </a:rPr>
              <a:t>Introduction</a:t>
            </a:r>
            <a:r>
              <a:rPr lang="pl-PL" sz="2800" b="1" dirty="0">
                <a:latin typeface="Poppins" panose="00000500000000000000" pitchFamily="2" charset="-18"/>
                <a:cs typeface="Poppins" panose="00000500000000000000" pitchFamily="2" charset="-18"/>
              </a:rPr>
              <a:t> to </a:t>
            </a:r>
            <a:r>
              <a:rPr lang="pl-PL" sz="2800" b="1" dirty="0" err="1">
                <a:latin typeface="Poppins" panose="00000500000000000000" pitchFamily="2" charset="-18"/>
                <a:cs typeface="Poppins" panose="00000500000000000000" pitchFamily="2" charset="-18"/>
              </a:rPr>
              <a:t>GenAI</a:t>
            </a:r>
            <a:endParaRPr lang="en-GB" sz="2800" b="1" dirty="0">
              <a:latin typeface="Poppins" panose="00000500000000000000" pitchFamily="2" charset="-18"/>
              <a:cs typeface="Poppins" panose="00000500000000000000" pitchFamily="2" charset="-18"/>
            </a:endParaRPr>
          </a:p>
          <a:p>
            <a:pPr marL="457200" indent="-457200">
              <a:lnSpc>
                <a:spcPct val="150000"/>
              </a:lnSpc>
              <a:buFont typeface="Arial" panose="020B0604020202020204" pitchFamily="34" charset="0"/>
              <a:buChar char="•"/>
            </a:pPr>
            <a:r>
              <a:rPr lang="pl-PL" sz="2800" b="1" dirty="0" err="1">
                <a:latin typeface="Poppins" panose="00000500000000000000" pitchFamily="2" charset="-18"/>
                <a:cs typeface="Poppins" panose="00000500000000000000" pitchFamily="2" charset="-18"/>
              </a:rPr>
              <a:t>Why</a:t>
            </a:r>
            <a:r>
              <a:rPr lang="pl-PL" sz="2800" b="1" dirty="0">
                <a:latin typeface="Poppins" panose="00000500000000000000" pitchFamily="2" charset="-18"/>
                <a:cs typeface="Poppins" panose="00000500000000000000" pitchFamily="2" charset="-18"/>
              </a:rPr>
              <a:t> do </a:t>
            </a:r>
            <a:r>
              <a:rPr lang="pl-PL" sz="2800" b="1" dirty="0" err="1">
                <a:latin typeface="Poppins" panose="00000500000000000000" pitchFamily="2" charset="-18"/>
                <a:cs typeface="Poppins" panose="00000500000000000000" pitchFamily="2" charset="-18"/>
              </a:rPr>
              <a:t>LLMs</a:t>
            </a:r>
            <a:r>
              <a:rPr lang="pl-PL" sz="2800" b="1" dirty="0">
                <a:latin typeface="Poppins" panose="00000500000000000000" pitchFamily="2" charset="-18"/>
                <a:cs typeface="Poppins" panose="00000500000000000000" pitchFamily="2" charset="-18"/>
              </a:rPr>
              <a:t> and NLP </a:t>
            </a:r>
            <a:r>
              <a:rPr lang="pl-PL" sz="2800" b="1" dirty="0" err="1">
                <a:latin typeface="Poppins" panose="00000500000000000000" pitchFamily="2" charset="-18"/>
                <a:cs typeface="Poppins" panose="00000500000000000000" pitchFamily="2" charset="-18"/>
              </a:rPr>
              <a:t>dominate</a:t>
            </a:r>
            <a:r>
              <a:rPr lang="pl-PL" sz="2800" b="1" dirty="0">
                <a:latin typeface="Poppins" panose="00000500000000000000" pitchFamily="2" charset="-18"/>
                <a:cs typeface="Poppins" panose="00000500000000000000" pitchFamily="2" charset="-18"/>
              </a:rPr>
              <a:t> AI?</a:t>
            </a:r>
            <a:endParaRPr lang="en-GB" sz="2800" b="1" dirty="0">
              <a:latin typeface="Poppins" panose="00000500000000000000" pitchFamily="2" charset="-18"/>
              <a:cs typeface="Poppins" panose="00000500000000000000" pitchFamily="2" charset="-18"/>
            </a:endParaRPr>
          </a:p>
          <a:p>
            <a:pPr marL="457200" indent="-457200">
              <a:lnSpc>
                <a:spcPct val="150000"/>
              </a:lnSpc>
              <a:buFont typeface="Arial" panose="020B0604020202020204" pitchFamily="34" charset="0"/>
              <a:buChar char="•"/>
            </a:pPr>
            <a:r>
              <a:rPr lang="pl-PL" sz="2800" b="1" dirty="0">
                <a:latin typeface="Poppins" panose="00000500000000000000" pitchFamily="2" charset="-18"/>
                <a:cs typeface="Poppins" panose="00000500000000000000" pitchFamily="2" charset="-18"/>
              </a:rPr>
              <a:t>NLP </a:t>
            </a:r>
            <a:r>
              <a:rPr lang="pl-PL" sz="2800" b="1" dirty="0" err="1">
                <a:latin typeface="Poppins" panose="00000500000000000000" pitchFamily="2" charset="-18"/>
                <a:cs typeface="Poppins" panose="00000500000000000000" pitchFamily="2" charset="-18"/>
              </a:rPr>
              <a:t>Theory</a:t>
            </a:r>
            <a:r>
              <a:rPr lang="pl-PL" sz="2800" b="1" dirty="0">
                <a:latin typeface="Poppins" panose="00000500000000000000" pitchFamily="2" charset="-18"/>
                <a:cs typeface="Poppins" panose="00000500000000000000" pitchFamily="2" charset="-18"/>
              </a:rPr>
              <a:t> </a:t>
            </a:r>
            <a:r>
              <a:rPr lang="pl-PL" sz="2800" b="1" dirty="0" err="1">
                <a:latin typeface="Poppins" panose="00000500000000000000" pitchFamily="2" charset="-18"/>
                <a:cs typeface="Poppins" panose="00000500000000000000" pitchFamily="2" charset="-18"/>
              </a:rPr>
              <a:t>basics</a:t>
            </a:r>
            <a:r>
              <a:rPr lang="pl-PL" sz="2800" b="1" dirty="0">
                <a:latin typeface="Poppins" panose="00000500000000000000" pitchFamily="2" charset="-18"/>
                <a:cs typeface="Poppins" panose="00000500000000000000" pitchFamily="2" charset="-18"/>
              </a:rPr>
              <a:t>:</a:t>
            </a:r>
            <a:endParaRPr lang="en-GB" sz="2800" b="1" dirty="0">
              <a:latin typeface="Poppins" panose="00000500000000000000" pitchFamily="2" charset="-18"/>
              <a:cs typeface="Poppins" panose="00000500000000000000" pitchFamily="2" charset="-18"/>
            </a:endParaRPr>
          </a:p>
          <a:p>
            <a:pPr marL="914400" lvl="1" indent="-457200">
              <a:lnSpc>
                <a:spcPct val="150000"/>
              </a:lnSpc>
              <a:buFont typeface="Arial" panose="020B0604020202020204" pitchFamily="34" charset="0"/>
              <a:buChar char="•"/>
            </a:pPr>
            <a:r>
              <a:rPr lang="pl-PL" sz="2800" b="1" dirty="0" err="1">
                <a:latin typeface="Poppins" panose="00000500000000000000" pitchFamily="2" charset="-18"/>
                <a:cs typeface="Poppins" panose="00000500000000000000" pitchFamily="2" charset="-18"/>
              </a:rPr>
              <a:t>Tokenization</a:t>
            </a:r>
            <a:r>
              <a:rPr lang="pl-PL" sz="2800" b="1" dirty="0">
                <a:latin typeface="Poppins" panose="00000500000000000000" pitchFamily="2" charset="-18"/>
                <a:cs typeface="Poppins" panose="00000500000000000000" pitchFamily="2" charset="-18"/>
              </a:rPr>
              <a:t> and </a:t>
            </a:r>
            <a:r>
              <a:rPr lang="pl-PL" sz="2800" b="1" dirty="0" err="1">
                <a:latin typeface="Poppins" panose="00000500000000000000" pitchFamily="2" charset="-18"/>
                <a:cs typeface="Poppins" panose="00000500000000000000" pitchFamily="2" charset="-18"/>
              </a:rPr>
              <a:t>Embeddings</a:t>
            </a:r>
            <a:endParaRPr lang="pl-PL" sz="2800" b="1" dirty="0">
              <a:latin typeface="Poppins" panose="00000500000000000000" pitchFamily="2" charset="-18"/>
              <a:cs typeface="Poppins" panose="00000500000000000000" pitchFamily="2" charset="-18"/>
            </a:endParaRPr>
          </a:p>
          <a:p>
            <a:pPr marL="914400" lvl="1" indent="-457200">
              <a:lnSpc>
                <a:spcPct val="150000"/>
              </a:lnSpc>
              <a:buFont typeface="Arial" panose="020B0604020202020204" pitchFamily="34" charset="0"/>
              <a:buChar char="•"/>
            </a:pPr>
            <a:r>
              <a:rPr lang="pl-PL" sz="2800" b="1" dirty="0" err="1">
                <a:latin typeface="Poppins" panose="00000500000000000000" pitchFamily="2" charset="-18"/>
                <a:cs typeface="Poppins" panose="00000500000000000000" pitchFamily="2" charset="-18"/>
              </a:rPr>
              <a:t>Semantic</a:t>
            </a:r>
            <a:r>
              <a:rPr lang="pl-PL" sz="2800" b="1" dirty="0">
                <a:latin typeface="Poppins" panose="00000500000000000000" pitchFamily="2" charset="-18"/>
                <a:cs typeface="Poppins" panose="00000500000000000000" pitchFamily="2" charset="-18"/>
              </a:rPr>
              <a:t> </a:t>
            </a:r>
            <a:r>
              <a:rPr lang="pl-PL" sz="2800" b="1" dirty="0" err="1">
                <a:latin typeface="Poppins" panose="00000500000000000000" pitchFamily="2" charset="-18"/>
                <a:cs typeface="Poppins" panose="00000500000000000000" pitchFamily="2" charset="-18"/>
              </a:rPr>
              <a:t>similarity</a:t>
            </a:r>
            <a:endParaRPr lang="pl-PL" sz="2800" b="1" dirty="0">
              <a:latin typeface="Poppins" panose="00000500000000000000" pitchFamily="2" charset="-18"/>
              <a:cs typeface="Poppins" panose="00000500000000000000" pitchFamily="2" charset="-18"/>
            </a:endParaRPr>
          </a:p>
          <a:p>
            <a:pPr marL="914400" lvl="1" indent="-457200">
              <a:lnSpc>
                <a:spcPct val="150000"/>
              </a:lnSpc>
              <a:buFont typeface="Arial" panose="020B0604020202020204" pitchFamily="34" charset="0"/>
              <a:buChar char="•"/>
            </a:pPr>
            <a:r>
              <a:rPr lang="pl-PL" sz="2800" b="1" dirty="0" err="1">
                <a:latin typeface="Poppins" panose="00000500000000000000" pitchFamily="2" charset="-18"/>
                <a:cs typeface="Poppins" panose="00000500000000000000" pitchFamily="2" charset="-18"/>
              </a:rPr>
              <a:t>Transformers</a:t>
            </a:r>
            <a:r>
              <a:rPr lang="pl-PL" sz="2800" b="1" dirty="0">
                <a:latin typeface="Poppins" panose="00000500000000000000" pitchFamily="2" charset="-18"/>
                <a:cs typeface="Poppins" panose="00000500000000000000" pitchFamily="2" charset="-18"/>
              </a:rPr>
              <a:t> &amp; </a:t>
            </a:r>
            <a:r>
              <a:rPr lang="pl-PL" sz="2800" b="1" dirty="0" err="1">
                <a:latin typeface="Poppins" panose="00000500000000000000" pitchFamily="2" charset="-18"/>
                <a:cs typeface="Poppins" panose="00000500000000000000" pitchFamily="2" charset="-18"/>
              </a:rPr>
              <a:t>Attention</a:t>
            </a:r>
            <a:endParaRPr lang="pl-PL" sz="2800" b="1" dirty="0">
              <a:latin typeface="Poppins" panose="00000500000000000000" pitchFamily="2" charset="-18"/>
              <a:cs typeface="Poppins" panose="00000500000000000000" pitchFamily="2" charset="-18"/>
            </a:endParaRPr>
          </a:p>
          <a:p>
            <a:pPr marL="914400" lvl="1" indent="-457200">
              <a:lnSpc>
                <a:spcPct val="150000"/>
              </a:lnSpc>
              <a:buFont typeface="Arial" panose="020B0604020202020204" pitchFamily="34" charset="0"/>
              <a:buChar char="•"/>
            </a:pPr>
            <a:r>
              <a:rPr lang="pl-PL" sz="2800" b="1" dirty="0">
                <a:latin typeface="Poppins" panose="00000500000000000000" pitchFamily="2" charset="-18"/>
                <a:cs typeface="Poppins" panose="00000500000000000000" pitchFamily="2" charset="-18"/>
              </a:rPr>
              <a:t>Training and Fine-</a:t>
            </a:r>
            <a:r>
              <a:rPr lang="pl-PL" sz="2800" b="1" dirty="0" err="1">
                <a:latin typeface="Poppins" panose="00000500000000000000" pitchFamily="2" charset="-18"/>
                <a:cs typeface="Poppins" panose="00000500000000000000" pitchFamily="2" charset="-18"/>
              </a:rPr>
              <a:t>tuning</a:t>
            </a:r>
            <a:r>
              <a:rPr lang="pl-PL" sz="2800" b="1" dirty="0">
                <a:latin typeface="Poppins" panose="00000500000000000000" pitchFamily="2" charset="-18"/>
                <a:cs typeface="Poppins" panose="00000500000000000000" pitchFamily="2" charset="-18"/>
              </a:rPr>
              <a:t> </a:t>
            </a:r>
            <a:r>
              <a:rPr lang="pl-PL" sz="2800" b="1" dirty="0" err="1">
                <a:latin typeface="Poppins" panose="00000500000000000000" pitchFamily="2" charset="-18"/>
                <a:cs typeface="Poppins" panose="00000500000000000000" pitchFamily="2" charset="-18"/>
              </a:rPr>
              <a:t>LLMs</a:t>
            </a:r>
            <a:endParaRPr lang="pl-PL" sz="2800" b="1" dirty="0">
              <a:latin typeface="Poppins" panose="00000500000000000000" pitchFamily="2" charset="-18"/>
              <a:cs typeface="Poppins" panose="00000500000000000000" pitchFamily="2" charset="-18"/>
            </a:endParaRPr>
          </a:p>
          <a:p>
            <a:pPr marL="914400" lvl="1" indent="-457200">
              <a:lnSpc>
                <a:spcPct val="150000"/>
              </a:lnSpc>
              <a:buFont typeface="Arial" panose="020B0604020202020204" pitchFamily="34" charset="0"/>
              <a:buChar char="•"/>
            </a:pPr>
            <a:endParaRPr lang="en-GB" sz="2800" b="1" dirty="0">
              <a:latin typeface="Poppins" panose="00000500000000000000" pitchFamily="2" charset="-18"/>
              <a:cs typeface="Poppins" panose="00000500000000000000" pitchFamily="2" charset="-18"/>
            </a:endParaRPr>
          </a:p>
          <a:p>
            <a:pPr>
              <a:lnSpc>
                <a:spcPct val="150000"/>
              </a:lnSpc>
            </a:pPr>
            <a:endParaRPr lang="en-GB" sz="2800" b="1" dirty="0">
              <a:latin typeface="Poppins" panose="00000500000000000000" pitchFamily="2" charset="-18"/>
              <a:cs typeface="Poppins" panose="00000500000000000000" pitchFamily="2" charset="-18"/>
            </a:endParaRPr>
          </a:p>
        </p:txBody>
      </p:sp>
    </p:spTree>
    <p:extLst>
      <p:ext uri="{BB962C8B-B14F-4D97-AF65-F5344CB8AC3E}">
        <p14:creationId xmlns:p14="http://schemas.microsoft.com/office/powerpoint/2010/main" val="276169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D4DBFA6-B694-1DD3-136B-0BDDA1647388}"/>
              </a:ext>
            </a:extLst>
          </p:cNvPr>
          <p:cNvSpPr>
            <a:spLocks noGrp="1"/>
          </p:cNvSpPr>
          <p:nvPr>
            <p:ph type="ctrTitle"/>
          </p:nvPr>
        </p:nvSpPr>
        <p:spPr/>
        <p:txBody>
          <a:bodyPr/>
          <a:lstStyle/>
          <a:p>
            <a:r>
              <a:rPr lang="pl-PL" sz="6000" b="1" dirty="0" err="1">
                <a:latin typeface="Poppins" panose="00000500000000000000" pitchFamily="2" charset="-18"/>
                <a:cs typeface="Poppins" panose="00000500000000000000" pitchFamily="2" charset="-18"/>
              </a:rPr>
              <a:t>Introduction</a:t>
            </a:r>
            <a:r>
              <a:rPr lang="pl-PL" sz="6000" b="1" dirty="0">
                <a:latin typeface="Poppins" panose="00000500000000000000" pitchFamily="2" charset="-18"/>
                <a:cs typeface="Poppins" panose="00000500000000000000" pitchFamily="2" charset="-18"/>
              </a:rPr>
              <a:t> </a:t>
            </a:r>
            <a:r>
              <a:rPr lang="en-GB" sz="6000" b="1" dirty="0">
                <a:latin typeface="Poppins" panose="00000500000000000000" pitchFamily="2" charset="-18"/>
                <a:cs typeface="Poppins" panose="00000500000000000000" pitchFamily="2" charset="-18"/>
              </a:rPr>
              <a:t>Generative AI</a:t>
            </a:r>
            <a:endParaRPr lang="en-GB" dirty="0">
              <a:latin typeface="Poppins Bold" panose="00000800000000000000" pitchFamily="2" charset="-18"/>
              <a:cs typeface="Poppins Bold" panose="00000800000000000000" pitchFamily="2" charset="-18"/>
            </a:endParaRPr>
          </a:p>
        </p:txBody>
      </p:sp>
    </p:spTree>
    <p:extLst>
      <p:ext uri="{BB962C8B-B14F-4D97-AF65-F5344CB8AC3E}">
        <p14:creationId xmlns:p14="http://schemas.microsoft.com/office/powerpoint/2010/main" val="1228832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117F5A-7FD8-A0B0-4006-F93F9C241FA6}"/>
            </a:ext>
          </a:extLst>
        </p:cNvPr>
        <p:cNvGrpSpPr/>
        <p:nvPr/>
      </p:nvGrpSpPr>
      <p:grpSpPr>
        <a:xfrm>
          <a:off x="0" y="0"/>
          <a:ext cx="0" cy="0"/>
          <a:chOff x="0" y="0"/>
          <a:chExt cx="0" cy="0"/>
        </a:xfrm>
      </p:grpSpPr>
      <p:sp>
        <p:nvSpPr>
          <p:cNvPr id="4" name="pole tekstowe 3">
            <a:extLst>
              <a:ext uri="{FF2B5EF4-FFF2-40B4-BE49-F238E27FC236}">
                <a16:creationId xmlns:a16="http://schemas.microsoft.com/office/drawing/2014/main" id="{A2CB660C-2AF0-2345-4C2F-77F9C3479E26}"/>
              </a:ext>
            </a:extLst>
          </p:cNvPr>
          <p:cNvSpPr txBox="1"/>
          <p:nvPr/>
        </p:nvSpPr>
        <p:spPr>
          <a:xfrm>
            <a:off x="407988" y="565805"/>
            <a:ext cx="11376025" cy="523220"/>
          </a:xfrm>
          <a:prstGeom prst="rect">
            <a:avLst/>
          </a:prstGeom>
          <a:noFill/>
        </p:spPr>
        <p:txBody>
          <a:bodyPr wrap="square" rtlCol="0">
            <a:spAutoFit/>
          </a:bodyPr>
          <a:lstStyle/>
          <a:p>
            <a:r>
              <a:rPr lang="pl-PL" sz="2800" b="1" dirty="0" err="1">
                <a:latin typeface="Poppins" panose="00000500000000000000" pitchFamily="2" charset="-18"/>
                <a:cs typeface="Poppins" panose="00000500000000000000" pitchFamily="2" charset="-18"/>
              </a:rPr>
              <a:t>What</a:t>
            </a:r>
            <a:r>
              <a:rPr lang="pl-PL" sz="2800" b="1" dirty="0">
                <a:latin typeface="Poppins" panose="00000500000000000000" pitchFamily="2" charset="-18"/>
                <a:cs typeface="Poppins" panose="00000500000000000000" pitchFamily="2" charset="-18"/>
              </a:rPr>
              <a:t> </a:t>
            </a:r>
            <a:r>
              <a:rPr lang="pl-PL" sz="2800" b="1" dirty="0" err="1">
                <a:latin typeface="Poppins" panose="00000500000000000000" pitchFamily="2" charset="-18"/>
                <a:cs typeface="Poppins" panose="00000500000000000000" pitchFamily="2" charset="-18"/>
              </a:rPr>
              <a:t>is</a:t>
            </a:r>
            <a:r>
              <a:rPr lang="pl-PL" sz="2800" b="1" dirty="0">
                <a:latin typeface="Poppins" panose="00000500000000000000" pitchFamily="2" charset="-18"/>
                <a:cs typeface="Poppins" panose="00000500000000000000" pitchFamily="2" charset="-18"/>
              </a:rPr>
              <a:t> Gen AI?</a:t>
            </a:r>
            <a:endParaRPr lang="en-GB" sz="2800" b="1" dirty="0">
              <a:latin typeface="Poppins" panose="00000500000000000000" pitchFamily="2" charset="-18"/>
              <a:cs typeface="Poppins" panose="00000500000000000000" pitchFamily="2" charset="-18"/>
            </a:endParaRPr>
          </a:p>
        </p:txBody>
      </p:sp>
      <p:sp>
        <p:nvSpPr>
          <p:cNvPr id="2" name="pole tekstowe 1">
            <a:extLst>
              <a:ext uri="{FF2B5EF4-FFF2-40B4-BE49-F238E27FC236}">
                <a16:creationId xmlns:a16="http://schemas.microsoft.com/office/drawing/2014/main" id="{9466024D-F03E-61F2-9065-F66D3B1DF3FD}"/>
              </a:ext>
            </a:extLst>
          </p:cNvPr>
          <p:cNvSpPr txBox="1"/>
          <p:nvPr/>
        </p:nvSpPr>
        <p:spPr>
          <a:xfrm>
            <a:off x="407989" y="1484243"/>
            <a:ext cx="6483142" cy="5078313"/>
          </a:xfrm>
          <a:prstGeom prst="rect">
            <a:avLst/>
          </a:prstGeom>
          <a:noFill/>
        </p:spPr>
        <p:txBody>
          <a:bodyPr wrap="square" rtlCol="0">
            <a:spAutoFit/>
          </a:bodyPr>
          <a:lstStyle/>
          <a:p>
            <a:r>
              <a:rPr lang="en-GB" b="1" dirty="0">
                <a:latin typeface="Poppins" panose="00000500000000000000" pitchFamily="2" charset="-18"/>
                <a:cs typeface="Poppins" panose="00000500000000000000" pitchFamily="2" charset="-18"/>
              </a:rPr>
              <a:t>Definition: </a:t>
            </a:r>
            <a:br>
              <a:rPr lang="pl-PL" b="1" dirty="0">
                <a:latin typeface="Poppins" panose="00000500000000000000" pitchFamily="2" charset="-18"/>
                <a:cs typeface="Poppins" panose="00000500000000000000" pitchFamily="2" charset="-18"/>
              </a:rPr>
            </a:br>
            <a:r>
              <a:rPr lang="en-GB" dirty="0">
                <a:latin typeface="Poppins" panose="00000500000000000000" pitchFamily="2" charset="-18"/>
                <a:cs typeface="Poppins" panose="00000500000000000000" pitchFamily="2" charset="-18"/>
              </a:rPr>
              <a:t>AI that generates new content—text, images, music—by learning patterns in large datasets.</a:t>
            </a:r>
            <a:endParaRPr lang="pl-PL" dirty="0">
              <a:latin typeface="Poppins" panose="00000500000000000000" pitchFamily="2" charset="-18"/>
              <a:cs typeface="Poppins" panose="00000500000000000000" pitchFamily="2" charset="-18"/>
            </a:endParaRPr>
          </a:p>
          <a:p>
            <a:endParaRPr lang="pl-PL" dirty="0">
              <a:latin typeface="Poppins" panose="00000500000000000000" pitchFamily="2" charset="-18"/>
              <a:cs typeface="Poppins" panose="00000500000000000000" pitchFamily="2" charset="-18"/>
            </a:endParaRPr>
          </a:p>
          <a:p>
            <a:r>
              <a:rPr lang="pl-PL" b="1" dirty="0">
                <a:latin typeface="Poppins" panose="00000500000000000000" pitchFamily="2" charset="-18"/>
                <a:cs typeface="Poppins" panose="00000500000000000000" pitchFamily="2" charset="-18"/>
              </a:rPr>
              <a:t>Most popular </a:t>
            </a:r>
            <a:r>
              <a:rPr lang="en-GB" b="1" dirty="0">
                <a:latin typeface="Poppins" panose="00000500000000000000" pitchFamily="2" charset="-18"/>
                <a:cs typeface="Poppins" panose="00000500000000000000" pitchFamily="2" charset="-18"/>
              </a:rPr>
              <a:t>Generative Models:</a:t>
            </a:r>
            <a:br>
              <a:rPr lang="pl-PL" dirty="0">
                <a:latin typeface="Poppins" panose="00000500000000000000" pitchFamily="2" charset="-18"/>
                <a:cs typeface="Poppins" panose="00000500000000000000" pitchFamily="2" charset="-18"/>
              </a:rPr>
            </a:br>
            <a:r>
              <a:rPr lang="en-GB" dirty="0">
                <a:latin typeface="Poppins" panose="00000500000000000000" pitchFamily="2" charset="-18"/>
                <a:cs typeface="Poppins" panose="00000500000000000000" pitchFamily="2" charset="-18"/>
              </a:rPr>
              <a:t> Includes techniques like GANs (Generative Adversarial Networks), VAEs (Variational Autoencoders), and Transformers.</a:t>
            </a:r>
            <a:br>
              <a:rPr lang="pl-PL" dirty="0">
                <a:latin typeface="Poppins" panose="00000500000000000000" pitchFamily="2" charset="-18"/>
                <a:cs typeface="Poppins" panose="00000500000000000000" pitchFamily="2" charset="-18"/>
              </a:rPr>
            </a:br>
            <a:br>
              <a:rPr lang="pl-PL" dirty="0">
                <a:latin typeface="Poppins" panose="00000500000000000000" pitchFamily="2" charset="-18"/>
                <a:cs typeface="Poppins" panose="00000500000000000000" pitchFamily="2" charset="-18"/>
              </a:rPr>
            </a:br>
            <a:r>
              <a:rPr lang="en-GB" b="1" dirty="0">
                <a:latin typeface="Poppins" panose="00000500000000000000" pitchFamily="2" charset="-18"/>
                <a:cs typeface="Poppins" panose="00000500000000000000" pitchFamily="2" charset="-18"/>
              </a:rPr>
              <a:t>How It Works: </a:t>
            </a:r>
            <a:r>
              <a:rPr lang="en-GB" dirty="0">
                <a:latin typeface="Poppins" panose="00000500000000000000" pitchFamily="2" charset="-18"/>
                <a:cs typeface="Poppins" panose="00000500000000000000" pitchFamily="2" charset="-18"/>
              </a:rPr>
              <a:t>Learns the probability distribution of training data to create novel outputs.</a:t>
            </a:r>
            <a:endParaRPr lang="pl-PL" dirty="0">
              <a:latin typeface="Poppins" panose="00000500000000000000" pitchFamily="2" charset="-18"/>
              <a:cs typeface="Poppins" panose="00000500000000000000" pitchFamily="2" charset="-18"/>
            </a:endParaRPr>
          </a:p>
          <a:p>
            <a:endParaRPr lang="pl-PL" dirty="0">
              <a:latin typeface="Poppins" panose="00000500000000000000" pitchFamily="2" charset="-18"/>
              <a:cs typeface="Poppins" panose="00000500000000000000" pitchFamily="2" charset="-18"/>
            </a:endParaRPr>
          </a:p>
          <a:p>
            <a:r>
              <a:rPr lang="en-GB" b="1" dirty="0">
                <a:latin typeface="Poppins" panose="00000500000000000000" pitchFamily="2" charset="-18"/>
                <a:cs typeface="Poppins" panose="00000500000000000000" pitchFamily="2" charset="-18"/>
              </a:rPr>
              <a:t>Key Use Cases: </a:t>
            </a:r>
            <a:r>
              <a:rPr lang="en-GB" dirty="0">
                <a:latin typeface="Poppins" panose="00000500000000000000" pitchFamily="2" charset="-18"/>
                <a:cs typeface="Poppins" panose="00000500000000000000" pitchFamily="2" charset="-18"/>
              </a:rPr>
              <a:t>From writing assistance (ChatGPT) to image creation (DALL·E) and product design.</a:t>
            </a:r>
            <a:endParaRPr lang="pl-PL" dirty="0">
              <a:latin typeface="Poppins" panose="00000500000000000000" pitchFamily="2" charset="-18"/>
              <a:cs typeface="Poppins" panose="00000500000000000000" pitchFamily="2" charset="-18"/>
            </a:endParaRPr>
          </a:p>
          <a:p>
            <a:endParaRPr lang="pl-PL" dirty="0">
              <a:latin typeface="Poppins" panose="00000500000000000000" pitchFamily="2" charset="-18"/>
              <a:cs typeface="Poppins" panose="00000500000000000000" pitchFamily="2" charset="-18"/>
            </a:endParaRPr>
          </a:p>
          <a:p>
            <a:r>
              <a:rPr lang="en-GB" b="1" dirty="0">
                <a:latin typeface="Poppins" panose="00000500000000000000" pitchFamily="2" charset="-18"/>
                <a:cs typeface="Poppins" panose="00000500000000000000" pitchFamily="2" charset="-18"/>
              </a:rPr>
              <a:t>Ethical &amp; Practical Considerations: </a:t>
            </a:r>
            <a:r>
              <a:rPr lang="en-GB" dirty="0">
                <a:latin typeface="Poppins" panose="00000500000000000000" pitchFamily="2" charset="-18"/>
                <a:cs typeface="Poppins" panose="00000500000000000000" pitchFamily="2" charset="-18"/>
              </a:rPr>
              <a:t>Highlights issues around bias, copyright, and authenticity in AI-generated content.</a:t>
            </a:r>
          </a:p>
        </p:txBody>
      </p:sp>
    </p:spTree>
    <p:extLst>
      <p:ext uri="{BB962C8B-B14F-4D97-AF65-F5344CB8AC3E}">
        <p14:creationId xmlns:p14="http://schemas.microsoft.com/office/powerpoint/2010/main" val="1423507388"/>
      </p:ext>
    </p:extLst>
  </p:cSld>
  <p:clrMapOvr>
    <a:masterClrMapping/>
  </p:clrMapOvr>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869</TotalTime>
  <Words>5159</Words>
  <Application>Microsoft Office PowerPoint</Application>
  <PresentationFormat>Panoramiczny</PresentationFormat>
  <Paragraphs>584</Paragraphs>
  <Slides>65</Slides>
  <Notes>15</Notes>
  <HiddenSlides>0</HiddenSlides>
  <MMClips>0</MMClips>
  <ScaleCrop>false</ScaleCrop>
  <HeadingPairs>
    <vt:vector size="6" baseType="variant">
      <vt:variant>
        <vt:lpstr>Używane czcionki</vt:lpstr>
      </vt:variant>
      <vt:variant>
        <vt:i4>9</vt:i4>
      </vt:variant>
      <vt:variant>
        <vt:lpstr>Motyw</vt:lpstr>
      </vt:variant>
      <vt:variant>
        <vt:i4>1</vt:i4>
      </vt:variant>
      <vt:variant>
        <vt:lpstr>Tytuły slajdów</vt:lpstr>
      </vt:variant>
      <vt:variant>
        <vt:i4>65</vt:i4>
      </vt:variant>
    </vt:vector>
  </HeadingPairs>
  <TitlesOfParts>
    <vt:vector size="75" baseType="lpstr">
      <vt:lpstr>Arial</vt:lpstr>
      <vt:lpstr>Arial Black</vt:lpstr>
      <vt:lpstr>Calibri</vt:lpstr>
      <vt:lpstr>Calibri Light</vt:lpstr>
      <vt:lpstr>Lucida Sans Unicode</vt:lpstr>
      <vt:lpstr>Poppins</vt:lpstr>
      <vt:lpstr>Poppins Bold</vt:lpstr>
      <vt:lpstr>Poppins Medium</vt:lpstr>
      <vt:lpstr>Roboto</vt:lpstr>
      <vt:lpstr>Motyw pakietu Office</vt:lpstr>
      <vt:lpstr>Generative AI</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Introduction Generative AI</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Why do LLMs dominate GenAI revolution?</vt:lpstr>
      <vt:lpstr>Prezentacja programu PowerPoint</vt:lpstr>
      <vt:lpstr>Prezentacja programu PowerPoint</vt:lpstr>
      <vt:lpstr>Prezentacja programu PowerPoint</vt:lpstr>
      <vt:lpstr>Natural Language Processing theory</vt:lpstr>
      <vt:lpstr>Prezentacja programu PowerPoint</vt:lpstr>
      <vt:lpstr>Prezentacja programu PowerPoint</vt:lpstr>
      <vt:lpstr>Tokenization</vt:lpstr>
      <vt:lpstr>Prezentacja programu PowerPoint</vt:lpstr>
      <vt:lpstr>Word vectors and similarity</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Sequence models</vt:lpstr>
      <vt:lpstr>Prezentacja programu PowerPoint</vt:lpstr>
      <vt:lpstr>Prezentacja programu PowerPoint</vt:lpstr>
      <vt:lpstr>Attention &amp; Transformers</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Transformers can work in 3 different setups</vt:lpstr>
      <vt:lpstr>Prezentacja programu PowerPoint</vt:lpstr>
      <vt:lpstr>Large Language Models Training and finetuning</vt:lpstr>
      <vt:lpstr>Prezentacja programu PowerPoint</vt:lpstr>
      <vt:lpstr>Prezentacja programu PowerPoint</vt:lpstr>
      <vt:lpstr>Prezentacja programu PowerPoint</vt:lpstr>
      <vt:lpstr>Prezentacja programu PowerPoint</vt:lpstr>
      <vt:lpstr>Prezentacja programu PowerPoint</vt:lpstr>
      <vt:lpstr>Evaluating LLM performance</vt:lpstr>
      <vt:lpstr>Prezentacja programu PowerPoint</vt:lpstr>
      <vt:lpstr>Prezentacja programu PowerPoint</vt:lpstr>
      <vt:lpstr>Prezentacja programu PowerPoint</vt:lpstr>
      <vt:lpstr>Tuning LLMs</vt:lpstr>
      <vt:lpstr>Prezentacja programu PowerPoint</vt:lpstr>
      <vt:lpstr>Prezentacja programu PowerPoint</vt:lpstr>
      <vt:lpstr>Prezentacja programu PowerPoint</vt:lpstr>
      <vt:lpstr>Prezentacja programu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jan majewski</dc:creator>
  <cp:lastModifiedBy>jan majewski</cp:lastModifiedBy>
  <cp:revision>20</cp:revision>
  <dcterms:created xsi:type="dcterms:W3CDTF">2022-12-12T17:14:53Z</dcterms:created>
  <dcterms:modified xsi:type="dcterms:W3CDTF">2025-02-22T08:47:30Z</dcterms:modified>
</cp:coreProperties>
</file>