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69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9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5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0232-82DB-4041-B2A4-407E3B582B05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063F-9670-4A58-8903-BB6A4F787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文献数据库构建示意图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5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6084277" cy="1035783"/>
          </a:xfrm>
        </p:spPr>
        <p:txBody>
          <a:bodyPr>
            <a:normAutofit/>
          </a:bodyPr>
          <a:lstStyle/>
          <a:p>
            <a:r>
              <a:rPr lang="zh-CN" altLang="en-US" sz="3000" dirty="0" smtClean="0"/>
              <a:t>基本数据结构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615" y="1051902"/>
            <a:ext cx="6148754" cy="5524744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此</a:t>
            </a:r>
            <a:r>
              <a:rPr lang="zh-CN" altLang="zh-CN" sz="1800" dirty="0" smtClean="0"/>
              <a:t>框架在</a:t>
            </a:r>
            <a:r>
              <a:rPr lang="en-US" altLang="zh-CN" sz="1800" dirty="0" err="1"/>
              <a:t>sql</a:t>
            </a:r>
            <a:r>
              <a:rPr lang="zh-CN" altLang="zh-CN" sz="1800" dirty="0"/>
              <a:t>中实现，用于对疾病调查干预数据的</a:t>
            </a:r>
            <a:r>
              <a:rPr lang="zh-CN" altLang="zh-CN" sz="1800" dirty="0" smtClean="0"/>
              <a:t>收集</a:t>
            </a:r>
            <a:endParaRPr lang="en-US" altLang="zh-CN" sz="1800" dirty="0" smtClean="0"/>
          </a:p>
          <a:p>
            <a:r>
              <a:rPr lang="zh-CN" altLang="zh-CN" sz="1800" dirty="0" smtClean="0"/>
              <a:t>框架</a:t>
            </a:r>
            <a:r>
              <a:rPr lang="zh-CN" altLang="zh-CN" sz="1800" dirty="0"/>
              <a:t>分为</a:t>
            </a:r>
            <a:r>
              <a:rPr lang="en-US" altLang="zh-CN" sz="1800" dirty="0"/>
              <a:t>5</a:t>
            </a:r>
            <a:r>
              <a:rPr lang="zh-CN" altLang="zh-CN" sz="1800" dirty="0"/>
              <a:t>个表格：</a:t>
            </a:r>
            <a:r>
              <a:rPr lang="en-US" altLang="zh-CN" sz="1800" dirty="0"/>
              <a:t>Basic Sources, Survey Description, Location Information, Disease Data</a:t>
            </a:r>
            <a:r>
              <a:rPr lang="zh-CN" altLang="zh-CN" sz="1800" dirty="0"/>
              <a:t>和</a:t>
            </a:r>
            <a:r>
              <a:rPr lang="en-US" altLang="zh-CN" sz="1800" dirty="0"/>
              <a:t>Intervention </a:t>
            </a:r>
            <a:r>
              <a:rPr lang="en-US" altLang="zh-CN" sz="1800" dirty="0" smtClean="0"/>
              <a:t>Data</a:t>
            </a:r>
          </a:p>
          <a:p>
            <a:r>
              <a:rPr lang="zh-CN" altLang="zh-CN" sz="1800" dirty="0" smtClean="0"/>
              <a:t>各</a:t>
            </a:r>
            <a:r>
              <a:rPr lang="zh-CN" altLang="zh-CN" sz="1800" dirty="0"/>
              <a:t>表按顺序是</a:t>
            </a:r>
            <a:r>
              <a:rPr lang="en-US" altLang="zh-CN" sz="1800" dirty="0"/>
              <a:t>1</a:t>
            </a:r>
            <a:r>
              <a:rPr lang="zh-CN" altLang="zh-CN" sz="1800" dirty="0"/>
              <a:t>：</a:t>
            </a:r>
            <a:r>
              <a:rPr lang="en-US" altLang="zh-CN" sz="1800" dirty="0"/>
              <a:t>n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关系</a:t>
            </a:r>
            <a:r>
              <a:rPr lang="zh-CN" altLang="en-US" sz="1200" dirty="0"/>
              <a:t>（</a:t>
            </a:r>
            <a:r>
              <a:rPr lang="zh-CN" altLang="zh-CN" sz="1200" dirty="0" smtClean="0"/>
              <a:t>例如</a:t>
            </a:r>
            <a:r>
              <a:rPr lang="zh-CN" altLang="zh-CN" sz="1200" dirty="0"/>
              <a:t>，在收集一篇文献过程中，文献的基本信息存储在“</a:t>
            </a:r>
            <a:r>
              <a:rPr lang="en-US" altLang="zh-CN" sz="1200" dirty="0"/>
              <a:t>Basic Sources</a:t>
            </a:r>
            <a:r>
              <a:rPr lang="zh-CN" altLang="zh-CN" sz="1200" dirty="0"/>
              <a:t>”表中；每篇文献可能有不止一个的调查数据，这些调查数据的基本情况存储在“</a:t>
            </a:r>
            <a:r>
              <a:rPr lang="en-US" altLang="zh-CN" sz="1200" dirty="0"/>
              <a:t>Survey Description</a:t>
            </a:r>
            <a:r>
              <a:rPr lang="zh-CN" altLang="zh-CN" sz="1200" dirty="0"/>
              <a:t>”中；每个调查可能涉及到多个调查地点，关于调查地点的数据存储在“</a:t>
            </a:r>
            <a:r>
              <a:rPr lang="en-US" altLang="zh-CN" sz="1200" dirty="0"/>
              <a:t>Location Information</a:t>
            </a:r>
            <a:r>
              <a:rPr lang="zh-CN" altLang="zh-CN" sz="1200" dirty="0"/>
              <a:t>”中；而每个调查地点，可能有多个疾病数据，这些数据存储在“</a:t>
            </a:r>
            <a:r>
              <a:rPr lang="en-US" altLang="zh-CN" sz="1200" dirty="0"/>
              <a:t>Disease Data</a:t>
            </a:r>
            <a:r>
              <a:rPr lang="zh-CN" altLang="zh-CN" sz="1200" dirty="0"/>
              <a:t>”中；最后，每个疾病数据的不同时间点的干预情况，存储在“</a:t>
            </a:r>
            <a:r>
              <a:rPr lang="en-US" altLang="zh-CN" sz="1200" dirty="0"/>
              <a:t>Intervention Data</a:t>
            </a:r>
            <a:r>
              <a:rPr lang="zh-CN" altLang="zh-CN" sz="1200" dirty="0"/>
              <a:t>”中</a:t>
            </a:r>
            <a:r>
              <a:rPr lang="zh-CN" altLang="zh-CN" sz="1200" dirty="0" smtClean="0"/>
              <a:t>。</a:t>
            </a:r>
            <a:r>
              <a:rPr lang="zh-CN" altLang="en-US" sz="1200" dirty="0"/>
              <a:t>）</a:t>
            </a:r>
            <a:endParaRPr lang="zh-CN" altLang="zh-CN" sz="1200" dirty="0"/>
          </a:p>
          <a:p>
            <a:r>
              <a:rPr lang="zh-CN" altLang="zh-CN" sz="1800" dirty="0"/>
              <a:t>该数据结构和每个变量的数据类型已经设好：</a:t>
            </a:r>
            <a:r>
              <a:rPr lang="en-US" altLang="zh-CN" sz="1800" dirty="0" err="1" smtClean="0"/>
              <a:t>disease_database.mwb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b="1" dirty="0" smtClean="0"/>
              <a:t>制作</a:t>
            </a:r>
            <a:r>
              <a:rPr lang="zh-CN" altLang="zh-CN" sz="1800" b="1" dirty="0" smtClean="0"/>
              <a:t>要求</a:t>
            </a:r>
            <a:r>
              <a:rPr lang="zh-CN" altLang="zh-CN" sz="1800" b="1" dirty="0"/>
              <a:t>：</a:t>
            </a:r>
          </a:p>
          <a:p>
            <a:pPr lvl="1"/>
            <a:r>
              <a:rPr lang="zh-CN" altLang="zh-CN" sz="1400" dirty="0" smtClean="0"/>
              <a:t>做</a:t>
            </a:r>
            <a:r>
              <a:rPr lang="zh-CN" altLang="zh-CN" sz="1400" dirty="0"/>
              <a:t>一个方便数据输入的网页，有登陆账户和密码</a:t>
            </a:r>
            <a:r>
              <a:rPr lang="zh-CN" altLang="zh-CN" sz="1400" dirty="0" smtClean="0"/>
              <a:t>。</a:t>
            </a:r>
            <a:endParaRPr lang="zh-CN" altLang="zh-CN" sz="1400" dirty="0"/>
          </a:p>
          <a:p>
            <a:pPr lvl="1"/>
            <a:r>
              <a:rPr lang="zh-CN" altLang="zh-CN" sz="1400" dirty="0" smtClean="0"/>
              <a:t>有些</a:t>
            </a:r>
            <a:r>
              <a:rPr lang="zh-CN" altLang="zh-CN" sz="1400" dirty="0"/>
              <a:t>变量已经设置了输入限制，在输入不满足要求或错误时，给出不符合要求变量的提示。</a:t>
            </a:r>
          </a:p>
          <a:p>
            <a:pPr lvl="1"/>
            <a:r>
              <a:rPr lang="zh-CN" altLang="zh-CN" sz="1400" dirty="0" smtClean="0"/>
              <a:t>做</a:t>
            </a:r>
            <a:r>
              <a:rPr lang="zh-CN" altLang="zh-CN" sz="1400" dirty="0"/>
              <a:t>批量输入和输出的途径。</a:t>
            </a:r>
          </a:p>
          <a:p>
            <a:pPr lvl="1"/>
            <a:r>
              <a:rPr lang="zh-CN" altLang="zh-CN" sz="1400" dirty="0" smtClean="0"/>
              <a:t>在外</a:t>
            </a:r>
            <a:r>
              <a:rPr lang="zh-CN" altLang="zh-CN" sz="1400" dirty="0"/>
              <a:t>网能够登陆。</a:t>
            </a:r>
          </a:p>
          <a:p>
            <a:pPr lvl="1"/>
            <a:r>
              <a:rPr lang="zh-CN" altLang="zh-CN" sz="1400" dirty="0" smtClean="0"/>
              <a:t>方便</a:t>
            </a:r>
            <a:r>
              <a:rPr lang="zh-CN" altLang="zh-CN" sz="1400" dirty="0"/>
              <a:t>以后管理员添加账户、设置权限、增加变量、或修改一些变量的类型和输入限制。</a:t>
            </a:r>
          </a:p>
          <a:p>
            <a:endParaRPr lang="zh-CN" altLang="zh-CN" sz="1800" dirty="0"/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82" y="94149"/>
            <a:ext cx="4376464" cy="676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94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60516" y="2079172"/>
            <a:ext cx="3646714" cy="2286000"/>
            <a:chOff x="3429001" y="2057400"/>
            <a:chExt cx="3646714" cy="2286000"/>
          </a:xfrm>
        </p:grpSpPr>
        <p:sp>
          <p:nvSpPr>
            <p:cNvPr id="3" name="矩形 2"/>
            <p:cNvSpPr/>
            <p:nvPr/>
          </p:nvSpPr>
          <p:spPr>
            <a:xfrm>
              <a:off x="3429001" y="2057400"/>
              <a:ext cx="3646714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80214" y="2367444"/>
              <a:ext cx="1589314" cy="348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29364" y="237609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5996" y="302662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password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980214" y="3047609"/>
              <a:ext cx="1589314" cy="348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38102" y="3755571"/>
              <a:ext cx="914400" cy="413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login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55128" y="3755571"/>
              <a:ext cx="914400" cy="413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register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372781" y="34164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登录界面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32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53692" y="5127407"/>
            <a:ext cx="10105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不同的用户分配不同的权限等级：录入，录入</a:t>
            </a:r>
            <a:r>
              <a:rPr lang="en-US" altLang="zh-CN" dirty="0" smtClean="0"/>
              <a:t>+</a:t>
            </a:r>
            <a:r>
              <a:rPr lang="zh-CN" altLang="en-US" dirty="0" smtClean="0"/>
              <a:t>检索，录入</a:t>
            </a:r>
            <a:r>
              <a:rPr lang="en-US" altLang="zh-CN" dirty="0" smtClean="0"/>
              <a:t>+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修改，录入</a:t>
            </a:r>
            <a:r>
              <a:rPr lang="en-US" altLang="zh-CN" dirty="0" smtClean="0"/>
              <a:t>+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+</a:t>
            </a:r>
            <a:r>
              <a:rPr lang="zh-CN" altLang="en-US" dirty="0" smtClean="0"/>
              <a:t>提取；等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下方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框用于显示检索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”查阅数据库中已有数据，“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”将查阅结果批量输出，“</a:t>
            </a:r>
            <a:r>
              <a:rPr lang="en-US" altLang="zh-CN" dirty="0" smtClean="0"/>
              <a:t>Batch input</a:t>
            </a:r>
            <a:r>
              <a:rPr lang="zh-CN" altLang="en-US" dirty="0" smtClean="0"/>
              <a:t>”批量录入，“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”将已经选择的条目进行编辑，“</a:t>
            </a:r>
            <a:r>
              <a:rPr lang="en-US" altLang="zh-CN" dirty="0" smtClean="0"/>
              <a:t>New</a:t>
            </a:r>
            <a:r>
              <a:rPr lang="zh-CN" altLang="en-US" dirty="0" smtClean="0"/>
              <a:t>”新增输入、点击后进入“</a:t>
            </a:r>
            <a:r>
              <a:rPr lang="en-US" altLang="zh-CN" dirty="0" smtClean="0"/>
              <a:t>Basic sources</a:t>
            </a:r>
            <a:r>
              <a:rPr lang="zh-CN" altLang="en-US" dirty="0" smtClean="0"/>
              <a:t>”界面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5494813" y="37089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主界面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467616" y="1340576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53192" y="1400892"/>
            <a:ext cx="950639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1010" y="1400892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C</a:t>
            </a:r>
            <a:r>
              <a:rPr lang="en-US" altLang="zh-CN" dirty="0" smtClean="0"/>
              <a:t>ountry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90707" y="138872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D</a:t>
            </a:r>
            <a:r>
              <a:rPr lang="en-US" altLang="zh-CN" dirty="0" smtClean="0"/>
              <a:t>isease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1915" y="1397175"/>
            <a:ext cx="965885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36512" y="1923814"/>
            <a:ext cx="1024498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earch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69541" y="1923814"/>
            <a:ext cx="1024498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38966" y="1923814"/>
            <a:ext cx="1024498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xport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03477" y="1386680"/>
            <a:ext cx="6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Y</a:t>
            </a:r>
            <a:r>
              <a:rPr lang="en-US" altLang="zh-CN" dirty="0" smtClean="0"/>
              <a:t>ear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75727" y="1390027"/>
            <a:ext cx="787628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431694" y="1935316"/>
            <a:ext cx="1024498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467616" y="138872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Report 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492844" y="1400892"/>
            <a:ext cx="848234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24011" y="2557549"/>
            <a:ext cx="8791899" cy="2313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122877" y="2614245"/>
            <a:ext cx="333315" cy="2203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0156193" y="265182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26213" y="1917132"/>
            <a:ext cx="1334835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 input</a:t>
            </a:r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 rot="10800000">
            <a:off x="4926042" y="1469650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6896932" y="147262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8333460" y="147262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10156193" y="453443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2"/>
          <p:cNvSpPr txBox="1"/>
          <p:nvPr/>
        </p:nvSpPr>
        <p:spPr>
          <a:xfrm>
            <a:off x="8630038" y="1379903"/>
            <a:ext cx="14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Double check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122877" y="1384932"/>
            <a:ext cx="633046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10456192" y="1469649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632" y="1568494"/>
            <a:ext cx="8440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38609" y="5461752"/>
            <a:ext cx="9955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左边的树状结构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新增录入时，</a:t>
            </a:r>
            <a:r>
              <a:rPr lang="en-US" altLang="zh-CN" dirty="0" smtClean="0"/>
              <a:t>Report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自动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”则自动创建下级树杈进行输入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Basic sources</a:t>
            </a:r>
            <a:r>
              <a:rPr lang="zh-CN" altLang="en-US" dirty="0" smtClean="0"/>
              <a:t>页面中有两个特殊变量，一为是否公开供检索，二为是否已经进行二次检查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”回到主界面，“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”保存录入内容，“</a:t>
            </a:r>
            <a:r>
              <a:rPr lang="en-US" altLang="zh-CN" dirty="0" smtClean="0"/>
              <a:t>Add report</a:t>
            </a:r>
            <a:r>
              <a:rPr lang="zh-CN" altLang="en-US" dirty="0" smtClean="0"/>
              <a:t>”新增平级条目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892974" y="356445"/>
            <a:ext cx="235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录入与修改界面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Basic sources</a:t>
            </a:r>
            <a:endParaRPr lang="zh-CN" altLang="en-US" sz="2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45067" y="1607779"/>
            <a:ext cx="3071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1</a:t>
            </a:r>
          </a:p>
          <a:p>
            <a:pPr lvl="1"/>
            <a:r>
              <a:rPr lang="en-US" altLang="zh-CN" sz="1400" dirty="0"/>
              <a:t>Survey 1</a:t>
            </a:r>
          </a:p>
          <a:p>
            <a:pPr lvl="2"/>
            <a:r>
              <a:rPr lang="en-US" altLang="zh-CN" sz="1400" dirty="0"/>
              <a:t>…</a:t>
            </a:r>
          </a:p>
          <a:p>
            <a:pPr lvl="1"/>
            <a:r>
              <a:rPr lang="en-US" altLang="zh-CN" sz="1400" dirty="0"/>
              <a:t>Survey n</a:t>
            </a:r>
          </a:p>
          <a:p>
            <a:pPr lvl="2"/>
            <a:r>
              <a:rPr lang="en-US" altLang="zh-CN" sz="1400" dirty="0"/>
              <a:t>Location 1</a:t>
            </a:r>
          </a:p>
          <a:p>
            <a:pPr lvl="3"/>
            <a:r>
              <a:rPr lang="en-US" altLang="zh-CN" sz="1400" dirty="0"/>
              <a:t>…</a:t>
            </a:r>
          </a:p>
          <a:p>
            <a:pPr lvl="2"/>
            <a:r>
              <a:rPr lang="en-US" altLang="zh-CN" sz="1400" dirty="0"/>
              <a:t>Location n</a:t>
            </a:r>
          </a:p>
          <a:p>
            <a:pPr lvl="3"/>
            <a:r>
              <a:rPr lang="en-US" altLang="zh-CN" sz="1400" dirty="0"/>
              <a:t>Disease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3"/>
            <a:r>
              <a:rPr lang="en-US" altLang="zh-CN" sz="1400" dirty="0"/>
              <a:t>Disease n</a:t>
            </a:r>
          </a:p>
          <a:p>
            <a:pPr lvl="4"/>
            <a:r>
              <a:rPr lang="en-US" altLang="zh-CN" sz="1400" dirty="0"/>
              <a:t>Intervention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4"/>
            <a:r>
              <a:rPr lang="en-US" altLang="zh-CN" sz="1400" dirty="0"/>
              <a:t>Intervention n</a:t>
            </a:r>
          </a:p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2</a:t>
            </a:r>
          </a:p>
          <a:p>
            <a:pPr lvl="1"/>
            <a:r>
              <a:rPr lang="en-US" altLang="zh-CN" sz="1400" dirty="0"/>
              <a:t>…</a:t>
            </a:r>
          </a:p>
          <a:p>
            <a:pPr lvl="4"/>
            <a:endParaRPr lang="en-US" altLang="zh-CN" sz="1400" dirty="0" smtClean="0"/>
          </a:p>
        </p:txBody>
      </p:sp>
      <p:sp>
        <p:nvSpPr>
          <p:cNvPr id="3" name="矩形 2"/>
          <p:cNvSpPr/>
          <p:nvPr/>
        </p:nvSpPr>
        <p:spPr>
          <a:xfrm>
            <a:off x="1345067" y="1556774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45067" y="1556775"/>
            <a:ext cx="3453565" cy="365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0423" y="155677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4524644" y="498114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520754" y="160777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2204" y="1607779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Basic sources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5917837" y="2180084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12640" y="2188251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Reporter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2266" y="35594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84878" y="3147777"/>
            <a:ext cx="1589314" cy="348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00448" y="3976143"/>
            <a:ext cx="225112" cy="225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023732" y="3950943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/>
              <a:t>P</a:t>
            </a:r>
            <a:r>
              <a:rPr lang="en-US" altLang="zh-CN" sz="1400" dirty="0" smtClean="0"/>
              <a:t>ublicity</a:t>
            </a:r>
            <a:endParaRPr lang="zh-CN" altLang="en-US" sz="1400" dirty="0"/>
          </a:p>
        </p:txBody>
      </p:sp>
      <p:sp>
        <p:nvSpPr>
          <p:cNvPr id="46" name="椭圆 45"/>
          <p:cNvSpPr/>
          <p:nvPr/>
        </p:nvSpPr>
        <p:spPr>
          <a:xfrm>
            <a:off x="6268226" y="4382854"/>
            <a:ext cx="225112" cy="225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12640" y="4341522"/>
            <a:ext cx="1167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/>
              <a:t>Double check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8482214" y="4665743"/>
            <a:ext cx="713292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ave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527580" y="4668654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enu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3090" y="1652328"/>
            <a:ext cx="120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Report ID 1</a:t>
            </a:r>
            <a:endParaRPr lang="zh-CN" altLang="en-US" sz="1400" dirty="0"/>
          </a:p>
        </p:txBody>
      </p:sp>
      <p:sp>
        <p:nvSpPr>
          <p:cNvPr id="43" name="文本框 27"/>
          <p:cNvSpPr txBox="1"/>
          <p:nvPr/>
        </p:nvSpPr>
        <p:spPr>
          <a:xfrm>
            <a:off x="7583983" y="216415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Disease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312979" y="2164150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6796928" y="2229532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9195506" y="2223141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7"/>
          <p:cNvSpPr txBox="1"/>
          <p:nvPr/>
        </p:nvSpPr>
        <p:spPr>
          <a:xfrm>
            <a:off x="5012640" y="2648427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885094" y="2642313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764185" y="2691761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7"/>
          <p:cNvSpPr txBox="1"/>
          <p:nvPr/>
        </p:nvSpPr>
        <p:spPr>
          <a:xfrm>
            <a:off x="5012640" y="3188343"/>
            <a:ext cx="161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Document category</a:t>
            </a:r>
            <a:endParaRPr lang="zh-CN" altLang="en-US" sz="1400" dirty="0"/>
          </a:p>
        </p:txBody>
      </p:sp>
      <p:sp>
        <p:nvSpPr>
          <p:cNvPr id="57" name="等腰三角形 56"/>
          <p:cNvSpPr/>
          <p:nvPr/>
        </p:nvSpPr>
        <p:spPr>
          <a:xfrm rot="10800000">
            <a:off x="8047722" y="3229298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410526" y="156849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0414747" y="499286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10410857" y="161949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326901" y="467160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27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632" y="1568494"/>
            <a:ext cx="8440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834662" y="1838611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345067" y="1607779"/>
            <a:ext cx="3071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1</a:t>
            </a:r>
          </a:p>
          <a:p>
            <a:pPr lvl="1"/>
            <a:r>
              <a:rPr lang="en-US" altLang="zh-CN" sz="1400" dirty="0"/>
              <a:t>Survey 1</a:t>
            </a:r>
          </a:p>
          <a:p>
            <a:pPr lvl="2"/>
            <a:r>
              <a:rPr lang="en-US" altLang="zh-CN" sz="1400" dirty="0"/>
              <a:t>…</a:t>
            </a:r>
          </a:p>
          <a:p>
            <a:pPr lvl="1"/>
            <a:r>
              <a:rPr lang="en-US" altLang="zh-CN" sz="1400" dirty="0"/>
              <a:t>Survey n</a:t>
            </a:r>
          </a:p>
          <a:p>
            <a:pPr lvl="2"/>
            <a:r>
              <a:rPr lang="en-US" altLang="zh-CN" sz="1400" dirty="0"/>
              <a:t>Location 1</a:t>
            </a:r>
          </a:p>
          <a:p>
            <a:pPr lvl="3"/>
            <a:r>
              <a:rPr lang="en-US" altLang="zh-CN" sz="1400" dirty="0"/>
              <a:t>…</a:t>
            </a:r>
          </a:p>
          <a:p>
            <a:pPr lvl="2"/>
            <a:r>
              <a:rPr lang="en-US" altLang="zh-CN" sz="1400" dirty="0"/>
              <a:t>Location n</a:t>
            </a:r>
          </a:p>
          <a:p>
            <a:pPr lvl="3"/>
            <a:r>
              <a:rPr lang="en-US" altLang="zh-CN" sz="1400" dirty="0"/>
              <a:t>Disease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3"/>
            <a:r>
              <a:rPr lang="en-US" altLang="zh-CN" sz="1400" dirty="0"/>
              <a:t>Disease n</a:t>
            </a:r>
          </a:p>
          <a:p>
            <a:pPr lvl="4"/>
            <a:r>
              <a:rPr lang="en-US" altLang="zh-CN" sz="1400" dirty="0"/>
              <a:t>Intervention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4"/>
            <a:r>
              <a:rPr lang="en-US" altLang="zh-CN" sz="1400" dirty="0"/>
              <a:t>Intervention n</a:t>
            </a:r>
          </a:p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2</a:t>
            </a:r>
          </a:p>
          <a:p>
            <a:pPr lvl="1"/>
            <a:r>
              <a:rPr lang="en-US" altLang="zh-CN" sz="1400" dirty="0"/>
              <a:t>…</a:t>
            </a:r>
          </a:p>
          <a:p>
            <a:pPr lvl="4"/>
            <a:endParaRPr lang="en-US" altLang="zh-CN" sz="1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038609" y="5461752"/>
            <a:ext cx="995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通过点击上级界面（</a:t>
            </a:r>
            <a:r>
              <a:rPr lang="en-US" altLang="zh-CN" dirty="0" smtClean="0"/>
              <a:t>Basic sources</a:t>
            </a:r>
            <a:r>
              <a:rPr lang="zh-CN" altLang="en-US" dirty="0" smtClean="0"/>
              <a:t>）的“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”，来到此界面，</a:t>
            </a:r>
            <a:r>
              <a:rPr lang="en-US" altLang="zh-CN" dirty="0" smtClean="0"/>
              <a:t>Survey</a:t>
            </a:r>
            <a:r>
              <a:rPr lang="en-US" altLang="zh-CN" dirty="0" smtClean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自动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”则自动创建下级树杈进行输入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”则返回上级树杈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792529" y="356445"/>
            <a:ext cx="2551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录入与修改界面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Survey description</a:t>
            </a:r>
            <a:endParaRPr lang="zh-CN" altLang="en-US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345067" y="1556774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45067" y="1556775"/>
            <a:ext cx="3453565" cy="365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0423" y="155677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4524644" y="498114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520754" y="160777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2204" y="1607779"/>
            <a:ext cx="19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Survey description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059719" y="4671607"/>
            <a:ext cx="1338943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survey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17837" y="2180084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12640" y="2188251"/>
            <a:ext cx="89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Date type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2266" y="3283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15031" y="4671607"/>
            <a:ext cx="713292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ave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0947" y="1652328"/>
            <a:ext cx="120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Survey ID 1</a:t>
            </a:r>
            <a:endParaRPr lang="zh-CN" altLang="en-US" sz="1400" dirty="0"/>
          </a:p>
        </p:txBody>
      </p:sp>
      <p:sp>
        <p:nvSpPr>
          <p:cNvPr id="43" name="文本框 27"/>
          <p:cNvSpPr txBox="1"/>
          <p:nvPr/>
        </p:nvSpPr>
        <p:spPr>
          <a:xfrm>
            <a:off x="7526393" y="2164150"/>
            <a:ext cx="1042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Survey type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526034" y="2164150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6796928" y="2229532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9388937" y="221409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7"/>
          <p:cNvSpPr txBox="1"/>
          <p:nvPr/>
        </p:nvSpPr>
        <p:spPr>
          <a:xfrm>
            <a:off x="5012640" y="2648427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Month start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608193" y="2648427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410526" y="156849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0414747" y="499286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10410857" y="161949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30648" y="466865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8" name="文本框 27"/>
          <p:cNvSpPr txBox="1"/>
          <p:nvPr/>
        </p:nvSpPr>
        <p:spPr>
          <a:xfrm>
            <a:off x="7518282" y="2642313"/>
            <a:ext cx="111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Month finish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6179946" y="2653048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039693" y="269610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9477540" y="2696105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3348" y="467160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0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632" y="1568494"/>
            <a:ext cx="8440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834662" y="1838611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38609" y="5461752"/>
            <a:ext cx="995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通过点击上级界面（</a:t>
            </a:r>
            <a:r>
              <a:rPr lang="en-US" altLang="zh-CN" dirty="0" smtClean="0"/>
              <a:t>Survey description</a:t>
            </a:r>
            <a:r>
              <a:rPr lang="zh-CN" altLang="en-US" dirty="0" smtClean="0"/>
              <a:t>）的“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”，来到此界面，</a:t>
            </a:r>
            <a:r>
              <a:rPr lang="en-US" altLang="zh-CN" dirty="0" smtClean="0"/>
              <a:t>Location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自动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”则自动创建下级树杈进行输入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”则返回上级树杈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640243" y="356445"/>
            <a:ext cx="2855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录入与修改界面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Location information</a:t>
            </a:r>
            <a:endParaRPr lang="zh-CN" altLang="en-US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345067" y="1556774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20423" y="155677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4524644" y="498114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520754" y="160777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2204" y="1607779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Location information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016262" y="4671607"/>
            <a:ext cx="1423431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</a:t>
            </a:r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57368" y="2180084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12640" y="218825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ADM1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2266" y="3283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15031" y="4671607"/>
            <a:ext cx="713292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ave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7939" y="1630020"/>
            <a:ext cx="120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Location ID 1</a:t>
            </a:r>
            <a:endParaRPr lang="zh-CN" altLang="en-US" sz="1400" dirty="0"/>
          </a:p>
        </p:txBody>
      </p:sp>
      <p:sp>
        <p:nvSpPr>
          <p:cNvPr id="43" name="文本框 27"/>
          <p:cNvSpPr txBox="1"/>
          <p:nvPr/>
        </p:nvSpPr>
        <p:spPr>
          <a:xfrm>
            <a:off x="7549656" y="217065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ADM2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302915" y="2164150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7"/>
          <p:cNvSpPr txBox="1"/>
          <p:nvPr/>
        </p:nvSpPr>
        <p:spPr>
          <a:xfrm>
            <a:off x="5012640" y="264842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ADM3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608193" y="2648427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410526" y="156849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0414747" y="499286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10410857" y="161949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30648" y="466865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8" name="文本框 27"/>
          <p:cNvSpPr txBox="1"/>
          <p:nvPr/>
        </p:nvSpPr>
        <p:spPr>
          <a:xfrm>
            <a:off x="7508255" y="2642313"/>
            <a:ext cx="101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Point name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657368" y="2657669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3348" y="467160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15308" y="2478429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345067" y="1556775"/>
            <a:ext cx="3453565" cy="365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45067" y="1607779"/>
            <a:ext cx="3071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1</a:t>
            </a:r>
          </a:p>
          <a:p>
            <a:pPr lvl="1"/>
            <a:r>
              <a:rPr lang="en-US" altLang="zh-CN" sz="1400" dirty="0"/>
              <a:t>Survey 1</a:t>
            </a:r>
          </a:p>
          <a:p>
            <a:pPr lvl="2"/>
            <a:r>
              <a:rPr lang="en-US" altLang="zh-CN" sz="1400" dirty="0"/>
              <a:t>…</a:t>
            </a:r>
          </a:p>
          <a:p>
            <a:pPr lvl="1"/>
            <a:r>
              <a:rPr lang="en-US" altLang="zh-CN" sz="1400" dirty="0"/>
              <a:t>Survey n</a:t>
            </a:r>
          </a:p>
          <a:p>
            <a:pPr lvl="2"/>
            <a:r>
              <a:rPr lang="en-US" altLang="zh-CN" sz="1400" dirty="0"/>
              <a:t>Location 1</a:t>
            </a:r>
          </a:p>
          <a:p>
            <a:pPr lvl="3"/>
            <a:r>
              <a:rPr lang="en-US" altLang="zh-CN" sz="1400" dirty="0"/>
              <a:t>…</a:t>
            </a:r>
          </a:p>
          <a:p>
            <a:pPr lvl="2"/>
            <a:r>
              <a:rPr lang="en-US" altLang="zh-CN" sz="1400" dirty="0"/>
              <a:t>Location n</a:t>
            </a:r>
          </a:p>
          <a:p>
            <a:pPr lvl="3"/>
            <a:r>
              <a:rPr lang="en-US" altLang="zh-CN" sz="1400" dirty="0"/>
              <a:t>Disease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3"/>
            <a:r>
              <a:rPr lang="en-US" altLang="zh-CN" sz="1400" dirty="0"/>
              <a:t>Disease n</a:t>
            </a:r>
          </a:p>
          <a:p>
            <a:pPr lvl="4"/>
            <a:r>
              <a:rPr lang="en-US" altLang="zh-CN" sz="1400" dirty="0"/>
              <a:t>Intervention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4"/>
            <a:r>
              <a:rPr lang="en-US" altLang="zh-CN" sz="1400" dirty="0"/>
              <a:t>Intervention n</a:t>
            </a:r>
          </a:p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2</a:t>
            </a:r>
          </a:p>
          <a:p>
            <a:pPr lvl="1"/>
            <a:r>
              <a:rPr lang="en-US" altLang="zh-CN" sz="1400" dirty="0"/>
              <a:t>…</a:t>
            </a:r>
          </a:p>
          <a:p>
            <a:pPr lvl="4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729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632" y="1568494"/>
            <a:ext cx="8440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834662" y="1838611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38609" y="5461752"/>
            <a:ext cx="995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通过点击上级界面（</a:t>
            </a:r>
            <a:r>
              <a:rPr lang="en-US" altLang="zh-CN" dirty="0" smtClean="0"/>
              <a:t>Location information</a:t>
            </a:r>
            <a:r>
              <a:rPr lang="zh-CN" altLang="en-US" dirty="0" smtClean="0"/>
              <a:t>）的“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”，来到此界面，</a:t>
            </a:r>
            <a:r>
              <a:rPr lang="en-US" altLang="zh-CN" dirty="0" smtClean="0"/>
              <a:t>Disease</a:t>
            </a:r>
            <a:r>
              <a:rPr lang="en-US" altLang="zh-CN" dirty="0" smtClean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自动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”则自动创建下级树杈进行输入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”则返回上级树杈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892973" y="356445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录入与修改界面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Disease data</a:t>
            </a:r>
            <a:endParaRPr lang="zh-CN" altLang="en-US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345067" y="1556774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20423" y="155677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4524644" y="498114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520754" y="160777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2204" y="160777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Disease data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016262" y="4671607"/>
            <a:ext cx="1423431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25281" y="2180084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12640" y="218825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Species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2266" y="3283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15031" y="4671607"/>
            <a:ext cx="713292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ave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5100" y="1652328"/>
            <a:ext cx="120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Disease ID 1</a:t>
            </a:r>
            <a:endParaRPr lang="zh-CN" altLang="en-US" sz="1400" dirty="0"/>
          </a:p>
        </p:txBody>
      </p:sp>
      <p:sp>
        <p:nvSpPr>
          <p:cNvPr id="43" name="文本框 27"/>
          <p:cNvSpPr txBox="1"/>
          <p:nvPr/>
        </p:nvSpPr>
        <p:spPr>
          <a:xfrm>
            <a:off x="7302506" y="2170652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Num_positive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439693" y="2164150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7"/>
          <p:cNvSpPr txBox="1"/>
          <p:nvPr/>
        </p:nvSpPr>
        <p:spPr>
          <a:xfrm>
            <a:off x="5012640" y="2648427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Num_exam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439693" y="2648427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410526" y="156849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0414747" y="499286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10410857" y="161949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30648" y="466865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8" name="文本框 27"/>
          <p:cNvSpPr txBox="1"/>
          <p:nvPr/>
        </p:nvSpPr>
        <p:spPr>
          <a:xfrm>
            <a:off x="7340786" y="2642313"/>
            <a:ext cx="116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Perc_positive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984364" y="2657669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3348" y="467160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15308" y="2478429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345067" y="1556775"/>
            <a:ext cx="3453565" cy="365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37338" y="3109753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345067" y="1607779"/>
            <a:ext cx="3071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1</a:t>
            </a:r>
          </a:p>
          <a:p>
            <a:pPr lvl="1"/>
            <a:r>
              <a:rPr lang="en-US" altLang="zh-CN" sz="1400" dirty="0"/>
              <a:t>Survey 1</a:t>
            </a:r>
          </a:p>
          <a:p>
            <a:pPr lvl="2"/>
            <a:r>
              <a:rPr lang="en-US" altLang="zh-CN" sz="1400" dirty="0"/>
              <a:t>…</a:t>
            </a:r>
          </a:p>
          <a:p>
            <a:pPr lvl="1"/>
            <a:r>
              <a:rPr lang="en-US" altLang="zh-CN" sz="1400" dirty="0"/>
              <a:t>Survey n</a:t>
            </a:r>
          </a:p>
          <a:p>
            <a:pPr lvl="2"/>
            <a:r>
              <a:rPr lang="en-US" altLang="zh-CN" sz="1400" dirty="0"/>
              <a:t>Location 1</a:t>
            </a:r>
          </a:p>
          <a:p>
            <a:pPr lvl="3"/>
            <a:r>
              <a:rPr lang="en-US" altLang="zh-CN" sz="1400" dirty="0"/>
              <a:t>…</a:t>
            </a:r>
          </a:p>
          <a:p>
            <a:pPr lvl="2"/>
            <a:r>
              <a:rPr lang="en-US" altLang="zh-CN" sz="1400" dirty="0"/>
              <a:t>Location n</a:t>
            </a:r>
          </a:p>
          <a:p>
            <a:pPr lvl="3"/>
            <a:r>
              <a:rPr lang="en-US" altLang="zh-CN" sz="1400" dirty="0"/>
              <a:t>Disease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3"/>
            <a:r>
              <a:rPr lang="en-US" altLang="zh-CN" sz="1400" dirty="0"/>
              <a:t>Disease n</a:t>
            </a:r>
          </a:p>
          <a:p>
            <a:pPr lvl="4"/>
            <a:r>
              <a:rPr lang="en-US" altLang="zh-CN" sz="1400" dirty="0"/>
              <a:t>Intervention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4"/>
            <a:r>
              <a:rPr lang="en-US" altLang="zh-CN" sz="1400" dirty="0"/>
              <a:t>Intervention n</a:t>
            </a:r>
          </a:p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2</a:t>
            </a:r>
          </a:p>
          <a:p>
            <a:pPr lvl="1"/>
            <a:r>
              <a:rPr lang="en-US" altLang="zh-CN" sz="1400" dirty="0"/>
              <a:t>…</a:t>
            </a:r>
          </a:p>
          <a:p>
            <a:pPr lvl="4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170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2632" y="1568494"/>
            <a:ext cx="8440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834662" y="1838611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38609" y="5461752"/>
            <a:ext cx="995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通过点击上级界面（</a:t>
            </a:r>
            <a:r>
              <a:rPr lang="en-US" altLang="zh-CN" dirty="0" smtClean="0"/>
              <a:t>Disease data</a:t>
            </a:r>
            <a:r>
              <a:rPr lang="zh-CN" altLang="en-US" dirty="0" smtClean="0"/>
              <a:t>）的“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”，来到此界面，</a:t>
            </a:r>
            <a:r>
              <a:rPr lang="en-US" altLang="zh-CN" dirty="0" smtClean="0"/>
              <a:t>Intervention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自动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点击“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”则返回上级树杈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861522" y="356445"/>
            <a:ext cx="2413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录入与修改界面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Intervention data</a:t>
            </a:r>
            <a:endParaRPr lang="zh-CN" altLang="en-US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345067" y="1556774"/>
            <a:ext cx="9343046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20423" y="155677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4524644" y="498114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4520754" y="160777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02204" y="1607779"/>
            <a:ext cx="18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Intervention data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7485005" y="4680419"/>
            <a:ext cx="1931887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</a:t>
            </a:r>
            <a:r>
              <a:rPr lang="en-US" altLang="zh-CN" dirty="0" smtClean="0"/>
              <a:t>intervention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25281" y="2180084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12640" y="2188251"/>
            <a:ext cx="641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Group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2266" y="3283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56517" y="4668657"/>
            <a:ext cx="713292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ave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2134" y="1634118"/>
            <a:ext cx="146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Intervention ID 1</a:t>
            </a:r>
            <a:endParaRPr lang="zh-CN" altLang="en-US" sz="1400" dirty="0"/>
          </a:p>
        </p:txBody>
      </p:sp>
      <p:sp>
        <p:nvSpPr>
          <p:cNvPr id="43" name="文本框 27"/>
          <p:cNvSpPr txBox="1"/>
          <p:nvPr/>
        </p:nvSpPr>
        <p:spPr>
          <a:xfrm>
            <a:off x="7302506" y="2170652"/>
            <a:ext cx="1792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Months after baseline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9027005" y="2164150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7"/>
          <p:cNvSpPr txBox="1"/>
          <p:nvPr/>
        </p:nvSpPr>
        <p:spPr>
          <a:xfrm>
            <a:off x="5012640" y="264842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Drug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8933145" y="2648427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410526" y="1568494"/>
            <a:ext cx="277587" cy="365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10414747" y="4992864"/>
            <a:ext cx="262791" cy="2258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10410857" y="1619499"/>
            <a:ext cx="266681" cy="2292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27"/>
          <p:cNvSpPr txBox="1"/>
          <p:nvPr/>
        </p:nvSpPr>
        <p:spPr>
          <a:xfrm>
            <a:off x="7340786" y="2642313"/>
            <a:ext cx="15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Frequency per year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725280" y="2668151"/>
            <a:ext cx="1174625" cy="31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20457" y="4671607"/>
            <a:ext cx="810284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15308" y="2478429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345067" y="1556775"/>
            <a:ext cx="3453565" cy="365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37338" y="3109753"/>
            <a:ext cx="84406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1430" y="3766246"/>
            <a:ext cx="105507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345067" y="1607779"/>
            <a:ext cx="3071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1</a:t>
            </a:r>
          </a:p>
          <a:p>
            <a:pPr lvl="1"/>
            <a:r>
              <a:rPr lang="en-US" altLang="zh-CN" sz="1400" dirty="0"/>
              <a:t>Survey 1</a:t>
            </a:r>
          </a:p>
          <a:p>
            <a:pPr lvl="2"/>
            <a:r>
              <a:rPr lang="en-US" altLang="zh-CN" sz="1400" dirty="0"/>
              <a:t>…</a:t>
            </a:r>
          </a:p>
          <a:p>
            <a:pPr lvl="1"/>
            <a:r>
              <a:rPr lang="en-US" altLang="zh-CN" sz="1400" dirty="0"/>
              <a:t>Survey n</a:t>
            </a:r>
          </a:p>
          <a:p>
            <a:pPr lvl="2"/>
            <a:r>
              <a:rPr lang="en-US" altLang="zh-CN" sz="1400" dirty="0"/>
              <a:t>Location 1</a:t>
            </a:r>
          </a:p>
          <a:p>
            <a:pPr lvl="3"/>
            <a:r>
              <a:rPr lang="en-US" altLang="zh-CN" sz="1400" dirty="0"/>
              <a:t>…</a:t>
            </a:r>
          </a:p>
          <a:p>
            <a:pPr lvl="2"/>
            <a:r>
              <a:rPr lang="en-US" altLang="zh-CN" sz="1400" dirty="0"/>
              <a:t>Location n</a:t>
            </a:r>
          </a:p>
          <a:p>
            <a:pPr lvl="3"/>
            <a:r>
              <a:rPr lang="en-US" altLang="zh-CN" sz="1400" dirty="0"/>
              <a:t>Disease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3"/>
            <a:r>
              <a:rPr lang="en-US" altLang="zh-CN" sz="1400" dirty="0"/>
              <a:t>Disease n</a:t>
            </a:r>
          </a:p>
          <a:p>
            <a:pPr lvl="4"/>
            <a:r>
              <a:rPr lang="en-US" altLang="zh-CN" sz="1400" dirty="0"/>
              <a:t>Intervention 1</a:t>
            </a:r>
          </a:p>
          <a:p>
            <a:pPr lvl="4"/>
            <a:r>
              <a:rPr lang="en-US" altLang="zh-CN" sz="1400" dirty="0"/>
              <a:t>…</a:t>
            </a:r>
          </a:p>
          <a:p>
            <a:pPr lvl="4"/>
            <a:r>
              <a:rPr lang="en-US" altLang="zh-CN" sz="1400" dirty="0"/>
              <a:t>Intervention n</a:t>
            </a:r>
          </a:p>
          <a:p>
            <a:r>
              <a:rPr lang="en-US" altLang="zh-CN" sz="1400" dirty="0" smtClean="0"/>
              <a:t>Report </a:t>
            </a:r>
            <a:r>
              <a:rPr lang="en-US" altLang="zh-CN" sz="1400" dirty="0"/>
              <a:t>ID 2</a:t>
            </a:r>
          </a:p>
          <a:p>
            <a:pPr lvl="1"/>
            <a:r>
              <a:rPr lang="en-US" altLang="zh-CN" sz="1400" dirty="0"/>
              <a:t>…</a:t>
            </a:r>
          </a:p>
          <a:p>
            <a:pPr lvl="4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3743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835</Words>
  <Application>Microsoft Office PowerPoint</Application>
  <PresentationFormat>自定义</PresentationFormat>
  <Paragraphs>187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文献数据库构建示意图</vt:lpstr>
      <vt:lpstr>基本数据结构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文献数据库构建示意图</dc:title>
  <dc:creator>dzc</dc:creator>
  <cp:lastModifiedBy>PRO</cp:lastModifiedBy>
  <cp:revision>24</cp:revision>
  <dcterms:created xsi:type="dcterms:W3CDTF">2016-12-27T07:47:54Z</dcterms:created>
  <dcterms:modified xsi:type="dcterms:W3CDTF">2016-12-27T10:55:59Z</dcterms:modified>
</cp:coreProperties>
</file>