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0.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35"/>
  </p:notes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DM Sans" charset="1" panose="00000000000000000000"/>
      <p:regular r:id="rId10"/>
    </p:embeddedFont>
    <p:embeddedFont>
      <p:font typeface="DM Sans Bold" charset="1" panose="00000000000000000000"/>
      <p:regular r:id="rId11"/>
    </p:embeddedFont>
    <p:embeddedFont>
      <p:font typeface="DM Sans Italics" charset="1" panose="00000000000000000000"/>
      <p:regular r:id="rId12"/>
    </p:embeddedFont>
    <p:embeddedFont>
      <p:font typeface="DM Sans Bold Italics" charset="1" panose="0000000000000000000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slides/slide1.xml" Type="http://schemas.openxmlformats.org/officeDocument/2006/relationships/slide"/><Relationship Id="rId15" Target="slides/slide2.xml" Type="http://schemas.openxmlformats.org/officeDocument/2006/relationships/slide"/><Relationship Id="rId16" Target="slides/slide3.xml" Type="http://schemas.openxmlformats.org/officeDocument/2006/relationships/slide"/><Relationship Id="rId17" Target="slides/slide4.xml" Type="http://schemas.openxmlformats.org/officeDocument/2006/relationships/slide"/><Relationship Id="rId18" Target="slides/slide5.xml" Type="http://schemas.openxmlformats.org/officeDocument/2006/relationships/slide"/><Relationship Id="rId19" Target="slides/slide6.xml" Type="http://schemas.openxmlformats.org/officeDocument/2006/relationships/slide"/><Relationship Id="rId2" Target="presProps.xml" Type="http://schemas.openxmlformats.org/officeDocument/2006/relationships/presProps"/><Relationship Id="rId20" Target="slides/slide7.xml" Type="http://schemas.openxmlformats.org/officeDocument/2006/relationships/slide"/><Relationship Id="rId21" Target="slides/slide8.xml" Type="http://schemas.openxmlformats.org/officeDocument/2006/relationships/slide"/><Relationship Id="rId22" Target="slides/slide9.xml" Type="http://schemas.openxmlformats.org/officeDocument/2006/relationships/slide"/><Relationship Id="rId23" Target="slides/slide10.xml" Type="http://schemas.openxmlformats.org/officeDocument/2006/relationships/slide"/><Relationship Id="rId24" Target="slides/slide11.xml" Type="http://schemas.openxmlformats.org/officeDocument/2006/relationships/slide"/><Relationship Id="rId25" Target="slides/slide12.xml" Type="http://schemas.openxmlformats.org/officeDocument/2006/relationships/slide"/><Relationship Id="rId26" Target="slides/slide13.xml" Type="http://schemas.openxmlformats.org/officeDocument/2006/relationships/slide"/><Relationship Id="rId27" Target="slides/slide14.xml" Type="http://schemas.openxmlformats.org/officeDocument/2006/relationships/slide"/><Relationship Id="rId28" Target="slides/slide15.xml" Type="http://schemas.openxmlformats.org/officeDocument/2006/relationships/slide"/><Relationship Id="rId29" Target="slides/slide16.xml" Type="http://schemas.openxmlformats.org/officeDocument/2006/relationships/slide"/><Relationship Id="rId3" Target="viewProps.xml" Type="http://schemas.openxmlformats.org/officeDocument/2006/relationships/viewProps"/><Relationship Id="rId30" Target="slides/slide17.xml" Type="http://schemas.openxmlformats.org/officeDocument/2006/relationships/slide"/><Relationship Id="rId31" Target="slides/slide18.xml" Type="http://schemas.openxmlformats.org/officeDocument/2006/relationships/slide"/><Relationship Id="rId32" Target="slides/slide19.xml" Type="http://schemas.openxmlformats.org/officeDocument/2006/relationships/slide"/><Relationship Id="rId33" Target="slides/slide20.xml" Type="http://schemas.openxmlformats.org/officeDocument/2006/relationships/slide"/><Relationship Id="rId34" Target="slides/slide21.xml" Type="http://schemas.openxmlformats.org/officeDocument/2006/relationships/slide"/><Relationship Id="rId35" Target="notesMasters/notesMaster1.xml" Type="http://schemas.openxmlformats.org/officeDocument/2006/relationships/notesMaster"/><Relationship Id="rId36" Target="theme/theme2.xml" Type="http://schemas.openxmlformats.org/officeDocument/2006/relationships/theme"/><Relationship Id="rId37" Target="notesSlides/notesSlide1.xml" Type="http://schemas.openxmlformats.org/officeDocument/2006/relationships/notesSlide"/><Relationship Id="rId38" Target="notesSlides/notesSlide2.xml" Type="http://schemas.openxmlformats.org/officeDocument/2006/relationships/notesSlide"/><Relationship Id="rId39" Target="notesSlides/notesSlide3.xml" Type="http://schemas.openxmlformats.org/officeDocument/2006/relationships/notesSlide"/><Relationship Id="rId4" Target="theme/theme1.xml" Type="http://schemas.openxmlformats.org/officeDocument/2006/relationships/theme"/><Relationship Id="rId40" Target="notesSlides/notesSlide4.xml" Type="http://schemas.openxmlformats.org/officeDocument/2006/relationships/notesSlide"/><Relationship Id="rId41" Target="notesSlides/notesSlide5.xml" Type="http://schemas.openxmlformats.org/officeDocument/2006/relationships/notesSlide"/><Relationship Id="rId42" Target="notesSlides/notesSlide6.xml" Type="http://schemas.openxmlformats.org/officeDocument/2006/relationships/notesSlide"/><Relationship Id="rId43" Target="notesSlides/notesSlide7.xml" Type="http://schemas.openxmlformats.org/officeDocument/2006/relationships/notesSlide"/><Relationship Id="rId44" Target="notesSlides/notesSlide8.xml" Type="http://schemas.openxmlformats.org/officeDocument/2006/relationships/notesSlide"/><Relationship Id="rId45" Target="notesSlides/notesSlide9.xml" Type="http://schemas.openxmlformats.org/officeDocument/2006/relationships/notesSlide"/><Relationship Id="rId46" Target="notesSlides/notesSlide10.xml" Type="http://schemas.openxmlformats.org/officeDocument/2006/relationships/notesSlide"/><Relationship Id="rId47" Target="notesSlides/notesSlide11.xml" Type="http://schemas.openxmlformats.org/officeDocument/2006/relationships/notesSlide"/><Relationship Id="rId48" Target="notesSlides/notesSlide12.xml" Type="http://schemas.openxmlformats.org/officeDocument/2006/relationships/notesSlide"/><Relationship Id="rId49" Target="notesSlides/notesSlide13.xml" Type="http://schemas.openxmlformats.org/officeDocument/2006/relationships/notesSlide"/><Relationship Id="rId5" Target="tableStyles.xml" Type="http://schemas.openxmlformats.org/officeDocument/2006/relationships/tableStyles"/><Relationship Id="rId50" Target="notesSlides/notesSlide14.xml" Type="http://schemas.openxmlformats.org/officeDocument/2006/relationships/notesSlide"/><Relationship Id="rId51" Target="notesSlides/notesSlide15.xml" Type="http://schemas.openxmlformats.org/officeDocument/2006/relationships/notesSlide"/><Relationship Id="rId52" Target="notesSlides/notesSlide16.xml" Type="http://schemas.openxmlformats.org/officeDocument/2006/relationships/notesSlide"/><Relationship Id="rId53" Target="notesSlides/notesSlide17.xml" Type="http://schemas.openxmlformats.org/officeDocument/2006/relationships/notesSlide"/><Relationship Id="rId54" Target="notesSlides/notesSlide18.xml" Type="http://schemas.openxmlformats.org/officeDocument/2006/relationships/notesSlide"/><Relationship Id="rId55" Target="notesSlides/notesSlide19.xml" Type="http://schemas.openxmlformats.org/officeDocument/2006/relationships/notesSlide"/><Relationship Id="rId56" Target="notesSlides/notesSlide20.xml" Type="http://schemas.openxmlformats.org/officeDocument/2006/relationships/notesSlide"/><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1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1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4.xml" Type="http://schemas.openxmlformats.org/officeDocument/2006/relationships/slide"/></Relationships>
</file>

<file path=ppt/notesSlides/_rels/notesSlide1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5.xml" Type="http://schemas.openxmlformats.org/officeDocument/2006/relationships/slide"/></Relationships>
</file>

<file path=ppt/notesSlides/_rels/notesSlide1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6.xml" Type="http://schemas.openxmlformats.org/officeDocument/2006/relationships/slide"/></Relationships>
</file>

<file path=ppt/notesSlides/_rels/notesSlide1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7.xml" Type="http://schemas.openxmlformats.org/officeDocument/2006/relationships/slide"/></Relationships>
</file>

<file path=ppt/notesSlides/_rels/notesSlide1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8.xml" Type="http://schemas.openxmlformats.org/officeDocument/2006/relationships/slide"/></Relationships>
</file>

<file path=ppt/notesSlides/_rels/notesSlide1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9.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2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1.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Hello everyone. My name is Asia, as you know, and this is my capstone.</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0.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Here are some insightful things I found during my initial analysis of this data set.</a:t>
            </a:r>
          </a:p>
          <a:p>
            <a:r>
              <a:rPr lang="en-US"/>
              <a:t/>
            </a:r>
          </a:p>
          <a:p>
            <a:r>
              <a:rPr lang="en-US"/>
              <a:t>- This data set is offered as JSON file. The FDA website is very insightful when wanting to use their data because they also offer open-source APIs. However, I chose the lesser burn of downloading a JSON file and analyzing that. </a:t>
            </a:r>
          </a:p>
          <a:p>
            <a:r>
              <a:rPr lang="en-US"/>
              <a:t/>
            </a:r>
          </a:p>
          <a:p>
            <a:r>
              <a:rPr lang="en-US"/>
              <a:t>I used the data that was shared up to Feb 17th, 2024. In the dataset, it includes reports received by the FDA since 1999. This data set was MASSIVE and included almost a million rows of data. I thought it would be insightful to share that this JSON file also had embedded lists or nested arrays within some columns. Here is a picture of what that looks like just for reference.   </a:t>
            </a:r>
          </a:p>
          <a:p>
            <a:r>
              <a:rPr lang="en-US"/>
              <a:t/>
            </a:r>
          </a:p>
          <a:p>
            <a:r>
              <a:rPr lang="en-US"/>
              <a:t>For my analysis, I decided to use the reports received by the FDA from 2019 to the current day.</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Let's get to the good stuff. The actual findings that I would like to share with you.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As I stated before, the original dataset included reports from  1999. I decided that I wanted to use data from the last 5 years. Here is a visualization of the reports to the FDA since 2019. </a:t>
            </a:r>
          </a:p>
          <a:p>
            <a:r>
              <a:rPr lang="en-US"/>
              <a:t/>
            </a:r>
          </a:p>
          <a:p>
            <a:r>
              <a:rPr lang="en-US"/>
              <a:t>The data exhibited a generally stable pattern, showing only occasional spikes. Notably, a surge in reported adverse events occurred on May 23rd, 2022, reaching a peak of 825 reported cases.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Next, I looked into the demographic data reported. </a:t>
            </a:r>
          </a:p>
          <a:p>
            <a:r>
              <a:rPr lang="en-US"/>
              <a:t/>
            </a:r>
          </a:p>
          <a:p>
            <a:r>
              <a:rPr lang="en-US"/>
              <a:t>My dataset had a range of individuals who were under the age of 1 to those who lived to 122!</a:t>
            </a:r>
          </a:p>
          <a:p>
            <a:r>
              <a:rPr lang="en-US"/>
              <a:t/>
            </a:r>
          </a:p>
          <a:p>
            <a:r>
              <a:rPr lang="en-US"/>
              <a:t>The majority of ages that were reported were the ages of 53, 54, 56, 57, and 60 years of age.</a:t>
            </a:r>
          </a:p>
          <a:p>
            <a:r>
              <a:rPr lang="en-US"/>
              <a:t/>
            </a:r>
          </a:p>
          <a:p>
            <a:r>
              <a:rPr lang="en-US"/>
              <a:t>Top 5 most frequent ages and their counts:</a:t>
            </a:r>
          </a:p>
          <a:p>
            <a:r>
              <a:rPr lang="en-US"/>
              <a:t>Age: 60.0, Count: 844</a:t>
            </a:r>
          </a:p>
          <a:p>
            <a:r>
              <a:rPr lang="en-US"/>
              <a:t>Age: 57.0, Count: 832</a:t>
            </a:r>
          </a:p>
          <a:p>
            <a:r>
              <a:rPr lang="en-US"/>
              <a:t>Age: 54.0, Count: 831</a:t>
            </a:r>
          </a:p>
          <a:p>
            <a:r>
              <a:rPr lang="en-US"/>
              <a:t>Age: 53.0, Count: 794</a:t>
            </a:r>
          </a:p>
          <a:p>
            <a:r>
              <a:rPr lang="en-US"/>
              <a:t>Age: 56.0, Count: 793</a:t>
            </a:r>
          </a:p>
          <a:p>
            <a:r>
              <a:rPr lang="en-US"/>
              <a:t/>
            </a:r>
          </a:p>
          <a:p>
            <a:r>
              <a:rPr lang="en-US"/>
              <a:t>As you can also see from my pie chart, the majority of reports had affected females with counting for about 82% of the data set.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Now, since demographic data has been covered, I wanted to transition and look at where adverse events were concentrated. </a:t>
            </a:r>
          </a:p>
          <a:p>
            <a:r>
              <a:rPr lang="en-US"/>
              <a:t/>
            </a:r>
          </a:p>
          <a:p>
            <a:r>
              <a:rPr lang="en-US"/>
              <a:t>Within my data set, there are 44 unique industries. I wanted to drill down on the top 5 since they would have the most reported adverse events. </a:t>
            </a:r>
          </a:p>
          <a:p>
            <a:r>
              <a:rPr lang="en-US"/>
              <a:t/>
            </a:r>
          </a:p>
          <a:p>
            <a:r>
              <a:rPr lang="en-US"/>
              <a:t>I was surprised to see that cosmetics made the top spot and were reported more than twice as much as Human and Animal dietary supplements.</a:t>
            </a:r>
          </a:p>
          <a:p>
            <a:r>
              <a:rPr lang="en-US"/>
              <a:t/>
            </a:r>
          </a:p>
          <a:p>
            <a:r>
              <a:rPr lang="en-US"/>
              <a:t>Let's drill down a bit further into cosmetics.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I was interested to know what types of outcomes or adverse events were reported for the reports that were received.</a:t>
            </a:r>
          </a:p>
          <a:p>
            <a:r>
              <a:rPr lang="en-US"/>
              <a:t/>
            </a:r>
          </a:p>
          <a:p>
            <a:r>
              <a:rPr lang="en-US"/>
              <a:t>As you can see here, for the Cosmetic Industry, the majority of adverse events were Cancer, Death and Injury, or Death with Cancer.</a:t>
            </a:r>
          </a:p>
          <a:p>
            <a:r>
              <a:rPr lang="en-US"/>
              <a:t/>
            </a:r>
          </a:p>
          <a:p>
            <a:r>
              <a:rPr lang="en-US"/>
              <a:t>['Ovarian cancer'] - 6464</a:t>
            </a:r>
          </a:p>
          <a:p>
            <a:r>
              <a:rPr lang="en-US"/>
              <a:t>['Death', 'Injury'] - 5072</a:t>
            </a:r>
          </a:p>
          <a:p>
            <a:r>
              <a:rPr lang="en-US"/>
              <a:t>['Ovarian cancer stage I'] - 1721</a:t>
            </a:r>
          </a:p>
          <a:p>
            <a:r>
              <a:rPr lang="en-US"/>
              <a:t>['Death', 'Ovarian cancer'] - 1638</a:t>
            </a:r>
          </a:p>
          <a:p>
            <a:r>
              <a:rPr lang="en-US"/>
              <a:t>['Ovarian cancer stage III'] - 1358</a:t>
            </a:r>
          </a:p>
          <a:p>
            <a:r>
              <a:rPr lang="en-US"/>
              <a:t/>
            </a:r>
          </a:p>
          <a:p>
            <a:r>
              <a:rPr lang="en-US"/>
              <a:t>Yeah, scary stuff. With ovarian cancer leading the reactions, it did not surprise me to see that 95% of the gender affected by these adverse events were females.</a:t>
            </a:r>
          </a:p>
          <a:p>
            <a:r>
              <a:rPr lang="en-US"/>
              <a:t/>
            </a:r>
          </a:p>
          <a:p>
            <a:r>
              <a:rPr lang="en-US"/>
              <a:t>Now, let's see if we can drill down on the brands or products suspected of causing Ovarian Cancer or Death.</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For both Ovarian Cancer and Death/Injury combination, Exemption 4 and Johnson's Baby Powder were listed as the top 2.</a:t>
            </a:r>
          </a:p>
          <a:p>
            <a:r>
              <a:rPr lang="en-US"/>
              <a:t/>
            </a:r>
          </a:p>
          <a:p>
            <a:r>
              <a:rPr lang="en-US"/>
              <a:t>I know you are probably wondering what Exemption 4 is, and I will explain that shortly. </a:t>
            </a:r>
          </a:p>
          <a:p>
            <a:r>
              <a:rPr lang="en-US"/>
              <a:t/>
            </a:r>
          </a:p>
          <a:p>
            <a:r>
              <a:rPr lang="en-US"/>
              <a:t>For those who don't know, since 2019, Johnson and Johnson faced numerous lawsuits related to allegations that its talcum baby powder was linked to ovarian cancer. Plaintiffs claimed that the talc in these products contained asbestos and that long-term use led to the development of ovarian cancer. J&amp;J denied these allegations, asserting that their products were safe and backed by decades of scientific evidence. </a:t>
            </a:r>
          </a:p>
          <a:p>
            <a:r>
              <a:rPr lang="en-US"/>
              <a:t/>
            </a:r>
          </a:p>
          <a:p>
            <a:r>
              <a:rPr lang="en-US"/>
              <a:t>However, multiple juries had ruled in favor of plaintiffs, awarding significant damages. The lawsuits raised concerns about product safety, regulatory oversight, and the responsibility of companies to inform consumers about potential risks associated with their products.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7.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Many products chose Exemption 4 of the Freedom of Information Act (FOIA).</a:t>
            </a:r>
          </a:p>
          <a:p>
            <a:r>
              <a:rPr lang="en-US"/>
              <a:t/>
            </a:r>
          </a:p>
          <a:p>
            <a:r>
              <a:rPr lang="en-US"/>
              <a:t>This act protects trade secrets and commercial or financial information that is privileged or confidential. </a:t>
            </a:r>
          </a:p>
          <a:p>
            <a:r>
              <a:rPr lang="en-US"/>
              <a:t/>
            </a:r>
          </a:p>
          <a:p>
            <a:r>
              <a:rPr lang="en-US"/>
              <a:t>With this exemption, the product's name brand was omitted from being shared. I thought this was a sketchy yet interesting find. </a:t>
            </a:r>
          </a:p>
          <a:p>
            <a:r>
              <a:rPr lang="en-US"/>
              <a:t/>
            </a:r>
          </a:p>
          <a:p>
            <a:r>
              <a:rPr lang="en-US"/>
              <a:t>Exemption 4's are the majority of the brand names in my data set as seen from my bar graph.</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8.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In conclusion, while it's reassuring to have available data for monitoring adverse events, the limitations in the data become apparent when it's not widely known how to report these events. The cosmetic industry spans a broad array of items defined as products designed to be rubbed, poured, sprinkled, sprayed on, or applied to the human body. </a:t>
            </a:r>
          </a:p>
          <a:p>
            <a:r>
              <a:rPr lang="en-US"/>
              <a:t/>
            </a:r>
          </a:p>
          <a:p>
            <a:r>
              <a:rPr lang="en-US"/>
              <a:t>Before the onset of lawsuits against Johnson &amp; Johnson in 2019, the company asserted its products' safety based on scientific backing. However, as we now know, this claim was later debunked. It's advisable to avoid talcum-based baby powders and stay informed about recalls through the FDA's official website.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9.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Many of us have experienced an unexpected reaction or adverse event to a product or products we have purchased but do any of us actually know to formally make a complaint? Especially if this is not a one-off and is potentially affecting the lives of many others we would want to know how to make a report.</a:t>
            </a:r>
          </a:p>
          <a:p>
            <a:r>
              <a:rPr lang="en-US"/>
              <a:t/>
            </a:r>
          </a:p>
          <a:p>
            <a:r>
              <a:rPr lang="en-US"/>
              <a:t>As complicated as it is in reporting other things in our lives, it seems like it is no easier to report adverse events.</a:t>
            </a:r>
          </a:p>
          <a:p>
            <a:r>
              <a:rPr lang="en-US"/>
              <a:t/>
            </a:r>
          </a:p>
          <a:p>
            <a:r>
              <a:rPr lang="en-US"/>
              <a:t>Here, you can find a link for the instructions on how to do so. You can even review current food illness outbreaks.</a:t>
            </a:r>
          </a:p>
          <a:p>
            <a:r>
              <a:rPr lang="en-US"/>
              <a:t/>
            </a:r>
          </a:p>
          <a:p>
            <a:r>
              <a:rPr lang="en-US"/>
              <a:t>For your knowledge, there are different ways to report issues with foods,  dietary supplements, cosmetics, and even seafood-related illnesses. And even though the FDA regulates other items like tobacco and drugs, there is a totally different area of reporting for those other items.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Here just a cute photo of me</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0.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To begin, I want to walk you through my process of analyzing this data. I tried to follow a data analysis framework. In my framework, there were only 4 steps:</a:t>
            </a:r>
          </a:p>
          <a:p>
            <a:r>
              <a:rPr lang="en-US"/>
              <a:t/>
            </a:r>
          </a:p>
          <a:p>
            <a:r>
              <a:rPr lang="en-US"/>
              <a:t>1. Data Collection</a:t>
            </a:r>
          </a:p>
          <a:p>
            <a:r>
              <a:rPr lang="en-US"/>
              <a:t>2. Data Cleaning</a:t>
            </a:r>
          </a:p>
          <a:p>
            <a:r>
              <a:rPr lang="en-US"/>
              <a:t>3. Data Analysis</a:t>
            </a:r>
          </a:p>
          <a:p>
            <a:r>
              <a:rPr lang="en-US"/>
              <a:t>and </a:t>
            </a:r>
          </a:p>
          <a:p>
            <a:r>
              <a:rPr lang="en-US"/>
              <a:t>4. Data Sharing (which is what I am doing here with you)</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Let's start with the data collection process.</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The FDA's mission is to protect the public's health by ensuring the safety of drugs, medical devices, food, cosmetics, and many other products. </a:t>
            </a:r>
          </a:p>
          <a:p>
            <a:r>
              <a:rPr lang="en-US"/>
              <a:t/>
            </a:r>
          </a:p>
          <a:p>
            <a:r>
              <a:rPr lang="en-US"/>
              <a:t>As a current public health graduate student and clinical research professional, I thought it would be great to gain some data analytical practice using real-world data from the FDA’s official website.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CFSAN Adverse Event Reporting System, or CAERS, is the FDA’s Adverse Event Reporting System. This system plays a crucial role in monitoring the safety of products by collecting and analyzing reports submitted by consumers, healthcare professionals, and manufacturers.</a:t>
            </a:r>
          </a:p>
          <a:p>
            <a:r>
              <a:rPr lang="en-US"/>
              <a:t/>
            </a:r>
          </a:p>
          <a:p>
            <a:r>
              <a:rPr lang="en-US"/>
              <a:t>The report includes</a:t>
            </a:r>
          </a:p>
          <a:p>
            <a:r>
              <a:rPr lang="en-US"/>
              <a:t>- Demographic information</a:t>
            </a:r>
          </a:p>
          <a:p>
            <a:r>
              <a:rPr lang="en-US"/>
              <a:t>- Product information</a:t>
            </a:r>
          </a:p>
          <a:p>
            <a:r>
              <a:rPr lang="en-US"/>
              <a:t>- Symptom information</a:t>
            </a:r>
          </a:p>
          <a:p>
            <a:r>
              <a:rPr lang="en-US"/>
              <a:t>- Patient outcome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7.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Now let's get into the data cleaning and preparation process.</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8.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When cleaning my data I used the following tools:</a:t>
            </a:r>
          </a:p>
          <a:p>
            <a:r>
              <a:rPr lang="en-US"/>
              <a:t/>
            </a:r>
          </a:p>
          <a:p>
            <a:r>
              <a:rPr lang="en-US"/>
              <a:t>- I used VSCode to run my Python queries and clean my data</a:t>
            </a:r>
          </a:p>
          <a:p>
            <a:r>
              <a:rPr lang="en-US"/>
              <a:t/>
            </a:r>
          </a:p>
          <a:p>
            <a:r>
              <a:rPr lang="en-US"/>
              <a:t>- I also used Python or VSCode to create my visualizations using Matplotlib</a:t>
            </a:r>
          </a:p>
          <a:p>
            <a:r>
              <a:rPr lang="en-US"/>
              <a:t/>
            </a:r>
          </a:p>
          <a:p>
            <a:r>
              <a:rPr lang="en-US"/>
              <a:t>- And Canva to create my presentation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9.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Now let's move into the data analysis</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png" Type="http://schemas.openxmlformats.org/officeDocument/2006/relationships/image"/><Relationship Id="rId11" Target="../media/image9.svg" Type="http://schemas.openxmlformats.org/officeDocument/2006/relationships/image"/><Relationship Id="rId12" Target="../media/image10.png" Type="http://schemas.openxmlformats.org/officeDocument/2006/relationships/image"/><Relationship Id="rId13" Target="../media/image11.svg" Type="http://schemas.openxmlformats.org/officeDocument/2006/relationships/image"/><Relationship Id="rId14" Target="../media/image12.png" Type="http://schemas.openxmlformats.org/officeDocument/2006/relationships/image"/><Relationship Id="rId15" Target="../media/image13.svg" Type="http://schemas.openxmlformats.org/officeDocument/2006/relationships/image"/><Relationship Id="rId16" Target="../media/image14.png" Type="http://schemas.openxmlformats.org/officeDocument/2006/relationships/image"/><Relationship Id="rId17" Target="../media/image15.svg" Type="http://schemas.openxmlformats.org/officeDocument/2006/relationships/image"/><Relationship Id="rId18" Target="../media/image16.png" Type="http://schemas.openxmlformats.org/officeDocument/2006/relationships/image"/><Relationship Id="rId19" Target="../media/image17.svg" Type="http://schemas.openxmlformats.org/officeDocument/2006/relationships/image"/><Relationship Id="rId2" Target="../notesSlides/notesSlide1.xml" Type="http://schemas.openxmlformats.org/officeDocument/2006/relationships/notesSlide"/><Relationship Id="rId20" Target="../media/image18.png" Type="http://schemas.openxmlformats.org/officeDocument/2006/relationships/image"/><Relationship Id="rId21" Target="../media/image19.svg" Type="http://schemas.openxmlformats.org/officeDocument/2006/relationships/image"/><Relationship Id="rId22" Target="../media/image20.png" Type="http://schemas.openxmlformats.org/officeDocument/2006/relationships/image"/><Relationship Id="rId23" Target="../media/image21.svg" Type="http://schemas.openxmlformats.org/officeDocument/2006/relationships/image"/><Relationship Id="rId24" Target="../media/image22.png" Type="http://schemas.openxmlformats.org/officeDocument/2006/relationships/image"/><Relationship Id="rId25" Target="../media/image23.svg" Type="http://schemas.openxmlformats.org/officeDocument/2006/relationships/image"/><Relationship Id="rId26" Target="../media/image24.png" Type="http://schemas.openxmlformats.org/officeDocument/2006/relationships/image"/><Relationship Id="rId27" Target="../media/image25.svg" Type="http://schemas.openxmlformats.org/officeDocument/2006/relationships/image"/><Relationship Id="rId28" Target="../media/image26.png" Type="http://schemas.openxmlformats.org/officeDocument/2006/relationships/image"/><Relationship Id="rId29" Target="../media/image27.svg" Type="http://schemas.openxmlformats.org/officeDocument/2006/relationships/image"/><Relationship Id="rId3" Target="../media/image1.png" Type="http://schemas.openxmlformats.org/officeDocument/2006/relationships/image"/><Relationship Id="rId30" Target="../media/image28.png" Type="http://schemas.openxmlformats.org/officeDocument/2006/relationships/image"/><Relationship Id="rId31" Target="../media/image29.sv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 Id="rId8" Target="../media/image6.png" Type="http://schemas.openxmlformats.org/officeDocument/2006/relationships/image"/><Relationship Id="rId9" Target="../media/image7.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11" Target="../media/image11.svg" Type="http://schemas.openxmlformats.org/officeDocument/2006/relationships/image"/><Relationship Id="rId12" Target="../media/image12.png" Type="http://schemas.openxmlformats.org/officeDocument/2006/relationships/image"/><Relationship Id="rId13" Target="../media/image13.svg" Type="http://schemas.openxmlformats.org/officeDocument/2006/relationships/image"/><Relationship Id="rId14" Target="../media/image14.png" Type="http://schemas.openxmlformats.org/officeDocument/2006/relationships/image"/><Relationship Id="rId15" Target="../media/image15.svg" Type="http://schemas.openxmlformats.org/officeDocument/2006/relationships/image"/><Relationship Id="rId16" Target="../media/image16.png" Type="http://schemas.openxmlformats.org/officeDocument/2006/relationships/image"/><Relationship Id="rId17" Target="../media/image17.svg" Type="http://schemas.openxmlformats.org/officeDocument/2006/relationships/image"/><Relationship Id="rId18" Target="../media/image18.png" Type="http://schemas.openxmlformats.org/officeDocument/2006/relationships/image"/><Relationship Id="rId19" Target="../media/image19.svg" Type="http://schemas.openxmlformats.org/officeDocument/2006/relationships/image"/><Relationship Id="rId2" Target="../notesSlides/notesSlide10.xml" Type="http://schemas.openxmlformats.org/officeDocument/2006/relationships/notesSlide"/><Relationship Id="rId20" Target="../media/image20.png" Type="http://schemas.openxmlformats.org/officeDocument/2006/relationships/image"/><Relationship Id="rId21" Target="../media/image21.svg" Type="http://schemas.openxmlformats.org/officeDocument/2006/relationships/image"/><Relationship Id="rId22" Target="../media/image22.png" Type="http://schemas.openxmlformats.org/officeDocument/2006/relationships/image"/><Relationship Id="rId23" Target="../media/image23.svg" Type="http://schemas.openxmlformats.org/officeDocument/2006/relationships/image"/><Relationship Id="rId24" Target="../media/image24.png" Type="http://schemas.openxmlformats.org/officeDocument/2006/relationships/image"/><Relationship Id="rId25" Target="../media/image25.svg" Type="http://schemas.openxmlformats.org/officeDocument/2006/relationships/image"/><Relationship Id="rId26" Target="../media/image26.png" Type="http://schemas.openxmlformats.org/officeDocument/2006/relationships/image"/><Relationship Id="rId27" Target="../media/image27.svg" Type="http://schemas.openxmlformats.org/officeDocument/2006/relationships/image"/><Relationship Id="rId28" Target="../media/image28.png" Type="http://schemas.openxmlformats.org/officeDocument/2006/relationships/image"/><Relationship Id="rId29" Target="../media/image29.svg" Type="http://schemas.openxmlformats.org/officeDocument/2006/relationships/image"/><Relationship Id="rId3" Target="../media/image1.png" Type="http://schemas.openxmlformats.org/officeDocument/2006/relationships/image"/><Relationship Id="rId30" Target="../media/image35.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11" Target="../media/image11.svg" Type="http://schemas.openxmlformats.org/officeDocument/2006/relationships/image"/><Relationship Id="rId12" Target="../media/image12.png" Type="http://schemas.openxmlformats.org/officeDocument/2006/relationships/image"/><Relationship Id="rId13" Target="../media/image13.svg" Type="http://schemas.openxmlformats.org/officeDocument/2006/relationships/image"/><Relationship Id="rId14" Target="../media/image14.png" Type="http://schemas.openxmlformats.org/officeDocument/2006/relationships/image"/><Relationship Id="rId15" Target="../media/image15.svg" Type="http://schemas.openxmlformats.org/officeDocument/2006/relationships/image"/><Relationship Id="rId16" Target="../media/image16.png" Type="http://schemas.openxmlformats.org/officeDocument/2006/relationships/image"/><Relationship Id="rId17" Target="../media/image17.svg" Type="http://schemas.openxmlformats.org/officeDocument/2006/relationships/image"/><Relationship Id="rId18" Target="../media/image18.png" Type="http://schemas.openxmlformats.org/officeDocument/2006/relationships/image"/><Relationship Id="rId19" Target="../media/image19.svg" Type="http://schemas.openxmlformats.org/officeDocument/2006/relationships/image"/><Relationship Id="rId2" Target="../notesSlides/notesSlide11.xml" Type="http://schemas.openxmlformats.org/officeDocument/2006/relationships/notesSlide"/><Relationship Id="rId20" Target="../media/image20.png" Type="http://schemas.openxmlformats.org/officeDocument/2006/relationships/image"/><Relationship Id="rId21" Target="../media/image21.svg" Type="http://schemas.openxmlformats.org/officeDocument/2006/relationships/image"/><Relationship Id="rId22" Target="../media/image22.png" Type="http://schemas.openxmlformats.org/officeDocument/2006/relationships/image"/><Relationship Id="rId23" Target="../media/image23.svg" Type="http://schemas.openxmlformats.org/officeDocument/2006/relationships/image"/><Relationship Id="rId24" Target="../media/image24.png" Type="http://schemas.openxmlformats.org/officeDocument/2006/relationships/image"/><Relationship Id="rId25" Target="../media/image25.svg" Type="http://schemas.openxmlformats.org/officeDocument/2006/relationships/image"/><Relationship Id="rId26" Target="../media/image26.png" Type="http://schemas.openxmlformats.org/officeDocument/2006/relationships/image"/><Relationship Id="rId27" Target="../media/image27.svg" Type="http://schemas.openxmlformats.org/officeDocument/2006/relationships/image"/><Relationship Id="rId28" Target="../media/image28.png" Type="http://schemas.openxmlformats.org/officeDocument/2006/relationships/image"/><Relationship Id="rId29" Target="../media/image29.svg" Type="http://schemas.openxmlformats.org/officeDocument/2006/relationships/image"/><Relationship Id="rId3" Target="../media/image1.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11" Target="../media/image11.svg" Type="http://schemas.openxmlformats.org/officeDocument/2006/relationships/image"/><Relationship Id="rId12" Target="../media/image12.png" Type="http://schemas.openxmlformats.org/officeDocument/2006/relationships/image"/><Relationship Id="rId13" Target="../media/image13.svg" Type="http://schemas.openxmlformats.org/officeDocument/2006/relationships/image"/><Relationship Id="rId14" Target="../media/image14.png" Type="http://schemas.openxmlformats.org/officeDocument/2006/relationships/image"/><Relationship Id="rId15" Target="../media/image15.svg" Type="http://schemas.openxmlformats.org/officeDocument/2006/relationships/image"/><Relationship Id="rId16" Target="../media/image16.png" Type="http://schemas.openxmlformats.org/officeDocument/2006/relationships/image"/><Relationship Id="rId17" Target="../media/image17.svg" Type="http://schemas.openxmlformats.org/officeDocument/2006/relationships/image"/><Relationship Id="rId18" Target="../media/image18.png" Type="http://schemas.openxmlformats.org/officeDocument/2006/relationships/image"/><Relationship Id="rId19" Target="../media/image19.svg" Type="http://schemas.openxmlformats.org/officeDocument/2006/relationships/image"/><Relationship Id="rId2" Target="../notesSlides/notesSlide12.xml" Type="http://schemas.openxmlformats.org/officeDocument/2006/relationships/notesSlide"/><Relationship Id="rId20" Target="../media/image20.png" Type="http://schemas.openxmlformats.org/officeDocument/2006/relationships/image"/><Relationship Id="rId21" Target="../media/image21.svg" Type="http://schemas.openxmlformats.org/officeDocument/2006/relationships/image"/><Relationship Id="rId22" Target="../media/image22.png" Type="http://schemas.openxmlformats.org/officeDocument/2006/relationships/image"/><Relationship Id="rId23" Target="../media/image23.svg" Type="http://schemas.openxmlformats.org/officeDocument/2006/relationships/image"/><Relationship Id="rId24" Target="../media/image24.png" Type="http://schemas.openxmlformats.org/officeDocument/2006/relationships/image"/><Relationship Id="rId25" Target="../media/image25.svg" Type="http://schemas.openxmlformats.org/officeDocument/2006/relationships/image"/><Relationship Id="rId26" Target="../media/image26.png" Type="http://schemas.openxmlformats.org/officeDocument/2006/relationships/image"/><Relationship Id="rId27" Target="../media/image27.svg" Type="http://schemas.openxmlformats.org/officeDocument/2006/relationships/image"/><Relationship Id="rId28" Target="../media/image28.png" Type="http://schemas.openxmlformats.org/officeDocument/2006/relationships/image"/><Relationship Id="rId29" Target="../media/image29.svg" Type="http://schemas.openxmlformats.org/officeDocument/2006/relationships/image"/><Relationship Id="rId3" Target="../media/image1.png" Type="http://schemas.openxmlformats.org/officeDocument/2006/relationships/image"/><Relationship Id="rId30" Target="../media/image36.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11" Target="../media/image11.svg" Type="http://schemas.openxmlformats.org/officeDocument/2006/relationships/image"/><Relationship Id="rId12" Target="../media/image12.png" Type="http://schemas.openxmlformats.org/officeDocument/2006/relationships/image"/><Relationship Id="rId13" Target="../media/image13.svg" Type="http://schemas.openxmlformats.org/officeDocument/2006/relationships/image"/><Relationship Id="rId14" Target="../media/image14.png" Type="http://schemas.openxmlformats.org/officeDocument/2006/relationships/image"/><Relationship Id="rId15" Target="../media/image15.svg" Type="http://schemas.openxmlformats.org/officeDocument/2006/relationships/image"/><Relationship Id="rId16" Target="../media/image16.png" Type="http://schemas.openxmlformats.org/officeDocument/2006/relationships/image"/><Relationship Id="rId17" Target="../media/image17.svg" Type="http://schemas.openxmlformats.org/officeDocument/2006/relationships/image"/><Relationship Id="rId18" Target="../media/image18.png" Type="http://schemas.openxmlformats.org/officeDocument/2006/relationships/image"/><Relationship Id="rId19" Target="../media/image19.svg" Type="http://schemas.openxmlformats.org/officeDocument/2006/relationships/image"/><Relationship Id="rId2" Target="../notesSlides/notesSlide13.xml" Type="http://schemas.openxmlformats.org/officeDocument/2006/relationships/notesSlide"/><Relationship Id="rId20" Target="../media/image20.png" Type="http://schemas.openxmlformats.org/officeDocument/2006/relationships/image"/><Relationship Id="rId21" Target="../media/image21.svg" Type="http://schemas.openxmlformats.org/officeDocument/2006/relationships/image"/><Relationship Id="rId22" Target="../media/image22.png" Type="http://schemas.openxmlformats.org/officeDocument/2006/relationships/image"/><Relationship Id="rId23" Target="../media/image23.svg" Type="http://schemas.openxmlformats.org/officeDocument/2006/relationships/image"/><Relationship Id="rId24" Target="../media/image24.png" Type="http://schemas.openxmlformats.org/officeDocument/2006/relationships/image"/><Relationship Id="rId25" Target="../media/image25.svg" Type="http://schemas.openxmlformats.org/officeDocument/2006/relationships/image"/><Relationship Id="rId26" Target="../media/image26.png" Type="http://schemas.openxmlformats.org/officeDocument/2006/relationships/image"/><Relationship Id="rId27" Target="../media/image27.svg" Type="http://schemas.openxmlformats.org/officeDocument/2006/relationships/image"/><Relationship Id="rId28" Target="../media/image28.png" Type="http://schemas.openxmlformats.org/officeDocument/2006/relationships/image"/><Relationship Id="rId29" Target="../media/image29.svg" Type="http://schemas.openxmlformats.org/officeDocument/2006/relationships/image"/><Relationship Id="rId3" Target="../media/image1.png" Type="http://schemas.openxmlformats.org/officeDocument/2006/relationships/image"/><Relationship Id="rId30" Target="../media/image37.png" Type="http://schemas.openxmlformats.org/officeDocument/2006/relationships/image"/><Relationship Id="rId31" Target="../media/image38.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11" Target="../media/image11.svg" Type="http://schemas.openxmlformats.org/officeDocument/2006/relationships/image"/><Relationship Id="rId12" Target="../media/image12.png" Type="http://schemas.openxmlformats.org/officeDocument/2006/relationships/image"/><Relationship Id="rId13" Target="../media/image13.svg" Type="http://schemas.openxmlformats.org/officeDocument/2006/relationships/image"/><Relationship Id="rId14" Target="../media/image14.png" Type="http://schemas.openxmlformats.org/officeDocument/2006/relationships/image"/><Relationship Id="rId15" Target="../media/image15.svg" Type="http://schemas.openxmlformats.org/officeDocument/2006/relationships/image"/><Relationship Id="rId16" Target="../media/image16.png" Type="http://schemas.openxmlformats.org/officeDocument/2006/relationships/image"/><Relationship Id="rId17" Target="../media/image17.svg" Type="http://schemas.openxmlformats.org/officeDocument/2006/relationships/image"/><Relationship Id="rId18" Target="../media/image18.png" Type="http://schemas.openxmlformats.org/officeDocument/2006/relationships/image"/><Relationship Id="rId19" Target="../media/image19.svg" Type="http://schemas.openxmlformats.org/officeDocument/2006/relationships/image"/><Relationship Id="rId2" Target="../notesSlides/notesSlide14.xml" Type="http://schemas.openxmlformats.org/officeDocument/2006/relationships/notesSlide"/><Relationship Id="rId20" Target="../media/image20.png" Type="http://schemas.openxmlformats.org/officeDocument/2006/relationships/image"/><Relationship Id="rId21" Target="../media/image21.svg" Type="http://schemas.openxmlformats.org/officeDocument/2006/relationships/image"/><Relationship Id="rId22" Target="../media/image22.png" Type="http://schemas.openxmlformats.org/officeDocument/2006/relationships/image"/><Relationship Id="rId23" Target="../media/image23.svg" Type="http://schemas.openxmlformats.org/officeDocument/2006/relationships/image"/><Relationship Id="rId24" Target="../media/image24.png" Type="http://schemas.openxmlformats.org/officeDocument/2006/relationships/image"/><Relationship Id="rId25" Target="../media/image25.svg" Type="http://schemas.openxmlformats.org/officeDocument/2006/relationships/image"/><Relationship Id="rId26" Target="../media/image26.png" Type="http://schemas.openxmlformats.org/officeDocument/2006/relationships/image"/><Relationship Id="rId27" Target="../media/image27.svg" Type="http://schemas.openxmlformats.org/officeDocument/2006/relationships/image"/><Relationship Id="rId28" Target="../media/image28.png" Type="http://schemas.openxmlformats.org/officeDocument/2006/relationships/image"/><Relationship Id="rId29" Target="../media/image29.svg" Type="http://schemas.openxmlformats.org/officeDocument/2006/relationships/image"/><Relationship Id="rId3" Target="../media/image1.png" Type="http://schemas.openxmlformats.org/officeDocument/2006/relationships/image"/><Relationship Id="rId30" Target="../media/image39.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11" Target="../media/image11.svg" Type="http://schemas.openxmlformats.org/officeDocument/2006/relationships/image"/><Relationship Id="rId12" Target="../media/image12.png" Type="http://schemas.openxmlformats.org/officeDocument/2006/relationships/image"/><Relationship Id="rId13" Target="../media/image13.svg" Type="http://schemas.openxmlformats.org/officeDocument/2006/relationships/image"/><Relationship Id="rId14" Target="../media/image14.png" Type="http://schemas.openxmlformats.org/officeDocument/2006/relationships/image"/><Relationship Id="rId15" Target="../media/image15.svg" Type="http://schemas.openxmlformats.org/officeDocument/2006/relationships/image"/><Relationship Id="rId16" Target="../media/image16.png" Type="http://schemas.openxmlformats.org/officeDocument/2006/relationships/image"/><Relationship Id="rId17" Target="../media/image17.svg" Type="http://schemas.openxmlformats.org/officeDocument/2006/relationships/image"/><Relationship Id="rId18" Target="../media/image18.png" Type="http://schemas.openxmlformats.org/officeDocument/2006/relationships/image"/><Relationship Id="rId19" Target="../media/image19.svg" Type="http://schemas.openxmlformats.org/officeDocument/2006/relationships/image"/><Relationship Id="rId2" Target="../notesSlides/notesSlide15.xml" Type="http://schemas.openxmlformats.org/officeDocument/2006/relationships/notesSlide"/><Relationship Id="rId20" Target="../media/image20.png" Type="http://schemas.openxmlformats.org/officeDocument/2006/relationships/image"/><Relationship Id="rId21" Target="../media/image21.svg" Type="http://schemas.openxmlformats.org/officeDocument/2006/relationships/image"/><Relationship Id="rId22" Target="../media/image22.png" Type="http://schemas.openxmlformats.org/officeDocument/2006/relationships/image"/><Relationship Id="rId23" Target="../media/image23.svg" Type="http://schemas.openxmlformats.org/officeDocument/2006/relationships/image"/><Relationship Id="rId24" Target="../media/image24.png" Type="http://schemas.openxmlformats.org/officeDocument/2006/relationships/image"/><Relationship Id="rId25" Target="../media/image25.svg" Type="http://schemas.openxmlformats.org/officeDocument/2006/relationships/image"/><Relationship Id="rId26" Target="../media/image26.png" Type="http://schemas.openxmlformats.org/officeDocument/2006/relationships/image"/><Relationship Id="rId27" Target="../media/image27.svg" Type="http://schemas.openxmlformats.org/officeDocument/2006/relationships/image"/><Relationship Id="rId28" Target="../media/image28.png" Type="http://schemas.openxmlformats.org/officeDocument/2006/relationships/image"/><Relationship Id="rId29" Target="../media/image29.svg" Type="http://schemas.openxmlformats.org/officeDocument/2006/relationships/image"/><Relationship Id="rId3" Target="../media/image1.png" Type="http://schemas.openxmlformats.org/officeDocument/2006/relationships/image"/><Relationship Id="rId30" Target="../media/image40.png" Type="http://schemas.openxmlformats.org/officeDocument/2006/relationships/image"/><Relationship Id="rId31" Target="../media/image41.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11" Target="../media/image11.svg" Type="http://schemas.openxmlformats.org/officeDocument/2006/relationships/image"/><Relationship Id="rId12" Target="../media/image12.png" Type="http://schemas.openxmlformats.org/officeDocument/2006/relationships/image"/><Relationship Id="rId13" Target="../media/image13.svg" Type="http://schemas.openxmlformats.org/officeDocument/2006/relationships/image"/><Relationship Id="rId14" Target="../media/image14.png" Type="http://schemas.openxmlformats.org/officeDocument/2006/relationships/image"/><Relationship Id="rId15" Target="../media/image15.svg" Type="http://schemas.openxmlformats.org/officeDocument/2006/relationships/image"/><Relationship Id="rId16" Target="../media/image16.png" Type="http://schemas.openxmlformats.org/officeDocument/2006/relationships/image"/><Relationship Id="rId17" Target="../media/image17.svg" Type="http://schemas.openxmlformats.org/officeDocument/2006/relationships/image"/><Relationship Id="rId18" Target="../media/image18.png" Type="http://schemas.openxmlformats.org/officeDocument/2006/relationships/image"/><Relationship Id="rId19" Target="../media/image19.svg" Type="http://schemas.openxmlformats.org/officeDocument/2006/relationships/image"/><Relationship Id="rId2" Target="../notesSlides/notesSlide16.xml" Type="http://schemas.openxmlformats.org/officeDocument/2006/relationships/notesSlide"/><Relationship Id="rId20" Target="../media/image20.png" Type="http://schemas.openxmlformats.org/officeDocument/2006/relationships/image"/><Relationship Id="rId21" Target="../media/image21.svg" Type="http://schemas.openxmlformats.org/officeDocument/2006/relationships/image"/><Relationship Id="rId22" Target="../media/image22.png" Type="http://schemas.openxmlformats.org/officeDocument/2006/relationships/image"/><Relationship Id="rId23" Target="../media/image23.svg" Type="http://schemas.openxmlformats.org/officeDocument/2006/relationships/image"/><Relationship Id="rId24" Target="../media/image24.png" Type="http://schemas.openxmlformats.org/officeDocument/2006/relationships/image"/><Relationship Id="rId25" Target="../media/image25.svg" Type="http://schemas.openxmlformats.org/officeDocument/2006/relationships/image"/><Relationship Id="rId26" Target="../media/image26.png" Type="http://schemas.openxmlformats.org/officeDocument/2006/relationships/image"/><Relationship Id="rId27" Target="../media/image27.svg" Type="http://schemas.openxmlformats.org/officeDocument/2006/relationships/image"/><Relationship Id="rId28" Target="../media/image28.png" Type="http://schemas.openxmlformats.org/officeDocument/2006/relationships/image"/><Relationship Id="rId29" Target="../media/image29.svg" Type="http://schemas.openxmlformats.org/officeDocument/2006/relationships/image"/><Relationship Id="rId3" Target="../media/image1.png" Type="http://schemas.openxmlformats.org/officeDocument/2006/relationships/image"/><Relationship Id="rId30" Target="../media/image42.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11" Target="../media/image11.svg" Type="http://schemas.openxmlformats.org/officeDocument/2006/relationships/image"/><Relationship Id="rId12" Target="../media/image12.png" Type="http://schemas.openxmlformats.org/officeDocument/2006/relationships/image"/><Relationship Id="rId13" Target="../media/image13.svg" Type="http://schemas.openxmlformats.org/officeDocument/2006/relationships/image"/><Relationship Id="rId14" Target="../media/image14.png" Type="http://schemas.openxmlformats.org/officeDocument/2006/relationships/image"/><Relationship Id="rId15" Target="../media/image15.svg" Type="http://schemas.openxmlformats.org/officeDocument/2006/relationships/image"/><Relationship Id="rId16" Target="../media/image16.png" Type="http://schemas.openxmlformats.org/officeDocument/2006/relationships/image"/><Relationship Id="rId17" Target="../media/image17.svg" Type="http://schemas.openxmlformats.org/officeDocument/2006/relationships/image"/><Relationship Id="rId18" Target="../media/image18.png" Type="http://schemas.openxmlformats.org/officeDocument/2006/relationships/image"/><Relationship Id="rId19" Target="../media/image19.svg" Type="http://schemas.openxmlformats.org/officeDocument/2006/relationships/image"/><Relationship Id="rId2" Target="../notesSlides/notesSlide17.xml" Type="http://schemas.openxmlformats.org/officeDocument/2006/relationships/notesSlide"/><Relationship Id="rId20" Target="../media/image20.png" Type="http://schemas.openxmlformats.org/officeDocument/2006/relationships/image"/><Relationship Id="rId21" Target="../media/image21.svg" Type="http://schemas.openxmlformats.org/officeDocument/2006/relationships/image"/><Relationship Id="rId22" Target="../media/image22.png" Type="http://schemas.openxmlformats.org/officeDocument/2006/relationships/image"/><Relationship Id="rId23" Target="../media/image23.svg" Type="http://schemas.openxmlformats.org/officeDocument/2006/relationships/image"/><Relationship Id="rId24" Target="../media/image24.png" Type="http://schemas.openxmlformats.org/officeDocument/2006/relationships/image"/><Relationship Id="rId25" Target="../media/image25.svg" Type="http://schemas.openxmlformats.org/officeDocument/2006/relationships/image"/><Relationship Id="rId26" Target="../media/image26.png" Type="http://schemas.openxmlformats.org/officeDocument/2006/relationships/image"/><Relationship Id="rId27" Target="../media/image27.svg" Type="http://schemas.openxmlformats.org/officeDocument/2006/relationships/image"/><Relationship Id="rId28" Target="../media/image28.png" Type="http://schemas.openxmlformats.org/officeDocument/2006/relationships/image"/><Relationship Id="rId29" Target="../media/image29.svg" Type="http://schemas.openxmlformats.org/officeDocument/2006/relationships/image"/><Relationship Id="rId3" Target="../media/image1.png" Type="http://schemas.openxmlformats.org/officeDocument/2006/relationships/image"/><Relationship Id="rId30" Target="../media/image43.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11" Target="../media/image11.svg" Type="http://schemas.openxmlformats.org/officeDocument/2006/relationships/image"/><Relationship Id="rId12" Target="../media/image12.png" Type="http://schemas.openxmlformats.org/officeDocument/2006/relationships/image"/><Relationship Id="rId13" Target="../media/image13.svg" Type="http://schemas.openxmlformats.org/officeDocument/2006/relationships/image"/><Relationship Id="rId14" Target="../media/image14.png" Type="http://schemas.openxmlformats.org/officeDocument/2006/relationships/image"/><Relationship Id="rId15" Target="../media/image15.svg" Type="http://schemas.openxmlformats.org/officeDocument/2006/relationships/image"/><Relationship Id="rId16" Target="../media/image16.png" Type="http://schemas.openxmlformats.org/officeDocument/2006/relationships/image"/><Relationship Id="rId17" Target="../media/image17.svg" Type="http://schemas.openxmlformats.org/officeDocument/2006/relationships/image"/><Relationship Id="rId18" Target="../media/image18.png" Type="http://schemas.openxmlformats.org/officeDocument/2006/relationships/image"/><Relationship Id="rId19" Target="../media/image19.svg" Type="http://schemas.openxmlformats.org/officeDocument/2006/relationships/image"/><Relationship Id="rId2" Target="../notesSlides/notesSlide18.xml" Type="http://schemas.openxmlformats.org/officeDocument/2006/relationships/notesSlide"/><Relationship Id="rId20" Target="../media/image20.png" Type="http://schemas.openxmlformats.org/officeDocument/2006/relationships/image"/><Relationship Id="rId21" Target="../media/image21.svg" Type="http://schemas.openxmlformats.org/officeDocument/2006/relationships/image"/><Relationship Id="rId22" Target="../media/image22.png" Type="http://schemas.openxmlformats.org/officeDocument/2006/relationships/image"/><Relationship Id="rId23" Target="../media/image23.svg" Type="http://schemas.openxmlformats.org/officeDocument/2006/relationships/image"/><Relationship Id="rId24" Target="../media/image24.png" Type="http://schemas.openxmlformats.org/officeDocument/2006/relationships/image"/><Relationship Id="rId25" Target="../media/image25.svg" Type="http://schemas.openxmlformats.org/officeDocument/2006/relationships/image"/><Relationship Id="rId26" Target="../media/image26.png" Type="http://schemas.openxmlformats.org/officeDocument/2006/relationships/image"/><Relationship Id="rId27" Target="../media/image27.svg" Type="http://schemas.openxmlformats.org/officeDocument/2006/relationships/image"/><Relationship Id="rId28" Target="../media/image28.png" Type="http://schemas.openxmlformats.org/officeDocument/2006/relationships/image"/><Relationship Id="rId29" Target="../media/image29.svg" Type="http://schemas.openxmlformats.org/officeDocument/2006/relationships/image"/><Relationship Id="rId3" Target="../media/image1.png" Type="http://schemas.openxmlformats.org/officeDocument/2006/relationships/image"/><Relationship Id="rId30" Target="../media/image42.png" Type="http://schemas.openxmlformats.org/officeDocument/2006/relationships/image"/><Relationship Id="rId31" Target="../media/image44.png" Type="http://schemas.openxmlformats.org/officeDocument/2006/relationships/image"/><Relationship Id="rId32" Target="../media/image45.sv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11" Target="../media/image11.svg" Type="http://schemas.openxmlformats.org/officeDocument/2006/relationships/image"/><Relationship Id="rId12" Target="../media/image12.png" Type="http://schemas.openxmlformats.org/officeDocument/2006/relationships/image"/><Relationship Id="rId13" Target="../media/image13.svg" Type="http://schemas.openxmlformats.org/officeDocument/2006/relationships/image"/><Relationship Id="rId14" Target="../media/image14.png" Type="http://schemas.openxmlformats.org/officeDocument/2006/relationships/image"/><Relationship Id="rId15" Target="../media/image15.svg" Type="http://schemas.openxmlformats.org/officeDocument/2006/relationships/image"/><Relationship Id="rId16" Target="../media/image16.png" Type="http://schemas.openxmlformats.org/officeDocument/2006/relationships/image"/><Relationship Id="rId17" Target="../media/image17.svg" Type="http://schemas.openxmlformats.org/officeDocument/2006/relationships/image"/><Relationship Id="rId18" Target="../media/image18.png" Type="http://schemas.openxmlformats.org/officeDocument/2006/relationships/image"/><Relationship Id="rId19" Target="../media/image19.svg" Type="http://schemas.openxmlformats.org/officeDocument/2006/relationships/image"/><Relationship Id="rId2" Target="../notesSlides/notesSlide19.xml" Type="http://schemas.openxmlformats.org/officeDocument/2006/relationships/notesSlide"/><Relationship Id="rId20" Target="../media/image20.png" Type="http://schemas.openxmlformats.org/officeDocument/2006/relationships/image"/><Relationship Id="rId21" Target="../media/image21.svg" Type="http://schemas.openxmlformats.org/officeDocument/2006/relationships/image"/><Relationship Id="rId22" Target="../media/image22.png" Type="http://schemas.openxmlformats.org/officeDocument/2006/relationships/image"/><Relationship Id="rId23" Target="../media/image23.svg" Type="http://schemas.openxmlformats.org/officeDocument/2006/relationships/image"/><Relationship Id="rId24" Target="../media/image24.png" Type="http://schemas.openxmlformats.org/officeDocument/2006/relationships/image"/><Relationship Id="rId25" Target="../media/image25.svg" Type="http://schemas.openxmlformats.org/officeDocument/2006/relationships/image"/><Relationship Id="rId26" Target="../media/image26.png" Type="http://schemas.openxmlformats.org/officeDocument/2006/relationships/image"/><Relationship Id="rId27" Target="../media/image27.svg" Type="http://schemas.openxmlformats.org/officeDocument/2006/relationships/image"/><Relationship Id="rId28" Target="../media/image28.png" Type="http://schemas.openxmlformats.org/officeDocument/2006/relationships/image"/><Relationship Id="rId29" Target="../media/image29.svg" Type="http://schemas.openxmlformats.org/officeDocument/2006/relationships/image"/><Relationship Id="rId3" Target="../media/image1.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pn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30.jpe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notesSlides/notesSlide20.xml" Type="http://schemas.openxmlformats.org/officeDocument/2006/relationships/notesSlid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29" Target="../media/image28.png" Type="http://schemas.openxmlformats.org/officeDocument/2006/relationships/image"/><Relationship Id="rId3" Target="../media/image1.png" Type="http://schemas.openxmlformats.org/officeDocument/2006/relationships/image"/><Relationship Id="rId30" Target="../media/image29.svg" Type="http://schemas.openxmlformats.org/officeDocument/2006/relationships/image"/><Relationship Id="rId31" Target="https://www.fda.gov/about-fda" TargetMode="External" Type="http://schemas.openxmlformats.org/officeDocument/2006/relationships/hyperlink"/><Relationship Id="rId32" Target="https://open.fda.gov/apis/" TargetMode="External" Type="http://schemas.openxmlformats.org/officeDocument/2006/relationships/hyperlink"/><Relationship Id="rId33" Target="https://open.fda.gov/data/downloads/" TargetMode="External" Type="http://schemas.openxmlformats.org/officeDocument/2006/relationships/hyperlink"/><Relationship Id="rId4" Target="https://www.fda.gov/regulatory-information/freedom-information/foi-information" TargetMode="External" Type="http://schemas.openxmlformats.org/officeDocument/2006/relationships/hyperlink"/><Relationship Id="rId5" Target="../media/image2.png" Type="http://schemas.openxmlformats.org/officeDocument/2006/relationships/image"/><Relationship Id="rId6" Target="../media/image3.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 Id="rId9" Target="../media/image8.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4.png" Type="http://schemas.openxmlformats.org/officeDocument/2006/relationships/image"/><Relationship Id="rId11" Target="../media/image15.svg" Type="http://schemas.openxmlformats.org/officeDocument/2006/relationships/image"/><Relationship Id="rId12" Target="../media/image16.png" Type="http://schemas.openxmlformats.org/officeDocument/2006/relationships/image"/><Relationship Id="rId13" Target="../media/image17.svg" Type="http://schemas.openxmlformats.org/officeDocument/2006/relationships/image"/><Relationship Id="rId14" Target="../media/image20.png" Type="http://schemas.openxmlformats.org/officeDocument/2006/relationships/image"/><Relationship Id="rId15" Target="../media/image21.svg" Type="http://schemas.openxmlformats.org/officeDocument/2006/relationships/image"/><Relationship Id="rId16" Target="../media/image24.png" Type="http://schemas.openxmlformats.org/officeDocument/2006/relationships/image"/><Relationship Id="rId17" Target="../media/image25.svg" Type="http://schemas.openxmlformats.org/officeDocument/2006/relationships/image"/><Relationship Id="rId18" Target="../media/image28.png" Type="http://schemas.openxmlformats.org/officeDocument/2006/relationships/image"/><Relationship Id="rId19" Target="../media/image29.svg" Type="http://schemas.openxmlformats.org/officeDocument/2006/relationships/image"/><Relationship Id="rId2" Target="../notesSlides/notesSlide3.xml" Type="http://schemas.openxmlformats.org/officeDocument/2006/relationships/notesSlide"/><Relationship Id="rId3" Target="../media/image1.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11" Target="../media/image11.svg" Type="http://schemas.openxmlformats.org/officeDocument/2006/relationships/image"/><Relationship Id="rId12" Target="../media/image12.png" Type="http://schemas.openxmlformats.org/officeDocument/2006/relationships/image"/><Relationship Id="rId13" Target="../media/image13.svg" Type="http://schemas.openxmlformats.org/officeDocument/2006/relationships/image"/><Relationship Id="rId14" Target="../media/image14.png" Type="http://schemas.openxmlformats.org/officeDocument/2006/relationships/image"/><Relationship Id="rId15" Target="../media/image15.svg" Type="http://schemas.openxmlformats.org/officeDocument/2006/relationships/image"/><Relationship Id="rId16" Target="../media/image16.png" Type="http://schemas.openxmlformats.org/officeDocument/2006/relationships/image"/><Relationship Id="rId17" Target="../media/image17.svg" Type="http://schemas.openxmlformats.org/officeDocument/2006/relationships/image"/><Relationship Id="rId18" Target="../media/image18.png" Type="http://schemas.openxmlformats.org/officeDocument/2006/relationships/image"/><Relationship Id="rId19" Target="../media/image19.svg" Type="http://schemas.openxmlformats.org/officeDocument/2006/relationships/image"/><Relationship Id="rId2" Target="../notesSlides/notesSlide4.xml" Type="http://schemas.openxmlformats.org/officeDocument/2006/relationships/notesSlide"/><Relationship Id="rId20" Target="../media/image20.png" Type="http://schemas.openxmlformats.org/officeDocument/2006/relationships/image"/><Relationship Id="rId21" Target="../media/image21.svg" Type="http://schemas.openxmlformats.org/officeDocument/2006/relationships/image"/><Relationship Id="rId22" Target="../media/image22.png" Type="http://schemas.openxmlformats.org/officeDocument/2006/relationships/image"/><Relationship Id="rId23" Target="../media/image23.svg" Type="http://schemas.openxmlformats.org/officeDocument/2006/relationships/image"/><Relationship Id="rId24" Target="../media/image24.png" Type="http://schemas.openxmlformats.org/officeDocument/2006/relationships/image"/><Relationship Id="rId25" Target="../media/image25.svg" Type="http://schemas.openxmlformats.org/officeDocument/2006/relationships/image"/><Relationship Id="rId26" Target="../media/image26.png" Type="http://schemas.openxmlformats.org/officeDocument/2006/relationships/image"/><Relationship Id="rId27" Target="../media/image27.svg" Type="http://schemas.openxmlformats.org/officeDocument/2006/relationships/image"/><Relationship Id="rId28" Target="../media/image28.png" Type="http://schemas.openxmlformats.org/officeDocument/2006/relationships/image"/><Relationship Id="rId29" Target="../media/image29.svg" Type="http://schemas.openxmlformats.org/officeDocument/2006/relationships/image"/><Relationship Id="rId3" Target="../media/image1.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0.png" Type="http://schemas.openxmlformats.org/officeDocument/2006/relationships/image"/><Relationship Id="rId11" Target="../media/image21.svg" Type="http://schemas.openxmlformats.org/officeDocument/2006/relationships/image"/><Relationship Id="rId12" Target="../media/image26.png" Type="http://schemas.openxmlformats.org/officeDocument/2006/relationships/image"/><Relationship Id="rId13" Target="../media/image27.svg" Type="http://schemas.openxmlformats.org/officeDocument/2006/relationships/image"/><Relationship Id="rId14" Target="../media/image31.png" Type="http://schemas.openxmlformats.org/officeDocument/2006/relationships/image"/><Relationship Id="rId2" Target="../notesSlides/notesSlide5.xml" Type="http://schemas.openxmlformats.org/officeDocument/2006/relationships/notesSlide"/><Relationship Id="rId3" Target="../media/image1.pn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14.png" Type="http://schemas.openxmlformats.org/officeDocument/2006/relationships/image"/><Relationship Id="rId9" Target="../media/image1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11" Target="../media/image11.svg" Type="http://schemas.openxmlformats.org/officeDocument/2006/relationships/image"/><Relationship Id="rId12" Target="../media/image12.png" Type="http://schemas.openxmlformats.org/officeDocument/2006/relationships/image"/><Relationship Id="rId13" Target="../media/image13.svg" Type="http://schemas.openxmlformats.org/officeDocument/2006/relationships/image"/><Relationship Id="rId14" Target="../media/image14.png" Type="http://schemas.openxmlformats.org/officeDocument/2006/relationships/image"/><Relationship Id="rId15" Target="../media/image15.svg" Type="http://schemas.openxmlformats.org/officeDocument/2006/relationships/image"/><Relationship Id="rId16" Target="../media/image16.png" Type="http://schemas.openxmlformats.org/officeDocument/2006/relationships/image"/><Relationship Id="rId17" Target="../media/image17.svg" Type="http://schemas.openxmlformats.org/officeDocument/2006/relationships/image"/><Relationship Id="rId18" Target="../media/image18.png" Type="http://schemas.openxmlformats.org/officeDocument/2006/relationships/image"/><Relationship Id="rId19" Target="../media/image19.svg" Type="http://schemas.openxmlformats.org/officeDocument/2006/relationships/image"/><Relationship Id="rId2" Target="../notesSlides/notesSlide6.xml" Type="http://schemas.openxmlformats.org/officeDocument/2006/relationships/notesSlide"/><Relationship Id="rId20" Target="../media/image20.png" Type="http://schemas.openxmlformats.org/officeDocument/2006/relationships/image"/><Relationship Id="rId21" Target="../media/image21.svg" Type="http://schemas.openxmlformats.org/officeDocument/2006/relationships/image"/><Relationship Id="rId22" Target="../media/image22.png" Type="http://schemas.openxmlformats.org/officeDocument/2006/relationships/image"/><Relationship Id="rId23" Target="../media/image23.svg" Type="http://schemas.openxmlformats.org/officeDocument/2006/relationships/image"/><Relationship Id="rId24" Target="../media/image24.png" Type="http://schemas.openxmlformats.org/officeDocument/2006/relationships/image"/><Relationship Id="rId25" Target="../media/image25.svg" Type="http://schemas.openxmlformats.org/officeDocument/2006/relationships/image"/><Relationship Id="rId26" Target="../media/image26.png" Type="http://schemas.openxmlformats.org/officeDocument/2006/relationships/image"/><Relationship Id="rId27" Target="../media/image27.svg" Type="http://schemas.openxmlformats.org/officeDocument/2006/relationships/image"/><Relationship Id="rId28" Target="../media/image28.png" Type="http://schemas.openxmlformats.org/officeDocument/2006/relationships/image"/><Relationship Id="rId29" Target="../media/image29.svg" Type="http://schemas.openxmlformats.org/officeDocument/2006/relationships/image"/><Relationship Id="rId3" Target="../media/image1.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11" Target="../media/image11.svg" Type="http://schemas.openxmlformats.org/officeDocument/2006/relationships/image"/><Relationship Id="rId12" Target="../media/image12.png" Type="http://schemas.openxmlformats.org/officeDocument/2006/relationships/image"/><Relationship Id="rId13" Target="../media/image13.svg" Type="http://schemas.openxmlformats.org/officeDocument/2006/relationships/image"/><Relationship Id="rId14" Target="../media/image14.png" Type="http://schemas.openxmlformats.org/officeDocument/2006/relationships/image"/><Relationship Id="rId15" Target="../media/image15.svg" Type="http://schemas.openxmlformats.org/officeDocument/2006/relationships/image"/><Relationship Id="rId16" Target="../media/image16.png" Type="http://schemas.openxmlformats.org/officeDocument/2006/relationships/image"/><Relationship Id="rId17" Target="../media/image17.svg" Type="http://schemas.openxmlformats.org/officeDocument/2006/relationships/image"/><Relationship Id="rId18" Target="../media/image18.png" Type="http://schemas.openxmlformats.org/officeDocument/2006/relationships/image"/><Relationship Id="rId19" Target="../media/image19.svg" Type="http://schemas.openxmlformats.org/officeDocument/2006/relationships/image"/><Relationship Id="rId2" Target="../notesSlides/notesSlide7.xml" Type="http://schemas.openxmlformats.org/officeDocument/2006/relationships/notesSlide"/><Relationship Id="rId20" Target="../media/image20.png" Type="http://schemas.openxmlformats.org/officeDocument/2006/relationships/image"/><Relationship Id="rId21" Target="../media/image21.svg" Type="http://schemas.openxmlformats.org/officeDocument/2006/relationships/image"/><Relationship Id="rId22" Target="../media/image22.png" Type="http://schemas.openxmlformats.org/officeDocument/2006/relationships/image"/><Relationship Id="rId23" Target="../media/image23.svg" Type="http://schemas.openxmlformats.org/officeDocument/2006/relationships/image"/><Relationship Id="rId24" Target="../media/image24.png" Type="http://schemas.openxmlformats.org/officeDocument/2006/relationships/image"/><Relationship Id="rId25" Target="../media/image25.svg" Type="http://schemas.openxmlformats.org/officeDocument/2006/relationships/image"/><Relationship Id="rId26" Target="../media/image26.png" Type="http://schemas.openxmlformats.org/officeDocument/2006/relationships/image"/><Relationship Id="rId27" Target="../media/image27.svg" Type="http://schemas.openxmlformats.org/officeDocument/2006/relationships/image"/><Relationship Id="rId28" Target="../media/image28.png" Type="http://schemas.openxmlformats.org/officeDocument/2006/relationships/image"/><Relationship Id="rId29" Target="../media/image29.svg" Type="http://schemas.openxmlformats.org/officeDocument/2006/relationships/image"/><Relationship Id="rId3" Target="../media/image1.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11" Target="../media/image11.svg" Type="http://schemas.openxmlformats.org/officeDocument/2006/relationships/image"/><Relationship Id="rId12" Target="../media/image12.png" Type="http://schemas.openxmlformats.org/officeDocument/2006/relationships/image"/><Relationship Id="rId13" Target="../media/image13.svg" Type="http://schemas.openxmlformats.org/officeDocument/2006/relationships/image"/><Relationship Id="rId14" Target="../media/image14.png" Type="http://schemas.openxmlformats.org/officeDocument/2006/relationships/image"/><Relationship Id="rId15" Target="../media/image15.svg" Type="http://schemas.openxmlformats.org/officeDocument/2006/relationships/image"/><Relationship Id="rId16" Target="../media/image16.png" Type="http://schemas.openxmlformats.org/officeDocument/2006/relationships/image"/><Relationship Id="rId17" Target="../media/image17.svg" Type="http://schemas.openxmlformats.org/officeDocument/2006/relationships/image"/><Relationship Id="rId18" Target="../media/image18.png" Type="http://schemas.openxmlformats.org/officeDocument/2006/relationships/image"/><Relationship Id="rId19" Target="../media/image19.svg" Type="http://schemas.openxmlformats.org/officeDocument/2006/relationships/image"/><Relationship Id="rId2" Target="../notesSlides/notesSlide8.xml" Type="http://schemas.openxmlformats.org/officeDocument/2006/relationships/notesSlide"/><Relationship Id="rId20" Target="../media/image20.png" Type="http://schemas.openxmlformats.org/officeDocument/2006/relationships/image"/><Relationship Id="rId21" Target="../media/image21.svg" Type="http://schemas.openxmlformats.org/officeDocument/2006/relationships/image"/><Relationship Id="rId22" Target="../media/image22.png" Type="http://schemas.openxmlformats.org/officeDocument/2006/relationships/image"/><Relationship Id="rId23" Target="../media/image23.svg" Type="http://schemas.openxmlformats.org/officeDocument/2006/relationships/image"/><Relationship Id="rId24" Target="../media/image24.png" Type="http://schemas.openxmlformats.org/officeDocument/2006/relationships/image"/><Relationship Id="rId25" Target="../media/image25.svg" Type="http://schemas.openxmlformats.org/officeDocument/2006/relationships/image"/><Relationship Id="rId26" Target="../media/image26.png" Type="http://schemas.openxmlformats.org/officeDocument/2006/relationships/image"/><Relationship Id="rId27" Target="../media/image27.svg" Type="http://schemas.openxmlformats.org/officeDocument/2006/relationships/image"/><Relationship Id="rId28" Target="../media/image28.png" Type="http://schemas.openxmlformats.org/officeDocument/2006/relationships/image"/><Relationship Id="rId29" Target="../media/image29.svg" Type="http://schemas.openxmlformats.org/officeDocument/2006/relationships/image"/><Relationship Id="rId3" Target="../media/image1.png" Type="http://schemas.openxmlformats.org/officeDocument/2006/relationships/image"/><Relationship Id="rId30" Target="../media/image32.png" Type="http://schemas.openxmlformats.org/officeDocument/2006/relationships/image"/><Relationship Id="rId31" Target="../media/image33.png" Type="http://schemas.openxmlformats.org/officeDocument/2006/relationships/image"/><Relationship Id="rId32" Target="../media/image34.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11" Target="../media/image11.svg" Type="http://schemas.openxmlformats.org/officeDocument/2006/relationships/image"/><Relationship Id="rId12" Target="../media/image12.png" Type="http://schemas.openxmlformats.org/officeDocument/2006/relationships/image"/><Relationship Id="rId13" Target="../media/image13.svg" Type="http://schemas.openxmlformats.org/officeDocument/2006/relationships/image"/><Relationship Id="rId14" Target="../media/image14.png" Type="http://schemas.openxmlformats.org/officeDocument/2006/relationships/image"/><Relationship Id="rId15" Target="../media/image15.svg" Type="http://schemas.openxmlformats.org/officeDocument/2006/relationships/image"/><Relationship Id="rId16" Target="../media/image16.png" Type="http://schemas.openxmlformats.org/officeDocument/2006/relationships/image"/><Relationship Id="rId17" Target="../media/image17.svg" Type="http://schemas.openxmlformats.org/officeDocument/2006/relationships/image"/><Relationship Id="rId18" Target="../media/image18.png" Type="http://schemas.openxmlformats.org/officeDocument/2006/relationships/image"/><Relationship Id="rId19" Target="../media/image19.svg" Type="http://schemas.openxmlformats.org/officeDocument/2006/relationships/image"/><Relationship Id="rId2" Target="../notesSlides/notesSlide9.xml" Type="http://schemas.openxmlformats.org/officeDocument/2006/relationships/notesSlide"/><Relationship Id="rId20" Target="../media/image20.png" Type="http://schemas.openxmlformats.org/officeDocument/2006/relationships/image"/><Relationship Id="rId21" Target="../media/image21.svg" Type="http://schemas.openxmlformats.org/officeDocument/2006/relationships/image"/><Relationship Id="rId22" Target="../media/image22.png" Type="http://schemas.openxmlformats.org/officeDocument/2006/relationships/image"/><Relationship Id="rId23" Target="../media/image23.svg" Type="http://schemas.openxmlformats.org/officeDocument/2006/relationships/image"/><Relationship Id="rId24" Target="../media/image24.png" Type="http://schemas.openxmlformats.org/officeDocument/2006/relationships/image"/><Relationship Id="rId25" Target="../media/image25.svg" Type="http://schemas.openxmlformats.org/officeDocument/2006/relationships/image"/><Relationship Id="rId26" Target="../media/image26.png" Type="http://schemas.openxmlformats.org/officeDocument/2006/relationships/image"/><Relationship Id="rId27" Target="../media/image27.svg" Type="http://schemas.openxmlformats.org/officeDocument/2006/relationships/image"/><Relationship Id="rId28" Target="../media/image28.png" Type="http://schemas.openxmlformats.org/officeDocument/2006/relationships/image"/><Relationship Id="rId29" Target="../media/image29.svg" Type="http://schemas.openxmlformats.org/officeDocument/2006/relationships/image"/><Relationship Id="rId3" Target="../media/image1.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3"/>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Freeform 16" id="16"/>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30">
              <a:extLst>
                <a:ext uri="{96DAC541-7B7A-43D3-8B79-37D633B846F1}">
                  <asvg:svgBlip xmlns:asvg="http://schemas.microsoft.com/office/drawing/2016/SVG/main" r:embed="rId31"/>
                </a:ext>
              </a:extLst>
            </a:blip>
            <a:stretch>
              <a:fillRect l="0" t="0" r="0" b="0"/>
            </a:stretch>
          </a:blipFill>
          <a:ln cap="sq">
            <a:noFill/>
            <a:prstDash val="solid"/>
            <a:miter/>
          </a:ln>
        </p:spPr>
      </p:sp>
      <p:sp>
        <p:nvSpPr>
          <p:cNvPr name="TextBox 17" id="17"/>
          <p:cNvSpPr txBox="true"/>
          <p:nvPr/>
        </p:nvSpPr>
        <p:spPr>
          <a:xfrm rot="0">
            <a:off x="3688802" y="3136543"/>
            <a:ext cx="10910396" cy="3200970"/>
          </a:xfrm>
          <a:prstGeom prst="rect">
            <a:avLst/>
          </a:prstGeom>
        </p:spPr>
        <p:txBody>
          <a:bodyPr anchor="t" rtlCol="false" tIns="0" lIns="0" bIns="0" rIns="0">
            <a:spAutoFit/>
          </a:bodyPr>
          <a:lstStyle/>
          <a:p>
            <a:pPr algn="ctr">
              <a:lnSpc>
                <a:spcPts val="12218"/>
              </a:lnSpc>
            </a:pPr>
            <a:r>
              <a:rPr lang="en-US" sz="12998">
                <a:solidFill>
                  <a:srgbClr val="000000"/>
                </a:solidFill>
                <a:latin typeface="DM Sans Bold"/>
              </a:rPr>
              <a:t>FDA Data Capstone</a:t>
            </a:r>
          </a:p>
        </p:txBody>
      </p:sp>
      <p:sp>
        <p:nvSpPr>
          <p:cNvPr name="TextBox 18" id="18"/>
          <p:cNvSpPr txBox="true"/>
          <p:nvPr/>
        </p:nvSpPr>
        <p:spPr>
          <a:xfrm rot="0">
            <a:off x="4914102" y="6624033"/>
            <a:ext cx="8459795" cy="578026"/>
          </a:xfrm>
          <a:prstGeom prst="rect">
            <a:avLst/>
          </a:prstGeom>
        </p:spPr>
        <p:txBody>
          <a:bodyPr anchor="t" rtlCol="false" tIns="0" lIns="0" bIns="0" rIns="0">
            <a:spAutoFit/>
          </a:bodyPr>
          <a:lstStyle/>
          <a:p>
            <a:pPr algn="ctr">
              <a:lnSpc>
                <a:spcPts val="4381"/>
              </a:lnSpc>
            </a:pPr>
            <a:r>
              <a:rPr lang="en-US" sz="4381" spc="-87">
                <a:solidFill>
                  <a:srgbClr val="000000"/>
                </a:solidFill>
                <a:latin typeface="DM Sans Bold"/>
              </a:rPr>
              <a:t>Presented by Asia Larkin</a:t>
            </a:r>
          </a:p>
        </p:txBody>
      </p:sp>
      <p:sp>
        <p:nvSpPr>
          <p:cNvPr name="Freeform 19" id="19"/>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3"/>
            <a:stretch>
              <a:fillRect l="-71867" t="-3631" r="-74156" b="-2747"/>
            </a:stretch>
          </a:blipFill>
        </p:spPr>
      </p:sp>
      <p:sp>
        <p:nvSpPr>
          <p:cNvPr name="Freeform 3" id="3"/>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Freeform 16" id="16"/>
          <p:cNvSpPr/>
          <p:nvPr/>
        </p:nvSpPr>
        <p:spPr>
          <a:xfrm flipH="false" flipV="false" rot="0">
            <a:off x="9571959" y="4049497"/>
            <a:ext cx="6833242" cy="3794148"/>
          </a:xfrm>
          <a:custGeom>
            <a:avLst/>
            <a:gdLst/>
            <a:ahLst/>
            <a:cxnLst/>
            <a:rect r="r" b="b" t="t" l="l"/>
            <a:pathLst>
              <a:path h="3794148" w="6833242">
                <a:moveTo>
                  <a:pt x="0" y="0"/>
                </a:moveTo>
                <a:lnTo>
                  <a:pt x="6833242" y="0"/>
                </a:lnTo>
                <a:lnTo>
                  <a:pt x="6833242" y="3794148"/>
                </a:lnTo>
                <a:lnTo>
                  <a:pt x="0" y="3794148"/>
                </a:lnTo>
                <a:lnTo>
                  <a:pt x="0" y="0"/>
                </a:lnTo>
                <a:close/>
              </a:path>
            </a:pathLst>
          </a:custGeom>
          <a:blipFill>
            <a:blip r:embed="rId30"/>
            <a:stretch>
              <a:fillRect l="0" t="0" r="0" b="0"/>
            </a:stretch>
          </a:blipFill>
        </p:spPr>
      </p:sp>
      <p:sp>
        <p:nvSpPr>
          <p:cNvPr name="TextBox 17" id="17"/>
          <p:cNvSpPr txBox="true"/>
          <p:nvPr/>
        </p:nvSpPr>
        <p:spPr>
          <a:xfrm rot="0">
            <a:off x="1626793" y="3974369"/>
            <a:ext cx="6974577" cy="4355050"/>
          </a:xfrm>
          <a:prstGeom prst="rect">
            <a:avLst/>
          </a:prstGeom>
        </p:spPr>
        <p:txBody>
          <a:bodyPr anchor="t" rtlCol="false" tIns="0" lIns="0" bIns="0" rIns="0">
            <a:spAutoFit/>
          </a:bodyPr>
          <a:lstStyle/>
          <a:p>
            <a:pPr>
              <a:lnSpc>
                <a:spcPts val="3899"/>
              </a:lnSpc>
            </a:pPr>
            <a:r>
              <a:rPr lang="en-US" sz="2888" spc="173">
                <a:solidFill>
                  <a:srgbClr val="000000"/>
                </a:solidFill>
                <a:latin typeface="DM Sans"/>
              </a:rPr>
              <a:t>I</a:t>
            </a:r>
            <a:r>
              <a:rPr lang="en-US" sz="2888" spc="173">
                <a:solidFill>
                  <a:srgbClr val="000000"/>
                </a:solidFill>
                <a:latin typeface="DM Sans Bold"/>
              </a:rPr>
              <a:t>nitial Findings:</a:t>
            </a:r>
          </a:p>
          <a:p>
            <a:pPr marL="623612" indent="-311806" lvl="1">
              <a:lnSpc>
                <a:spcPts val="3899"/>
              </a:lnSpc>
              <a:buFont typeface="Arial"/>
              <a:buChar char="•"/>
            </a:pPr>
            <a:r>
              <a:rPr lang="en-US" sz="2888" spc="173">
                <a:solidFill>
                  <a:srgbClr val="000000"/>
                </a:solidFill>
                <a:latin typeface="DM Sans"/>
              </a:rPr>
              <a:t>JSON file - Feb 17th, 2024</a:t>
            </a:r>
          </a:p>
          <a:p>
            <a:pPr marL="623612" indent="-311806" lvl="1">
              <a:lnSpc>
                <a:spcPts val="3899"/>
              </a:lnSpc>
              <a:buFont typeface="Arial"/>
              <a:buChar char="•"/>
            </a:pPr>
            <a:r>
              <a:rPr lang="en-US" sz="2888" spc="173">
                <a:solidFill>
                  <a:srgbClr val="000000"/>
                </a:solidFill>
                <a:latin typeface="DM Sans"/>
              </a:rPr>
              <a:t>1999 - 2024</a:t>
            </a:r>
          </a:p>
          <a:p>
            <a:pPr marL="623612" indent="-311806" lvl="1">
              <a:lnSpc>
                <a:spcPts val="3899"/>
              </a:lnSpc>
              <a:buFont typeface="Arial"/>
              <a:buChar char="•"/>
            </a:pPr>
            <a:r>
              <a:rPr lang="en-US" sz="2888" spc="173">
                <a:solidFill>
                  <a:srgbClr val="000000"/>
                </a:solidFill>
                <a:latin typeface="DM Sans"/>
              </a:rPr>
              <a:t>Almost 950,000 records</a:t>
            </a:r>
          </a:p>
          <a:p>
            <a:pPr marL="623612" indent="-311806" lvl="1">
              <a:lnSpc>
                <a:spcPts val="3899"/>
              </a:lnSpc>
              <a:buFont typeface="Arial"/>
              <a:buChar char="•"/>
            </a:pPr>
            <a:r>
              <a:rPr lang="en-US" sz="2888" spc="173">
                <a:solidFill>
                  <a:srgbClr val="000000"/>
                </a:solidFill>
                <a:latin typeface="DM Sans"/>
              </a:rPr>
              <a:t>Embedded list within columns</a:t>
            </a:r>
          </a:p>
          <a:p>
            <a:pPr>
              <a:lnSpc>
                <a:spcPts val="3899"/>
              </a:lnSpc>
            </a:pPr>
          </a:p>
          <a:p>
            <a:pPr>
              <a:lnSpc>
                <a:spcPts val="3899"/>
              </a:lnSpc>
            </a:pPr>
            <a:r>
              <a:rPr lang="en-US" sz="2888" spc="173">
                <a:solidFill>
                  <a:srgbClr val="000000"/>
                </a:solidFill>
                <a:latin typeface="DM Sans Bold"/>
              </a:rPr>
              <a:t>For my analysis, I used:</a:t>
            </a:r>
          </a:p>
          <a:p>
            <a:pPr marL="623612" indent="-311806" lvl="1">
              <a:lnSpc>
                <a:spcPts val="3899"/>
              </a:lnSpc>
              <a:buFont typeface="Arial"/>
              <a:buChar char="•"/>
            </a:pPr>
            <a:r>
              <a:rPr lang="en-US" sz="2888" spc="173">
                <a:solidFill>
                  <a:srgbClr val="000000"/>
                </a:solidFill>
                <a:latin typeface="DM Sans"/>
              </a:rPr>
              <a:t>2019 - 2024</a:t>
            </a:r>
          </a:p>
          <a:p>
            <a:pPr marL="623612" indent="-311806" lvl="1">
              <a:lnSpc>
                <a:spcPts val="3899"/>
              </a:lnSpc>
              <a:buFont typeface="Arial"/>
              <a:buChar char="•"/>
            </a:pPr>
            <a:r>
              <a:rPr lang="en-US" sz="2888" spc="173">
                <a:solidFill>
                  <a:srgbClr val="000000"/>
                </a:solidFill>
                <a:latin typeface="DM Sans"/>
              </a:rPr>
              <a:t>283,490 records</a:t>
            </a:r>
          </a:p>
        </p:txBody>
      </p:sp>
      <p:sp>
        <p:nvSpPr>
          <p:cNvPr name="TextBox 18" id="18"/>
          <p:cNvSpPr txBox="true"/>
          <p:nvPr/>
        </p:nvSpPr>
        <p:spPr>
          <a:xfrm rot="0">
            <a:off x="1626793" y="1829692"/>
            <a:ext cx="15034415" cy="1301749"/>
          </a:xfrm>
          <a:prstGeom prst="rect">
            <a:avLst/>
          </a:prstGeom>
        </p:spPr>
        <p:txBody>
          <a:bodyPr anchor="t" rtlCol="false" tIns="0" lIns="0" bIns="0" rIns="0">
            <a:spAutoFit/>
          </a:bodyPr>
          <a:lstStyle/>
          <a:p>
            <a:pPr algn="ctr">
              <a:lnSpc>
                <a:spcPts val="9699"/>
              </a:lnSpc>
            </a:pPr>
            <a:r>
              <a:rPr lang="en-US" sz="9999">
                <a:solidFill>
                  <a:srgbClr val="000000"/>
                </a:solidFill>
                <a:latin typeface="DM Sans Bold"/>
              </a:rPr>
              <a:t>Data Set Insights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3"/>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3688802" y="3584271"/>
            <a:ext cx="10910396" cy="3364511"/>
          </a:xfrm>
          <a:prstGeom prst="rect">
            <a:avLst/>
          </a:prstGeom>
        </p:spPr>
        <p:txBody>
          <a:bodyPr anchor="t" rtlCol="false" tIns="0" lIns="0" bIns="0" rIns="0">
            <a:spAutoFit/>
          </a:bodyPr>
          <a:lstStyle/>
          <a:p>
            <a:pPr algn="ctr">
              <a:lnSpc>
                <a:spcPts val="12699"/>
              </a:lnSpc>
            </a:pPr>
            <a:r>
              <a:rPr lang="en-US" sz="14597">
                <a:solidFill>
                  <a:srgbClr val="000000"/>
                </a:solidFill>
                <a:latin typeface="DM Sans Bold"/>
              </a:rPr>
              <a:t>Data Sharing</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3"/>
            <a:stretch>
              <a:fillRect l="-71867" t="-3631" r="-74156" b="-2747"/>
            </a:stretch>
          </a:blipFill>
        </p:spPr>
      </p:sp>
      <p:sp>
        <p:nvSpPr>
          <p:cNvPr name="Freeform 3" id="3"/>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Freeform 16" id="16"/>
          <p:cNvSpPr/>
          <p:nvPr/>
        </p:nvSpPr>
        <p:spPr>
          <a:xfrm flipH="false" flipV="false" rot="0">
            <a:off x="1248734" y="1880071"/>
            <a:ext cx="15790532" cy="7823418"/>
          </a:xfrm>
          <a:custGeom>
            <a:avLst/>
            <a:gdLst/>
            <a:ahLst/>
            <a:cxnLst/>
            <a:rect r="r" b="b" t="t" l="l"/>
            <a:pathLst>
              <a:path h="7823418" w="15790532">
                <a:moveTo>
                  <a:pt x="0" y="0"/>
                </a:moveTo>
                <a:lnTo>
                  <a:pt x="15790532" y="0"/>
                </a:lnTo>
                <a:lnTo>
                  <a:pt x="15790532" y="7823418"/>
                </a:lnTo>
                <a:lnTo>
                  <a:pt x="0" y="7823418"/>
                </a:lnTo>
                <a:lnTo>
                  <a:pt x="0" y="0"/>
                </a:lnTo>
                <a:close/>
              </a:path>
            </a:pathLst>
          </a:custGeom>
          <a:blipFill>
            <a:blip r:embed="rId30"/>
            <a:stretch>
              <a:fillRect l="0" t="0" r="0" b="0"/>
            </a:stretch>
          </a:blipFill>
        </p:spPr>
      </p:sp>
      <p:sp>
        <p:nvSpPr>
          <p:cNvPr name="TextBox 17" id="17"/>
          <p:cNvSpPr txBox="true"/>
          <p:nvPr/>
        </p:nvSpPr>
        <p:spPr>
          <a:xfrm rot="0">
            <a:off x="1626793" y="523896"/>
            <a:ext cx="15034415" cy="1177290"/>
          </a:xfrm>
          <a:prstGeom prst="rect">
            <a:avLst/>
          </a:prstGeom>
        </p:spPr>
        <p:txBody>
          <a:bodyPr anchor="t" rtlCol="false" tIns="0" lIns="0" bIns="0" rIns="0">
            <a:spAutoFit/>
          </a:bodyPr>
          <a:lstStyle/>
          <a:p>
            <a:pPr algn="ctr">
              <a:lnSpc>
                <a:spcPts val="8730"/>
              </a:lnSpc>
            </a:pPr>
            <a:r>
              <a:rPr lang="en-US" sz="9000">
                <a:solidFill>
                  <a:srgbClr val="000000"/>
                </a:solidFill>
                <a:latin typeface="DM Sans Bold"/>
              </a:rPr>
              <a:t>Total Reports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3"/>
            <a:stretch>
              <a:fillRect l="-71867" t="-3631" r="-74156" b="-2747"/>
            </a:stretch>
          </a:blipFill>
        </p:spPr>
      </p:sp>
      <p:sp>
        <p:nvSpPr>
          <p:cNvPr name="Freeform 3" id="3"/>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Freeform 16" id="16"/>
          <p:cNvSpPr/>
          <p:nvPr/>
        </p:nvSpPr>
        <p:spPr>
          <a:xfrm flipH="false" flipV="false" rot="0">
            <a:off x="9144000" y="2493388"/>
            <a:ext cx="8541698" cy="6524595"/>
          </a:xfrm>
          <a:custGeom>
            <a:avLst/>
            <a:gdLst/>
            <a:ahLst/>
            <a:cxnLst/>
            <a:rect r="r" b="b" t="t" l="l"/>
            <a:pathLst>
              <a:path h="6524595" w="8541698">
                <a:moveTo>
                  <a:pt x="0" y="0"/>
                </a:moveTo>
                <a:lnTo>
                  <a:pt x="8541698" y="0"/>
                </a:lnTo>
                <a:lnTo>
                  <a:pt x="8541698" y="6524595"/>
                </a:lnTo>
                <a:lnTo>
                  <a:pt x="0" y="6524595"/>
                </a:lnTo>
                <a:lnTo>
                  <a:pt x="0" y="0"/>
                </a:lnTo>
                <a:close/>
              </a:path>
            </a:pathLst>
          </a:custGeom>
          <a:blipFill>
            <a:blip r:embed="rId30"/>
            <a:stretch>
              <a:fillRect l="0" t="0" r="0" b="0"/>
            </a:stretch>
          </a:blipFill>
        </p:spPr>
      </p:sp>
      <p:sp>
        <p:nvSpPr>
          <p:cNvPr name="Freeform 17" id="17"/>
          <p:cNvSpPr/>
          <p:nvPr/>
        </p:nvSpPr>
        <p:spPr>
          <a:xfrm flipH="false" flipV="false" rot="0">
            <a:off x="803560" y="2493388"/>
            <a:ext cx="7950500" cy="6524595"/>
          </a:xfrm>
          <a:custGeom>
            <a:avLst/>
            <a:gdLst/>
            <a:ahLst/>
            <a:cxnLst/>
            <a:rect r="r" b="b" t="t" l="l"/>
            <a:pathLst>
              <a:path h="6524595" w="7950500">
                <a:moveTo>
                  <a:pt x="0" y="0"/>
                </a:moveTo>
                <a:lnTo>
                  <a:pt x="7950500" y="0"/>
                </a:lnTo>
                <a:lnTo>
                  <a:pt x="7950500" y="6524595"/>
                </a:lnTo>
                <a:lnTo>
                  <a:pt x="0" y="6524595"/>
                </a:lnTo>
                <a:lnTo>
                  <a:pt x="0" y="0"/>
                </a:lnTo>
                <a:close/>
              </a:path>
            </a:pathLst>
          </a:custGeom>
          <a:blipFill>
            <a:blip r:embed="rId31"/>
            <a:stretch>
              <a:fillRect l="0" t="0" r="0" b="0"/>
            </a:stretch>
          </a:blipFill>
        </p:spPr>
      </p:sp>
      <p:sp>
        <p:nvSpPr>
          <p:cNvPr name="TextBox 18" id="18"/>
          <p:cNvSpPr txBox="true"/>
          <p:nvPr/>
        </p:nvSpPr>
        <p:spPr>
          <a:xfrm rot="0">
            <a:off x="1626793" y="535305"/>
            <a:ext cx="15034415" cy="1177290"/>
          </a:xfrm>
          <a:prstGeom prst="rect">
            <a:avLst/>
          </a:prstGeom>
        </p:spPr>
        <p:txBody>
          <a:bodyPr anchor="t" rtlCol="false" tIns="0" lIns="0" bIns="0" rIns="0">
            <a:spAutoFit/>
          </a:bodyPr>
          <a:lstStyle/>
          <a:p>
            <a:pPr algn="ctr">
              <a:lnSpc>
                <a:spcPts val="8730"/>
              </a:lnSpc>
            </a:pPr>
            <a:r>
              <a:rPr lang="en-US" sz="9000">
                <a:solidFill>
                  <a:srgbClr val="000000"/>
                </a:solidFill>
                <a:latin typeface="DM Sans Bold"/>
              </a:rPr>
              <a:t>Age and Gender Reported</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3"/>
            <a:stretch>
              <a:fillRect l="-71867" t="-3631" r="-74156" b="-2747"/>
            </a:stretch>
          </a:blipFill>
        </p:spPr>
      </p:sp>
      <p:sp>
        <p:nvSpPr>
          <p:cNvPr name="Freeform 3" id="3"/>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Freeform 16" id="16"/>
          <p:cNvSpPr/>
          <p:nvPr/>
        </p:nvSpPr>
        <p:spPr>
          <a:xfrm flipH="false" flipV="false" rot="0">
            <a:off x="2056025" y="2487687"/>
            <a:ext cx="14175949" cy="7009140"/>
          </a:xfrm>
          <a:custGeom>
            <a:avLst/>
            <a:gdLst/>
            <a:ahLst/>
            <a:cxnLst/>
            <a:rect r="r" b="b" t="t" l="l"/>
            <a:pathLst>
              <a:path h="7009140" w="14175949">
                <a:moveTo>
                  <a:pt x="0" y="0"/>
                </a:moveTo>
                <a:lnTo>
                  <a:pt x="14175950" y="0"/>
                </a:lnTo>
                <a:lnTo>
                  <a:pt x="14175950" y="7009140"/>
                </a:lnTo>
                <a:lnTo>
                  <a:pt x="0" y="7009140"/>
                </a:lnTo>
                <a:lnTo>
                  <a:pt x="0" y="0"/>
                </a:lnTo>
                <a:close/>
              </a:path>
            </a:pathLst>
          </a:custGeom>
          <a:blipFill>
            <a:blip r:embed="rId30"/>
            <a:stretch>
              <a:fillRect l="0" t="0" r="0" b="0"/>
            </a:stretch>
          </a:blipFill>
        </p:spPr>
      </p:sp>
      <p:sp>
        <p:nvSpPr>
          <p:cNvPr name="TextBox 17" id="17"/>
          <p:cNvSpPr txBox="true"/>
          <p:nvPr/>
        </p:nvSpPr>
        <p:spPr>
          <a:xfrm rot="0">
            <a:off x="1626793" y="345225"/>
            <a:ext cx="15034415" cy="2282190"/>
          </a:xfrm>
          <a:prstGeom prst="rect">
            <a:avLst/>
          </a:prstGeom>
        </p:spPr>
        <p:txBody>
          <a:bodyPr anchor="t" rtlCol="false" tIns="0" lIns="0" bIns="0" rIns="0">
            <a:spAutoFit/>
          </a:bodyPr>
          <a:lstStyle/>
          <a:p>
            <a:pPr algn="ctr">
              <a:lnSpc>
                <a:spcPts val="8730"/>
              </a:lnSpc>
            </a:pPr>
            <a:r>
              <a:rPr lang="en-US" sz="9000">
                <a:solidFill>
                  <a:srgbClr val="000000"/>
                </a:solidFill>
                <a:latin typeface="DM Sans Bold"/>
              </a:rPr>
              <a:t>Top 5 Industries with Adverse Events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3"/>
            <a:stretch>
              <a:fillRect l="-71867" t="-3631" r="-74156" b="-2747"/>
            </a:stretch>
          </a:blipFill>
        </p:spPr>
      </p:sp>
      <p:sp>
        <p:nvSpPr>
          <p:cNvPr name="Freeform 3" id="3"/>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Freeform 16" id="16"/>
          <p:cNvSpPr/>
          <p:nvPr/>
        </p:nvSpPr>
        <p:spPr>
          <a:xfrm flipH="false" flipV="false" rot="0">
            <a:off x="412282" y="3338497"/>
            <a:ext cx="8897745" cy="5476350"/>
          </a:xfrm>
          <a:custGeom>
            <a:avLst/>
            <a:gdLst/>
            <a:ahLst/>
            <a:cxnLst/>
            <a:rect r="r" b="b" t="t" l="l"/>
            <a:pathLst>
              <a:path h="5476350" w="8897745">
                <a:moveTo>
                  <a:pt x="0" y="0"/>
                </a:moveTo>
                <a:lnTo>
                  <a:pt x="8897744" y="0"/>
                </a:lnTo>
                <a:lnTo>
                  <a:pt x="8897744" y="5476350"/>
                </a:lnTo>
                <a:lnTo>
                  <a:pt x="0" y="5476350"/>
                </a:lnTo>
                <a:lnTo>
                  <a:pt x="0" y="0"/>
                </a:lnTo>
                <a:close/>
              </a:path>
            </a:pathLst>
          </a:custGeom>
          <a:blipFill>
            <a:blip r:embed="rId30"/>
            <a:stretch>
              <a:fillRect l="0" t="0" r="0" b="0"/>
            </a:stretch>
          </a:blipFill>
        </p:spPr>
      </p:sp>
      <p:sp>
        <p:nvSpPr>
          <p:cNvPr name="Freeform 17" id="17"/>
          <p:cNvSpPr/>
          <p:nvPr/>
        </p:nvSpPr>
        <p:spPr>
          <a:xfrm flipH="false" flipV="false" rot="0">
            <a:off x="9652614" y="3338497"/>
            <a:ext cx="7008593" cy="5476350"/>
          </a:xfrm>
          <a:custGeom>
            <a:avLst/>
            <a:gdLst/>
            <a:ahLst/>
            <a:cxnLst/>
            <a:rect r="r" b="b" t="t" l="l"/>
            <a:pathLst>
              <a:path h="5476350" w="7008593">
                <a:moveTo>
                  <a:pt x="0" y="0"/>
                </a:moveTo>
                <a:lnTo>
                  <a:pt x="7008593" y="0"/>
                </a:lnTo>
                <a:lnTo>
                  <a:pt x="7008593" y="5476350"/>
                </a:lnTo>
                <a:lnTo>
                  <a:pt x="0" y="5476350"/>
                </a:lnTo>
                <a:lnTo>
                  <a:pt x="0" y="0"/>
                </a:lnTo>
                <a:close/>
              </a:path>
            </a:pathLst>
          </a:custGeom>
          <a:blipFill>
            <a:blip r:embed="rId31"/>
            <a:stretch>
              <a:fillRect l="0" t="0" r="0" b="0"/>
            </a:stretch>
          </a:blipFill>
        </p:spPr>
      </p:sp>
      <p:sp>
        <p:nvSpPr>
          <p:cNvPr name="TextBox 18" id="18"/>
          <p:cNvSpPr txBox="true"/>
          <p:nvPr/>
        </p:nvSpPr>
        <p:spPr>
          <a:xfrm rot="0">
            <a:off x="1626793" y="598414"/>
            <a:ext cx="15034415" cy="2282190"/>
          </a:xfrm>
          <a:prstGeom prst="rect">
            <a:avLst/>
          </a:prstGeom>
        </p:spPr>
        <p:txBody>
          <a:bodyPr anchor="t" rtlCol="false" tIns="0" lIns="0" bIns="0" rIns="0">
            <a:spAutoFit/>
          </a:bodyPr>
          <a:lstStyle/>
          <a:p>
            <a:pPr algn="ctr">
              <a:lnSpc>
                <a:spcPts val="8730"/>
              </a:lnSpc>
            </a:pPr>
            <a:r>
              <a:rPr lang="en-US" sz="9000">
                <a:solidFill>
                  <a:srgbClr val="000000"/>
                </a:solidFill>
                <a:latin typeface="DM Sans Bold"/>
              </a:rPr>
              <a:t>Cosmetic Industry Adverse Events</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3"/>
            <a:stretch>
              <a:fillRect l="-71867" t="-3631" r="-74156" b="-2747"/>
            </a:stretch>
          </a:blipFill>
        </p:spPr>
      </p:sp>
      <p:sp>
        <p:nvSpPr>
          <p:cNvPr name="Freeform 3" id="3"/>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Freeform 16" id="16"/>
          <p:cNvSpPr/>
          <p:nvPr/>
        </p:nvSpPr>
        <p:spPr>
          <a:xfrm flipH="false" flipV="false" rot="0">
            <a:off x="2120342" y="4447935"/>
            <a:ext cx="4808077" cy="4808077"/>
          </a:xfrm>
          <a:custGeom>
            <a:avLst/>
            <a:gdLst/>
            <a:ahLst/>
            <a:cxnLst/>
            <a:rect r="r" b="b" t="t" l="l"/>
            <a:pathLst>
              <a:path h="4808077" w="4808077">
                <a:moveTo>
                  <a:pt x="0" y="0"/>
                </a:moveTo>
                <a:lnTo>
                  <a:pt x="4808077" y="0"/>
                </a:lnTo>
                <a:lnTo>
                  <a:pt x="4808077" y="4808077"/>
                </a:lnTo>
                <a:lnTo>
                  <a:pt x="0" y="4808077"/>
                </a:lnTo>
                <a:lnTo>
                  <a:pt x="0" y="0"/>
                </a:lnTo>
                <a:close/>
              </a:path>
            </a:pathLst>
          </a:custGeom>
          <a:blipFill>
            <a:blip r:embed="rId30"/>
            <a:stretch>
              <a:fillRect l="0" t="0" r="0" b="0"/>
            </a:stretch>
          </a:blipFill>
        </p:spPr>
      </p:sp>
      <p:sp>
        <p:nvSpPr>
          <p:cNvPr name="TextBox 17" id="17"/>
          <p:cNvSpPr txBox="true"/>
          <p:nvPr/>
        </p:nvSpPr>
        <p:spPr>
          <a:xfrm rot="0">
            <a:off x="1686576" y="1296975"/>
            <a:ext cx="5675610" cy="1153541"/>
          </a:xfrm>
          <a:prstGeom prst="rect">
            <a:avLst/>
          </a:prstGeom>
        </p:spPr>
        <p:txBody>
          <a:bodyPr anchor="t" rtlCol="false" tIns="0" lIns="0" bIns="0" rIns="0">
            <a:spAutoFit/>
          </a:bodyPr>
          <a:lstStyle/>
          <a:p>
            <a:pPr algn="ctr">
              <a:lnSpc>
                <a:spcPts val="4461"/>
              </a:lnSpc>
            </a:pPr>
            <a:r>
              <a:rPr lang="en-US" sz="4599">
                <a:solidFill>
                  <a:srgbClr val="000000"/>
                </a:solidFill>
                <a:latin typeface="DM Sans Bold"/>
              </a:rPr>
              <a:t>Top 2 Ovarian Cancer Causing</a:t>
            </a:r>
          </a:p>
        </p:txBody>
      </p:sp>
      <p:sp>
        <p:nvSpPr>
          <p:cNvPr name="TextBox 18" id="18"/>
          <p:cNvSpPr txBox="true"/>
          <p:nvPr/>
        </p:nvSpPr>
        <p:spPr>
          <a:xfrm rot="0">
            <a:off x="9443046" y="1296975"/>
            <a:ext cx="5675610" cy="1153541"/>
          </a:xfrm>
          <a:prstGeom prst="rect">
            <a:avLst/>
          </a:prstGeom>
        </p:spPr>
        <p:txBody>
          <a:bodyPr anchor="t" rtlCol="false" tIns="0" lIns="0" bIns="0" rIns="0">
            <a:spAutoFit/>
          </a:bodyPr>
          <a:lstStyle/>
          <a:p>
            <a:pPr algn="ctr">
              <a:lnSpc>
                <a:spcPts val="4461"/>
              </a:lnSpc>
            </a:pPr>
            <a:r>
              <a:rPr lang="en-US" sz="4599">
                <a:solidFill>
                  <a:srgbClr val="000000"/>
                </a:solidFill>
                <a:latin typeface="DM Sans Bold"/>
              </a:rPr>
              <a:t>Top 2 Death nd Injury Causing</a:t>
            </a:r>
          </a:p>
        </p:txBody>
      </p:sp>
      <p:sp>
        <p:nvSpPr>
          <p:cNvPr name="TextBox 19" id="19"/>
          <p:cNvSpPr txBox="true"/>
          <p:nvPr/>
        </p:nvSpPr>
        <p:spPr>
          <a:xfrm rot="0">
            <a:off x="1857058" y="3248344"/>
            <a:ext cx="5334645" cy="573229"/>
          </a:xfrm>
          <a:prstGeom prst="rect">
            <a:avLst/>
          </a:prstGeom>
        </p:spPr>
        <p:txBody>
          <a:bodyPr anchor="t" rtlCol="false" tIns="0" lIns="0" bIns="0" rIns="0">
            <a:spAutoFit/>
          </a:bodyPr>
          <a:lstStyle/>
          <a:p>
            <a:pPr algn="ctr">
              <a:lnSpc>
                <a:spcPts val="4602"/>
              </a:lnSpc>
            </a:pPr>
            <a:r>
              <a:rPr lang="en-US" sz="3409" spc="204">
                <a:solidFill>
                  <a:srgbClr val="000000"/>
                </a:solidFill>
                <a:latin typeface="DM Sans"/>
              </a:rPr>
              <a:t>Exemption 4</a:t>
            </a:r>
          </a:p>
        </p:txBody>
      </p:sp>
      <p:sp>
        <p:nvSpPr>
          <p:cNvPr name="TextBox 20" id="20"/>
          <p:cNvSpPr txBox="true"/>
          <p:nvPr/>
        </p:nvSpPr>
        <p:spPr>
          <a:xfrm rot="0">
            <a:off x="9613528" y="3248344"/>
            <a:ext cx="5334645" cy="573229"/>
          </a:xfrm>
          <a:prstGeom prst="rect">
            <a:avLst/>
          </a:prstGeom>
        </p:spPr>
        <p:txBody>
          <a:bodyPr anchor="t" rtlCol="false" tIns="0" lIns="0" bIns="0" rIns="0">
            <a:spAutoFit/>
          </a:bodyPr>
          <a:lstStyle/>
          <a:p>
            <a:pPr algn="ctr">
              <a:lnSpc>
                <a:spcPts val="4602"/>
              </a:lnSpc>
            </a:pPr>
            <a:r>
              <a:rPr lang="en-US" sz="3409" spc="204">
                <a:solidFill>
                  <a:srgbClr val="000000"/>
                </a:solidFill>
                <a:latin typeface="DM Sans"/>
              </a:rPr>
              <a:t>Exemption 4</a:t>
            </a:r>
          </a:p>
        </p:txBody>
      </p:sp>
      <p:sp>
        <p:nvSpPr>
          <p:cNvPr name="Freeform 21" id="21"/>
          <p:cNvSpPr/>
          <p:nvPr/>
        </p:nvSpPr>
        <p:spPr>
          <a:xfrm flipH="false" flipV="false" rot="0">
            <a:off x="9876813" y="4450223"/>
            <a:ext cx="4808077" cy="4808077"/>
          </a:xfrm>
          <a:custGeom>
            <a:avLst/>
            <a:gdLst/>
            <a:ahLst/>
            <a:cxnLst/>
            <a:rect r="r" b="b" t="t" l="l"/>
            <a:pathLst>
              <a:path h="4808077" w="4808077">
                <a:moveTo>
                  <a:pt x="0" y="0"/>
                </a:moveTo>
                <a:lnTo>
                  <a:pt x="4808077" y="0"/>
                </a:lnTo>
                <a:lnTo>
                  <a:pt x="4808077" y="4808077"/>
                </a:lnTo>
                <a:lnTo>
                  <a:pt x="0" y="4808077"/>
                </a:lnTo>
                <a:lnTo>
                  <a:pt x="0" y="0"/>
                </a:lnTo>
                <a:close/>
              </a:path>
            </a:pathLst>
          </a:custGeom>
          <a:blipFill>
            <a:blip r:embed="rId30"/>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3"/>
            <a:stretch>
              <a:fillRect l="-71867" t="-3631" r="-74156" b="-2747"/>
            </a:stretch>
          </a:blipFill>
        </p:spPr>
      </p:sp>
      <p:sp>
        <p:nvSpPr>
          <p:cNvPr name="TextBox 3" id="3"/>
          <p:cNvSpPr txBox="true"/>
          <p:nvPr/>
        </p:nvSpPr>
        <p:spPr>
          <a:xfrm rot="0">
            <a:off x="1658902" y="1993191"/>
            <a:ext cx="14970197" cy="1926175"/>
          </a:xfrm>
          <a:prstGeom prst="rect">
            <a:avLst/>
          </a:prstGeom>
        </p:spPr>
        <p:txBody>
          <a:bodyPr anchor="t" rtlCol="false" tIns="0" lIns="0" bIns="0" rIns="0">
            <a:spAutoFit/>
          </a:bodyPr>
          <a:lstStyle/>
          <a:p>
            <a:pPr>
              <a:lnSpc>
                <a:spcPts val="3899"/>
              </a:lnSpc>
            </a:pPr>
            <a:r>
              <a:rPr lang="en-US" sz="2888" spc="173">
                <a:solidFill>
                  <a:srgbClr val="000000"/>
                </a:solidFill>
                <a:latin typeface="DM Sans"/>
              </a:rPr>
              <a:t>Exemption 4 of the Freedom of Information Act (FOIA) protects trade secrets and commercial or financial information that is privileged or confidential. This exemption is intended to protect the interests of both the government and the submitters of information. </a:t>
            </a:r>
          </a:p>
        </p:txBody>
      </p:sp>
      <p:sp>
        <p:nvSpPr>
          <p:cNvPr name="TextBox 4" id="4"/>
          <p:cNvSpPr txBox="true"/>
          <p:nvPr/>
        </p:nvSpPr>
        <p:spPr>
          <a:xfrm rot="0">
            <a:off x="1626793" y="729542"/>
            <a:ext cx="15034415" cy="1301749"/>
          </a:xfrm>
          <a:prstGeom prst="rect">
            <a:avLst/>
          </a:prstGeom>
        </p:spPr>
        <p:txBody>
          <a:bodyPr anchor="t" rtlCol="false" tIns="0" lIns="0" bIns="0" rIns="0">
            <a:spAutoFit/>
          </a:bodyPr>
          <a:lstStyle/>
          <a:p>
            <a:pPr algn="ctr">
              <a:lnSpc>
                <a:spcPts val="9699"/>
              </a:lnSpc>
            </a:pPr>
            <a:r>
              <a:rPr lang="en-US" sz="9999">
                <a:solidFill>
                  <a:srgbClr val="000000"/>
                </a:solidFill>
                <a:latin typeface="DM Sans Bold"/>
              </a:rPr>
              <a:t>What is exemption 4?</a:t>
            </a:r>
          </a:p>
        </p:txBody>
      </p:sp>
      <p:sp>
        <p:nvSpPr>
          <p:cNvPr name="Freeform 5" id="5"/>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8" id="8"/>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9" id="9"/>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10" id="10"/>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11" id="11"/>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2" id="12"/>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3" id="13"/>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4" id="14"/>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5" id="15"/>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6" id="16"/>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7" id="17"/>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Freeform 18" id="18"/>
          <p:cNvSpPr/>
          <p:nvPr/>
        </p:nvSpPr>
        <p:spPr>
          <a:xfrm flipH="false" flipV="false" rot="0">
            <a:off x="3964726" y="4158800"/>
            <a:ext cx="10358548" cy="5978839"/>
          </a:xfrm>
          <a:custGeom>
            <a:avLst/>
            <a:gdLst/>
            <a:ahLst/>
            <a:cxnLst/>
            <a:rect r="r" b="b" t="t" l="l"/>
            <a:pathLst>
              <a:path h="5978839" w="10358548">
                <a:moveTo>
                  <a:pt x="0" y="0"/>
                </a:moveTo>
                <a:lnTo>
                  <a:pt x="10358548" y="0"/>
                </a:lnTo>
                <a:lnTo>
                  <a:pt x="10358548" y="5978840"/>
                </a:lnTo>
                <a:lnTo>
                  <a:pt x="0" y="5978840"/>
                </a:lnTo>
                <a:lnTo>
                  <a:pt x="0" y="0"/>
                </a:lnTo>
                <a:close/>
              </a:path>
            </a:pathLst>
          </a:custGeom>
          <a:blipFill>
            <a:blip r:embed="rId30"/>
            <a:stretch>
              <a:fillRect l="0" t="0" r="0"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3"/>
            <a:stretch>
              <a:fillRect l="-71867" t="-3631" r="-74156" b="-2747"/>
            </a:stretch>
          </a:blipFill>
        </p:spPr>
      </p:sp>
      <p:sp>
        <p:nvSpPr>
          <p:cNvPr name="Freeform 3" id="3"/>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1626793" y="1829692"/>
            <a:ext cx="15034415" cy="1301749"/>
          </a:xfrm>
          <a:prstGeom prst="rect">
            <a:avLst/>
          </a:prstGeom>
        </p:spPr>
        <p:txBody>
          <a:bodyPr anchor="t" rtlCol="false" tIns="0" lIns="0" bIns="0" rIns="0">
            <a:spAutoFit/>
          </a:bodyPr>
          <a:lstStyle/>
          <a:p>
            <a:pPr algn="ctr">
              <a:lnSpc>
                <a:spcPts val="9699"/>
              </a:lnSpc>
            </a:pPr>
            <a:r>
              <a:rPr lang="en-US" sz="9999">
                <a:solidFill>
                  <a:srgbClr val="000000"/>
                </a:solidFill>
                <a:latin typeface="DM Sans Bold"/>
              </a:rPr>
              <a:t>Conclusions</a:t>
            </a:r>
          </a:p>
        </p:txBody>
      </p:sp>
      <p:sp>
        <p:nvSpPr>
          <p:cNvPr name="Freeform 17" id="17"/>
          <p:cNvSpPr/>
          <p:nvPr/>
        </p:nvSpPr>
        <p:spPr>
          <a:xfrm flipH="false" flipV="false" rot="0">
            <a:off x="6739961" y="3922017"/>
            <a:ext cx="4808077" cy="4808077"/>
          </a:xfrm>
          <a:custGeom>
            <a:avLst/>
            <a:gdLst/>
            <a:ahLst/>
            <a:cxnLst/>
            <a:rect r="r" b="b" t="t" l="l"/>
            <a:pathLst>
              <a:path h="4808077" w="4808077">
                <a:moveTo>
                  <a:pt x="0" y="0"/>
                </a:moveTo>
                <a:lnTo>
                  <a:pt x="4808078" y="0"/>
                </a:lnTo>
                <a:lnTo>
                  <a:pt x="4808078" y="4808077"/>
                </a:lnTo>
                <a:lnTo>
                  <a:pt x="0" y="4808077"/>
                </a:lnTo>
                <a:lnTo>
                  <a:pt x="0" y="0"/>
                </a:lnTo>
                <a:close/>
              </a:path>
            </a:pathLst>
          </a:custGeom>
          <a:blipFill>
            <a:blip r:embed="rId30"/>
            <a:stretch>
              <a:fillRect l="0" t="0" r="0" b="0"/>
            </a:stretch>
          </a:blipFill>
        </p:spPr>
      </p:sp>
      <p:sp>
        <p:nvSpPr>
          <p:cNvPr name="Freeform 18" id="18"/>
          <p:cNvSpPr/>
          <p:nvPr/>
        </p:nvSpPr>
        <p:spPr>
          <a:xfrm flipH="false" flipV="false" rot="-1189590">
            <a:off x="6013886" y="3566694"/>
            <a:ext cx="6260229" cy="6089495"/>
          </a:xfrm>
          <a:custGeom>
            <a:avLst/>
            <a:gdLst/>
            <a:ahLst/>
            <a:cxnLst/>
            <a:rect r="r" b="b" t="t" l="l"/>
            <a:pathLst>
              <a:path h="6089495" w="6260229">
                <a:moveTo>
                  <a:pt x="0" y="0"/>
                </a:moveTo>
                <a:lnTo>
                  <a:pt x="6260228" y="0"/>
                </a:lnTo>
                <a:lnTo>
                  <a:pt x="6260228" y="6089495"/>
                </a:lnTo>
                <a:lnTo>
                  <a:pt x="0" y="6089495"/>
                </a:lnTo>
                <a:lnTo>
                  <a:pt x="0" y="0"/>
                </a:lnTo>
                <a:close/>
              </a:path>
            </a:pathLst>
          </a:custGeom>
          <a:blipFill>
            <a:blip r:embed="rId31">
              <a:alphaModFix amt="30000"/>
              <a:extLst>
                <a:ext uri="{96DAC541-7B7A-43D3-8B79-37D633B846F1}">
                  <asvg:svgBlip xmlns:asvg="http://schemas.microsoft.com/office/drawing/2016/SVG/main" r:embed="rId32"/>
                </a:ext>
              </a:extLst>
            </a:blip>
            <a:stretch>
              <a:fillRect l="0" t="0" r="0" b="0"/>
            </a:stretch>
          </a:blipFill>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3"/>
            <a:stretch>
              <a:fillRect l="-71867" t="-3631" r="-74156" b="-2747"/>
            </a:stretch>
          </a:blipFill>
        </p:spPr>
      </p:sp>
      <p:sp>
        <p:nvSpPr>
          <p:cNvPr name="TextBox 3" id="3"/>
          <p:cNvSpPr txBox="true"/>
          <p:nvPr/>
        </p:nvSpPr>
        <p:spPr>
          <a:xfrm rot="0">
            <a:off x="1658902" y="5799783"/>
            <a:ext cx="14970197" cy="954625"/>
          </a:xfrm>
          <a:prstGeom prst="rect">
            <a:avLst/>
          </a:prstGeom>
        </p:spPr>
        <p:txBody>
          <a:bodyPr anchor="t" rtlCol="false" tIns="0" lIns="0" bIns="0" rIns="0">
            <a:spAutoFit/>
          </a:bodyPr>
          <a:lstStyle/>
          <a:p>
            <a:pPr>
              <a:lnSpc>
                <a:spcPts val="3899"/>
              </a:lnSpc>
            </a:pPr>
            <a:r>
              <a:rPr lang="en-US" sz="2888" spc="173">
                <a:solidFill>
                  <a:srgbClr val="000000"/>
                </a:solidFill>
                <a:latin typeface="DM Sans Bold Italics"/>
              </a:rPr>
              <a:t>https://www.fda.gov/food/resources-you-food/industry-and-consumer-assistance-cfsan#report</a:t>
            </a:r>
          </a:p>
        </p:txBody>
      </p:sp>
      <p:sp>
        <p:nvSpPr>
          <p:cNvPr name="TextBox 4" id="4"/>
          <p:cNvSpPr txBox="true"/>
          <p:nvPr/>
        </p:nvSpPr>
        <p:spPr>
          <a:xfrm rot="0">
            <a:off x="1626793" y="2502689"/>
            <a:ext cx="15034415" cy="2530474"/>
          </a:xfrm>
          <a:prstGeom prst="rect">
            <a:avLst/>
          </a:prstGeom>
        </p:spPr>
        <p:txBody>
          <a:bodyPr anchor="t" rtlCol="false" tIns="0" lIns="0" bIns="0" rIns="0">
            <a:spAutoFit/>
          </a:bodyPr>
          <a:lstStyle/>
          <a:p>
            <a:pPr algn="ctr">
              <a:lnSpc>
                <a:spcPts val="9699"/>
              </a:lnSpc>
            </a:pPr>
            <a:r>
              <a:rPr lang="en-US" sz="9999">
                <a:solidFill>
                  <a:srgbClr val="000000"/>
                </a:solidFill>
                <a:latin typeface="DM Sans Bold"/>
              </a:rPr>
              <a:t>How can I submit a complaint or inquiry?</a:t>
            </a:r>
          </a:p>
        </p:txBody>
      </p:sp>
      <p:sp>
        <p:nvSpPr>
          <p:cNvPr name="Freeform 5" id="5"/>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8" id="8"/>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9" id="9"/>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10" id="10"/>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11" id="11"/>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2" id="12"/>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3" id="13"/>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4" id="14"/>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5" id="15"/>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6" id="16"/>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7" id="17"/>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3"/>
            <a:stretch>
              <a:fillRect l="-71867" t="-3631" r="-74156" b="-2747"/>
            </a:stretch>
          </a:blipFill>
        </p:spPr>
      </p:sp>
      <p:sp>
        <p:nvSpPr>
          <p:cNvPr name="Freeform 3" id="3"/>
          <p:cNvSpPr/>
          <p:nvPr/>
        </p:nvSpPr>
        <p:spPr>
          <a:xfrm flipH="false" flipV="false" rot="0">
            <a:off x="10078075" y="1267971"/>
            <a:ext cx="4208573" cy="4247184"/>
          </a:xfrm>
          <a:custGeom>
            <a:avLst/>
            <a:gdLst/>
            <a:ahLst/>
            <a:cxnLst/>
            <a:rect r="r" b="b" t="t" l="l"/>
            <a:pathLst>
              <a:path h="4247184" w="4208573">
                <a:moveTo>
                  <a:pt x="0" y="0"/>
                </a:moveTo>
                <a:lnTo>
                  <a:pt x="4208574" y="0"/>
                </a:lnTo>
                <a:lnTo>
                  <a:pt x="4208574" y="4247184"/>
                </a:lnTo>
                <a:lnTo>
                  <a:pt x="0" y="424718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11648413" y="2223006"/>
            <a:ext cx="5276470" cy="7035294"/>
          </a:xfrm>
          <a:custGeom>
            <a:avLst/>
            <a:gdLst/>
            <a:ahLst/>
            <a:cxnLst/>
            <a:rect r="r" b="b" t="t" l="l"/>
            <a:pathLst>
              <a:path h="7035294" w="5276470">
                <a:moveTo>
                  <a:pt x="0" y="0"/>
                </a:moveTo>
                <a:lnTo>
                  <a:pt x="5276471" y="0"/>
                </a:lnTo>
                <a:lnTo>
                  <a:pt x="5276471" y="7035294"/>
                </a:lnTo>
                <a:lnTo>
                  <a:pt x="0" y="7035294"/>
                </a:lnTo>
                <a:lnTo>
                  <a:pt x="0" y="0"/>
                </a:lnTo>
                <a:close/>
              </a:path>
            </a:pathLst>
          </a:custGeom>
          <a:blipFill>
            <a:blip r:embed="rId6"/>
            <a:stretch>
              <a:fillRect l="0" t="0" r="0" b="0"/>
            </a:stretch>
          </a:blipFill>
        </p:spPr>
      </p:sp>
      <p:sp>
        <p:nvSpPr>
          <p:cNvPr name="TextBox 5" id="5"/>
          <p:cNvSpPr txBox="true"/>
          <p:nvPr/>
        </p:nvSpPr>
        <p:spPr>
          <a:xfrm rot="0">
            <a:off x="1800275" y="4731796"/>
            <a:ext cx="8092094" cy="2208214"/>
          </a:xfrm>
          <a:prstGeom prst="rect">
            <a:avLst/>
          </a:prstGeom>
        </p:spPr>
        <p:txBody>
          <a:bodyPr anchor="t" rtlCol="false" tIns="0" lIns="0" bIns="0" rIns="0">
            <a:spAutoFit/>
          </a:bodyPr>
          <a:lstStyle/>
          <a:p>
            <a:pPr algn="ctr">
              <a:lnSpc>
                <a:spcPts val="8730"/>
              </a:lnSpc>
            </a:pPr>
            <a:r>
              <a:rPr lang="en-US" sz="9000">
                <a:solidFill>
                  <a:srgbClr val="000000"/>
                </a:solidFill>
                <a:latin typeface="DM Sans Bold"/>
              </a:rPr>
              <a:t>Data Analyst</a:t>
            </a:r>
          </a:p>
          <a:p>
            <a:pPr algn="ctr">
              <a:lnSpc>
                <a:spcPts val="8245"/>
              </a:lnSpc>
            </a:pPr>
            <a:r>
              <a:rPr lang="en-US" sz="8500">
                <a:solidFill>
                  <a:srgbClr val="000000"/>
                </a:solidFill>
                <a:latin typeface="DM Sans Italics"/>
              </a:rPr>
              <a:t>Asia Larkin</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16" id="16"/>
          <p:cNvSpPr txBox="true"/>
          <p:nvPr/>
        </p:nvSpPr>
        <p:spPr>
          <a:xfrm rot="0">
            <a:off x="3688802" y="3019867"/>
            <a:ext cx="10910396" cy="3364511"/>
          </a:xfrm>
          <a:prstGeom prst="rect">
            <a:avLst/>
          </a:prstGeom>
        </p:spPr>
        <p:txBody>
          <a:bodyPr anchor="t" rtlCol="false" tIns="0" lIns="0" bIns="0" rIns="0">
            <a:spAutoFit/>
          </a:bodyPr>
          <a:lstStyle/>
          <a:p>
            <a:pPr algn="ctr">
              <a:lnSpc>
                <a:spcPts val="12699"/>
              </a:lnSpc>
            </a:pPr>
            <a:r>
              <a:rPr lang="en-US" sz="14597">
                <a:solidFill>
                  <a:srgbClr val="000000"/>
                </a:solidFill>
                <a:latin typeface="DM Sans Bold"/>
              </a:rPr>
              <a:t>Thank you very much!</a:t>
            </a:r>
          </a:p>
        </p:txBody>
      </p:sp>
      <p:sp>
        <p:nvSpPr>
          <p:cNvPr name="TextBox 17" id="17"/>
          <p:cNvSpPr txBox="true"/>
          <p:nvPr/>
        </p:nvSpPr>
        <p:spPr>
          <a:xfrm rot="0">
            <a:off x="3572835" y="6762114"/>
            <a:ext cx="11142330" cy="578026"/>
          </a:xfrm>
          <a:prstGeom prst="rect">
            <a:avLst/>
          </a:prstGeom>
        </p:spPr>
        <p:txBody>
          <a:bodyPr anchor="t" rtlCol="false" tIns="0" lIns="0" bIns="0" rIns="0">
            <a:spAutoFit/>
          </a:bodyPr>
          <a:lstStyle/>
          <a:p>
            <a:pPr algn="ctr">
              <a:lnSpc>
                <a:spcPts val="4381"/>
              </a:lnSpc>
            </a:pPr>
            <a:r>
              <a:rPr lang="en-US" sz="4381" spc="-87">
                <a:solidFill>
                  <a:srgbClr val="000000"/>
                </a:solidFill>
                <a:latin typeface="DM Sans Bold"/>
              </a:rPr>
              <a:t>Email </a:t>
            </a:r>
            <a:r>
              <a:rPr lang="en-US" sz="4381" spc="-87">
                <a:solidFill>
                  <a:srgbClr val="000000"/>
                </a:solidFill>
                <a:latin typeface="DM Sans"/>
              </a:rPr>
              <a:t>asiailarkin@gmail.com</a:t>
            </a:r>
            <a:r>
              <a:rPr lang="en-US" sz="4381" spc="-87">
                <a:solidFill>
                  <a:srgbClr val="000000"/>
                </a:solidFill>
                <a:latin typeface="DM Sans Bold"/>
              </a:rPr>
              <a:t> for questions</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3"/>
            <a:stretch>
              <a:fillRect l="-71867" t="-3631" r="-74156" b="-2747"/>
            </a:stretch>
          </a:blipFill>
        </p:spPr>
      </p:sp>
      <p:sp>
        <p:nvSpPr>
          <p:cNvPr name="TextBox 3" id="3"/>
          <p:cNvSpPr txBox="true"/>
          <p:nvPr/>
        </p:nvSpPr>
        <p:spPr>
          <a:xfrm rot="0">
            <a:off x="1626793" y="4890025"/>
            <a:ext cx="14970197" cy="468850"/>
          </a:xfrm>
          <a:prstGeom prst="rect">
            <a:avLst/>
          </a:prstGeom>
        </p:spPr>
        <p:txBody>
          <a:bodyPr anchor="t" rtlCol="false" tIns="0" lIns="0" bIns="0" rIns="0">
            <a:spAutoFit/>
          </a:bodyPr>
          <a:lstStyle/>
          <a:p>
            <a:pPr>
              <a:lnSpc>
                <a:spcPts val="3899"/>
              </a:lnSpc>
            </a:pPr>
            <a:r>
              <a:rPr lang="en-US" sz="2888" spc="173" u="sng">
                <a:solidFill>
                  <a:srgbClr val="000000"/>
                </a:solidFill>
                <a:latin typeface="DM Sans"/>
                <a:hlinkClick r:id="rId4" tooltip="https://www.fda.gov/regulatory-information/freedom-information/foi-information"/>
              </a:rPr>
              <a:t>Exemption 4 of the Freedom of Information Act (FOIA)</a:t>
            </a:r>
          </a:p>
        </p:txBody>
      </p:sp>
      <p:sp>
        <p:nvSpPr>
          <p:cNvPr name="TextBox 4" id="4"/>
          <p:cNvSpPr txBox="true"/>
          <p:nvPr/>
        </p:nvSpPr>
        <p:spPr>
          <a:xfrm rot="0">
            <a:off x="1626793" y="3117052"/>
            <a:ext cx="15034415" cy="1301749"/>
          </a:xfrm>
          <a:prstGeom prst="rect">
            <a:avLst/>
          </a:prstGeom>
        </p:spPr>
        <p:txBody>
          <a:bodyPr anchor="t" rtlCol="false" tIns="0" lIns="0" bIns="0" rIns="0">
            <a:spAutoFit/>
          </a:bodyPr>
          <a:lstStyle/>
          <a:p>
            <a:pPr algn="ctr">
              <a:lnSpc>
                <a:spcPts val="9699"/>
              </a:lnSpc>
            </a:pPr>
            <a:r>
              <a:rPr lang="en-US" sz="9999">
                <a:solidFill>
                  <a:srgbClr val="000000"/>
                </a:solidFill>
                <a:latin typeface="DM Sans Bold"/>
              </a:rPr>
              <a:t>Sources:</a:t>
            </a:r>
          </a:p>
        </p:txBody>
      </p:sp>
      <p:sp>
        <p:nvSpPr>
          <p:cNvPr name="Freeform 5" id="5"/>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8" id="8"/>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9" id="9"/>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10" id="10"/>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1" id="11"/>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2" id="12"/>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3" id="13"/>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4" id="14"/>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5" id="15"/>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6" id="16"/>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7" id="17"/>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a:ln cap="sq">
            <a:noFill/>
            <a:prstDash val="solid"/>
            <a:miter/>
          </a:ln>
        </p:spPr>
      </p:sp>
      <p:sp>
        <p:nvSpPr>
          <p:cNvPr name="TextBox 18" id="18"/>
          <p:cNvSpPr txBox="true"/>
          <p:nvPr/>
        </p:nvSpPr>
        <p:spPr>
          <a:xfrm rot="0">
            <a:off x="1626793" y="5584408"/>
            <a:ext cx="14970197" cy="468850"/>
          </a:xfrm>
          <a:prstGeom prst="rect">
            <a:avLst/>
          </a:prstGeom>
        </p:spPr>
        <p:txBody>
          <a:bodyPr anchor="t" rtlCol="false" tIns="0" lIns="0" bIns="0" rIns="0">
            <a:spAutoFit/>
          </a:bodyPr>
          <a:lstStyle/>
          <a:p>
            <a:pPr>
              <a:lnSpc>
                <a:spcPts val="3899"/>
              </a:lnSpc>
            </a:pPr>
            <a:r>
              <a:rPr lang="en-US" sz="2888" spc="173" u="sng">
                <a:solidFill>
                  <a:srgbClr val="000000"/>
                </a:solidFill>
                <a:latin typeface="DM Sans"/>
                <a:hlinkClick r:id="rId31" tooltip="https://www.fda.gov/about-fda"/>
              </a:rPr>
              <a:t>About FDA</a:t>
            </a:r>
          </a:p>
        </p:txBody>
      </p:sp>
      <p:sp>
        <p:nvSpPr>
          <p:cNvPr name="TextBox 19" id="19"/>
          <p:cNvSpPr txBox="true"/>
          <p:nvPr/>
        </p:nvSpPr>
        <p:spPr>
          <a:xfrm rot="0">
            <a:off x="1626793" y="6281858"/>
            <a:ext cx="14970197" cy="468850"/>
          </a:xfrm>
          <a:prstGeom prst="rect">
            <a:avLst/>
          </a:prstGeom>
        </p:spPr>
        <p:txBody>
          <a:bodyPr anchor="t" rtlCol="false" tIns="0" lIns="0" bIns="0" rIns="0">
            <a:spAutoFit/>
          </a:bodyPr>
          <a:lstStyle/>
          <a:p>
            <a:pPr>
              <a:lnSpc>
                <a:spcPts val="3899"/>
              </a:lnSpc>
            </a:pPr>
            <a:r>
              <a:rPr lang="en-US" sz="2888" spc="173" u="sng">
                <a:solidFill>
                  <a:srgbClr val="000000"/>
                </a:solidFill>
                <a:latin typeface="DM Sans"/>
                <a:hlinkClick r:id="rId32" tooltip="https://open.fda.gov/apis/"/>
              </a:rPr>
              <a:t>FDA open-source APIs</a:t>
            </a:r>
          </a:p>
        </p:txBody>
      </p:sp>
      <p:sp>
        <p:nvSpPr>
          <p:cNvPr name="TextBox 20" id="20"/>
          <p:cNvSpPr txBox="true"/>
          <p:nvPr/>
        </p:nvSpPr>
        <p:spPr>
          <a:xfrm rot="0">
            <a:off x="1626793" y="6979309"/>
            <a:ext cx="14970197" cy="468850"/>
          </a:xfrm>
          <a:prstGeom prst="rect">
            <a:avLst/>
          </a:prstGeom>
        </p:spPr>
        <p:txBody>
          <a:bodyPr anchor="t" rtlCol="false" tIns="0" lIns="0" bIns="0" rIns="0">
            <a:spAutoFit/>
          </a:bodyPr>
          <a:lstStyle/>
          <a:p>
            <a:pPr>
              <a:lnSpc>
                <a:spcPts val="3899"/>
              </a:lnSpc>
            </a:pPr>
            <a:r>
              <a:rPr lang="en-US" sz="2888" spc="173" u="sng">
                <a:solidFill>
                  <a:srgbClr val="000000"/>
                </a:solidFill>
                <a:latin typeface="DM Sans"/>
                <a:hlinkClick r:id="rId33" tooltip="https://open.fda.gov/data/downloads/"/>
              </a:rPr>
              <a:t>CAERs Data Set</a:t>
            </a:r>
          </a:p>
        </p:txBody>
      </p:sp>
      <p:sp>
        <p:nvSpPr>
          <p:cNvPr name="TextBox 21" id="21"/>
          <p:cNvSpPr txBox="true"/>
          <p:nvPr/>
        </p:nvSpPr>
        <p:spPr>
          <a:xfrm rot="0">
            <a:off x="1626793" y="7657198"/>
            <a:ext cx="14970197" cy="468850"/>
          </a:xfrm>
          <a:prstGeom prst="rect">
            <a:avLst/>
          </a:prstGeom>
        </p:spPr>
        <p:txBody>
          <a:bodyPr anchor="t" rtlCol="false" tIns="0" lIns="0" bIns="0" rIns="0">
            <a:spAutoFit/>
          </a:bodyPr>
          <a:lstStyle/>
          <a:p>
            <a:pPr>
              <a:lnSpc>
                <a:spcPts val="3899"/>
              </a:lnSpc>
            </a:pPr>
            <a:r>
              <a:rPr lang="en-US" sz="2888" spc="173" u="sng">
                <a:solidFill>
                  <a:srgbClr val="000000"/>
                </a:solidFill>
                <a:latin typeface="DM Sans"/>
              </a:rPr>
              <a:t>How to report an Adverse Event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3"/>
            <a:stretch>
              <a:fillRect l="-71867" t="-3631" r="-74156" b="-2747"/>
            </a:stretch>
          </a:blipFill>
        </p:spPr>
      </p:sp>
      <p:sp>
        <p:nvSpPr>
          <p:cNvPr name="AutoShape 3" id="3"/>
          <p:cNvSpPr/>
          <p:nvPr/>
        </p:nvSpPr>
        <p:spPr>
          <a:xfrm>
            <a:off x="-886757" y="5074942"/>
            <a:ext cx="20061513" cy="0"/>
          </a:xfrm>
          <a:prstGeom prst="line">
            <a:avLst/>
          </a:prstGeom>
          <a:ln cap="flat" w="28575">
            <a:solidFill>
              <a:srgbClr val="000000"/>
            </a:solidFill>
            <a:prstDash val="solid"/>
            <a:headEnd type="none" len="sm" w="sm"/>
            <a:tailEnd type="none" len="sm" w="sm"/>
          </a:ln>
        </p:spPr>
      </p:sp>
      <p:grpSp>
        <p:nvGrpSpPr>
          <p:cNvPr name="Group 4" id="4"/>
          <p:cNvGrpSpPr/>
          <p:nvPr/>
        </p:nvGrpSpPr>
        <p:grpSpPr>
          <a:xfrm rot="0">
            <a:off x="6538806" y="4773213"/>
            <a:ext cx="502056" cy="502056"/>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6" id="6"/>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7" id="7"/>
          <p:cNvGrpSpPr/>
          <p:nvPr/>
        </p:nvGrpSpPr>
        <p:grpSpPr>
          <a:xfrm rot="0">
            <a:off x="2227066" y="4823914"/>
            <a:ext cx="502056" cy="502056"/>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sp>
        <p:sp>
          <p:nvSpPr>
            <p:cNvPr name="TextBox 9" id="9"/>
            <p:cNvSpPr txBox="true"/>
            <p:nvPr/>
          </p:nvSpPr>
          <p:spPr>
            <a:xfrm>
              <a:off x="190500" y="219075"/>
              <a:ext cx="431800" cy="403225"/>
            </a:xfrm>
            <a:prstGeom prst="rect">
              <a:avLst/>
            </a:prstGeom>
          </p:spPr>
          <p:txBody>
            <a:bodyPr anchor="ctr" rtlCol="false" tIns="50800" lIns="50800" bIns="50800" rIns="50800"/>
            <a:lstStyle/>
            <a:p>
              <a:pPr algn="ctr">
                <a:lnSpc>
                  <a:spcPts val="2266"/>
                </a:lnSpc>
              </a:pPr>
            </a:p>
          </p:txBody>
        </p:sp>
      </p:grpSp>
      <p:grpSp>
        <p:nvGrpSpPr>
          <p:cNvPr name="Group 10" id="10"/>
          <p:cNvGrpSpPr/>
          <p:nvPr/>
        </p:nvGrpSpPr>
        <p:grpSpPr>
          <a:xfrm rot="0">
            <a:off x="10850546" y="4813374"/>
            <a:ext cx="502056" cy="502056"/>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2" id="12"/>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13" id="13"/>
          <p:cNvGrpSpPr/>
          <p:nvPr/>
        </p:nvGrpSpPr>
        <p:grpSpPr>
          <a:xfrm rot="0">
            <a:off x="14895657" y="4842964"/>
            <a:ext cx="502056" cy="502056"/>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5" id="15"/>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sp>
        <p:nvSpPr>
          <p:cNvPr name="TextBox 16" id="16"/>
          <p:cNvSpPr txBox="true"/>
          <p:nvPr/>
        </p:nvSpPr>
        <p:spPr>
          <a:xfrm rot="0">
            <a:off x="2932282" y="2465524"/>
            <a:ext cx="12526799" cy="1177290"/>
          </a:xfrm>
          <a:prstGeom prst="rect">
            <a:avLst/>
          </a:prstGeom>
        </p:spPr>
        <p:txBody>
          <a:bodyPr anchor="t" rtlCol="false" tIns="0" lIns="0" bIns="0" rIns="0">
            <a:spAutoFit/>
          </a:bodyPr>
          <a:lstStyle/>
          <a:p>
            <a:pPr algn="ctr" marL="0" indent="0" lvl="1">
              <a:lnSpc>
                <a:spcPts val="8730"/>
              </a:lnSpc>
              <a:spcBef>
                <a:spcPct val="0"/>
              </a:spcBef>
            </a:pPr>
            <a:r>
              <a:rPr lang="en-US" sz="9000">
                <a:solidFill>
                  <a:srgbClr val="000000"/>
                </a:solidFill>
                <a:latin typeface="DM Sans Bold"/>
              </a:rPr>
              <a:t>Data Analysis Process</a:t>
            </a:r>
          </a:p>
        </p:txBody>
      </p:sp>
      <p:sp>
        <p:nvSpPr>
          <p:cNvPr name="TextBox 17" id="17"/>
          <p:cNvSpPr txBox="true"/>
          <p:nvPr/>
        </p:nvSpPr>
        <p:spPr>
          <a:xfrm rot="0">
            <a:off x="1379433" y="5616041"/>
            <a:ext cx="2197323" cy="679451"/>
          </a:xfrm>
          <a:prstGeom prst="rect">
            <a:avLst/>
          </a:prstGeom>
        </p:spPr>
        <p:txBody>
          <a:bodyPr anchor="t" rtlCol="false" tIns="0" lIns="0" bIns="0" rIns="0">
            <a:spAutoFit/>
          </a:bodyPr>
          <a:lstStyle/>
          <a:p>
            <a:pPr algn="ctr">
              <a:lnSpc>
                <a:spcPts val="5150"/>
              </a:lnSpc>
            </a:pPr>
            <a:r>
              <a:rPr lang="en-US" sz="5000">
                <a:solidFill>
                  <a:srgbClr val="000000"/>
                </a:solidFill>
                <a:latin typeface="DM Sans Bold"/>
              </a:rPr>
              <a:t>01</a:t>
            </a:r>
          </a:p>
        </p:txBody>
      </p:sp>
      <p:sp>
        <p:nvSpPr>
          <p:cNvPr name="TextBox 18" id="18"/>
          <p:cNvSpPr txBox="true"/>
          <p:nvPr/>
        </p:nvSpPr>
        <p:spPr>
          <a:xfrm rot="0">
            <a:off x="5691172" y="5616041"/>
            <a:ext cx="2197323" cy="679451"/>
          </a:xfrm>
          <a:prstGeom prst="rect">
            <a:avLst/>
          </a:prstGeom>
        </p:spPr>
        <p:txBody>
          <a:bodyPr anchor="t" rtlCol="false" tIns="0" lIns="0" bIns="0" rIns="0">
            <a:spAutoFit/>
          </a:bodyPr>
          <a:lstStyle/>
          <a:p>
            <a:pPr algn="ctr">
              <a:lnSpc>
                <a:spcPts val="5150"/>
              </a:lnSpc>
            </a:pPr>
            <a:r>
              <a:rPr lang="en-US" sz="5000">
                <a:solidFill>
                  <a:srgbClr val="000000"/>
                </a:solidFill>
                <a:latin typeface="DM Sans Bold"/>
              </a:rPr>
              <a:t>02</a:t>
            </a:r>
          </a:p>
        </p:txBody>
      </p:sp>
      <p:sp>
        <p:nvSpPr>
          <p:cNvPr name="TextBox 19" id="19"/>
          <p:cNvSpPr txBox="true"/>
          <p:nvPr/>
        </p:nvSpPr>
        <p:spPr>
          <a:xfrm rot="0">
            <a:off x="1154848" y="6262790"/>
            <a:ext cx="2646492" cy="1541148"/>
          </a:xfrm>
          <a:prstGeom prst="rect">
            <a:avLst/>
          </a:prstGeom>
        </p:spPr>
        <p:txBody>
          <a:bodyPr anchor="t" rtlCol="false" tIns="0" lIns="0" bIns="0" rIns="0">
            <a:spAutoFit/>
          </a:bodyPr>
          <a:lstStyle/>
          <a:p>
            <a:pPr algn="ctr">
              <a:lnSpc>
                <a:spcPts val="6239"/>
              </a:lnSpc>
            </a:pPr>
            <a:r>
              <a:rPr lang="en-US" sz="3999">
                <a:solidFill>
                  <a:srgbClr val="000000"/>
                </a:solidFill>
                <a:latin typeface="DM Sans"/>
              </a:rPr>
              <a:t>Data Collection</a:t>
            </a:r>
          </a:p>
        </p:txBody>
      </p:sp>
      <p:sp>
        <p:nvSpPr>
          <p:cNvPr name="TextBox 20" id="20"/>
          <p:cNvSpPr txBox="true"/>
          <p:nvPr/>
        </p:nvSpPr>
        <p:spPr>
          <a:xfrm rot="0">
            <a:off x="4661364" y="6262793"/>
            <a:ext cx="4256940" cy="1541145"/>
          </a:xfrm>
          <a:prstGeom prst="rect">
            <a:avLst/>
          </a:prstGeom>
        </p:spPr>
        <p:txBody>
          <a:bodyPr anchor="t" rtlCol="false" tIns="0" lIns="0" bIns="0" rIns="0">
            <a:spAutoFit/>
          </a:bodyPr>
          <a:lstStyle/>
          <a:p>
            <a:pPr algn="ctr">
              <a:lnSpc>
                <a:spcPts val="6239"/>
              </a:lnSpc>
            </a:pPr>
            <a:r>
              <a:rPr lang="en-US" sz="3999">
                <a:solidFill>
                  <a:srgbClr val="000000"/>
                </a:solidFill>
                <a:latin typeface="DM Sans"/>
              </a:rPr>
              <a:t>Data Cleaning and Preparation</a:t>
            </a:r>
          </a:p>
        </p:txBody>
      </p:sp>
      <p:sp>
        <p:nvSpPr>
          <p:cNvPr name="TextBox 21" id="21"/>
          <p:cNvSpPr txBox="true"/>
          <p:nvPr/>
        </p:nvSpPr>
        <p:spPr>
          <a:xfrm rot="0">
            <a:off x="10002912" y="5616041"/>
            <a:ext cx="2197323" cy="679451"/>
          </a:xfrm>
          <a:prstGeom prst="rect">
            <a:avLst/>
          </a:prstGeom>
        </p:spPr>
        <p:txBody>
          <a:bodyPr anchor="t" rtlCol="false" tIns="0" lIns="0" bIns="0" rIns="0">
            <a:spAutoFit/>
          </a:bodyPr>
          <a:lstStyle/>
          <a:p>
            <a:pPr algn="ctr">
              <a:lnSpc>
                <a:spcPts val="5150"/>
              </a:lnSpc>
            </a:pPr>
            <a:r>
              <a:rPr lang="en-US" sz="5000">
                <a:solidFill>
                  <a:srgbClr val="000000"/>
                </a:solidFill>
                <a:latin typeface="DM Sans Bold"/>
              </a:rPr>
              <a:t>03</a:t>
            </a:r>
          </a:p>
        </p:txBody>
      </p:sp>
      <p:sp>
        <p:nvSpPr>
          <p:cNvPr name="TextBox 22" id="22"/>
          <p:cNvSpPr txBox="true"/>
          <p:nvPr/>
        </p:nvSpPr>
        <p:spPr>
          <a:xfrm rot="0">
            <a:off x="9816336" y="6262793"/>
            <a:ext cx="2747991" cy="1541145"/>
          </a:xfrm>
          <a:prstGeom prst="rect">
            <a:avLst/>
          </a:prstGeom>
        </p:spPr>
        <p:txBody>
          <a:bodyPr anchor="t" rtlCol="false" tIns="0" lIns="0" bIns="0" rIns="0">
            <a:spAutoFit/>
          </a:bodyPr>
          <a:lstStyle/>
          <a:p>
            <a:pPr algn="ctr">
              <a:lnSpc>
                <a:spcPts val="6239"/>
              </a:lnSpc>
            </a:pPr>
            <a:r>
              <a:rPr lang="en-US" sz="3999">
                <a:solidFill>
                  <a:srgbClr val="000000"/>
                </a:solidFill>
                <a:latin typeface="DM Sans"/>
              </a:rPr>
              <a:t>Data Analysis</a:t>
            </a:r>
          </a:p>
        </p:txBody>
      </p:sp>
      <p:sp>
        <p:nvSpPr>
          <p:cNvPr name="TextBox 23" id="23"/>
          <p:cNvSpPr txBox="true"/>
          <p:nvPr/>
        </p:nvSpPr>
        <p:spPr>
          <a:xfrm rot="0">
            <a:off x="14044555" y="5616041"/>
            <a:ext cx="2197323" cy="679451"/>
          </a:xfrm>
          <a:prstGeom prst="rect">
            <a:avLst/>
          </a:prstGeom>
        </p:spPr>
        <p:txBody>
          <a:bodyPr anchor="t" rtlCol="false" tIns="0" lIns="0" bIns="0" rIns="0">
            <a:spAutoFit/>
          </a:bodyPr>
          <a:lstStyle/>
          <a:p>
            <a:pPr algn="ctr">
              <a:lnSpc>
                <a:spcPts val="5150"/>
              </a:lnSpc>
            </a:pPr>
            <a:r>
              <a:rPr lang="en-US" sz="5000">
                <a:solidFill>
                  <a:srgbClr val="000000"/>
                </a:solidFill>
                <a:latin typeface="DM Sans Bold"/>
              </a:rPr>
              <a:t>04</a:t>
            </a:r>
          </a:p>
        </p:txBody>
      </p:sp>
      <p:sp>
        <p:nvSpPr>
          <p:cNvPr name="TextBox 24" id="24"/>
          <p:cNvSpPr txBox="true"/>
          <p:nvPr/>
        </p:nvSpPr>
        <p:spPr>
          <a:xfrm rot="0">
            <a:off x="13819971" y="6262793"/>
            <a:ext cx="2646492" cy="1541145"/>
          </a:xfrm>
          <a:prstGeom prst="rect">
            <a:avLst/>
          </a:prstGeom>
        </p:spPr>
        <p:txBody>
          <a:bodyPr anchor="t" rtlCol="false" tIns="0" lIns="0" bIns="0" rIns="0">
            <a:spAutoFit/>
          </a:bodyPr>
          <a:lstStyle/>
          <a:p>
            <a:pPr algn="ctr">
              <a:lnSpc>
                <a:spcPts val="6239"/>
              </a:lnSpc>
            </a:pPr>
            <a:r>
              <a:rPr lang="en-US" sz="3999">
                <a:solidFill>
                  <a:srgbClr val="000000"/>
                </a:solidFill>
                <a:latin typeface="DM Sans"/>
              </a:rPr>
              <a:t>Data Sharing</a:t>
            </a:r>
          </a:p>
        </p:txBody>
      </p:sp>
      <p:sp>
        <p:nvSpPr>
          <p:cNvPr name="Freeform 25" id="25"/>
          <p:cNvSpPr/>
          <p:nvPr/>
        </p:nvSpPr>
        <p:spPr>
          <a:xfrm flipH="false" flipV="false" rot="0">
            <a:off x="-1573240" y="8893298"/>
            <a:ext cx="4051334" cy="2765036"/>
          </a:xfrm>
          <a:custGeom>
            <a:avLst/>
            <a:gdLst/>
            <a:ahLst/>
            <a:cxnLst/>
            <a:rect r="r" b="b" t="t" l="l"/>
            <a:pathLst>
              <a:path h="2765036" w="4051334">
                <a:moveTo>
                  <a:pt x="0" y="0"/>
                </a:moveTo>
                <a:lnTo>
                  <a:pt x="4051334" y="0"/>
                </a:lnTo>
                <a:lnTo>
                  <a:pt x="4051334" y="2765036"/>
                </a:lnTo>
                <a:lnTo>
                  <a:pt x="0" y="27650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6" id="26"/>
          <p:cNvSpPr/>
          <p:nvPr/>
        </p:nvSpPr>
        <p:spPr>
          <a:xfrm flipH="false" flipV="false" rot="0">
            <a:off x="15262955" y="8864586"/>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27" id="27"/>
          <p:cNvSpPr/>
          <p:nvPr/>
        </p:nvSpPr>
        <p:spPr>
          <a:xfrm flipH="false" flipV="false" rot="0">
            <a:off x="-674156" y="-1322787"/>
            <a:ext cx="4224468" cy="2645573"/>
          </a:xfrm>
          <a:custGeom>
            <a:avLst/>
            <a:gdLst/>
            <a:ahLst/>
            <a:cxnLst/>
            <a:rect r="r" b="b" t="t" l="l"/>
            <a:pathLst>
              <a:path h="2645573" w="4224468">
                <a:moveTo>
                  <a:pt x="0" y="0"/>
                </a:moveTo>
                <a:lnTo>
                  <a:pt x="4224468" y="0"/>
                </a:lnTo>
                <a:lnTo>
                  <a:pt x="4224468" y="2645574"/>
                </a:lnTo>
                <a:lnTo>
                  <a:pt x="0" y="264557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28" id="28"/>
          <p:cNvSpPr/>
          <p:nvPr/>
        </p:nvSpPr>
        <p:spPr>
          <a:xfrm flipH="false" flipV="false" rot="0">
            <a:off x="11101574"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29" id="29"/>
          <p:cNvSpPr/>
          <p:nvPr/>
        </p:nvSpPr>
        <p:spPr>
          <a:xfrm flipH="false" flipV="false" rot="0">
            <a:off x="9653627" y="-3037933"/>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30" id="30"/>
          <p:cNvSpPr/>
          <p:nvPr/>
        </p:nvSpPr>
        <p:spPr>
          <a:xfrm flipH="false" flipV="false" rot="-5400000">
            <a:off x="4745771" y="-1877331"/>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31" id="31"/>
          <p:cNvSpPr/>
          <p:nvPr/>
        </p:nvSpPr>
        <p:spPr>
          <a:xfrm flipH="false" flipV="false" rot="0">
            <a:off x="2932282" y="9271808"/>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32" id="32"/>
          <p:cNvSpPr/>
          <p:nvPr/>
        </p:nvSpPr>
        <p:spPr>
          <a:xfrm flipH="false" flipV="false" rot="0">
            <a:off x="15262955" y="-1072630"/>
            <a:ext cx="1996345" cy="2149497"/>
          </a:xfrm>
          <a:custGeom>
            <a:avLst/>
            <a:gdLst/>
            <a:ahLst/>
            <a:cxnLst/>
            <a:rect r="r" b="b" t="t" l="l"/>
            <a:pathLst>
              <a:path h="2149497" w="1996345">
                <a:moveTo>
                  <a:pt x="0" y="0"/>
                </a:moveTo>
                <a:lnTo>
                  <a:pt x="1996345" y="0"/>
                </a:lnTo>
                <a:lnTo>
                  <a:pt x="1996345" y="2149497"/>
                </a:lnTo>
                <a:lnTo>
                  <a:pt x="0" y="2149497"/>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3"/>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3688802" y="3584271"/>
            <a:ext cx="10910396" cy="3364511"/>
          </a:xfrm>
          <a:prstGeom prst="rect">
            <a:avLst/>
          </a:prstGeom>
        </p:spPr>
        <p:txBody>
          <a:bodyPr anchor="t" rtlCol="false" tIns="0" lIns="0" bIns="0" rIns="0">
            <a:spAutoFit/>
          </a:bodyPr>
          <a:lstStyle/>
          <a:p>
            <a:pPr algn="ctr">
              <a:lnSpc>
                <a:spcPts val="12699"/>
              </a:lnSpc>
            </a:pPr>
            <a:r>
              <a:rPr lang="en-US" sz="14597">
                <a:solidFill>
                  <a:srgbClr val="000000"/>
                </a:solidFill>
                <a:latin typeface="DM Sans Bold"/>
              </a:rPr>
              <a:t>Data Collection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3"/>
            <a:stretch>
              <a:fillRect l="-71867" t="-3631" r="-74156" b="-2747"/>
            </a:stretch>
          </a:blipFill>
        </p:spPr>
      </p:sp>
      <p:sp>
        <p:nvSpPr>
          <p:cNvPr name="Freeform 3" id="3"/>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3492006" y="1278460"/>
            <a:ext cx="11303988" cy="2366107"/>
          </a:xfrm>
          <a:custGeom>
            <a:avLst/>
            <a:gdLst/>
            <a:ahLst/>
            <a:cxnLst/>
            <a:rect r="r" b="b" t="t" l="l"/>
            <a:pathLst>
              <a:path h="2366107" w="11303988">
                <a:moveTo>
                  <a:pt x="0" y="0"/>
                </a:moveTo>
                <a:lnTo>
                  <a:pt x="11303988" y="0"/>
                </a:lnTo>
                <a:lnTo>
                  <a:pt x="11303988" y="2366107"/>
                </a:lnTo>
                <a:lnTo>
                  <a:pt x="0" y="2366107"/>
                </a:lnTo>
                <a:lnTo>
                  <a:pt x="0" y="0"/>
                </a:lnTo>
                <a:close/>
              </a:path>
            </a:pathLst>
          </a:custGeom>
          <a:blipFill>
            <a:blip r:embed="rId14"/>
            <a:stretch>
              <a:fillRect l="0" t="-2715" r="0" b="0"/>
            </a:stretch>
          </a:blipFill>
        </p:spPr>
      </p:sp>
      <p:sp>
        <p:nvSpPr>
          <p:cNvPr name="TextBox 9" id="9"/>
          <p:cNvSpPr txBox="true"/>
          <p:nvPr/>
        </p:nvSpPr>
        <p:spPr>
          <a:xfrm rot="0">
            <a:off x="5219623" y="4441309"/>
            <a:ext cx="7848753" cy="1068198"/>
          </a:xfrm>
          <a:prstGeom prst="rect">
            <a:avLst/>
          </a:prstGeom>
        </p:spPr>
        <p:txBody>
          <a:bodyPr anchor="t" rtlCol="false" tIns="0" lIns="0" bIns="0" rIns="0">
            <a:spAutoFit/>
          </a:bodyPr>
          <a:lstStyle/>
          <a:p>
            <a:pPr algn="ctr">
              <a:lnSpc>
                <a:spcPts val="7954"/>
              </a:lnSpc>
            </a:pPr>
            <a:r>
              <a:rPr lang="en-US" sz="8200">
                <a:solidFill>
                  <a:srgbClr val="000000"/>
                </a:solidFill>
                <a:latin typeface="DM Sans Bold"/>
              </a:rPr>
              <a:t>Why FDA Data?</a:t>
            </a:r>
          </a:p>
        </p:txBody>
      </p:sp>
      <p:sp>
        <p:nvSpPr>
          <p:cNvPr name="TextBox 10" id="10"/>
          <p:cNvSpPr txBox="true"/>
          <p:nvPr/>
        </p:nvSpPr>
        <p:spPr>
          <a:xfrm rot="0">
            <a:off x="1055859" y="6087175"/>
            <a:ext cx="16176282" cy="3384154"/>
          </a:xfrm>
          <a:prstGeom prst="rect">
            <a:avLst/>
          </a:prstGeom>
        </p:spPr>
        <p:txBody>
          <a:bodyPr anchor="t" rtlCol="false" tIns="0" lIns="0" bIns="0" rIns="0">
            <a:spAutoFit/>
          </a:bodyPr>
          <a:lstStyle/>
          <a:p>
            <a:pPr algn="ctr">
              <a:lnSpc>
                <a:spcPts val="3853"/>
              </a:lnSpc>
            </a:pPr>
            <a:r>
              <a:rPr lang="en-US" sz="2854" spc="171">
                <a:solidFill>
                  <a:srgbClr val="000000"/>
                </a:solidFill>
                <a:latin typeface="DM Sans"/>
              </a:rPr>
              <a:t>The FDA's mission is to protect the public’s health by ensuring the safety of drugs, medical devices, food, cosmetics, and many other products. The FDA strives to advance public health efforts by promoting innovation in response to both deliberate and naturally emerging public health threats.</a:t>
            </a:r>
          </a:p>
          <a:p>
            <a:pPr algn="ctr">
              <a:lnSpc>
                <a:spcPts val="3853"/>
              </a:lnSpc>
            </a:pPr>
          </a:p>
          <a:p>
            <a:pPr algn="ctr">
              <a:lnSpc>
                <a:spcPts val="3853"/>
              </a:lnSpc>
            </a:pPr>
            <a:r>
              <a:rPr lang="en-US" sz="2854" spc="171">
                <a:solidFill>
                  <a:srgbClr val="000000"/>
                </a:solidFill>
                <a:latin typeface="DM Sans Bold Italics"/>
              </a:rPr>
              <a:t>https://www.fda.gov/about-fda</a:t>
            </a:r>
          </a:p>
          <a:p>
            <a:pPr algn="ctr" marL="0" indent="0" lvl="0">
              <a:lnSpc>
                <a:spcPts val="3853"/>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3"/>
            <a:stretch>
              <a:fillRect l="-71867" t="-3631" r="-74156" b="-2747"/>
            </a:stretch>
          </a:blipFill>
        </p:spPr>
      </p:sp>
      <p:sp>
        <p:nvSpPr>
          <p:cNvPr name="TextBox 3" id="3"/>
          <p:cNvSpPr txBox="true"/>
          <p:nvPr/>
        </p:nvSpPr>
        <p:spPr>
          <a:xfrm rot="0">
            <a:off x="1256180" y="5090314"/>
            <a:ext cx="15775641" cy="4643925"/>
          </a:xfrm>
          <a:prstGeom prst="rect">
            <a:avLst/>
          </a:prstGeom>
        </p:spPr>
        <p:txBody>
          <a:bodyPr anchor="t" rtlCol="false" tIns="0" lIns="0" bIns="0" rIns="0">
            <a:spAutoFit/>
          </a:bodyPr>
          <a:lstStyle/>
          <a:p>
            <a:pPr algn="ctr">
              <a:lnSpc>
                <a:spcPts val="3677"/>
              </a:lnSpc>
            </a:pPr>
            <a:r>
              <a:rPr lang="en-US" sz="2724" spc="163">
                <a:solidFill>
                  <a:srgbClr val="000000"/>
                </a:solidFill>
                <a:latin typeface="DM Sans"/>
              </a:rPr>
              <a:t>CFSAN Adverse Event Reporting System, or CAERS, is the FDA’s Adverse Event Reporting System. This system plays a crucial role in monitoring the safety of products by collecting and analyzing reports submitted by consumers, healthcare professionals, and manufacturers.</a:t>
            </a:r>
          </a:p>
          <a:p>
            <a:pPr algn="ctr">
              <a:lnSpc>
                <a:spcPts val="3677"/>
              </a:lnSpc>
            </a:pPr>
          </a:p>
          <a:p>
            <a:pPr marL="588202" indent="-294101" lvl="1">
              <a:lnSpc>
                <a:spcPts val="3677"/>
              </a:lnSpc>
              <a:buFont typeface="Arial"/>
              <a:buChar char="•"/>
            </a:pPr>
            <a:r>
              <a:rPr lang="en-US" sz="2724" spc="163">
                <a:solidFill>
                  <a:srgbClr val="000000"/>
                </a:solidFill>
                <a:latin typeface="DM Sans"/>
              </a:rPr>
              <a:t>Demographic information</a:t>
            </a:r>
          </a:p>
          <a:p>
            <a:pPr marL="588202" indent="-294101" lvl="1">
              <a:lnSpc>
                <a:spcPts val="3677"/>
              </a:lnSpc>
              <a:buFont typeface="Arial"/>
              <a:buChar char="•"/>
            </a:pPr>
            <a:r>
              <a:rPr lang="en-US" sz="2724" spc="163">
                <a:solidFill>
                  <a:srgbClr val="000000"/>
                </a:solidFill>
                <a:latin typeface="DM Sans"/>
              </a:rPr>
              <a:t>P</a:t>
            </a:r>
            <a:r>
              <a:rPr lang="en-US" sz="2724" spc="163">
                <a:solidFill>
                  <a:srgbClr val="000000"/>
                </a:solidFill>
                <a:latin typeface="DM Sans"/>
              </a:rPr>
              <a:t>roduct information from the case reports</a:t>
            </a:r>
          </a:p>
          <a:p>
            <a:pPr marL="588202" indent="-294101" lvl="1">
              <a:lnSpc>
                <a:spcPts val="3677"/>
              </a:lnSpc>
              <a:buFont typeface="Arial"/>
              <a:buChar char="•"/>
            </a:pPr>
            <a:r>
              <a:rPr lang="en-US" sz="2724" spc="163">
                <a:solidFill>
                  <a:srgbClr val="000000"/>
                </a:solidFill>
                <a:latin typeface="DM Sans"/>
              </a:rPr>
              <a:t>S</a:t>
            </a:r>
            <a:r>
              <a:rPr lang="en-US" sz="2724" spc="163">
                <a:solidFill>
                  <a:srgbClr val="000000"/>
                </a:solidFill>
                <a:latin typeface="DM Sans"/>
              </a:rPr>
              <a:t>ymptom information from the reports</a:t>
            </a:r>
          </a:p>
          <a:p>
            <a:pPr marL="588202" indent="-294101" lvl="1">
              <a:lnSpc>
                <a:spcPts val="3677"/>
              </a:lnSpc>
              <a:buFont typeface="Arial"/>
              <a:buChar char="•"/>
            </a:pPr>
            <a:r>
              <a:rPr lang="en-US" sz="2724" spc="163">
                <a:solidFill>
                  <a:srgbClr val="000000"/>
                </a:solidFill>
                <a:latin typeface="DM Sans"/>
              </a:rPr>
              <a:t>P</a:t>
            </a:r>
            <a:r>
              <a:rPr lang="en-US" sz="2724" spc="163">
                <a:solidFill>
                  <a:srgbClr val="000000"/>
                </a:solidFill>
                <a:latin typeface="DM Sans"/>
              </a:rPr>
              <a:t>atient outcome information from the reports</a:t>
            </a:r>
          </a:p>
          <a:p>
            <a:pPr algn="ctr" marL="0" indent="0" lvl="0">
              <a:lnSpc>
                <a:spcPts val="3677"/>
              </a:lnSpc>
              <a:spcBef>
                <a:spcPct val="0"/>
              </a:spcBef>
            </a:pPr>
          </a:p>
        </p:txBody>
      </p:sp>
      <p:sp>
        <p:nvSpPr>
          <p:cNvPr name="TextBox 4" id="4"/>
          <p:cNvSpPr txBox="true"/>
          <p:nvPr/>
        </p:nvSpPr>
        <p:spPr>
          <a:xfrm rot="0">
            <a:off x="5486467" y="1223164"/>
            <a:ext cx="7315066" cy="3810000"/>
          </a:xfrm>
          <a:prstGeom prst="rect">
            <a:avLst/>
          </a:prstGeom>
        </p:spPr>
        <p:txBody>
          <a:bodyPr anchor="t" rtlCol="false" tIns="0" lIns="0" bIns="0" rIns="0">
            <a:spAutoFit/>
          </a:bodyPr>
          <a:lstStyle/>
          <a:p>
            <a:pPr algn="ctr">
              <a:lnSpc>
                <a:spcPts val="14550"/>
              </a:lnSpc>
            </a:pPr>
            <a:r>
              <a:rPr lang="en-US" sz="15000">
                <a:solidFill>
                  <a:srgbClr val="000000"/>
                </a:solidFill>
                <a:latin typeface="DM Sans Bold"/>
              </a:rPr>
              <a:t>CAERS Reports</a:t>
            </a:r>
          </a:p>
        </p:txBody>
      </p:sp>
      <p:sp>
        <p:nvSpPr>
          <p:cNvPr name="Freeform 5" id="5"/>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8" id="8"/>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9" id="9"/>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10" id="10"/>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11" id="11"/>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2" id="12"/>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3" id="13"/>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4" id="14"/>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5" id="15"/>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6" id="16"/>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7" id="17"/>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3"/>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2358751" y="2889744"/>
            <a:ext cx="13570498" cy="4974236"/>
          </a:xfrm>
          <a:prstGeom prst="rect">
            <a:avLst/>
          </a:prstGeom>
        </p:spPr>
        <p:txBody>
          <a:bodyPr anchor="t" rtlCol="false" tIns="0" lIns="0" bIns="0" rIns="0">
            <a:spAutoFit/>
          </a:bodyPr>
          <a:lstStyle/>
          <a:p>
            <a:pPr algn="ctr">
              <a:lnSpc>
                <a:spcPts val="12699"/>
              </a:lnSpc>
            </a:pPr>
            <a:r>
              <a:rPr lang="en-US" sz="14597">
                <a:solidFill>
                  <a:srgbClr val="000000"/>
                </a:solidFill>
                <a:latin typeface="DM Sans Bold"/>
              </a:rPr>
              <a:t>Data Cleaning and Preparation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3"/>
            <a:stretch>
              <a:fillRect l="-71867" t="-3631" r="-74156" b="-2747"/>
            </a:stretch>
          </a:blipFill>
        </p:spPr>
      </p:sp>
      <p:sp>
        <p:nvSpPr>
          <p:cNvPr name="Freeform 3" id="3"/>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Freeform 16" id="16"/>
          <p:cNvSpPr/>
          <p:nvPr/>
        </p:nvSpPr>
        <p:spPr>
          <a:xfrm flipH="false" flipV="false" rot="0">
            <a:off x="780881" y="5139867"/>
            <a:ext cx="6711337" cy="3619921"/>
          </a:xfrm>
          <a:custGeom>
            <a:avLst/>
            <a:gdLst/>
            <a:ahLst/>
            <a:cxnLst/>
            <a:rect r="r" b="b" t="t" l="l"/>
            <a:pathLst>
              <a:path h="3619921" w="6711337">
                <a:moveTo>
                  <a:pt x="0" y="0"/>
                </a:moveTo>
                <a:lnTo>
                  <a:pt x="6711337" y="0"/>
                </a:lnTo>
                <a:lnTo>
                  <a:pt x="6711337" y="3619922"/>
                </a:lnTo>
                <a:lnTo>
                  <a:pt x="0" y="3619922"/>
                </a:lnTo>
                <a:lnTo>
                  <a:pt x="0" y="0"/>
                </a:lnTo>
                <a:close/>
              </a:path>
            </a:pathLst>
          </a:custGeom>
          <a:blipFill>
            <a:blip r:embed="rId30"/>
            <a:stretch>
              <a:fillRect l="-5328" t="0" r="-6521" b="-3684"/>
            </a:stretch>
          </a:blipFill>
        </p:spPr>
      </p:sp>
      <p:sp>
        <p:nvSpPr>
          <p:cNvPr name="Freeform 17" id="17"/>
          <p:cNvSpPr/>
          <p:nvPr/>
        </p:nvSpPr>
        <p:spPr>
          <a:xfrm flipH="false" flipV="false" rot="0">
            <a:off x="7738420" y="5062836"/>
            <a:ext cx="3298781" cy="3616289"/>
          </a:xfrm>
          <a:custGeom>
            <a:avLst/>
            <a:gdLst/>
            <a:ahLst/>
            <a:cxnLst/>
            <a:rect r="r" b="b" t="t" l="l"/>
            <a:pathLst>
              <a:path h="3616289" w="3298781">
                <a:moveTo>
                  <a:pt x="0" y="0"/>
                </a:moveTo>
                <a:lnTo>
                  <a:pt x="3298781" y="0"/>
                </a:lnTo>
                <a:lnTo>
                  <a:pt x="3298781" y="3616289"/>
                </a:lnTo>
                <a:lnTo>
                  <a:pt x="0" y="3616289"/>
                </a:lnTo>
                <a:lnTo>
                  <a:pt x="0" y="0"/>
                </a:lnTo>
                <a:close/>
              </a:path>
            </a:pathLst>
          </a:custGeom>
          <a:blipFill>
            <a:blip r:embed="rId31"/>
            <a:stretch>
              <a:fillRect l="0" t="0" r="0" b="0"/>
            </a:stretch>
          </a:blipFill>
        </p:spPr>
      </p:sp>
      <p:sp>
        <p:nvSpPr>
          <p:cNvPr name="Freeform 18" id="18"/>
          <p:cNvSpPr/>
          <p:nvPr/>
        </p:nvSpPr>
        <p:spPr>
          <a:xfrm flipH="false" flipV="false" rot="0">
            <a:off x="12595605" y="5279427"/>
            <a:ext cx="3340801" cy="3340801"/>
          </a:xfrm>
          <a:custGeom>
            <a:avLst/>
            <a:gdLst/>
            <a:ahLst/>
            <a:cxnLst/>
            <a:rect r="r" b="b" t="t" l="l"/>
            <a:pathLst>
              <a:path h="3340801" w="3340801">
                <a:moveTo>
                  <a:pt x="0" y="0"/>
                </a:moveTo>
                <a:lnTo>
                  <a:pt x="3340801" y="0"/>
                </a:lnTo>
                <a:lnTo>
                  <a:pt x="3340801" y="3340801"/>
                </a:lnTo>
                <a:lnTo>
                  <a:pt x="0" y="3340801"/>
                </a:lnTo>
                <a:lnTo>
                  <a:pt x="0" y="0"/>
                </a:lnTo>
                <a:close/>
              </a:path>
            </a:pathLst>
          </a:custGeom>
          <a:blipFill>
            <a:blip r:embed="rId32"/>
            <a:stretch>
              <a:fillRect l="0" t="0" r="0" b="0"/>
            </a:stretch>
          </a:blipFill>
        </p:spPr>
      </p:sp>
      <p:sp>
        <p:nvSpPr>
          <p:cNvPr name="TextBox 19" id="19"/>
          <p:cNvSpPr txBox="true"/>
          <p:nvPr/>
        </p:nvSpPr>
        <p:spPr>
          <a:xfrm rot="0">
            <a:off x="1626793" y="1953187"/>
            <a:ext cx="15034415" cy="2530474"/>
          </a:xfrm>
          <a:prstGeom prst="rect">
            <a:avLst/>
          </a:prstGeom>
        </p:spPr>
        <p:txBody>
          <a:bodyPr anchor="t" rtlCol="false" tIns="0" lIns="0" bIns="0" rIns="0">
            <a:spAutoFit/>
          </a:bodyPr>
          <a:lstStyle/>
          <a:p>
            <a:pPr algn="ctr">
              <a:lnSpc>
                <a:spcPts val="9699"/>
              </a:lnSpc>
            </a:pPr>
            <a:r>
              <a:rPr lang="en-US" sz="9999">
                <a:solidFill>
                  <a:srgbClr val="000000"/>
                </a:solidFill>
                <a:latin typeface="DM Sans Bold"/>
              </a:rPr>
              <a:t>Used Software Applications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3"/>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3688802" y="3584271"/>
            <a:ext cx="10910396" cy="3364511"/>
          </a:xfrm>
          <a:prstGeom prst="rect">
            <a:avLst/>
          </a:prstGeom>
        </p:spPr>
        <p:txBody>
          <a:bodyPr anchor="t" rtlCol="false" tIns="0" lIns="0" bIns="0" rIns="0">
            <a:spAutoFit/>
          </a:bodyPr>
          <a:lstStyle/>
          <a:p>
            <a:pPr algn="ctr">
              <a:lnSpc>
                <a:spcPts val="12699"/>
              </a:lnSpc>
            </a:pPr>
            <a:r>
              <a:rPr lang="en-US" sz="14597">
                <a:solidFill>
                  <a:srgbClr val="000000"/>
                </a:solidFill>
                <a:latin typeface="DM Sans Bold"/>
              </a:rPr>
              <a:t>Data Analysis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DAF-DndgyKY</dc:identifier>
  <dcterms:modified xsi:type="dcterms:W3CDTF">2011-08-01T06:04:30Z</dcterms:modified>
  <cp:revision>1</cp:revision>
  <dc:title>Asia Larkin - Da10 Capstone</dc:title>
</cp:coreProperties>
</file>