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Nunito"/>
      <p:regular r:id="rId17"/>
      <p:bold r:id="rId18"/>
      <p:italic r:id="rId19"/>
      <p:boldItalic r:id="rId20"/>
    </p:embeddedFont>
    <p:embeddedFont>
      <p:font typeface="Maven Pro"/>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22" Type="http://schemas.openxmlformats.org/officeDocument/2006/relationships/font" Target="fonts/MavenPro-bold.fntdata"/><Relationship Id="rId10" Type="http://schemas.openxmlformats.org/officeDocument/2006/relationships/slide" Target="slides/slide5.xml"/><Relationship Id="rId21" Type="http://schemas.openxmlformats.org/officeDocument/2006/relationships/font" Target="fonts/MavenPro-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3e242cd844_4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3e242cd844_4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3e242cd844_4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3e242cd844_4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3e242cd844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3e242cd844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3e242cd844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3e242cd844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3e242cd844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3e242cd844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3e242cd844_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3e242cd844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3e242cd844_4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3e242cd844_4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3e242cd844_1_18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3e242cd844_1_18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3e242cd844_4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3e242cd844_4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3e242cd844_1_18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3e242cd844_1_18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741775" y="698838"/>
            <a:ext cx="4255500" cy="1872900"/>
          </a:xfrm>
          <a:prstGeom prst="rect">
            <a:avLst/>
          </a:prstGeom>
        </p:spPr>
        <p:txBody>
          <a:bodyPr anchorCtr="0" anchor="ctr" bIns="91425" lIns="91425" spcFirstLastPara="1" rIns="91425" wrap="square" tIns="91425">
            <a:normAutofit/>
          </a:bodyPr>
          <a:lstStyle/>
          <a:p>
            <a:pPr indent="0" lvl="0" marL="0" rtl="0" algn="ctr">
              <a:lnSpc>
                <a:spcPct val="115000"/>
              </a:lnSpc>
              <a:spcBef>
                <a:spcPts val="0"/>
              </a:spcBef>
              <a:spcAft>
                <a:spcPts val="0"/>
              </a:spcAft>
              <a:buNone/>
            </a:pPr>
            <a:r>
              <a:rPr b="0" lang="en" sz="2100">
                <a:solidFill>
                  <a:srgbClr val="000000"/>
                </a:solidFill>
                <a:latin typeface="Arial"/>
                <a:ea typeface="Arial"/>
                <a:cs typeface="Arial"/>
                <a:sym typeface="Arial"/>
              </a:rPr>
              <a:t>Don't Be Fooled By DEBT</a:t>
            </a:r>
            <a:endParaRPr b="0" sz="2100">
              <a:solidFill>
                <a:srgbClr val="000000"/>
              </a:solidFill>
              <a:latin typeface="Arial"/>
              <a:ea typeface="Arial"/>
              <a:cs typeface="Arial"/>
              <a:sym typeface="Arial"/>
            </a:endParaRPr>
          </a:p>
          <a:p>
            <a:pPr indent="0" lvl="0" marL="0" rtl="0" algn="ctr">
              <a:lnSpc>
                <a:spcPct val="115000"/>
              </a:lnSpc>
              <a:spcBef>
                <a:spcPts val="0"/>
              </a:spcBef>
              <a:spcAft>
                <a:spcPts val="0"/>
              </a:spcAft>
              <a:buNone/>
            </a:pPr>
            <a:r>
              <a:t/>
            </a:r>
            <a:endParaRPr b="0" sz="1700">
              <a:solidFill>
                <a:srgbClr val="000000"/>
              </a:solidFill>
              <a:latin typeface="Arial"/>
              <a:ea typeface="Arial"/>
              <a:cs typeface="Arial"/>
              <a:sym typeface="Arial"/>
            </a:endParaRPr>
          </a:p>
        </p:txBody>
      </p:sp>
      <p:sp>
        <p:nvSpPr>
          <p:cNvPr id="278" name="Google Shape;278;p13"/>
          <p:cNvSpPr txBox="1"/>
          <p:nvPr>
            <p:ph idx="1" type="subTitle"/>
          </p:nvPr>
        </p:nvSpPr>
        <p:spPr>
          <a:xfrm>
            <a:off x="487600" y="3671050"/>
            <a:ext cx="4255500" cy="1248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Joyce Ghali</a:t>
            </a:r>
            <a:endParaRPr/>
          </a:p>
          <a:p>
            <a:pPr indent="0" lvl="0" marL="0" rtl="0" algn="l">
              <a:spcBef>
                <a:spcPts val="0"/>
              </a:spcBef>
              <a:spcAft>
                <a:spcPts val="0"/>
              </a:spcAft>
              <a:buNone/>
            </a:pPr>
            <a:r>
              <a:rPr lang="en"/>
              <a:t>Chelsea Hitzler</a:t>
            </a:r>
            <a:endParaRPr/>
          </a:p>
          <a:p>
            <a:pPr indent="0" lvl="0" marL="0" rtl="0" algn="l">
              <a:spcBef>
                <a:spcPts val="0"/>
              </a:spcBef>
              <a:spcAft>
                <a:spcPts val="0"/>
              </a:spcAft>
              <a:buNone/>
            </a:pPr>
            <a:r>
              <a:rPr lang="en"/>
              <a:t>Tiffany Welle</a:t>
            </a:r>
            <a:endParaRPr/>
          </a:p>
          <a:p>
            <a:pPr indent="0" lvl="0" marL="0" rtl="0" algn="l">
              <a:spcBef>
                <a:spcPts val="0"/>
              </a:spcBef>
              <a:spcAft>
                <a:spcPts val="0"/>
              </a:spcAft>
              <a:buNone/>
            </a:pPr>
            <a:r>
              <a:rPr lang="en"/>
              <a:t>Felipe Pinheiro</a:t>
            </a:r>
            <a:endParaRPr/>
          </a:p>
          <a:p>
            <a:pPr indent="0" lvl="0" marL="0" rtl="0" algn="l">
              <a:spcBef>
                <a:spcPts val="0"/>
              </a:spcBef>
              <a:spcAft>
                <a:spcPts val="0"/>
              </a:spcAft>
              <a:buNone/>
            </a:pPr>
            <a:r>
              <a:rPr lang="en"/>
              <a:t>Tyler Vo</a:t>
            </a:r>
            <a:endParaRPr/>
          </a:p>
        </p:txBody>
      </p:sp>
      <p:sp>
        <p:nvSpPr>
          <p:cNvPr id="279" name="Google Shape;279;p13"/>
          <p:cNvSpPr txBox="1"/>
          <p:nvPr/>
        </p:nvSpPr>
        <p:spPr>
          <a:xfrm>
            <a:off x="6249950" y="1554800"/>
            <a:ext cx="1457700" cy="4002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Nunito"/>
                <a:ea typeface="Nunito"/>
                <a:cs typeface="Nunito"/>
                <a:sym typeface="Nunito"/>
              </a:rPr>
              <a:t>Got DEBT</a:t>
            </a:r>
            <a:endParaRPr>
              <a:latin typeface="Nunito"/>
              <a:ea typeface="Nunito"/>
              <a:cs typeface="Nunito"/>
              <a:sym typeface="Nunito"/>
            </a:endParaRPr>
          </a:p>
        </p:txBody>
      </p:sp>
      <p:sp>
        <p:nvSpPr>
          <p:cNvPr id="280" name="Google Shape;280;p13"/>
          <p:cNvSpPr txBox="1"/>
          <p:nvPr/>
        </p:nvSpPr>
        <p:spPr>
          <a:xfrm>
            <a:off x="650400" y="2048400"/>
            <a:ext cx="4672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Project Description/Outline: The project will outline how Americans interact with federal debt and deal with it in the years 2018–2022.</a:t>
            </a:r>
            <a:endParaRPr>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2"/>
          <p:cNvSpPr txBox="1"/>
          <p:nvPr>
            <p:ph type="title"/>
          </p:nvPr>
        </p:nvSpPr>
        <p:spPr>
          <a:xfrm>
            <a:off x="1303775" y="598575"/>
            <a:ext cx="7030500" cy="999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What is the total federal debt? What’s the percentage change from 2020 to 2021?</a:t>
            </a:r>
            <a:endParaRPr/>
          </a:p>
        </p:txBody>
      </p:sp>
      <p:sp>
        <p:nvSpPr>
          <p:cNvPr id="343" name="Google Shape;343;p22"/>
          <p:cNvSpPr txBox="1"/>
          <p:nvPr>
            <p:ph idx="1" type="body"/>
          </p:nvPr>
        </p:nvSpPr>
        <p:spPr>
          <a:xfrm>
            <a:off x="5031375" y="2465650"/>
            <a:ext cx="2751300" cy="6369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4581">
                <a:solidFill>
                  <a:srgbClr val="000000"/>
                </a:solidFill>
                <a:highlight>
                  <a:srgbClr val="FFFFFF"/>
                </a:highlight>
                <a:latin typeface="Arial"/>
                <a:ea typeface="Arial"/>
                <a:cs typeface="Arial"/>
                <a:sym typeface="Arial"/>
              </a:rPr>
              <a:t>The total federal debt has increased at an </a:t>
            </a:r>
            <a:r>
              <a:rPr lang="en" sz="4581">
                <a:solidFill>
                  <a:srgbClr val="000000"/>
                </a:solidFill>
                <a:highlight>
                  <a:srgbClr val="FFFFFF"/>
                </a:highlight>
                <a:latin typeface="Arial"/>
                <a:ea typeface="Arial"/>
                <a:cs typeface="Arial"/>
                <a:sym typeface="Arial"/>
              </a:rPr>
              <a:t>incredible</a:t>
            </a:r>
            <a:r>
              <a:rPr lang="en" sz="4581">
                <a:solidFill>
                  <a:srgbClr val="000000"/>
                </a:solidFill>
                <a:highlight>
                  <a:srgbClr val="FFFFFF"/>
                </a:highlight>
                <a:latin typeface="Arial"/>
                <a:ea typeface="Arial"/>
                <a:cs typeface="Arial"/>
                <a:sym typeface="Arial"/>
              </a:rPr>
              <a:t> rate throughout the years of 2018-2022.</a:t>
            </a:r>
            <a:endParaRPr sz="4581">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4581">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4581">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1200"/>
              </a:spcAft>
              <a:buNone/>
            </a:pPr>
            <a:r>
              <a:t/>
            </a:r>
            <a:endParaRPr/>
          </a:p>
        </p:txBody>
      </p:sp>
      <p:pic>
        <p:nvPicPr>
          <p:cNvPr id="344" name="Google Shape;344;p22"/>
          <p:cNvPicPr preferRelativeResize="0"/>
          <p:nvPr/>
        </p:nvPicPr>
        <p:blipFill>
          <a:blip r:embed="rId3">
            <a:alphaModFix/>
          </a:blip>
          <a:stretch>
            <a:fillRect/>
          </a:stretch>
        </p:blipFill>
        <p:spPr>
          <a:xfrm>
            <a:off x="246697" y="1634359"/>
            <a:ext cx="4079225" cy="3259075"/>
          </a:xfrm>
          <a:prstGeom prst="rect">
            <a:avLst/>
          </a:prstGeom>
          <a:noFill/>
          <a:ln>
            <a:noFill/>
          </a:ln>
        </p:spPr>
      </p:pic>
      <p:sp>
        <p:nvSpPr>
          <p:cNvPr id="345" name="Google Shape;345;p22"/>
          <p:cNvSpPr txBox="1"/>
          <p:nvPr/>
        </p:nvSpPr>
        <p:spPr>
          <a:xfrm>
            <a:off x="246700" y="4747250"/>
            <a:ext cx="1884000" cy="292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700">
                <a:highlight>
                  <a:srgbClr val="FFFFFF"/>
                </a:highlight>
              </a:rPr>
              <a:t>$22,000,000 is the minimum of the graph*</a:t>
            </a:r>
            <a:endParaRPr sz="700">
              <a:latin typeface="Nunito"/>
              <a:ea typeface="Nunito"/>
              <a:cs typeface="Nunito"/>
              <a:sym typeface="Nunito"/>
            </a:endParaRPr>
          </a:p>
        </p:txBody>
      </p:sp>
      <p:sp>
        <p:nvSpPr>
          <p:cNvPr id="346" name="Google Shape;346;p22"/>
          <p:cNvSpPr txBox="1"/>
          <p:nvPr/>
        </p:nvSpPr>
        <p:spPr>
          <a:xfrm>
            <a:off x="4800075" y="1739025"/>
            <a:ext cx="3165600" cy="548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100">
                <a:highlight>
                  <a:srgbClr val="FFFF00"/>
                </a:highlight>
              </a:rPr>
              <a:t>Total federal debt</a:t>
            </a:r>
            <a:endParaRPr sz="1100">
              <a:highlight>
                <a:srgbClr val="FFFF00"/>
              </a:highlight>
            </a:endParaRPr>
          </a:p>
          <a:p>
            <a:pPr indent="457200" lvl="0" marL="0" rtl="0" algn="l">
              <a:lnSpc>
                <a:spcPct val="115000"/>
              </a:lnSpc>
              <a:spcBef>
                <a:spcPts val="0"/>
              </a:spcBef>
              <a:spcAft>
                <a:spcPts val="0"/>
              </a:spcAft>
              <a:buNone/>
            </a:pPr>
            <a:r>
              <a:rPr lang="en" sz="1100">
                <a:highlight>
                  <a:schemeClr val="lt1"/>
                </a:highlight>
              </a:rPr>
              <a:t>as of December, 1, 2022 is </a:t>
            </a:r>
            <a:r>
              <a:rPr lang="en" sz="1100">
                <a:highlight>
                  <a:schemeClr val="accent2"/>
                </a:highlight>
              </a:rPr>
              <a:t>$31,419,689</a:t>
            </a:r>
            <a:r>
              <a:rPr lang="en" sz="1100">
                <a:highlight>
                  <a:schemeClr val="lt1"/>
                </a:highlight>
              </a:rPr>
              <a:t>.</a:t>
            </a:r>
            <a:endParaRPr sz="1100">
              <a:latin typeface="Nunito"/>
              <a:ea typeface="Nunito"/>
              <a:cs typeface="Nunito"/>
              <a:sym typeface="Nunito"/>
            </a:endParaRPr>
          </a:p>
        </p:txBody>
      </p:sp>
      <p:sp>
        <p:nvSpPr>
          <p:cNvPr id="347" name="Google Shape;347;p22"/>
          <p:cNvSpPr txBox="1"/>
          <p:nvPr/>
        </p:nvSpPr>
        <p:spPr>
          <a:xfrm>
            <a:off x="5055525" y="1671725"/>
            <a:ext cx="27030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0000FF"/>
                </a:solidFill>
                <a:latin typeface="Nunito"/>
                <a:ea typeface="Nunito"/>
                <a:cs typeface="Nunito"/>
                <a:sym typeface="Nunito"/>
              </a:rPr>
              <a:t>Does anyone know the total federal debt towards the end of 2022?</a:t>
            </a:r>
            <a:endParaRPr>
              <a:solidFill>
                <a:srgbClr val="0000FF"/>
              </a:solidFill>
              <a:latin typeface="Nunito"/>
              <a:ea typeface="Nunito"/>
              <a:cs typeface="Nunito"/>
              <a:sym typeface="Nunito"/>
            </a:endParaRPr>
          </a:p>
        </p:txBody>
      </p:sp>
      <p:sp>
        <p:nvSpPr>
          <p:cNvPr id="348" name="Google Shape;348;p22"/>
          <p:cNvSpPr txBox="1"/>
          <p:nvPr/>
        </p:nvSpPr>
        <p:spPr>
          <a:xfrm>
            <a:off x="5031375" y="3296975"/>
            <a:ext cx="2646600" cy="743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00">
                <a:solidFill>
                  <a:srgbClr val="111111"/>
                </a:solidFill>
                <a:highlight>
                  <a:schemeClr val="lt1"/>
                </a:highlight>
              </a:rPr>
              <a:t>There is an abnormal increase during the years of 2020 and 2021 approximately </a:t>
            </a:r>
            <a:r>
              <a:rPr lang="en" sz="1100">
                <a:solidFill>
                  <a:srgbClr val="111111"/>
                </a:solidFill>
                <a:highlight>
                  <a:srgbClr val="FFFF00"/>
                </a:highlight>
              </a:rPr>
              <a:t>3 million dollars </a:t>
            </a:r>
            <a:endParaRPr sz="1100">
              <a:solidFill>
                <a:srgbClr val="111111"/>
              </a:solidFill>
              <a:highlight>
                <a:srgbClr val="FFFF00"/>
              </a:highlight>
              <a:latin typeface="Nunito"/>
              <a:ea typeface="Nunito"/>
              <a:cs typeface="Nunito"/>
              <a:sym typeface="Nunito"/>
            </a:endParaRPr>
          </a:p>
        </p:txBody>
      </p:sp>
      <p:sp>
        <p:nvSpPr>
          <p:cNvPr id="349" name="Google Shape;349;p22"/>
          <p:cNvSpPr txBox="1"/>
          <p:nvPr/>
        </p:nvSpPr>
        <p:spPr>
          <a:xfrm>
            <a:off x="5158450" y="3397450"/>
            <a:ext cx="22053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0000FF"/>
                </a:solidFill>
                <a:latin typeface="Nunito"/>
                <a:ea typeface="Nunito"/>
                <a:cs typeface="Nunito"/>
                <a:sym typeface="Nunito"/>
              </a:rPr>
              <a:t>Does anyone know why there is an abnormal increase during the periods 2020 and 2021</a:t>
            </a:r>
            <a:endParaRPr sz="800">
              <a:solidFill>
                <a:srgbClr val="0000FF"/>
              </a:solidFill>
              <a:latin typeface="Nunito"/>
              <a:ea typeface="Nunito"/>
              <a:cs typeface="Nunito"/>
              <a:sym typeface="Nunito"/>
            </a:endParaRPr>
          </a:p>
        </p:txBody>
      </p:sp>
    </p:spTree>
  </p:cSld>
  <p:clrMapOvr>
    <a:masterClrMapping/>
  </p:clrMapOvr>
  <mc:AlternateContent>
    <mc:Choice Requires="p14">
      <p:transition spd="slow" p14:dur="10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42"/>
                                        </p:tgtEl>
                                        <p:attrNameLst>
                                          <p:attrName>style.visibility</p:attrName>
                                        </p:attrNameLst>
                                      </p:cBhvr>
                                      <p:to>
                                        <p:strVal val="visible"/>
                                      </p:to>
                                    </p:set>
                                    <p:anim calcmode="lin" valueType="num">
                                      <p:cBhvr additive="base">
                                        <p:cTn dur="1000"/>
                                        <p:tgtEl>
                                          <p:spTgt spid="34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47"/>
                                        </p:tgtEl>
                                        <p:attrNameLst>
                                          <p:attrName>style.visibility</p:attrName>
                                        </p:attrNameLst>
                                      </p:cBhvr>
                                      <p:to>
                                        <p:strVal val="visible"/>
                                      </p:to>
                                    </p:set>
                                    <p:anim calcmode="lin" valueType="num">
                                      <p:cBhvr additive="base">
                                        <p:cTn dur="1000"/>
                                        <p:tgtEl>
                                          <p:spTgt spid="347"/>
                                        </p:tgtEl>
                                        <p:attrNameLst>
                                          <p:attrName>ppt_w</p:attrName>
                                        </p:attrNameLst>
                                      </p:cBhvr>
                                      <p:tavLst>
                                        <p:tav fmla="" tm="0">
                                          <p:val>
                                            <p:strVal val="0"/>
                                          </p:val>
                                        </p:tav>
                                        <p:tav fmla="" tm="100000">
                                          <p:val>
                                            <p:strVal val="#ppt_w"/>
                                          </p:val>
                                        </p:tav>
                                      </p:tavLst>
                                    </p:anim>
                                    <p:anim calcmode="lin" valueType="num">
                                      <p:cBhvr additive="base">
                                        <p:cTn dur="1000"/>
                                        <p:tgtEl>
                                          <p:spTgt spid="347"/>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1000"/>
                                        <p:tgtEl>
                                          <p:spTgt spid="346"/>
                                        </p:tgtEl>
                                      </p:cBhvr>
                                    </p:animEffect>
                                  </p:childTnLst>
                                </p:cTn>
                              </p:par>
                              <p:par>
                                <p:cTn fill="hold" nodeType="withEffect" presetClass="exit" presetID="10" presetSubtype="0">
                                  <p:stCondLst>
                                    <p:cond delay="0"/>
                                  </p:stCondLst>
                                  <p:childTnLst>
                                    <p:animEffect filter="fade" transition="out">
                                      <p:cBhvr>
                                        <p:cTn dur="1000"/>
                                        <p:tgtEl>
                                          <p:spTgt spid="347"/>
                                        </p:tgtEl>
                                      </p:cBhvr>
                                    </p:animEffect>
                                    <p:set>
                                      <p:cBhvr>
                                        <p:cTn dur="1" fill="hold">
                                          <p:stCondLst>
                                            <p:cond delay="1000"/>
                                          </p:stCondLst>
                                        </p:cTn>
                                        <p:tgtEl>
                                          <p:spTgt spid="34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44"/>
                                        </p:tgtEl>
                                        <p:attrNameLst>
                                          <p:attrName>style.visibility</p:attrName>
                                        </p:attrNameLst>
                                      </p:cBhvr>
                                      <p:to>
                                        <p:strVal val="visible"/>
                                      </p:to>
                                    </p:set>
                                    <p:anim calcmode="lin" valueType="num">
                                      <p:cBhvr additive="base">
                                        <p:cTn dur="1000"/>
                                        <p:tgtEl>
                                          <p:spTgt spid="344"/>
                                        </p:tgtEl>
                                        <p:attrNameLst>
                                          <p:attrName>ppt_w</p:attrName>
                                        </p:attrNameLst>
                                      </p:cBhvr>
                                      <p:tavLst>
                                        <p:tav fmla="" tm="0">
                                          <p:val>
                                            <p:strVal val="0"/>
                                          </p:val>
                                        </p:tav>
                                        <p:tav fmla="" tm="100000">
                                          <p:val>
                                            <p:strVal val="#ppt_w"/>
                                          </p:val>
                                        </p:tav>
                                      </p:tavLst>
                                    </p:anim>
                                    <p:anim calcmode="lin" valueType="num">
                                      <p:cBhvr additive="base">
                                        <p:cTn dur="1000"/>
                                        <p:tgtEl>
                                          <p:spTgt spid="344"/>
                                        </p:tgtEl>
                                        <p:attrNameLst>
                                          <p:attrName>ppt_h</p:attrName>
                                        </p:attrNameLst>
                                      </p:cBhvr>
                                      <p:tavLst>
                                        <p:tav fmla="" tm="0">
                                          <p:val>
                                            <p:strVal val="0"/>
                                          </p:val>
                                        </p:tav>
                                        <p:tav fmla="" tm="100000">
                                          <p:val>
                                            <p:strVal val="#ppt_h"/>
                                          </p:val>
                                        </p:tav>
                                      </p:tavLst>
                                    </p:anim>
                                  </p:childTnLst>
                                </p:cTn>
                              </p:par>
                              <p:par>
                                <p:cTn fill="hold" nodeType="withEffect" presetClass="entr" presetID="2" presetSubtype="1">
                                  <p:stCondLst>
                                    <p:cond delay="0"/>
                                  </p:stCondLst>
                                  <p:childTnLst>
                                    <p:set>
                                      <p:cBhvr>
                                        <p:cTn dur="1" fill="hold">
                                          <p:stCondLst>
                                            <p:cond delay="0"/>
                                          </p:stCondLst>
                                        </p:cTn>
                                        <p:tgtEl>
                                          <p:spTgt spid="345"/>
                                        </p:tgtEl>
                                        <p:attrNameLst>
                                          <p:attrName>style.visibility</p:attrName>
                                        </p:attrNameLst>
                                      </p:cBhvr>
                                      <p:to>
                                        <p:strVal val="visible"/>
                                      </p:to>
                                    </p:set>
                                    <p:anim calcmode="lin" valueType="num">
                                      <p:cBhvr additive="base">
                                        <p:cTn dur="1000"/>
                                        <p:tgtEl>
                                          <p:spTgt spid="34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49"/>
                                        </p:tgtEl>
                                        <p:attrNameLst>
                                          <p:attrName>style.visibility</p:attrName>
                                        </p:attrNameLst>
                                      </p:cBhvr>
                                      <p:to>
                                        <p:strVal val="visible"/>
                                      </p:to>
                                    </p:set>
                                    <p:anim calcmode="lin" valueType="num">
                                      <p:cBhvr additive="base">
                                        <p:cTn dur="1000"/>
                                        <p:tgtEl>
                                          <p:spTgt spid="34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1000"/>
                                        <p:tgtEl>
                                          <p:spTgt spid="348"/>
                                        </p:tgtEl>
                                      </p:cBhvr>
                                    </p:animEffect>
                                  </p:childTnLst>
                                </p:cTn>
                              </p:par>
                              <p:par>
                                <p:cTn fill="hold" nodeType="withEffect" presetClass="exit" presetID="2" presetSubtype="2">
                                  <p:stCondLst>
                                    <p:cond delay="0"/>
                                  </p:stCondLst>
                                  <p:childTnLst>
                                    <p:anim calcmode="lin" valueType="num">
                                      <p:cBhvr additive="base">
                                        <p:cTn dur="1000"/>
                                        <p:tgtEl>
                                          <p:spTgt spid="349"/>
                                        </p:tgtEl>
                                        <p:attrNameLst>
                                          <p:attrName>ppt_x</p:attrName>
                                        </p:attrNameLst>
                                      </p:cBhvr>
                                      <p:tavLst>
                                        <p:tav fmla="" tm="0">
                                          <p:val>
                                            <p:strVal val="#ppt_x"/>
                                          </p:val>
                                        </p:tav>
                                        <p:tav fmla="" tm="100000">
                                          <p:val>
                                            <p:strVal val="#ppt_x+1"/>
                                          </p:val>
                                        </p:tav>
                                      </p:tavLst>
                                    </p:anim>
                                    <p:set>
                                      <p:cBhvr>
                                        <p:cTn dur="1" fill="hold">
                                          <p:stCondLst>
                                            <p:cond delay="1000"/>
                                          </p:stCondLst>
                                        </p:cTn>
                                        <p:tgtEl>
                                          <p:spTgt spid="34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3"/>
          <p:cNvSpPr txBox="1"/>
          <p:nvPr>
            <p:ph type="title"/>
          </p:nvPr>
        </p:nvSpPr>
        <p:spPr>
          <a:xfrm>
            <a:off x="1303800" y="744050"/>
            <a:ext cx="7030500" cy="999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a:t>
            </a:r>
            <a:r>
              <a:rPr lang="en"/>
              <a:t>ercentage change from the year from 2020 to 2021</a:t>
            </a:r>
            <a:endParaRPr/>
          </a:p>
        </p:txBody>
      </p:sp>
      <p:sp>
        <p:nvSpPr>
          <p:cNvPr id="355" name="Google Shape;355;p23"/>
          <p:cNvSpPr txBox="1"/>
          <p:nvPr>
            <p:ph idx="1" type="body"/>
          </p:nvPr>
        </p:nvSpPr>
        <p:spPr>
          <a:xfrm>
            <a:off x="1154275" y="1743350"/>
            <a:ext cx="2493900" cy="743400"/>
          </a:xfrm>
          <a:prstGeom prst="rect">
            <a:avLst/>
          </a:prstGeom>
        </p:spPr>
        <p:txBody>
          <a:bodyPr anchorCtr="0" anchor="t" bIns="91425" lIns="91425" spcFirstLastPara="1" rIns="91425" wrap="square" tIns="91425">
            <a:spAutoFit/>
          </a:bodyPr>
          <a:lstStyle/>
          <a:p>
            <a:pPr indent="0" lvl="0" marL="0" rtl="0" algn="ctr">
              <a:spcBef>
                <a:spcPts val="0"/>
              </a:spcBef>
              <a:spcAft>
                <a:spcPts val="1200"/>
              </a:spcAft>
              <a:buNone/>
            </a:pPr>
            <a:r>
              <a:rPr lang="en" sz="1100"/>
              <a:t>What do you think the </a:t>
            </a:r>
            <a:r>
              <a:rPr lang="en" sz="1100">
                <a:highlight>
                  <a:srgbClr val="FFFF00"/>
                </a:highlight>
              </a:rPr>
              <a:t>percent</a:t>
            </a:r>
            <a:r>
              <a:rPr lang="en" sz="1100"/>
              <a:t> </a:t>
            </a:r>
            <a:r>
              <a:rPr lang="en" sz="1100">
                <a:highlight>
                  <a:srgbClr val="FFFF00"/>
                </a:highlight>
              </a:rPr>
              <a:t>change</a:t>
            </a:r>
            <a:r>
              <a:rPr lang="en" sz="1100"/>
              <a:t> from </a:t>
            </a:r>
            <a:r>
              <a:rPr lang="en" sz="1100">
                <a:highlight>
                  <a:srgbClr val="FFFF00"/>
                </a:highlight>
              </a:rPr>
              <a:t>2020</a:t>
            </a:r>
            <a:r>
              <a:rPr lang="en" sz="1100"/>
              <a:t> to </a:t>
            </a:r>
            <a:r>
              <a:rPr lang="en" sz="1100">
                <a:highlight>
                  <a:srgbClr val="FFFF00"/>
                </a:highlight>
              </a:rPr>
              <a:t>2021</a:t>
            </a:r>
            <a:r>
              <a:rPr lang="en" sz="1100"/>
              <a:t> would be?</a:t>
            </a:r>
            <a:endParaRPr sz="1100"/>
          </a:p>
        </p:txBody>
      </p:sp>
      <p:pic>
        <p:nvPicPr>
          <p:cNvPr id="356" name="Google Shape;356;p23"/>
          <p:cNvPicPr preferRelativeResize="0"/>
          <p:nvPr/>
        </p:nvPicPr>
        <p:blipFill>
          <a:blip r:embed="rId3">
            <a:alphaModFix/>
          </a:blip>
          <a:stretch>
            <a:fillRect/>
          </a:stretch>
        </p:blipFill>
        <p:spPr>
          <a:xfrm>
            <a:off x="4213525" y="1597875"/>
            <a:ext cx="4120785" cy="3240825"/>
          </a:xfrm>
          <a:prstGeom prst="rect">
            <a:avLst/>
          </a:prstGeom>
          <a:noFill/>
          <a:ln>
            <a:noFill/>
          </a:ln>
        </p:spPr>
      </p:pic>
      <p:sp>
        <p:nvSpPr>
          <p:cNvPr id="357" name="Google Shape;357;p23"/>
          <p:cNvSpPr txBox="1"/>
          <p:nvPr/>
        </p:nvSpPr>
        <p:spPr>
          <a:xfrm>
            <a:off x="1392000" y="1853450"/>
            <a:ext cx="2123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Nunito"/>
                <a:ea typeface="Nunito"/>
                <a:cs typeface="Nunito"/>
                <a:sym typeface="Nunito"/>
              </a:rPr>
              <a:t>The percent change for </a:t>
            </a:r>
            <a:r>
              <a:rPr lang="en" sz="1100">
                <a:solidFill>
                  <a:srgbClr val="0000FF"/>
                </a:solidFill>
                <a:latin typeface="Nunito"/>
                <a:ea typeface="Nunito"/>
                <a:cs typeface="Nunito"/>
                <a:sym typeface="Nunito"/>
              </a:rPr>
              <a:t>2020</a:t>
            </a:r>
            <a:r>
              <a:rPr lang="en" sz="1100">
                <a:latin typeface="Nunito"/>
                <a:ea typeface="Nunito"/>
                <a:cs typeface="Nunito"/>
                <a:sym typeface="Nunito"/>
              </a:rPr>
              <a:t> to </a:t>
            </a:r>
            <a:r>
              <a:rPr lang="en" sz="1100">
                <a:solidFill>
                  <a:srgbClr val="0000FF"/>
                </a:solidFill>
                <a:latin typeface="Nunito"/>
                <a:ea typeface="Nunito"/>
                <a:cs typeface="Nunito"/>
                <a:sym typeface="Nunito"/>
              </a:rPr>
              <a:t>2021</a:t>
            </a:r>
            <a:r>
              <a:rPr lang="en" sz="1100">
                <a:latin typeface="Nunito"/>
                <a:ea typeface="Nunito"/>
                <a:cs typeface="Nunito"/>
                <a:sym typeface="Nunito"/>
              </a:rPr>
              <a:t> is approximately </a:t>
            </a:r>
            <a:r>
              <a:rPr lang="en" sz="1100">
                <a:solidFill>
                  <a:srgbClr val="0000FF"/>
                </a:solidFill>
                <a:latin typeface="Nunito"/>
                <a:ea typeface="Nunito"/>
                <a:cs typeface="Nunito"/>
                <a:sym typeface="Nunito"/>
              </a:rPr>
              <a:t>15%</a:t>
            </a:r>
            <a:endParaRPr sz="1100">
              <a:solidFill>
                <a:srgbClr val="0000FF"/>
              </a:solidFill>
              <a:latin typeface="Nunito"/>
              <a:ea typeface="Nunito"/>
              <a:cs typeface="Nunito"/>
              <a:sym typeface="Nunito"/>
            </a:endParaRPr>
          </a:p>
        </p:txBody>
      </p:sp>
      <p:sp>
        <p:nvSpPr>
          <p:cNvPr id="358" name="Google Shape;358;p23"/>
          <p:cNvSpPr txBox="1"/>
          <p:nvPr/>
        </p:nvSpPr>
        <p:spPr>
          <a:xfrm>
            <a:off x="1368900" y="2571750"/>
            <a:ext cx="21693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Nunito"/>
                <a:ea typeface="Nunito"/>
                <a:cs typeface="Nunito"/>
                <a:sym typeface="Nunito"/>
              </a:rPr>
              <a:t>The </a:t>
            </a:r>
            <a:r>
              <a:rPr lang="en" sz="1100">
                <a:highlight>
                  <a:srgbClr val="FFFF00"/>
                </a:highlight>
                <a:latin typeface="Nunito"/>
                <a:ea typeface="Nunito"/>
                <a:cs typeface="Nunito"/>
                <a:sym typeface="Nunito"/>
              </a:rPr>
              <a:t>average percent change</a:t>
            </a:r>
            <a:r>
              <a:rPr lang="en" sz="1100">
                <a:latin typeface="Nunito"/>
                <a:ea typeface="Nunito"/>
                <a:cs typeface="Nunito"/>
                <a:sym typeface="Nunito"/>
              </a:rPr>
              <a:t> throughout the graph is </a:t>
            </a:r>
            <a:r>
              <a:rPr lang="en" sz="1050">
                <a:highlight>
                  <a:srgbClr val="FFFF00"/>
                </a:highlight>
              </a:rPr>
              <a:t>9%</a:t>
            </a:r>
            <a:endParaRPr sz="1100">
              <a:highlight>
                <a:srgbClr val="FFFF00"/>
              </a:highlight>
              <a:latin typeface="Nunito"/>
              <a:ea typeface="Nunito"/>
              <a:cs typeface="Nunito"/>
              <a:sym typeface="Nunito"/>
            </a:endParaRPr>
          </a:p>
        </p:txBody>
      </p:sp>
      <p:sp>
        <p:nvSpPr>
          <p:cNvPr id="359" name="Google Shape;359;p23"/>
          <p:cNvSpPr txBox="1"/>
          <p:nvPr/>
        </p:nvSpPr>
        <p:spPr>
          <a:xfrm>
            <a:off x="1436725" y="2486750"/>
            <a:ext cx="19290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Nunito"/>
                <a:ea typeface="Nunito"/>
                <a:cs typeface="Nunito"/>
                <a:sym typeface="Nunito"/>
              </a:rPr>
              <a:t>Any </a:t>
            </a:r>
            <a:r>
              <a:rPr lang="en" sz="1100">
                <a:solidFill>
                  <a:srgbClr val="0000FF"/>
                </a:solidFill>
                <a:latin typeface="Nunito"/>
                <a:ea typeface="Nunito"/>
                <a:cs typeface="Nunito"/>
                <a:sym typeface="Nunito"/>
              </a:rPr>
              <a:t>guess</a:t>
            </a:r>
            <a:r>
              <a:rPr lang="en" sz="1100">
                <a:latin typeface="Nunito"/>
                <a:ea typeface="Nunito"/>
                <a:cs typeface="Nunito"/>
                <a:sym typeface="Nunito"/>
              </a:rPr>
              <a:t> at what the </a:t>
            </a:r>
            <a:r>
              <a:rPr lang="en" sz="1100">
                <a:solidFill>
                  <a:srgbClr val="0000FF"/>
                </a:solidFill>
                <a:latin typeface="Nunito"/>
                <a:ea typeface="Nunito"/>
                <a:cs typeface="Nunito"/>
                <a:sym typeface="Nunito"/>
              </a:rPr>
              <a:t>average</a:t>
            </a:r>
            <a:r>
              <a:rPr lang="en" sz="1100">
                <a:latin typeface="Nunito"/>
                <a:ea typeface="Nunito"/>
                <a:cs typeface="Nunito"/>
                <a:sym typeface="Nunito"/>
              </a:rPr>
              <a:t> percent change is?</a:t>
            </a:r>
            <a:endParaRPr sz="1100">
              <a:latin typeface="Nunito"/>
              <a:ea typeface="Nunito"/>
              <a:cs typeface="Nunito"/>
              <a:sym typeface="Nunito"/>
            </a:endParaRPr>
          </a:p>
        </p:txBody>
      </p:sp>
      <p:sp>
        <p:nvSpPr>
          <p:cNvPr id="360" name="Google Shape;360;p23"/>
          <p:cNvSpPr txBox="1"/>
          <p:nvPr/>
        </p:nvSpPr>
        <p:spPr>
          <a:xfrm>
            <a:off x="1338600" y="3334900"/>
            <a:ext cx="2229900" cy="1369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Nunito"/>
                <a:ea typeface="Nunito"/>
                <a:cs typeface="Nunito"/>
                <a:sym typeface="Nunito"/>
              </a:rPr>
              <a:t>As </a:t>
            </a:r>
            <a:r>
              <a:rPr lang="en" sz="1100">
                <a:latin typeface="Nunito"/>
                <a:ea typeface="Nunito"/>
                <a:cs typeface="Nunito"/>
                <a:sym typeface="Nunito"/>
              </a:rPr>
              <a:t>you</a:t>
            </a:r>
            <a:r>
              <a:rPr lang="en" sz="1100">
                <a:latin typeface="Nunito"/>
                <a:ea typeface="Nunito"/>
                <a:cs typeface="Nunito"/>
                <a:sym typeface="Nunito"/>
              </a:rPr>
              <a:t> can see the </a:t>
            </a:r>
            <a:r>
              <a:rPr lang="en" sz="1100">
                <a:solidFill>
                  <a:srgbClr val="0000FF"/>
                </a:solidFill>
                <a:latin typeface="Nunito"/>
                <a:ea typeface="Nunito"/>
                <a:cs typeface="Nunito"/>
                <a:sym typeface="Nunito"/>
              </a:rPr>
              <a:t>total federal debt has increased</a:t>
            </a:r>
            <a:r>
              <a:rPr lang="en" sz="1100">
                <a:latin typeface="Nunito"/>
                <a:ea typeface="Nunito"/>
                <a:cs typeface="Nunito"/>
                <a:sym typeface="Nunito"/>
              </a:rPr>
              <a:t> at an alarming rate. </a:t>
            </a:r>
            <a:r>
              <a:rPr lang="en" sz="1100">
                <a:solidFill>
                  <a:srgbClr val="111111"/>
                </a:solidFill>
                <a:latin typeface="Nunito"/>
                <a:ea typeface="Nunito"/>
                <a:cs typeface="Nunito"/>
                <a:sym typeface="Nunito"/>
              </a:rPr>
              <a:t>But</a:t>
            </a:r>
            <a:r>
              <a:rPr lang="en" sz="1100">
                <a:latin typeface="Nunito"/>
                <a:ea typeface="Nunito"/>
                <a:cs typeface="Nunito"/>
                <a:sym typeface="Nunito"/>
              </a:rPr>
              <a:t> the </a:t>
            </a:r>
            <a:r>
              <a:rPr lang="en" sz="1100">
                <a:solidFill>
                  <a:srgbClr val="0000FF"/>
                </a:solidFill>
                <a:latin typeface="Nunito"/>
                <a:ea typeface="Nunito"/>
                <a:cs typeface="Nunito"/>
                <a:sym typeface="Nunito"/>
              </a:rPr>
              <a:t>rate of change </a:t>
            </a:r>
            <a:r>
              <a:rPr lang="en" sz="1100">
                <a:solidFill>
                  <a:srgbClr val="111111"/>
                </a:solidFill>
                <a:latin typeface="Nunito"/>
                <a:ea typeface="Nunito"/>
                <a:cs typeface="Nunito"/>
                <a:sym typeface="Nunito"/>
              </a:rPr>
              <a:t>is </a:t>
            </a:r>
            <a:r>
              <a:rPr lang="en" sz="1100">
                <a:solidFill>
                  <a:srgbClr val="0000FF"/>
                </a:solidFill>
                <a:latin typeface="Nunito"/>
                <a:ea typeface="Nunito"/>
                <a:cs typeface="Nunito"/>
                <a:sym typeface="Nunito"/>
              </a:rPr>
              <a:t>below</a:t>
            </a:r>
            <a:r>
              <a:rPr lang="en" sz="1100">
                <a:latin typeface="Nunito"/>
                <a:ea typeface="Nunito"/>
                <a:cs typeface="Nunito"/>
                <a:sym typeface="Nunito"/>
              </a:rPr>
              <a:t> the </a:t>
            </a:r>
            <a:r>
              <a:rPr lang="en" sz="1100">
                <a:solidFill>
                  <a:srgbClr val="0000FF"/>
                </a:solidFill>
                <a:latin typeface="Nunito"/>
                <a:ea typeface="Nunito"/>
                <a:cs typeface="Nunito"/>
                <a:sym typeface="Nunito"/>
              </a:rPr>
              <a:t>average</a:t>
            </a:r>
            <a:r>
              <a:rPr lang="en" sz="1100">
                <a:latin typeface="Nunito"/>
                <a:ea typeface="Nunito"/>
                <a:cs typeface="Nunito"/>
                <a:sym typeface="Nunito"/>
              </a:rPr>
              <a:t> which shows the increase of </a:t>
            </a:r>
            <a:r>
              <a:rPr lang="en" sz="1100">
                <a:solidFill>
                  <a:srgbClr val="0000FF"/>
                </a:solidFill>
                <a:latin typeface="Nunito"/>
                <a:ea typeface="Nunito"/>
                <a:cs typeface="Nunito"/>
                <a:sym typeface="Nunito"/>
              </a:rPr>
              <a:t>debt</a:t>
            </a:r>
            <a:r>
              <a:rPr lang="en" sz="1100">
                <a:latin typeface="Nunito"/>
                <a:ea typeface="Nunito"/>
                <a:cs typeface="Nunito"/>
                <a:sym typeface="Nunito"/>
              </a:rPr>
              <a:t> has finally </a:t>
            </a:r>
            <a:r>
              <a:rPr lang="en" sz="1100">
                <a:solidFill>
                  <a:srgbClr val="0000FF"/>
                </a:solidFill>
                <a:latin typeface="Nunito"/>
                <a:ea typeface="Nunito"/>
                <a:cs typeface="Nunito"/>
                <a:sym typeface="Nunito"/>
              </a:rPr>
              <a:t>stabilized</a:t>
            </a:r>
            <a:r>
              <a:rPr lang="en" sz="1100">
                <a:latin typeface="Nunito"/>
                <a:ea typeface="Nunito"/>
                <a:cs typeface="Nunito"/>
                <a:sym typeface="Nunito"/>
              </a:rPr>
              <a:t> after the 2020-2021 spike</a:t>
            </a:r>
            <a:endParaRPr sz="1100">
              <a:latin typeface="Nunito"/>
              <a:ea typeface="Nunito"/>
              <a:cs typeface="Nunito"/>
              <a:sym typeface="Nunito"/>
            </a:endParaRPr>
          </a:p>
        </p:txBody>
      </p: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354"/>
                                        </p:tgtEl>
                                        <p:attrNameLst>
                                          <p:attrName>style.visibility</p:attrName>
                                        </p:attrNameLst>
                                      </p:cBhvr>
                                      <p:to>
                                        <p:strVal val="visible"/>
                                      </p:to>
                                    </p:set>
                                    <p:anim calcmode="lin" valueType="num">
                                      <p:cBhvr additive="base">
                                        <p:cTn dur="1000"/>
                                        <p:tgtEl>
                                          <p:spTgt spid="35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5"/>
                                        </p:tgtEl>
                                        <p:attrNameLst>
                                          <p:attrName>style.visibility</p:attrName>
                                        </p:attrNameLst>
                                      </p:cBhvr>
                                      <p:to>
                                        <p:strVal val="visible"/>
                                      </p:to>
                                    </p:set>
                                    <p:animEffect filter="fade" transition="in">
                                      <p:cBhvr>
                                        <p:cTn dur="1000"/>
                                        <p:tgtEl>
                                          <p:spTgt spid="3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56"/>
                                        </p:tgtEl>
                                        <p:attrNameLst>
                                          <p:attrName>style.visibility</p:attrName>
                                        </p:attrNameLst>
                                      </p:cBhvr>
                                      <p:to>
                                        <p:strVal val="visible"/>
                                      </p:to>
                                    </p:set>
                                    <p:anim calcmode="lin" valueType="num">
                                      <p:cBhvr additive="base">
                                        <p:cTn dur="1000"/>
                                        <p:tgtEl>
                                          <p:spTgt spid="356"/>
                                        </p:tgtEl>
                                        <p:attrNameLst>
                                          <p:attrName>ppt_w</p:attrName>
                                        </p:attrNameLst>
                                      </p:cBhvr>
                                      <p:tavLst>
                                        <p:tav fmla="" tm="0">
                                          <p:val>
                                            <p:strVal val="0"/>
                                          </p:val>
                                        </p:tav>
                                        <p:tav fmla="" tm="100000">
                                          <p:val>
                                            <p:strVal val="#ppt_w"/>
                                          </p:val>
                                        </p:tav>
                                      </p:tavLst>
                                    </p:anim>
                                    <p:anim calcmode="lin" valueType="num">
                                      <p:cBhvr additive="base">
                                        <p:cTn dur="1000"/>
                                        <p:tgtEl>
                                          <p:spTgt spid="356"/>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55"/>
                                        </p:tgtEl>
                                      </p:cBhvr>
                                    </p:animEffect>
                                    <p:set>
                                      <p:cBhvr>
                                        <p:cTn dur="1" fill="hold">
                                          <p:stCondLst>
                                            <p:cond delay="1000"/>
                                          </p:stCondLst>
                                        </p:cTn>
                                        <p:tgtEl>
                                          <p:spTgt spid="355"/>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57"/>
                                        </p:tgtEl>
                                        <p:attrNameLst>
                                          <p:attrName>style.visibility</p:attrName>
                                        </p:attrNameLst>
                                      </p:cBhvr>
                                      <p:to>
                                        <p:strVal val="visible"/>
                                      </p:to>
                                    </p:set>
                                    <p:animEffect filter="fade" transition="in">
                                      <p:cBhvr>
                                        <p:cTn dur="1000"/>
                                        <p:tgtEl>
                                          <p:spTgt spid="3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359"/>
                                        </p:tgtEl>
                                        <p:attrNameLst>
                                          <p:attrName>style.visibility</p:attrName>
                                        </p:attrNameLst>
                                      </p:cBhvr>
                                      <p:to>
                                        <p:strVal val="visible"/>
                                      </p:to>
                                    </p:set>
                                    <p:anim calcmode="lin" valueType="num">
                                      <p:cBhvr additive="base">
                                        <p:cTn dur="1000"/>
                                        <p:tgtEl>
                                          <p:spTgt spid="35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8">
                                  <p:stCondLst>
                                    <p:cond delay="0"/>
                                  </p:stCondLst>
                                  <p:childTnLst>
                                    <p:anim calcmode="lin" valueType="num">
                                      <p:cBhvr additive="base">
                                        <p:cTn dur="1000"/>
                                        <p:tgtEl>
                                          <p:spTgt spid="359"/>
                                        </p:tgtEl>
                                        <p:attrNameLst>
                                          <p:attrName>ppt_x</p:attrName>
                                        </p:attrNameLst>
                                      </p:cBhvr>
                                      <p:tavLst>
                                        <p:tav fmla="" tm="0">
                                          <p:val>
                                            <p:strVal val="#ppt_x"/>
                                          </p:val>
                                        </p:tav>
                                        <p:tav fmla="" tm="100000">
                                          <p:val>
                                            <p:strVal val="#ppt_x-1"/>
                                          </p:val>
                                        </p:tav>
                                      </p:tavLst>
                                    </p:anim>
                                    <p:set>
                                      <p:cBhvr>
                                        <p:cTn dur="1" fill="hold">
                                          <p:stCondLst>
                                            <p:cond delay="1000"/>
                                          </p:stCondLst>
                                        </p:cTn>
                                        <p:tgtEl>
                                          <p:spTgt spid="359"/>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358"/>
                                        </p:tgtEl>
                                        <p:attrNameLst>
                                          <p:attrName>style.visibility</p:attrName>
                                        </p:attrNameLst>
                                      </p:cBhvr>
                                      <p:to>
                                        <p:strVal val="visible"/>
                                      </p:to>
                                    </p:set>
                                    <p:anim calcmode="lin" valueType="num">
                                      <p:cBhvr additive="base">
                                        <p:cTn dur="1000"/>
                                        <p:tgtEl>
                                          <p:spTgt spid="35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gtEl>
                                        <p:attrNameLst>
                                          <p:attrName>style.visibility</p:attrName>
                                        </p:attrNameLst>
                                      </p:cBhvr>
                                      <p:to>
                                        <p:strVal val="visible"/>
                                      </p:to>
                                    </p:set>
                                    <p:animEffect filter="fade" transition="in">
                                      <p:cBhvr>
                                        <p:cTn dur="1000"/>
                                        <p:tgtEl>
                                          <p:spTgt spid="3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4"/>
          <p:cNvSpPr txBox="1"/>
          <p:nvPr>
            <p:ph type="title"/>
          </p:nvPr>
        </p:nvSpPr>
        <p:spPr>
          <a:xfrm>
            <a:off x="1202950" y="77500"/>
            <a:ext cx="5573700" cy="89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00">
                <a:latin typeface="Arial"/>
                <a:ea typeface="Arial"/>
                <a:cs typeface="Arial"/>
                <a:sym typeface="Arial"/>
              </a:rPr>
              <a:t>Does the location of the applicant determine approval?</a:t>
            </a:r>
            <a:endParaRPr sz="2400">
              <a:latin typeface="Arial"/>
              <a:ea typeface="Arial"/>
              <a:cs typeface="Arial"/>
              <a:sym typeface="Arial"/>
            </a:endParaRPr>
          </a:p>
        </p:txBody>
      </p:sp>
      <p:sp>
        <p:nvSpPr>
          <p:cNvPr id="286" name="Google Shape;286;p14"/>
          <p:cNvSpPr txBox="1"/>
          <p:nvPr/>
        </p:nvSpPr>
        <p:spPr>
          <a:xfrm>
            <a:off x="935675" y="1550700"/>
            <a:ext cx="76311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The average incomes for those approved and rejected were taken, and measured against each other </a:t>
            </a:r>
            <a:endParaRPr sz="1200"/>
          </a:p>
          <a:p>
            <a:pPr indent="0" lvl="0" marL="0" rtl="0" algn="l">
              <a:spcBef>
                <a:spcPts val="0"/>
              </a:spcBef>
              <a:spcAft>
                <a:spcPts val="0"/>
              </a:spcAft>
              <a:buNone/>
            </a:pPr>
            <a:r>
              <a:t/>
            </a:r>
            <a:endParaRPr/>
          </a:p>
        </p:txBody>
      </p:sp>
      <p:pic>
        <p:nvPicPr>
          <p:cNvPr id="287" name="Google Shape;287;p14"/>
          <p:cNvPicPr preferRelativeResize="0"/>
          <p:nvPr/>
        </p:nvPicPr>
        <p:blipFill>
          <a:blip r:embed="rId3">
            <a:alphaModFix/>
          </a:blip>
          <a:stretch>
            <a:fillRect/>
          </a:stretch>
        </p:blipFill>
        <p:spPr>
          <a:xfrm>
            <a:off x="757525" y="2034275"/>
            <a:ext cx="3850900" cy="2888175"/>
          </a:xfrm>
          <a:prstGeom prst="rect">
            <a:avLst/>
          </a:prstGeom>
          <a:noFill/>
          <a:ln>
            <a:noFill/>
          </a:ln>
        </p:spPr>
      </p:pic>
      <p:pic>
        <p:nvPicPr>
          <p:cNvPr id="288" name="Google Shape;288;p14"/>
          <p:cNvPicPr preferRelativeResize="0"/>
          <p:nvPr/>
        </p:nvPicPr>
        <p:blipFill>
          <a:blip r:embed="rId4">
            <a:alphaModFix/>
          </a:blip>
          <a:stretch>
            <a:fillRect/>
          </a:stretch>
        </p:blipFill>
        <p:spPr>
          <a:xfrm>
            <a:off x="4940450" y="2034294"/>
            <a:ext cx="3850900" cy="288815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15"/>
          <p:cNvSpPr txBox="1"/>
          <p:nvPr>
            <p:ph idx="1" type="body"/>
          </p:nvPr>
        </p:nvSpPr>
        <p:spPr>
          <a:xfrm>
            <a:off x="5136950" y="1274675"/>
            <a:ext cx="3573600" cy="279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850">
              <a:solidFill>
                <a:srgbClr val="000000"/>
              </a:solidFill>
              <a:latin typeface="Arial"/>
              <a:ea typeface="Arial"/>
              <a:cs typeface="Arial"/>
              <a:sym typeface="Arial"/>
            </a:endParaRPr>
          </a:p>
          <a:p>
            <a:pPr indent="0" lvl="0" marL="0" rtl="0" algn="l">
              <a:spcBef>
                <a:spcPts val="0"/>
              </a:spcBef>
              <a:spcAft>
                <a:spcPts val="0"/>
              </a:spcAft>
              <a:buNone/>
            </a:pPr>
            <a:r>
              <a:rPr lang="en">
                <a:solidFill>
                  <a:srgbClr val="111111"/>
                </a:solidFill>
                <a:latin typeface="Arial"/>
                <a:ea typeface="Arial"/>
                <a:cs typeface="Arial"/>
                <a:sym typeface="Arial"/>
              </a:rPr>
              <a:t>There was no statistical significance found between household demographics and acceptance status</a:t>
            </a:r>
            <a:endParaRPr sz="1200">
              <a:solidFill>
                <a:srgbClr val="111111"/>
              </a:solidFill>
              <a:latin typeface="Arial"/>
              <a:ea typeface="Arial"/>
              <a:cs typeface="Arial"/>
              <a:sym typeface="Arial"/>
            </a:endParaRPr>
          </a:p>
          <a:p>
            <a:pPr indent="-303468" lvl="0" marL="457200" rtl="0" algn="l">
              <a:spcBef>
                <a:spcPts val="1200"/>
              </a:spcBef>
              <a:spcAft>
                <a:spcPts val="0"/>
              </a:spcAft>
              <a:buClr>
                <a:srgbClr val="000000"/>
              </a:buClr>
              <a:buSzPts val="1179"/>
              <a:buFont typeface="Arial"/>
              <a:buChar char="●"/>
            </a:pPr>
            <a:r>
              <a:rPr lang="en" sz="1179">
                <a:solidFill>
                  <a:srgbClr val="000000"/>
                </a:solidFill>
                <a:latin typeface="Arial"/>
                <a:ea typeface="Arial"/>
                <a:cs typeface="Arial"/>
                <a:sym typeface="Arial"/>
              </a:rPr>
              <a:t>The Americans approved for loans are making an average of $5,201.09 per month</a:t>
            </a:r>
            <a:endParaRPr sz="1179">
              <a:solidFill>
                <a:srgbClr val="000000"/>
              </a:solidFill>
              <a:latin typeface="Arial"/>
              <a:ea typeface="Arial"/>
              <a:cs typeface="Arial"/>
              <a:sym typeface="Arial"/>
            </a:endParaRPr>
          </a:p>
          <a:p>
            <a:pPr indent="-303468" lvl="0" marL="457200" rtl="0" algn="l">
              <a:spcBef>
                <a:spcPts val="0"/>
              </a:spcBef>
              <a:spcAft>
                <a:spcPts val="0"/>
              </a:spcAft>
              <a:buClr>
                <a:srgbClr val="000000"/>
              </a:buClr>
              <a:buSzPts val="1179"/>
              <a:buFont typeface="Arial"/>
              <a:buChar char="●"/>
            </a:pPr>
            <a:r>
              <a:rPr lang="en" sz="1179">
                <a:solidFill>
                  <a:srgbClr val="000000"/>
                </a:solidFill>
                <a:latin typeface="Arial"/>
                <a:ea typeface="Arial"/>
                <a:cs typeface="Arial"/>
                <a:sym typeface="Arial"/>
              </a:rPr>
              <a:t>The Americans rejected for loans are making an average of $5,218.15 per month</a:t>
            </a:r>
            <a:endParaRPr sz="1179">
              <a:solidFill>
                <a:srgbClr val="000000"/>
              </a:solidFill>
              <a:latin typeface="Arial"/>
              <a:ea typeface="Arial"/>
              <a:cs typeface="Arial"/>
              <a:sym typeface="Arial"/>
            </a:endParaRPr>
          </a:p>
          <a:p>
            <a:pPr indent="0" lvl="0" marL="0" rtl="0" algn="l">
              <a:spcBef>
                <a:spcPts val="1200"/>
              </a:spcBef>
              <a:spcAft>
                <a:spcPts val="0"/>
              </a:spcAft>
              <a:buNone/>
            </a:pPr>
            <a:r>
              <a:t/>
            </a:r>
            <a:endParaRPr sz="1179">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1200">
                <a:solidFill>
                  <a:srgbClr val="000000"/>
                </a:solidFill>
                <a:highlight>
                  <a:schemeClr val="lt1"/>
                </a:highlight>
                <a:latin typeface="Arial"/>
                <a:ea typeface="Arial"/>
                <a:cs typeface="Arial"/>
                <a:sym typeface="Arial"/>
              </a:rPr>
              <a:t>Result: statistic=0.891, pvalue=0.345</a:t>
            </a:r>
            <a:endParaRPr>
              <a:latin typeface="Arial"/>
              <a:ea typeface="Arial"/>
              <a:cs typeface="Arial"/>
              <a:sym typeface="Arial"/>
            </a:endParaRPr>
          </a:p>
        </p:txBody>
      </p:sp>
      <p:pic>
        <p:nvPicPr>
          <p:cNvPr id="294" name="Google Shape;294;p15"/>
          <p:cNvPicPr preferRelativeResize="0"/>
          <p:nvPr/>
        </p:nvPicPr>
        <p:blipFill>
          <a:blip r:embed="rId3">
            <a:alphaModFix/>
          </a:blip>
          <a:stretch>
            <a:fillRect/>
          </a:stretch>
        </p:blipFill>
        <p:spPr>
          <a:xfrm>
            <a:off x="-11" y="0"/>
            <a:ext cx="5136973" cy="51435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00" name="Google Shape;300;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06" name="Google Shape;306;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2600">
                <a:solidFill>
                  <a:srgbClr val="000000"/>
                </a:solidFill>
                <a:latin typeface="Arial"/>
                <a:ea typeface="Arial"/>
                <a:cs typeface="Arial"/>
                <a:sym typeface="Arial"/>
              </a:rPr>
              <a:t>Does household debt affect total federal debt?</a:t>
            </a:r>
            <a:endParaRPr sz="4400"/>
          </a:p>
        </p:txBody>
      </p:sp>
      <p:pic>
        <p:nvPicPr>
          <p:cNvPr id="312" name="Google Shape;312;p18"/>
          <p:cNvPicPr preferRelativeResize="0"/>
          <p:nvPr/>
        </p:nvPicPr>
        <p:blipFill>
          <a:blip r:embed="rId3">
            <a:alphaModFix/>
          </a:blip>
          <a:stretch>
            <a:fillRect/>
          </a:stretch>
        </p:blipFill>
        <p:spPr>
          <a:xfrm>
            <a:off x="0" y="1402550"/>
            <a:ext cx="4599925" cy="3649375"/>
          </a:xfrm>
          <a:prstGeom prst="rect">
            <a:avLst/>
          </a:prstGeom>
          <a:noFill/>
          <a:ln>
            <a:noFill/>
          </a:ln>
        </p:spPr>
      </p:pic>
      <p:sp>
        <p:nvSpPr>
          <p:cNvPr id="313" name="Google Shape;313;p18"/>
          <p:cNvSpPr txBox="1"/>
          <p:nvPr/>
        </p:nvSpPr>
        <p:spPr>
          <a:xfrm>
            <a:off x="4599925" y="1597875"/>
            <a:ext cx="3123300" cy="8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2A2A2A"/>
                </a:solidFill>
                <a:highlight>
                  <a:srgbClr val="FFFFFF"/>
                </a:highlight>
                <a:latin typeface="Georgia"/>
                <a:ea typeface="Georgia"/>
                <a:cs typeface="Georgia"/>
                <a:sym typeface="Georgia"/>
              </a:rPr>
              <a:t> </a:t>
            </a:r>
            <a:r>
              <a:rPr lang="en" sz="1350">
                <a:solidFill>
                  <a:srgbClr val="2A2A2A"/>
                </a:solidFill>
                <a:highlight>
                  <a:srgbClr val="FFFFFF"/>
                </a:highlight>
              </a:rPr>
              <a:t>21.8% of the public debt, or $6.87 trillion, is owned by another arm of the federal government itself.</a:t>
            </a:r>
            <a:endParaRPr>
              <a:latin typeface="Nunito"/>
              <a:ea typeface="Nunito"/>
              <a:cs typeface="Nunito"/>
              <a:sym typeface="Nunito"/>
            </a:endParaRPr>
          </a:p>
        </p:txBody>
      </p:sp>
      <p:sp>
        <p:nvSpPr>
          <p:cNvPr id="314" name="Google Shape;314;p18"/>
          <p:cNvSpPr txBox="1"/>
          <p:nvPr/>
        </p:nvSpPr>
        <p:spPr>
          <a:xfrm>
            <a:off x="4599925" y="2407638"/>
            <a:ext cx="3123300" cy="16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50">
                <a:solidFill>
                  <a:srgbClr val="313132"/>
                </a:solidFill>
              </a:rPr>
              <a:t>Low interest rates have induced Americans to pick up their borrowing to a record level, and fewer are finding themselves with severe credit problems such as bankruptcy, foreclosure or debt collection proceedings.</a:t>
            </a:r>
            <a:endParaRPr sz="1350"/>
          </a:p>
        </p:txBody>
      </p:sp>
    </p:spTree>
  </p:cSld>
  <p:clrMapOvr>
    <a:masterClrMapping/>
  </p:clrMapOvr>
  <mc:AlternateContent>
    <mc:Choice Requires="p14">
      <p:transition spd="med">
        <p14:prism dir="l"/>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19"/>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0" lang="en" sz="2600">
                <a:solidFill>
                  <a:srgbClr val="000000"/>
                </a:solidFill>
                <a:latin typeface="Arial"/>
                <a:ea typeface="Arial"/>
                <a:cs typeface="Arial"/>
                <a:sym typeface="Arial"/>
              </a:rPr>
              <a:t>Does household debt affect total federal debt?</a:t>
            </a:r>
            <a:endParaRPr sz="4400"/>
          </a:p>
          <a:p>
            <a:pPr indent="0" lvl="0" marL="0" rtl="0" algn="l">
              <a:spcBef>
                <a:spcPts val="0"/>
              </a:spcBef>
              <a:spcAft>
                <a:spcPts val="0"/>
              </a:spcAft>
              <a:buNone/>
            </a:pPr>
            <a:r>
              <a:t/>
            </a:r>
            <a:endParaRPr/>
          </a:p>
        </p:txBody>
      </p:sp>
      <p:pic>
        <p:nvPicPr>
          <p:cNvPr id="320" name="Google Shape;320;p19"/>
          <p:cNvPicPr preferRelativeResize="0"/>
          <p:nvPr/>
        </p:nvPicPr>
        <p:blipFill>
          <a:blip r:embed="rId3">
            <a:alphaModFix/>
          </a:blip>
          <a:stretch>
            <a:fillRect/>
          </a:stretch>
        </p:blipFill>
        <p:spPr>
          <a:xfrm>
            <a:off x="214300" y="1597875"/>
            <a:ext cx="4706925" cy="3760550"/>
          </a:xfrm>
          <a:prstGeom prst="rect">
            <a:avLst/>
          </a:prstGeom>
          <a:noFill/>
          <a:ln>
            <a:noFill/>
          </a:ln>
        </p:spPr>
      </p:pic>
      <p:sp>
        <p:nvSpPr>
          <p:cNvPr id="321" name="Google Shape;321;p19"/>
          <p:cNvSpPr txBox="1"/>
          <p:nvPr/>
        </p:nvSpPr>
        <p:spPr>
          <a:xfrm>
            <a:off x="4921225" y="1766850"/>
            <a:ext cx="35022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50">
                <a:solidFill>
                  <a:srgbClr val="111111"/>
                </a:solidFill>
                <a:highlight>
                  <a:srgbClr val="FFFFFF"/>
                </a:highlight>
              </a:rPr>
              <a:t>Since the government almost always spends more than it takes in taxes and other revenue, the national debt continues to rise. </a:t>
            </a:r>
            <a:endParaRPr>
              <a:latin typeface="Nunito"/>
              <a:ea typeface="Nunito"/>
              <a:cs typeface="Nunito"/>
              <a:sym typeface="Nunito"/>
            </a:endParaRPr>
          </a:p>
        </p:txBody>
      </p:sp>
      <p:sp>
        <p:nvSpPr>
          <p:cNvPr id="322" name="Google Shape;322;p19"/>
          <p:cNvSpPr txBox="1"/>
          <p:nvPr/>
        </p:nvSpPr>
        <p:spPr>
          <a:xfrm>
            <a:off x="4908300" y="4006350"/>
            <a:ext cx="35022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50">
                <a:solidFill>
                  <a:srgbClr val="2A2A2A"/>
                </a:solidFill>
                <a:highlight>
                  <a:srgbClr val="FFFFFF"/>
                </a:highlight>
              </a:rPr>
              <a:t>For several years, the nation’s debt has been bigger than its gross domestic product,</a:t>
            </a:r>
            <a:r>
              <a:rPr lang="en" sz="1350">
                <a:solidFill>
                  <a:srgbClr val="2A2A2A"/>
                </a:solidFill>
                <a:highlight>
                  <a:srgbClr val="FFFFFF"/>
                </a:highlight>
                <a:latin typeface="Georgia"/>
                <a:ea typeface="Georgia"/>
                <a:cs typeface="Georgia"/>
                <a:sym typeface="Georgia"/>
              </a:rPr>
              <a:t> which was 26.13 T in the 4th quarter of 2022</a:t>
            </a:r>
            <a:endParaRPr sz="1350">
              <a:solidFill>
                <a:srgbClr val="2A2A2A"/>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200">
              <a:solidFill>
                <a:srgbClr val="2A2A2A"/>
              </a:solidFill>
              <a:highlight>
                <a:srgbClr val="FFFFFF"/>
              </a:highlight>
              <a:latin typeface="Georgia"/>
              <a:ea typeface="Georgia"/>
              <a:cs typeface="Georgia"/>
              <a:sym typeface="Georgia"/>
            </a:endParaRPr>
          </a:p>
        </p:txBody>
      </p:sp>
      <p:sp>
        <p:nvSpPr>
          <p:cNvPr id="323" name="Google Shape;323;p19"/>
          <p:cNvSpPr txBox="1"/>
          <p:nvPr/>
        </p:nvSpPr>
        <p:spPr>
          <a:xfrm>
            <a:off x="4908300" y="2782650"/>
            <a:ext cx="3502200" cy="122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50">
                <a:solidFill>
                  <a:srgbClr val="111111"/>
                </a:solidFill>
                <a:highlight>
                  <a:srgbClr val="FFFFFF"/>
                </a:highlight>
              </a:rPr>
              <a:t>The Congressional Budget Office expects the U.S. government's debt financing costs to increase dramatically by 2052 as a result of rising interest rates and mounting budget deficits. </a:t>
            </a:r>
            <a:endParaRPr>
              <a:latin typeface="Nunito"/>
              <a:ea typeface="Nunito"/>
              <a:cs typeface="Nunito"/>
              <a:sym typeface="Nunito"/>
            </a:endParaRPr>
          </a:p>
        </p:txBody>
      </p:sp>
    </p:spTree>
  </p:cSld>
  <p:clrMapOvr>
    <a:masterClrMapping/>
  </p:clrMapOvr>
  <mc:AlternateContent>
    <mc:Choice Requires="p14">
      <p:transition spd="med">
        <p14:prism dir="l"/>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0" lang="en" sz="2500">
                <a:solidFill>
                  <a:srgbClr val="000000"/>
                </a:solidFill>
              </a:rPr>
              <a:t>Are Americans con</a:t>
            </a:r>
            <a:r>
              <a:rPr b="0" lang="en" sz="2500">
                <a:solidFill>
                  <a:srgbClr val="000000"/>
                </a:solidFill>
              </a:rPr>
              <a:t>sistent in </a:t>
            </a:r>
            <a:r>
              <a:rPr b="0" lang="en" sz="2500">
                <a:solidFill>
                  <a:srgbClr val="000000"/>
                </a:solidFill>
              </a:rPr>
              <a:t>paying their debt?</a:t>
            </a:r>
            <a:endParaRPr sz="4300"/>
          </a:p>
        </p:txBody>
      </p:sp>
      <p:sp>
        <p:nvSpPr>
          <p:cNvPr id="329" name="Google Shape;329;p20"/>
          <p:cNvSpPr txBox="1"/>
          <p:nvPr>
            <p:ph idx="1" type="body"/>
          </p:nvPr>
        </p:nvSpPr>
        <p:spPr>
          <a:xfrm>
            <a:off x="4009500" y="1878075"/>
            <a:ext cx="52158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000000"/>
                </a:solidFill>
                <a:highlight>
                  <a:schemeClr val="lt1"/>
                </a:highlight>
                <a:latin typeface="Arial"/>
                <a:ea typeface="Arial"/>
                <a:cs typeface="Arial"/>
                <a:sym typeface="Arial"/>
              </a:rPr>
              <a:t>The graph shows a decreasing trend in the TDSP from 2020 to 2022. TDSP is an important economic indicator that measures the amount of income households are using to pay their debts, including mortgages, credit cards, car loans, and other types of debt</a:t>
            </a:r>
            <a:endParaRPr sz="1200">
              <a:solidFill>
                <a:srgbClr val="000000"/>
              </a:solidFill>
              <a:highlight>
                <a:schemeClr val="lt1"/>
              </a:highlight>
              <a:latin typeface="Arial"/>
              <a:ea typeface="Arial"/>
              <a:cs typeface="Arial"/>
              <a:sym typeface="Arial"/>
            </a:endParaRPr>
          </a:p>
          <a:p>
            <a:pPr indent="0" lvl="0" marL="0" rtl="0" algn="l">
              <a:spcBef>
                <a:spcPts val="1200"/>
              </a:spcBef>
              <a:spcAft>
                <a:spcPts val="0"/>
              </a:spcAft>
              <a:buNone/>
            </a:pPr>
            <a:r>
              <a:rPr lang="en" sz="1200">
                <a:solidFill>
                  <a:srgbClr val="000000"/>
                </a:solidFill>
                <a:highlight>
                  <a:schemeClr val="lt1"/>
                </a:highlight>
                <a:latin typeface="Arial"/>
                <a:ea typeface="Arial"/>
                <a:cs typeface="Arial"/>
                <a:sym typeface="Arial"/>
              </a:rPr>
              <a:t>TDSP: Total Debts Service Payments.</a:t>
            </a:r>
            <a:endParaRPr sz="1200">
              <a:solidFill>
                <a:srgbClr val="000000"/>
              </a:solidFill>
              <a:highlight>
                <a:schemeClr val="lt1"/>
              </a:highlight>
              <a:latin typeface="Arial"/>
              <a:ea typeface="Arial"/>
              <a:cs typeface="Arial"/>
              <a:sym typeface="Arial"/>
            </a:endParaRPr>
          </a:p>
          <a:p>
            <a:pPr indent="0" lvl="0" marL="0" rtl="0" algn="l">
              <a:spcBef>
                <a:spcPts val="1200"/>
              </a:spcBef>
              <a:spcAft>
                <a:spcPts val="1200"/>
              </a:spcAft>
              <a:buNone/>
            </a:pPr>
            <a:r>
              <a:rPr lang="en" sz="1200">
                <a:solidFill>
                  <a:srgbClr val="000000"/>
                </a:solidFill>
                <a:highlight>
                  <a:schemeClr val="lt1"/>
                </a:highlight>
                <a:latin typeface="Arial"/>
                <a:ea typeface="Arial"/>
                <a:cs typeface="Arial"/>
                <a:sym typeface="Arial"/>
              </a:rPr>
              <a:t>We can see that TDSP has been increasing steadily over the years, with a slight dip in 2020 due to the pandemic, but has since increased again in 2021. This indicates that Americans are taking on more debt and using a larger portion of their income to pay off that debt.</a:t>
            </a:r>
            <a:endParaRPr sz="1200">
              <a:solidFill>
                <a:srgbClr val="000000"/>
              </a:solidFill>
              <a:highlight>
                <a:schemeClr val="lt1"/>
              </a:highlight>
              <a:latin typeface="Arial"/>
              <a:ea typeface="Arial"/>
              <a:cs typeface="Arial"/>
              <a:sym typeface="Arial"/>
            </a:endParaRPr>
          </a:p>
        </p:txBody>
      </p:sp>
      <p:pic>
        <p:nvPicPr>
          <p:cNvPr id="330" name="Google Shape;330;p20"/>
          <p:cNvPicPr preferRelativeResize="0"/>
          <p:nvPr/>
        </p:nvPicPr>
        <p:blipFill>
          <a:blip r:embed="rId3">
            <a:alphaModFix/>
          </a:blip>
          <a:stretch>
            <a:fillRect/>
          </a:stretch>
        </p:blipFill>
        <p:spPr>
          <a:xfrm>
            <a:off x="152400" y="1750275"/>
            <a:ext cx="3676650" cy="2647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500"/>
              <a:t>TDSP Values </a:t>
            </a:r>
            <a:r>
              <a:rPr b="0" lang="en" sz="2500"/>
              <a:t>between</a:t>
            </a:r>
            <a:r>
              <a:rPr b="0" lang="en" sz="2500"/>
              <a:t> 2020 and 2022</a:t>
            </a:r>
            <a:endParaRPr b="0" sz="2500"/>
          </a:p>
        </p:txBody>
      </p:sp>
      <p:sp>
        <p:nvSpPr>
          <p:cNvPr id="336" name="Google Shape;336;p21"/>
          <p:cNvSpPr txBox="1"/>
          <p:nvPr>
            <p:ph idx="1" type="body"/>
          </p:nvPr>
        </p:nvSpPr>
        <p:spPr>
          <a:xfrm>
            <a:off x="5113125" y="1990050"/>
            <a:ext cx="32211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median and mean values for 2022 are higher than those of 2020 and 2021, and the mode value for 2022 is the highest among the three years. This could suggest that the data distribution is becoming skewed towards higher values, which may indicate that more households are experiencing higher levels of debt service payments than their disposable personal income.</a:t>
            </a:r>
            <a:endParaRPr/>
          </a:p>
        </p:txBody>
      </p:sp>
      <p:pic>
        <p:nvPicPr>
          <p:cNvPr id="337" name="Google Shape;337;p21"/>
          <p:cNvPicPr preferRelativeResize="0"/>
          <p:nvPr/>
        </p:nvPicPr>
        <p:blipFill>
          <a:blip r:embed="rId3">
            <a:alphaModFix/>
          </a:blip>
          <a:stretch>
            <a:fillRect/>
          </a:stretch>
        </p:blipFill>
        <p:spPr>
          <a:xfrm>
            <a:off x="698550" y="1990050"/>
            <a:ext cx="3676650" cy="2514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