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7"/>
  </p:notesMasterIdLst>
  <p:sldIdLst>
    <p:sldId id="256" r:id="rId2"/>
    <p:sldId id="288" r:id="rId3"/>
    <p:sldId id="322" r:id="rId4"/>
    <p:sldId id="293" r:id="rId5"/>
    <p:sldId id="323" r:id="rId6"/>
    <p:sldId id="336" r:id="rId7"/>
    <p:sldId id="326" r:id="rId8"/>
    <p:sldId id="327" r:id="rId9"/>
    <p:sldId id="329" r:id="rId10"/>
    <p:sldId id="330" r:id="rId11"/>
    <p:sldId id="331" r:id="rId12"/>
    <p:sldId id="332" r:id="rId13"/>
    <p:sldId id="333" r:id="rId14"/>
    <p:sldId id="335" r:id="rId15"/>
    <p:sldId id="32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803A7-5F60-4CAB-AE26-D7DD1233533B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7AD0E-31B2-4A57-A222-46F4CA146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58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Nb</a:t>
            </a:r>
            <a:r>
              <a:rPr lang="en-AU" dirty="0" smtClean="0"/>
              <a:t> collision</a:t>
            </a:r>
            <a:r>
              <a:rPr lang="en-AU" baseline="0" dirty="0" smtClean="0"/>
              <a:t>s aren’t absent; they’re just hard to find.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0783-3E64-410D-9760-53FFDD3C52AD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6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Ask what goes</a:t>
            </a:r>
            <a:r>
              <a:rPr lang="en-AU" baseline="0" dirty="0" smtClean="0"/>
              <a:t> wrong. 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0783-3E64-410D-9760-53FFDD3C52AD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3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Ask what goes</a:t>
            </a:r>
            <a:r>
              <a:rPr lang="en-AU" baseline="0" dirty="0" smtClean="0"/>
              <a:t> wrong.  Find a real ex.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0783-3E64-410D-9760-53FFDD3C52AD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3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e.g.</a:t>
            </a:r>
            <a:r>
              <a:rPr lang="en-AU" baseline="0" dirty="0" smtClean="0"/>
              <a:t> Flame http://blogs.technet.com/b/srd/archive/2012/06/06/more-information-about-the-digital-certificates-used-to-sign-the-flame-malware.aspx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0783-3E64-410D-9760-53FFDD3C52AD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04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470F1FB-15A5-084E-BF18-AA64A9CF4A38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470F1FB-15A5-084E-BF18-AA64A9CF4A38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AU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dirty="0" smtClean="0"/>
              <a:t>Click to edit Master text styles</a:t>
            </a:r>
          </a:p>
          <a:p>
            <a:pPr lvl="1" eaLnBrk="1" latinLnBrk="0" hangingPunct="1"/>
            <a:r>
              <a:rPr kumimoji="0" lang="en-AU" dirty="0" smtClean="0"/>
              <a:t>Second level</a:t>
            </a:r>
          </a:p>
          <a:p>
            <a:pPr lvl="2" eaLnBrk="1" latinLnBrk="0" hangingPunct="1"/>
            <a:r>
              <a:rPr kumimoji="0" lang="en-AU" dirty="0" smtClean="0"/>
              <a:t>Third level</a:t>
            </a:r>
          </a:p>
          <a:p>
            <a:pPr lvl="3" eaLnBrk="1" latinLnBrk="0" hangingPunct="1"/>
            <a:r>
              <a:rPr kumimoji="0" lang="en-AU" dirty="0" smtClean="0"/>
              <a:t>Fourth level</a:t>
            </a:r>
          </a:p>
          <a:p>
            <a:pPr lvl="4" eaLnBrk="1" latinLnBrk="0" hangingPunct="1"/>
            <a:r>
              <a:rPr kumimoji="0" lang="en-AU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70F1FB-15A5-084E-BF18-AA64A9CF4A38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Arial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rtificate-transparency.org/log-proofs-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mboss.github.io/blog/2012/12/14/breaking-murmur-hash-flooding-dos-reloade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COMP20007 Design of Algorithms</a:t>
            </a:r>
            <a:br>
              <a:rPr lang="en-US" dirty="0" smtClean="0"/>
            </a:br>
            <a:r>
              <a:rPr lang="en-US" dirty="0" smtClean="0"/>
              <a:t>Semester 2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Cryptographic Hash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15" y="284363"/>
            <a:ext cx="8229600" cy="1143000"/>
          </a:xfrm>
        </p:spPr>
        <p:txBody>
          <a:bodyPr/>
          <a:lstStyle/>
          <a:p>
            <a:r>
              <a:rPr lang="en-AU" dirty="0" smtClean="0"/>
              <a:t>A picture of RSA hash &amp; sign 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25625"/>
            <a:ext cx="2904306" cy="2510102"/>
          </a:xfrm>
        </p:spPr>
        <p:txBody>
          <a:bodyPr>
            <a:normAutofit/>
          </a:bodyPr>
          <a:lstStyle/>
          <a:p>
            <a:r>
              <a:rPr lang="en-AU" dirty="0" smtClean="0"/>
              <a:t>Ex: If you use plain RSA and a “hash”, that’s easy to invert, what can an attacker do?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371850" y="1491192"/>
            <a:ext cx="4629149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(long) message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733922" y="366686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Fixed-length digest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182256" y="2564206"/>
            <a:ext cx="3192905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Cryptographic Hash Function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733920" y="4775867"/>
            <a:ext cx="1904998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Signing </a:t>
            </a:r>
            <a:r>
              <a:rPr lang="en-AU" dirty="0" err="1" smtClean="0"/>
              <a:t>Alg</a:t>
            </a:r>
            <a:r>
              <a:rPr lang="en-AU" dirty="0" smtClean="0"/>
              <a:t> (RSA)  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4733920" y="588579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Signature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7048494" y="4742664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Private Key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>
            <a:off x="5587999" y="2015067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Down Arrow 10"/>
          <p:cNvSpPr/>
          <p:nvPr/>
        </p:nvSpPr>
        <p:spPr>
          <a:xfrm>
            <a:off x="5587999" y="545299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Down Arrow 11"/>
          <p:cNvSpPr/>
          <p:nvPr/>
        </p:nvSpPr>
        <p:spPr>
          <a:xfrm>
            <a:off x="5626099" y="4335727"/>
            <a:ext cx="355601" cy="431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Down Arrow 12"/>
          <p:cNvSpPr/>
          <p:nvPr/>
        </p:nvSpPr>
        <p:spPr>
          <a:xfrm>
            <a:off x="5613400" y="321752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ight Arrow 13"/>
          <p:cNvSpPr/>
          <p:nvPr/>
        </p:nvSpPr>
        <p:spPr>
          <a:xfrm rot="10800000">
            <a:off x="6638918" y="4842411"/>
            <a:ext cx="482600" cy="4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4207446" y="2564206"/>
            <a:ext cx="3192905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Easily-reversed Hash Function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7053697" y="4754466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Public Key</a:t>
            </a:r>
            <a:endParaRPr lang="en-AU" dirty="0"/>
          </a:p>
        </p:txBody>
      </p:sp>
      <p:sp>
        <p:nvSpPr>
          <p:cNvPr id="17" name="Down Arrow 16"/>
          <p:cNvSpPr/>
          <p:nvPr/>
        </p:nvSpPr>
        <p:spPr>
          <a:xfrm flipV="1">
            <a:off x="5593202" y="2015067"/>
            <a:ext cx="355601" cy="53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Down Arrow 17"/>
          <p:cNvSpPr/>
          <p:nvPr/>
        </p:nvSpPr>
        <p:spPr>
          <a:xfrm flipV="1">
            <a:off x="5585848" y="5420212"/>
            <a:ext cx="355601" cy="622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Down Arrow 18"/>
          <p:cNvSpPr/>
          <p:nvPr/>
        </p:nvSpPr>
        <p:spPr>
          <a:xfrm flipV="1">
            <a:off x="5618603" y="4246887"/>
            <a:ext cx="355601" cy="449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Down Arrow 19"/>
          <p:cNvSpPr/>
          <p:nvPr/>
        </p:nvSpPr>
        <p:spPr>
          <a:xfrm flipV="1">
            <a:off x="5594015" y="3163730"/>
            <a:ext cx="355601" cy="557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ight Arrow 20"/>
          <p:cNvSpPr/>
          <p:nvPr/>
        </p:nvSpPr>
        <p:spPr>
          <a:xfrm rot="10800000">
            <a:off x="6638921" y="4842409"/>
            <a:ext cx="482597" cy="4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7544" y="4264712"/>
            <a:ext cx="2904306" cy="251010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 smtClean="0"/>
              <a:t>Ans</a:t>
            </a:r>
            <a:r>
              <a:rPr lang="en-AU" dirty="0" smtClean="0"/>
              <a:t>: Start with a signature and work backwards, using the public key to compute the digest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15" y="284363"/>
            <a:ext cx="8229600" cy="1143000"/>
          </a:xfrm>
        </p:spPr>
        <p:txBody>
          <a:bodyPr/>
          <a:lstStyle/>
          <a:p>
            <a:r>
              <a:rPr lang="en-AU" dirty="0" smtClean="0"/>
              <a:t>A picture of hash &amp; sign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559050" cy="2510102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Ex: If the attacker finds a collision in the hash function, what can they do?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371850" y="1491192"/>
            <a:ext cx="4629149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(long) message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733922" y="366686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Fixed-length digest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182256" y="2564206"/>
            <a:ext cx="3192905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Cryptographic Hash Function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733920" y="4775867"/>
            <a:ext cx="1904998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Signing </a:t>
            </a:r>
            <a:r>
              <a:rPr lang="en-AU" dirty="0" err="1" smtClean="0"/>
              <a:t>Alg</a:t>
            </a:r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4733920" y="588579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Signature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7048494" y="4742664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Private Key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>
            <a:off x="5587999" y="2015067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Down Arrow 10"/>
          <p:cNvSpPr/>
          <p:nvPr/>
        </p:nvSpPr>
        <p:spPr>
          <a:xfrm>
            <a:off x="5587999" y="545299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Down Arrow 11"/>
          <p:cNvSpPr/>
          <p:nvPr/>
        </p:nvSpPr>
        <p:spPr>
          <a:xfrm>
            <a:off x="5626099" y="4218465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Down Arrow 12"/>
          <p:cNvSpPr/>
          <p:nvPr/>
        </p:nvSpPr>
        <p:spPr>
          <a:xfrm>
            <a:off x="5613400" y="321752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ight Arrow 13"/>
          <p:cNvSpPr/>
          <p:nvPr/>
        </p:nvSpPr>
        <p:spPr>
          <a:xfrm rot="10800000">
            <a:off x="6638918" y="4842411"/>
            <a:ext cx="482600" cy="4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5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Hash function collisions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 adversary who finds </a:t>
            </a:r>
            <a:r>
              <a:rPr lang="en-AU" dirty="0" smtClean="0"/>
              <a:t>(the </a:t>
            </a:r>
            <a:r>
              <a:rPr lang="en-AU" smtClean="0"/>
              <a:t>right kinds of) collisions </a:t>
            </a:r>
            <a:r>
              <a:rPr lang="en-AU" dirty="0" smtClean="0"/>
              <a:t>in the hash function can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19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5" y="188640"/>
            <a:ext cx="8229600" cy="1143000"/>
          </a:xfrm>
        </p:spPr>
        <p:txBody>
          <a:bodyPr>
            <a:normAutofit/>
          </a:bodyPr>
          <a:lstStyle/>
          <a:p>
            <a:r>
              <a:rPr lang="en-AU" dirty="0" smtClean="0"/>
              <a:t>If 2 messages hash to the same digest, they have the same sig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4" y="1690688"/>
            <a:ext cx="7886700" cy="435133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28651" y="1491192"/>
            <a:ext cx="3542363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“I owe Vanessa $10”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990722" y="366686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Digest D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990721" y="4775867"/>
            <a:ext cx="1904998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Signing </a:t>
            </a:r>
            <a:r>
              <a:rPr lang="en-AU" dirty="0" err="1" smtClean="0"/>
              <a:t>Alg</a:t>
            </a:r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1990721" y="588579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Signature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236096" y="4742664"/>
            <a:ext cx="1237104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Private Key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>
            <a:off x="2844800" y="2015067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Down Arrow 10"/>
          <p:cNvSpPr/>
          <p:nvPr/>
        </p:nvSpPr>
        <p:spPr>
          <a:xfrm>
            <a:off x="2844800" y="545299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Down Arrow 11"/>
          <p:cNvSpPr/>
          <p:nvPr/>
        </p:nvSpPr>
        <p:spPr>
          <a:xfrm>
            <a:off x="2882900" y="4218465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Down Arrow 12"/>
          <p:cNvSpPr/>
          <p:nvPr/>
        </p:nvSpPr>
        <p:spPr>
          <a:xfrm>
            <a:off x="2870200" y="321752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ight Arrow 13"/>
          <p:cNvSpPr/>
          <p:nvPr/>
        </p:nvSpPr>
        <p:spPr>
          <a:xfrm>
            <a:off x="1473199" y="4842411"/>
            <a:ext cx="482600" cy="4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5441429" y="1491192"/>
            <a:ext cx="3566037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“I owe Vanessa $1 000 000”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5762616" y="366686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Same Digest D 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5762616" y="2564206"/>
            <a:ext cx="2826749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Cryptographic Hash Function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762614" y="588579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Same signature</a:t>
            </a:r>
            <a:endParaRPr lang="en-AU" dirty="0"/>
          </a:p>
        </p:txBody>
      </p:sp>
      <p:sp>
        <p:nvSpPr>
          <p:cNvPr id="21" name="Down Arrow 20"/>
          <p:cNvSpPr/>
          <p:nvPr/>
        </p:nvSpPr>
        <p:spPr>
          <a:xfrm>
            <a:off x="6616693" y="2015067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Down Arrow 23"/>
          <p:cNvSpPr/>
          <p:nvPr/>
        </p:nvSpPr>
        <p:spPr>
          <a:xfrm>
            <a:off x="6642094" y="321752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Down Arrow 25"/>
          <p:cNvSpPr/>
          <p:nvPr/>
        </p:nvSpPr>
        <p:spPr>
          <a:xfrm>
            <a:off x="6477000" y="4742663"/>
            <a:ext cx="342894" cy="984902"/>
          </a:xfrm>
          <a:prstGeom prst="downArrow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193254" y="2564206"/>
            <a:ext cx="2826749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Cryptographic Hash Function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01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Certificate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A certificate is just a special kind of signed message, in which</a:t>
            </a:r>
          </a:p>
          <a:p>
            <a:pPr lvl="1"/>
            <a:r>
              <a:rPr lang="en-AU" dirty="0" smtClean="0"/>
              <a:t>The message says “XYZ is the public key of So-and-so”</a:t>
            </a:r>
          </a:p>
          <a:p>
            <a:pPr lvl="2"/>
            <a:r>
              <a:rPr lang="en-AU" dirty="0" smtClean="0"/>
              <a:t>With some other data, e.g. a date.</a:t>
            </a:r>
          </a:p>
          <a:p>
            <a:pPr lvl="1"/>
            <a:r>
              <a:rPr lang="en-AU" dirty="0" smtClean="0"/>
              <a:t>The signer is supposed to be someone (whose public key) you already know</a:t>
            </a:r>
          </a:p>
          <a:p>
            <a:pPr lvl="2"/>
            <a:r>
              <a:rPr lang="en-AU" dirty="0" smtClean="0"/>
              <a:t>A typical web browser has lots of certificate authorities’ public keys installed when it ships.</a:t>
            </a:r>
          </a:p>
          <a:p>
            <a:r>
              <a:rPr lang="en-AU" dirty="0" smtClean="0"/>
              <a:t>Sometimes they’re used in chains</a:t>
            </a:r>
          </a:p>
          <a:p>
            <a:pPr lvl="1"/>
            <a:r>
              <a:rPr lang="en-AU" dirty="0" smtClean="0"/>
              <a:t>When you know the beginning, and what to check the public key of the end</a:t>
            </a:r>
          </a:p>
          <a:p>
            <a:r>
              <a:rPr lang="en-AU" dirty="0" smtClean="0"/>
              <a:t>You can check them yourself</a:t>
            </a:r>
          </a:p>
          <a:p>
            <a:pPr lvl="1"/>
            <a:r>
              <a:rPr lang="en-AU" dirty="0" smtClean="0"/>
              <a:t>E.g. using the “examine certificate” option in Windows,</a:t>
            </a:r>
          </a:p>
          <a:p>
            <a:pPr lvl="1"/>
            <a:r>
              <a:rPr lang="en-AU" dirty="0" smtClean="0"/>
              <a:t>Or by using “</a:t>
            </a:r>
            <a:r>
              <a:rPr lang="en-AU" dirty="0" err="1" smtClean="0"/>
              <a:t>openssl</a:t>
            </a:r>
            <a:r>
              <a:rPr lang="en-AU" dirty="0" smtClean="0"/>
              <a:t> verify” on nutmeg/</a:t>
            </a:r>
            <a:r>
              <a:rPr lang="en-AU" dirty="0" err="1" smtClean="0"/>
              <a:t>dimefox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67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Extended example: Google certificate transparency logs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 </a:t>
            </a:r>
            <a:r>
              <a:rPr lang="en-AU" dirty="0" smtClean="0"/>
              <a:t>certificate is the way a trusted authority (like Google or Verisign) attests to the public key of the website you’re visiting (like </a:t>
            </a:r>
            <a:r>
              <a:rPr lang="en-AU" dirty="0" err="1" smtClean="0"/>
              <a:t>Netbank</a:t>
            </a:r>
            <a:r>
              <a:rPr lang="en-AU" dirty="0" smtClean="0"/>
              <a:t> or Kmart).</a:t>
            </a:r>
          </a:p>
          <a:p>
            <a:pPr lvl="1"/>
            <a:r>
              <a:rPr lang="en-AU" dirty="0" smtClean="0"/>
              <a:t>You can check the authority’s digital signature on a certificate (and your browser does) but sometimes certificates need to be revoked</a:t>
            </a:r>
          </a:p>
          <a:p>
            <a:pPr lvl="2"/>
            <a:r>
              <a:rPr lang="en-AU" dirty="0" smtClean="0"/>
              <a:t>Because the person lost the key</a:t>
            </a:r>
          </a:p>
          <a:p>
            <a:pPr lvl="2"/>
            <a:r>
              <a:rPr lang="en-AU" dirty="0" smtClean="0"/>
              <a:t>Because the certificate was issued by mistake</a:t>
            </a:r>
          </a:p>
          <a:p>
            <a:pPr lvl="2"/>
            <a:r>
              <a:rPr lang="en-AU" dirty="0" smtClean="0"/>
              <a:t>Because the key was exposed</a:t>
            </a:r>
          </a:p>
          <a:p>
            <a:r>
              <a:rPr lang="en-AU" dirty="0" smtClean="0"/>
              <a:t>Google’s certificate transparency logs let you look up what certificates are valid now</a:t>
            </a:r>
            <a:r>
              <a:rPr lang="en-AU" dirty="0" smtClean="0"/>
              <a:t>.</a:t>
            </a:r>
          </a:p>
          <a:p>
            <a:r>
              <a:rPr lang="en-AU" dirty="0">
                <a:hlinkClick r:id="rId2"/>
              </a:rPr>
              <a:t>https://www.certificate-transparency.org/log-proofs-work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489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about the cryptographic hash functions</a:t>
            </a:r>
          </a:p>
          <a:p>
            <a:endParaRPr lang="en-US" dirty="0" smtClean="0"/>
          </a:p>
          <a:p>
            <a:r>
              <a:rPr lang="en-US" dirty="0" smtClean="0"/>
              <a:t>After this lecture you should be able to</a:t>
            </a:r>
          </a:p>
          <a:p>
            <a:pPr lvl="1"/>
            <a:r>
              <a:rPr lang="en-US" dirty="0" smtClean="0"/>
              <a:t>Explain how cryptographic hash functions are different </a:t>
            </a:r>
            <a:r>
              <a:rPr lang="en-US" dirty="0"/>
              <a:t>from ordinary hash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Describe some useful applications that use the enhanced </a:t>
            </a:r>
            <a:r>
              <a:rPr lang="en-US" dirty="0" smtClean="0"/>
              <a:t>properties</a:t>
            </a:r>
          </a:p>
          <a:p>
            <a:r>
              <a:rPr lang="en-US" b="1" dirty="0" smtClean="0"/>
              <a:t>Notice: </a:t>
            </a:r>
            <a:r>
              <a:rPr lang="en-US" dirty="0" smtClean="0"/>
              <a:t>Remember Monday is a public holiday	</a:t>
            </a:r>
          </a:p>
          <a:p>
            <a:pPr lvl="1"/>
            <a:r>
              <a:rPr lang="en-US" dirty="0" smtClean="0"/>
              <a:t>If you have a </a:t>
            </a:r>
            <a:r>
              <a:rPr lang="en-US" dirty="0" err="1" smtClean="0"/>
              <a:t>tute</a:t>
            </a:r>
            <a:r>
              <a:rPr lang="en-US" dirty="0" smtClean="0"/>
              <a:t> or lab on Monday, go to a different one this week.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We’ll start with a 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u="sng" dirty="0">
                <a:hlinkClick r:id="rId2"/>
              </a:rPr>
              <a:t>http://emboss.github.io/blog/2012/12/14/breaking-murmur-hash-flooding-dos-reloaded</a:t>
            </a:r>
            <a:r>
              <a:rPr lang="en-AU" u="sng" dirty="0" smtClean="0">
                <a:hlinkClick r:id="rId2"/>
              </a:rPr>
              <a:t>/</a:t>
            </a:r>
            <a:endParaRPr lang="en-AU" u="sng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226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cryptographic hash function is still a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A function </a:t>
            </a:r>
            <a:r>
              <a:rPr lang="en-US" sz="2800" i="1" dirty="0" smtClean="0"/>
              <a:t>h</a:t>
            </a:r>
            <a:r>
              <a:rPr lang="en-US" sz="2800" dirty="0" smtClean="0"/>
              <a:t> : key </a:t>
            </a:r>
            <a:r>
              <a:rPr lang="en-US" sz="2800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2800" dirty="0" smtClean="0"/>
              <a:t> integer in range [0, </a:t>
            </a:r>
            <a:r>
              <a:rPr lang="en-US" sz="2800" i="1" dirty="0" smtClean="0"/>
              <a:t>m</a:t>
            </a:r>
            <a:r>
              <a:rPr lang="en-US" sz="2800" dirty="0" smtClean="0"/>
              <a:t>) </a:t>
            </a:r>
          </a:p>
          <a:p>
            <a:pPr lvl="1">
              <a:spcAft>
                <a:spcPts val="1200"/>
              </a:spcAft>
            </a:pPr>
            <a:r>
              <a:rPr lang="en-US" sz="2500" dirty="0" smtClean="0"/>
              <a:t>But now </a:t>
            </a:r>
            <a:r>
              <a:rPr lang="en-US" sz="2500" i="1" dirty="0" smtClean="0"/>
              <a:t>m</a:t>
            </a:r>
            <a:r>
              <a:rPr lang="en-US" sz="2500" dirty="0" smtClean="0"/>
              <a:t> is very large, at least 2</a:t>
            </a:r>
            <a:r>
              <a:rPr lang="en-US" sz="2500" baseline="30000" dirty="0" smtClean="0"/>
              <a:t>256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And it should really be 2</a:t>
            </a:r>
            <a:r>
              <a:rPr lang="en-US" sz="2200" baseline="30000" dirty="0" smtClean="0"/>
              <a:t>384</a:t>
            </a:r>
            <a:r>
              <a:rPr lang="en-US" sz="2200" dirty="0" smtClean="0"/>
              <a:t> or more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Cryptographic hash functions are often compared by the length in bits of their output</a:t>
            </a:r>
          </a:p>
          <a:p>
            <a:pPr lvl="1">
              <a:spcAft>
                <a:spcPts val="1200"/>
              </a:spcAft>
            </a:pPr>
            <a:r>
              <a:rPr lang="en-US" sz="2500" i="1" dirty="0"/>
              <a:t>e</a:t>
            </a:r>
            <a:r>
              <a:rPr lang="en-US" sz="2500" i="1" dirty="0" smtClean="0"/>
              <a:t>.g. </a:t>
            </a:r>
            <a:r>
              <a:rPr lang="en-US" sz="2500" dirty="0" smtClean="0"/>
              <a:t>SHA-512 (a good choice) outputs a string of 512 bits.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Other good choices: SHA-3, SHA-384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Broken </a:t>
            </a:r>
            <a:r>
              <a:rPr lang="en-US" sz="2200" dirty="0" smtClean="0"/>
              <a:t>or </a:t>
            </a:r>
            <a:r>
              <a:rPr lang="en-US" sz="2200" dirty="0" smtClean="0"/>
              <a:t>outdated choices: MD5, SHA-0, SHA-1.</a:t>
            </a:r>
            <a:endParaRPr lang="en-US" sz="2800" dirty="0" smtClean="0"/>
          </a:p>
          <a:p>
            <a:pPr lvl="1">
              <a:spcAft>
                <a:spcPts val="1200"/>
              </a:spcAft>
            </a:pPr>
            <a:endParaRPr lang="en-US" sz="2500" dirty="0" smtClean="0"/>
          </a:p>
          <a:p>
            <a:pPr lvl="1"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cryptographic hash function should be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848856" cy="493776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1. Collision resistant</a:t>
            </a:r>
          </a:p>
          <a:p>
            <a:pPr lvl="1"/>
            <a:r>
              <a:rPr lang="en-AU" dirty="0" smtClean="0"/>
              <a:t>It should be computationally infeasible to find </a:t>
            </a:r>
          </a:p>
          <a:p>
            <a:pPr lvl="1"/>
            <a:r>
              <a:rPr lang="en-AU" dirty="0" smtClean="0"/>
              <a:t>x, y </a:t>
            </a:r>
            <a:r>
              <a:rPr lang="en-AU" dirty="0" err="1" smtClean="0"/>
              <a:t>s.t.</a:t>
            </a:r>
            <a:r>
              <a:rPr lang="en-AU" dirty="0" smtClean="0"/>
              <a:t> h(x) = h(y)</a:t>
            </a:r>
          </a:p>
          <a:p>
            <a:r>
              <a:rPr lang="en-AU" dirty="0" smtClean="0"/>
              <a:t>2. Second-</a:t>
            </a:r>
            <a:r>
              <a:rPr lang="en-AU" dirty="0" err="1" smtClean="0"/>
              <a:t>preimage</a:t>
            </a:r>
            <a:r>
              <a:rPr lang="en-AU" dirty="0" smtClean="0"/>
              <a:t> resistant</a:t>
            </a:r>
          </a:p>
          <a:p>
            <a:pPr lvl="1"/>
            <a:r>
              <a:rPr lang="en-AU" dirty="0" smtClean="0"/>
              <a:t>Given x, it </a:t>
            </a:r>
            <a:r>
              <a:rPr lang="en-AU" dirty="0"/>
              <a:t>should be computationally infeasible to find </a:t>
            </a:r>
            <a:endParaRPr lang="en-AU" dirty="0" smtClean="0"/>
          </a:p>
          <a:p>
            <a:pPr lvl="1"/>
            <a:r>
              <a:rPr lang="en-AU" dirty="0" smtClean="0"/>
              <a:t>y </a:t>
            </a:r>
            <a:r>
              <a:rPr lang="en-AU" dirty="0" err="1"/>
              <a:t>s.t.</a:t>
            </a:r>
            <a:r>
              <a:rPr lang="en-AU" dirty="0"/>
              <a:t> h(x) = h(y</a:t>
            </a:r>
            <a:r>
              <a:rPr lang="en-AU" dirty="0" smtClean="0"/>
              <a:t>)</a:t>
            </a:r>
          </a:p>
          <a:p>
            <a:r>
              <a:rPr lang="en-AU" dirty="0" smtClean="0"/>
              <a:t>3. </a:t>
            </a:r>
            <a:r>
              <a:rPr lang="en-AU" dirty="0" err="1" smtClean="0"/>
              <a:t>Preimage</a:t>
            </a:r>
            <a:r>
              <a:rPr lang="en-AU" dirty="0" smtClean="0"/>
              <a:t> </a:t>
            </a:r>
            <a:r>
              <a:rPr lang="en-AU" dirty="0"/>
              <a:t>resistant</a:t>
            </a:r>
          </a:p>
          <a:p>
            <a:pPr lvl="1"/>
            <a:r>
              <a:rPr lang="en-AU" dirty="0"/>
              <a:t>Given </a:t>
            </a:r>
            <a:r>
              <a:rPr lang="en-AU" dirty="0" smtClean="0"/>
              <a:t>D, </a:t>
            </a:r>
            <a:r>
              <a:rPr lang="en-AU" dirty="0"/>
              <a:t>it should be computationally infeasible to find </a:t>
            </a:r>
            <a:r>
              <a:rPr lang="en-AU" dirty="0" smtClean="0"/>
              <a:t>any x </a:t>
            </a:r>
            <a:r>
              <a:rPr lang="en-AU" dirty="0" err="1"/>
              <a:t>s.t.</a:t>
            </a:r>
            <a:r>
              <a:rPr lang="en-AU" dirty="0"/>
              <a:t> h(x) = </a:t>
            </a:r>
            <a:r>
              <a:rPr lang="en-AU" dirty="0" smtClean="0"/>
              <a:t>D.</a:t>
            </a:r>
            <a:endParaRPr lang="en-AU" dirty="0"/>
          </a:p>
          <a:p>
            <a:r>
              <a:rPr lang="en-AU" dirty="0" smtClean="0"/>
              <a:t>Ex: Prove that 1 </a:t>
            </a:r>
            <a:r>
              <a:rPr lang="en-AU" dirty="0" smtClean="0">
                <a:sym typeface="Symbol"/>
              </a:rPr>
              <a:t> </a:t>
            </a:r>
            <a:r>
              <a:rPr lang="en-AU" dirty="0" smtClean="0"/>
              <a:t>2 and 2 </a:t>
            </a:r>
            <a:r>
              <a:rPr lang="en-AU" dirty="0">
                <a:sym typeface="Symbol"/>
              </a:rPr>
              <a:t></a:t>
            </a:r>
            <a:r>
              <a:rPr lang="en-AU" dirty="0" smtClean="0"/>
              <a:t> 3.</a:t>
            </a:r>
            <a:r>
              <a:rPr lang="en-AU" dirty="0" smtClean="0">
                <a:sym typeface="Symbol"/>
              </a:rPr>
              <a:t> </a:t>
            </a:r>
            <a:endParaRPr lang="en-AU" dirty="0" smtClean="0"/>
          </a:p>
          <a:p>
            <a:pPr marL="274320" lvl="1" indent="0">
              <a:buNone/>
            </a:pPr>
            <a:r>
              <a:rPr lang="en-AU" dirty="0" smtClean="0"/>
              <a:t>Hint: prove not 2 </a:t>
            </a:r>
            <a:r>
              <a:rPr lang="en-AU" dirty="0">
                <a:sym typeface="Symbol"/>
              </a:rPr>
              <a:t> </a:t>
            </a:r>
            <a:r>
              <a:rPr lang="en-AU" dirty="0" smtClean="0">
                <a:sym typeface="Symbol"/>
              </a:rPr>
              <a:t>not </a:t>
            </a:r>
            <a:r>
              <a:rPr lang="en-AU" dirty="0">
                <a:sym typeface="Symbol"/>
              </a:rPr>
              <a:t>1</a:t>
            </a:r>
            <a:r>
              <a:rPr lang="en-AU" dirty="0" smtClean="0"/>
              <a:t> </a:t>
            </a:r>
            <a:r>
              <a:rPr lang="en-AU" dirty="0"/>
              <a:t>and </a:t>
            </a:r>
            <a:r>
              <a:rPr lang="en-AU" dirty="0" smtClean="0"/>
              <a:t>not 3 </a:t>
            </a:r>
            <a:r>
              <a:rPr lang="en-AU" dirty="0">
                <a:sym typeface="Symbol"/>
              </a:rPr>
              <a:t></a:t>
            </a:r>
            <a:r>
              <a:rPr lang="en-AU" dirty="0"/>
              <a:t> </a:t>
            </a:r>
            <a:r>
              <a:rPr lang="en-AU" dirty="0" smtClean="0"/>
              <a:t>not 2.</a:t>
            </a:r>
            <a:r>
              <a:rPr lang="en-AU" dirty="0" smtClean="0">
                <a:sym typeface="Symbol"/>
              </a:rPr>
              <a:t> </a:t>
            </a:r>
            <a:endParaRPr lang="en-AU" dirty="0"/>
          </a:p>
          <a:p>
            <a:pPr marL="27432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091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This is very useful for committing to something without storing the whole something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129645"/>
          </a:xfrm>
        </p:spPr>
        <p:txBody>
          <a:bodyPr>
            <a:normAutofit/>
          </a:bodyPr>
          <a:lstStyle/>
          <a:p>
            <a:r>
              <a:rPr lang="en-AU" i="1" dirty="0" smtClean="0"/>
              <a:t>e.g. </a:t>
            </a:r>
            <a:r>
              <a:rPr lang="en-AU" dirty="0" smtClean="0"/>
              <a:t>Most digital signature algorithms sign a hash of the message, rather than the message directly</a:t>
            </a:r>
          </a:p>
          <a:p>
            <a:r>
              <a:rPr lang="en-AU" i="1" dirty="0"/>
              <a:t>e</a:t>
            </a:r>
            <a:r>
              <a:rPr lang="en-AU" i="1" dirty="0" smtClean="0"/>
              <a:t>.g. 2 </a:t>
            </a:r>
            <a:r>
              <a:rPr lang="en-AU" dirty="0" smtClean="0"/>
              <a:t>Software for detecting viruses or malware often checks </a:t>
            </a:r>
          </a:p>
          <a:p>
            <a:pPr lvl="1"/>
            <a:r>
              <a:rPr lang="en-AU" dirty="0" smtClean="0"/>
              <a:t>a hash of the virus it’s trying to detect, or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 hash of the state your computer is supposed to be in.</a:t>
            </a:r>
          </a:p>
          <a:p>
            <a:r>
              <a:rPr lang="en-AU" i="1" dirty="0"/>
              <a:t>e</a:t>
            </a:r>
            <a:r>
              <a:rPr lang="en-AU" i="1" dirty="0" smtClean="0"/>
              <a:t>.g. 3 </a:t>
            </a:r>
            <a:r>
              <a:rPr lang="en-AU" dirty="0" smtClean="0"/>
              <a:t>Passwords are often stored as a hash</a:t>
            </a:r>
          </a:p>
          <a:p>
            <a:pPr lvl="1"/>
            <a:r>
              <a:rPr lang="en-AU" dirty="0" smtClean="0"/>
              <a:t>When you log in, it hashes your password and checks the result equals the hash on file</a:t>
            </a:r>
          </a:p>
          <a:p>
            <a:r>
              <a:rPr lang="en-AU" dirty="0" smtClean="0"/>
              <a:t>For each of these examples, think about</a:t>
            </a:r>
          </a:p>
          <a:p>
            <a:pPr lvl="1"/>
            <a:r>
              <a:rPr lang="en-AU" dirty="0" smtClean="0"/>
              <a:t>Why an ordinary hash function is insecure</a:t>
            </a:r>
          </a:p>
          <a:p>
            <a:pPr lvl="1"/>
            <a:r>
              <a:rPr lang="en-AU" dirty="0" smtClean="0"/>
              <a:t>Which of the cryptographic hash properties is necessary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9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Digital Signatures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228536"/>
            <a:ext cx="8424936" cy="1752600"/>
          </a:xfrm>
        </p:spPr>
        <p:txBody>
          <a:bodyPr/>
          <a:lstStyle/>
          <a:p>
            <a:r>
              <a:rPr lang="en-AU" dirty="0" smtClean="0"/>
              <a:t>Or how to check who sent the message</a:t>
            </a:r>
          </a:p>
        </p:txBody>
      </p:sp>
    </p:spTree>
    <p:extLst>
      <p:ext uri="{BB962C8B-B14F-4D97-AF65-F5344CB8AC3E}">
        <p14:creationId xmlns:p14="http://schemas.microsoft.com/office/powerpoint/2010/main" val="17206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a digital signature?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150603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Alice generates </a:t>
            </a:r>
          </a:p>
          <a:p>
            <a:pPr lvl="1"/>
            <a:r>
              <a:rPr lang="en-AU" dirty="0" smtClean="0"/>
              <a:t>a public key (which she tells everyone) and </a:t>
            </a:r>
          </a:p>
          <a:p>
            <a:pPr lvl="1"/>
            <a:r>
              <a:rPr lang="en-AU" dirty="0" smtClean="0"/>
              <a:t>a private key (which she keeps secret)</a:t>
            </a:r>
          </a:p>
          <a:p>
            <a:r>
              <a:rPr lang="en-AU" dirty="0" smtClean="0"/>
              <a:t>A digital signature is a</a:t>
            </a:r>
            <a:r>
              <a:rPr lang="en-AU" dirty="0" smtClean="0"/>
              <a:t> </a:t>
            </a:r>
            <a:r>
              <a:rPr lang="en-AU" dirty="0" smtClean="0"/>
              <a:t>mathematical link between a particular message and a particular public key.</a:t>
            </a:r>
          </a:p>
          <a:p>
            <a:pPr lvl="1"/>
            <a:r>
              <a:rPr lang="en-AU" dirty="0" smtClean="0">
                <a:solidFill>
                  <a:schemeClr val="accent1"/>
                </a:solidFill>
              </a:rPr>
              <a:t>Signature = Sign(message, </a:t>
            </a:r>
            <a:r>
              <a:rPr lang="en-AU" dirty="0" err="1" smtClean="0">
                <a:solidFill>
                  <a:schemeClr val="accent1"/>
                </a:solidFill>
              </a:rPr>
              <a:t>private_key</a:t>
            </a:r>
            <a:r>
              <a:rPr lang="en-AU" dirty="0" smtClean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en-AU" dirty="0" smtClean="0"/>
              <a:t>A string of bits that Alice appends to her message</a:t>
            </a:r>
          </a:p>
          <a:p>
            <a:pPr lvl="1"/>
            <a:r>
              <a:rPr lang="en-AU" dirty="0" smtClean="0">
                <a:solidFill>
                  <a:schemeClr val="accent1"/>
                </a:solidFill>
              </a:rPr>
              <a:t>Verify(message, signature, public key)</a:t>
            </a:r>
          </a:p>
          <a:p>
            <a:pPr lvl="2"/>
            <a:r>
              <a:rPr lang="en-AU" dirty="0" smtClean="0"/>
              <a:t>Allows Bob to check that Alice’s public key was used to sign</a:t>
            </a:r>
          </a:p>
          <a:p>
            <a:r>
              <a:rPr lang="en-AU" dirty="0" smtClean="0"/>
              <a:t>Without Alice’s private key, you can’t forge/modify/sign a different message: if you try, verification will </a:t>
            </a:r>
            <a:r>
              <a:rPr lang="en-AU" dirty="0" smtClean="0"/>
              <a:t>fail</a:t>
            </a:r>
          </a:p>
          <a:p>
            <a:r>
              <a:rPr lang="en-AU" dirty="0"/>
              <a:t>Common examples: RSA, DSA</a:t>
            </a:r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576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does that have to do with hashing?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Most digital signature algorithms (e.g. RSA, DSA) hash a message before </a:t>
            </a:r>
            <a:r>
              <a:rPr lang="en-AU" dirty="0" smtClean="0"/>
              <a:t>signing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937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Habitat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8451</TotalTime>
  <Words>927</Words>
  <Application>Microsoft Office PowerPoint</Application>
  <PresentationFormat>On-screen Show (4:3)</PresentationFormat>
  <Paragraphs>115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COMP20007 Design of Algorithms Semester 2 2016</vt:lpstr>
      <vt:lpstr>Lecture Objectives</vt:lpstr>
      <vt:lpstr>We’ll start with a story</vt:lpstr>
      <vt:lpstr>A cryptographic hash function is still a hash function</vt:lpstr>
      <vt:lpstr>A cryptographic hash function should be </vt:lpstr>
      <vt:lpstr>This is very useful for committing to something without storing the whole something</vt:lpstr>
      <vt:lpstr> Digital Signatures</vt:lpstr>
      <vt:lpstr>What’s a digital signature?</vt:lpstr>
      <vt:lpstr>What does that have to do with hashing?</vt:lpstr>
      <vt:lpstr>A picture of RSA hash &amp; sign (1)</vt:lpstr>
      <vt:lpstr>A picture of hash &amp; sign (2)</vt:lpstr>
      <vt:lpstr>Hash function collisions</vt:lpstr>
      <vt:lpstr>If 2 messages hash to the same digest, they have the same sig</vt:lpstr>
      <vt:lpstr>Certificate</vt:lpstr>
      <vt:lpstr>Extended example: Google certificate transparency logs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COMP20007 Design of Algorithms Semester 1 2013 </dc:title>
  <dc:creator>Andrew Turpin</dc:creator>
  <cp:lastModifiedBy>Vanessa</cp:lastModifiedBy>
  <cp:revision>161</cp:revision>
  <cp:lastPrinted>2014-04-26T03:57:35Z</cp:lastPrinted>
  <dcterms:created xsi:type="dcterms:W3CDTF">2013-05-09T06:15:18Z</dcterms:created>
  <dcterms:modified xsi:type="dcterms:W3CDTF">2016-04-21T12:49:15Z</dcterms:modified>
</cp:coreProperties>
</file>