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49"/>
  </p:notes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6465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FB8E8-69DF-754F-AD79-BCB47F7E236B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AF5B6-EE1C-9E4E-81D1-9BC4BA2B8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AU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dirty="0" smtClean="0"/>
              <a:t>Click to edit Master text styles</a:t>
            </a:r>
          </a:p>
          <a:p>
            <a:pPr lvl="1" eaLnBrk="1" latinLnBrk="0" hangingPunct="1"/>
            <a:r>
              <a:rPr kumimoji="0" lang="en-AU" dirty="0" smtClean="0"/>
              <a:t>Second level</a:t>
            </a:r>
          </a:p>
          <a:p>
            <a:pPr lvl="2" eaLnBrk="1" latinLnBrk="0" hangingPunct="1"/>
            <a:r>
              <a:rPr kumimoji="0" lang="en-AU" dirty="0" smtClean="0"/>
              <a:t>Third level</a:t>
            </a:r>
          </a:p>
          <a:p>
            <a:pPr lvl="3" eaLnBrk="1" latinLnBrk="0" hangingPunct="1"/>
            <a:r>
              <a:rPr kumimoji="0" lang="en-AU" dirty="0" smtClean="0"/>
              <a:t>Fourth level</a:t>
            </a:r>
          </a:p>
          <a:p>
            <a:pPr lvl="4" eaLnBrk="1" latinLnBrk="0" hangingPunct="1"/>
            <a:r>
              <a:rPr kumimoji="0" lang="en-AU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70F1FB-15A5-084E-BF18-AA64A9CF4A38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79258B-94B9-B943-BE4E-998063E791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Arial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COMP20007 Design of Algorithms</a:t>
            </a:r>
            <a:br>
              <a:rPr lang="en-US" dirty="0" smtClean="0"/>
            </a:br>
            <a:r>
              <a:rPr lang="en-US" dirty="0" smtClean="0"/>
              <a:t>Semester 1 2015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13058"/>
          </a:xfrm>
        </p:spPr>
        <p:txBody>
          <a:bodyPr>
            <a:normAutofit/>
          </a:bodyPr>
          <a:lstStyle/>
          <a:p>
            <a:r>
              <a:rPr lang="en-US" dirty="0" smtClean="0"/>
              <a:t>Dynamic Programming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Clearly order is 0, 1, 2, 3, …, W</a:t>
            </a:r>
          </a:p>
          <a:p>
            <a:r>
              <a:rPr lang="en-US" dirty="0" smtClean="0"/>
              <a:t>Make a table and fill it 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vTable[0] = 0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w</a:t>
            </a:r>
            <a:r>
              <a:rPr lang="en-US" dirty="0" smtClean="0"/>
              <a:t> in 1 to </a:t>
            </a:r>
            <a:r>
              <a:rPr lang="en-US" i="1" dirty="0" smtClean="0"/>
              <a:t>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vTable[w</a:t>
            </a:r>
            <a:r>
              <a:rPr lang="en-US" dirty="0" smtClean="0"/>
              <a:t>] = max{ </a:t>
            </a:r>
            <a:r>
              <a:rPr lang="en-US" dirty="0" err="1" smtClean="0"/>
              <a:t>V[w</a:t>
            </a:r>
            <a:r>
              <a:rPr lang="en-US" dirty="0" smtClean="0"/>
              <a:t> – </a:t>
            </a:r>
            <a:r>
              <a:rPr lang="en-US" dirty="0" err="1" smtClean="0"/>
              <a:t>w[i</a:t>
            </a:r>
            <a:r>
              <a:rPr lang="en-US" dirty="0" smtClean="0"/>
              <a:t>]] + </a:t>
            </a:r>
            <a:r>
              <a:rPr lang="en-US" dirty="0" err="1" smtClean="0"/>
              <a:t>v[i</a:t>
            </a:r>
            <a:r>
              <a:rPr lang="en-US" dirty="0" smtClean="0"/>
              <a:t>] } for </a:t>
            </a:r>
            <a:r>
              <a:rPr lang="en-US" dirty="0" err="1" smtClean="0"/>
              <a:t>i</a:t>
            </a:r>
            <a:r>
              <a:rPr lang="en-US" dirty="0" smtClean="0"/>
              <a:t> 1 to </a:t>
            </a:r>
            <a:r>
              <a:rPr lang="en-US" i="1" dirty="0" err="1" smtClean="0"/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0"/>
            <a:ext cx="6570814" cy="24573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6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715456" y="1788134"/>
            <a:ext cx="4655754" cy="223985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(2) = max{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(0)+9}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422690" y="3827060"/>
            <a:ext cx="1520750" cy="1520519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715456" y="1788134"/>
            <a:ext cx="4655754" cy="223985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(3) = max{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(1)+9,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(0)+14}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740161" y="4144531"/>
            <a:ext cx="1520750" cy="885578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715456" y="1788134"/>
            <a:ext cx="4655754" cy="223985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(3) = max{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(1)+9,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(0)+14}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996135" y="4093733"/>
            <a:ext cx="1213978" cy="68040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715456" y="1788134"/>
            <a:ext cx="4655754" cy="28242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(4) = max{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(2)+9,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(1)+14,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(0)+16}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3182950" y="4587319"/>
            <a:ext cx="1520750" cy="1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715456" y="1788134"/>
            <a:ext cx="4655754" cy="28242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(4) = max{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(2)+9,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(1)+14,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(0)+16}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3473104" y="4297165"/>
            <a:ext cx="940443" cy="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715456" y="1788134"/>
            <a:ext cx="4655754" cy="28242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(5) = max{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(3)+9,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(2)+14,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(1)+16}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3433584" y="4336684"/>
            <a:ext cx="1520752" cy="501273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715456" y="1788134"/>
            <a:ext cx="4655754" cy="28242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(6) = max{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(4)+9,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(3)+14,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(2)+16,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(0)+30}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4492664" y="4546959"/>
            <a:ext cx="1065057" cy="40965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715456" y="1788134"/>
            <a:ext cx="4655754" cy="28242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(7) = max{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(5)+9,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(4)+14,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(3)+16, </a:t>
            </a:r>
            <a:r>
              <a:rPr lang="en-US" sz="27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700" dirty="0" smtClean="0">
                <a:solidFill>
                  <a:srgbClr val="FF6600"/>
                </a:solidFill>
                <a:cs typeface="Arial"/>
              </a:rPr>
              <a:t>(1)+30}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5189091" y="4546959"/>
            <a:ext cx="1065057" cy="40965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W</a:t>
            </a:r>
            <a:r>
              <a:rPr lang="en-US" dirty="0" smtClean="0"/>
              <a:t>=10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5" y="4612386"/>
          <a:ext cx="8229595" cy="91440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 smtClean="0"/>
                        <a:t>w</a:t>
                      </a:r>
                      <a:r>
                        <a:rPr lang="en-US" sz="2000" dirty="0" smtClean="0"/>
                        <a:t>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39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48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8939" y="1203740"/>
            <a:ext cx="6645061" cy="312475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lvl="0" indent="-274320" defTabSz="91440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(8) = max{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(6)+9,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(5)+14,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(4)+16,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(2)+30}</a:t>
            </a:r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(9) = max{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(7)+9,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(6)+14,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(5)+16,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(3)+30}</a:t>
            </a:r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(10) = max{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(8)+9,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(7)+14,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(6)+16, </a:t>
            </a:r>
            <a:r>
              <a:rPr lang="en-US" sz="2400" i="1" dirty="0" smtClean="0">
                <a:solidFill>
                  <a:srgbClr val="FF6600"/>
                </a:solidFill>
                <a:cs typeface="Arial"/>
              </a:rPr>
              <a:t>V</a:t>
            </a:r>
            <a:r>
              <a:rPr lang="en-US" sz="2400" dirty="0" smtClean="0">
                <a:solidFill>
                  <a:srgbClr val="FF6600"/>
                </a:solidFill>
                <a:cs typeface="Arial"/>
              </a:rPr>
              <a:t>(4)+30}</a:t>
            </a:r>
            <a:endParaRPr lang="en-US" sz="2700" dirty="0" smtClean="0">
              <a:solidFill>
                <a:srgbClr val="FF6600"/>
              </a:solidFill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3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graduating with </a:t>
            </a:r>
            <a:r>
              <a:rPr lang="en-US" dirty="0" err="1" smtClean="0"/>
              <a:t>honours</a:t>
            </a:r>
            <a:r>
              <a:rPr lang="en-US" dirty="0" smtClean="0"/>
              <a:t> in COMP20007, you become a bike courier for a questionable delivery company. Each day you are required to arrive at The House where there are </a:t>
            </a:r>
            <a:r>
              <a:rPr lang="en-US" i="1" dirty="0" err="1" smtClean="0"/>
              <a:t>n</a:t>
            </a:r>
            <a:r>
              <a:rPr lang="en-US" dirty="0" smtClean="0"/>
              <a:t> items, some of which must be taken to The Shop. The </a:t>
            </a:r>
            <a:r>
              <a:rPr lang="en-US" i="1" dirty="0" err="1" smtClean="0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item has:</a:t>
            </a:r>
          </a:p>
          <a:p>
            <a:pPr lvl="1"/>
            <a:r>
              <a:rPr lang="en-US" dirty="0" smtClean="0"/>
              <a:t>weight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err="1" smtClean="0"/>
              <a:t>kgs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value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They supply you with a backpack that can hold</a:t>
            </a:r>
            <a:br>
              <a:rPr lang="en-US" dirty="0" smtClean="0"/>
            </a:br>
            <a:r>
              <a:rPr lang="en-US" i="1" dirty="0" smtClean="0"/>
              <a:t>W</a:t>
            </a:r>
            <a:r>
              <a:rPr lang="en-US" dirty="0" smtClean="0"/>
              <a:t> kg, and you must </a:t>
            </a:r>
            <a:r>
              <a:rPr lang="en-US" dirty="0" err="1" smtClean="0"/>
              <a:t>maximise</a:t>
            </a:r>
            <a:r>
              <a:rPr lang="en-US" dirty="0" smtClean="0"/>
              <a:t> the total value of items you carry each day without exceeding the weight limit of your bag.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&amp;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219200"/>
            <a:ext cx="84331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vTable[0] = 0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 err="1" smtClean="0"/>
              <a:t>w</a:t>
            </a:r>
            <a:r>
              <a:rPr lang="en-US" sz="2800" dirty="0" smtClean="0"/>
              <a:t> in 1 to </a:t>
            </a:r>
            <a:r>
              <a:rPr lang="en-US" sz="2800" i="1" dirty="0" smtClean="0"/>
              <a:t>W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vTable[w</a:t>
            </a:r>
            <a:r>
              <a:rPr lang="en-US" sz="2800" dirty="0" smtClean="0"/>
              <a:t>] = max{ </a:t>
            </a:r>
            <a:r>
              <a:rPr lang="en-US" sz="2800" dirty="0" err="1" smtClean="0"/>
              <a:t>V[w</a:t>
            </a:r>
            <a:r>
              <a:rPr lang="en-US" sz="2800" dirty="0" smtClean="0"/>
              <a:t> – </a:t>
            </a:r>
            <a:r>
              <a:rPr lang="en-US" sz="2800" dirty="0" err="1" smtClean="0"/>
              <a:t>w[i</a:t>
            </a:r>
            <a:r>
              <a:rPr lang="en-US" sz="2800" dirty="0" smtClean="0"/>
              <a:t>]] + </a:t>
            </a:r>
            <a:r>
              <a:rPr lang="en-US" sz="2800" dirty="0" err="1" smtClean="0"/>
              <a:t>v[i</a:t>
            </a:r>
            <a:r>
              <a:rPr lang="en-US" sz="2800" dirty="0" smtClean="0"/>
              <a:t>] } for </a:t>
            </a:r>
            <a:r>
              <a:rPr lang="en-US" sz="2800" dirty="0" err="1" smtClean="0"/>
              <a:t>i</a:t>
            </a:r>
            <a:r>
              <a:rPr lang="en-US" sz="2800" dirty="0" smtClean="0"/>
              <a:t> 1 to </a:t>
            </a:r>
            <a:r>
              <a:rPr lang="en-US" sz="2800" i="1" dirty="0" err="1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7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&amp;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O(Wn</a:t>
            </a:r>
            <a:r>
              <a:rPr lang="en-US" dirty="0" smtClean="0"/>
              <a:t>) time</a:t>
            </a:r>
          </a:p>
          <a:p>
            <a:pPr>
              <a:buNone/>
            </a:pPr>
            <a:r>
              <a:rPr lang="en-US" dirty="0" smtClean="0"/>
              <a:t>O(W)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219200"/>
            <a:ext cx="84331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vTable[0] = 0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 err="1" smtClean="0"/>
              <a:t>w</a:t>
            </a:r>
            <a:r>
              <a:rPr lang="en-US" sz="2800" dirty="0" smtClean="0"/>
              <a:t> in 1 to </a:t>
            </a:r>
            <a:r>
              <a:rPr lang="en-US" sz="2800" i="1" dirty="0" smtClean="0"/>
              <a:t>W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vTable[w</a:t>
            </a:r>
            <a:r>
              <a:rPr lang="en-US" sz="2800" dirty="0" smtClean="0"/>
              <a:t>] = max{ </a:t>
            </a:r>
            <a:r>
              <a:rPr lang="en-US" sz="2800" dirty="0" err="1" smtClean="0"/>
              <a:t>V[w</a:t>
            </a:r>
            <a:r>
              <a:rPr lang="en-US" sz="2800" dirty="0" smtClean="0"/>
              <a:t> – </a:t>
            </a:r>
            <a:r>
              <a:rPr lang="en-US" sz="2800" dirty="0" err="1" smtClean="0"/>
              <a:t>w[i</a:t>
            </a:r>
            <a:r>
              <a:rPr lang="en-US" sz="2800" dirty="0" smtClean="0"/>
              <a:t>]] + </a:t>
            </a:r>
            <a:r>
              <a:rPr lang="en-US" sz="2800" dirty="0" err="1" smtClean="0"/>
              <a:t>v[i</a:t>
            </a:r>
            <a:r>
              <a:rPr lang="en-US" sz="2800" dirty="0" smtClean="0"/>
              <a:t>] } for </a:t>
            </a:r>
            <a:r>
              <a:rPr lang="en-US" sz="2800" dirty="0" err="1" smtClean="0"/>
              <a:t>i</a:t>
            </a:r>
            <a:r>
              <a:rPr lang="en-US" sz="2800" dirty="0" smtClean="0"/>
              <a:t> 1 to </a:t>
            </a:r>
            <a:r>
              <a:rPr lang="en-US" sz="2800" i="1" dirty="0" err="1" smtClean="0"/>
              <a:t>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59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without repetition?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Now </a:t>
            </a:r>
            <a:r>
              <a:rPr lang="en-US" sz="3200" i="1" dirty="0" err="1" smtClean="0"/>
              <a:t>V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w</a:t>
            </a:r>
            <a:r>
              <a:rPr lang="en-US" sz="3200" dirty="0" smtClean="0"/>
              <a:t>) = max</a:t>
            </a:r>
            <a:r>
              <a:rPr lang="en-US" sz="3200" i="1" baseline="-25000" dirty="0" smtClean="0"/>
              <a:t>i</a:t>
            </a:r>
            <a:r>
              <a:rPr lang="en-US" sz="3200" dirty="0" smtClean="0"/>
              <a:t>{ </a:t>
            </a:r>
            <a:r>
              <a:rPr lang="en-US" sz="3200" i="1" dirty="0" err="1" smtClean="0"/>
              <a:t>V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w</a:t>
            </a:r>
            <a:r>
              <a:rPr lang="en-US" sz="3200" i="1" dirty="0" smtClean="0"/>
              <a:t> </a:t>
            </a:r>
            <a:r>
              <a:rPr lang="en-US" sz="3200" dirty="0" smtClean="0"/>
              <a:t>- </a:t>
            </a:r>
            <a:r>
              <a:rPr lang="en-US" sz="3200" i="1" dirty="0" err="1" smtClean="0"/>
              <a:t>w</a:t>
            </a:r>
            <a:r>
              <a:rPr lang="en-US" sz="3200" i="1" baseline="-25000" dirty="0" err="1" smtClean="0"/>
              <a:t>i</a:t>
            </a:r>
            <a:r>
              <a:rPr lang="en-US" sz="3200" dirty="0" smtClean="0"/>
              <a:t>) + </a:t>
            </a:r>
            <a:r>
              <a:rPr lang="en-US" sz="3200" i="1" dirty="0" smtClean="0"/>
              <a:t>v</a:t>
            </a:r>
            <a:r>
              <a:rPr lang="en-US" sz="3200" i="1" baseline="-25000" dirty="0" smtClean="0"/>
              <a:t>i</a:t>
            </a:r>
            <a:r>
              <a:rPr lang="en-US" sz="3200" dirty="0" smtClean="0"/>
              <a:t> } is useless: how do we know what items are already in </a:t>
            </a:r>
            <a:r>
              <a:rPr lang="en-US" sz="3200" i="1" dirty="0" err="1" smtClean="0"/>
              <a:t>V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w</a:t>
            </a:r>
            <a:r>
              <a:rPr lang="en-US" sz="3200" i="1" dirty="0" smtClean="0"/>
              <a:t> </a:t>
            </a:r>
            <a:r>
              <a:rPr lang="en-US" sz="3200" dirty="0" smtClean="0"/>
              <a:t>– </a:t>
            </a:r>
            <a:r>
              <a:rPr lang="en-US" sz="3200" i="1" dirty="0" err="1" smtClean="0"/>
              <a:t>w</a:t>
            </a:r>
            <a:r>
              <a:rPr lang="en-US" sz="3200" i="1" baseline="-25000" dirty="0" err="1" smtClean="0"/>
              <a:t>i</a:t>
            </a:r>
            <a:r>
              <a:rPr lang="en-US" sz="3200" dirty="0" smtClean="0"/>
              <a:t>)?</a:t>
            </a:r>
          </a:p>
          <a:p>
            <a:pPr lvl="0"/>
            <a:r>
              <a:rPr lang="en-US" sz="3200" dirty="0" smtClean="0"/>
              <a:t>Need another parameter… prefix, anyone?</a:t>
            </a:r>
          </a:p>
          <a:p>
            <a:pPr lvl="0"/>
            <a:r>
              <a:rPr lang="en-US" sz="3200" dirty="0" smtClean="0"/>
              <a:t>Let </a:t>
            </a:r>
            <a:r>
              <a:rPr lang="en-US" sz="3200" i="1" dirty="0" err="1" smtClean="0"/>
              <a:t>K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w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j</a:t>
            </a:r>
            <a:r>
              <a:rPr lang="en-US" sz="3200" dirty="0" smtClean="0"/>
              <a:t>) be the highest value with a knapsack of capacity </a:t>
            </a:r>
            <a:r>
              <a:rPr lang="en-US" sz="3200" i="1" dirty="0" err="1" smtClean="0"/>
              <a:t>w</a:t>
            </a:r>
            <a:r>
              <a:rPr lang="en-US" sz="3200" dirty="0" smtClean="0"/>
              <a:t> only using items 1..</a:t>
            </a:r>
            <a:r>
              <a:rPr lang="en-US" sz="3200" i="1" dirty="0" smtClean="0"/>
              <a:t>j</a:t>
            </a:r>
            <a:r>
              <a:rPr lang="en-US" sz="3200" dirty="0" smtClean="0"/>
              <a:t> </a:t>
            </a:r>
          </a:p>
          <a:p>
            <a:pPr lvl="0"/>
            <a:r>
              <a:rPr lang="en-US" sz="3200" dirty="0" smtClean="0"/>
              <a:t>If we know </a:t>
            </a:r>
            <a:r>
              <a:rPr lang="en-US" sz="3200" i="1" dirty="0" smtClean="0"/>
              <a:t>K</a:t>
            </a:r>
            <a:r>
              <a:rPr lang="en-US" sz="3200" dirty="0" smtClean="0"/>
              <a:t>( . , &lt; </a:t>
            </a:r>
            <a:r>
              <a:rPr lang="en-US" sz="3200" i="1" dirty="0" err="1" smtClean="0"/>
              <a:t>j</a:t>
            </a:r>
            <a:r>
              <a:rPr lang="en-US" sz="3200" dirty="0" smtClean="0"/>
              <a:t>), what is </a:t>
            </a:r>
            <a:r>
              <a:rPr lang="en-US" sz="3200" i="1" dirty="0" err="1" smtClean="0"/>
              <a:t>K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w</a:t>
            </a:r>
            <a:r>
              <a:rPr lang="en-US" sz="3200" dirty="0" smtClean="0"/>
              <a:t>, </a:t>
            </a:r>
            <a:r>
              <a:rPr lang="en-US" sz="3200" i="1" dirty="0" err="1" smtClean="0"/>
              <a:t>j</a:t>
            </a:r>
            <a:r>
              <a:rPr lang="en-US" sz="32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0463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95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365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9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0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066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83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2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 = 10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With repetition: 1 + 2x4 = $48 (weight=10)</a:t>
            </a:r>
          </a:p>
          <a:p>
            <a:r>
              <a:rPr lang="en-US" sz="3200" dirty="0" smtClean="0"/>
              <a:t>Without </a:t>
            </a:r>
            <a:r>
              <a:rPr lang="en-US" sz="3200" dirty="0" err="1" smtClean="0"/>
              <a:t>rep’n</a:t>
            </a:r>
            <a:r>
              <a:rPr lang="en-US" sz="3200" dirty="0" smtClean="0"/>
              <a:t>: 1 + 3 = $46 (weight = 10)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77937" y="1437193"/>
          <a:ext cx="4324150" cy="2895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28442"/>
                <a:gridCol w="1557402"/>
                <a:gridCol w="1638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Weight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Value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$30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$14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$16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$9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58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240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53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j-1</a:t>
            </a:r>
            <a:r>
              <a:rPr lang="en-US" dirty="0" smtClean="0"/>
              <a:t>) either with or without </a:t>
            </a:r>
            <a:r>
              <a:rPr lang="en-US" i="1" dirty="0" err="1" smtClean="0"/>
              <a:t>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29364" y="1631380"/>
            <a:ext cx="6481213" cy="1276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0, </a:t>
            </a:r>
            <a:r>
              <a:rPr lang="en-US" i="1" dirty="0" err="1" smtClean="0"/>
              <a:t>j</a:t>
            </a:r>
            <a:r>
              <a:rPr lang="en-US" dirty="0" smtClean="0"/>
              <a:t> &lt; 1 or </a:t>
            </a:r>
            <a:r>
              <a:rPr lang="en-US" i="1" dirty="0" err="1" smtClean="0"/>
              <a:t>w</a:t>
            </a:r>
            <a:r>
              <a:rPr lang="en-US" dirty="0" smtClean="0"/>
              <a:t> &lt; 1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24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selection?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9" idx="0"/>
          </p:cNvCxnSpPr>
          <p:nvPr/>
        </p:nvCxnSpPr>
        <p:spPr>
          <a:xfrm rot="16200000" flipV="1">
            <a:off x="7630207" y="2832619"/>
            <a:ext cx="586147" cy="59481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5339" y="3155433"/>
            <a:ext cx="181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Don’t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rot="5400000" flipH="1" flipV="1">
            <a:off x="4785807" y="2499779"/>
            <a:ext cx="586147" cy="725163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1135" y="3155433"/>
            <a:ext cx="145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71660" y="1172307"/>
            <a:ext cx="6481213" cy="16119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Trace backwards through the table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 {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–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+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96385" y="6213230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63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selection?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9" idx="0"/>
          </p:cNvCxnSpPr>
          <p:nvPr/>
        </p:nvCxnSpPr>
        <p:spPr>
          <a:xfrm rot="16200000" flipV="1">
            <a:off x="7630207" y="2832619"/>
            <a:ext cx="586147" cy="59481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5339" y="3155433"/>
            <a:ext cx="181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Don’t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rot="5400000" flipH="1" flipV="1">
            <a:off x="4785807" y="2499779"/>
            <a:ext cx="586147" cy="725163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1135" y="3155433"/>
            <a:ext cx="145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71660" y="1172307"/>
            <a:ext cx="6481213" cy="16119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Trace backwards through the table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 {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–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+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96385" y="6213230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86616" y="5756245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01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selection?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9" idx="0"/>
          </p:cNvCxnSpPr>
          <p:nvPr/>
        </p:nvCxnSpPr>
        <p:spPr>
          <a:xfrm rot="16200000" flipV="1">
            <a:off x="7630207" y="2832619"/>
            <a:ext cx="586147" cy="59481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5339" y="3155433"/>
            <a:ext cx="181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Don’t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rot="5400000" flipH="1" flipV="1">
            <a:off x="4785807" y="2499779"/>
            <a:ext cx="586147" cy="725163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1135" y="3155433"/>
            <a:ext cx="145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71660" y="1172307"/>
            <a:ext cx="6481213" cy="16119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Trace backwards through the table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 {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–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+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96385" y="6213230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86616" y="5756245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52558" y="5269953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2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selection?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9" idx="0"/>
          </p:cNvCxnSpPr>
          <p:nvPr/>
        </p:nvCxnSpPr>
        <p:spPr>
          <a:xfrm rot="16200000" flipV="1">
            <a:off x="7630207" y="2832619"/>
            <a:ext cx="586147" cy="59481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5339" y="3155433"/>
            <a:ext cx="181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Don’t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rot="5400000" flipH="1" flipV="1">
            <a:off x="4785807" y="2499779"/>
            <a:ext cx="586147" cy="725163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1135" y="3155433"/>
            <a:ext cx="145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71660" y="1172307"/>
            <a:ext cx="6481213" cy="16119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Trace backwards through the table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 {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–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+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96385" y="6213230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86616" y="5756245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52558" y="5269953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52558" y="4822737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30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selection?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6200000" flipV="1">
            <a:off x="7786521" y="2705632"/>
            <a:ext cx="390748" cy="59479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45339" y="2823287"/>
            <a:ext cx="181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Don’t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96761" y="2579077"/>
            <a:ext cx="744701" cy="33215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1135" y="2823287"/>
            <a:ext cx="145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Do take </a:t>
            </a:r>
            <a:r>
              <a:rPr lang="en-US" sz="2400" i="1" dirty="0" err="1" smtClean="0">
                <a:solidFill>
                  <a:srgbClr val="FF6600"/>
                </a:solidFill>
              </a:rPr>
              <a:t>j</a:t>
            </a:r>
            <a:endParaRPr lang="en-US" sz="2400" i="1" dirty="0">
              <a:solidFill>
                <a:srgbClr val="FF66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71660" y="1172307"/>
            <a:ext cx="6481213" cy="16119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Trace backwards through the table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 {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–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+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K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-1)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96385" y="6213230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186616" y="5756245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52558" y="5269953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52558" y="4822737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1045" y="4375521"/>
            <a:ext cx="529492" cy="496061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39983" y="1263760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31724" y="313808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4, 2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5123" y="313808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3, 1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3689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3760"/>
            <a:ext cx="7719646" cy="24290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many things in the table?</a:t>
            </a:r>
          </a:p>
          <a:p>
            <a:r>
              <a:rPr lang="en-US" dirty="0" smtClean="0"/>
              <a:t>How much time per thing?</a:t>
            </a:r>
          </a:p>
          <a:p>
            <a:r>
              <a:rPr lang="en-US" dirty="0" smtClean="0"/>
              <a:t>How much space per thing?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3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on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41292" y="1219200"/>
            <a:ext cx="5545508" cy="49377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Take as many of the lightest items as possible.</a:t>
            </a:r>
          </a:p>
          <a:p>
            <a:r>
              <a:rPr lang="en-US" sz="3200" dirty="0" smtClean="0"/>
              <a:t>5x4 = $45 </a:t>
            </a:r>
          </a:p>
          <a:p>
            <a:endParaRPr lang="en-US" sz="3200" dirty="0" smtClean="0"/>
          </a:p>
          <a:p>
            <a:r>
              <a:rPr lang="en-US" sz="3200" dirty="0" smtClean="0"/>
              <a:t>Without repetitions</a:t>
            </a:r>
          </a:p>
          <a:p>
            <a:r>
              <a:rPr lang="en-US" sz="3200" dirty="0" smtClean="0"/>
              <a:t>4 + 2 + 3 = $39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3760"/>
            <a:ext cx="7719646" cy="24290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many things in the table? </a:t>
            </a:r>
            <a:r>
              <a:rPr lang="en-US" dirty="0" err="1" smtClean="0"/>
              <a:t>O(nW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much time per thing?</a:t>
            </a:r>
          </a:p>
          <a:p>
            <a:r>
              <a:rPr lang="en-US" dirty="0" smtClean="0"/>
              <a:t>How much space per thing?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61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3760"/>
            <a:ext cx="7719646" cy="24290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many things in the table? </a:t>
            </a:r>
            <a:r>
              <a:rPr lang="en-US" dirty="0" err="1" smtClean="0"/>
              <a:t>O(nW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much time per thing? O(1) so total = </a:t>
            </a:r>
            <a:r>
              <a:rPr lang="en-US" dirty="0" err="1" smtClean="0"/>
              <a:t>O(nW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much space per thing?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370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3760"/>
            <a:ext cx="7719646" cy="24290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many things in the table? </a:t>
            </a:r>
            <a:r>
              <a:rPr lang="en-US" dirty="0" err="1" smtClean="0"/>
              <a:t>O(nW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much time per thing? O(1) so total = </a:t>
            </a:r>
            <a:r>
              <a:rPr lang="en-US" dirty="0" err="1" smtClean="0"/>
              <a:t>O(nW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much space per thing? O(1) (is this true?)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1398" y="3927015"/>
          <a:ext cx="8446812" cy="27432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46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74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3760"/>
            <a:ext cx="7719646" cy="35817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many things in the table? </a:t>
            </a:r>
            <a:r>
              <a:rPr lang="en-US" dirty="0" err="1" smtClean="0"/>
              <a:t>O(nW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much time per thing? O(1)</a:t>
            </a:r>
          </a:p>
          <a:p>
            <a:r>
              <a:rPr lang="en-US" dirty="0" smtClean="0"/>
              <a:t>How much space per thing? O(1) (is this true?)</a:t>
            </a:r>
          </a:p>
          <a:p>
            <a:pPr lvl="1"/>
            <a:r>
              <a:rPr lang="en-US" dirty="0" smtClean="0"/>
              <a:t>What’s the biggest number in the table?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9988" y="5447324"/>
          <a:ext cx="8446812" cy="13716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555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3760"/>
            <a:ext cx="8229600" cy="3816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err="1" smtClean="0"/>
              <a:t>j</a:t>
            </a:r>
            <a:r>
              <a:rPr lang="en-US" dirty="0" smtClean="0"/>
              <a:t>) = max {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 –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+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K</a:t>
            </a:r>
            <a:r>
              <a:rPr lang="en-US" dirty="0" err="1" smtClean="0"/>
              <a:t>(</a:t>
            </a:r>
            <a:r>
              <a:rPr lang="en-US" i="1" dirty="0" err="1" smtClean="0"/>
              <a:t>w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-1) 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many things in the table? </a:t>
            </a:r>
            <a:r>
              <a:rPr lang="en-US" dirty="0" err="1" smtClean="0"/>
              <a:t>O(nW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much time per thing? O(1)</a:t>
            </a:r>
          </a:p>
          <a:p>
            <a:r>
              <a:rPr lang="en-US" dirty="0" smtClean="0"/>
              <a:t>How much space per thing? O(1) (is this true?)</a:t>
            </a:r>
          </a:p>
          <a:p>
            <a:pPr lvl="1"/>
            <a:r>
              <a:rPr lang="en-US" dirty="0" smtClean="0"/>
              <a:t>What’s the biggest number in the table?</a:t>
            </a:r>
          </a:p>
          <a:p>
            <a:pPr lvl="1"/>
            <a:r>
              <a:rPr lang="en-US" dirty="0" smtClean="0"/>
              <a:t>Could be </a:t>
            </a:r>
            <a:r>
              <a:rPr lang="en-US" i="1" dirty="0" smtClean="0"/>
              <a:t>W</a:t>
            </a:r>
            <a:r>
              <a:rPr lang="en-US" dirty="0" smtClean="0"/>
              <a:t> times max(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) which &gt; all inputs</a:t>
            </a:r>
          </a:p>
          <a:p>
            <a:pPr lvl="1"/>
            <a:r>
              <a:rPr lang="en-US" dirty="0" smtClean="0"/>
              <a:t>So must make sure that this fits in a word of our model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9988" y="5447324"/>
          <a:ext cx="8446812" cy="137160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  <a:gridCol w="703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err="1" smtClean="0"/>
                        <a:t>j</a:t>
                      </a:r>
                      <a:r>
                        <a:rPr lang="en-US" sz="2400" i="0" dirty="0" err="1" smtClean="0"/>
                        <a:t>\</a:t>
                      </a:r>
                      <a:r>
                        <a:rPr lang="en-US" sz="2400" i="1" dirty="0" err="1" smtClean="0"/>
                        <a:t>w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25" y="3057769"/>
            <a:ext cx="614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i="1" dirty="0" smtClean="0">
                <a:solidFill>
                  <a:srgbClr val="FF66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3200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67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the space be reduced?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did we fill in the table?</a:t>
            </a:r>
          </a:p>
          <a:p>
            <a:pPr lvl="1"/>
            <a:r>
              <a:rPr lang="en-US" dirty="0" smtClean="0"/>
              <a:t>One row at a time</a:t>
            </a:r>
          </a:p>
          <a:p>
            <a:r>
              <a:rPr lang="en-US" dirty="0" smtClean="0"/>
              <a:t>What did we need at the end?</a:t>
            </a:r>
          </a:p>
          <a:p>
            <a:pPr lvl="1"/>
            <a:r>
              <a:rPr lang="en-US" dirty="0" smtClean="0"/>
              <a:t>Just the last value of the last row</a:t>
            </a:r>
          </a:p>
          <a:p>
            <a:r>
              <a:rPr lang="en-US" dirty="0" smtClean="0"/>
              <a:t>So…</a:t>
            </a:r>
          </a:p>
          <a:p>
            <a:pPr lvl="1"/>
            <a:r>
              <a:rPr lang="en-US" dirty="0" smtClean="0"/>
              <a:t>Only need to store two rows at any one time: the current row being developed, </a:t>
            </a:r>
            <a:r>
              <a:rPr lang="en-US" i="1" dirty="0" err="1" smtClean="0"/>
              <a:t>j</a:t>
            </a:r>
            <a:r>
              <a:rPr lang="en-US" dirty="0" smtClean="0"/>
              <a:t>, and the previous, </a:t>
            </a:r>
            <a:r>
              <a:rPr lang="en-US" i="1" dirty="0" smtClean="0"/>
              <a:t>j</a:t>
            </a:r>
            <a:r>
              <a:rPr lang="en-US" dirty="0" smtClean="0"/>
              <a:t>-1</a:t>
            </a:r>
          </a:p>
          <a:p>
            <a:r>
              <a:rPr lang="en-US" dirty="0" smtClean="0"/>
              <a:t>O(</a:t>
            </a:r>
            <a:r>
              <a:rPr lang="en-US" i="1" dirty="0" smtClean="0"/>
              <a:t>W </a:t>
            </a:r>
            <a:r>
              <a:rPr lang="en-US" dirty="0" smtClean="0"/>
              <a:t>) space.</a:t>
            </a:r>
          </a:p>
          <a:p>
            <a:r>
              <a:rPr lang="en-US" dirty="0" smtClean="0"/>
              <a:t>Do we need all </a:t>
            </a:r>
            <a:r>
              <a:rPr lang="en-US" i="1" dirty="0" smtClean="0"/>
              <a:t>W</a:t>
            </a:r>
            <a:r>
              <a:rPr lang="en-US" dirty="0" smtClean="0"/>
              <a:t> values in each row?</a:t>
            </a:r>
          </a:p>
          <a:p>
            <a:pPr lvl="1"/>
            <a:r>
              <a:rPr lang="en-US" dirty="0" smtClean="0"/>
              <a:t>Well, we might, let’s not go overboard…</a:t>
            </a:r>
          </a:p>
        </p:txBody>
      </p:sp>
    </p:spTree>
    <p:extLst>
      <p:ext uri="{BB962C8B-B14F-4D97-AF65-F5344CB8AC3E}">
        <p14:creationId xmlns:p14="http://schemas.microsoft.com/office/powerpoint/2010/main" val="2515563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taking prefixes of the input</a:t>
            </a:r>
          </a:p>
          <a:p>
            <a:r>
              <a:rPr lang="en-US" dirty="0" smtClean="0"/>
              <a:t>How do you add one input element to the prefix if you know all the answers to the others</a:t>
            </a:r>
          </a:p>
          <a:p>
            <a:r>
              <a:rPr lang="en-US" dirty="0" smtClean="0"/>
              <a:t>Build a 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Note, if fractional amounts of items are allowed in the knapsack problem, then greedy on value per weight is optimal (no overlapping sub-problems!)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7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next time: pretty print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a text of </a:t>
            </a:r>
            <a:r>
              <a:rPr lang="en-US" i="1" dirty="0" err="1" smtClean="0"/>
              <a:t>n</a:t>
            </a:r>
            <a:r>
              <a:rPr lang="en-US" dirty="0" smtClean="0"/>
              <a:t> words with length </a:t>
            </a:r>
            <a:r>
              <a:rPr lang="en-US" dirty="0" smtClean="0">
                <a:latin typeface="Times New Roman"/>
                <a:cs typeface="Times New Roman"/>
              </a:rPr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, L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characters and a line length restriction of M characters.</a:t>
            </a:r>
          </a:p>
          <a:p>
            <a:r>
              <a:rPr lang="en-US" dirty="0" smtClean="0"/>
              <a:t>We want to print all these words on the page, with one space in between, no hyphenation, </a:t>
            </a:r>
            <a:r>
              <a:rPr lang="en-US" dirty="0" err="1" smtClean="0"/>
              <a:t>minimising</a:t>
            </a:r>
            <a:r>
              <a:rPr lang="en-US" dirty="0" smtClean="0"/>
              <a:t> the cube of the total space at the end of the lines except the last.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“Say Ni to kings”</a:t>
            </a:r>
            <a:br>
              <a:rPr lang="en-US" dirty="0" smtClean="0"/>
            </a:br>
            <a:r>
              <a:rPr lang="en-US" dirty="0" smtClean="0"/>
              <a:t>L = { 3, 2, 2, 5}, M= 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2483" y="4376614"/>
            <a:ext cx="1292842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Say Ni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to---- 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kings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7328" y="4376614"/>
            <a:ext cx="1292842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Say---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Ni to- 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kings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3999" y="5695460"/>
            <a:ext cx="196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 = 4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= 64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31706" y="5695460"/>
            <a:ext cx="246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 = 3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+ 1= 28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684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on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8128" y="1219200"/>
            <a:ext cx="5478672" cy="49377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Take as many of the highest values as possible.</a:t>
            </a:r>
          </a:p>
          <a:p>
            <a:r>
              <a:rPr lang="en-US" sz="3200" dirty="0" smtClean="0"/>
              <a:t>1 + 3 = $46</a:t>
            </a:r>
          </a:p>
          <a:p>
            <a:endParaRPr lang="en-US" sz="3200" dirty="0" smtClean="0"/>
          </a:p>
          <a:p>
            <a:r>
              <a:rPr lang="en-US" sz="3200" dirty="0" smtClean="0"/>
              <a:t>Without repetitions</a:t>
            </a:r>
          </a:p>
          <a:p>
            <a:r>
              <a:rPr lang="en-US" sz="3200" dirty="0" smtClean="0"/>
              <a:t>1 + 3 = $46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7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on value per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8128" y="1219200"/>
            <a:ext cx="5478672" cy="3383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Take as many of the highest values as possible.</a:t>
            </a:r>
          </a:p>
          <a:p>
            <a:r>
              <a:rPr lang="en-US" sz="3200" dirty="0" smtClean="0"/>
              <a:t>1+ 2 = $44</a:t>
            </a:r>
          </a:p>
          <a:p>
            <a:endParaRPr lang="en-US" sz="3200" dirty="0" smtClean="0"/>
          </a:p>
          <a:p>
            <a:r>
              <a:rPr lang="en-US" sz="3200" dirty="0" smtClean="0"/>
              <a:t>With repetitions</a:t>
            </a:r>
          </a:p>
          <a:p>
            <a:r>
              <a:rPr lang="en-US" sz="3200" dirty="0" smtClean="0"/>
              <a:t>1 + 2 = $</a:t>
            </a:r>
            <a:r>
              <a:rPr lang="en-US" sz="3200" dirty="0" smtClean="0"/>
              <a:t>44</a:t>
            </a:r>
          </a:p>
          <a:p>
            <a:endParaRPr lang="en-US" sz="3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6077" y="1437193"/>
          <a:ext cx="3042051" cy="3017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26397"/>
                <a:gridCol w="775678"/>
                <a:gridCol w="919988"/>
                <a:gridCol w="919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baseline="0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br>
                        <a:rPr lang="en-US" sz="2800" i="1" baseline="-25000" dirty="0" smtClean="0"/>
                      </a:br>
                      <a:r>
                        <a:rPr lang="en-US" sz="2800" i="1" baseline="0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$5.0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$4.7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$4.0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$4.5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91154" y="1971797"/>
            <a:ext cx="527538" cy="1588"/>
          </a:xfrm>
          <a:prstGeom prst="line">
            <a:avLst/>
          </a:prstGeom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66076" y="4696691"/>
            <a:ext cx="8977924" cy="203315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200" dirty="0" smtClean="0"/>
              <a:t>Note: If you have </a:t>
            </a:r>
            <a:r>
              <a:rPr lang="en-US" sz="3200" i="1" dirty="0" smtClean="0"/>
              <a:t>continuous</a:t>
            </a:r>
            <a:r>
              <a:rPr lang="en-US" sz="3200" dirty="0" smtClean="0"/>
              <a:t> quantities, like flour, tea, </a:t>
            </a:r>
            <a:r>
              <a:rPr lang="en-US" sz="3200" dirty="0" err="1" smtClean="0"/>
              <a:t>etc</a:t>
            </a:r>
            <a:r>
              <a:rPr lang="en-US" sz="3200" dirty="0" smtClean="0"/>
              <a:t>, then greedy on value per weight works!</a:t>
            </a:r>
          </a:p>
          <a:p>
            <a:pPr defTabSz="914400"/>
            <a:r>
              <a:rPr lang="en-US" sz="3200" dirty="0" smtClean="0"/>
              <a:t>6 kg at $5/kg + 3kg at $4.70/kg + 1kg at $4.50/kg</a:t>
            </a:r>
          </a:p>
          <a:p>
            <a:pPr defTabSz="914400"/>
            <a:r>
              <a:rPr lang="en-US" sz="3200" dirty="0" smtClean="0"/>
              <a:t>You don’t get “stuck” at the end because you can just take one of the 2 kg of item 4.</a:t>
            </a:r>
          </a:p>
          <a:p>
            <a:pPr defTabSz="914400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522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sub-problems?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two parameters that we could “take a prefix” on: </a:t>
            </a:r>
            <a:r>
              <a:rPr lang="en-US" sz="3200" i="1" dirty="0" err="1" smtClean="0"/>
              <a:t>n</a:t>
            </a:r>
            <a:r>
              <a:rPr lang="en-US" sz="3200" dirty="0" smtClean="0"/>
              <a:t>, the number of items, and </a:t>
            </a:r>
            <a:r>
              <a:rPr lang="en-US" sz="3200" i="1" dirty="0" smtClean="0"/>
              <a:t>W</a:t>
            </a:r>
            <a:r>
              <a:rPr lang="en-US" sz="3200" dirty="0" smtClean="0"/>
              <a:t>, the maximum weight</a:t>
            </a:r>
          </a:p>
          <a:p>
            <a:r>
              <a:rPr lang="en-US" sz="3200" dirty="0" smtClean="0"/>
              <a:t>Let’s try </a:t>
            </a:r>
            <a:r>
              <a:rPr lang="en-US" sz="3200" i="1" dirty="0" smtClean="0"/>
              <a:t>W</a:t>
            </a:r>
            <a:r>
              <a:rPr lang="en-US" sz="3200" dirty="0" smtClean="0"/>
              <a:t>. Let </a:t>
            </a:r>
            <a:r>
              <a:rPr lang="en-US" sz="3200" i="1" dirty="0" err="1" smtClean="0"/>
              <a:t>V</a:t>
            </a:r>
            <a:r>
              <a:rPr lang="en-US" sz="3200" dirty="0" err="1" smtClean="0"/>
              <a:t>(</a:t>
            </a:r>
            <a:r>
              <a:rPr lang="en-US" sz="3200" i="1" dirty="0" err="1" smtClean="0"/>
              <a:t>w</a:t>
            </a:r>
            <a:r>
              <a:rPr lang="en-US" sz="3200" dirty="0" smtClean="0"/>
              <a:t>) be the maximum value we can obtain given the set of items with a backpack of capacity </a:t>
            </a:r>
            <a:r>
              <a:rPr lang="en-US" sz="3200" i="1" dirty="0" err="1" smtClean="0"/>
              <a:t>w</a:t>
            </a:r>
            <a:endParaRPr lang="en-US" sz="3200" dirty="0" smtClean="0"/>
          </a:p>
          <a:p>
            <a:pPr lvl="1"/>
            <a:r>
              <a:rPr lang="en-US" sz="2800" dirty="0" smtClean="0"/>
              <a:t>We want </a:t>
            </a:r>
            <a:r>
              <a:rPr lang="en-US" sz="2800" i="1" dirty="0" smtClean="0"/>
              <a:t>V</a:t>
            </a:r>
            <a:r>
              <a:rPr lang="en-US" sz="2800" dirty="0" smtClean="0"/>
              <a:t>(</a:t>
            </a:r>
            <a:r>
              <a:rPr lang="en-US" sz="2800" i="1" dirty="0" smtClean="0"/>
              <a:t>W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Assume we already know </a:t>
            </a:r>
            <a:r>
              <a:rPr lang="en-US" sz="2800" i="1" dirty="0" err="1" smtClean="0"/>
              <a:t>V</a:t>
            </a:r>
            <a:r>
              <a:rPr lang="en-US" sz="2800" dirty="0" err="1" smtClean="0"/>
              <a:t>(</a:t>
            </a:r>
            <a:r>
              <a:rPr lang="en-US" sz="2800" i="1" dirty="0" err="1" smtClean="0"/>
              <a:t>w</a:t>
            </a:r>
            <a:r>
              <a:rPr lang="en-US" sz="2800" dirty="0" smtClean="0"/>
              <a:t>) for all </a:t>
            </a:r>
            <a:r>
              <a:rPr lang="en-US" sz="2800" i="1" dirty="0" err="1" smtClean="0"/>
              <a:t>w</a:t>
            </a:r>
            <a:r>
              <a:rPr lang="en-US" sz="2800" dirty="0" smtClean="0"/>
              <a:t> &lt; </a:t>
            </a:r>
            <a:r>
              <a:rPr lang="en-US" sz="2800" i="1" dirty="0" smtClean="0"/>
              <a:t>W</a:t>
            </a:r>
            <a:endParaRPr lang="en-US" sz="2800" dirty="0" smtClean="0"/>
          </a:p>
          <a:p>
            <a:pPr lvl="1"/>
            <a:r>
              <a:rPr lang="en-US" sz="2800" dirty="0" smtClean="0"/>
              <a:t>How can we use the </a:t>
            </a:r>
            <a:r>
              <a:rPr lang="en-US" sz="2800" i="1" dirty="0" smtClean="0"/>
              <a:t>W </a:t>
            </a:r>
            <a:r>
              <a:rPr lang="en-US" sz="2800" dirty="0" smtClean="0"/>
              <a:t>- </a:t>
            </a:r>
            <a:r>
              <a:rPr lang="en-US" sz="2800" i="1" dirty="0" err="1" smtClean="0"/>
              <a:t>w</a:t>
            </a:r>
            <a:r>
              <a:rPr lang="en-US" sz="2800" dirty="0" smtClean="0"/>
              <a:t> spare capacity?</a:t>
            </a:r>
          </a:p>
        </p:txBody>
      </p:sp>
    </p:spTree>
    <p:extLst>
      <p:ext uri="{BB962C8B-B14F-4D97-AF65-F5344CB8AC3E}">
        <p14:creationId xmlns:p14="http://schemas.microsoft.com/office/powerpoint/2010/main" val="17628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339" y="1611138"/>
            <a:ext cx="2397961" cy="265363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435" y="4198447"/>
            <a:ext cx="173976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Capacity </a:t>
            </a:r>
            <a:r>
              <a:rPr lang="en-US" sz="2400" i="1" dirty="0" err="1" smtClean="0"/>
              <a:t>w</a:t>
            </a:r>
            <a:endParaRPr lang="en-US" sz="2400" i="1" dirty="0" smtClean="0"/>
          </a:p>
          <a:p>
            <a:pPr algn="ctr"/>
            <a:endParaRPr lang="en-US" sz="2400" i="1" dirty="0" smtClean="0"/>
          </a:p>
          <a:p>
            <a:pPr algn="ctr"/>
            <a:r>
              <a:rPr lang="en-US" sz="2400" i="1" dirty="0" err="1" smtClean="0"/>
              <a:t>V</a:t>
            </a:r>
            <a:r>
              <a:rPr lang="en-US" sz="2400" dirty="0" err="1" smtClean="0"/>
              <a:t>(</a:t>
            </a:r>
            <a:r>
              <a:rPr lang="en-US" sz="2400" i="1" dirty="0" err="1" smtClean="0"/>
              <a:t>w</a:t>
            </a:r>
            <a:r>
              <a:rPr lang="en-US" sz="2400" dirty="0" smtClean="0"/>
              <a:t>) =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462709" y="1611138"/>
            <a:ext cx="2397961" cy="265363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9726" y="4260002"/>
            <a:ext cx="2326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Capacity </a:t>
            </a:r>
            <a:r>
              <a:rPr lang="en-US" sz="2400" i="1" dirty="0" err="1" smtClean="0"/>
              <a:t>w</a:t>
            </a:r>
            <a:r>
              <a:rPr lang="en-US" sz="2400" dirty="0" smtClean="0"/>
              <a:t> –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endParaRPr lang="en-US" sz="2400" i="1" baseline="-25000" dirty="0" smtClean="0"/>
          </a:p>
          <a:p>
            <a:pPr algn="ctr"/>
            <a:endParaRPr lang="en-US" sz="2400" i="1" baseline="-25000" dirty="0" smtClean="0"/>
          </a:p>
          <a:p>
            <a:pPr algn="ctr"/>
            <a:r>
              <a:rPr lang="en-US" sz="2400" i="1" dirty="0" smtClean="0"/>
              <a:t>v</a:t>
            </a:r>
            <a:r>
              <a:rPr lang="en-US" sz="2400" i="1" baseline="-25000" dirty="0" smtClean="0"/>
              <a:t>i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3462709" y="3421300"/>
            <a:ext cx="2397961" cy="843477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250378" y="2454615"/>
            <a:ext cx="2397961" cy="18101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1520" y="4260002"/>
            <a:ext cx="2326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Capacity </a:t>
            </a:r>
            <a:r>
              <a:rPr lang="en-US" sz="2400" i="1" dirty="0" err="1" smtClean="0"/>
              <a:t>w</a:t>
            </a:r>
            <a:r>
              <a:rPr lang="en-US" sz="2400" dirty="0" smtClean="0"/>
              <a:t> –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endParaRPr lang="en-US" sz="2400" i="1" baseline="-25000" dirty="0" smtClean="0"/>
          </a:p>
          <a:p>
            <a:pPr algn="ctr"/>
            <a:endParaRPr lang="en-US" sz="2400" i="1" baseline="-25000" dirty="0" smtClean="0"/>
          </a:p>
          <a:p>
            <a:pPr algn="ctr"/>
            <a:r>
              <a:rPr lang="en-US" sz="2400" i="1" dirty="0" err="1" smtClean="0"/>
              <a:t>V</a:t>
            </a:r>
            <a:r>
              <a:rPr lang="en-US" sz="2400" dirty="0" err="1" smtClean="0"/>
              <a:t>(</a:t>
            </a:r>
            <a:r>
              <a:rPr lang="en-US" sz="2400" i="1" dirty="0" err="1" smtClean="0"/>
              <a:t>w</a:t>
            </a:r>
            <a:r>
              <a:rPr lang="en-US" sz="2400" dirty="0" smtClean="0"/>
              <a:t> –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0670" y="4937110"/>
            <a:ext cx="37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7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in the highest value item that will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3186" y="1219199"/>
            <a:ext cx="6570814" cy="3343031"/>
          </a:xfrm>
        </p:spPr>
        <p:txBody>
          <a:bodyPr>
            <a:noAutofit/>
          </a:bodyPr>
          <a:lstStyle/>
          <a:p>
            <a:r>
              <a:rPr lang="en-US" sz="2700" dirty="0" smtClean="0"/>
              <a:t>If 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err="1" smtClean="0"/>
              <a:t>w</a:t>
            </a:r>
            <a:r>
              <a:rPr lang="en-US" sz="2700" dirty="0" smtClean="0"/>
              <a:t> &lt; 2 then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) =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err="1" smtClean="0"/>
              <a:t>w</a:t>
            </a:r>
            <a:r>
              <a:rPr lang="en-US" sz="2700" dirty="0" smtClean="0"/>
              <a:t>) </a:t>
            </a:r>
          </a:p>
          <a:p>
            <a:r>
              <a:rPr lang="en-US" sz="2700" dirty="0" smtClean="0"/>
              <a:t>if 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err="1" smtClean="0"/>
              <a:t>w</a:t>
            </a:r>
            <a:r>
              <a:rPr lang="en-US" sz="2700" dirty="0" smtClean="0"/>
              <a:t> &lt; 3 then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) =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smtClean="0"/>
              <a:t>w</a:t>
            </a:r>
            <a:r>
              <a:rPr lang="en-US" sz="2700" dirty="0" smtClean="0"/>
              <a:t>)+9</a:t>
            </a:r>
          </a:p>
          <a:p>
            <a:r>
              <a:rPr lang="en-US" sz="2700" dirty="0" smtClean="0"/>
              <a:t>if 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err="1" smtClean="0"/>
              <a:t>w</a:t>
            </a:r>
            <a:r>
              <a:rPr lang="en-US" sz="2700" dirty="0" smtClean="0"/>
              <a:t> &lt; 4 then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) =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smtClean="0"/>
              <a:t>w</a:t>
            </a:r>
            <a:r>
              <a:rPr lang="en-US" sz="2700" dirty="0" smtClean="0"/>
              <a:t>)+14 </a:t>
            </a:r>
          </a:p>
          <a:p>
            <a:r>
              <a:rPr lang="en-US" sz="2700" dirty="0" smtClean="0"/>
              <a:t>if 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err="1" smtClean="0"/>
              <a:t>w</a:t>
            </a:r>
            <a:r>
              <a:rPr lang="en-US" sz="2700" dirty="0" smtClean="0"/>
              <a:t> &lt; 6 then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) =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smtClean="0"/>
              <a:t>w</a:t>
            </a:r>
            <a:r>
              <a:rPr lang="en-US" sz="2700" dirty="0" smtClean="0"/>
              <a:t>)+16</a:t>
            </a:r>
          </a:p>
          <a:p>
            <a:r>
              <a:rPr lang="en-US" sz="2700" dirty="0" smtClean="0"/>
              <a:t>if 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err="1" smtClean="0"/>
              <a:t>w</a:t>
            </a:r>
            <a:r>
              <a:rPr lang="en-US" sz="2700" dirty="0" smtClean="0"/>
              <a:t> ≥ 6 then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) = </a:t>
            </a:r>
            <a:r>
              <a:rPr lang="en-US" sz="2700" i="1" dirty="0" smtClean="0"/>
              <a:t>V</a:t>
            </a:r>
            <a:r>
              <a:rPr lang="en-US" sz="2700" dirty="0" smtClean="0"/>
              <a:t>(</a:t>
            </a:r>
            <a:r>
              <a:rPr lang="en-US" sz="2700" i="1" dirty="0" smtClean="0"/>
              <a:t>W</a:t>
            </a:r>
            <a:r>
              <a:rPr lang="en-US" sz="2700" dirty="0" smtClean="0"/>
              <a:t>-</a:t>
            </a:r>
            <a:r>
              <a:rPr lang="en-US" sz="2700" i="1" dirty="0" err="1" smtClean="0"/>
              <a:t>w</a:t>
            </a:r>
            <a:r>
              <a:rPr lang="en-US" sz="2700" dirty="0" smtClean="0"/>
              <a:t>) + 30</a:t>
            </a:r>
          </a:p>
          <a:p>
            <a:r>
              <a:rPr lang="en-US" sz="2700" dirty="0" smtClean="0"/>
              <a:t>That is, try them all and choose best</a:t>
            </a:r>
          </a:p>
          <a:p>
            <a:endParaRPr lang="en-US" sz="27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983" y="1437193"/>
          <a:ext cx="1965604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4959"/>
                <a:gridCol w="718487"/>
                <a:gridCol w="852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i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/>
                        <a:t>w</a:t>
                      </a:r>
                      <a:r>
                        <a:rPr lang="en-US" sz="2800" i="1" baseline="-25000" dirty="0" err="1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v</a:t>
                      </a:r>
                      <a:r>
                        <a:rPr lang="en-US" sz="2800" i="1" baseline="-25000" dirty="0" smtClean="0"/>
                        <a:t>i</a:t>
                      </a:r>
                      <a:endParaRPr lang="en-US" sz="2800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$30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$9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573186" y="4400660"/>
            <a:ext cx="6570814" cy="24573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= max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{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 </a:t>
            </a:r>
            <a:r>
              <a:rPr kumimoji="0" lang="en-US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w</a:t>
            </a:r>
            <a:r>
              <a:rPr kumimoji="0" lang="en-US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) + </a:t>
            </a: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v</a:t>
            </a:r>
            <a:r>
              <a:rPr kumimoji="0" lang="en-US" sz="27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700" i="1" dirty="0" smtClean="0">
                <a:cs typeface="Arial"/>
              </a:rPr>
              <a:t>V</a:t>
            </a:r>
            <a:r>
              <a:rPr lang="en-US" sz="2700" dirty="0" smtClean="0">
                <a:cs typeface="Arial"/>
              </a:rPr>
              <a:t>(0)  =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700" dirty="0" smtClean="0"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(allows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repetitions)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6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9878</TotalTime>
  <Words>4056</Words>
  <Application>Microsoft Office PowerPoint</Application>
  <PresentationFormat>On-screen Show (4:3)</PresentationFormat>
  <Paragraphs>1988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Origin</vt:lpstr>
      <vt:lpstr>COMP20007 Design of Algorithms Semester 1 2015 </vt:lpstr>
      <vt:lpstr>The Knapsack problem</vt:lpstr>
      <vt:lpstr>Knapsack example</vt:lpstr>
      <vt:lpstr>Greedy on weight</vt:lpstr>
      <vt:lpstr>Greedy on value</vt:lpstr>
      <vt:lpstr>Greedy on value per weight</vt:lpstr>
      <vt:lpstr>What are the sub-problems?</vt:lpstr>
      <vt:lpstr>PowerPoint Presentation</vt:lpstr>
      <vt:lpstr>Put in the highest value item that will fit</vt:lpstr>
      <vt:lpstr>What is the order?</vt:lpstr>
      <vt:lpstr>Example: W=10</vt:lpstr>
      <vt:lpstr>Example: W=10</vt:lpstr>
      <vt:lpstr>Example: W=10</vt:lpstr>
      <vt:lpstr>Example: W=10</vt:lpstr>
      <vt:lpstr>Example: W=10</vt:lpstr>
      <vt:lpstr>Example: W=10</vt:lpstr>
      <vt:lpstr>Example: W=10</vt:lpstr>
      <vt:lpstr>Example: W=10</vt:lpstr>
      <vt:lpstr>Example: W=10</vt:lpstr>
      <vt:lpstr>Running time &amp; space?</vt:lpstr>
      <vt:lpstr>Running time &amp; space?</vt:lpstr>
      <vt:lpstr>What about without repetition?</vt:lpstr>
      <vt:lpstr>K(w, j) = K(w, j-1) either with or without j</vt:lpstr>
      <vt:lpstr>K(w, j) = K(w, j-1) either with or without j</vt:lpstr>
      <vt:lpstr>K(w, j) = K(w, j-1) either with or without j</vt:lpstr>
      <vt:lpstr>K(w, j) = K(w, j-1) either with or without j</vt:lpstr>
      <vt:lpstr>K(w, j) = K(w, j-1) either with or without j</vt:lpstr>
      <vt:lpstr>K(w, j) = K(w, j-1) either with or without j</vt:lpstr>
      <vt:lpstr>K(w, j) = K(w, j-1) either with or without j</vt:lpstr>
      <vt:lpstr>K(w, j) = K(w, j-1) either with or without j</vt:lpstr>
      <vt:lpstr>K(w, j) = K(w, j-1) either with or without j</vt:lpstr>
      <vt:lpstr>K(w, j) = K(w, j-1) either with or without j</vt:lpstr>
      <vt:lpstr>K(w, j) = K(w, j-1) either with or without j</vt:lpstr>
      <vt:lpstr>What is the selection?</vt:lpstr>
      <vt:lpstr>What is the selection?</vt:lpstr>
      <vt:lpstr>What is the selection?</vt:lpstr>
      <vt:lpstr>What is the selection?</vt:lpstr>
      <vt:lpstr>What is the selection?</vt:lpstr>
      <vt:lpstr>Time and Space?</vt:lpstr>
      <vt:lpstr>Time and Space?</vt:lpstr>
      <vt:lpstr>Time and Space?</vt:lpstr>
      <vt:lpstr>Time and Space?</vt:lpstr>
      <vt:lpstr>Time and Space?</vt:lpstr>
      <vt:lpstr>Time and Space?</vt:lpstr>
      <vt:lpstr>Can the space be reduced?</vt:lpstr>
      <vt:lpstr>Summary</vt:lpstr>
      <vt:lpstr>For next time: pretty print problem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COMP20007 Design of Algorithms Semester 1 2013 </dc:title>
  <dc:creator>Andrew Turpin</dc:creator>
  <cp:lastModifiedBy>Vanessa Teague</cp:lastModifiedBy>
  <cp:revision>199</cp:revision>
  <cp:lastPrinted>2013-05-14T11:33:34Z</cp:lastPrinted>
  <dcterms:created xsi:type="dcterms:W3CDTF">2013-05-14T11:32:05Z</dcterms:created>
  <dcterms:modified xsi:type="dcterms:W3CDTF">2016-05-16T01:30:56Z</dcterms:modified>
</cp:coreProperties>
</file>