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</p:sldMasterIdLst>
  <p:notesMasterIdLst>
    <p:notesMasterId r:id="rId37"/>
  </p:notesMasterIdLst>
  <p:handoutMasterIdLst>
    <p:handoutMasterId r:id="rId38"/>
  </p:handoutMasterIdLst>
  <p:sldIdLst>
    <p:sldId id="256" r:id="rId2"/>
    <p:sldId id="315" r:id="rId3"/>
    <p:sldId id="346" r:id="rId4"/>
    <p:sldId id="358" r:id="rId5"/>
    <p:sldId id="355" r:id="rId6"/>
    <p:sldId id="356" r:id="rId7"/>
    <p:sldId id="357" r:id="rId8"/>
    <p:sldId id="347" r:id="rId9"/>
    <p:sldId id="343" r:id="rId10"/>
    <p:sldId id="344" r:id="rId11"/>
    <p:sldId id="345" r:id="rId12"/>
    <p:sldId id="348" r:id="rId13"/>
    <p:sldId id="324" r:id="rId14"/>
    <p:sldId id="325" r:id="rId15"/>
    <p:sldId id="326" r:id="rId16"/>
    <p:sldId id="327" r:id="rId17"/>
    <p:sldId id="328" r:id="rId18"/>
    <p:sldId id="350" r:id="rId19"/>
    <p:sldId id="332" r:id="rId20"/>
    <p:sldId id="333" r:id="rId21"/>
    <p:sldId id="334" r:id="rId22"/>
    <p:sldId id="359" r:id="rId23"/>
    <p:sldId id="360" r:id="rId24"/>
    <p:sldId id="361" r:id="rId25"/>
    <p:sldId id="351" r:id="rId26"/>
    <p:sldId id="337" r:id="rId27"/>
    <p:sldId id="338" r:id="rId28"/>
    <p:sldId id="339" r:id="rId29"/>
    <p:sldId id="340" r:id="rId30"/>
    <p:sldId id="341" r:id="rId31"/>
    <p:sldId id="352" r:id="rId32"/>
    <p:sldId id="314" r:id="rId33"/>
    <p:sldId id="311" r:id="rId34"/>
    <p:sldId id="265" r:id="rId35"/>
    <p:sldId id="26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2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75E96-F299-D24E-9F14-8D79D0E9A548}" type="datetimeFigureOut">
              <a:rPr lang="en-US" smtClean="0"/>
              <a:t>13/05/16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43FC2-5A74-864C-B26D-482E2675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051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53E5A-5063-6144-B8E0-4630147AD1FA}" type="datetimeFigureOut">
              <a:rPr lang="en-US" smtClean="0"/>
              <a:t>13/05/16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D7E54-DA5D-D244-9D7A-33AF95258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504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D7E54-DA5D-D244-9D7A-33AF95258B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2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A9D-43D1-A840-93E5-3DB05C4FD20A}" type="datetime1">
              <a:rPr lang="en-AU" smtClean="0"/>
              <a:t>13/05/16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C050-ED53-B143-A1E3-EDE0EE1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D4B-4D37-5447-B395-685534E5B097}" type="datetime1">
              <a:rPr lang="en-AU" smtClean="0"/>
              <a:t>13/05/16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D988-2A98-C245-914E-5CD787C2718D}" type="datetime1">
              <a:rPr lang="en-AU" smtClean="0"/>
              <a:t>13/05/16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EC45-2957-9D44-9EDF-DADCB8C6DE12}" type="datetime1">
              <a:rPr lang="en-AU" smtClean="0"/>
              <a:t>13/05/16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9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F915-3E23-874D-948C-2FD62FCCBA1B}" type="datetime1">
              <a:rPr lang="en-AU" smtClean="0"/>
              <a:t>13/05/16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F7AB-20B8-1D40-ABE9-AB41537FA9FC}" type="datetime1">
              <a:rPr lang="en-AU" smtClean="0"/>
              <a:t>13/05/16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F4B-243B-774D-A0EA-999290A31AD1}" type="datetime1">
              <a:rPr lang="en-AU" smtClean="0"/>
              <a:t>13/05/16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CBC1-EF84-9648-BD6F-8F7F13CA3FB9}" type="datetime1">
              <a:rPr lang="en-AU" smtClean="0"/>
              <a:t>13/05/16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1471-8D44-A641-A528-D8A12BBAA8BB}" type="datetime1">
              <a:rPr lang="en-AU" smtClean="0"/>
              <a:t>13/05/16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002-EE6B-2348-8F83-DEE644B474C0}" type="datetime1">
              <a:rPr lang="en-AU" smtClean="0"/>
              <a:t>13/05/16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713B-68A2-214A-B331-6E520BCF2ADF}" type="datetime1">
              <a:rPr lang="en-AU" smtClean="0"/>
              <a:t>13/05/16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C050-ED53-B143-A1E3-EDE0EE1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F90F-DB75-1F4E-B707-5A1246C88CDA}" type="datetime1">
              <a:rPr lang="en-AU" smtClean="0"/>
              <a:t>13/05/16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952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1EC45-2957-9D44-9EDF-DADCB8C6DE12}" type="datetime1">
              <a:rPr lang="en-AU" smtClean="0"/>
              <a:t>13/05/16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3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Relationship Id="rId3" Type="http://schemas.openxmlformats.org/officeDocument/2006/relationships/image" Target="../media/image13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Relationship Id="rId3" Type="http://schemas.openxmlformats.org/officeDocument/2006/relationships/image" Target="../media/image22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94640" y="936883"/>
            <a:ext cx="8153840" cy="2673938"/>
          </a:xfrm>
        </p:spPr>
        <p:txBody>
          <a:bodyPr>
            <a:normAutofit fontScale="90000"/>
          </a:bodyPr>
          <a:lstStyle/>
          <a:p>
            <a:r>
              <a:rPr lang="en-US" sz="5500" dirty="0" smtClean="0"/>
              <a:t>Geog 10001: </a:t>
            </a:r>
            <a:br>
              <a:rPr lang="en-US" sz="5500" dirty="0" smtClean="0"/>
            </a:br>
            <a:r>
              <a:rPr lang="en-US" sz="5500" dirty="0" smtClean="0"/>
              <a:t>The Geography of Scarcity</a:t>
            </a:r>
            <a:br>
              <a:rPr lang="en-US" sz="5500" dirty="0" smtClean="0"/>
            </a:br>
            <a:r>
              <a:rPr lang="en-US" sz="2200" dirty="0" smtClean="0"/>
              <a:t>Hydrology</a:t>
            </a:r>
            <a:endParaRPr lang="en-US" sz="22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4640" y="4981767"/>
            <a:ext cx="4419600" cy="74855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/>
              <a:t>Dr. Brian Cook</a:t>
            </a:r>
          </a:p>
          <a:p>
            <a:pPr algn="l"/>
            <a:r>
              <a:rPr lang="en-US" smtClean="0"/>
              <a:t>School of Geography</a:t>
            </a:r>
          </a:p>
          <a:p>
            <a:pPr algn="l"/>
            <a:r>
              <a:rPr lang="en-US" smtClean="0"/>
              <a:t>brian.cook@unimelb.edu.au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48480" cy="731807"/>
          </a:xfrm>
        </p:spPr>
        <p:txBody>
          <a:bodyPr/>
          <a:lstStyle/>
          <a:p>
            <a:r>
              <a:rPr lang="en-US" sz="3600" dirty="0" smtClean="0"/>
              <a:t>Energy Balance</a:t>
            </a:r>
            <a:endParaRPr lang="en-US" sz="3600" dirty="0"/>
          </a:p>
        </p:txBody>
      </p:sp>
      <p:pic>
        <p:nvPicPr>
          <p:cNvPr id="4" name="Picture 3" descr="energy budg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5" y="1089227"/>
            <a:ext cx="7781950" cy="467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8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48480" cy="731807"/>
          </a:xfrm>
        </p:spPr>
        <p:txBody>
          <a:bodyPr/>
          <a:lstStyle/>
          <a:p>
            <a:r>
              <a:rPr lang="en-US" sz="3600" dirty="0" smtClean="0"/>
              <a:t>Atmospheric Cycle</a:t>
            </a:r>
            <a:endParaRPr lang="en-US" sz="3600" dirty="0"/>
          </a:p>
        </p:txBody>
      </p:sp>
      <p:pic>
        <p:nvPicPr>
          <p:cNvPr id="7" name="Picture 6" descr="3d_hadley_ce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20" y="730214"/>
            <a:ext cx="6588960" cy="539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7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875" y="3593282"/>
            <a:ext cx="5583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PHYSICAL GEOGRAPHY: WATER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116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48480" cy="731807"/>
          </a:xfrm>
        </p:spPr>
        <p:txBody>
          <a:bodyPr/>
          <a:lstStyle/>
          <a:p>
            <a:r>
              <a:rPr lang="en-US" sz="3600" dirty="0" smtClean="0"/>
              <a:t>Freshwater – is it really scarce?</a:t>
            </a:r>
            <a:endParaRPr lang="en-US" sz="3600" dirty="0"/>
          </a:p>
        </p:txBody>
      </p:sp>
      <p:pic>
        <p:nvPicPr>
          <p:cNvPr id="4" name="Picture 3" descr="Earth-s-water-distributi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806"/>
            <a:ext cx="8337046" cy="5558030"/>
          </a:xfrm>
          <a:prstGeom prst="rect">
            <a:avLst/>
          </a:prstGeom>
        </p:spPr>
      </p:pic>
      <p:pic>
        <p:nvPicPr>
          <p:cNvPr id="5" name="Picture 4" descr="basin_scarcity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91" y="742130"/>
            <a:ext cx="4339165" cy="605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4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ter_scarcit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97607"/>
            <a:ext cx="9144001" cy="3360394"/>
          </a:xfrm>
          <a:prstGeom prst="rect">
            <a:avLst/>
          </a:prstGeom>
        </p:spPr>
      </p:pic>
      <p:pic>
        <p:nvPicPr>
          <p:cNvPr id="5" name="Picture 4" descr="Global Wealth 7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4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48480" cy="731807"/>
          </a:xfrm>
        </p:spPr>
        <p:txBody>
          <a:bodyPr/>
          <a:lstStyle/>
          <a:p>
            <a:r>
              <a:rPr lang="en-US" sz="3600" dirty="0" smtClean="0"/>
              <a:t>Water Cycle</a:t>
            </a:r>
            <a:endParaRPr lang="en-US" sz="3600" dirty="0"/>
          </a:p>
        </p:txBody>
      </p:sp>
      <p:pic>
        <p:nvPicPr>
          <p:cNvPr id="4" name="Picture 3" descr="watercyclesumma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4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48480" cy="731807"/>
          </a:xfrm>
        </p:spPr>
        <p:txBody>
          <a:bodyPr/>
          <a:lstStyle/>
          <a:p>
            <a:r>
              <a:rPr lang="en-US" sz="3600" dirty="0" smtClean="0"/>
              <a:t>Where precipitation goes</a:t>
            </a:r>
            <a:endParaRPr lang="en-US" sz="3600" dirty="0"/>
          </a:p>
        </p:txBody>
      </p:sp>
      <p:pic>
        <p:nvPicPr>
          <p:cNvPr id="4" name="Picture 3" descr="percent of precipi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4" y="778363"/>
            <a:ext cx="8137195" cy="58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9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807"/>
          </a:xfrm>
        </p:spPr>
        <p:txBody>
          <a:bodyPr>
            <a:normAutofit/>
          </a:bodyPr>
          <a:lstStyle/>
          <a:p>
            <a:r>
              <a:rPr lang="en-US" dirty="0" smtClean="0"/>
              <a:t>Water Cycle: what we need to know…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760"/>
            <a:ext cx="5516783" cy="27036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Infiltration</a:t>
            </a:r>
          </a:p>
          <a:p>
            <a:r>
              <a:rPr lang="en-US" dirty="0" smtClean="0"/>
              <a:t>Runoff</a:t>
            </a:r>
          </a:p>
          <a:p>
            <a:r>
              <a:rPr lang="en-US" dirty="0" smtClean="0"/>
              <a:t>Overland flow</a:t>
            </a:r>
          </a:p>
          <a:p>
            <a:r>
              <a:rPr lang="en-US" dirty="0" smtClean="0"/>
              <a:t>Saturation</a:t>
            </a:r>
          </a:p>
          <a:p>
            <a:r>
              <a:rPr lang="en-US" dirty="0" smtClean="0"/>
              <a:t>Precipitation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5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875" y="3593282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GROUND WATER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110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48480" cy="731807"/>
          </a:xfrm>
        </p:spPr>
        <p:txBody>
          <a:bodyPr/>
          <a:lstStyle/>
          <a:p>
            <a:r>
              <a:rPr lang="en-US" sz="3600" dirty="0" smtClean="0"/>
              <a:t>Aquifers and Wells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759"/>
            <a:ext cx="8448480" cy="11730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happens to runoff and infiltration?</a:t>
            </a:r>
            <a:endParaRPr lang="en-US" sz="2400" dirty="0"/>
          </a:p>
        </p:txBody>
      </p:sp>
      <p:pic>
        <p:nvPicPr>
          <p:cNvPr id="4" name="Picture 3" descr="aquifersandwell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78" y="2171700"/>
            <a:ext cx="7095222" cy="4123050"/>
          </a:xfrm>
          <a:prstGeom prst="rect">
            <a:avLst/>
          </a:prstGeom>
        </p:spPr>
      </p:pic>
      <p:pic>
        <p:nvPicPr>
          <p:cNvPr id="6" name="Picture 5" descr="groundwater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0" y="1951364"/>
            <a:ext cx="8094327" cy="43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54787" cy="611481"/>
          </a:xfrm>
        </p:spPr>
        <p:txBody>
          <a:bodyPr>
            <a:normAutofit fontScale="90000"/>
          </a:bodyPr>
          <a:lstStyle/>
          <a:p>
            <a:r>
              <a:rPr lang="en-US" cap="small" dirty="0" smtClean="0"/>
              <a:t>Today we will cover…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880533"/>
            <a:ext cx="8280259" cy="4144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Summarise last class</a:t>
            </a:r>
          </a:p>
          <a:p>
            <a:r>
              <a:rPr lang="en-US" sz="2400" dirty="0" smtClean="0"/>
              <a:t>Water</a:t>
            </a:r>
            <a:endParaRPr lang="en-US" sz="2400" dirty="0" smtClean="0"/>
          </a:p>
          <a:p>
            <a:pPr lvl="1"/>
            <a:r>
              <a:rPr lang="en-US" sz="2400" dirty="0"/>
              <a:t>Physical processes and physical geography</a:t>
            </a:r>
          </a:p>
          <a:p>
            <a:r>
              <a:rPr lang="en-US" sz="2400" dirty="0" smtClean="0"/>
              <a:t>The goal</a:t>
            </a:r>
          </a:p>
          <a:p>
            <a:pPr lvl="1"/>
            <a:r>
              <a:rPr lang="en-US" sz="2400" u="sng" dirty="0" smtClean="0"/>
              <a:t>Understanding water processes, issues, and governance so that we can talk about water scarcity.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73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48480" cy="731807"/>
          </a:xfrm>
        </p:spPr>
        <p:txBody>
          <a:bodyPr/>
          <a:lstStyle/>
          <a:p>
            <a:r>
              <a:rPr lang="en-US" sz="3600" dirty="0" smtClean="0"/>
              <a:t>Saline Intrusion</a:t>
            </a:r>
            <a:endParaRPr lang="en-US" sz="3600" dirty="0"/>
          </a:p>
        </p:txBody>
      </p:sp>
      <p:pic>
        <p:nvPicPr>
          <p:cNvPr id="6" name="Content Placeholder 5" descr="coastal_cone_flow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3" r="5483"/>
          <a:stretch>
            <a:fillRect/>
          </a:stretch>
        </p:blipFill>
        <p:spPr/>
      </p:pic>
      <p:pic>
        <p:nvPicPr>
          <p:cNvPr id="4" name="Picture 3" descr="intrusi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85894"/>
            <a:ext cx="9144001" cy="54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6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48480" cy="731807"/>
          </a:xfrm>
        </p:spPr>
        <p:txBody>
          <a:bodyPr/>
          <a:lstStyle/>
          <a:p>
            <a:r>
              <a:rPr lang="en-US" sz="3600" dirty="0" smtClean="0"/>
              <a:t>Conflict over ground water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4640"/>
            <a:ext cx="8943550" cy="54860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Different wells draw different amounts and are ‘sunk’ to different levels</a:t>
            </a:r>
            <a:endParaRPr lang="en-US" sz="2400" dirty="0"/>
          </a:p>
        </p:txBody>
      </p:sp>
      <p:pic>
        <p:nvPicPr>
          <p:cNvPr id="4" name="Picture 3" descr="hole p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962"/>
            <a:ext cx="9143999" cy="5381037"/>
          </a:xfrm>
          <a:prstGeom prst="rect">
            <a:avLst/>
          </a:prstGeom>
        </p:spPr>
      </p:pic>
      <p:pic>
        <p:nvPicPr>
          <p:cNvPr id="5" name="Picture 4" descr="Screen Shot 2014-04-08 at 7.15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962"/>
            <a:ext cx="9144000" cy="53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7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48480" cy="731807"/>
          </a:xfrm>
        </p:spPr>
        <p:txBody>
          <a:bodyPr/>
          <a:lstStyle/>
          <a:p>
            <a:r>
              <a:rPr lang="en-US" sz="3600" dirty="0" smtClean="0"/>
              <a:t>Water cycle and pollution</a:t>
            </a:r>
            <a:endParaRPr lang="en-US" sz="3600" dirty="0"/>
          </a:p>
        </p:txBody>
      </p:sp>
      <p:pic>
        <p:nvPicPr>
          <p:cNvPr id="5" name="Picture 4" descr="water cylce pollu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807"/>
            <a:ext cx="9144000" cy="6126193"/>
          </a:xfrm>
          <a:prstGeom prst="rect">
            <a:avLst/>
          </a:prstGeom>
        </p:spPr>
      </p:pic>
      <p:pic>
        <p:nvPicPr>
          <p:cNvPr id="6" name="Picture 5" descr="id272-o-waterConsumptionthemat-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807"/>
            <a:ext cx="9144000" cy="612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8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48480" cy="731807"/>
          </a:xfrm>
        </p:spPr>
        <p:txBody>
          <a:bodyPr/>
          <a:lstStyle/>
          <a:p>
            <a:r>
              <a:rPr lang="en-US" sz="3600" dirty="0" smtClean="0"/>
              <a:t>Groundwater and pollution</a:t>
            </a:r>
            <a:endParaRPr lang="en-US" sz="3600" dirty="0"/>
          </a:p>
        </p:txBody>
      </p:sp>
      <p:pic>
        <p:nvPicPr>
          <p:cNvPr id="7" name="Picture 6" descr="Groundwater-pollution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50"/>
            <a:ext cx="7743115" cy="6223050"/>
          </a:xfrm>
          <a:prstGeom prst="rect">
            <a:avLst/>
          </a:prstGeom>
        </p:spPr>
      </p:pic>
      <p:pic>
        <p:nvPicPr>
          <p:cNvPr id="5" name="Picture 4" descr="pollution-sourc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50"/>
            <a:ext cx="9144000" cy="622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42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48480" cy="731807"/>
          </a:xfrm>
        </p:spPr>
        <p:txBody>
          <a:bodyPr/>
          <a:lstStyle/>
          <a:p>
            <a:r>
              <a:rPr lang="en-US" sz="3600" dirty="0" smtClean="0"/>
              <a:t>Water cycle and climate change</a:t>
            </a:r>
            <a:endParaRPr lang="en-US" sz="3600" dirty="0"/>
          </a:p>
        </p:txBody>
      </p:sp>
      <p:pic>
        <p:nvPicPr>
          <p:cNvPr id="4" name="Picture 3" descr="water cycle climate ch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665"/>
            <a:ext cx="9144000" cy="60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3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875" y="3593282"/>
            <a:ext cx="5027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ENERGY, WATER, </a:t>
            </a:r>
            <a:r>
              <a:rPr lang="en-US" sz="2800" dirty="0" smtClean="0"/>
              <a:t>&amp; EROSION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892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48480" cy="731807"/>
          </a:xfrm>
        </p:spPr>
        <p:txBody>
          <a:bodyPr/>
          <a:lstStyle/>
          <a:p>
            <a:r>
              <a:rPr lang="en-US" sz="3600" dirty="0" smtClean="0"/>
              <a:t>Energy (potential &amp; kinetic)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1807"/>
            <a:ext cx="8448480" cy="235684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This has huge implications for water management because of hydro power.</a:t>
            </a:r>
            <a:endParaRPr lang="en-US" sz="2000" dirty="0"/>
          </a:p>
        </p:txBody>
      </p:sp>
      <p:pic>
        <p:nvPicPr>
          <p:cNvPr id="2" name="Picture 1" descr="potential kinetic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89" y="1498600"/>
            <a:ext cx="5947330" cy="5019547"/>
          </a:xfrm>
          <a:prstGeom prst="rect">
            <a:avLst/>
          </a:prstGeom>
        </p:spPr>
      </p:pic>
      <p:pic>
        <p:nvPicPr>
          <p:cNvPr id="5" name="Picture 4" descr="hydropowe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89" y="1881550"/>
            <a:ext cx="7657213" cy="46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7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48480" cy="731807"/>
          </a:xfrm>
        </p:spPr>
        <p:txBody>
          <a:bodyPr/>
          <a:lstStyle/>
          <a:p>
            <a:r>
              <a:rPr lang="en-US" sz="3600" dirty="0" smtClean="0"/>
              <a:t>Run of river hydro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759"/>
            <a:ext cx="8448480" cy="1883327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dream is to move from traditional ‘dams’ to ‘run-of-river hydro.</a:t>
            </a:r>
          </a:p>
          <a:p>
            <a:r>
              <a:rPr lang="en-US" sz="2400" dirty="0" smtClean="0"/>
              <a:t>What might be an implication of this transition?</a:t>
            </a:r>
            <a:endParaRPr lang="en-US" sz="2400" dirty="0"/>
          </a:p>
        </p:txBody>
      </p:sp>
      <p:pic>
        <p:nvPicPr>
          <p:cNvPr id="4" name="Picture 3" descr="run of ri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43" y="2435720"/>
            <a:ext cx="8173458" cy="421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07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48480" cy="731807"/>
          </a:xfrm>
        </p:spPr>
        <p:txBody>
          <a:bodyPr/>
          <a:lstStyle/>
          <a:p>
            <a:r>
              <a:rPr lang="en-US" sz="3600" dirty="0" smtClean="0"/>
              <a:t>Stream Velocity</a:t>
            </a:r>
            <a:endParaRPr lang="en-US" sz="3600" dirty="0"/>
          </a:p>
        </p:txBody>
      </p:sp>
      <p:pic>
        <p:nvPicPr>
          <p:cNvPr id="4" name="Picture 3" descr="river veloc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0" y="3149331"/>
            <a:ext cx="4484848" cy="3117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3204" y="2386498"/>
            <a:ext cx="4968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is the river flowing fastest?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52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48480" cy="731807"/>
          </a:xfrm>
        </p:spPr>
        <p:txBody>
          <a:bodyPr/>
          <a:lstStyle/>
          <a:p>
            <a:r>
              <a:rPr lang="en-US" sz="3600" dirty="0" smtClean="0"/>
              <a:t>Erosion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759"/>
            <a:ext cx="8077200" cy="5596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Faster flow = larger particle transfer</a:t>
            </a:r>
            <a:endParaRPr lang="en-US" sz="2400" dirty="0"/>
          </a:p>
        </p:txBody>
      </p:sp>
      <p:pic>
        <p:nvPicPr>
          <p:cNvPr id="4" name="Picture 3" descr="stream_size-flow-particle_siz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31" y="1614279"/>
            <a:ext cx="7233149" cy="448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3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54787" cy="658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Essay question and deadline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936978"/>
            <a:ext cx="7556313" cy="5206057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Third essay due May 20</a:t>
            </a:r>
          </a:p>
          <a:p>
            <a:r>
              <a:rPr lang="en-US" sz="2600" dirty="0" smtClean="0"/>
              <a:t>Question is:</a:t>
            </a:r>
          </a:p>
          <a:p>
            <a:pPr lvl="1"/>
            <a:r>
              <a:rPr lang="en-US" sz="2200" dirty="0"/>
              <a:t>With reference to different framings of scarcity discussed in class, analyse </a:t>
            </a:r>
            <a:r>
              <a:rPr lang="en-US" sz="2200" dirty="0" smtClean="0"/>
              <a:t>Kerr’s (</a:t>
            </a:r>
            <a:r>
              <a:rPr lang="en-US" sz="2200" dirty="0"/>
              <a:t>2012) criticism of technological ‘fixes’ in the context of agricultural change </a:t>
            </a:r>
            <a:r>
              <a:rPr lang="en-US" sz="2200" dirty="0" smtClean="0"/>
              <a:t>in Africa.</a:t>
            </a:r>
          </a:p>
          <a:p>
            <a:pPr lvl="1"/>
            <a:r>
              <a:rPr lang="en-US" sz="2200" dirty="0"/>
              <a:t>Kerr, R. B. 2012. Lessons from the old Green Revolution for the new: Social, </a:t>
            </a:r>
            <a:r>
              <a:rPr lang="en-US" sz="2200" dirty="0" smtClean="0"/>
              <a:t>environmental and </a:t>
            </a:r>
            <a:r>
              <a:rPr lang="en-US" sz="2200" dirty="0"/>
              <a:t>nutritional issues for agricultural change in Africa. Progress in Development </a:t>
            </a:r>
            <a:r>
              <a:rPr lang="en-US" sz="2200" dirty="0" smtClean="0"/>
              <a:t>Studies 12</a:t>
            </a:r>
            <a:r>
              <a:rPr lang="en-US" sz="2200" dirty="0"/>
              <a:t>(2-3): 213-229.</a:t>
            </a:r>
          </a:p>
          <a:p>
            <a:r>
              <a:rPr lang="en-US" sz="3000" dirty="0" smtClean="0"/>
              <a:t>Final exam.</a:t>
            </a:r>
          </a:p>
          <a:p>
            <a:pPr lvl="1"/>
            <a:r>
              <a:rPr lang="en-US" sz="2200" dirty="0" smtClean="0"/>
              <a:t>Changed due date </a:t>
            </a:r>
            <a:r>
              <a:rPr lang="en-US" sz="2200" b="1" dirty="0" smtClean="0"/>
              <a:t>from June 9</a:t>
            </a:r>
            <a:r>
              <a:rPr lang="en-US" sz="2200" b="1" baseline="30000" dirty="0" smtClean="0"/>
              <a:t>th</a:t>
            </a:r>
            <a:r>
              <a:rPr lang="en-US" sz="2200" b="1" dirty="0" smtClean="0"/>
              <a:t>  to June 16</a:t>
            </a:r>
            <a:r>
              <a:rPr lang="en-US" sz="2200" b="1" baseline="30000" dirty="0" smtClean="0"/>
              <a:t>th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Will allow us to mark the third essay and get you feedback for the final.</a:t>
            </a:r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48480" cy="731807"/>
          </a:xfrm>
        </p:spPr>
        <p:txBody>
          <a:bodyPr/>
          <a:lstStyle/>
          <a:p>
            <a:r>
              <a:rPr lang="en-US" sz="3600" dirty="0" smtClean="0"/>
              <a:t>Sediment Transport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759"/>
            <a:ext cx="8920724" cy="230303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What are the implications for river damming and reservoirs?</a:t>
            </a:r>
            <a:endParaRPr lang="en-US" sz="2400" b="1" dirty="0"/>
          </a:p>
        </p:txBody>
      </p:sp>
      <p:pic>
        <p:nvPicPr>
          <p:cNvPr id="4" name="Picture 3" descr="transp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72" y="1775851"/>
            <a:ext cx="7177903" cy="4904052"/>
          </a:xfrm>
          <a:prstGeom prst="rect">
            <a:avLst/>
          </a:prstGeom>
        </p:spPr>
      </p:pic>
      <p:pic>
        <p:nvPicPr>
          <p:cNvPr id="5" name="Picture 4" descr="sediment da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16" y="2292022"/>
            <a:ext cx="6947286" cy="41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4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875" y="3593282"/>
            <a:ext cx="4732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SUMMARY &amp; CONCLUSION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100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437"/>
            <a:ext cx="8054787" cy="779193"/>
          </a:xfrm>
        </p:spPr>
        <p:txBody>
          <a:bodyPr/>
          <a:lstStyle/>
          <a:p>
            <a:r>
              <a:rPr lang="en-US" dirty="0" smtClean="0"/>
              <a:t>Key point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12" y="957778"/>
            <a:ext cx="7940276" cy="3971703"/>
          </a:xfrm>
        </p:spPr>
        <p:txBody>
          <a:bodyPr>
            <a:normAutofit/>
          </a:bodyPr>
          <a:lstStyle/>
          <a:p>
            <a:r>
              <a:rPr lang="en-US" sz="2400" dirty="0"/>
              <a:t>Hydrological cycle</a:t>
            </a:r>
          </a:p>
          <a:p>
            <a:r>
              <a:rPr lang="en-US" sz="2400" dirty="0"/>
              <a:t>Hydrological processes</a:t>
            </a:r>
          </a:p>
          <a:p>
            <a:pPr lvl="1"/>
            <a:r>
              <a:rPr lang="en-US" sz="2400" dirty="0"/>
              <a:t>Runoff, infiltration, erosion, sediment transport, saline intrusion, 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4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16"/>
            <a:ext cx="8054787" cy="591743"/>
          </a:xfrm>
        </p:spPr>
        <p:txBody>
          <a:bodyPr>
            <a:noAutofit/>
          </a:bodyPr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32" y="884904"/>
            <a:ext cx="7919455" cy="5241260"/>
          </a:xfrm>
        </p:spPr>
        <p:txBody>
          <a:bodyPr>
            <a:normAutofit/>
          </a:bodyPr>
          <a:lstStyle/>
          <a:p>
            <a:r>
              <a:rPr lang="en-US" sz="2400" dirty="0"/>
              <a:t>Integrated Water Resource Management (IWRM)</a:t>
            </a:r>
          </a:p>
          <a:p>
            <a:pPr lvl="1"/>
            <a:r>
              <a:rPr lang="en-US" sz="2400" dirty="0"/>
              <a:t>Cases of water management.</a:t>
            </a:r>
          </a:p>
          <a:p>
            <a:pPr lvl="1"/>
            <a:r>
              <a:rPr lang="en-US" sz="2400" b="1" dirty="0"/>
              <a:t>I’ll be using the concepts from today to discuss the cases and then begin relating IWRM to scarcity. </a:t>
            </a:r>
            <a:r>
              <a:rPr lang="en-US" sz="2400" b="1" dirty="0">
                <a:solidFill>
                  <a:srgbClr val="FF0000"/>
                </a:solidFill>
              </a:rPr>
              <a:t>Please be sure that you understand the concepts covered today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7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inkers_carto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3026106"/>
            <a:ext cx="3215640" cy="3440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Questions or Concerns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17040"/>
            <a:ext cx="7556313" cy="4409123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8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Sources &amp; Further Reading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920750"/>
            <a:ext cx="7963347" cy="54356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1400" dirty="0"/>
              <a:t>Chorley, R.J., Kennedy, B.A. (1971) Physical geography: a systems approach. Prentice-Hall </a:t>
            </a:r>
            <a:r>
              <a:rPr lang="en-US" sz="1400" dirty="0" smtClean="0"/>
              <a:t>London.</a:t>
            </a:r>
          </a:p>
          <a:p>
            <a:pPr marL="285750" indent="-285750"/>
            <a:r>
              <a:rPr lang="en-US" sz="1400" dirty="0" err="1" smtClean="0"/>
              <a:t>Christopherson</a:t>
            </a:r>
            <a:r>
              <a:rPr lang="en-US" sz="1400" dirty="0"/>
              <a:t>, R.W., Hall, P., Thomsen, C.E. (2012) Introduction to Physical Geography. Montana.</a:t>
            </a:r>
          </a:p>
          <a:p>
            <a:r>
              <a:rPr lang="en-US" sz="1400" dirty="0" err="1"/>
              <a:t>Christopherson</a:t>
            </a:r>
            <a:r>
              <a:rPr lang="en-US" sz="1400" dirty="0"/>
              <a:t> RW, Hall P and Thomsen CE. (2012) Introduction to Physical Geography. </a:t>
            </a:r>
            <a:r>
              <a:rPr lang="en-US" sz="1400" i="1" dirty="0"/>
              <a:t>Montana</a:t>
            </a:r>
            <a:r>
              <a:rPr lang="en-US" sz="1400" dirty="0"/>
              <a:t>.</a:t>
            </a:r>
            <a:endParaRPr lang="en-AU" sz="1400" dirty="0"/>
          </a:p>
          <a:p>
            <a:r>
              <a:rPr lang="en-US" sz="1400" dirty="0"/>
              <a:t>Harrison S, Massey D, Richards K, et al. (2004) Thinking across the divide: perspectives on the conversations between physical and human geography. </a:t>
            </a:r>
            <a:r>
              <a:rPr lang="en-US" sz="1400" i="1" dirty="0"/>
              <a:t>Area</a:t>
            </a:r>
            <a:r>
              <a:rPr lang="en-US" sz="1400" dirty="0"/>
              <a:t> 36: 435-442.</a:t>
            </a:r>
            <a:endParaRPr lang="en-AU" sz="1400" dirty="0"/>
          </a:p>
          <a:p>
            <a:r>
              <a:rPr lang="en-US" sz="1400" dirty="0" err="1"/>
              <a:t>Kearnes</a:t>
            </a:r>
            <a:r>
              <a:rPr lang="en-US" sz="1400" dirty="0"/>
              <a:t> MB. (2003) Geographies that matter--the rhetorical deployment of physicality? </a:t>
            </a:r>
            <a:r>
              <a:rPr lang="en-US" sz="1400" i="1" dirty="0"/>
              <a:t>Social &amp; Cultural Geography</a:t>
            </a:r>
            <a:r>
              <a:rPr lang="en-US" sz="1400" dirty="0"/>
              <a:t> 4: 139-153.</a:t>
            </a:r>
            <a:endParaRPr lang="en-AU" sz="1400" dirty="0"/>
          </a:p>
          <a:p>
            <a:r>
              <a:rPr lang="en-US" sz="1400" dirty="0"/>
              <a:t>Lane SN. (2001) Constructive comments on D Massey - 'Space-time, "science" and the relationship between physical geography and human geography'. </a:t>
            </a:r>
            <a:r>
              <a:rPr lang="en-US" sz="1400" i="1" dirty="0"/>
              <a:t>Transactions of the Institute of British Geographers</a:t>
            </a:r>
            <a:r>
              <a:rPr lang="en-US" sz="1400" dirty="0"/>
              <a:t> 26: 243-256.</a:t>
            </a:r>
            <a:endParaRPr lang="en-AU" sz="1400" dirty="0"/>
          </a:p>
          <a:p>
            <a:r>
              <a:rPr lang="en-US" sz="1400" dirty="0"/>
              <a:t>Massey D. (1999) Space-time, 'science' and the relationship between physical geography and human geography. </a:t>
            </a:r>
            <a:r>
              <a:rPr lang="en-US" sz="1400" i="1" dirty="0"/>
              <a:t>Transactions of the Institute of British Geographers</a:t>
            </a:r>
            <a:r>
              <a:rPr lang="en-US" sz="1400" dirty="0"/>
              <a:t> 24: 261-276.</a:t>
            </a:r>
            <a:endParaRPr lang="en-AU" sz="1400" dirty="0"/>
          </a:p>
          <a:p>
            <a:r>
              <a:rPr lang="en-US" sz="1400" dirty="0"/>
              <a:t>Pattison I and Lane SN. (2011) The link between land-use management and fluvial flood risk: A chaotic conception? </a:t>
            </a:r>
            <a:r>
              <a:rPr lang="en-US" sz="1400" i="1" dirty="0"/>
              <a:t>Progress in Physical Geography</a:t>
            </a:r>
            <a:r>
              <a:rPr lang="en-US" sz="1400" dirty="0"/>
              <a:t> 36: 72-92.</a:t>
            </a:r>
            <a:endParaRPr lang="en-AU" sz="1400" dirty="0"/>
          </a:p>
          <a:p>
            <a:r>
              <a:rPr lang="en-US" sz="1400" dirty="0" err="1"/>
              <a:t>Poesen</a:t>
            </a:r>
            <a:r>
              <a:rPr lang="en-US" sz="1400" dirty="0"/>
              <a:t> JWA, Hooke JM, Lane SN, et al. (1997) Erosion, flooding and channel management in Mediterranean environments of southern Europe</a:t>
            </a:r>
            <a:endParaRPr lang="en-AU" sz="1400" dirty="0"/>
          </a:p>
          <a:p>
            <a:r>
              <a:rPr lang="en-US" sz="1400" dirty="0" err="1"/>
              <a:t>Surveillant</a:t>
            </a:r>
            <a:r>
              <a:rPr lang="en-US" sz="1400" dirty="0"/>
              <a:t> Science: Challenges for the Management of Rural Environments Emerging from the New Generation Diffuse Pollution Models. </a:t>
            </a:r>
            <a:r>
              <a:rPr lang="en-US" sz="1400" i="1" dirty="0"/>
              <a:t>Progress in Physical Geography</a:t>
            </a:r>
            <a:r>
              <a:rPr lang="en-US" sz="1400" dirty="0"/>
              <a:t> 21: 157.</a:t>
            </a:r>
            <a:endParaRPr lang="en-AU" sz="1400" dirty="0"/>
          </a:p>
          <a:p>
            <a:r>
              <a:rPr lang="en-US" sz="1400" dirty="0"/>
              <a:t>Serra P, Pons X and </a:t>
            </a:r>
            <a:r>
              <a:rPr lang="en-US" sz="1400" dirty="0" err="1"/>
              <a:t>Sauri</a:t>
            </a:r>
            <a:r>
              <a:rPr lang="en-US" sz="1400" dirty="0"/>
              <a:t> D. (2008) Land-cover and land-use change in a Mediterranean landscape: A spatial analysis of driving forces integrating biophysical and human factors. </a:t>
            </a:r>
            <a:r>
              <a:rPr lang="en-US" sz="1400" i="1" dirty="0"/>
              <a:t>Applied Geography</a:t>
            </a:r>
            <a:r>
              <a:rPr lang="en-US" sz="1400" dirty="0"/>
              <a:t> 28: 189-209.</a:t>
            </a:r>
            <a:endParaRPr lang="en-AU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0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875" y="3593282"/>
            <a:ext cx="478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REVIEW FROM LAST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431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36437"/>
            <a:ext cx="7556313" cy="1116106"/>
          </a:xfrm>
        </p:spPr>
        <p:txBody>
          <a:bodyPr/>
          <a:lstStyle/>
          <a:p>
            <a:r>
              <a:rPr lang="en-US" dirty="0" smtClean="0"/>
              <a:t>Key point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12" y="957778"/>
            <a:ext cx="7940276" cy="3081545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No ‘Truth’, but lots of truths (bounded rationality)</a:t>
            </a:r>
          </a:p>
          <a:p>
            <a:pPr lvl="1" algn="just"/>
            <a:r>
              <a:rPr lang="en-US" sz="2400" dirty="0" smtClean="0"/>
              <a:t>Scarcity cannot (and should not) be understood, explained, or managed using single </a:t>
            </a:r>
            <a:r>
              <a:rPr lang="en-US" sz="2400" dirty="0" smtClean="0"/>
              <a:t>interpretation (</a:t>
            </a:r>
            <a:r>
              <a:rPr lang="en-US" sz="2400" dirty="0" smtClean="0"/>
              <a:t>i.e. production, economics, entitlements).</a:t>
            </a:r>
          </a:p>
          <a:p>
            <a:pPr lvl="1" algn="just"/>
            <a:r>
              <a:rPr lang="en-US" sz="2400" dirty="0" smtClean="0"/>
              <a:t>“whether different analytical frameworks should be invoked to explain different famines, depending on the configuration of causal factors in each case” (</a:t>
            </a:r>
            <a:r>
              <a:rPr lang="en-US" sz="2400" dirty="0" err="1" smtClean="0"/>
              <a:t>Deveraux</a:t>
            </a:r>
            <a:r>
              <a:rPr lang="en-US" sz="2400" dirty="0" smtClean="0"/>
              <a:t> 2007: 7).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4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5616"/>
            <a:ext cx="7556313" cy="1116106"/>
          </a:xfrm>
        </p:spPr>
        <p:txBody>
          <a:bodyPr/>
          <a:lstStyle/>
          <a:p>
            <a:r>
              <a:rPr lang="en-US" dirty="0" smtClean="0"/>
              <a:t>Key point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32" y="884904"/>
            <a:ext cx="7919455" cy="5241260"/>
          </a:xfrm>
        </p:spPr>
        <p:txBody>
          <a:bodyPr>
            <a:normAutofit/>
          </a:bodyPr>
          <a:lstStyle/>
          <a:p>
            <a:r>
              <a:rPr lang="en-US" sz="2400" dirty="0"/>
              <a:t>Commission &amp; Omission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400" dirty="0" smtClean="0"/>
              <a:t>Famines are associated with specific political regimes (colonial, military, autocratic).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400" dirty="0" smtClean="0"/>
              <a:t>Conflicts connected to famines (disrupt trade, used as a tool).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400" dirty="0" smtClean="0"/>
              <a:t>Global relations (World Bank demands for economic reform leading to famines; sanctions in Iraq).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400" dirty="0" smtClean="0"/>
              <a:t>No global accountability for famine response (often a product of publicity and chance.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706" y="2477730"/>
            <a:ext cx="2342279" cy="1894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Malthus</a:t>
            </a:r>
          </a:p>
          <a:p>
            <a:pPr algn="ctr"/>
            <a:r>
              <a:rPr lang="en-US" dirty="0" smtClean="0"/>
              <a:t>(Simon)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32846" y="1155580"/>
            <a:ext cx="2342279" cy="1894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Sen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Sangeetha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19915" y="2821280"/>
            <a:ext cx="2342279" cy="1894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Modern</a:t>
            </a:r>
          </a:p>
          <a:p>
            <a:pPr algn="ctr"/>
            <a:r>
              <a:rPr lang="en-US" dirty="0" smtClean="0"/>
              <a:t>(Brian)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9073" y="2269517"/>
            <a:ext cx="42340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Rather than a progression from one dominant interpretation to the next, it is the gradual accumulation of concepts and interpretations that allow us different vantages on issues.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56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875" y="3593282"/>
            <a:ext cx="7726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SOLAR RADIATION &amp; THE ENERGY BALANCE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157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48480" cy="731807"/>
          </a:xfrm>
        </p:spPr>
        <p:txBody>
          <a:bodyPr/>
          <a:lstStyle/>
          <a:p>
            <a:r>
              <a:rPr lang="en-US" sz="3600" dirty="0" smtClean="0"/>
              <a:t>Incoming Solar Radiation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760"/>
            <a:ext cx="8077200" cy="92552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2F2B20"/>
              </a:solidFill>
            </a:endParaRPr>
          </a:p>
        </p:txBody>
      </p:sp>
      <p:pic>
        <p:nvPicPr>
          <p:cNvPr id="4" name="Picture 3" descr="EG_7e_Figure_02_08_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760"/>
            <a:ext cx="8595360" cy="594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52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mine 2016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Famine 2016.thmx</Template>
  <TotalTime>4821</TotalTime>
  <Words>957</Words>
  <Application>Microsoft Macintosh PowerPoint</Application>
  <PresentationFormat>On-screen Show (4:3)</PresentationFormat>
  <Paragraphs>110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Famine 2016</vt:lpstr>
      <vt:lpstr>Geog 10001:  The Geography of Scarcity Hydrology</vt:lpstr>
      <vt:lpstr>Today we will cover…</vt:lpstr>
      <vt:lpstr>Essay question and deadline</vt:lpstr>
      <vt:lpstr>PowerPoint Presentation</vt:lpstr>
      <vt:lpstr>Key point 1</vt:lpstr>
      <vt:lpstr>Key point 2</vt:lpstr>
      <vt:lpstr>PowerPoint Presentation</vt:lpstr>
      <vt:lpstr>PowerPoint Presentation</vt:lpstr>
      <vt:lpstr>Incoming Solar Radiation</vt:lpstr>
      <vt:lpstr>Energy Balance</vt:lpstr>
      <vt:lpstr>Atmospheric Cycle</vt:lpstr>
      <vt:lpstr>PowerPoint Presentation</vt:lpstr>
      <vt:lpstr>Freshwater – is it really scarce?</vt:lpstr>
      <vt:lpstr>PowerPoint Presentation</vt:lpstr>
      <vt:lpstr>Water Cycle</vt:lpstr>
      <vt:lpstr>Where precipitation goes</vt:lpstr>
      <vt:lpstr>Water Cycle: what we need to know…</vt:lpstr>
      <vt:lpstr>PowerPoint Presentation</vt:lpstr>
      <vt:lpstr>Aquifers and Wells</vt:lpstr>
      <vt:lpstr>Saline Intrusion</vt:lpstr>
      <vt:lpstr>Conflict over ground water</vt:lpstr>
      <vt:lpstr>Water cycle and pollution</vt:lpstr>
      <vt:lpstr>Groundwater and pollution</vt:lpstr>
      <vt:lpstr>Water cycle and climate change</vt:lpstr>
      <vt:lpstr>PowerPoint Presentation</vt:lpstr>
      <vt:lpstr>Energy (potential &amp; kinetic)</vt:lpstr>
      <vt:lpstr>Run of river hydro</vt:lpstr>
      <vt:lpstr>Stream Velocity</vt:lpstr>
      <vt:lpstr>Erosion</vt:lpstr>
      <vt:lpstr>Sediment Transport</vt:lpstr>
      <vt:lpstr>PowerPoint Presentation</vt:lpstr>
      <vt:lpstr>Key point 1</vt:lpstr>
      <vt:lpstr>Next Class</vt:lpstr>
      <vt:lpstr>Questions or Concerns</vt:lpstr>
      <vt:lpstr>Sources &amp; Further Reading</vt:lpstr>
    </vt:vector>
  </TitlesOfParts>
  <Company>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 10001:  The Geography of Scarcity</dc:title>
  <dc:creator>Brian Cook</dc:creator>
  <cp:lastModifiedBy>Brian Robert</cp:lastModifiedBy>
  <cp:revision>242</cp:revision>
  <dcterms:created xsi:type="dcterms:W3CDTF">2013-03-04T06:15:33Z</dcterms:created>
  <dcterms:modified xsi:type="dcterms:W3CDTF">2016-05-12T23:45:41Z</dcterms:modified>
</cp:coreProperties>
</file>