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1" r:id="rId1"/>
  </p:sldMasterIdLst>
  <p:notesMasterIdLst>
    <p:notesMasterId r:id="rId26"/>
  </p:notesMasterIdLst>
  <p:handoutMasterIdLst>
    <p:handoutMasterId r:id="rId27"/>
  </p:handoutMasterIdLst>
  <p:sldIdLst>
    <p:sldId id="256" r:id="rId2"/>
    <p:sldId id="315" r:id="rId3"/>
    <p:sldId id="372" r:id="rId4"/>
    <p:sldId id="369" r:id="rId5"/>
    <p:sldId id="373" r:id="rId6"/>
    <p:sldId id="347" r:id="rId7"/>
    <p:sldId id="378" r:id="rId8"/>
    <p:sldId id="374" r:id="rId9"/>
    <p:sldId id="357" r:id="rId10"/>
    <p:sldId id="370" r:id="rId11"/>
    <p:sldId id="371" r:id="rId12"/>
    <p:sldId id="358" r:id="rId13"/>
    <p:sldId id="359" r:id="rId14"/>
    <p:sldId id="360" r:id="rId15"/>
    <p:sldId id="361" r:id="rId16"/>
    <p:sldId id="375" r:id="rId17"/>
    <p:sldId id="363" r:id="rId18"/>
    <p:sldId id="364" r:id="rId19"/>
    <p:sldId id="365" r:id="rId20"/>
    <p:sldId id="377" r:id="rId21"/>
    <p:sldId id="314" r:id="rId22"/>
    <p:sldId id="311" r:id="rId23"/>
    <p:sldId id="265" r:id="rId24"/>
    <p:sldId id="26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20" y="-5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C75E96-F299-D24E-9F14-8D79D0E9A548}" type="datetimeFigureOut">
              <a:rPr lang="en-US" smtClean="0"/>
              <a:t>23/05/16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643FC2-5A74-864C-B26D-482E2675C04A}" type="slidenum">
              <a:rPr lang="en-US" smtClean="0"/>
              <a:t>‹#›</a:t>
            </a:fld>
            <a:endParaRPr lang="en-US"/>
          </a:p>
        </p:txBody>
      </p:sp>
    </p:spTree>
    <p:extLst>
      <p:ext uri="{BB962C8B-B14F-4D97-AF65-F5344CB8AC3E}">
        <p14:creationId xmlns:p14="http://schemas.microsoft.com/office/powerpoint/2010/main" val="34386051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153E5A-5063-6144-B8E0-4630147AD1FA}" type="datetimeFigureOut">
              <a:rPr lang="en-US" smtClean="0"/>
              <a:t>23/05/16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ED7E54-DA5D-D244-9D7A-33AF95258BFB}" type="slidenum">
              <a:rPr lang="en-US" smtClean="0"/>
              <a:t>‹#›</a:t>
            </a:fld>
            <a:endParaRPr lang="en-US"/>
          </a:p>
        </p:txBody>
      </p:sp>
    </p:spTree>
    <p:extLst>
      <p:ext uri="{BB962C8B-B14F-4D97-AF65-F5344CB8AC3E}">
        <p14:creationId xmlns:p14="http://schemas.microsoft.com/office/powerpoint/2010/main" val="22009504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B9015F-B913-2842-8088-2FD06E83278C}" type="slidenum">
              <a:rPr lang="en-US" smtClean="0"/>
              <a:t>6</a:t>
            </a:fld>
            <a:endParaRPr lang="en-US"/>
          </a:p>
        </p:txBody>
      </p:sp>
    </p:spTree>
    <p:extLst>
      <p:ext uri="{BB962C8B-B14F-4D97-AF65-F5344CB8AC3E}">
        <p14:creationId xmlns:p14="http://schemas.microsoft.com/office/powerpoint/2010/main" val="1984323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B9015F-B913-2842-8088-2FD06E83278C}" type="slidenum">
              <a:rPr lang="en-US" smtClean="0"/>
              <a:t>7</a:t>
            </a:fld>
            <a:endParaRPr lang="en-US"/>
          </a:p>
        </p:txBody>
      </p:sp>
    </p:spTree>
    <p:extLst>
      <p:ext uri="{BB962C8B-B14F-4D97-AF65-F5344CB8AC3E}">
        <p14:creationId xmlns:p14="http://schemas.microsoft.com/office/powerpoint/2010/main" val="198432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50D968-9B0C-2047-8FA7-9C3F50F80885}" type="slidenum">
              <a:rPr lang="en-US" smtClean="0"/>
              <a:t>17</a:t>
            </a:fld>
            <a:endParaRPr lang="en-US"/>
          </a:p>
        </p:txBody>
      </p:sp>
    </p:spTree>
    <p:extLst>
      <p:ext uri="{BB962C8B-B14F-4D97-AF65-F5344CB8AC3E}">
        <p14:creationId xmlns:p14="http://schemas.microsoft.com/office/powerpoint/2010/main" val="2002054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ED7E54-DA5D-D244-9D7A-33AF95258BFB}" type="slidenum">
              <a:rPr lang="en-US" smtClean="0"/>
              <a:t>24</a:t>
            </a:fld>
            <a:endParaRPr lang="en-US"/>
          </a:p>
        </p:txBody>
      </p:sp>
    </p:spTree>
    <p:extLst>
      <p:ext uri="{BB962C8B-B14F-4D97-AF65-F5344CB8AC3E}">
        <p14:creationId xmlns:p14="http://schemas.microsoft.com/office/powerpoint/2010/main" val="2633725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4890C2BE-76A2-5E4A-90E1-C5678B0DDD37}" type="datetime1">
              <a:rPr lang="en-AU" smtClean="0"/>
              <a:t>23/05/16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2C050-ED53-B143-A1E3-EDE0EE1D0B9F}"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2A9E9B72-37EB-2143-B859-7503E7D8563A}" type="datetime1">
              <a:rPr lang="en-AU" smtClean="0"/>
              <a:t>23/05/16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1E7C5203-DEB6-F143-BAE1-EF5BF3ED60EF}" type="datetime1">
              <a:rPr lang="en-AU" smtClean="0"/>
              <a:t>23/05/16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8D0CA8E6-D8F9-844E-BDEF-A9F16107078F}" type="datetime1">
              <a:rPr lang="en-AU" smtClean="0"/>
              <a:t>23/05/16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4162299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8B6C3565-88B6-504E-BF58-FDE78D822682}" type="datetime1">
              <a:rPr lang="en-AU" smtClean="0"/>
              <a:t>23/05/16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110D18A8-B449-AD44-A73E-8818A89C4C86}" type="datetime1">
              <a:rPr lang="en-AU" smtClean="0"/>
              <a:t>23/05/16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88BFC4E0-E673-9D41-B8EF-AA0E9B332D0B}" type="datetime1">
              <a:rPr lang="en-AU" smtClean="0"/>
              <a:t>23/05/16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57235E83-8992-FB47-9B08-FC8D8D76F4FC}" type="datetime1">
              <a:rPr lang="en-AU" smtClean="0"/>
              <a:t>23/05/16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79DCAF07-D02B-EA4B-B288-5C64CA95676F}" type="datetime1">
              <a:rPr lang="en-AU" smtClean="0"/>
              <a:t>23/05/16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76CD6-1551-3D47-ADB2-805E98D8AEE8}" type="datetime1">
              <a:rPr lang="en-AU" smtClean="0"/>
              <a:t>23/05/16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496B41BC-AF17-EF4E-AAA6-DC8AD6240E0F}" type="datetime1">
              <a:rPr lang="en-AU" smtClean="0"/>
              <a:t>23/05/16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2C050-ED53-B143-A1E3-EDE0EE1D0B9F}"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06CB5389-7071-9042-A6D1-F11280005DA6}" type="datetime1">
              <a:rPr lang="en-AU" smtClean="0"/>
              <a:t>23/05/16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36182"/>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0" y="1195299"/>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CA8E6-D8F9-844E-BDEF-A9F16107078F}" type="datetime1">
              <a:rPr lang="en-AU" smtClean="0"/>
              <a:t>23/05/16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162F1D00-BD13-4404-86B0-79703945A0A7}"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youtube.com/watch?v=OPAejb2IpzI" TargetMode="External"/><Relationship Id="rId4"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www.smh.com.au/environment/water-issues/good-times-reignite-the-water-wars-20120601-1zn4a.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294640" y="4981767"/>
            <a:ext cx="4419600" cy="748553"/>
          </a:xfrm>
        </p:spPr>
        <p:txBody>
          <a:bodyPr>
            <a:normAutofit fontScale="47500" lnSpcReduction="20000"/>
          </a:bodyPr>
          <a:lstStyle/>
          <a:p>
            <a:pPr algn="l"/>
            <a:r>
              <a:rPr lang="en-US" dirty="0" smtClean="0"/>
              <a:t>Dr. Brian Cook</a:t>
            </a:r>
          </a:p>
          <a:p>
            <a:pPr algn="l"/>
            <a:r>
              <a:rPr lang="en-US" dirty="0" smtClean="0"/>
              <a:t>School of Geography</a:t>
            </a:r>
          </a:p>
          <a:p>
            <a:pPr algn="l"/>
            <a:r>
              <a:rPr lang="en-US" dirty="0" err="1" smtClean="0"/>
              <a:t>brian.cook@unimelb.edu.au</a:t>
            </a:r>
            <a:endParaRPr lang="en-US" dirty="0"/>
          </a:p>
        </p:txBody>
      </p:sp>
      <p:sp>
        <p:nvSpPr>
          <p:cNvPr id="7" name="Title 1"/>
          <p:cNvSpPr>
            <a:spLocks noGrp="1"/>
          </p:cNvSpPr>
          <p:nvPr>
            <p:ph type="ctrTitle"/>
          </p:nvPr>
        </p:nvSpPr>
        <p:spPr>
          <a:xfrm>
            <a:off x="294640" y="936883"/>
            <a:ext cx="8153840" cy="2673938"/>
          </a:xfrm>
        </p:spPr>
        <p:txBody>
          <a:bodyPr>
            <a:normAutofit fontScale="90000"/>
          </a:bodyPr>
          <a:lstStyle/>
          <a:p>
            <a:r>
              <a:rPr lang="en-US" sz="5500" dirty="0" smtClean="0"/>
              <a:t>Geog 10001: </a:t>
            </a:r>
            <a:br>
              <a:rPr lang="en-US" sz="5500" dirty="0" smtClean="0"/>
            </a:br>
            <a:r>
              <a:rPr lang="en-US" sz="5500" dirty="0" smtClean="0"/>
              <a:t>The Geography of Scarcity</a:t>
            </a:r>
            <a:br>
              <a:rPr lang="en-US" sz="5500" dirty="0" smtClean="0"/>
            </a:br>
            <a:r>
              <a:rPr lang="en-US" sz="2200" dirty="0" smtClean="0"/>
              <a:t>Water wars</a:t>
            </a:r>
            <a:endParaRPr lang="en-US" sz="2200" dirty="0"/>
          </a:p>
        </p:txBody>
      </p:sp>
    </p:spTree>
    <p:extLst>
      <p:ext uri="{BB962C8B-B14F-4D97-AF65-F5344CB8AC3E}">
        <p14:creationId xmlns:p14="http://schemas.microsoft.com/office/powerpoint/2010/main" val="2475526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306"/>
            <a:ext cx="8054787" cy="558053"/>
          </a:xfrm>
        </p:spPr>
        <p:txBody>
          <a:bodyPr/>
          <a:lstStyle/>
          <a:p>
            <a:r>
              <a:rPr lang="en-US" sz="2800" dirty="0"/>
              <a:t>Population Density and Social Pathology</a:t>
            </a:r>
          </a:p>
        </p:txBody>
      </p:sp>
      <p:sp>
        <p:nvSpPr>
          <p:cNvPr id="3" name="Content Placeholder 2"/>
          <p:cNvSpPr>
            <a:spLocks noGrp="1"/>
          </p:cNvSpPr>
          <p:nvPr>
            <p:ph idx="1"/>
          </p:nvPr>
        </p:nvSpPr>
        <p:spPr>
          <a:xfrm>
            <a:off x="0" y="829279"/>
            <a:ext cx="8054787" cy="1518872"/>
          </a:xfrm>
        </p:spPr>
        <p:txBody>
          <a:bodyPr>
            <a:noAutofit/>
          </a:bodyPr>
          <a:lstStyle/>
          <a:p>
            <a:pPr algn="just"/>
            <a:r>
              <a:rPr lang="en-US" sz="2400" dirty="0" smtClean="0"/>
              <a:t>“</a:t>
            </a:r>
            <a:r>
              <a:rPr lang="en-US" sz="2400" dirty="0"/>
              <a:t>When a population of laboratory rats </a:t>
            </a:r>
            <a:r>
              <a:rPr lang="en-US" sz="2400" dirty="0" smtClean="0"/>
              <a:t>is </a:t>
            </a:r>
            <a:r>
              <a:rPr lang="en-US" sz="2400" dirty="0"/>
              <a:t>allowed to </a:t>
            </a:r>
            <a:r>
              <a:rPr lang="en-US" sz="2400" dirty="0" smtClean="0"/>
              <a:t>increase </a:t>
            </a:r>
            <a:r>
              <a:rPr lang="en-US" sz="2400" dirty="0" smtClean="0"/>
              <a:t>in </a:t>
            </a:r>
            <a:r>
              <a:rPr lang="en-US" sz="2400" dirty="0" smtClean="0"/>
              <a:t>a </a:t>
            </a:r>
            <a:r>
              <a:rPr lang="en-US" sz="2400" dirty="0"/>
              <a:t>confined space, the rats develop acutely abnormal patterns </a:t>
            </a:r>
            <a:r>
              <a:rPr lang="en-US" sz="2400" dirty="0" smtClean="0"/>
              <a:t>of behavior </a:t>
            </a:r>
            <a:r>
              <a:rPr lang="en-US" sz="2400" dirty="0"/>
              <a:t>that can even lead to the extinction of the </a:t>
            </a:r>
            <a:r>
              <a:rPr lang="en-US" sz="2400" dirty="0" smtClean="0"/>
              <a:t>population” (Calhoun 1962: 139)</a:t>
            </a:r>
            <a:endParaRPr lang="en-US" sz="2400" dirty="0"/>
          </a:p>
        </p:txBody>
      </p:sp>
      <p:sp>
        <p:nvSpPr>
          <p:cNvPr id="4" name="Slide Number Placeholder 3"/>
          <p:cNvSpPr>
            <a:spLocks noGrp="1"/>
          </p:cNvSpPr>
          <p:nvPr>
            <p:ph type="sldNum" sz="quarter" idx="12"/>
          </p:nvPr>
        </p:nvSpPr>
        <p:spPr/>
        <p:txBody>
          <a:bodyPr/>
          <a:lstStyle/>
          <a:p>
            <a:fld id="{162F1D00-BD13-4404-86B0-79703945A0A7}" type="slidenum">
              <a:rPr lang="en-US" smtClean="0"/>
              <a:t>10</a:t>
            </a:fld>
            <a:endParaRPr lang="en-US"/>
          </a:p>
        </p:txBody>
      </p:sp>
      <p:pic>
        <p:nvPicPr>
          <p:cNvPr id="5" name="Picture 4" descr="Screen Shot 2015-04-27 at 9.55.3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958" y="2673051"/>
            <a:ext cx="3134120" cy="3899428"/>
          </a:xfrm>
          <a:prstGeom prst="rect">
            <a:avLst/>
          </a:prstGeom>
        </p:spPr>
      </p:pic>
      <p:pic>
        <p:nvPicPr>
          <p:cNvPr id="6" name="Picture 5"/>
          <p:cNvPicPr>
            <a:picLocks noChangeAspect="1"/>
          </p:cNvPicPr>
          <p:nvPr/>
        </p:nvPicPr>
        <p:blipFill>
          <a:blip r:embed="rId3"/>
          <a:stretch>
            <a:fillRect/>
          </a:stretch>
        </p:blipFill>
        <p:spPr>
          <a:xfrm>
            <a:off x="3872840" y="2673050"/>
            <a:ext cx="2287347" cy="3899429"/>
          </a:xfrm>
          <a:prstGeom prst="rect">
            <a:avLst/>
          </a:prstGeom>
        </p:spPr>
      </p:pic>
      <p:sp>
        <p:nvSpPr>
          <p:cNvPr id="7" name="TextBox 6"/>
          <p:cNvSpPr txBox="1"/>
          <p:nvPr/>
        </p:nvSpPr>
        <p:spPr>
          <a:xfrm>
            <a:off x="6364254" y="2997952"/>
            <a:ext cx="2657924" cy="3416320"/>
          </a:xfrm>
          <a:prstGeom prst="rect">
            <a:avLst/>
          </a:prstGeom>
          <a:noFill/>
        </p:spPr>
        <p:txBody>
          <a:bodyPr wrap="square" rtlCol="0">
            <a:spAutoFit/>
          </a:bodyPr>
          <a:lstStyle/>
          <a:p>
            <a:pPr marL="285750" indent="-285750">
              <a:buFont typeface="Arial"/>
              <a:buChar char="•"/>
            </a:pPr>
            <a:r>
              <a:rPr lang="en-US" sz="2400" dirty="0" smtClean="0"/>
              <a:t>Are we like rats?</a:t>
            </a:r>
          </a:p>
          <a:p>
            <a:pPr marL="285750" indent="-285750">
              <a:buFont typeface="Arial"/>
              <a:buChar char="•"/>
            </a:pPr>
            <a:r>
              <a:rPr lang="en-US" sz="2400" dirty="0" smtClean="0"/>
              <a:t>How much like rats are we?</a:t>
            </a:r>
          </a:p>
          <a:p>
            <a:pPr marL="285750" indent="-285750">
              <a:buFont typeface="Arial"/>
              <a:buChar char="•"/>
            </a:pPr>
            <a:r>
              <a:rPr lang="en-US" sz="2400" dirty="0" smtClean="0"/>
              <a:t>Can we overcome the factors affecting the rats?</a:t>
            </a:r>
            <a:endParaRPr lang="en-US" sz="2400" dirty="0"/>
          </a:p>
        </p:txBody>
      </p:sp>
    </p:spTree>
    <p:extLst>
      <p:ext uri="{BB962C8B-B14F-4D97-AF65-F5344CB8AC3E}">
        <p14:creationId xmlns:p14="http://schemas.microsoft.com/office/powerpoint/2010/main" val="20565638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474" y="668689"/>
            <a:ext cx="8188326" cy="4154776"/>
          </a:xfrm>
        </p:spPr>
        <p:txBody>
          <a:bodyPr>
            <a:noAutofit/>
          </a:bodyPr>
          <a:lstStyle/>
          <a:p>
            <a:pPr marL="0" indent="0" algn="just">
              <a:buNone/>
            </a:pPr>
            <a:r>
              <a:rPr lang="en-US" sz="2400" dirty="0"/>
              <a:t>“The consequences of the </a:t>
            </a:r>
            <a:r>
              <a:rPr lang="en-US" sz="2400" dirty="0" smtClean="0"/>
              <a:t>behavioral pathology </a:t>
            </a:r>
            <a:r>
              <a:rPr lang="en-US" sz="2400" dirty="0"/>
              <a:t>we observed were most </a:t>
            </a:r>
            <a:r>
              <a:rPr lang="en-US" sz="2400" dirty="0" smtClean="0"/>
              <a:t>apparent among </a:t>
            </a:r>
            <a:r>
              <a:rPr lang="en-US" sz="2400" dirty="0"/>
              <a:t>the females. Many </a:t>
            </a:r>
            <a:r>
              <a:rPr lang="en-US" sz="2400" dirty="0" smtClean="0"/>
              <a:t>were unable </a:t>
            </a:r>
            <a:r>
              <a:rPr lang="en-US" sz="2400" dirty="0"/>
              <a:t>to carry pregnancy to full term </a:t>
            </a:r>
            <a:r>
              <a:rPr lang="en-US" sz="2400" dirty="0" smtClean="0"/>
              <a:t>or to </a:t>
            </a:r>
            <a:r>
              <a:rPr lang="en-US" sz="2400" dirty="0"/>
              <a:t>survive delivery of their litters if </a:t>
            </a:r>
            <a:r>
              <a:rPr lang="en-US" sz="2400" dirty="0" smtClean="0"/>
              <a:t>they did</a:t>
            </a:r>
            <a:r>
              <a:rPr lang="en-US" sz="2400" dirty="0"/>
              <a:t>. An even greater number, after </a:t>
            </a:r>
            <a:r>
              <a:rPr lang="en-US" sz="2400" dirty="0" smtClean="0"/>
              <a:t>successfully giving </a:t>
            </a:r>
            <a:r>
              <a:rPr lang="en-US" sz="2400" dirty="0"/>
              <a:t>birth, fell short in </a:t>
            </a:r>
            <a:r>
              <a:rPr lang="en-US" sz="2400" dirty="0" smtClean="0"/>
              <a:t>their maternal </a:t>
            </a:r>
            <a:r>
              <a:rPr lang="en-US" sz="2400" dirty="0"/>
              <a:t>functions. Among the </a:t>
            </a:r>
            <a:r>
              <a:rPr lang="en-US" sz="2400" dirty="0" smtClean="0"/>
              <a:t>males the </a:t>
            </a:r>
            <a:r>
              <a:rPr lang="en-US" sz="2400" dirty="0"/>
              <a:t>behavior disturbances ranged </a:t>
            </a:r>
            <a:r>
              <a:rPr lang="en-US" sz="2400" dirty="0" smtClean="0"/>
              <a:t>from sexual </a:t>
            </a:r>
            <a:r>
              <a:rPr lang="en-US" sz="2400" dirty="0"/>
              <a:t>deviation to cannibalism </a:t>
            </a:r>
            <a:r>
              <a:rPr lang="en-US" sz="2400" dirty="0" smtClean="0"/>
              <a:t>and from </a:t>
            </a:r>
            <a:r>
              <a:rPr lang="en-US" sz="2400" dirty="0"/>
              <a:t>frenetic </a:t>
            </a:r>
            <a:r>
              <a:rPr lang="en-US" sz="2400" dirty="0" err="1"/>
              <a:t>overactivity</a:t>
            </a:r>
            <a:r>
              <a:rPr lang="en-US" sz="2400" dirty="0"/>
              <a:t> to a </a:t>
            </a:r>
            <a:r>
              <a:rPr lang="en-US" sz="2400" dirty="0" smtClean="0"/>
              <a:t>pathological withdrawal </a:t>
            </a:r>
            <a:r>
              <a:rPr lang="en-US" sz="2400" dirty="0"/>
              <a:t>from which </a:t>
            </a:r>
            <a:r>
              <a:rPr lang="en-US" sz="2400" dirty="0" smtClean="0"/>
              <a:t>individuals would </a:t>
            </a:r>
            <a:r>
              <a:rPr lang="en-US" sz="2400" dirty="0"/>
              <a:t>emerge to eat, drink and </a:t>
            </a:r>
            <a:r>
              <a:rPr lang="en-US" sz="2400" dirty="0" smtClean="0"/>
              <a:t>move about </a:t>
            </a:r>
            <a:r>
              <a:rPr lang="en-US" sz="2400" dirty="0"/>
              <a:t>only when other members of </a:t>
            </a:r>
            <a:r>
              <a:rPr lang="en-US" sz="2400" dirty="0" smtClean="0"/>
              <a:t>the community </a:t>
            </a:r>
            <a:r>
              <a:rPr lang="en-US" sz="2400" dirty="0"/>
              <a:t>were </a:t>
            </a:r>
            <a:r>
              <a:rPr lang="en-US" sz="2400" dirty="0" smtClean="0"/>
              <a:t>asleep” (Calhoun 1962: 139).</a:t>
            </a:r>
            <a:endParaRPr lang="en-US" sz="2400" dirty="0"/>
          </a:p>
        </p:txBody>
      </p:sp>
      <p:sp>
        <p:nvSpPr>
          <p:cNvPr id="4" name="Slide Number Placeholder 3"/>
          <p:cNvSpPr>
            <a:spLocks noGrp="1"/>
          </p:cNvSpPr>
          <p:nvPr>
            <p:ph type="sldNum" sz="quarter" idx="12"/>
          </p:nvPr>
        </p:nvSpPr>
        <p:spPr/>
        <p:txBody>
          <a:bodyPr/>
          <a:lstStyle/>
          <a:p>
            <a:fld id="{162F1D00-BD13-4404-86B0-79703945A0A7}" type="slidenum">
              <a:rPr lang="en-US" smtClean="0"/>
              <a:t>11</a:t>
            </a:fld>
            <a:endParaRPr lang="en-US"/>
          </a:p>
        </p:txBody>
      </p:sp>
    </p:spTree>
    <p:extLst>
      <p:ext uri="{BB962C8B-B14F-4D97-AF65-F5344CB8AC3E}">
        <p14:creationId xmlns:p14="http://schemas.microsoft.com/office/powerpoint/2010/main" val="24543439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79" cy="731807"/>
          </a:xfrm>
        </p:spPr>
        <p:txBody>
          <a:bodyPr/>
          <a:lstStyle/>
          <a:p>
            <a:r>
              <a:rPr lang="en-US" sz="3600" dirty="0" smtClean="0"/>
              <a:t>Homer-Dixon: environmental conflicts</a:t>
            </a:r>
            <a:endParaRPr lang="en-US" sz="3600" dirty="0"/>
          </a:p>
        </p:txBody>
      </p:sp>
      <p:sp>
        <p:nvSpPr>
          <p:cNvPr id="3" name="Content Placeholder 2"/>
          <p:cNvSpPr>
            <a:spLocks noGrp="1"/>
          </p:cNvSpPr>
          <p:nvPr>
            <p:ph idx="1"/>
          </p:nvPr>
        </p:nvSpPr>
        <p:spPr>
          <a:xfrm>
            <a:off x="0" y="914759"/>
            <a:ext cx="8686800" cy="5486041"/>
          </a:xfrm>
        </p:spPr>
        <p:txBody>
          <a:bodyPr>
            <a:normAutofit fontScale="77500" lnSpcReduction="20000"/>
          </a:bodyPr>
          <a:lstStyle/>
          <a:p>
            <a:pPr algn="just"/>
            <a:r>
              <a:rPr lang="en-US" dirty="0" smtClean="0">
                <a:solidFill>
                  <a:srgbClr val="FFFFFF"/>
                </a:solidFill>
              </a:rPr>
              <a:t>“Homer-Dixon (1994) identifies three ways that humans cause a scarcity of renewable resources. The first is a reduction in the quality and quantity of renewable resources at higher rates, undercutting natural renewal (supply-induced scarcity). The second is increased population growth or per capita consumption (demand-induced scarcity), and the third is unequal resource access (structural scarcity)” (</a:t>
            </a:r>
            <a:r>
              <a:rPr lang="en-US" dirty="0" err="1" smtClean="0">
                <a:solidFill>
                  <a:srgbClr val="FFFFFF"/>
                </a:solidFill>
              </a:rPr>
              <a:t>Dwivedi</a:t>
            </a:r>
            <a:r>
              <a:rPr lang="en-US" dirty="0" smtClean="0">
                <a:solidFill>
                  <a:srgbClr val="FFFFFF"/>
                </a:solidFill>
              </a:rPr>
              <a:t> 2004: 51 in Mitchel 2004).</a:t>
            </a:r>
          </a:p>
          <a:p>
            <a:pPr algn="just"/>
            <a:r>
              <a:rPr lang="en-US" dirty="0" smtClean="0">
                <a:solidFill>
                  <a:srgbClr val="FFFFFF"/>
                </a:solidFill>
              </a:rPr>
              <a:t>Resource scarcity can be caused </a:t>
            </a:r>
            <a:r>
              <a:rPr lang="en-US" dirty="0" smtClean="0">
                <a:solidFill>
                  <a:srgbClr val="FFFFFF"/>
                </a:solidFill>
              </a:rPr>
              <a:t>by:</a:t>
            </a:r>
            <a:endParaRPr lang="en-US" dirty="0" smtClean="0">
              <a:solidFill>
                <a:srgbClr val="FFFFFF"/>
              </a:solidFill>
            </a:endParaRPr>
          </a:p>
          <a:p>
            <a:pPr lvl="1" algn="just"/>
            <a:r>
              <a:rPr lang="en-US" dirty="0" smtClean="0">
                <a:solidFill>
                  <a:srgbClr val="FFFFFF"/>
                </a:solidFill>
              </a:rPr>
              <a:t>Climate change;</a:t>
            </a:r>
          </a:p>
          <a:p>
            <a:pPr lvl="1" algn="just"/>
            <a:r>
              <a:rPr lang="en-US" dirty="0" smtClean="0">
                <a:solidFill>
                  <a:srgbClr val="FFFFFF"/>
                </a:solidFill>
              </a:rPr>
              <a:t>Decreased agricultural outputs;</a:t>
            </a:r>
          </a:p>
          <a:p>
            <a:pPr lvl="1" algn="just"/>
            <a:r>
              <a:rPr lang="en-US" dirty="0" smtClean="0">
                <a:solidFill>
                  <a:srgbClr val="FFFFFF"/>
                </a:solidFill>
              </a:rPr>
              <a:t>Decreased economic outputs;</a:t>
            </a:r>
          </a:p>
          <a:p>
            <a:pPr lvl="1" algn="just"/>
            <a:r>
              <a:rPr lang="en-US" dirty="0" smtClean="0">
                <a:solidFill>
                  <a:srgbClr val="FFFFFF"/>
                </a:solidFill>
              </a:rPr>
              <a:t>Population change (growth, decline, movement);</a:t>
            </a:r>
          </a:p>
          <a:p>
            <a:pPr lvl="1" algn="just"/>
            <a:r>
              <a:rPr lang="en-US" dirty="0" smtClean="0">
                <a:solidFill>
                  <a:srgbClr val="FFFFFF"/>
                </a:solidFill>
              </a:rPr>
              <a:t>Institutional disruptions (strikes, disasters)</a:t>
            </a:r>
          </a:p>
          <a:p>
            <a:pPr lvl="1" algn="just"/>
            <a:r>
              <a:rPr lang="en-US" dirty="0" smtClean="0">
                <a:solidFill>
                  <a:srgbClr val="FFFFFF"/>
                </a:solidFill>
              </a:rPr>
              <a:t>Social disruptions (war, generational change).</a:t>
            </a:r>
          </a:p>
          <a:p>
            <a:pPr lvl="1" algn="just"/>
            <a:endParaRPr lang="en-US" dirty="0">
              <a:solidFill>
                <a:srgbClr val="FFFFFF"/>
              </a:solidFill>
            </a:endParaRPr>
          </a:p>
        </p:txBody>
      </p:sp>
      <p:sp>
        <p:nvSpPr>
          <p:cNvPr id="4" name="Slide Number Placeholder 3"/>
          <p:cNvSpPr>
            <a:spLocks noGrp="1"/>
          </p:cNvSpPr>
          <p:nvPr>
            <p:ph type="sldNum" sz="quarter" idx="12"/>
          </p:nvPr>
        </p:nvSpPr>
        <p:spPr/>
        <p:txBody>
          <a:bodyPr/>
          <a:lstStyle/>
          <a:p>
            <a:fld id="{162F1D00-BD13-4404-86B0-79703945A0A7}" type="slidenum">
              <a:rPr lang="en-US" smtClean="0"/>
              <a:t>12</a:t>
            </a:fld>
            <a:endParaRPr lang="en-US"/>
          </a:p>
        </p:txBody>
      </p:sp>
    </p:spTree>
    <p:extLst>
      <p:ext uri="{BB962C8B-B14F-4D97-AF65-F5344CB8AC3E}">
        <p14:creationId xmlns:p14="http://schemas.microsoft.com/office/powerpoint/2010/main" val="1590174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80" cy="731807"/>
          </a:xfrm>
        </p:spPr>
        <p:txBody>
          <a:bodyPr/>
          <a:lstStyle/>
          <a:p>
            <a:r>
              <a:rPr lang="en-US" sz="3600" dirty="0" smtClean="0"/>
              <a:t>Scarcity based tensions</a:t>
            </a:r>
            <a:endParaRPr lang="en-US" sz="3600" dirty="0"/>
          </a:p>
        </p:txBody>
      </p:sp>
      <p:sp>
        <p:nvSpPr>
          <p:cNvPr id="3" name="Content Placeholder 2"/>
          <p:cNvSpPr>
            <a:spLocks noGrp="1"/>
          </p:cNvSpPr>
          <p:nvPr>
            <p:ph idx="1"/>
          </p:nvPr>
        </p:nvSpPr>
        <p:spPr>
          <a:xfrm>
            <a:off x="0" y="587050"/>
            <a:ext cx="8686800" cy="5486041"/>
          </a:xfrm>
        </p:spPr>
        <p:txBody>
          <a:bodyPr>
            <a:noAutofit/>
          </a:bodyPr>
          <a:lstStyle/>
          <a:p>
            <a:pPr algn="just"/>
            <a:r>
              <a:rPr lang="en-US" sz="2300" dirty="0" smtClean="0">
                <a:solidFill>
                  <a:srgbClr val="FFFFFF"/>
                </a:solidFill>
              </a:rPr>
              <a:t>The environment is the most prominent ‘security’ issue of the 21</a:t>
            </a:r>
            <a:r>
              <a:rPr lang="en-US" sz="2300" baseline="30000" dirty="0" smtClean="0">
                <a:solidFill>
                  <a:srgbClr val="FFFFFF"/>
                </a:solidFill>
              </a:rPr>
              <a:t>st</a:t>
            </a:r>
            <a:r>
              <a:rPr lang="en-US" sz="2300" dirty="0" smtClean="0">
                <a:solidFill>
                  <a:srgbClr val="FFFFFF"/>
                </a:solidFill>
              </a:rPr>
              <a:t> century:</a:t>
            </a:r>
          </a:p>
          <a:p>
            <a:pPr lvl="1" algn="just"/>
            <a:r>
              <a:rPr lang="en-US" sz="2300" dirty="0" smtClean="0">
                <a:solidFill>
                  <a:srgbClr val="FFFFFF"/>
                </a:solidFill>
              </a:rPr>
              <a:t>Political and strategic impacts of population surges;</a:t>
            </a:r>
          </a:p>
          <a:p>
            <a:pPr lvl="1" algn="just"/>
            <a:r>
              <a:rPr lang="en-US" sz="2300" dirty="0" smtClean="0">
                <a:solidFill>
                  <a:srgbClr val="FFFFFF"/>
                </a:solidFill>
              </a:rPr>
              <a:t>Disease vectors and emergence;</a:t>
            </a:r>
          </a:p>
          <a:p>
            <a:pPr lvl="1" algn="just"/>
            <a:r>
              <a:rPr lang="en-US" sz="2300" dirty="0" smtClean="0">
                <a:solidFill>
                  <a:srgbClr val="FFFFFF"/>
                </a:solidFill>
              </a:rPr>
              <a:t>Deforestation and soil degradation;</a:t>
            </a:r>
          </a:p>
          <a:p>
            <a:pPr lvl="1" algn="just"/>
            <a:r>
              <a:rPr lang="en-US" sz="2300" dirty="0" smtClean="0">
                <a:solidFill>
                  <a:srgbClr val="FFFFFF"/>
                </a:solidFill>
              </a:rPr>
              <a:t>Water depletion and pollution;</a:t>
            </a:r>
          </a:p>
          <a:p>
            <a:pPr lvl="1" algn="just"/>
            <a:r>
              <a:rPr lang="en-US" sz="2300" dirty="0" smtClean="0">
                <a:solidFill>
                  <a:srgbClr val="FFFFFF"/>
                </a:solidFill>
              </a:rPr>
              <a:t>Air pollution;</a:t>
            </a:r>
          </a:p>
          <a:p>
            <a:pPr lvl="1" algn="just"/>
            <a:r>
              <a:rPr lang="en-US" sz="2300" dirty="0" smtClean="0">
                <a:solidFill>
                  <a:srgbClr val="FFFFFF"/>
                </a:solidFill>
              </a:rPr>
              <a:t>Seal level rise.</a:t>
            </a:r>
          </a:p>
          <a:p>
            <a:pPr algn="just"/>
            <a:r>
              <a:rPr lang="en-US" sz="2300" dirty="0" smtClean="0">
                <a:solidFill>
                  <a:srgbClr val="FFFFFF"/>
                </a:solidFill>
              </a:rPr>
              <a:t>“each could lead to mass migrations and increasing group conflicts. Water, he argues, will be in dangerously short supply in areas such as the Middle East, central Asia, and the southwestern US. Water scarcity could cause wars between nations not only over access to fresh water but also over the damming of different parts of </a:t>
            </a:r>
            <a:r>
              <a:rPr lang="en-US" sz="2300" dirty="0">
                <a:solidFill>
                  <a:srgbClr val="FFFFFF"/>
                </a:solidFill>
              </a:rPr>
              <a:t>rivers” (</a:t>
            </a:r>
            <a:r>
              <a:rPr lang="en-US" sz="2300" dirty="0" err="1">
                <a:solidFill>
                  <a:srgbClr val="FFFFFF"/>
                </a:solidFill>
              </a:rPr>
              <a:t>Dwivedi</a:t>
            </a:r>
            <a:r>
              <a:rPr lang="en-US" sz="2300" dirty="0">
                <a:solidFill>
                  <a:srgbClr val="FFFFFF"/>
                </a:solidFill>
              </a:rPr>
              <a:t> 2004: 51 in Mitchel 2004)</a:t>
            </a:r>
            <a:r>
              <a:rPr lang="en-US" sz="2300" dirty="0" smtClean="0">
                <a:solidFill>
                  <a:srgbClr val="FFFFFF"/>
                </a:solidFill>
              </a:rPr>
              <a:t>. </a:t>
            </a:r>
            <a:endParaRPr lang="en-US" sz="2300" dirty="0">
              <a:solidFill>
                <a:srgbClr val="FFFFFF"/>
              </a:solidFill>
            </a:endParaRPr>
          </a:p>
        </p:txBody>
      </p:sp>
      <p:sp>
        <p:nvSpPr>
          <p:cNvPr id="4" name="Slide Number Placeholder 3"/>
          <p:cNvSpPr>
            <a:spLocks noGrp="1"/>
          </p:cNvSpPr>
          <p:nvPr>
            <p:ph type="sldNum" sz="quarter" idx="12"/>
          </p:nvPr>
        </p:nvSpPr>
        <p:spPr/>
        <p:txBody>
          <a:bodyPr/>
          <a:lstStyle/>
          <a:p>
            <a:fld id="{162F1D00-BD13-4404-86B0-79703945A0A7}" type="slidenum">
              <a:rPr lang="en-US" smtClean="0"/>
              <a:t>13</a:t>
            </a:fld>
            <a:endParaRPr lang="en-US"/>
          </a:p>
        </p:txBody>
      </p:sp>
    </p:spTree>
    <p:extLst>
      <p:ext uri="{BB962C8B-B14F-4D97-AF65-F5344CB8AC3E}">
        <p14:creationId xmlns:p14="http://schemas.microsoft.com/office/powerpoint/2010/main" val="31152276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011"/>
            <a:ext cx="8054788" cy="728296"/>
          </a:xfrm>
        </p:spPr>
        <p:txBody>
          <a:bodyPr/>
          <a:lstStyle/>
          <a:p>
            <a:r>
              <a:rPr lang="en-US" cap="small" dirty="0" smtClean="0"/>
              <a:t>Water wars?</a:t>
            </a:r>
            <a:endParaRPr lang="en-US" cap="small" dirty="0"/>
          </a:p>
        </p:txBody>
      </p:sp>
      <p:sp>
        <p:nvSpPr>
          <p:cNvPr id="3" name="Content Placeholder 2"/>
          <p:cNvSpPr>
            <a:spLocks noGrp="1"/>
          </p:cNvSpPr>
          <p:nvPr>
            <p:ph idx="1"/>
          </p:nvPr>
        </p:nvSpPr>
        <p:spPr>
          <a:xfrm>
            <a:off x="-1" y="912707"/>
            <a:ext cx="8967820" cy="5283200"/>
          </a:xfrm>
        </p:spPr>
        <p:txBody>
          <a:bodyPr>
            <a:noAutofit/>
          </a:bodyPr>
          <a:lstStyle/>
          <a:p>
            <a:pPr algn="just"/>
            <a:r>
              <a:rPr lang="en-US" dirty="0" smtClean="0"/>
              <a:t>Aaron Wolf</a:t>
            </a:r>
          </a:p>
          <a:p>
            <a:pPr lvl="1" algn="just"/>
            <a:r>
              <a:rPr lang="en-US" sz="2000" dirty="0" smtClean="0"/>
              <a:t>“</a:t>
            </a:r>
            <a:r>
              <a:rPr lang="en-US" sz="2000" dirty="0"/>
              <a:t>This </a:t>
            </a:r>
            <a:r>
              <a:rPr lang="en-US" sz="2000" dirty="0" smtClean="0"/>
              <a:t>paper investigates </a:t>
            </a:r>
            <a:r>
              <a:rPr lang="en-US" sz="2000" dirty="0"/>
              <a:t>the reality of historic water </a:t>
            </a:r>
            <a:r>
              <a:rPr lang="en-US" sz="2000" dirty="0" err="1" smtClean="0"/>
              <a:t>confict</a:t>
            </a:r>
            <a:r>
              <a:rPr lang="en-US" sz="2000" dirty="0" smtClean="0"/>
              <a:t> </a:t>
            </a:r>
            <a:r>
              <a:rPr lang="en-US" sz="2000" dirty="0"/>
              <a:t>and draws lessons for the plausibility of future `</a:t>
            </a:r>
            <a:r>
              <a:rPr lang="en-US" sz="2000" dirty="0" smtClean="0"/>
              <a:t>water wars</a:t>
            </a:r>
            <a:r>
              <a:rPr lang="en-US" sz="2000" dirty="0"/>
              <a:t>'. The datasets of </a:t>
            </a:r>
            <a:r>
              <a:rPr lang="en-US" sz="2000" dirty="0" smtClean="0"/>
              <a:t>conflict </a:t>
            </a:r>
            <a:r>
              <a:rPr lang="en-US" sz="2000" dirty="0"/>
              <a:t>are explored for those related to water </a:t>
            </a:r>
            <a:r>
              <a:rPr lang="en-US" sz="2000" dirty="0" smtClean="0"/>
              <a:t>- only </a:t>
            </a:r>
            <a:r>
              <a:rPr lang="en-US" sz="2000" dirty="0"/>
              <a:t>seven minor </a:t>
            </a:r>
            <a:r>
              <a:rPr lang="en-US" sz="2000" dirty="0" smtClean="0"/>
              <a:t>skirmishes are </a:t>
            </a:r>
            <a:r>
              <a:rPr lang="en-US" sz="2000" dirty="0"/>
              <a:t>found in this century; no war has ever been fought over water. In contrast, 145 water-related </a:t>
            </a:r>
            <a:r>
              <a:rPr lang="en-US" sz="2000" dirty="0" smtClean="0"/>
              <a:t>treaties were </a:t>
            </a:r>
            <a:r>
              <a:rPr lang="en-US" sz="2000" dirty="0"/>
              <a:t>signed in the same </a:t>
            </a:r>
            <a:r>
              <a:rPr lang="en-US" sz="2000" dirty="0" smtClean="0"/>
              <a:t>period” (Wolf 1998: 251).</a:t>
            </a:r>
          </a:p>
          <a:p>
            <a:pPr lvl="1" algn="just"/>
            <a:r>
              <a:rPr lang="en-US" sz="2000" dirty="0" smtClean="0"/>
              <a:t>“</a:t>
            </a:r>
            <a:r>
              <a:rPr lang="en-US" sz="2000" dirty="0"/>
              <a:t>War </a:t>
            </a:r>
            <a:r>
              <a:rPr lang="en-US" sz="2000" dirty="0" smtClean="0"/>
              <a:t>over water </a:t>
            </a:r>
            <a:r>
              <a:rPr lang="en-US" sz="2000" dirty="0"/>
              <a:t>seems neither strategically rational, hydrographically </a:t>
            </a:r>
            <a:r>
              <a:rPr lang="en-US" sz="2000" dirty="0" smtClean="0"/>
              <a:t>effective</a:t>
            </a:r>
            <a:r>
              <a:rPr lang="en-US" sz="2000" dirty="0"/>
              <a:t>, nor economically viable. </a:t>
            </a:r>
            <a:r>
              <a:rPr lang="en-US" sz="2000" dirty="0" smtClean="0"/>
              <a:t>Shared interests </a:t>
            </a:r>
            <a:r>
              <a:rPr lang="en-US" sz="2000" dirty="0"/>
              <a:t>along a waterway seem to consistently outweigh water's </a:t>
            </a:r>
            <a:r>
              <a:rPr lang="en-US" sz="2000" dirty="0" smtClean="0"/>
              <a:t>conflict</a:t>
            </a:r>
            <a:r>
              <a:rPr lang="en-US" sz="2000" dirty="0"/>
              <a:t>-inducing </a:t>
            </a:r>
            <a:r>
              <a:rPr lang="en-US" sz="2000" dirty="0" smtClean="0"/>
              <a:t>characteristics. Furthermore</a:t>
            </a:r>
            <a:r>
              <a:rPr lang="en-US" sz="2000" dirty="0"/>
              <a:t>, once cooperative water regimes are established through treaty, they turn out to </a:t>
            </a:r>
            <a:r>
              <a:rPr lang="en-US" sz="2000" dirty="0" smtClean="0"/>
              <a:t>be impressively </a:t>
            </a:r>
            <a:r>
              <a:rPr lang="en-US" sz="2000" dirty="0"/>
              <a:t>resilient over time, even between otherwise hostile </a:t>
            </a:r>
            <a:r>
              <a:rPr lang="en-US" sz="2000" dirty="0" err="1"/>
              <a:t>riparians</a:t>
            </a:r>
            <a:r>
              <a:rPr lang="en-US" sz="2000" dirty="0"/>
              <a:t> and even as </a:t>
            </a:r>
            <a:r>
              <a:rPr lang="en-US" sz="2000" dirty="0" smtClean="0"/>
              <a:t>conflict </a:t>
            </a:r>
            <a:r>
              <a:rPr lang="en-US" sz="2000" dirty="0"/>
              <a:t>is </a:t>
            </a:r>
            <a:r>
              <a:rPr lang="en-US" sz="2000" dirty="0" smtClean="0"/>
              <a:t>waged over </a:t>
            </a:r>
            <a:r>
              <a:rPr lang="en-US" sz="2000" dirty="0"/>
              <a:t>other issues. These patterns suggest that the more valuable lesson of international water is as </a:t>
            </a:r>
            <a:r>
              <a:rPr lang="en-US" sz="2000" dirty="0" smtClean="0"/>
              <a:t>are sources </a:t>
            </a:r>
            <a:r>
              <a:rPr lang="en-US" sz="2000" dirty="0"/>
              <a:t>whose characteristics tend to induce cooperation and incite violence only in the </a:t>
            </a:r>
            <a:r>
              <a:rPr lang="en-US" sz="2000" dirty="0" smtClean="0"/>
              <a:t>exception” </a:t>
            </a:r>
            <a:r>
              <a:rPr lang="en-US" sz="2000" dirty="0"/>
              <a:t>(Wolf 1998: 251)</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fld id="{162F1D00-BD13-4404-86B0-79703945A0A7}" type="slidenum">
              <a:rPr lang="en-US" smtClean="0"/>
              <a:t>14</a:t>
            </a:fld>
            <a:endParaRPr lang="en-US"/>
          </a:p>
        </p:txBody>
      </p:sp>
    </p:spTree>
    <p:extLst>
      <p:ext uri="{BB962C8B-B14F-4D97-AF65-F5344CB8AC3E}">
        <p14:creationId xmlns:p14="http://schemas.microsoft.com/office/powerpoint/2010/main" val="1113508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473" y="266628"/>
            <a:ext cx="8726437" cy="2950633"/>
          </a:xfrm>
        </p:spPr>
        <p:txBody>
          <a:bodyPr>
            <a:noAutofit/>
          </a:bodyPr>
          <a:lstStyle/>
          <a:p>
            <a:pPr marL="0" indent="0" algn="just">
              <a:buNone/>
            </a:pPr>
            <a:r>
              <a:rPr lang="en-US" sz="2400" dirty="0" smtClean="0"/>
              <a:t>“</a:t>
            </a:r>
            <a:r>
              <a:rPr lang="en-US" sz="2400" dirty="0"/>
              <a:t>While it is true that </a:t>
            </a:r>
            <a:r>
              <a:rPr lang="en-US" sz="2400" dirty="0" smtClean="0"/>
              <a:t>water disputes </a:t>
            </a:r>
            <a:r>
              <a:rPr lang="en-US" sz="2400" dirty="0"/>
              <a:t>have taken a military turn on at least seventeen occasions during </a:t>
            </a:r>
            <a:r>
              <a:rPr lang="en-US" sz="2400" dirty="0" smtClean="0"/>
              <a:t>the period </a:t>
            </a:r>
            <a:r>
              <a:rPr lang="en-US" sz="2400" dirty="0"/>
              <a:t>1900–2001, the last all-out war over water took place 4,500 years </a:t>
            </a:r>
            <a:r>
              <a:rPr lang="en-US" sz="2400" dirty="0" smtClean="0"/>
              <a:t>ago — between </a:t>
            </a:r>
            <a:r>
              <a:rPr lang="en-US" sz="2400" dirty="0"/>
              <a:t>the city-states of Lagash and </a:t>
            </a:r>
            <a:r>
              <a:rPr lang="en-US" sz="2400" dirty="0" err="1"/>
              <a:t>Umma</a:t>
            </a:r>
            <a:r>
              <a:rPr lang="en-US" sz="2400" dirty="0" smtClean="0"/>
              <a:t>.  </a:t>
            </a:r>
            <a:r>
              <a:rPr lang="en-US" sz="2400" dirty="0"/>
              <a:t>In comparison, thousands of </a:t>
            </a:r>
            <a:r>
              <a:rPr lang="en-US" sz="2400" dirty="0" smtClean="0"/>
              <a:t>water agreements </a:t>
            </a:r>
            <a:r>
              <a:rPr lang="en-US" sz="2400" dirty="0"/>
              <a:t>have been concluded, the oldest dating back to 3100 BCE</a:t>
            </a:r>
            <a:r>
              <a:rPr lang="en-US" sz="2400" dirty="0" smtClean="0"/>
              <a:t>. </a:t>
            </a:r>
            <a:r>
              <a:rPr lang="en-US" sz="2400" dirty="0"/>
              <a:t>Consequently</a:t>
            </a:r>
            <a:r>
              <a:rPr lang="en-US" sz="2400" dirty="0" smtClean="0"/>
              <a:t>, as </a:t>
            </a:r>
            <a:r>
              <a:rPr lang="en-US" sz="2400" dirty="0"/>
              <a:t>Wolf and </a:t>
            </a:r>
            <a:r>
              <a:rPr lang="en-US" sz="2400" dirty="0" err="1"/>
              <a:t>Hamner</a:t>
            </a:r>
            <a:r>
              <a:rPr lang="en-US" sz="2400" dirty="0"/>
              <a:t> have noted, “the more valuable lesson of </a:t>
            </a:r>
            <a:r>
              <a:rPr lang="en-US" sz="2400" dirty="0" smtClean="0"/>
              <a:t>international water </a:t>
            </a:r>
            <a:r>
              <a:rPr lang="en-US" sz="2400" dirty="0"/>
              <a:t>is as a resource whose characteristics tend to induce cooperation</a:t>
            </a:r>
            <a:r>
              <a:rPr lang="en-US" sz="2400" dirty="0" smtClean="0"/>
              <a:t>, and </a:t>
            </a:r>
            <a:r>
              <a:rPr lang="en-US" sz="2400" dirty="0"/>
              <a:t>incite violence only in the </a:t>
            </a:r>
            <a:r>
              <a:rPr lang="en-US" sz="2400" dirty="0" smtClean="0"/>
              <a:t>exception” (Dinar 2009: 109).</a:t>
            </a:r>
            <a:endParaRPr lang="en-US" sz="2400" dirty="0"/>
          </a:p>
        </p:txBody>
      </p:sp>
      <p:sp>
        <p:nvSpPr>
          <p:cNvPr id="2" name="Slide Number Placeholder 1"/>
          <p:cNvSpPr>
            <a:spLocks noGrp="1"/>
          </p:cNvSpPr>
          <p:nvPr>
            <p:ph type="sldNum" sz="quarter" idx="12"/>
          </p:nvPr>
        </p:nvSpPr>
        <p:spPr/>
        <p:txBody>
          <a:bodyPr/>
          <a:lstStyle/>
          <a:p>
            <a:fld id="{162F1D00-BD13-4404-86B0-79703945A0A7}" type="slidenum">
              <a:rPr lang="en-US" smtClean="0"/>
              <a:t>15</a:t>
            </a:fld>
            <a:endParaRPr lang="en-US"/>
          </a:p>
        </p:txBody>
      </p:sp>
      <p:pic>
        <p:nvPicPr>
          <p:cNvPr id="4" name="Picture 3" descr="Screen Shot 2013-05-15 at 7.0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1511" y="4024066"/>
            <a:ext cx="3219909" cy="2646800"/>
          </a:xfrm>
          <a:prstGeom prst="rect">
            <a:avLst/>
          </a:prstGeom>
        </p:spPr>
      </p:pic>
    </p:spTree>
    <p:extLst>
      <p:ext uri="{BB962C8B-B14F-4D97-AF65-F5344CB8AC3E}">
        <p14:creationId xmlns:p14="http://schemas.microsoft.com/office/powerpoint/2010/main" val="15693376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62F1D00-BD13-4404-86B0-79703945A0A7}" type="slidenum">
              <a:rPr lang="en-US" smtClean="0"/>
              <a:t>16</a:t>
            </a:fld>
            <a:endParaRPr lang="en-US"/>
          </a:p>
        </p:txBody>
      </p:sp>
      <p:sp>
        <p:nvSpPr>
          <p:cNvPr id="6" name="TextBox 5"/>
          <p:cNvSpPr txBox="1"/>
          <p:nvPr/>
        </p:nvSpPr>
        <p:spPr>
          <a:xfrm>
            <a:off x="708875" y="3593282"/>
            <a:ext cx="3275256" cy="523220"/>
          </a:xfrm>
          <a:prstGeom prst="rect">
            <a:avLst/>
          </a:prstGeom>
          <a:noFill/>
        </p:spPr>
        <p:txBody>
          <a:bodyPr wrap="none" rtlCol="0">
            <a:spAutoFit/>
          </a:bodyPr>
          <a:lstStyle/>
          <a:p>
            <a:r>
              <a:rPr lang="en-US" sz="2800" dirty="0" smtClean="0"/>
              <a:t>CASE STUDY: ASIA</a:t>
            </a:r>
            <a:endParaRPr lang="en-US" sz="2800" dirty="0"/>
          </a:p>
        </p:txBody>
      </p:sp>
    </p:spTree>
    <p:extLst>
      <p:ext uri="{BB962C8B-B14F-4D97-AF65-F5344CB8AC3E}">
        <p14:creationId xmlns:p14="http://schemas.microsoft.com/office/powerpoint/2010/main" val="19366722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56313" cy="1116106"/>
          </a:xfrm>
        </p:spPr>
        <p:txBody>
          <a:bodyPr/>
          <a:lstStyle/>
          <a:p>
            <a:r>
              <a:rPr lang="en-US" cap="small" dirty="0" smtClean="0"/>
              <a:t> </a:t>
            </a:r>
            <a:endParaRPr lang="en-US" cap="small" dirty="0"/>
          </a:p>
        </p:txBody>
      </p:sp>
      <p:sp>
        <p:nvSpPr>
          <p:cNvPr id="3" name="Content Placeholder 2"/>
          <p:cNvSpPr>
            <a:spLocks noGrp="1"/>
          </p:cNvSpPr>
          <p:nvPr>
            <p:ph idx="1"/>
          </p:nvPr>
        </p:nvSpPr>
        <p:spPr>
          <a:xfrm>
            <a:off x="0" y="898750"/>
            <a:ext cx="8686800" cy="1569297"/>
          </a:xfrm>
        </p:spPr>
        <p:txBody>
          <a:bodyPr>
            <a:noAutofit/>
          </a:bodyPr>
          <a:lstStyle/>
          <a:p>
            <a:pPr algn="just"/>
            <a:r>
              <a:rPr lang="en-US" sz="2400" dirty="0" smtClean="0"/>
              <a:t>“Water scarcity is set to become Asia’s defining crisis by midcentury, creating obstacles in its path of continued rapid economic growth and stoking new interstate tensions over shared river basin resources” (</a:t>
            </a:r>
            <a:r>
              <a:rPr lang="en-US" sz="2400" dirty="0" err="1" smtClean="0"/>
              <a:t>Chellany</a:t>
            </a:r>
            <a:r>
              <a:rPr lang="en-US" sz="2400" dirty="0" smtClean="0"/>
              <a:t> 2011: 1).</a:t>
            </a:r>
          </a:p>
        </p:txBody>
      </p:sp>
      <p:sp>
        <p:nvSpPr>
          <p:cNvPr id="7" name="Slide Number Placeholder 6"/>
          <p:cNvSpPr>
            <a:spLocks noGrp="1"/>
          </p:cNvSpPr>
          <p:nvPr>
            <p:ph type="sldNum" sz="quarter" idx="12"/>
          </p:nvPr>
        </p:nvSpPr>
        <p:spPr/>
        <p:txBody>
          <a:bodyPr/>
          <a:lstStyle/>
          <a:p>
            <a:fld id="{162F1D00-BD13-4404-86B0-79703945A0A7}" type="slidenum">
              <a:rPr lang="en-US" smtClean="0"/>
              <a:t>17</a:t>
            </a:fld>
            <a:endParaRPr lang="en-US"/>
          </a:p>
        </p:txBody>
      </p:sp>
      <p:pic>
        <p:nvPicPr>
          <p:cNvPr id="4" name="Picture 3" descr="Water Asias new battleground.jpg">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2100" y="2808817"/>
            <a:ext cx="2324100" cy="3492500"/>
          </a:xfrm>
          <a:prstGeom prst="rect">
            <a:avLst/>
          </a:prstGeom>
        </p:spPr>
      </p:pic>
      <p:sp>
        <p:nvSpPr>
          <p:cNvPr id="5" name="Content Placeholder 2"/>
          <p:cNvSpPr txBox="1">
            <a:spLocks/>
          </p:cNvSpPr>
          <p:nvPr/>
        </p:nvSpPr>
        <p:spPr>
          <a:xfrm>
            <a:off x="152401" y="2901756"/>
            <a:ext cx="6070600" cy="3170151"/>
          </a:xfrm>
          <a:prstGeom prst="rect">
            <a:avLst/>
          </a:prstGeom>
        </p:spPr>
        <p:txBody>
          <a:bodyPr vert="horz" lIns="91440" tIns="45720" rIns="91440" bIns="45720" rtlCol="0">
            <a:no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algn="just"/>
            <a:r>
              <a:rPr lang="en-US" sz="2400" dirty="0" smtClean="0"/>
              <a:t>“Water scarcity now affects more than two-fifths of the people on Earth, but by 2025, two-thirds of the global population is likely to be living </a:t>
            </a:r>
            <a:r>
              <a:rPr lang="en-US" sz="2400" dirty="0" smtClean="0"/>
              <a:t>in </a:t>
            </a:r>
            <a:r>
              <a:rPr lang="en-US" sz="2400" dirty="0" smtClean="0"/>
              <a:t>water-scarce or water-stressed conditions. And the majority of the world’s people living in water-related despair will be in Asia”</a:t>
            </a:r>
            <a:r>
              <a:rPr lang="en-US" sz="2400" dirty="0"/>
              <a:t> </a:t>
            </a:r>
            <a:r>
              <a:rPr lang="en-US" sz="2400" dirty="0" smtClean="0"/>
              <a:t>(</a:t>
            </a:r>
            <a:r>
              <a:rPr lang="en-US" sz="2400" dirty="0" err="1" smtClean="0"/>
              <a:t>Chellany</a:t>
            </a:r>
            <a:r>
              <a:rPr lang="en-US" sz="2400" dirty="0" smtClean="0"/>
              <a:t> 2011</a:t>
            </a:r>
            <a:r>
              <a:rPr lang="en-US" sz="2400" dirty="0"/>
              <a:t>: </a:t>
            </a:r>
            <a:r>
              <a:rPr lang="en-US" sz="2400" dirty="0" smtClean="0"/>
              <a:t>8).</a:t>
            </a:r>
          </a:p>
        </p:txBody>
      </p:sp>
      <p:sp>
        <p:nvSpPr>
          <p:cNvPr id="6" name="Title 1"/>
          <p:cNvSpPr txBox="1">
            <a:spLocks/>
          </p:cNvSpPr>
          <p:nvPr/>
        </p:nvSpPr>
        <p:spPr>
          <a:xfrm>
            <a:off x="0" y="0"/>
            <a:ext cx="8138397" cy="697318"/>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US" cap="small" dirty="0" smtClean="0"/>
              <a:t>Asian Water</a:t>
            </a:r>
            <a:endParaRPr lang="en-US" cap="small" dirty="0"/>
          </a:p>
        </p:txBody>
      </p:sp>
    </p:spTree>
    <p:extLst>
      <p:ext uri="{BB962C8B-B14F-4D97-AF65-F5344CB8AC3E}">
        <p14:creationId xmlns:p14="http://schemas.microsoft.com/office/powerpoint/2010/main" val="54317620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56313" cy="1116106"/>
          </a:xfrm>
        </p:spPr>
        <p:txBody>
          <a:bodyPr/>
          <a:lstStyle/>
          <a:p>
            <a:r>
              <a:rPr lang="en-US" cap="small" dirty="0" smtClean="0"/>
              <a:t> </a:t>
            </a:r>
            <a:endParaRPr lang="en-US" cap="small" dirty="0"/>
          </a:p>
        </p:txBody>
      </p:sp>
      <p:sp>
        <p:nvSpPr>
          <p:cNvPr id="3" name="Slide Number Placeholder 2"/>
          <p:cNvSpPr>
            <a:spLocks noGrp="1"/>
          </p:cNvSpPr>
          <p:nvPr>
            <p:ph type="sldNum" sz="quarter" idx="12"/>
          </p:nvPr>
        </p:nvSpPr>
        <p:spPr/>
        <p:txBody>
          <a:bodyPr/>
          <a:lstStyle/>
          <a:p>
            <a:fld id="{162F1D00-BD13-4404-86B0-79703945A0A7}" type="slidenum">
              <a:rPr lang="en-US" smtClean="0"/>
              <a:t>18</a:t>
            </a:fld>
            <a:endParaRPr lang="en-US"/>
          </a:p>
        </p:txBody>
      </p:sp>
      <p:sp>
        <p:nvSpPr>
          <p:cNvPr id="4" name="Title 1"/>
          <p:cNvSpPr txBox="1">
            <a:spLocks/>
          </p:cNvSpPr>
          <p:nvPr/>
        </p:nvSpPr>
        <p:spPr>
          <a:xfrm>
            <a:off x="0" y="7844"/>
            <a:ext cx="8138397" cy="751144"/>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US" cap="small" dirty="0" smtClean="0"/>
              <a:t>Water in China</a:t>
            </a:r>
            <a:endParaRPr lang="en-US" cap="small" dirty="0"/>
          </a:p>
        </p:txBody>
      </p:sp>
      <p:pic>
        <p:nvPicPr>
          <p:cNvPr id="6" name="Picture 5" descr="china_water_supply_and_demand_gap_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3" y="1456380"/>
            <a:ext cx="8664527" cy="5401620"/>
          </a:xfrm>
          <a:prstGeom prst="rect">
            <a:avLst/>
          </a:prstGeom>
        </p:spPr>
      </p:pic>
      <p:pic>
        <p:nvPicPr>
          <p:cNvPr id="12" name="Picture 11" descr="water transf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16106"/>
            <a:ext cx="9144000" cy="5741894"/>
          </a:xfrm>
          <a:prstGeom prst="rect">
            <a:avLst/>
          </a:prstGeom>
        </p:spPr>
      </p:pic>
    </p:spTree>
    <p:extLst>
      <p:ext uri="{BB962C8B-B14F-4D97-AF65-F5344CB8AC3E}">
        <p14:creationId xmlns:p14="http://schemas.microsoft.com/office/powerpoint/2010/main" val="8079365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56313" cy="1116106"/>
          </a:xfrm>
        </p:spPr>
        <p:txBody>
          <a:bodyPr/>
          <a:lstStyle/>
          <a:p>
            <a:r>
              <a:rPr lang="en-US" cap="small" dirty="0" smtClean="0"/>
              <a:t> </a:t>
            </a:r>
            <a:endParaRPr lang="en-US" cap="small" dirty="0"/>
          </a:p>
        </p:txBody>
      </p:sp>
      <p:sp>
        <p:nvSpPr>
          <p:cNvPr id="3" name="Content Placeholder 2"/>
          <p:cNvSpPr>
            <a:spLocks noGrp="1"/>
          </p:cNvSpPr>
          <p:nvPr>
            <p:ph idx="1"/>
          </p:nvPr>
        </p:nvSpPr>
        <p:spPr>
          <a:xfrm>
            <a:off x="0" y="734160"/>
            <a:ext cx="8475006" cy="2090675"/>
          </a:xfrm>
        </p:spPr>
        <p:txBody>
          <a:bodyPr>
            <a:normAutofit lnSpcReduction="10000"/>
          </a:bodyPr>
          <a:lstStyle/>
          <a:p>
            <a:pPr algn="just"/>
            <a:r>
              <a:rPr lang="en-US" sz="2200" dirty="0" smtClean="0"/>
              <a:t>“The big issue in Asia, apart from climate change, is whether China will exploit its control of the Tibetan Plateau to increasingly siphon off for its own use the waters of the international rivers that are the lifeblood of the countries located in a contiguous arc from Vietnam to Afghanistan” (</a:t>
            </a:r>
            <a:r>
              <a:rPr lang="en-US" sz="2200" dirty="0" err="1" smtClean="0"/>
              <a:t>Chellaney</a:t>
            </a:r>
            <a:r>
              <a:rPr lang="en-US" sz="2200" dirty="0" smtClean="0"/>
              <a:t> 2011: 15).</a:t>
            </a:r>
          </a:p>
        </p:txBody>
      </p:sp>
      <p:sp>
        <p:nvSpPr>
          <p:cNvPr id="6" name="Slide Number Placeholder 5"/>
          <p:cNvSpPr>
            <a:spLocks noGrp="1"/>
          </p:cNvSpPr>
          <p:nvPr>
            <p:ph type="sldNum" sz="quarter" idx="12"/>
          </p:nvPr>
        </p:nvSpPr>
        <p:spPr/>
        <p:txBody>
          <a:bodyPr/>
          <a:lstStyle/>
          <a:p>
            <a:fld id="{162F1D00-BD13-4404-86B0-79703945A0A7}" type="slidenum">
              <a:rPr lang="en-US" smtClean="0"/>
              <a:t>19</a:t>
            </a:fld>
            <a:endParaRPr lang="en-US"/>
          </a:p>
        </p:txBody>
      </p:sp>
      <p:sp>
        <p:nvSpPr>
          <p:cNvPr id="4" name="Title 1"/>
          <p:cNvSpPr txBox="1">
            <a:spLocks/>
          </p:cNvSpPr>
          <p:nvPr/>
        </p:nvSpPr>
        <p:spPr>
          <a:xfrm>
            <a:off x="0" y="7844"/>
            <a:ext cx="8138397" cy="704844"/>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US" cap="small" dirty="0" smtClean="0"/>
              <a:t>Conflict in Asia: China at Heart</a:t>
            </a:r>
            <a:endParaRPr lang="en-US" cap="small" dirty="0"/>
          </a:p>
        </p:txBody>
      </p:sp>
      <p:pic>
        <p:nvPicPr>
          <p:cNvPr id="5" name="Picture 4" descr="Major-Rivers-Sourced-in-Tibeet-1024x75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4160"/>
            <a:ext cx="9144000" cy="6123839"/>
          </a:xfrm>
          <a:prstGeom prst="rect">
            <a:avLst/>
          </a:prstGeom>
        </p:spPr>
      </p:pic>
    </p:spTree>
    <p:extLst>
      <p:ext uri="{BB962C8B-B14F-4D97-AF65-F5344CB8AC3E}">
        <p14:creationId xmlns:p14="http://schemas.microsoft.com/office/powerpoint/2010/main" val="2375825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54787" cy="611481"/>
          </a:xfrm>
        </p:spPr>
        <p:txBody>
          <a:bodyPr>
            <a:noAutofit/>
          </a:bodyPr>
          <a:lstStyle/>
          <a:p>
            <a:r>
              <a:rPr lang="en-US" cap="small" dirty="0" smtClean="0"/>
              <a:t>Today we will cover…</a:t>
            </a:r>
            <a:endParaRPr lang="en-US" cap="small" dirty="0"/>
          </a:p>
        </p:txBody>
      </p:sp>
      <p:sp>
        <p:nvSpPr>
          <p:cNvPr id="3" name="Content Placeholder 2"/>
          <p:cNvSpPr>
            <a:spLocks noGrp="1"/>
          </p:cNvSpPr>
          <p:nvPr>
            <p:ph idx="1"/>
          </p:nvPr>
        </p:nvSpPr>
        <p:spPr>
          <a:xfrm>
            <a:off x="0" y="880533"/>
            <a:ext cx="8054787" cy="4144963"/>
          </a:xfrm>
        </p:spPr>
        <p:txBody>
          <a:bodyPr>
            <a:normAutofit/>
          </a:bodyPr>
          <a:lstStyle/>
          <a:p>
            <a:r>
              <a:rPr lang="en-US" sz="2400" dirty="0" smtClean="0"/>
              <a:t>Guest commentary by Dr. Jane Dyson</a:t>
            </a:r>
          </a:p>
          <a:p>
            <a:r>
              <a:rPr lang="en-US" sz="2400" dirty="0" smtClean="0"/>
              <a:t>Water</a:t>
            </a:r>
            <a:endParaRPr lang="en-US" sz="2400" dirty="0" smtClean="0"/>
          </a:p>
          <a:p>
            <a:pPr lvl="1"/>
            <a:r>
              <a:rPr lang="en-US" sz="2400" dirty="0" smtClean="0"/>
              <a:t>Water wars</a:t>
            </a:r>
            <a:endParaRPr lang="en-US" sz="2400" dirty="0"/>
          </a:p>
          <a:p>
            <a:pPr lvl="1"/>
            <a:r>
              <a:rPr lang="en-US" sz="2400" dirty="0" smtClean="0"/>
              <a:t>Conflicts</a:t>
            </a:r>
          </a:p>
          <a:p>
            <a:pPr lvl="2"/>
            <a:r>
              <a:rPr lang="en-US" dirty="0" smtClean="0"/>
              <a:t>The assumptions that frame discussions of water wars (i.e., scarcity).</a:t>
            </a:r>
          </a:p>
        </p:txBody>
      </p:sp>
      <p:sp>
        <p:nvSpPr>
          <p:cNvPr id="4" name="Slide Number Placeholder 3"/>
          <p:cNvSpPr>
            <a:spLocks noGrp="1"/>
          </p:cNvSpPr>
          <p:nvPr>
            <p:ph type="sldNum" sz="quarter" idx="12"/>
          </p:nvPr>
        </p:nvSpPr>
        <p:spPr/>
        <p:txBody>
          <a:bodyPr/>
          <a:lstStyle/>
          <a:p>
            <a:fld id="{162F1D00-BD13-4404-86B0-79703945A0A7}" type="slidenum">
              <a:rPr lang="en-US" smtClean="0"/>
              <a:t>2</a:t>
            </a:fld>
            <a:endParaRPr lang="en-US"/>
          </a:p>
        </p:txBody>
      </p:sp>
    </p:spTree>
    <p:extLst>
      <p:ext uri="{BB962C8B-B14F-4D97-AF65-F5344CB8AC3E}">
        <p14:creationId xmlns:p14="http://schemas.microsoft.com/office/powerpoint/2010/main" val="212767339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62F1D00-BD13-4404-86B0-79703945A0A7}" type="slidenum">
              <a:rPr lang="en-US" smtClean="0"/>
              <a:t>20</a:t>
            </a:fld>
            <a:endParaRPr lang="en-US"/>
          </a:p>
        </p:txBody>
      </p:sp>
      <p:sp>
        <p:nvSpPr>
          <p:cNvPr id="6" name="TextBox 5"/>
          <p:cNvSpPr txBox="1"/>
          <p:nvPr/>
        </p:nvSpPr>
        <p:spPr>
          <a:xfrm>
            <a:off x="708875" y="3593282"/>
            <a:ext cx="4732510" cy="523220"/>
          </a:xfrm>
          <a:prstGeom prst="rect">
            <a:avLst/>
          </a:prstGeom>
          <a:noFill/>
        </p:spPr>
        <p:txBody>
          <a:bodyPr wrap="none" rtlCol="0">
            <a:spAutoFit/>
          </a:bodyPr>
          <a:lstStyle/>
          <a:p>
            <a:r>
              <a:rPr lang="en-US" sz="2800" dirty="0" smtClean="0"/>
              <a:t>SUMMARY &amp; CONCLUSION</a:t>
            </a:r>
            <a:endParaRPr lang="en-US" sz="2800" dirty="0"/>
          </a:p>
        </p:txBody>
      </p:sp>
    </p:spTree>
    <p:extLst>
      <p:ext uri="{BB962C8B-B14F-4D97-AF65-F5344CB8AC3E}">
        <p14:creationId xmlns:p14="http://schemas.microsoft.com/office/powerpoint/2010/main" val="19897604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437"/>
            <a:ext cx="8054787" cy="660593"/>
          </a:xfrm>
        </p:spPr>
        <p:txBody>
          <a:bodyPr>
            <a:normAutofit fontScale="90000"/>
          </a:bodyPr>
          <a:lstStyle/>
          <a:p>
            <a:r>
              <a:rPr lang="en-US" dirty="0" smtClean="0"/>
              <a:t>Key point 1</a:t>
            </a:r>
            <a:endParaRPr lang="en-US" dirty="0"/>
          </a:p>
        </p:txBody>
      </p:sp>
      <p:sp>
        <p:nvSpPr>
          <p:cNvPr id="3" name="Content Placeholder 2"/>
          <p:cNvSpPr>
            <a:spLocks noGrp="1"/>
          </p:cNvSpPr>
          <p:nvPr>
            <p:ph idx="1"/>
          </p:nvPr>
        </p:nvSpPr>
        <p:spPr>
          <a:xfrm>
            <a:off x="114512" y="957778"/>
            <a:ext cx="7940276" cy="3971703"/>
          </a:xfrm>
        </p:spPr>
        <p:txBody>
          <a:bodyPr>
            <a:normAutofit/>
          </a:bodyPr>
          <a:lstStyle/>
          <a:p>
            <a:r>
              <a:rPr lang="en-US" dirty="0" smtClean="0"/>
              <a:t>Hydro-Hazards</a:t>
            </a:r>
          </a:p>
          <a:p>
            <a:pPr lvl="1"/>
            <a:r>
              <a:rPr lang="en-US" dirty="0"/>
              <a:t>It looks as though water (scarcity) is the basis for increasing conflicts, but in a ‘cold war’ sort of way.</a:t>
            </a:r>
            <a:endParaRPr lang="en-AU" dirty="0"/>
          </a:p>
          <a:p>
            <a:pPr lvl="2"/>
            <a:r>
              <a:rPr lang="en-US" dirty="0"/>
              <a:t>China’s control of the Tibetan Plateau</a:t>
            </a:r>
            <a:r>
              <a:rPr lang="en-US" dirty="0" smtClean="0"/>
              <a:t>.</a:t>
            </a:r>
            <a:endParaRPr lang="en-AU" dirty="0"/>
          </a:p>
        </p:txBody>
      </p:sp>
      <p:sp>
        <p:nvSpPr>
          <p:cNvPr id="4" name="Slide Number Placeholder 3"/>
          <p:cNvSpPr>
            <a:spLocks noGrp="1"/>
          </p:cNvSpPr>
          <p:nvPr>
            <p:ph type="sldNum" sz="quarter" idx="12"/>
          </p:nvPr>
        </p:nvSpPr>
        <p:spPr/>
        <p:txBody>
          <a:bodyPr/>
          <a:lstStyle/>
          <a:p>
            <a:fld id="{162F1D00-BD13-4404-86B0-79703945A0A7}" type="slidenum">
              <a:rPr lang="en-US" smtClean="0"/>
              <a:t>21</a:t>
            </a:fld>
            <a:endParaRPr lang="en-US"/>
          </a:p>
        </p:txBody>
      </p:sp>
    </p:spTree>
    <p:extLst>
      <p:ext uri="{BB962C8B-B14F-4D97-AF65-F5344CB8AC3E}">
        <p14:creationId xmlns:p14="http://schemas.microsoft.com/office/powerpoint/2010/main" val="33938436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616"/>
            <a:ext cx="8054787" cy="591743"/>
          </a:xfrm>
        </p:spPr>
        <p:txBody>
          <a:bodyPr>
            <a:normAutofit fontScale="90000"/>
          </a:bodyPr>
          <a:lstStyle/>
          <a:p>
            <a:r>
              <a:rPr lang="en-US" dirty="0" smtClean="0"/>
              <a:t>Next Class</a:t>
            </a:r>
            <a:endParaRPr lang="en-US" dirty="0"/>
          </a:p>
        </p:txBody>
      </p:sp>
      <p:sp>
        <p:nvSpPr>
          <p:cNvPr id="3" name="Content Placeholder 2"/>
          <p:cNvSpPr>
            <a:spLocks noGrp="1"/>
          </p:cNvSpPr>
          <p:nvPr>
            <p:ph idx="1"/>
          </p:nvPr>
        </p:nvSpPr>
        <p:spPr>
          <a:xfrm>
            <a:off x="135332" y="884904"/>
            <a:ext cx="7919455" cy="5241260"/>
          </a:xfrm>
        </p:spPr>
        <p:txBody>
          <a:bodyPr>
            <a:normAutofit/>
          </a:bodyPr>
          <a:lstStyle/>
          <a:p>
            <a:pPr lvl="1"/>
            <a:r>
              <a:rPr lang="en-AU" dirty="0"/>
              <a:t>Virtual water </a:t>
            </a:r>
            <a:endParaRPr lang="en-AU" dirty="0" smtClean="0"/>
          </a:p>
          <a:p>
            <a:pPr lvl="1"/>
            <a:r>
              <a:rPr lang="en-AU" dirty="0" smtClean="0"/>
              <a:t>Conclusion and final exam question</a:t>
            </a:r>
            <a:endParaRPr lang="en-AU" dirty="0"/>
          </a:p>
        </p:txBody>
      </p:sp>
      <p:sp>
        <p:nvSpPr>
          <p:cNvPr id="4" name="Slide Number Placeholder 3"/>
          <p:cNvSpPr>
            <a:spLocks noGrp="1"/>
          </p:cNvSpPr>
          <p:nvPr>
            <p:ph type="sldNum" sz="quarter" idx="12"/>
          </p:nvPr>
        </p:nvSpPr>
        <p:spPr/>
        <p:txBody>
          <a:bodyPr/>
          <a:lstStyle/>
          <a:p>
            <a:fld id="{162F1D00-BD13-4404-86B0-79703945A0A7}" type="slidenum">
              <a:rPr lang="en-US" smtClean="0"/>
              <a:t>22</a:t>
            </a:fld>
            <a:endParaRPr lang="en-US"/>
          </a:p>
        </p:txBody>
      </p:sp>
    </p:spTree>
    <p:extLst>
      <p:ext uri="{BB962C8B-B14F-4D97-AF65-F5344CB8AC3E}">
        <p14:creationId xmlns:p14="http://schemas.microsoft.com/office/powerpoint/2010/main" val="390897744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inkers_carto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9280" y="3026106"/>
            <a:ext cx="3215640" cy="3440734"/>
          </a:xfrm>
          <a:prstGeom prst="rect">
            <a:avLst/>
          </a:prstGeom>
        </p:spPr>
      </p:pic>
      <p:sp>
        <p:nvSpPr>
          <p:cNvPr id="2" name="Title 1"/>
          <p:cNvSpPr>
            <a:spLocks noGrp="1"/>
          </p:cNvSpPr>
          <p:nvPr>
            <p:ph type="title"/>
          </p:nvPr>
        </p:nvSpPr>
        <p:spPr>
          <a:xfrm>
            <a:off x="0" y="0"/>
            <a:ext cx="8054787" cy="522137"/>
          </a:xfrm>
        </p:spPr>
        <p:txBody>
          <a:bodyPr>
            <a:normAutofit fontScale="90000"/>
          </a:bodyPr>
          <a:lstStyle/>
          <a:p>
            <a:r>
              <a:rPr lang="en-US" cap="small" dirty="0" smtClean="0"/>
              <a:t>Questions or Concerns</a:t>
            </a:r>
            <a:endParaRPr lang="en-US" cap="small" dirty="0"/>
          </a:p>
        </p:txBody>
      </p:sp>
      <p:sp>
        <p:nvSpPr>
          <p:cNvPr id="3" name="Content Placeholder 2"/>
          <p:cNvSpPr>
            <a:spLocks noGrp="1"/>
          </p:cNvSpPr>
          <p:nvPr>
            <p:ph idx="1"/>
          </p:nvPr>
        </p:nvSpPr>
        <p:spPr>
          <a:xfrm>
            <a:off x="107705" y="821544"/>
            <a:ext cx="7556313" cy="4409123"/>
          </a:xfrm>
        </p:spPr>
        <p:txBody>
          <a:bodyPr>
            <a:normAutofit/>
          </a:bodyPr>
          <a:lstStyle/>
          <a:p>
            <a:r>
              <a:rPr lang="en-US" dirty="0" smtClean="0"/>
              <a:t>Questions?</a:t>
            </a:r>
            <a:endParaRPr lang="en-US" dirty="0"/>
          </a:p>
        </p:txBody>
      </p:sp>
      <p:sp>
        <p:nvSpPr>
          <p:cNvPr id="5" name="Slide Number Placeholder 4"/>
          <p:cNvSpPr>
            <a:spLocks noGrp="1"/>
          </p:cNvSpPr>
          <p:nvPr>
            <p:ph type="sldNum" sz="quarter" idx="12"/>
          </p:nvPr>
        </p:nvSpPr>
        <p:spPr/>
        <p:txBody>
          <a:bodyPr/>
          <a:lstStyle/>
          <a:p>
            <a:fld id="{162F1D00-BD13-4404-86B0-79703945A0A7}" type="slidenum">
              <a:rPr lang="en-US" smtClean="0"/>
              <a:t>23</a:t>
            </a:fld>
            <a:endParaRPr lang="en-US"/>
          </a:p>
        </p:txBody>
      </p:sp>
    </p:spTree>
    <p:extLst>
      <p:ext uri="{BB962C8B-B14F-4D97-AF65-F5344CB8AC3E}">
        <p14:creationId xmlns:p14="http://schemas.microsoft.com/office/powerpoint/2010/main" val="102908896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30"/>
            <a:ext cx="8054787" cy="597129"/>
          </a:xfrm>
        </p:spPr>
        <p:txBody>
          <a:bodyPr>
            <a:normAutofit fontScale="90000"/>
          </a:bodyPr>
          <a:lstStyle/>
          <a:p>
            <a:r>
              <a:rPr lang="en-US" cap="small" dirty="0" smtClean="0"/>
              <a:t>Sources &amp; Further Reading</a:t>
            </a:r>
            <a:endParaRPr lang="en-US" cap="small" dirty="0"/>
          </a:p>
        </p:txBody>
      </p:sp>
      <p:sp>
        <p:nvSpPr>
          <p:cNvPr id="6" name="Content Placeholder 2"/>
          <p:cNvSpPr>
            <a:spLocks noGrp="1"/>
          </p:cNvSpPr>
          <p:nvPr>
            <p:ph idx="1"/>
          </p:nvPr>
        </p:nvSpPr>
        <p:spPr>
          <a:xfrm>
            <a:off x="0" y="759579"/>
            <a:ext cx="9144000" cy="6098421"/>
          </a:xfrm>
        </p:spPr>
        <p:txBody>
          <a:bodyPr>
            <a:noAutofit/>
          </a:bodyPr>
          <a:lstStyle/>
          <a:p>
            <a:r>
              <a:rPr lang="en-US" sz="1200" dirty="0"/>
              <a:t>Allan, J. A. 2011. </a:t>
            </a:r>
            <a:r>
              <a:rPr lang="en-US" sz="1200" i="1" dirty="0"/>
              <a:t>Virtual Water: tackling the threat to our planet's most precious resource</a:t>
            </a:r>
            <a:r>
              <a:rPr lang="en-US" sz="1200" dirty="0"/>
              <a:t>. London, </a:t>
            </a:r>
            <a:r>
              <a:rPr lang="en-US" sz="1200" dirty="0" err="1"/>
              <a:t>I.B.Tauris</a:t>
            </a:r>
            <a:r>
              <a:rPr lang="en-US" sz="1200" dirty="0"/>
              <a:t>.</a:t>
            </a:r>
            <a:endParaRPr lang="en-AU" sz="1200" dirty="0"/>
          </a:p>
          <a:p>
            <a:r>
              <a:rPr lang="en-US" sz="1200" dirty="0"/>
              <a:t>Amery, H. A. and Wolf, A. T. 2000. </a:t>
            </a:r>
            <a:r>
              <a:rPr lang="en-US" sz="1200" i="1" dirty="0"/>
              <a:t>Water in the Middle East: a geography of peace</a:t>
            </a:r>
            <a:r>
              <a:rPr lang="en-US" sz="1200" dirty="0"/>
              <a:t>, University of Texas Press Austin.</a:t>
            </a:r>
            <a:endParaRPr lang="en-AU" sz="1200" dirty="0"/>
          </a:p>
          <a:p>
            <a:r>
              <a:rPr lang="en-US" sz="1200" dirty="0"/>
              <a:t>Brock, L., Homer-Dixon, T., </a:t>
            </a:r>
            <a:r>
              <a:rPr lang="en-US" sz="1200" dirty="0" err="1"/>
              <a:t>Perelet</a:t>
            </a:r>
            <a:r>
              <a:rPr lang="en-US" sz="1200" dirty="0"/>
              <a:t>, R., Vlachos, E. and </a:t>
            </a:r>
            <a:r>
              <a:rPr lang="en-US" sz="1200" dirty="0" err="1"/>
              <a:t>Gleditsch</a:t>
            </a:r>
            <a:r>
              <a:rPr lang="en-US" sz="1200" dirty="0"/>
              <a:t>, N. 1997. </a:t>
            </a:r>
            <a:r>
              <a:rPr lang="en-US" sz="1200" i="1" dirty="0"/>
              <a:t>Conflict and the Environment</a:t>
            </a:r>
            <a:r>
              <a:rPr lang="en-US" sz="1200" dirty="0"/>
              <a:t>, Springer.</a:t>
            </a:r>
            <a:endParaRPr lang="en-AU" sz="1200" dirty="0"/>
          </a:p>
          <a:p>
            <a:r>
              <a:rPr lang="en-AU" sz="1200" dirty="0"/>
              <a:t>Calhoun, J. B. 1962. Population density and social pathology. Scientific American</a:t>
            </a:r>
            <a:r>
              <a:rPr lang="en-AU" sz="1200" dirty="0" smtClean="0"/>
              <a:t>.</a:t>
            </a:r>
          </a:p>
          <a:p>
            <a:r>
              <a:rPr lang="en-US" sz="1200" dirty="0" err="1" smtClean="0"/>
              <a:t>Chapagain</a:t>
            </a:r>
            <a:r>
              <a:rPr lang="en-US" sz="1200" dirty="0"/>
              <a:t>, A. K. and Hoekstra, A. Y. 2008. The global component of freshwater demand and supply: an assessment of virtual water flows between nations as a result of trade in agricultural and industrial products. </a:t>
            </a:r>
            <a:r>
              <a:rPr lang="en-US" sz="1200" i="1" dirty="0"/>
              <a:t>Water International</a:t>
            </a:r>
            <a:r>
              <a:rPr lang="en-US" sz="1200" dirty="0"/>
              <a:t> </a:t>
            </a:r>
            <a:r>
              <a:rPr lang="en-US" sz="1200" b="1" dirty="0"/>
              <a:t>33</a:t>
            </a:r>
            <a:r>
              <a:rPr lang="en-US" sz="1200" dirty="0"/>
              <a:t>(1): 19-32.</a:t>
            </a:r>
            <a:endParaRPr lang="en-AU" sz="1200" dirty="0"/>
          </a:p>
          <a:p>
            <a:r>
              <a:rPr lang="en-US" sz="1200" dirty="0" err="1"/>
              <a:t>Chellaney</a:t>
            </a:r>
            <a:r>
              <a:rPr lang="en-US" sz="1200" dirty="0"/>
              <a:t>, B. 2011. </a:t>
            </a:r>
            <a:r>
              <a:rPr lang="en-US" sz="1200" i="1" dirty="0"/>
              <a:t>Water: Asia's New Battleground</a:t>
            </a:r>
            <a:r>
              <a:rPr lang="en-US" sz="1200" dirty="0"/>
              <a:t>. Washington D.C., Georgetown University Press.</a:t>
            </a:r>
            <a:endParaRPr lang="en-AU" sz="1200" dirty="0"/>
          </a:p>
          <a:p>
            <a:r>
              <a:rPr lang="en-US" sz="1200" dirty="0" err="1"/>
              <a:t>Gleick</a:t>
            </a:r>
            <a:r>
              <a:rPr lang="en-US" sz="1200" dirty="0"/>
              <a:t>, P. H. 1993. WATER AND CONFLICT - FRESH-WATER RESOURCES AND INTERNATIONAL SECURITY. </a:t>
            </a:r>
            <a:r>
              <a:rPr lang="en-US" sz="1200" i="1" dirty="0"/>
              <a:t>International Security</a:t>
            </a:r>
            <a:r>
              <a:rPr lang="en-US" sz="1200" dirty="0"/>
              <a:t> </a:t>
            </a:r>
            <a:r>
              <a:rPr lang="en-US" sz="1200" b="1" dirty="0"/>
              <a:t>18</a:t>
            </a:r>
            <a:r>
              <a:rPr lang="en-US" sz="1200" dirty="0"/>
              <a:t>(1): 79-112.</a:t>
            </a:r>
            <a:endParaRPr lang="en-AU" sz="1200" dirty="0"/>
          </a:p>
          <a:p>
            <a:r>
              <a:rPr lang="en-US" sz="1200" dirty="0"/>
              <a:t>--- 1998. Water in crisis: Paths to sustainable water use. </a:t>
            </a:r>
            <a:r>
              <a:rPr lang="en-US" sz="1200" i="1" dirty="0"/>
              <a:t>Ecological Applications</a:t>
            </a:r>
            <a:r>
              <a:rPr lang="en-US" sz="1200" dirty="0"/>
              <a:t> </a:t>
            </a:r>
            <a:r>
              <a:rPr lang="en-US" sz="1200" b="1" dirty="0"/>
              <a:t>8</a:t>
            </a:r>
            <a:r>
              <a:rPr lang="en-US" sz="1200" dirty="0"/>
              <a:t>(3): 571-579.</a:t>
            </a:r>
            <a:endParaRPr lang="en-AU" sz="1200" dirty="0"/>
          </a:p>
          <a:p>
            <a:r>
              <a:rPr lang="en-US" sz="1200" dirty="0"/>
              <a:t>--- 2000. The changing water paradigm: A look at twenty-first century water resources development. </a:t>
            </a:r>
            <a:r>
              <a:rPr lang="en-US" sz="1200" i="1" dirty="0"/>
              <a:t>Water International</a:t>
            </a:r>
            <a:r>
              <a:rPr lang="en-US" sz="1200" dirty="0"/>
              <a:t> </a:t>
            </a:r>
            <a:r>
              <a:rPr lang="en-US" sz="1200" b="1" dirty="0"/>
              <a:t>25</a:t>
            </a:r>
            <a:r>
              <a:rPr lang="en-US" sz="1200" dirty="0"/>
              <a:t>(1): 127-138.</a:t>
            </a:r>
            <a:endParaRPr lang="en-AU" sz="1200" dirty="0"/>
          </a:p>
          <a:p>
            <a:r>
              <a:rPr lang="en-US" sz="1200" dirty="0"/>
              <a:t>--- 2002. Water management - Soft water paths. </a:t>
            </a:r>
            <a:r>
              <a:rPr lang="en-US" sz="1200" i="1" dirty="0"/>
              <a:t>Nature</a:t>
            </a:r>
            <a:r>
              <a:rPr lang="en-US" sz="1200" dirty="0"/>
              <a:t> </a:t>
            </a:r>
            <a:r>
              <a:rPr lang="en-US" sz="1200" b="1" dirty="0"/>
              <a:t>418</a:t>
            </a:r>
            <a:r>
              <a:rPr lang="en-US" sz="1200" dirty="0"/>
              <a:t>(6896): 373-373.</a:t>
            </a:r>
            <a:endParaRPr lang="en-AU" sz="1200" dirty="0"/>
          </a:p>
          <a:p>
            <a:r>
              <a:rPr lang="en-US" sz="1200" dirty="0" err="1"/>
              <a:t>Gleick</a:t>
            </a:r>
            <a:r>
              <a:rPr lang="en-US" sz="1200" dirty="0"/>
              <a:t>, P. H. and Lane, J. 2005. Large international water meetings: Time for a reappraisal - A water forum contribution. </a:t>
            </a:r>
            <a:r>
              <a:rPr lang="en-US" sz="1200" i="1" dirty="0"/>
              <a:t>Water International</a:t>
            </a:r>
            <a:r>
              <a:rPr lang="en-US" sz="1200" dirty="0"/>
              <a:t> </a:t>
            </a:r>
            <a:r>
              <a:rPr lang="en-US" sz="1200" b="1" dirty="0"/>
              <a:t>30</a:t>
            </a:r>
            <a:r>
              <a:rPr lang="en-US" sz="1200" dirty="0"/>
              <a:t>(3): 410-414.</a:t>
            </a:r>
            <a:endParaRPr lang="en-AU" sz="1200" dirty="0"/>
          </a:p>
          <a:p>
            <a:r>
              <a:rPr lang="en-US" sz="1200" dirty="0"/>
              <a:t>Hoekstra, A. Y. and Hung, P. Q. 2005. </a:t>
            </a:r>
            <a:r>
              <a:rPr lang="en-US" sz="1200" dirty="0" err="1"/>
              <a:t>Globalisation</a:t>
            </a:r>
            <a:r>
              <a:rPr lang="en-US" sz="1200" dirty="0"/>
              <a:t> of water resources: international virtual water flows in relation to crop trade. </a:t>
            </a:r>
            <a:r>
              <a:rPr lang="en-US" sz="1200" i="1" dirty="0"/>
              <a:t>Global Environmental Change-Human And Policy Dimensions</a:t>
            </a:r>
            <a:r>
              <a:rPr lang="en-US" sz="1200" dirty="0"/>
              <a:t> </a:t>
            </a:r>
            <a:r>
              <a:rPr lang="en-US" sz="1200" b="1" dirty="0"/>
              <a:t>15</a:t>
            </a:r>
            <a:r>
              <a:rPr lang="en-US" sz="1200" dirty="0"/>
              <a:t>(1): 45-56.</a:t>
            </a:r>
            <a:endParaRPr lang="en-AU" sz="1200" dirty="0"/>
          </a:p>
          <a:p>
            <a:r>
              <a:rPr lang="en-US" sz="1200" dirty="0"/>
              <a:t>Homer-Dixon, T.F. (1994) Environmental scarcities and violent conflict: evidence from cases. International Security 19, 5-40</a:t>
            </a:r>
            <a:r>
              <a:rPr lang="en-US" sz="1200" dirty="0" smtClean="0"/>
              <a:t>.</a:t>
            </a:r>
          </a:p>
          <a:p>
            <a:r>
              <a:rPr lang="en-US" sz="1200" dirty="0"/>
              <a:t>Homer-Dixon, T.F. (2010) Environment, scarcity, and violence. Princeton University Press</a:t>
            </a:r>
            <a:r>
              <a:rPr lang="en-US" sz="1200" dirty="0" smtClean="0"/>
              <a:t>.</a:t>
            </a:r>
          </a:p>
          <a:p>
            <a:r>
              <a:rPr lang="en-US" sz="1200" dirty="0" smtClean="0"/>
              <a:t>Ma</a:t>
            </a:r>
            <a:r>
              <a:rPr lang="en-US" sz="1200" dirty="0"/>
              <a:t>, J., Hoekstra, A. Y., Wang, H., </a:t>
            </a:r>
            <a:r>
              <a:rPr lang="en-US" sz="1200" dirty="0" err="1"/>
              <a:t>Chapagain</a:t>
            </a:r>
            <a:r>
              <a:rPr lang="en-US" sz="1200" dirty="0"/>
              <a:t>, A. K. and Wang, D. 2006. Virtual versus real water transfers within China. </a:t>
            </a:r>
            <a:r>
              <a:rPr lang="en-US" sz="1200" i="1" dirty="0"/>
              <a:t>Philosophical Transactions of the Royal Society B-Biological Sciences</a:t>
            </a:r>
            <a:r>
              <a:rPr lang="en-US" sz="1200" dirty="0"/>
              <a:t> </a:t>
            </a:r>
            <a:r>
              <a:rPr lang="en-US" sz="1200" b="1" dirty="0"/>
              <a:t>361</a:t>
            </a:r>
            <a:r>
              <a:rPr lang="en-US" sz="1200" dirty="0"/>
              <a:t>(1469): 835-842.</a:t>
            </a:r>
            <a:endParaRPr lang="en-AU" sz="1200" dirty="0"/>
          </a:p>
          <a:p>
            <a:r>
              <a:rPr lang="en-US" sz="1200" dirty="0"/>
              <a:t>Mitchell, B. (2013) Resource &amp; Environmental Management. </a:t>
            </a:r>
            <a:r>
              <a:rPr lang="en-US" sz="1200" dirty="0" err="1"/>
              <a:t>Routledge</a:t>
            </a:r>
            <a:r>
              <a:rPr lang="en-US" sz="1200" dirty="0" smtClean="0"/>
              <a:t>.</a:t>
            </a:r>
          </a:p>
          <a:p>
            <a:r>
              <a:rPr lang="en-US" sz="1200" dirty="0"/>
              <a:t>Nonetheless, I. (2012) What Should Be Integrated</a:t>
            </a:r>
            <a:r>
              <a:rPr lang="en-US" sz="1200" dirty="0" smtClean="0"/>
              <a:t>?</a:t>
            </a:r>
          </a:p>
          <a:p>
            <a:r>
              <a:rPr lang="en-US" sz="1200" dirty="0" err="1" smtClean="0"/>
              <a:t>Seekell</a:t>
            </a:r>
            <a:r>
              <a:rPr lang="en-US" sz="1200" dirty="0"/>
              <a:t>, D. A., </a:t>
            </a:r>
            <a:r>
              <a:rPr lang="en-US" sz="1200" dirty="0" err="1"/>
              <a:t>D'Odorico</a:t>
            </a:r>
            <a:r>
              <a:rPr lang="en-US" sz="1200" dirty="0"/>
              <a:t>, P. and Pace, M. L. 2011. Virtual water transfers unlikely to redress inequality in global water use. </a:t>
            </a:r>
            <a:r>
              <a:rPr lang="en-US" sz="1200" i="1" dirty="0"/>
              <a:t>Environmental Research Letters</a:t>
            </a:r>
            <a:r>
              <a:rPr lang="en-US" sz="1200" dirty="0"/>
              <a:t> </a:t>
            </a:r>
            <a:r>
              <a:rPr lang="en-US" sz="1200" b="1" dirty="0"/>
              <a:t>6</a:t>
            </a:r>
            <a:r>
              <a:rPr lang="en-US" sz="1200" dirty="0"/>
              <a:t>(2).</a:t>
            </a:r>
            <a:endParaRPr lang="en-AU" sz="1200" dirty="0"/>
          </a:p>
          <a:p>
            <a:r>
              <a:rPr lang="en-US" sz="1200" dirty="0"/>
              <a:t>Wolf, A. T. 1998. Conflict and cooperation along international waterways. </a:t>
            </a:r>
            <a:r>
              <a:rPr lang="en-US" sz="1200" i="1" dirty="0"/>
              <a:t>Water Policy</a:t>
            </a:r>
            <a:r>
              <a:rPr lang="en-US" sz="1200" dirty="0"/>
              <a:t> </a:t>
            </a:r>
            <a:r>
              <a:rPr lang="en-US" sz="1200" b="1" dirty="0"/>
              <a:t>1</a:t>
            </a:r>
            <a:r>
              <a:rPr lang="en-US" sz="1200" dirty="0"/>
              <a:t>(2): 251-265.</a:t>
            </a:r>
            <a:endParaRPr lang="en-AU" sz="1200" dirty="0"/>
          </a:p>
          <a:p>
            <a:r>
              <a:rPr lang="en-US" sz="1200" dirty="0"/>
              <a:t>Wolf, A. T. 1999. "Water wars" and water reality: Conflict and cooperation along international waterways. </a:t>
            </a:r>
            <a:r>
              <a:rPr lang="en-US" sz="1200" i="1" dirty="0"/>
              <a:t>Environmental Change, Adaptation, And Security</a:t>
            </a:r>
            <a:r>
              <a:rPr lang="en-US" sz="1200" dirty="0"/>
              <a:t> </a:t>
            </a:r>
            <a:r>
              <a:rPr lang="en-US" sz="1200" b="1" dirty="0"/>
              <a:t>65</a:t>
            </a:r>
            <a:r>
              <a:rPr lang="en-US" sz="1200" dirty="0"/>
              <a:t>: 251-265</a:t>
            </a:r>
            <a:r>
              <a:rPr lang="en-US" sz="1200" dirty="0" smtClean="0"/>
              <a:t>.</a:t>
            </a:r>
            <a:endParaRPr lang="en-AU" sz="1200" dirty="0"/>
          </a:p>
        </p:txBody>
      </p:sp>
      <p:sp>
        <p:nvSpPr>
          <p:cNvPr id="4" name="Slide Number Placeholder 3"/>
          <p:cNvSpPr>
            <a:spLocks noGrp="1"/>
          </p:cNvSpPr>
          <p:nvPr>
            <p:ph type="sldNum" sz="quarter" idx="12"/>
          </p:nvPr>
        </p:nvSpPr>
        <p:spPr/>
        <p:txBody>
          <a:bodyPr/>
          <a:lstStyle/>
          <a:p>
            <a:fld id="{162F1D00-BD13-4404-86B0-79703945A0A7}" type="slidenum">
              <a:rPr lang="en-US" smtClean="0"/>
              <a:t>24</a:t>
            </a:fld>
            <a:endParaRPr lang="en-US"/>
          </a:p>
        </p:txBody>
      </p:sp>
    </p:spTree>
    <p:extLst>
      <p:ext uri="{BB962C8B-B14F-4D97-AF65-F5344CB8AC3E}">
        <p14:creationId xmlns:p14="http://schemas.microsoft.com/office/powerpoint/2010/main" val="14124043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54787" cy="658519"/>
          </a:xfrm>
        </p:spPr>
        <p:txBody>
          <a:bodyPr>
            <a:normAutofit fontScale="90000"/>
          </a:bodyPr>
          <a:lstStyle/>
          <a:p>
            <a:r>
              <a:rPr lang="en-US" dirty="0" smtClean="0"/>
              <a:t>Final essay and deadline</a:t>
            </a:r>
            <a:endParaRPr lang="en-US" dirty="0"/>
          </a:p>
        </p:txBody>
      </p:sp>
      <p:sp>
        <p:nvSpPr>
          <p:cNvPr id="3" name="Content Placeholder 2"/>
          <p:cNvSpPr>
            <a:spLocks noGrp="1"/>
          </p:cNvSpPr>
          <p:nvPr>
            <p:ph idx="1"/>
          </p:nvPr>
        </p:nvSpPr>
        <p:spPr>
          <a:xfrm>
            <a:off x="498474" y="936978"/>
            <a:ext cx="7556313" cy="5206057"/>
          </a:xfrm>
        </p:spPr>
        <p:txBody>
          <a:bodyPr>
            <a:normAutofit/>
          </a:bodyPr>
          <a:lstStyle/>
          <a:p>
            <a:r>
              <a:rPr lang="en-US" sz="2400" dirty="0" smtClean="0"/>
              <a:t>Final exam.</a:t>
            </a:r>
          </a:p>
          <a:p>
            <a:pPr lvl="1"/>
            <a:r>
              <a:rPr lang="en-US" sz="2400" dirty="0" smtClean="0"/>
              <a:t>Changed due date </a:t>
            </a:r>
            <a:r>
              <a:rPr lang="en-US" sz="2400" b="1" dirty="0" smtClean="0"/>
              <a:t>from June 9</a:t>
            </a:r>
            <a:r>
              <a:rPr lang="en-US" sz="2400" b="1" baseline="30000" dirty="0" smtClean="0"/>
              <a:t>th</a:t>
            </a:r>
            <a:r>
              <a:rPr lang="en-US" sz="2400" b="1" dirty="0" smtClean="0"/>
              <a:t>  to June 16</a:t>
            </a:r>
            <a:r>
              <a:rPr lang="en-US" sz="2400" b="1" baseline="30000" dirty="0" smtClean="0"/>
              <a:t>th</a:t>
            </a:r>
            <a:r>
              <a:rPr lang="en-US" sz="2400" dirty="0" smtClean="0"/>
              <a:t>.</a:t>
            </a:r>
          </a:p>
          <a:p>
            <a:pPr lvl="1"/>
            <a:r>
              <a:rPr lang="en-US" sz="2400" dirty="0" smtClean="0"/>
              <a:t>Will allow us to mark the third essay and get you feedback for the final.</a:t>
            </a:r>
          </a:p>
          <a:p>
            <a:pPr lvl="1"/>
            <a:endParaRPr lang="en-US" sz="2400" dirty="0"/>
          </a:p>
        </p:txBody>
      </p:sp>
      <p:sp>
        <p:nvSpPr>
          <p:cNvPr id="4" name="Slide Number Placeholder 3"/>
          <p:cNvSpPr>
            <a:spLocks noGrp="1"/>
          </p:cNvSpPr>
          <p:nvPr>
            <p:ph type="sldNum" sz="quarter" idx="12"/>
          </p:nvPr>
        </p:nvSpPr>
        <p:spPr/>
        <p:txBody>
          <a:bodyPr/>
          <a:lstStyle/>
          <a:p>
            <a:fld id="{162F1D00-BD13-4404-86B0-79703945A0A7}" type="slidenum">
              <a:rPr lang="en-US" smtClean="0"/>
              <a:t>3</a:t>
            </a:fld>
            <a:endParaRPr lang="en-US"/>
          </a:p>
        </p:txBody>
      </p:sp>
    </p:spTree>
    <p:extLst>
      <p:ext uri="{BB962C8B-B14F-4D97-AF65-F5344CB8AC3E}">
        <p14:creationId xmlns:p14="http://schemas.microsoft.com/office/powerpoint/2010/main" val="12348723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54787" cy="658519"/>
          </a:xfrm>
        </p:spPr>
        <p:txBody>
          <a:bodyPr>
            <a:noAutofit/>
          </a:bodyPr>
          <a:lstStyle/>
          <a:p>
            <a:r>
              <a:rPr lang="en-US" dirty="0" smtClean="0"/>
              <a:t>Question to get going…</a:t>
            </a:r>
            <a:endParaRPr lang="en-US" dirty="0"/>
          </a:p>
        </p:txBody>
      </p:sp>
      <p:sp>
        <p:nvSpPr>
          <p:cNvPr id="3" name="Content Placeholder 2"/>
          <p:cNvSpPr>
            <a:spLocks noGrp="1"/>
          </p:cNvSpPr>
          <p:nvPr>
            <p:ph idx="1"/>
          </p:nvPr>
        </p:nvSpPr>
        <p:spPr>
          <a:xfrm>
            <a:off x="160286" y="936978"/>
            <a:ext cx="7664869" cy="1231791"/>
          </a:xfrm>
        </p:spPr>
        <p:txBody>
          <a:bodyPr>
            <a:normAutofit/>
          </a:bodyPr>
          <a:lstStyle/>
          <a:p>
            <a:r>
              <a:rPr lang="en-US" sz="2600" dirty="0" smtClean="0"/>
              <a:t>Do you think we will see a war fought over water in your lifetime?</a:t>
            </a:r>
            <a:endParaRPr lang="en-US" sz="2600" dirty="0"/>
          </a:p>
        </p:txBody>
      </p:sp>
      <p:sp>
        <p:nvSpPr>
          <p:cNvPr id="4" name="Slide Number Placeholder 3"/>
          <p:cNvSpPr>
            <a:spLocks noGrp="1"/>
          </p:cNvSpPr>
          <p:nvPr>
            <p:ph type="sldNum" sz="quarter" idx="12"/>
          </p:nvPr>
        </p:nvSpPr>
        <p:spPr/>
        <p:txBody>
          <a:bodyPr/>
          <a:lstStyle/>
          <a:p>
            <a:fld id="{162F1D00-BD13-4404-86B0-79703945A0A7}" type="slidenum">
              <a:rPr lang="en-US" smtClean="0"/>
              <a:t>4</a:t>
            </a:fld>
            <a:endParaRPr lang="en-US"/>
          </a:p>
        </p:txBody>
      </p:sp>
      <p:pic>
        <p:nvPicPr>
          <p:cNvPr id="5" name="Picture 4" descr="133304709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86" y="3276600"/>
            <a:ext cx="3587937" cy="2890852"/>
          </a:xfrm>
          <a:prstGeom prst="rect">
            <a:avLst/>
          </a:prstGeom>
        </p:spPr>
      </p:pic>
      <p:sp>
        <p:nvSpPr>
          <p:cNvPr id="6" name="TextBox 5"/>
          <p:cNvSpPr txBox="1"/>
          <p:nvPr/>
        </p:nvSpPr>
        <p:spPr>
          <a:xfrm>
            <a:off x="3995609" y="1704717"/>
            <a:ext cx="5005058" cy="4708981"/>
          </a:xfrm>
          <a:prstGeom prst="rect">
            <a:avLst/>
          </a:prstGeom>
          <a:noFill/>
        </p:spPr>
        <p:txBody>
          <a:bodyPr wrap="square" rtlCol="0">
            <a:spAutoFit/>
          </a:bodyPr>
          <a:lstStyle/>
          <a:p>
            <a:pPr algn="just"/>
            <a:r>
              <a:rPr lang="en-US" sz="2000" dirty="0" smtClean="0"/>
              <a:t>Of all the water on Earth, only 0.007% is readily available to people through rivers, lakes, and streams. As worldwide populations surge, temperatures rise, climates change and diseases spread, clean water will become ever more essential (and even more rare). … there are few places in the world where a water-poor country is in a military position to attack a water-rich </a:t>
            </a:r>
            <a:r>
              <a:rPr lang="en-US" sz="2000" dirty="0" err="1" smtClean="0"/>
              <a:t>neighbour</a:t>
            </a:r>
            <a:r>
              <a:rPr lang="en-US" sz="2000" dirty="0" smtClean="0"/>
              <a:t>. Still, many experts believe that as water shortages become increasingly urgent, countries (or at least local communities) will resort to violence” (International Network Archive ND). </a:t>
            </a:r>
            <a:endParaRPr lang="en-US" sz="2000" dirty="0"/>
          </a:p>
        </p:txBody>
      </p:sp>
    </p:spTree>
    <p:extLst>
      <p:ext uri="{BB962C8B-B14F-4D97-AF65-F5344CB8AC3E}">
        <p14:creationId xmlns:p14="http://schemas.microsoft.com/office/powerpoint/2010/main" val="36237834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62F1D00-BD13-4404-86B0-79703945A0A7}" type="slidenum">
              <a:rPr lang="en-US" smtClean="0"/>
              <a:t>5</a:t>
            </a:fld>
            <a:endParaRPr lang="en-US"/>
          </a:p>
        </p:txBody>
      </p:sp>
      <p:sp>
        <p:nvSpPr>
          <p:cNvPr id="6" name="TextBox 5"/>
          <p:cNvSpPr txBox="1"/>
          <p:nvPr/>
        </p:nvSpPr>
        <p:spPr>
          <a:xfrm>
            <a:off x="708875" y="3593282"/>
            <a:ext cx="5158383" cy="523220"/>
          </a:xfrm>
          <a:prstGeom prst="rect">
            <a:avLst/>
          </a:prstGeom>
          <a:noFill/>
        </p:spPr>
        <p:txBody>
          <a:bodyPr wrap="none" rtlCol="0">
            <a:spAutoFit/>
          </a:bodyPr>
          <a:lstStyle/>
          <a:p>
            <a:r>
              <a:rPr lang="en-US" sz="2800" dirty="0" smtClean="0"/>
              <a:t>REVIEW OF PREVIOUS CLASS</a:t>
            </a:r>
            <a:endParaRPr lang="en-US" sz="2800" dirty="0"/>
          </a:p>
        </p:txBody>
      </p:sp>
    </p:spTree>
    <p:extLst>
      <p:ext uri="{BB962C8B-B14F-4D97-AF65-F5344CB8AC3E}">
        <p14:creationId xmlns:p14="http://schemas.microsoft.com/office/powerpoint/2010/main" val="27554333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79" cy="731807"/>
          </a:xfrm>
        </p:spPr>
        <p:txBody>
          <a:bodyPr>
            <a:normAutofit/>
          </a:bodyPr>
          <a:lstStyle/>
          <a:p>
            <a:r>
              <a:rPr lang="en-US" dirty="0" smtClean="0"/>
              <a:t>IWRM Definitions</a:t>
            </a:r>
            <a:endParaRPr lang="en-US" dirty="0"/>
          </a:p>
        </p:txBody>
      </p:sp>
      <p:sp>
        <p:nvSpPr>
          <p:cNvPr id="3" name="Content Placeholder 2"/>
          <p:cNvSpPr>
            <a:spLocks noGrp="1"/>
          </p:cNvSpPr>
          <p:nvPr>
            <p:ph idx="1"/>
          </p:nvPr>
        </p:nvSpPr>
        <p:spPr>
          <a:xfrm>
            <a:off x="-1" y="731807"/>
            <a:ext cx="9012997" cy="5624543"/>
          </a:xfrm>
        </p:spPr>
        <p:txBody>
          <a:bodyPr>
            <a:noAutofit/>
          </a:bodyPr>
          <a:lstStyle/>
          <a:p>
            <a:pPr lvl="1" algn="just"/>
            <a:r>
              <a:rPr lang="en-US" sz="2400" dirty="0" smtClean="0">
                <a:solidFill>
                  <a:schemeClr val="tx1"/>
                </a:solidFill>
                <a:latin typeface="Times New Roman"/>
                <a:cs typeface="Times New Roman"/>
              </a:rPr>
              <a:t>“</a:t>
            </a:r>
            <a:r>
              <a:rPr lang="en-US" sz="2400" dirty="0">
                <a:solidFill>
                  <a:schemeClr val="tx1"/>
                </a:solidFill>
                <a:latin typeface="Times New Roman"/>
                <a:cs typeface="Times New Roman"/>
              </a:rPr>
              <a:t>a process which promotes the coordinated development and management of water, land and related resources in order to </a:t>
            </a:r>
            <a:r>
              <a:rPr lang="en-US" sz="2400" dirty="0" err="1">
                <a:solidFill>
                  <a:schemeClr val="tx1"/>
                </a:solidFill>
                <a:latin typeface="Times New Roman"/>
                <a:cs typeface="Times New Roman"/>
              </a:rPr>
              <a:t>maximise</a:t>
            </a:r>
            <a:r>
              <a:rPr lang="en-US" sz="2400" dirty="0">
                <a:solidFill>
                  <a:schemeClr val="tx1"/>
                </a:solidFill>
                <a:latin typeface="Times New Roman"/>
                <a:cs typeface="Times New Roman"/>
              </a:rPr>
              <a:t> the resultant economic and social welfare in an equitable manner without compromising the sustainability of vital ecosystems” (GWP, 2000: 22)</a:t>
            </a:r>
            <a:r>
              <a:rPr lang="en-US" sz="2400" dirty="0" smtClean="0">
                <a:solidFill>
                  <a:schemeClr val="tx1"/>
                </a:solidFill>
                <a:latin typeface="Times New Roman"/>
                <a:cs typeface="Times New Roman"/>
              </a:rPr>
              <a:t>.</a:t>
            </a:r>
          </a:p>
          <a:p>
            <a:pPr lvl="1" algn="just"/>
            <a:r>
              <a:rPr lang="en-US" sz="2400" dirty="0" err="1">
                <a:solidFill>
                  <a:schemeClr val="tx1"/>
                </a:solidFill>
                <a:latin typeface="Times New Roman"/>
                <a:cs typeface="Times New Roman"/>
              </a:rPr>
              <a:t>Gleick</a:t>
            </a:r>
            <a:r>
              <a:rPr lang="en-US" sz="2400" dirty="0">
                <a:solidFill>
                  <a:schemeClr val="tx1"/>
                </a:solidFill>
                <a:latin typeface="Times New Roman"/>
                <a:cs typeface="Times New Roman"/>
              </a:rPr>
              <a:t> (2000: 132) identifies as one of the most important failings of twentieth century water management:</a:t>
            </a:r>
          </a:p>
          <a:p>
            <a:pPr lvl="2" algn="just"/>
            <a:r>
              <a:rPr lang="en-US" dirty="0">
                <a:solidFill>
                  <a:schemeClr val="tx1"/>
                </a:solidFill>
                <a:latin typeface="Times New Roman"/>
                <a:cs typeface="Times New Roman"/>
              </a:rPr>
              <a:t>“the failure to understand the connection between water and ecological health, and the links between the health of natural ecosystems and human wellbeing”.</a:t>
            </a:r>
          </a:p>
          <a:p>
            <a:pPr lvl="1" algn="just"/>
            <a:r>
              <a:rPr lang="en-US" sz="2400" dirty="0">
                <a:solidFill>
                  <a:schemeClr val="tx1"/>
                </a:solidFill>
                <a:latin typeface="Times New Roman"/>
                <a:cs typeface="Times New Roman"/>
              </a:rPr>
              <a:t>IWRM is used to </a:t>
            </a:r>
            <a:r>
              <a:rPr lang="en-US" sz="2400" dirty="0" err="1">
                <a:solidFill>
                  <a:schemeClr val="tx1"/>
                </a:solidFill>
                <a:latin typeface="Times New Roman"/>
                <a:cs typeface="Times New Roman"/>
              </a:rPr>
              <a:t>emphasise</a:t>
            </a:r>
            <a:r>
              <a:rPr lang="en-US" sz="2400" dirty="0">
                <a:solidFill>
                  <a:schemeClr val="tx1"/>
                </a:solidFill>
                <a:latin typeface="Times New Roman"/>
                <a:cs typeface="Times New Roman"/>
              </a:rPr>
              <a:t> the integration and balance of social and physical factors while, somewhat hypocritically, also arguing that water is central to social, economic, and environmental sustainability. </a:t>
            </a:r>
            <a:endParaRPr lang="en-US" sz="2400" dirty="0" smtClean="0">
              <a:solidFill>
                <a:schemeClr val="tx1"/>
              </a:solidFill>
              <a:latin typeface="Times New Roman"/>
              <a:cs typeface="Times New Roman"/>
            </a:endParaRPr>
          </a:p>
        </p:txBody>
      </p:sp>
      <p:sp>
        <p:nvSpPr>
          <p:cNvPr id="4" name="Slide Number Placeholder 3"/>
          <p:cNvSpPr>
            <a:spLocks noGrp="1"/>
          </p:cNvSpPr>
          <p:nvPr>
            <p:ph type="sldNum" sz="quarter" idx="12"/>
          </p:nvPr>
        </p:nvSpPr>
        <p:spPr/>
        <p:txBody>
          <a:bodyPr/>
          <a:lstStyle/>
          <a:p>
            <a:fld id="{162F1D00-BD13-4404-86B0-79703945A0A7}" type="slidenum">
              <a:rPr lang="en-US" smtClean="0"/>
              <a:t>6</a:t>
            </a:fld>
            <a:endParaRPr lang="en-US"/>
          </a:p>
        </p:txBody>
      </p:sp>
    </p:spTree>
    <p:extLst>
      <p:ext uri="{BB962C8B-B14F-4D97-AF65-F5344CB8AC3E}">
        <p14:creationId xmlns:p14="http://schemas.microsoft.com/office/powerpoint/2010/main" val="17492796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48479" cy="731807"/>
          </a:xfrm>
        </p:spPr>
        <p:txBody>
          <a:bodyPr>
            <a:normAutofit/>
          </a:bodyPr>
          <a:lstStyle/>
          <a:p>
            <a:r>
              <a:rPr lang="en-US" dirty="0" smtClean="0"/>
              <a:t>The Walsh guest lecture</a:t>
            </a:r>
            <a:endParaRPr lang="en-US" dirty="0"/>
          </a:p>
        </p:txBody>
      </p:sp>
      <p:sp>
        <p:nvSpPr>
          <p:cNvPr id="3" name="Content Placeholder 2"/>
          <p:cNvSpPr>
            <a:spLocks noGrp="1"/>
          </p:cNvSpPr>
          <p:nvPr>
            <p:ph idx="1"/>
          </p:nvPr>
        </p:nvSpPr>
        <p:spPr>
          <a:xfrm>
            <a:off x="-1" y="731807"/>
            <a:ext cx="9012997" cy="5624543"/>
          </a:xfrm>
        </p:spPr>
        <p:txBody>
          <a:bodyPr>
            <a:noAutofit/>
          </a:bodyPr>
          <a:lstStyle/>
          <a:p>
            <a:pPr lvl="1" algn="just"/>
            <a:r>
              <a:rPr lang="en-US" sz="2400" dirty="0" smtClean="0">
                <a:solidFill>
                  <a:schemeClr val="tx1"/>
                </a:solidFill>
                <a:latin typeface="Times New Roman"/>
                <a:cs typeface="Times New Roman"/>
              </a:rPr>
              <a:t>Thoughts?</a:t>
            </a:r>
            <a:endParaRPr lang="en-US" sz="2400" dirty="0" smtClean="0">
              <a:solidFill>
                <a:schemeClr val="tx1"/>
              </a:solidFill>
              <a:latin typeface="Times New Roman"/>
              <a:cs typeface="Times New Roman"/>
            </a:endParaRPr>
          </a:p>
        </p:txBody>
      </p:sp>
      <p:sp>
        <p:nvSpPr>
          <p:cNvPr id="4" name="Slide Number Placeholder 3"/>
          <p:cNvSpPr>
            <a:spLocks noGrp="1"/>
          </p:cNvSpPr>
          <p:nvPr>
            <p:ph type="sldNum" sz="quarter" idx="12"/>
          </p:nvPr>
        </p:nvSpPr>
        <p:spPr/>
        <p:txBody>
          <a:bodyPr/>
          <a:lstStyle/>
          <a:p>
            <a:fld id="{162F1D00-BD13-4404-86B0-79703945A0A7}" type="slidenum">
              <a:rPr lang="en-US" smtClean="0"/>
              <a:t>7</a:t>
            </a:fld>
            <a:endParaRPr lang="en-US"/>
          </a:p>
        </p:txBody>
      </p:sp>
    </p:spTree>
    <p:extLst>
      <p:ext uri="{BB962C8B-B14F-4D97-AF65-F5344CB8AC3E}">
        <p14:creationId xmlns:p14="http://schemas.microsoft.com/office/powerpoint/2010/main" val="12462708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62F1D00-BD13-4404-86B0-79703945A0A7}" type="slidenum">
              <a:rPr lang="en-US" smtClean="0"/>
              <a:t>8</a:t>
            </a:fld>
            <a:endParaRPr lang="en-US"/>
          </a:p>
        </p:txBody>
      </p:sp>
      <p:sp>
        <p:nvSpPr>
          <p:cNvPr id="6" name="TextBox 5"/>
          <p:cNvSpPr txBox="1"/>
          <p:nvPr/>
        </p:nvSpPr>
        <p:spPr>
          <a:xfrm>
            <a:off x="708875" y="3593282"/>
            <a:ext cx="2483923" cy="523220"/>
          </a:xfrm>
          <a:prstGeom prst="rect">
            <a:avLst/>
          </a:prstGeom>
          <a:noFill/>
        </p:spPr>
        <p:txBody>
          <a:bodyPr wrap="none" rtlCol="0">
            <a:spAutoFit/>
          </a:bodyPr>
          <a:lstStyle/>
          <a:p>
            <a:r>
              <a:rPr lang="en-US" sz="2800" dirty="0" smtClean="0"/>
              <a:t>WATER WARS</a:t>
            </a:r>
            <a:endParaRPr lang="en-US" sz="2800" dirty="0"/>
          </a:p>
        </p:txBody>
      </p:sp>
    </p:spTree>
    <p:extLst>
      <p:ext uri="{BB962C8B-B14F-4D97-AF65-F5344CB8AC3E}">
        <p14:creationId xmlns:p14="http://schemas.microsoft.com/office/powerpoint/2010/main" val="29917223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200799" cy="759579"/>
          </a:xfrm>
        </p:spPr>
        <p:txBody>
          <a:bodyPr>
            <a:normAutofit/>
          </a:bodyPr>
          <a:lstStyle/>
          <a:p>
            <a:r>
              <a:rPr lang="en-US" cap="small" dirty="0" smtClean="0"/>
              <a:t>Water wars?</a:t>
            </a:r>
            <a:endParaRPr lang="en-US" cap="small" dirty="0"/>
          </a:p>
        </p:txBody>
      </p:sp>
      <p:sp>
        <p:nvSpPr>
          <p:cNvPr id="3" name="Content Placeholder 2"/>
          <p:cNvSpPr>
            <a:spLocks noGrp="1"/>
          </p:cNvSpPr>
          <p:nvPr>
            <p:ph idx="1"/>
          </p:nvPr>
        </p:nvSpPr>
        <p:spPr>
          <a:xfrm>
            <a:off x="0" y="1108238"/>
            <a:ext cx="8429601" cy="5384002"/>
          </a:xfrm>
        </p:spPr>
        <p:txBody>
          <a:bodyPr>
            <a:noAutofit/>
          </a:bodyPr>
          <a:lstStyle/>
          <a:p>
            <a:pPr algn="just"/>
            <a:r>
              <a:rPr lang="en-US" sz="2400" dirty="0" smtClean="0"/>
              <a:t>There has been a long-running theme (common within the popular media) that water scarcity leads to war</a:t>
            </a:r>
            <a:r>
              <a:rPr lang="en-US" sz="2400" dirty="0"/>
              <a:t> </a:t>
            </a:r>
            <a:r>
              <a:rPr lang="en-US" sz="2400" dirty="0" smtClean="0"/>
              <a:t>or conflict.</a:t>
            </a:r>
            <a:endParaRPr lang="en-US" sz="2400" dirty="0"/>
          </a:p>
          <a:p>
            <a:pPr algn="just"/>
            <a:endParaRPr lang="en-US" sz="2400" dirty="0"/>
          </a:p>
        </p:txBody>
      </p:sp>
      <p:sp>
        <p:nvSpPr>
          <p:cNvPr id="7" name="Slide Number Placeholder 6"/>
          <p:cNvSpPr>
            <a:spLocks noGrp="1"/>
          </p:cNvSpPr>
          <p:nvPr>
            <p:ph type="sldNum" sz="quarter" idx="12"/>
          </p:nvPr>
        </p:nvSpPr>
        <p:spPr/>
        <p:txBody>
          <a:bodyPr/>
          <a:lstStyle/>
          <a:p>
            <a:fld id="{162F1D00-BD13-4404-86B0-79703945A0A7}" type="slidenum">
              <a:rPr lang="en-US" smtClean="0"/>
              <a:t>9</a:t>
            </a:fld>
            <a:endParaRPr lang="en-US"/>
          </a:p>
        </p:txBody>
      </p:sp>
      <p:pic>
        <p:nvPicPr>
          <p:cNvPr id="4" name="Picture 3" descr="Screen Shot 2013-05-15 at 6.58.26 PM.pn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3545" y="2360082"/>
            <a:ext cx="3629016" cy="4243917"/>
          </a:xfrm>
          <a:prstGeom prst="rect">
            <a:avLst/>
          </a:prstGeom>
        </p:spPr>
      </p:pic>
      <p:pic>
        <p:nvPicPr>
          <p:cNvPr id="5" name="Picture 4" descr="Screen Shot 2013-05-15 at 7.00.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916" y="2360082"/>
            <a:ext cx="4224151" cy="4132158"/>
          </a:xfrm>
          <a:prstGeom prst="rect">
            <a:avLst/>
          </a:prstGeom>
        </p:spPr>
      </p:pic>
      <p:pic>
        <p:nvPicPr>
          <p:cNvPr id="6" name="Picture 5" descr="Screen Shot 2015-04-27 at 8.16.04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169" y="1875204"/>
            <a:ext cx="4013200" cy="4025900"/>
          </a:xfrm>
          <a:prstGeom prst="rect">
            <a:avLst/>
          </a:prstGeom>
        </p:spPr>
      </p:pic>
    </p:spTree>
    <p:extLst>
      <p:ext uri="{BB962C8B-B14F-4D97-AF65-F5344CB8AC3E}">
        <p14:creationId xmlns:p14="http://schemas.microsoft.com/office/powerpoint/2010/main" val="18756731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mine 2016">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Famine 2016.thmx</Template>
  <TotalTime>3578</TotalTime>
  <Words>1985</Words>
  <Application>Microsoft Macintosh PowerPoint</Application>
  <PresentationFormat>On-screen Show (4:3)</PresentationFormat>
  <Paragraphs>125</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Famine 2016</vt:lpstr>
      <vt:lpstr>Geog 10001:  The Geography of Scarcity Water wars</vt:lpstr>
      <vt:lpstr>Today we will cover…</vt:lpstr>
      <vt:lpstr>Final essay and deadline</vt:lpstr>
      <vt:lpstr>Question to get going…</vt:lpstr>
      <vt:lpstr>PowerPoint Presentation</vt:lpstr>
      <vt:lpstr>IWRM Definitions</vt:lpstr>
      <vt:lpstr>The Walsh guest lecture</vt:lpstr>
      <vt:lpstr>PowerPoint Presentation</vt:lpstr>
      <vt:lpstr>Water wars?</vt:lpstr>
      <vt:lpstr>Population Density and Social Pathology</vt:lpstr>
      <vt:lpstr>PowerPoint Presentation</vt:lpstr>
      <vt:lpstr>Homer-Dixon: environmental conflicts</vt:lpstr>
      <vt:lpstr>Scarcity based tensions</vt:lpstr>
      <vt:lpstr>Water wars?</vt:lpstr>
      <vt:lpstr>PowerPoint Presentation</vt:lpstr>
      <vt:lpstr>PowerPoint Presentation</vt:lpstr>
      <vt:lpstr> </vt:lpstr>
      <vt:lpstr> </vt:lpstr>
      <vt:lpstr> </vt:lpstr>
      <vt:lpstr>PowerPoint Presentation</vt:lpstr>
      <vt:lpstr>Key point 1</vt:lpstr>
      <vt:lpstr>Next Class</vt:lpstr>
      <vt:lpstr>Questions or Concerns</vt:lpstr>
      <vt:lpstr>Sources &amp; Further Reading</vt:lpstr>
    </vt:vector>
  </TitlesOfParts>
  <Company>University of Melbourne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 10001:  The Geography of Scarcity</dc:title>
  <dc:creator>Brian Cook</dc:creator>
  <cp:lastModifiedBy>Brian Robert</cp:lastModifiedBy>
  <cp:revision>296</cp:revision>
  <dcterms:created xsi:type="dcterms:W3CDTF">2013-03-04T06:15:33Z</dcterms:created>
  <dcterms:modified xsi:type="dcterms:W3CDTF">2016-05-23T02:00:21Z</dcterms:modified>
</cp:coreProperties>
</file>