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25"/>
  </p:notesMasterIdLst>
  <p:sldIdLst>
    <p:sldId id="256" r:id="rId2"/>
    <p:sldId id="257" r:id="rId3"/>
    <p:sldId id="386" r:id="rId4"/>
    <p:sldId id="366" r:id="rId5"/>
    <p:sldId id="367" r:id="rId6"/>
    <p:sldId id="378" r:id="rId7"/>
    <p:sldId id="368" r:id="rId8"/>
    <p:sldId id="387" r:id="rId9"/>
    <p:sldId id="370" r:id="rId10"/>
    <p:sldId id="380" r:id="rId11"/>
    <p:sldId id="381" r:id="rId12"/>
    <p:sldId id="379" r:id="rId13"/>
    <p:sldId id="384" r:id="rId14"/>
    <p:sldId id="388" r:id="rId15"/>
    <p:sldId id="373" r:id="rId16"/>
    <p:sldId id="377" r:id="rId17"/>
    <p:sldId id="383" r:id="rId18"/>
    <p:sldId id="389" r:id="rId19"/>
    <p:sldId id="332" r:id="rId20"/>
    <p:sldId id="385" r:id="rId21"/>
    <p:sldId id="331" r:id="rId22"/>
    <p:sldId id="382" r:id="rId23"/>
    <p:sldId id="26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3" d="100"/>
          <a:sy n="93" d="100"/>
        </p:scale>
        <p:origin x="-96" y="-5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9AD97F-DA83-4640-90DA-EC4623EB1EFB}" type="datetimeFigureOut">
              <a:rPr lang="en-US" smtClean="0"/>
              <a:t>26/05/16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B9015F-B913-2842-8088-2FD06E83278C}" type="slidenum">
              <a:rPr lang="en-US" smtClean="0"/>
              <a:t>‹#›</a:t>
            </a:fld>
            <a:endParaRPr lang="en-US"/>
          </a:p>
        </p:txBody>
      </p:sp>
    </p:spTree>
    <p:extLst>
      <p:ext uri="{BB962C8B-B14F-4D97-AF65-F5344CB8AC3E}">
        <p14:creationId xmlns:p14="http://schemas.microsoft.com/office/powerpoint/2010/main" val="423634726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 the hydrological process… it leads to several ‘types’ of water.</a:t>
            </a:r>
            <a:endParaRPr lang="en-US" dirty="0"/>
          </a:p>
        </p:txBody>
      </p:sp>
      <p:sp>
        <p:nvSpPr>
          <p:cNvPr id="4" name="Slide Number Placeholder 3"/>
          <p:cNvSpPr>
            <a:spLocks noGrp="1"/>
          </p:cNvSpPr>
          <p:nvPr>
            <p:ph type="sldNum" sz="quarter" idx="10"/>
          </p:nvPr>
        </p:nvSpPr>
        <p:spPr/>
        <p:txBody>
          <a:bodyPr/>
          <a:lstStyle/>
          <a:p>
            <a:fld id="{BDB9015F-B913-2842-8088-2FD06E83278C}" type="slidenum">
              <a:rPr lang="en-US" smtClean="0"/>
              <a:t>4</a:t>
            </a:fld>
            <a:endParaRPr lang="en-US"/>
          </a:p>
        </p:txBody>
      </p:sp>
    </p:spTree>
    <p:extLst>
      <p:ext uri="{BB962C8B-B14F-4D97-AF65-F5344CB8AC3E}">
        <p14:creationId xmlns:p14="http://schemas.microsoft.com/office/powerpoint/2010/main" val="3868537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does 2500 liters of water look like?</a:t>
            </a:r>
          </a:p>
          <a:p>
            <a:endParaRPr lang="en-US" dirty="0" smtClean="0"/>
          </a:p>
          <a:p>
            <a:endParaRPr lang="en-US" dirty="0" smtClean="0"/>
          </a:p>
          <a:p>
            <a:r>
              <a:rPr lang="en-US" sz="1200" b="1" kern="1200" dirty="0" smtClean="0">
                <a:solidFill>
                  <a:schemeClr val="tx1"/>
                </a:solidFill>
                <a:latin typeface="+mn-lt"/>
                <a:ea typeface="+mn-ea"/>
                <a:cs typeface="+mn-cs"/>
              </a:rPr>
              <a:t>Beef</a:t>
            </a:r>
          </a:p>
          <a:p>
            <a:r>
              <a:rPr lang="en-US" sz="1200" b="0" kern="1200" dirty="0" smtClean="0">
                <a:solidFill>
                  <a:schemeClr val="tx1"/>
                </a:solidFill>
                <a:latin typeface="+mn-lt"/>
                <a:ea typeface="+mn-ea"/>
                <a:cs typeface="+mn-cs"/>
              </a:rPr>
              <a:t>The global average water footprint of beef is 15400 liter/kg. This is predominantly green water (94%). The water footprint related to the animal feed takes by far the largest share (99%) in the total water footprint of beef. Drinking and service water contribute only 1% toward the total water footprint, but 30% to the blue water footprint. The major fraction (83%) of the water footprint of a beef cow is attributed to the derived beef, but smaller fractions go to the other products: offal, leather and semen. </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One piece of beef can be very different from another piece. The precise water footprint of beef strongly depends on the production system from which the beef is derived (grazing, mixed or industrial), the composition of the feed and the origin of the feed. Due to the large feed conversion efficiency, beef from industrial systems generally has a lower total water footprint than beef from mixed or grazing systems. But due to the larger fraction of concentrates in the feed of cattle in industrial systems and the fact that concentrates have a larger water footprint than roughages, industrial beef has generally larger blue and grey water footprints than beef from mixed or grazing systems. Given the fact that freshwater problems mostly relate to blue water scarcity and water pollution and to a lesser extent to competition over green water, this means that grazing systems are preferable over industrial production systems from a water resources point of view. </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The water footprint of meat from beef cattle (15400 liter/kg as a global average) is much larger than the footprints of meat from sheep (10400 liter/kg), pig (6000 liter/kg), goat (5500 liter/kg) or chicken (4300 liter/kg). </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Per kilogram of product, animal products generally have a larger water footprint than crop products. The same is true when we look at the water footprint per calorie or protein. The average water footprint per calorie for beef is twenty times larger than for cereals and starchy roots. The average water footprint per gram of protein in the case of beef is six times larger than for pulses. </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The global water footprint of beef production in the period 1996-2005 was about 800 billion m3/yr, which was one third of the total water footprint of animal production in the world (all farm animals) (Kekkonen and Hoekstra, 2010, 2012).</a:t>
            </a:r>
            <a:endParaRPr lang="en-US" dirty="0"/>
          </a:p>
        </p:txBody>
      </p:sp>
      <p:sp>
        <p:nvSpPr>
          <p:cNvPr id="4" name="Slide Number Placeholder 3"/>
          <p:cNvSpPr>
            <a:spLocks noGrp="1"/>
          </p:cNvSpPr>
          <p:nvPr>
            <p:ph type="sldNum" sz="quarter" idx="10"/>
          </p:nvPr>
        </p:nvSpPr>
        <p:spPr/>
        <p:txBody>
          <a:bodyPr/>
          <a:lstStyle/>
          <a:p>
            <a:fld id="{31557542-EDB8-9C43-A5BB-5188D866A3CD}" type="slidenum">
              <a:rPr lang="en-US" smtClean="0"/>
              <a:t>9</a:t>
            </a:fld>
            <a:endParaRPr lang="en-US" dirty="0"/>
          </a:p>
        </p:txBody>
      </p:sp>
    </p:spTree>
    <p:extLst>
      <p:ext uri="{BB962C8B-B14F-4D97-AF65-F5344CB8AC3E}">
        <p14:creationId xmlns:p14="http://schemas.microsoft.com/office/powerpoint/2010/main" val="807608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anyone think of another way</a:t>
            </a:r>
            <a:r>
              <a:rPr lang="en-US" baseline="0" dirty="0" smtClean="0"/>
              <a:t> that a virtual ‘something’ addresses scarcity? (</a:t>
            </a:r>
            <a:r>
              <a:rPr lang="en-US" baseline="0" dirty="0" err="1" smtClean="0"/>
              <a:t>Labour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BDB9015F-B913-2842-8088-2FD06E83278C}" type="slidenum">
              <a:rPr lang="en-US" smtClean="0"/>
              <a:t>11</a:t>
            </a:fld>
            <a:endParaRPr lang="en-US"/>
          </a:p>
        </p:txBody>
      </p:sp>
    </p:spTree>
    <p:extLst>
      <p:ext uri="{BB962C8B-B14F-4D97-AF65-F5344CB8AC3E}">
        <p14:creationId xmlns:p14="http://schemas.microsoft.com/office/powerpoint/2010/main" val="28431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anyone think of another way</a:t>
            </a:r>
            <a:r>
              <a:rPr lang="en-US" baseline="0" dirty="0" smtClean="0"/>
              <a:t> that a virtual ‘something’ addresses scarcity? (</a:t>
            </a:r>
            <a:r>
              <a:rPr lang="en-US" baseline="0" dirty="0" err="1" smtClean="0"/>
              <a:t>Labour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BDB9015F-B913-2842-8088-2FD06E83278C}" type="slidenum">
              <a:rPr lang="en-US" smtClean="0"/>
              <a:t>13</a:t>
            </a:fld>
            <a:endParaRPr lang="en-US"/>
          </a:p>
        </p:txBody>
      </p:sp>
    </p:spTree>
    <p:extLst>
      <p:ext uri="{BB962C8B-B14F-4D97-AF65-F5344CB8AC3E}">
        <p14:creationId xmlns:p14="http://schemas.microsoft.com/office/powerpoint/2010/main" val="284313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http://www.youtube.com/watch?v=MqI5VhE5Lsc</a:t>
            </a:r>
          </a:p>
          <a:p>
            <a:endParaRPr lang="en-US" dirty="0"/>
          </a:p>
        </p:txBody>
      </p:sp>
      <p:sp>
        <p:nvSpPr>
          <p:cNvPr id="4" name="Slide Number Placeholder 3"/>
          <p:cNvSpPr>
            <a:spLocks noGrp="1"/>
          </p:cNvSpPr>
          <p:nvPr>
            <p:ph type="sldNum" sz="quarter" idx="10"/>
          </p:nvPr>
        </p:nvSpPr>
        <p:spPr/>
        <p:txBody>
          <a:bodyPr/>
          <a:lstStyle/>
          <a:p>
            <a:fld id="{31557542-EDB8-9C43-A5BB-5188D866A3CD}" type="slidenum">
              <a:rPr lang="en-US" smtClean="0"/>
              <a:t>15</a:t>
            </a:fld>
            <a:endParaRPr lang="en-US" dirty="0"/>
          </a:p>
        </p:txBody>
      </p:sp>
    </p:spTree>
    <p:extLst>
      <p:ext uri="{BB962C8B-B14F-4D97-AF65-F5344CB8AC3E}">
        <p14:creationId xmlns:p14="http://schemas.microsoft.com/office/powerpoint/2010/main" val="497295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Consumers</a:t>
            </a:r>
            <a:r>
              <a:rPr lang="en-US" baseline="0" dirty="0" smtClean="0"/>
              <a:t> drive scarcity elsewhere…</a:t>
            </a:r>
            <a:endParaRPr lang="en-US" dirty="0"/>
          </a:p>
        </p:txBody>
      </p:sp>
      <p:sp>
        <p:nvSpPr>
          <p:cNvPr id="4" name="Slide Number Placeholder 3"/>
          <p:cNvSpPr>
            <a:spLocks noGrp="1"/>
          </p:cNvSpPr>
          <p:nvPr>
            <p:ph type="sldNum" sz="quarter" idx="10"/>
          </p:nvPr>
        </p:nvSpPr>
        <p:spPr/>
        <p:txBody>
          <a:bodyPr/>
          <a:lstStyle/>
          <a:p>
            <a:fld id="{BDB9015F-B913-2842-8088-2FD06E83278C}" type="slidenum">
              <a:rPr lang="en-US" smtClean="0"/>
              <a:t>17</a:t>
            </a:fld>
            <a:endParaRPr lang="en-US"/>
          </a:p>
        </p:txBody>
      </p:sp>
    </p:spTree>
    <p:extLst>
      <p:ext uri="{BB962C8B-B14F-4D97-AF65-F5344CB8AC3E}">
        <p14:creationId xmlns:p14="http://schemas.microsoft.com/office/powerpoint/2010/main" val="3705986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US"/>
          </a:p>
        </p:txBody>
      </p:sp>
      <p:sp>
        <p:nvSpPr>
          <p:cNvPr id="4" name="Date Placeholder 3"/>
          <p:cNvSpPr>
            <a:spLocks noGrp="1"/>
          </p:cNvSpPr>
          <p:nvPr>
            <p:ph type="dt" sz="half" idx="10"/>
          </p:nvPr>
        </p:nvSpPr>
        <p:spPr/>
        <p:txBody>
          <a:bodyPr/>
          <a:lstStyle/>
          <a:p>
            <a:fld id="{D728701E-CAF4-4159-9B3E-41C86DFFA30D}" type="datetimeFigureOut">
              <a:rPr lang="en-US" smtClean="0"/>
              <a:t>26/05/16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D728701E-CAF4-4159-9B3E-41C86DFFA30D}" type="datetimeFigureOut">
              <a:rPr lang="en-US" smtClean="0"/>
              <a:t>26/05/16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D728701E-CAF4-4159-9B3E-41C86DFFA30D}" type="datetimeFigureOut">
              <a:rPr lang="en-US" smtClean="0"/>
              <a:t>26/05/16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Date Placeholder 2"/>
          <p:cNvSpPr>
            <a:spLocks noGrp="1"/>
          </p:cNvSpPr>
          <p:nvPr>
            <p:ph type="dt" sz="half" idx="10"/>
          </p:nvPr>
        </p:nvSpPr>
        <p:spPr/>
        <p:txBody>
          <a:bodyPr/>
          <a:lstStyle/>
          <a:p>
            <a:fld id="{D728701E-CAF4-4159-9B3E-41C86DFFA30D}" type="datetimeFigureOut">
              <a:rPr lang="en-US" smtClean="0"/>
              <a:t>26/05/16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416229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D728701E-CAF4-4159-9B3E-41C86DFFA30D}" type="datetimeFigureOut">
              <a:rPr lang="en-US" smtClean="0"/>
              <a:t>26/05/16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fld id="{D728701E-CAF4-4159-9B3E-41C86DFFA30D}" type="datetimeFigureOut">
              <a:rPr lang="en-US" smtClean="0"/>
              <a:t>26/05/16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p:cNvSpPr>
          <p:nvPr>
            <p:ph type="dt" sz="half" idx="10"/>
          </p:nvPr>
        </p:nvSpPr>
        <p:spPr/>
        <p:txBody>
          <a:bodyPr/>
          <a:lstStyle/>
          <a:p>
            <a:fld id="{D728701E-CAF4-4159-9B3E-41C86DFFA30D}" type="datetimeFigureOut">
              <a:rPr lang="en-US" smtClean="0"/>
              <a:t>26/05/16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6"/>
          <p:cNvSpPr>
            <a:spLocks noGrp="1"/>
          </p:cNvSpPr>
          <p:nvPr>
            <p:ph type="dt" sz="half" idx="10"/>
          </p:nvPr>
        </p:nvSpPr>
        <p:spPr/>
        <p:txBody>
          <a:bodyPr/>
          <a:lstStyle/>
          <a:p>
            <a:fld id="{D728701E-CAF4-4159-9B3E-41C86DFFA30D}" type="datetimeFigureOut">
              <a:rPr lang="en-US" smtClean="0"/>
              <a:t>26/05/16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Date Placeholder 2"/>
          <p:cNvSpPr>
            <a:spLocks noGrp="1"/>
          </p:cNvSpPr>
          <p:nvPr>
            <p:ph type="dt" sz="half" idx="10"/>
          </p:nvPr>
        </p:nvSpPr>
        <p:spPr/>
        <p:txBody>
          <a:bodyPr/>
          <a:lstStyle/>
          <a:p>
            <a:fld id="{D728701E-CAF4-4159-9B3E-41C86DFFA30D}" type="datetimeFigureOut">
              <a:rPr lang="en-US" smtClean="0"/>
              <a:t>26/05/16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28701E-CAF4-4159-9B3E-41C86DFFA30D}" type="datetimeFigureOut">
              <a:rPr lang="en-US" smtClean="0"/>
              <a:t>26/05/16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D728701E-CAF4-4159-9B3E-41C86DFFA30D}" type="datetimeFigureOut">
              <a:rPr lang="en-US" smtClean="0"/>
              <a:t>26/05/16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D728701E-CAF4-4159-9B3E-41C86DFFA30D}" type="datetimeFigureOut">
              <a:rPr lang="en-US" smtClean="0"/>
              <a:t>26/05/16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736182"/>
          </a:xfrm>
          <a:prstGeom prst="rect">
            <a:avLst/>
          </a:prstGeom>
        </p:spPr>
        <p:txBody>
          <a:bodyPr vert="horz" lIns="91440" tIns="45720" rIns="91440" bIns="45720" rtlCol="0" anchor="ctr">
            <a:normAutofit/>
          </a:bodyPr>
          <a:lstStyle/>
          <a:p>
            <a:r>
              <a:rPr lang="en-AU" smtClean="0"/>
              <a:t>Click to edit Master title style</a:t>
            </a:r>
            <a:endParaRPr lang="en-US" dirty="0"/>
          </a:p>
        </p:txBody>
      </p:sp>
      <p:sp>
        <p:nvSpPr>
          <p:cNvPr id="3" name="Text Placeholder 2"/>
          <p:cNvSpPr>
            <a:spLocks noGrp="1"/>
          </p:cNvSpPr>
          <p:nvPr>
            <p:ph type="body" idx="1"/>
          </p:nvPr>
        </p:nvSpPr>
        <p:spPr>
          <a:xfrm>
            <a:off x="0" y="1195299"/>
            <a:ext cx="8229600" cy="4525963"/>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28701E-CAF4-4159-9B3E-41C86DFFA30D}" type="datetimeFigureOut">
              <a:rPr lang="en-US" smtClean="0"/>
              <a:t>26/05/16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162F1D00-BD13-4404-86B0-79703945A0A7}"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Lst>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youtube.com/watch?v=MqI5VhE5Lsc" TargetMode="External"/><Relationship Id="rId4" Type="http://schemas.openxmlformats.org/officeDocument/2006/relationships/image" Target="../media/image10.jpg"/><Relationship Id="rId5" Type="http://schemas.openxmlformats.org/officeDocument/2006/relationships/hyperlink" Target="http://candobetter.net/node/2481" TargetMode="External"/><Relationship Id="rId6"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 Id="rId3" Type="http://schemas.openxmlformats.org/officeDocument/2006/relationships/image" Target="../media/image1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g"/><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hyperlink" Target="http://www.meatlessmonday.com" TargetMode="External"/><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plosone.org/article/info:doi/10.1371/journal.pone.0032688" TargetMode="External"/><Relationship Id="rId4"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4640" y="936883"/>
            <a:ext cx="8153840" cy="2673938"/>
          </a:xfrm>
        </p:spPr>
        <p:txBody>
          <a:bodyPr>
            <a:normAutofit fontScale="90000"/>
          </a:bodyPr>
          <a:lstStyle/>
          <a:p>
            <a:r>
              <a:rPr lang="en-US" sz="5500" dirty="0" smtClean="0"/>
              <a:t>Geog 10001: </a:t>
            </a:r>
            <a:br>
              <a:rPr lang="en-US" sz="5500" dirty="0" smtClean="0"/>
            </a:br>
            <a:r>
              <a:rPr lang="en-US" sz="5500" dirty="0" smtClean="0"/>
              <a:t>The Geography of Scarcity</a:t>
            </a:r>
            <a:br>
              <a:rPr lang="en-US" sz="5500" dirty="0" smtClean="0"/>
            </a:br>
            <a:r>
              <a:rPr lang="en-US" sz="2200" dirty="0" smtClean="0"/>
              <a:t>Virtual Water &amp; Conclusion</a:t>
            </a:r>
            <a:endParaRPr lang="en-US" sz="2200" dirty="0"/>
          </a:p>
        </p:txBody>
      </p:sp>
      <p:sp>
        <p:nvSpPr>
          <p:cNvPr id="5" name="Subtitle 2"/>
          <p:cNvSpPr>
            <a:spLocks noGrp="1"/>
          </p:cNvSpPr>
          <p:nvPr>
            <p:ph type="subTitle" idx="1"/>
          </p:nvPr>
        </p:nvSpPr>
        <p:spPr>
          <a:xfrm>
            <a:off x="294640" y="4981767"/>
            <a:ext cx="4419600" cy="748553"/>
          </a:xfrm>
        </p:spPr>
        <p:txBody>
          <a:bodyPr>
            <a:normAutofit fontScale="47500" lnSpcReduction="20000"/>
          </a:bodyPr>
          <a:lstStyle/>
          <a:p>
            <a:pPr algn="l"/>
            <a:r>
              <a:rPr lang="en-US" dirty="0" smtClean="0"/>
              <a:t>Dr. Brian Cook</a:t>
            </a:r>
          </a:p>
          <a:p>
            <a:pPr algn="l"/>
            <a:r>
              <a:rPr lang="en-US" dirty="0" smtClean="0"/>
              <a:t>School of Geography</a:t>
            </a:r>
          </a:p>
          <a:p>
            <a:pPr algn="l"/>
            <a:r>
              <a:rPr lang="en-US" dirty="0" err="1" smtClean="0"/>
              <a:t>brian.cook@unimelb.edu.au</a:t>
            </a:r>
            <a:endParaRPr lang="en-US" dirty="0"/>
          </a:p>
        </p:txBody>
      </p:sp>
    </p:spTree>
    <p:extLst>
      <p:ext uri="{BB962C8B-B14F-4D97-AF65-F5344CB8AC3E}">
        <p14:creationId xmlns:p14="http://schemas.microsoft.com/office/powerpoint/2010/main" val="2475526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48480" cy="731807"/>
          </a:xfrm>
        </p:spPr>
        <p:txBody>
          <a:bodyPr>
            <a:normAutofit/>
          </a:bodyPr>
          <a:lstStyle/>
          <a:p>
            <a:r>
              <a:rPr lang="en-US" dirty="0" smtClean="0"/>
              <a:t>Virtual (water) Relations</a:t>
            </a:r>
            <a:endParaRPr lang="en-US" dirty="0"/>
          </a:p>
        </p:txBody>
      </p:sp>
      <p:sp>
        <p:nvSpPr>
          <p:cNvPr id="3" name="Content Placeholder 2"/>
          <p:cNvSpPr>
            <a:spLocks noGrp="1"/>
          </p:cNvSpPr>
          <p:nvPr>
            <p:ph idx="1"/>
          </p:nvPr>
        </p:nvSpPr>
        <p:spPr>
          <a:xfrm>
            <a:off x="-1" y="914759"/>
            <a:ext cx="8856257" cy="5486041"/>
          </a:xfrm>
        </p:spPr>
        <p:txBody>
          <a:bodyPr>
            <a:normAutofit/>
          </a:bodyPr>
          <a:lstStyle/>
          <a:p>
            <a:pPr algn="just"/>
            <a:r>
              <a:rPr lang="en-US" sz="2400" dirty="0"/>
              <a:t>“More than most commodities, staple foods, which </a:t>
            </a:r>
            <a:r>
              <a:rPr lang="en-US" sz="2400" dirty="0" smtClean="0"/>
              <a:t>are very </a:t>
            </a:r>
            <a:r>
              <a:rPr lang="en-US" sz="2400" dirty="0"/>
              <a:t>important indeed as a proportion of world trade, are inextricably political. People have a deep intuitive </a:t>
            </a:r>
            <a:r>
              <a:rPr lang="en-US" sz="2400" dirty="0" smtClean="0"/>
              <a:t>aversion </a:t>
            </a:r>
            <a:r>
              <a:rPr lang="en-US" sz="2400" dirty="0"/>
              <a:t>to being dependent on other economies for their </a:t>
            </a:r>
            <a:r>
              <a:rPr lang="en-US" sz="2400" dirty="0" smtClean="0"/>
              <a:t>water </a:t>
            </a:r>
            <a:r>
              <a:rPr lang="en-US" sz="2400" dirty="0"/>
              <a:t>and also for their </a:t>
            </a:r>
            <a:r>
              <a:rPr lang="en-US" sz="2400" dirty="0" smtClean="0"/>
              <a:t>food” </a:t>
            </a:r>
            <a:r>
              <a:rPr lang="en-US" sz="2400" dirty="0"/>
              <a:t>(</a:t>
            </a:r>
            <a:r>
              <a:rPr lang="en-US" sz="2400" dirty="0" err="1"/>
              <a:t>Merrett</a:t>
            </a:r>
            <a:r>
              <a:rPr lang="en-US" sz="2400" dirty="0"/>
              <a:t> et al. 2003: </a:t>
            </a:r>
            <a:r>
              <a:rPr lang="en-US" sz="2400" dirty="0" smtClean="0"/>
              <a:t>8).</a:t>
            </a:r>
          </a:p>
          <a:p>
            <a:pPr algn="just"/>
            <a:r>
              <a:rPr lang="en-US" sz="2400" dirty="0" smtClean="0"/>
              <a:t>“</a:t>
            </a:r>
            <a:r>
              <a:rPr lang="en-US" sz="2400" dirty="0"/>
              <a:t>Awareness of a </a:t>
            </a:r>
            <a:r>
              <a:rPr lang="en-US" sz="2400" dirty="0" smtClean="0"/>
              <a:t>dependence </a:t>
            </a:r>
            <a:r>
              <a:rPr lang="en-US" sz="2400" dirty="0"/>
              <a:t>on water and staple food coming from outside </a:t>
            </a:r>
            <a:r>
              <a:rPr lang="en-US" sz="2400" dirty="0" smtClean="0"/>
              <a:t>their </a:t>
            </a:r>
            <a:r>
              <a:rPr lang="en-US" sz="2400" dirty="0"/>
              <a:t>own sovereign territories can be very </a:t>
            </a:r>
            <a:r>
              <a:rPr lang="en-US" sz="2400" dirty="0" err="1"/>
              <a:t>destabilising</a:t>
            </a:r>
            <a:r>
              <a:rPr lang="en-US" sz="2400" dirty="0"/>
              <a:t>. </a:t>
            </a:r>
            <a:r>
              <a:rPr lang="en-US" sz="2400" b="1" dirty="0" smtClean="0"/>
              <a:t>Because </a:t>
            </a:r>
            <a:r>
              <a:rPr lang="en-US" sz="2400" b="1" dirty="0"/>
              <a:t>virtual water is economically invisible and politically silent it has the wondrous virtue of making it possible for water policy-makers and managers to cultivate a policy discourse where it can be assumed that there is no </a:t>
            </a:r>
            <a:r>
              <a:rPr lang="en-US" sz="2400" b="1" dirty="0" smtClean="0"/>
              <a:t>national </a:t>
            </a:r>
            <a:r>
              <a:rPr lang="en-US" sz="2400" b="1" dirty="0"/>
              <a:t>water or food </a:t>
            </a:r>
            <a:r>
              <a:rPr lang="en-US" sz="2400" b="1" dirty="0" smtClean="0"/>
              <a:t>deficit</a:t>
            </a:r>
            <a:r>
              <a:rPr lang="en-US" sz="2400" dirty="0" smtClean="0"/>
              <a:t>” </a:t>
            </a:r>
            <a:r>
              <a:rPr lang="en-US" sz="2400" dirty="0"/>
              <a:t>(</a:t>
            </a:r>
            <a:r>
              <a:rPr lang="en-US" sz="2400" dirty="0" err="1"/>
              <a:t>Merrett</a:t>
            </a:r>
            <a:r>
              <a:rPr lang="en-US" sz="2400" dirty="0"/>
              <a:t> et al. 2003: </a:t>
            </a:r>
            <a:r>
              <a:rPr lang="en-US" sz="2400" dirty="0" smtClean="0"/>
              <a:t>8). </a:t>
            </a:r>
            <a:endParaRPr lang="en-US" sz="2400" dirty="0"/>
          </a:p>
        </p:txBody>
      </p:sp>
    </p:spTree>
    <p:extLst>
      <p:ext uri="{BB962C8B-B14F-4D97-AF65-F5344CB8AC3E}">
        <p14:creationId xmlns:p14="http://schemas.microsoft.com/office/powerpoint/2010/main" val="35967069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31807"/>
          </a:xfrm>
        </p:spPr>
        <p:txBody>
          <a:bodyPr>
            <a:noAutofit/>
          </a:bodyPr>
          <a:lstStyle/>
          <a:p>
            <a:r>
              <a:rPr lang="en-US" sz="3600" dirty="0" smtClean="0"/>
              <a:t>How Virtual Water Shapes ‘Water Scarcity’</a:t>
            </a:r>
            <a:endParaRPr lang="en-US" sz="3600" dirty="0"/>
          </a:p>
        </p:txBody>
      </p:sp>
      <p:sp>
        <p:nvSpPr>
          <p:cNvPr id="3" name="Content Placeholder 2"/>
          <p:cNvSpPr>
            <a:spLocks noGrp="1"/>
          </p:cNvSpPr>
          <p:nvPr>
            <p:ph idx="1"/>
          </p:nvPr>
        </p:nvSpPr>
        <p:spPr>
          <a:xfrm>
            <a:off x="0" y="914759"/>
            <a:ext cx="8448480" cy="5486041"/>
          </a:xfrm>
        </p:spPr>
        <p:txBody>
          <a:bodyPr>
            <a:normAutofit/>
          </a:bodyPr>
          <a:lstStyle/>
          <a:p>
            <a:pPr algn="just"/>
            <a:r>
              <a:rPr lang="en-US" sz="2400" dirty="0" smtClean="0">
                <a:solidFill>
                  <a:srgbClr val="FFFFFF"/>
                </a:solidFill>
              </a:rPr>
              <a:t>“</a:t>
            </a:r>
            <a:r>
              <a:rPr lang="en-US" sz="2400" dirty="0">
                <a:solidFill>
                  <a:srgbClr val="FFFFFF"/>
                </a:solidFill>
              </a:rPr>
              <a:t>In addition to its three major virtues of being </a:t>
            </a:r>
            <a:r>
              <a:rPr lang="en-US" sz="2400" b="1" dirty="0">
                <a:solidFill>
                  <a:srgbClr val="FFFFFF"/>
                </a:solidFill>
              </a:rPr>
              <a:t>first</a:t>
            </a:r>
            <a:r>
              <a:rPr lang="en-US" sz="2400" dirty="0">
                <a:solidFill>
                  <a:srgbClr val="FFFFFF"/>
                </a:solidFill>
              </a:rPr>
              <a:t> very </a:t>
            </a:r>
            <a:r>
              <a:rPr lang="en-US" sz="2400" dirty="0" smtClean="0">
                <a:solidFill>
                  <a:srgbClr val="FFFFFF"/>
                </a:solidFill>
              </a:rPr>
              <a:t>effective </a:t>
            </a:r>
            <a:r>
              <a:rPr lang="en-US" sz="2400" dirty="0">
                <a:solidFill>
                  <a:srgbClr val="FFFFFF"/>
                </a:solidFill>
              </a:rPr>
              <a:t>indeed in addressing water deficits, it is </a:t>
            </a:r>
            <a:r>
              <a:rPr lang="en-US" sz="2400" b="1" dirty="0">
                <a:solidFill>
                  <a:srgbClr val="FFFFFF"/>
                </a:solidFill>
              </a:rPr>
              <a:t>secondly</a:t>
            </a:r>
            <a:r>
              <a:rPr lang="en-US" sz="2400" dirty="0">
                <a:solidFill>
                  <a:srgbClr val="FFFFFF"/>
                </a:solidFill>
              </a:rPr>
              <a:t> </a:t>
            </a:r>
            <a:r>
              <a:rPr lang="en-US" sz="2400" dirty="0" smtClean="0">
                <a:solidFill>
                  <a:srgbClr val="FFFFFF"/>
                </a:solidFill>
              </a:rPr>
              <a:t>economically </a:t>
            </a:r>
            <a:r>
              <a:rPr lang="en-US" sz="2400" dirty="0">
                <a:solidFill>
                  <a:srgbClr val="FFFFFF"/>
                </a:solidFill>
              </a:rPr>
              <a:t>invisible, and </a:t>
            </a:r>
            <a:r>
              <a:rPr lang="en-US" sz="2400" b="1" dirty="0" smtClean="0">
                <a:solidFill>
                  <a:srgbClr val="FFFFFF"/>
                </a:solidFill>
              </a:rPr>
              <a:t>thirdly</a:t>
            </a:r>
            <a:r>
              <a:rPr lang="en-US" sz="2400" dirty="0" smtClean="0">
                <a:solidFill>
                  <a:srgbClr val="FFFFFF"/>
                </a:solidFill>
              </a:rPr>
              <a:t>, </a:t>
            </a:r>
            <a:r>
              <a:rPr lang="en-US" sz="2400" dirty="0">
                <a:solidFill>
                  <a:srgbClr val="FFFFFF"/>
                </a:solidFill>
              </a:rPr>
              <a:t>politically silent. Virtual water has a </a:t>
            </a:r>
            <a:r>
              <a:rPr lang="en-US" sz="2400" b="1" dirty="0">
                <a:solidFill>
                  <a:srgbClr val="FFFFFF"/>
                </a:solidFill>
              </a:rPr>
              <a:t>fourth</a:t>
            </a:r>
            <a:r>
              <a:rPr lang="en-US" sz="2400" dirty="0">
                <a:solidFill>
                  <a:srgbClr val="FFFFFF"/>
                </a:solidFill>
              </a:rPr>
              <a:t> very important quality. </a:t>
            </a:r>
            <a:r>
              <a:rPr lang="en-US" sz="2400" b="1" dirty="0" smtClean="0">
                <a:solidFill>
                  <a:srgbClr val="FFFFFF"/>
                </a:solidFill>
              </a:rPr>
              <a:t>Water </a:t>
            </a:r>
            <a:r>
              <a:rPr lang="en-US" sz="2400" b="1" dirty="0">
                <a:solidFill>
                  <a:srgbClr val="FFFFFF"/>
                </a:solidFill>
              </a:rPr>
              <a:t>embedded in food commodities can be </a:t>
            </a:r>
            <a:r>
              <a:rPr lang="en-US" sz="2400" b="1" dirty="0" smtClean="0">
                <a:solidFill>
                  <a:srgbClr val="FFFFFF"/>
                </a:solidFill>
              </a:rPr>
              <a:t>mobilized </a:t>
            </a:r>
            <a:r>
              <a:rPr lang="en-US" sz="2400" b="1" dirty="0">
                <a:solidFill>
                  <a:srgbClr val="FFFFFF"/>
                </a:solidFill>
              </a:rPr>
              <a:t>very quickly and flexibly to remedy the ever-</a:t>
            </a:r>
            <a:r>
              <a:rPr lang="en-US" sz="2400" b="1" dirty="0" smtClean="0">
                <a:solidFill>
                  <a:srgbClr val="FFFFFF"/>
                </a:solidFill>
              </a:rPr>
              <a:t>changing </a:t>
            </a:r>
            <a:r>
              <a:rPr lang="en-US" sz="2400" b="1" dirty="0">
                <a:solidFill>
                  <a:srgbClr val="FFFFFF"/>
                </a:solidFill>
              </a:rPr>
              <a:t>demands of those enduring water and staple food </a:t>
            </a:r>
            <a:r>
              <a:rPr lang="en-US" sz="2400" b="1" dirty="0" smtClean="0">
                <a:solidFill>
                  <a:srgbClr val="FFFFFF"/>
                </a:solidFill>
              </a:rPr>
              <a:t>deficits</a:t>
            </a:r>
            <a:r>
              <a:rPr lang="en-US" sz="2400" dirty="0" smtClean="0">
                <a:solidFill>
                  <a:srgbClr val="FFFFFF"/>
                </a:solidFill>
              </a:rPr>
              <a:t>” </a:t>
            </a:r>
            <a:r>
              <a:rPr lang="en-US" sz="2400" dirty="0">
                <a:solidFill>
                  <a:srgbClr val="FFFFFF"/>
                </a:solidFill>
              </a:rPr>
              <a:t>(</a:t>
            </a:r>
            <a:r>
              <a:rPr lang="en-US" sz="2400" dirty="0" err="1">
                <a:solidFill>
                  <a:srgbClr val="FFFFFF"/>
                </a:solidFill>
              </a:rPr>
              <a:t>Merrett</a:t>
            </a:r>
            <a:r>
              <a:rPr lang="en-US" sz="2400" dirty="0">
                <a:solidFill>
                  <a:srgbClr val="FFFFFF"/>
                </a:solidFill>
              </a:rPr>
              <a:t> et al. 2003: 7)</a:t>
            </a:r>
            <a:r>
              <a:rPr lang="en-US" sz="2400" dirty="0" smtClean="0">
                <a:solidFill>
                  <a:srgbClr val="FFFFFF"/>
                </a:solidFill>
              </a:rPr>
              <a:t>.</a:t>
            </a:r>
            <a:endParaRPr lang="en-US" sz="2400" dirty="0">
              <a:solidFill>
                <a:srgbClr val="FFFFFF"/>
              </a:solidFill>
            </a:endParaRPr>
          </a:p>
        </p:txBody>
      </p:sp>
    </p:spTree>
    <p:extLst>
      <p:ext uri="{BB962C8B-B14F-4D97-AF65-F5344CB8AC3E}">
        <p14:creationId xmlns:p14="http://schemas.microsoft.com/office/powerpoint/2010/main" val="413412167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31807"/>
          </a:xfrm>
        </p:spPr>
        <p:txBody>
          <a:bodyPr>
            <a:normAutofit/>
          </a:bodyPr>
          <a:lstStyle/>
          <a:p>
            <a:r>
              <a:rPr lang="en-US" sz="2800" dirty="0" smtClean="0"/>
              <a:t>Virtual Water &amp; Water Wars (scarcity-induced conflicts)</a:t>
            </a:r>
            <a:endParaRPr lang="en-US" sz="2800" dirty="0"/>
          </a:p>
        </p:txBody>
      </p:sp>
      <p:sp>
        <p:nvSpPr>
          <p:cNvPr id="3" name="Content Placeholder 2"/>
          <p:cNvSpPr>
            <a:spLocks noGrp="1"/>
          </p:cNvSpPr>
          <p:nvPr>
            <p:ph idx="1"/>
          </p:nvPr>
        </p:nvSpPr>
        <p:spPr>
          <a:xfrm>
            <a:off x="0" y="914759"/>
            <a:ext cx="9144000" cy="5486041"/>
          </a:xfrm>
        </p:spPr>
        <p:txBody>
          <a:bodyPr>
            <a:normAutofit/>
          </a:bodyPr>
          <a:lstStyle/>
          <a:p>
            <a:pPr algn="just"/>
            <a:r>
              <a:rPr lang="en-US" sz="2400" dirty="0">
                <a:solidFill>
                  <a:srgbClr val="FFFFFF"/>
                </a:solidFill>
              </a:rPr>
              <a:t>“Virtual water played havoc with the narrow, </a:t>
            </a:r>
            <a:r>
              <a:rPr lang="en-US" sz="2400" dirty="0" smtClean="0">
                <a:solidFill>
                  <a:srgbClr val="FFFFFF"/>
                </a:solidFill>
              </a:rPr>
              <a:t>environmentally </a:t>
            </a:r>
            <a:r>
              <a:rPr lang="en-US" sz="2400" dirty="0">
                <a:solidFill>
                  <a:srgbClr val="FFFFFF"/>
                </a:solidFill>
              </a:rPr>
              <a:t>deterministic assumptions on which such </a:t>
            </a:r>
            <a:r>
              <a:rPr lang="en-US" sz="2400" dirty="0" smtClean="0">
                <a:solidFill>
                  <a:srgbClr val="FFFFFF"/>
                </a:solidFill>
              </a:rPr>
              <a:t>specialists </a:t>
            </a:r>
            <a:r>
              <a:rPr lang="en-US" sz="2400" dirty="0">
                <a:solidFill>
                  <a:srgbClr val="FFFFFF"/>
                </a:solidFill>
              </a:rPr>
              <a:t>generally based their analyses. All the analysts who have conjured the prospect of water wars have </a:t>
            </a:r>
            <a:r>
              <a:rPr lang="en-US" sz="2400" dirty="0" smtClean="0">
                <a:solidFill>
                  <a:srgbClr val="FFFFFF"/>
                </a:solidFill>
              </a:rPr>
              <a:t>ignored the </a:t>
            </a:r>
            <a:r>
              <a:rPr lang="en-US" sz="2400" dirty="0">
                <a:solidFill>
                  <a:srgbClr val="FFFFFF"/>
                </a:solidFill>
              </a:rPr>
              <a:t>role of virtual water in ameliorating regional water </a:t>
            </a:r>
            <a:r>
              <a:rPr lang="en-US" sz="2400" dirty="0" smtClean="0">
                <a:solidFill>
                  <a:srgbClr val="FFFFFF"/>
                </a:solidFill>
              </a:rPr>
              <a:t>deficits” (</a:t>
            </a:r>
            <a:r>
              <a:rPr lang="en-US" sz="2400" dirty="0" err="1" smtClean="0">
                <a:solidFill>
                  <a:srgbClr val="FFFFFF"/>
                </a:solidFill>
              </a:rPr>
              <a:t>Merrett</a:t>
            </a:r>
            <a:r>
              <a:rPr lang="en-US" sz="2400" dirty="0">
                <a:solidFill>
                  <a:srgbClr val="FFFFFF"/>
                </a:solidFill>
              </a:rPr>
              <a:t> </a:t>
            </a:r>
            <a:r>
              <a:rPr lang="en-US" sz="2400" dirty="0" smtClean="0">
                <a:solidFill>
                  <a:srgbClr val="FFFFFF"/>
                </a:solidFill>
              </a:rPr>
              <a:t>et al. 2003: 7).</a:t>
            </a:r>
          </a:p>
          <a:p>
            <a:pPr algn="just"/>
            <a:r>
              <a:rPr lang="en-US" sz="2400" dirty="0">
                <a:solidFill>
                  <a:srgbClr val="FFFFFF"/>
                </a:solidFill>
              </a:rPr>
              <a:t>“a ton of wheat when imported by a water short political economy enables those managing scarce water in such economies to escape the economic and political stress of </a:t>
            </a:r>
            <a:r>
              <a:rPr lang="en-US" sz="2400" dirty="0" err="1">
                <a:solidFill>
                  <a:srgbClr val="FFFFFF"/>
                </a:solidFill>
              </a:rPr>
              <a:t>mobilising</a:t>
            </a:r>
            <a:r>
              <a:rPr lang="en-US" sz="2400" dirty="0">
                <a:solidFill>
                  <a:srgbClr val="FFFFFF"/>
                </a:solidFill>
              </a:rPr>
              <a:t> 1,000 tons (cubic meters) of </a:t>
            </a:r>
            <a:r>
              <a:rPr lang="en-US" sz="2400" dirty="0" smtClean="0">
                <a:solidFill>
                  <a:srgbClr val="FFFFFF"/>
                </a:solidFill>
              </a:rPr>
              <a:t>water” </a:t>
            </a:r>
            <a:r>
              <a:rPr lang="en-US" sz="2400" dirty="0">
                <a:solidFill>
                  <a:srgbClr val="FFFFFF"/>
                </a:solidFill>
              </a:rPr>
              <a:t>(</a:t>
            </a:r>
            <a:r>
              <a:rPr lang="en-US" sz="2400" dirty="0" err="1">
                <a:solidFill>
                  <a:srgbClr val="FFFFFF"/>
                </a:solidFill>
              </a:rPr>
              <a:t>Merrett</a:t>
            </a:r>
            <a:r>
              <a:rPr lang="en-US" sz="2400" dirty="0">
                <a:solidFill>
                  <a:srgbClr val="FFFFFF"/>
                </a:solidFill>
              </a:rPr>
              <a:t> et al. 2003: </a:t>
            </a:r>
            <a:r>
              <a:rPr lang="en-US" sz="2400" dirty="0" smtClean="0">
                <a:solidFill>
                  <a:srgbClr val="FFFFFF"/>
                </a:solidFill>
              </a:rPr>
              <a:t>9). </a:t>
            </a:r>
            <a:endParaRPr lang="en-US" sz="2400" dirty="0">
              <a:solidFill>
                <a:srgbClr val="FFFFFF"/>
              </a:solidFill>
            </a:endParaRPr>
          </a:p>
        </p:txBody>
      </p:sp>
      <p:sp>
        <p:nvSpPr>
          <p:cNvPr id="5" name="TextBox 4"/>
          <p:cNvSpPr txBox="1"/>
          <p:nvPr/>
        </p:nvSpPr>
        <p:spPr>
          <a:xfrm>
            <a:off x="1044893" y="5226784"/>
            <a:ext cx="7923697" cy="1631216"/>
          </a:xfrm>
          <a:prstGeom prst="rect">
            <a:avLst/>
          </a:prstGeom>
          <a:solidFill>
            <a:schemeClr val="bg1"/>
          </a:solidFill>
        </p:spPr>
        <p:txBody>
          <a:bodyPr wrap="square" rtlCol="0">
            <a:spAutoFit/>
          </a:bodyPr>
          <a:lstStyle/>
          <a:p>
            <a:pPr algn="just"/>
            <a:r>
              <a:rPr lang="en-US" sz="2000" b="1" dirty="0"/>
              <a:t>Environmental determinism</a:t>
            </a:r>
            <a:r>
              <a:rPr lang="en-US" sz="2000" dirty="0"/>
              <a:t>: the notion that the physical environment has a massive and often controlling (and perhaps never-changing and generationally stable) affect on human beings, in essence dictating their abilities in all realms of life and society</a:t>
            </a:r>
            <a:r>
              <a:rPr lang="en-US" sz="2000" dirty="0" smtClean="0"/>
              <a:t>.</a:t>
            </a:r>
            <a:endParaRPr lang="en-US" sz="2000" dirty="0"/>
          </a:p>
        </p:txBody>
      </p:sp>
    </p:spTree>
    <p:extLst>
      <p:ext uri="{BB962C8B-B14F-4D97-AF65-F5344CB8AC3E}">
        <p14:creationId xmlns:p14="http://schemas.microsoft.com/office/powerpoint/2010/main" val="35967069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48480" cy="731807"/>
          </a:xfrm>
        </p:spPr>
        <p:txBody>
          <a:bodyPr>
            <a:normAutofit fontScale="90000"/>
          </a:bodyPr>
          <a:lstStyle/>
          <a:p>
            <a:r>
              <a:rPr lang="en-US" sz="3600" dirty="0" smtClean="0">
                <a:solidFill>
                  <a:srgbClr val="FFFFFF"/>
                </a:solidFill>
              </a:rPr>
              <a:t>How does Virtual Water link to Scarcity?</a:t>
            </a:r>
            <a:endParaRPr lang="en-US" sz="3600" dirty="0">
              <a:solidFill>
                <a:srgbClr val="FFFFFF"/>
              </a:solidFill>
            </a:endParaRPr>
          </a:p>
        </p:txBody>
      </p:sp>
      <p:sp>
        <p:nvSpPr>
          <p:cNvPr id="3" name="Content Placeholder 2"/>
          <p:cNvSpPr>
            <a:spLocks noGrp="1"/>
          </p:cNvSpPr>
          <p:nvPr>
            <p:ph idx="1"/>
          </p:nvPr>
        </p:nvSpPr>
        <p:spPr>
          <a:xfrm>
            <a:off x="0" y="914760"/>
            <a:ext cx="8448480" cy="2242710"/>
          </a:xfrm>
        </p:spPr>
        <p:txBody>
          <a:bodyPr>
            <a:normAutofit/>
          </a:bodyPr>
          <a:lstStyle/>
          <a:p>
            <a:pPr algn="just"/>
            <a:endParaRPr lang="en-US" dirty="0">
              <a:solidFill>
                <a:srgbClr val="FFFFFF"/>
              </a:solidFill>
            </a:endParaRPr>
          </a:p>
        </p:txBody>
      </p:sp>
      <p:pic>
        <p:nvPicPr>
          <p:cNvPr id="4" name="Picture 3" descr="meat-consump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8859"/>
            <a:ext cx="8829675" cy="4728983"/>
          </a:xfrm>
          <a:prstGeom prst="rect">
            <a:avLst/>
          </a:prstGeom>
        </p:spPr>
      </p:pic>
      <p:pic>
        <p:nvPicPr>
          <p:cNvPr id="7" name="Picture 6" descr="burger-map-graphic-final-9004.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a:solidFill>
            <a:schemeClr val="tx1"/>
          </a:solidFill>
        </p:spPr>
      </p:pic>
    </p:spTree>
    <p:extLst>
      <p:ext uri="{BB962C8B-B14F-4D97-AF65-F5344CB8AC3E}">
        <p14:creationId xmlns:p14="http://schemas.microsoft.com/office/powerpoint/2010/main" val="4372408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62F1D00-BD13-4404-86B0-79703945A0A7}" type="slidenum">
              <a:rPr lang="en-US" smtClean="0"/>
              <a:t>14</a:t>
            </a:fld>
            <a:endParaRPr lang="en-US"/>
          </a:p>
        </p:txBody>
      </p:sp>
      <p:sp>
        <p:nvSpPr>
          <p:cNvPr id="6" name="TextBox 5"/>
          <p:cNvSpPr txBox="1"/>
          <p:nvPr/>
        </p:nvSpPr>
        <p:spPr>
          <a:xfrm>
            <a:off x="708875" y="3593282"/>
            <a:ext cx="6966195" cy="523220"/>
          </a:xfrm>
          <a:prstGeom prst="rect">
            <a:avLst/>
          </a:prstGeom>
          <a:noFill/>
        </p:spPr>
        <p:txBody>
          <a:bodyPr wrap="none" rtlCol="0">
            <a:spAutoFit/>
          </a:bodyPr>
          <a:lstStyle/>
          <a:p>
            <a:r>
              <a:rPr lang="en-US" sz="2800" dirty="0" smtClean="0"/>
              <a:t>AUSTRALIAN VIRTUAL WATER: ANALYSIS</a:t>
            </a:r>
            <a:endParaRPr lang="en-US" sz="2800" dirty="0"/>
          </a:p>
        </p:txBody>
      </p:sp>
    </p:spTree>
    <p:extLst>
      <p:ext uri="{BB962C8B-B14F-4D97-AF65-F5344CB8AC3E}">
        <p14:creationId xmlns:p14="http://schemas.microsoft.com/office/powerpoint/2010/main" val="152087145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039" y="186771"/>
            <a:ext cx="4964170" cy="584776"/>
          </a:xfrm>
          <a:prstGeom prst="rect">
            <a:avLst/>
          </a:prstGeom>
          <a:solidFill>
            <a:schemeClr val="bg1"/>
          </a:solidFill>
        </p:spPr>
        <p:txBody>
          <a:bodyPr wrap="square" rtlCol="0">
            <a:spAutoFit/>
          </a:bodyPr>
          <a:lstStyle/>
          <a:p>
            <a:r>
              <a:rPr lang="en-US" sz="3200" u="sng" dirty="0" smtClean="0">
                <a:latin typeface="Times New Roman"/>
                <a:cs typeface="Times New Roman"/>
              </a:rPr>
              <a:t>4. Apply Concepts: Australia </a:t>
            </a:r>
            <a:endParaRPr lang="en-US" sz="3200" u="sng" dirty="0">
              <a:latin typeface="Times New Roman"/>
              <a:cs typeface="Times New Roman"/>
            </a:endParaRPr>
          </a:p>
        </p:txBody>
      </p:sp>
      <p:pic>
        <p:nvPicPr>
          <p:cNvPr id="4" name="Picture 3" descr="images Suez environment.jpg">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0188" y="0"/>
            <a:ext cx="3963812" cy="2571505"/>
          </a:xfrm>
          <a:prstGeom prst="rect">
            <a:avLst/>
          </a:prstGeom>
        </p:spPr>
      </p:pic>
      <p:sp>
        <p:nvSpPr>
          <p:cNvPr id="7" name="Rectangle 6"/>
          <p:cNvSpPr/>
          <p:nvPr/>
        </p:nvSpPr>
        <p:spPr>
          <a:xfrm>
            <a:off x="1" y="1408668"/>
            <a:ext cx="5180188" cy="1415772"/>
          </a:xfrm>
          <a:prstGeom prst="rect">
            <a:avLst/>
          </a:prstGeom>
        </p:spPr>
        <p:txBody>
          <a:bodyPr wrap="square">
            <a:spAutoFit/>
          </a:bodyPr>
          <a:lstStyle/>
          <a:p>
            <a:r>
              <a:rPr lang="en-US" sz="2400" dirty="0" smtClean="0">
                <a:latin typeface="Times New Roman"/>
                <a:cs typeface="Times New Roman"/>
              </a:rPr>
              <a:t>“The </a:t>
            </a:r>
            <a:r>
              <a:rPr lang="en-US" sz="2400" dirty="0">
                <a:latin typeface="Times New Roman"/>
                <a:cs typeface="Times New Roman"/>
              </a:rPr>
              <a:t>driest inhabited continent on earth - also the world’s biggest water exporter</a:t>
            </a:r>
            <a:r>
              <a:rPr lang="en-US" sz="2400" dirty="0" smtClean="0">
                <a:latin typeface="Times New Roman"/>
                <a:cs typeface="Times New Roman"/>
              </a:rPr>
              <a:t>!” </a:t>
            </a:r>
          </a:p>
          <a:p>
            <a:r>
              <a:rPr lang="en-US" sz="1400" dirty="0" smtClean="0">
                <a:latin typeface="Times New Roman"/>
                <a:cs typeface="Times New Roman"/>
              </a:rPr>
              <a:t>(</a:t>
            </a:r>
            <a:r>
              <a:rPr lang="en-US" sz="1400" dirty="0" smtClean="0">
                <a:latin typeface="Times New Roman"/>
                <a:cs typeface="Times New Roman"/>
                <a:hlinkClick r:id="rId5"/>
              </a:rPr>
              <a:t>ttp://candobetter.net/node/2481</a:t>
            </a:r>
            <a:r>
              <a:rPr lang="en-US" sz="1400" dirty="0" smtClean="0">
                <a:latin typeface="Times New Roman"/>
                <a:cs typeface="Times New Roman"/>
              </a:rPr>
              <a:t>)</a:t>
            </a:r>
            <a:endParaRPr lang="en-US" sz="1400" dirty="0">
              <a:latin typeface="Times New Roman"/>
              <a:cs typeface="Times New Roman"/>
            </a:endParaRPr>
          </a:p>
        </p:txBody>
      </p:sp>
      <p:pic>
        <p:nvPicPr>
          <p:cNvPr id="8" name="Picture 7" descr="Water Export.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2848775"/>
            <a:ext cx="9144000" cy="3062276"/>
          </a:xfrm>
          <a:prstGeom prst="rect">
            <a:avLst/>
          </a:prstGeom>
        </p:spPr>
      </p:pic>
      <p:sp>
        <p:nvSpPr>
          <p:cNvPr id="9" name="Rectangle 8"/>
          <p:cNvSpPr/>
          <p:nvPr/>
        </p:nvSpPr>
        <p:spPr>
          <a:xfrm>
            <a:off x="4609234" y="3151662"/>
            <a:ext cx="1395313" cy="2367666"/>
          </a:xfrm>
          <a:prstGeom prst="rect">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p:cNvSpPr/>
          <p:nvPr/>
        </p:nvSpPr>
        <p:spPr>
          <a:xfrm>
            <a:off x="8136709" y="3151662"/>
            <a:ext cx="689819" cy="2367666"/>
          </a:xfrm>
          <a:prstGeom prst="rect">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604043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48480" cy="731807"/>
          </a:xfrm>
        </p:spPr>
        <p:txBody>
          <a:bodyPr/>
          <a:lstStyle/>
          <a:p>
            <a:r>
              <a:rPr lang="en-US" sz="3600" dirty="0" smtClean="0"/>
              <a:t>Who Imports Virtual Water</a:t>
            </a:r>
            <a:endParaRPr lang="en-US" sz="3600" dirty="0"/>
          </a:p>
        </p:txBody>
      </p:sp>
      <p:pic>
        <p:nvPicPr>
          <p:cNvPr id="4" name="Picture 3" descr="InternationalVirtualWaterFlows.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3852" y="2188616"/>
            <a:ext cx="7718380" cy="4263971"/>
          </a:xfrm>
          <a:prstGeom prst="rect">
            <a:avLst/>
          </a:prstGeom>
        </p:spPr>
      </p:pic>
      <p:sp>
        <p:nvSpPr>
          <p:cNvPr id="5" name="TextBox 4"/>
          <p:cNvSpPr txBox="1"/>
          <p:nvPr/>
        </p:nvSpPr>
        <p:spPr>
          <a:xfrm>
            <a:off x="0" y="905169"/>
            <a:ext cx="8452231" cy="830997"/>
          </a:xfrm>
          <a:prstGeom prst="rect">
            <a:avLst/>
          </a:prstGeom>
          <a:noFill/>
        </p:spPr>
        <p:txBody>
          <a:bodyPr wrap="square" rtlCol="0">
            <a:spAutoFit/>
          </a:bodyPr>
          <a:lstStyle/>
          <a:p>
            <a:pPr marL="342900" indent="-342900">
              <a:buFont typeface="Arial"/>
              <a:buChar char="•"/>
            </a:pPr>
            <a:r>
              <a:rPr lang="en-US" sz="2400" dirty="0" smtClean="0"/>
              <a:t>Green exports water, red imports water.</a:t>
            </a:r>
          </a:p>
          <a:p>
            <a:pPr marL="342900" indent="-342900">
              <a:buFont typeface="Arial"/>
              <a:buChar char="•"/>
            </a:pPr>
            <a:r>
              <a:rPr lang="en-US" sz="2400" dirty="0" smtClean="0"/>
              <a:t>The arrows show scale of virtual water movement.</a:t>
            </a:r>
            <a:endParaRPr lang="en-US" sz="2400" dirty="0"/>
          </a:p>
        </p:txBody>
      </p:sp>
      <p:pic>
        <p:nvPicPr>
          <p:cNvPr id="3" name="Picture 2" descr="water_natural_624.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325" y="2490035"/>
            <a:ext cx="7570153" cy="3202757"/>
          </a:xfrm>
          <a:prstGeom prst="rect">
            <a:avLst/>
          </a:prstGeom>
        </p:spPr>
      </p:pic>
    </p:spTree>
    <p:extLst>
      <p:ext uri="{BB962C8B-B14F-4D97-AF65-F5344CB8AC3E}">
        <p14:creationId xmlns:p14="http://schemas.microsoft.com/office/powerpoint/2010/main" val="3658939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48480" cy="731807"/>
          </a:xfrm>
        </p:spPr>
        <p:txBody>
          <a:bodyPr/>
          <a:lstStyle/>
          <a:p>
            <a:r>
              <a:rPr lang="en-US" sz="3600" dirty="0" smtClean="0"/>
              <a:t>Water Diversions for Food</a:t>
            </a:r>
            <a:endParaRPr lang="en-US" sz="3600" dirty="0"/>
          </a:p>
        </p:txBody>
      </p:sp>
      <p:sp>
        <p:nvSpPr>
          <p:cNvPr id="3" name="Content Placeholder 2"/>
          <p:cNvSpPr>
            <a:spLocks noGrp="1"/>
          </p:cNvSpPr>
          <p:nvPr>
            <p:ph idx="1"/>
          </p:nvPr>
        </p:nvSpPr>
        <p:spPr>
          <a:xfrm>
            <a:off x="0" y="621801"/>
            <a:ext cx="9144000" cy="5778999"/>
          </a:xfrm>
        </p:spPr>
        <p:txBody>
          <a:bodyPr>
            <a:noAutofit/>
          </a:bodyPr>
          <a:lstStyle/>
          <a:p>
            <a:pPr algn="just"/>
            <a:r>
              <a:rPr lang="en-US" sz="2000" dirty="0" smtClean="0"/>
              <a:t>In </a:t>
            </a:r>
            <a:r>
              <a:rPr lang="en-US" sz="2000" dirty="0"/>
              <a:t>Australia, water is taken from rural streams to produce food to feed people in cities. Eighty five percent of the divertible water from the Murray-Darling system is now diverted, and only 7 of Victoria’s 29 major catchments are not fully allocated for </a:t>
            </a:r>
            <a:r>
              <a:rPr lang="en-US" sz="2000" dirty="0" smtClean="0"/>
              <a:t>water” (Rutherfurd 2007: 348).</a:t>
            </a:r>
          </a:p>
          <a:p>
            <a:pPr algn="just"/>
            <a:r>
              <a:rPr lang="en-US" sz="2000" dirty="0" smtClean="0"/>
              <a:t>“</a:t>
            </a:r>
            <a:r>
              <a:rPr lang="en-US" sz="2000" dirty="0"/>
              <a:t>In Victoria, 75% of that diverted water is being used for agriculture, and about 12% for urban domestic purposes. The great bulk of water used in agriculture goes toward irrigation, and mostly irrigation of pasture for dairy and beef </a:t>
            </a:r>
            <a:r>
              <a:rPr lang="en-US" sz="2000" dirty="0" smtClean="0"/>
              <a:t>cows</a:t>
            </a:r>
            <a:r>
              <a:rPr lang="en-US" sz="2000" dirty="0"/>
              <a:t>” (Rutherfurd 2007: 348).</a:t>
            </a:r>
          </a:p>
          <a:p>
            <a:pPr algn="just"/>
            <a:r>
              <a:rPr lang="en-US" sz="2000" dirty="0" smtClean="0"/>
              <a:t>“</a:t>
            </a:r>
            <a:r>
              <a:rPr lang="en-US" sz="2000" dirty="0"/>
              <a:t>as consumers of agricultural products produced in rural areas, urban people are, in large part, responsible for the consequences of that production. Urban consumers very much drive the condition of rural streams through their food </a:t>
            </a:r>
            <a:r>
              <a:rPr lang="en-US" sz="2000" dirty="0" smtClean="0"/>
              <a:t>choices</a:t>
            </a:r>
            <a:r>
              <a:rPr lang="en-US" sz="2000" dirty="0"/>
              <a:t>” (Rutherfurd 2007: 348</a:t>
            </a:r>
            <a:r>
              <a:rPr lang="en-US" sz="2000" dirty="0" smtClean="0"/>
              <a:t>)</a:t>
            </a:r>
            <a:r>
              <a:rPr lang="en-US" sz="2000" dirty="0"/>
              <a:t>.</a:t>
            </a:r>
            <a:endParaRPr lang="en-US" sz="2000" dirty="0" smtClean="0"/>
          </a:p>
          <a:p>
            <a:pPr lvl="1" algn="just"/>
            <a:r>
              <a:rPr lang="en-US" sz="2000" dirty="0" smtClean="0"/>
              <a:t>“</a:t>
            </a:r>
            <a:r>
              <a:rPr lang="en-US" sz="2000" dirty="0"/>
              <a:t>Meyer (1997) estimated that 1Kg of Australian beef requires an astonishing 100,000L of water to produce, and 1Kg of butter, requires 18,000L of </a:t>
            </a:r>
            <a:r>
              <a:rPr lang="en-US" sz="2000" dirty="0" smtClean="0"/>
              <a:t>water” (</a:t>
            </a:r>
            <a:r>
              <a:rPr lang="en-US" sz="2000" dirty="0"/>
              <a:t>Rutherfurd 2007: 348)</a:t>
            </a:r>
            <a:r>
              <a:rPr lang="en-US" sz="2000" dirty="0" smtClean="0"/>
              <a:t>.</a:t>
            </a:r>
            <a:endParaRPr lang="en-US" sz="2000" dirty="0"/>
          </a:p>
        </p:txBody>
      </p:sp>
    </p:spTree>
    <p:extLst>
      <p:ext uri="{BB962C8B-B14F-4D97-AF65-F5344CB8AC3E}">
        <p14:creationId xmlns:p14="http://schemas.microsoft.com/office/powerpoint/2010/main" val="11517452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62F1D00-BD13-4404-86B0-79703945A0A7}" type="slidenum">
              <a:rPr lang="en-US" smtClean="0"/>
              <a:t>18</a:t>
            </a:fld>
            <a:endParaRPr lang="en-US"/>
          </a:p>
        </p:txBody>
      </p:sp>
      <p:sp>
        <p:nvSpPr>
          <p:cNvPr id="6" name="TextBox 5"/>
          <p:cNvSpPr txBox="1"/>
          <p:nvPr/>
        </p:nvSpPr>
        <p:spPr>
          <a:xfrm>
            <a:off x="708875" y="3593282"/>
            <a:ext cx="4732510" cy="523220"/>
          </a:xfrm>
          <a:prstGeom prst="rect">
            <a:avLst/>
          </a:prstGeom>
          <a:noFill/>
        </p:spPr>
        <p:txBody>
          <a:bodyPr wrap="none" rtlCol="0">
            <a:spAutoFit/>
          </a:bodyPr>
          <a:lstStyle/>
          <a:p>
            <a:r>
              <a:rPr lang="en-US" sz="2800" dirty="0" smtClean="0"/>
              <a:t>SUMMARY &amp; CONCLUSION</a:t>
            </a:r>
            <a:endParaRPr lang="en-US" sz="2800" dirty="0"/>
          </a:p>
        </p:txBody>
      </p:sp>
    </p:spTree>
    <p:extLst>
      <p:ext uri="{BB962C8B-B14F-4D97-AF65-F5344CB8AC3E}">
        <p14:creationId xmlns:p14="http://schemas.microsoft.com/office/powerpoint/2010/main" val="329630783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48480" cy="731807"/>
          </a:xfrm>
        </p:spPr>
        <p:txBody>
          <a:bodyPr/>
          <a:lstStyle/>
          <a:p>
            <a:r>
              <a:rPr lang="en-US" sz="3600" dirty="0" smtClean="0"/>
              <a:t>Scarcity Conflicts?</a:t>
            </a:r>
            <a:endParaRPr lang="en-US" sz="3600" dirty="0"/>
          </a:p>
        </p:txBody>
      </p:sp>
      <p:sp>
        <p:nvSpPr>
          <p:cNvPr id="3" name="Content Placeholder 2"/>
          <p:cNvSpPr>
            <a:spLocks noGrp="1"/>
          </p:cNvSpPr>
          <p:nvPr>
            <p:ph idx="1"/>
          </p:nvPr>
        </p:nvSpPr>
        <p:spPr>
          <a:xfrm>
            <a:off x="0" y="914760"/>
            <a:ext cx="9144000" cy="414702"/>
          </a:xfrm>
        </p:spPr>
        <p:txBody>
          <a:bodyPr>
            <a:noAutofit/>
          </a:bodyPr>
          <a:lstStyle/>
          <a:p>
            <a:pPr marL="0" indent="0">
              <a:buNone/>
            </a:pPr>
            <a:r>
              <a:rPr lang="en-US" sz="2400" dirty="0" smtClean="0"/>
              <a:t>How sure are we about our views on scarcity-induced conflicts?</a:t>
            </a:r>
            <a:endParaRPr lang="en-US" sz="2400" dirty="0"/>
          </a:p>
        </p:txBody>
      </p:sp>
      <p:pic>
        <p:nvPicPr>
          <p:cNvPr id="6" name="Picture 5" descr="Food Riot map.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0171" y="1496909"/>
            <a:ext cx="6023697" cy="5361091"/>
          </a:xfrm>
          <a:prstGeom prst="rect">
            <a:avLst/>
          </a:prstGeom>
        </p:spPr>
      </p:pic>
      <p:pic>
        <p:nvPicPr>
          <p:cNvPr id="4" name="Picture 3" descr="Food-Riot-Graph-e134744654835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20076"/>
            <a:ext cx="8448480" cy="5537924"/>
          </a:xfrm>
          <a:prstGeom prst="rect">
            <a:avLst/>
          </a:prstGeom>
        </p:spPr>
      </p:pic>
    </p:spTree>
    <p:extLst>
      <p:ext uri="{BB962C8B-B14F-4D97-AF65-F5344CB8AC3E}">
        <p14:creationId xmlns:p14="http://schemas.microsoft.com/office/powerpoint/2010/main" val="17491536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xit" presetSubtype="0" fill="hold"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26370" cy="754099"/>
          </a:xfrm>
        </p:spPr>
        <p:txBody>
          <a:bodyPr/>
          <a:lstStyle/>
          <a:p>
            <a:r>
              <a:rPr lang="en-US" cap="small" dirty="0" smtClean="0"/>
              <a:t>Today we will cover…</a:t>
            </a:r>
            <a:endParaRPr lang="en-US" cap="small" dirty="0"/>
          </a:p>
        </p:txBody>
      </p:sp>
      <p:sp>
        <p:nvSpPr>
          <p:cNvPr id="3" name="Content Placeholder 2"/>
          <p:cNvSpPr>
            <a:spLocks noGrp="1"/>
          </p:cNvSpPr>
          <p:nvPr>
            <p:ph idx="1"/>
          </p:nvPr>
        </p:nvSpPr>
        <p:spPr>
          <a:xfrm>
            <a:off x="0" y="754099"/>
            <a:ext cx="8077200" cy="5646701"/>
          </a:xfrm>
        </p:spPr>
        <p:txBody>
          <a:bodyPr/>
          <a:lstStyle/>
          <a:p>
            <a:r>
              <a:rPr lang="en-US" sz="2400" dirty="0" smtClean="0"/>
              <a:t>Who </a:t>
            </a:r>
            <a:r>
              <a:rPr lang="en-US" sz="2400" dirty="0" smtClean="0"/>
              <a:t>is a vegetarian?</a:t>
            </a:r>
            <a:endParaRPr lang="en-US" sz="2400" dirty="0" smtClean="0"/>
          </a:p>
          <a:p>
            <a:r>
              <a:rPr lang="en-US" sz="2400" dirty="0" smtClean="0"/>
              <a:t>Virtual Water</a:t>
            </a:r>
          </a:p>
          <a:p>
            <a:endParaRPr lang="en-US" dirty="0"/>
          </a:p>
          <a:p>
            <a:pPr lvl="1"/>
            <a:endParaRPr lang="en-US" dirty="0" smtClean="0"/>
          </a:p>
          <a:p>
            <a:pPr lvl="1"/>
            <a:endParaRPr lang="en-US" dirty="0" smtClean="0"/>
          </a:p>
        </p:txBody>
      </p:sp>
      <p:pic>
        <p:nvPicPr>
          <p:cNvPr id="4" name="Picture 3" descr="World-Average-Virtual-Water-Conten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908" y="2290420"/>
            <a:ext cx="6043111" cy="4322225"/>
          </a:xfrm>
          <a:prstGeom prst="rect">
            <a:avLst/>
          </a:prstGeom>
        </p:spPr>
      </p:pic>
      <p:pic>
        <p:nvPicPr>
          <p:cNvPr id="5" name="Picture 4" descr="images-4.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055" y="1722441"/>
            <a:ext cx="5673642" cy="1778000"/>
          </a:xfrm>
          <a:prstGeom prst="rect">
            <a:avLst/>
          </a:prstGeom>
        </p:spPr>
      </p:pic>
      <p:pic>
        <p:nvPicPr>
          <p:cNvPr id="6" name="Picture 5" descr="Meatless-Monday-Recipes.png">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66465" y="2699621"/>
            <a:ext cx="5872124" cy="3795492"/>
          </a:xfrm>
          <a:prstGeom prst="rect">
            <a:avLst/>
          </a:prstGeom>
        </p:spPr>
      </p:pic>
    </p:spTree>
    <p:extLst>
      <p:ext uri="{BB962C8B-B14F-4D97-AF65-F5344CB8AC3E}">
        <p14:creationId xmlns:p14="http://schemas.microsoft.com/office/powerpoint/2010/main" val="15535415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48480" cy="731807"/>
          </a:xfrm>
        </p:spPr>
        <p:txBody>
          <a:bodyPr/>
          <a:lstStyle/>
          <a:p>
            <a:r>
              <a:rPr lang="en-US" sz="3600" dirty="0" smtClean="0"/>
              <a:t>Key Points from Today</a:t>
            </a:r>
            <a:endParaRPr lang="en-US" sz="3600" dirty="0"/>
          </a:p>
        </p:txBody>
      </p:sp>
      <p:sp>
        <p:nvSpPr>
          <p:cNvPr id="3" name="Content Placeholder 2"/>
          <p:cNvSpPr>
            <a:spLocks noGrp="1"/>
          </p:cNvSpPr>
          <p:nvPr>
            <p:ph idx="1"/>
          </p:nvPr>
        </p:nvSpPr>
        <p:spPr>
          <a:xfrm>
            <a:off x="0" y="914759"/>
            <a:ext cx="8077200" cy="5486041"/>
          </a:xfrm>
        </p:spPr>
        <p:txBody>
          <a:bodyPr>
            <a:normAutofit/>
          </a:bodyPr>
          <a:lstStyle/>
          <a:p>
            <a:r>
              <a:rPr lang="en-US" sz="2400" dirty="0" smtClean="0"/>
              <a:t>Make water not war…</a:t>
            </a:r>
          </a:p>
          <a:p>
            <a:r>
              <a:rPr lang="en-US" sz="2400" dirty="0" smtClean="0"/>
              <a:t>Types of water</a:t>
            </a:r>
          </a:p>
          <a:p>
            <a:r>
              <a:rPr lang="en-US" sz="2400" dirty="0" smtClean="0"/>
              <a:t>Virtual water</a:t>
            </a:r>
          </a:p>
          <a:p>
            <a:r>
              <a:rPr lang="en-US" sz="2400" dirty="0" smtClean="0"/>
              <a:t>Virtual water in the context of scarcity and conflict</a:t>
            </a:r>
          </a:p>
          <a:p>
            <a:r>
              <a:rPr lang="en-US" sz="2400" dirty="0" smtClean="0"/>
              <a:t>Australian examples</a:t>
            </a:r>
          </a:p>
          <a:p>
            <a:pPr marL="0" indent="0">
              <a:buNone/>
            </a:pPr>
            <a:endParaRPr lang="en-US" sz="2400" dirty="0"/>
          </a:p>
        </p:txBody>
      </p:sp>
    </p:spTree>
    <p:extLst>
      <p:ext uri="{BB962C8B-B14F-4D97-AF65-F5344CB8AC3E}">
        <p14:creationId xmlns:p14="http://schemas.microsoft.com/office/powerpoint/2010/main" val="353258225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Final Exam Question</a:t>
            </a:r>
            <a:endParaRPr lang="en-US" dirty="0"/>
          </a:p>
        </p:txBody>
      </p:sp>
    </p:spTree>
    <p:extLst>
      <p:ext uri="{BB962C8B-B14F-4D97-AF65-F5344CB8AC3E}">
        <p14:creationId xmlns:p14="http://schemas.microsoft.com/office/powerpoint/2010/main" val="61109441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hinkers_carto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9280" y="3026106"/>
            <a:ext cx="3215640" cy="3440734"/>
          </a:xfrm>
          <a:prstGeom prst="rect">
            <a:avLst/>
          </a:prstGeom>
        </p:spPr>
      </p:pic>
      <p:sp>
        <p:nvSpPr>
          <p:cNvPr id="2" name="Title 1"/>
          <p:cNvSpPr>
            <a:spLocks noGrp="1"/>
          </p:cNvSpPr>
          <p:nvPr>
            <p:ph type="title"/>
          </p:nvPr>
        </p:nvSpPr>
        <p:spPr/>
        <p:txBody>
          <a:bodyPr/>
          <a:lstStyle/>
          <a:p>
            <a:r>
              <a:rPr lang="en-US" cap="small" dirty="0" smtClean="0"/>
              <a:t>Questions or Concerns</a:t>
            </a:r>
            <a:endParaRPr lang="en-US" cap="small" dirty="0"/>
          </a:p>
        </p:txBody>
      </p:sp>
      <p:sp>
        <p:nvSpPr>
          <p:cNvPr id="3" name="Content Placeholder 2"/>
          <p:cNvSpPr>
            <a:spLocks noGrp="1"/>
          </p:cNvSpPr>
          <p:nvPr>
            <p:ph idx="1"/>
          </p:nvPr>
        </p:nvSpPr>
        <p:spPr>
          <a:xfrm>
            <a:off x="192303" y="991266"/>
            <a:ext cx="7556313" cy="4409123"/>
          </a:xfrm>
        </p:spPr>
        <p:txBody>
          <a:bodyPr>
            <a:normAutofit/>
          </a:bodyPr>
          <a:lstStyle/>
          <a:p>
            <a:r>
              <a:rPr lang="en-US" dirty="0" smtClean="0"/>
              <a:t>Last chance?</a:t>
            </a:r>
            <a:endParaRPr lang="en-US" dirty="0"/>
          </a:p>
        </p:txBody>
      </p:sp>
    </p:spTree>
    <p:extLst>
      <p:ext uri="{BB962C8B-B14F-4D97-AF65-F5344CB8AC3E}">
        <p14:creationId xmlns:p14="http://schemas.microsoft.com/office/powerpoint/2010/main" val="403080716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8429601" cy="659962"/>
          </a:xfrm>
        </p:spPr>
        <p:txBody>
          <a:bodyPr>
            <a:normAutofit fontScale="90000"/>
          </a:bodyPr>
          <a:lstStyle/>
          <a:p>
            <a:r>
              <a:rPr lang="en-US" cap="small" dirty="0" smtClean="0"/>
              <a:t>Sources &amp; Further Reading</a:t>
            </a:r>
            <a:endParaRPr lang="en-US" cap="small" dirty="0"/>
          </a:p>
        </p:txBody>
      </p:sp>
      <p:sp>
        <p:nvSpPr>
          <p:cNvPr id="3" name="Content Placeholder 2"/>
          <p:cNvSpPr>
            <a:spLocks noGrp="1"/>
          </p:cNvSpPr>
          <p:nvPr>
            <p:ph idx="1"/>
          </p:nvPr>
        </p:nvSpPr>
        <p:spPr>
          <a:xfrm>
            <a:off x="0" y="759579"/>
            <a:ext cx="8429600" cy="6098421"/>
          </a:xfrm>
        </p:spPr>
        <p:txBody>
          <a:bodyPr>
            <a:noAutofit/>
          </a:bodyPr>
          <a:lstStyle/>
          <a:p>
            <a:r>
              <a:rPr lang="en-US" sz="1200" dirty="0"/>
              <a:t>Allan, J. A. 2011. </a:t>
            </a:r>
            <a:r>
              <a:rPr lang="en-US" sz="1200" i="1" dirty="0"/>
              <a:t>Virtual Water: tackling the threat to our planet's most precious resource</a:t>
            </a:r>
            <a:r>
              <a:rPr lang="en-US" sz="1200" dirty="0"/>
              <a:t>. London, </a:t>
            </a:r>
            <a:r>
              <a:rPr lang="en-US" sz="1200" dirty="0" err="1"/>
              <a:t>I.B.Tauris</a:t>
            </a:r>
            <a:r>
              <a:rPr lang="en-US" sz="1200" dirty="0"/>
              <a:t>.</a:t>
            </a:r>
            <a:endParaRPr lang="en-AU" sz="1200" dirty="0"/>
          </a:p>
          <a:p>
            <a:r>
              <a:rPr lang="en-US" sz="1200" dirty="0"/>
              <a:t>Amery, H. A. and Wolf, A. T. 2000. </a:t>
            </a:r>
            <a:r>
              <a:rPr lang="en-US" sz="1200" i="1" dirty="0"/>
              <a:t>Water in the Middle East: a geography of peace</a:t>
            </a:r>
            <a:r>
              <a:rPr lang="en-US" sz="1200" dirty="0"/>
              <a:t>, University of Texas Press Austin.</a:t>
            </a:r>
            <a:endParaRPr lang="en-AU" sz="1200" dirty="0"/>
          </a:p>
          <a:p>
            <a:r>
              <a:rPr lang="en-US" sz="1200" dirty="0"/>
              <a:t>Brock, L., Homer-Dixon, T., </a:t>
            </a:r>
            <a:r>
              <a:rPr lang="en-US" sz="1200" dirty="0" err="1"/>
              <a:t>Perelet</a:t>
            </a:r>
            <a:r>
              <a:rPr lang="en-US" sz="1200" dirty="0"/>
              <a:t>, R., Vlachos, E. and </a:t>
            </a:r>
            <a:r>
              <a:rPr lang="en-US" sz="1200" dirty="0" err="1"/>
              <a:t>Gleditsch</a:t>
            </a:r>
            <a:r>
              <a:rPr lang="en-US" sz="1200" dirty="0"/>
              <a:t>, N. 1997. </a:t>
            </a:r>
            <a:r>
              <a:rPr lang="en-US" sz="1200" i="1" dirty="0"/>
              <a:t>Conflict and the Environment</a:t>
            </a:r>
            <a:r>
              <a:rPr lang="en-US" sz="1200" dirty="0"/>
              <a:t>, Springer.</a:t>
            </a:r>
            <a:endParaRPr lang="en-AU" sz="1200" dirty="0"/>
          </a:p>
          <a:p>
            <a:r>
              <a:rPr lang="en-US" sz="1200" dirty="0" err="1"/>
              <a:t>Chapagain</a:t>
            </a:r>
            <a:r>
              <a:rPr lang="en-US" sz="1200" dirty="0"/>
              <a:t>, A. K. and Hoekstra, A. Y. 2008. The global component of freshwater demand and supply: an assessment of virtual water flows between nations as a result of trade in agricultural and industrial products. </a:t>
            </a:r>
            <a:r>
              <a:rPr lang="en-US" sz="1200" i="1" dirty="0"/>
              <a:t>Water International</a:t>
            </a:r>
            <a:r>
              <a:rPr lang="en-US" sz="1200" dirty="0"/>
              <a:t> </a:t>
            </a:r>
            <a:r>
              <a:rPr lang="en-US" sz="1200" b="1" dirty="0"/>
              <a:t>33</a:t>
            </a:r>
            <a:r>
              <a:rPr lang="en-US" sz="1200" dirty="0"/>
              <a:t>(1): 19-32.</a:t>
            </a:r>
            <a:endParaRPr lang="en-AU" sz="1200" dirty="0"/>
          </a:p>
          <a:p>
            <a:r>
              <a:rPr lang="en-US" sz="1200" dirty="0" err="1"/>
              <a:t>Chellaney</a:t>
            </a:r>
            <a:r>
              <a:rPr lang="en-US" sz="1200" dirty="0"/>
              <a:t>, B. 2011. </a:t>
            </a:r>
            <a:r>
              <a:rPr lang="en-US" sz="1200" i="1" dirty="0"/>
              <a:t>Water: Asia's New Battleground</a:t>
            </a:r>
            <a:r>
              <a:rPr lang="en-US" sz="1200" dirty="0"/>
              <a:t>. Washington D.C., Georgetown University Press.</a:t>
            </a:r>
            <a:endParaRPr lang="en-AU" sz="1200" dirty="0"/>
          </a:p>
          <a:p>
            <a:r>
              <a:rPr lang="en-US" sz="1200" dirty="0" err="1"/>
              <a:t>Gleick</a:t>
            </a:r>
            <a:r>
              <a:rPr lang="en-US" sz="1200" dirty="0"/>
              <a:t>, P. H. 1993. WATER AND CONFLICT - FRESH-WATER RESOURCES AND INTERNATIONAL SECURITY. </a:t>
            </a:r>
            <a:r>
              <a:rPr lang="en-US" sz="1200" i="1" dirty="0"/>
              <a:t>International Security</a:t>
            </a:r>
            <a:r>
              <a:rPr lang="en-US" sz="1200" dirty="0"/>
              <a:t> </a:t>
            </a:r>
            <a:r>
              <a:rPr lang="en-US" sz="1200" b="1" dirty="0"/>
              <a:t>18</a:t>
            </a:r>
            <a:r>
              <a:rPr lang="en-US" sz="1200" dirty="0"/>
              <a:t>(1): 79-112.</a:t>
            </a:r>
            <a:endParaRPr lang="en-AU" sz="1200" dirty="0"/>
          </a:p>
          <a:p>
            <a:r>
              <a:rPr lang="en-US" sz="1200" dirty="0"/>
              <a:t>--- 1998. Water in crisis: Paths to sustainable water use. </a:t>
            </a:r>
            <a:r>
              <a:rPr lang="en-US" sz="1200" i="1" dirty="0"/>
              <a:t>Ecological Applications</a:t>
            </a:r>
            <a:r>
              <a:rPr lang="en-US" sz="1200" dirty="0"/>
              <a:t> </a:t>
            </a:r>
            <a:r>
              <a:rPr lang="en-US" sz="1200" b="1" dirty="0"/>
              <a:t>8</a:t>
            </a:r>
            <a:r>
              <a:rPr lang="en-US" sz="1200" dirty="0"/>
              <a:t>(3): 571-579.</a:t>
            </a:r>
            <a:endParaRPr lang="en-AU" sz="1200" dirty="0"/>
          </a:p>
          <a:p>
            <a:r>
              <a:rPr lang="en-US" sz="1200" dirty="0"/>
              <a:t>--- 2000. The changing water paradigm: A look at twenty-first century water resources development. </a:t>
            </a:r>
            <a:r>
              <a:rPr lang="en-US" sz="1200" i="1" dirty="0"/>
              <a:t>Water International</a:t>
            </a:r>
            <a:r>
              <a:rPr lang="en-US" sz="1200" dirty="0"/>
              <a:t> </a:t>
            </a:r>
            <a:r>
              <a:rPr lang="en-US" sz="1200" b="1" dirty="0"/>
              <a:t>25</a:t>
            </a:r>
            <a:r>
              <a:rPr lang="en-US" sz="1200" dirty="0"/>
              <a:t>(1): 127-138.</a:t>
            </a:r>
            <a:endParaRPr lang="en-AU" sz="1200" dirty="0"/>
          </a:p>
          <a:p>
            <a:r>
              <a:rPr lang="en-US" sz="1200" dirty="0"/>
              <a:t>--- 2002. Water management - Soft water paths. </a:t>
            </a:r>
            <a:r>
              <a:rPr lang="en-US" sz="1200" i="1" dirty="0"/>
              <a:t>Nature</a:t>
            </a:r>
            <a:r>
              <a:rPr lang="en-US" sz="1200" dirty="0"/>
              <a:t> </a:t>
            </a:r>
            <a:r>
              <a:rPr lang="en-US" sz="1200" b="1" dirty="0"/>
              <a:t>418</a:t>
            </a:r>
            <a:r>
              <a:rPr lang="en-US" sz="1200" dirty="0"/>
              <a:t>(6896): 373-373.</a:t>
            </a:r>
            <a:endParaRPr lang="en-AU" sz="1200" dirty="0"/>
          </a:p>
          <a:p>
            <a:r>
              <a:rPr lang="en-US" sz="1200" dirty="0" err="1"/>
              <a:t>Gleick</a:t>
            </a:r>
            <a:r>
              <a:rPr lang="en-US" sz="1200" dirty="0"/>
              <a:t>, P. H. and Lane, J. 2005. Large international water meetings: Time for a reappraisal - A water forum contribution. </a:t>
            </a:r>
            <a:r>
              <a:rPr lang="en-US" sz="1200" i="1" dirty="0"/>
              <a:t>Water International</a:t>
            </a:r>
            <a:r>
              <a:rPr lang="en-US" sz="1200" dirty="0"/>
              <a:t> </a:t>
            </a:r>
            <a:r>
              <a:rPr lang="en-US" sz="1200" b="1" dirty="0"/>
              <a:t>30</a:t>
            </a:r>
            <a:r>
              <a:rPr lang="en-US" sz="1200" dirty="0"/>
              <a:t>(3): 410-414.</a:t>
            </a:r>
            <a:endParaRPr lang="en-AU" sz="1200" dirty="0"/>
          </a:p>
          <a:p>
            <a:r>
              <a:rPr lang="en-US" sz="1200" dirty="0"/>
              <a:t>Hoekstra, A. Y. and Hung, P. Q. 2005. </a:t>
            </a:r>
            <a:r>
              <a:rPr lang="en-US" sz="1200" dirty="0" err="1"/>
              <a:t>Globalisation</a:t>
            </a:r>
            <a:r>
              <a:rPr lang="en-US" sz="1200" dirty="0"/>
              <a:t> of water resources: international virtual water flows in relation to crop trade. </a:t>
            </a:r>
            <a:r>
              <a:rPr lang="en-US" sz="1200" i="1" dirty="0"/>
              <a:t>Global Environmental Change-Human And Policy Dimensions</a:t>
            </a:r>
            <a:r>
              <a:rPr lang="en-US" sz="1200" dirty="0"/>
              <a:t> </a:t>
            </a:r>
            <a:r>
              <a:rPr lang="en-US" sz="1200" b="1" dirty="0"/>
              <a:t>15</a:t>
            </a:r>
            <a:r>
              <a:rPr lang="en-US" sz="1200" dirty="0"/>
              <a:t>(1): 45-56.</a:t>
            </a:r>
            <a:endParaRPr lang="en-AU" sz="1200" dirty="0"/>
          </a:p>
          <a:p>
            <a:r>
              <a:rPr lang="en-US" sz="1200" dirty="0"/>
              <a:t>Ma, J., Hoekstra, A. Y., Wang, H., </a:t>
            </a:r>
            <a:r>
              <a:rPr lang="en-US" sz="1200" dirty="0" err="1"/>
              <a:t>Chapagain</a:t>
            </a:r>
            <a:r>
              <a:rPr lang="en-US" sz="1200" dirty="0"/>
              <a:t>, A. K. and Wang, D. 2006. Virtual versus real water transfers within China. </a:t>
            </a:r>
            <a:r>
              <a:rPr lang="en-US" sz="1200" i="1" dirty="0"/>
              <a:t>Philosophical Transactions of the Royal Society B-Biological Sciences</a:t>
            </a:r>
            <a:r>
              <a:rPr lang="en-US" sz="1200" dirty="0"/>
              <a:t> </a:t>
            </a:r>
            <a:r>
              <a:rPr lang="en-US" sz="1200" b="1" dirty="0"/>
              <a:t>361</a:t>
            </a:r>
            <a:r>
              <a:rPr lang="en-US" sz="1200" dirty="0"/>
              <a:t>(1469): 835-842.</a:t>
            </a:r>
            <a:endParaRPr lang="en-AU" sz="1200" dirty="0"/>
          </a:p>
          <a:p>
            <a:r>
              <a:rPr lang="en-US" sz="1200" dirty="0"/>
              <a:t>Rutherfurd, I</a:t>
            </a:r>
            <a:r>
              <a:rPr lang="en-US" sz="1200" dirty="0" smtClean="0"/>
              <a:t>. (2007) </a:t>
            </a:r>
            <a:r>
              <a:rPr lang="en-US" sz="1200" dirty="0"/>
              <a:t>City people eat rivers: estimating the virtual water consumed by people in a large Australian city</a:t>
            </a:r>
            <a:r>
              <a:rPr lang="en-US" sz="1200" dirty="0" smtClean="0"/>
              <a:t>.</a:t>
            </a:r>
          </a:p>
          <a:p>
            <a:r>
              <a:rPr lang="en-US" sz="1200" dirty="0" err="1" smtClean="0"/>
              <a:t>Seekell</a:t>
            </a:r>
            <a:r>
              <a:rPr lang="en-US" sz="1200" dirty="0"/>
              <a:t>, D. A., </a:t>
            </a:r>
            <a:r>
              <a:rPr lang="en-US" sz="1200" dirty="0" err="1"/>
              <a:t>D'Odorico</a:t>
            </a:r>
            <a:r>
              <a:rPr lang="en-US" sz="1200" dirty="0"/>
              <a:t>, P. and Pace, M. L. 2011. Virtual water transfers unlikely to redress inequality in global water use. </a:t>
            </a:r>
            <a:r>
              <a:rPr lang="en-US" sz="1200" i="1" dirty="0"/>
              <a:t>Environmental Research Letters</a:t>
            </a:r>
            <a:r>
              <a:rPr lang="en-US" sz="1200" dirty="0"/>
              <a:t> </a:t>
            </a:r>
            <a:r>
              <a:rPr lang="en-US" sz="1200" b="1" dirty="0"/>
              <a:t>6</a:t>
            </a:r>
            <a:r>
              <a:rPr lang="en-US" sz="1200" dirty="0"/>
              <a:t>(2).</a:t>
            </a:r>
            <a:endParaRPr lang="en-AU" sz="1200" dirty="0"/>
          </a:p>
          <a:p>
            <a:r>
              <a:rPr lang="en-AU" sz="1200" dirty="0"/>
              <a:t>348 </a:t>
            </a:r>
          </a:p>
          <a:p>
            <a:r>
              <a:rPr lang="en-AU" sz="1200" dirty="0"/>
              <a:t>Wilson, A.L., </a:t>
            </a:r>
            <a:r>
              <a:rPr lang="en-AU" sz="1200" dirty="0" err="1"/>
              <a:t>Dehaan</a:t>
            </a:r>
            <a:r>
              <a:rPr lang="en-AU" sz="1200" dirty="0"/>
              <a:t>, R.L., Watts, R.J., Page, K.J., </a:t>
            </a:r>
            <a:r>
              <a:rPr lang="en-AU" sz="1200" dirty="0" err="1"/>
              <a:t>Bowmer</a:t>
            </a:r>
            <a:r>
              <a:rPr lang="en-AU" sz="1200" dirty="0"/>
              <a:t>, K.H., &amp; Curtis, A. (2007). Proceedings of the 5th Australian Stream Management Conference. Australian rivers: making a difference. Charles Sturt University, Thurgoona, New South Wales. </a:t>
            </a:r>
            <a:endParaRPr lang="en-AU" sz="1200" dirty="0" smtClean="0"/>
          </a:p>
          <a:p>
            <a:r>
              <a:rPr lang="en-US" sz="1200" dirty="0" smtClean="0"/>
              <a:t>Wolf</a:t>
            </a:r>
            <a:r>
              <a:rPr lang="en-US" sz="1200" dirty="0"/>
              <a:t>, A. T. 1998. Conflict and cooperation along international waterways. </a:t>
            </a:r>
            <a:r>
              <a:rPr lang="en-US" sz="1200" i="1" dirty="0"/>
              <a:t>Water Policy</a:t>
            </a:r>
            <a:r>
              <a:rPr lang="en-US" sz="1200" dirty="0"/>
              <a:t> </a:t>
            </a:r>
            <a:r>
              <a:rPr lang="en-US" sz="1200" b="1" dirty="0"/>
              <a:t>1</a:t>
            </a:r>
            <a:r>
              <a:rPr lang="en-US" sz="1200" dirty="0"/>
              <a:t>(2): 251-265.</a:t>
            </a:r>
            <a:endParaRPr lang="en-AU" sz="1200" dirty="0"/>
          </a:p>
          <a:p>
            <a:r>
              <a:rPr lang="en-US" sz="1200" dirty="0"/>
              <a:t>Wolf, A. T. 1999. "Water wars" and water reality: Conflict and cooperation along international waterways. </a:t>
            </a:r>
            <a:r>
              <a:rPr lang="en-US" sz="1200" i="1" dirty="0"/>
              <a:t>Environmental Change, Adaptation, And Security</a:t>
            </a:r>
            <a:r>
              <a:rPr lang="en-US" sz="1200" dirty="0"/>
              <a:t> </a:t>
            </a:r>
            <a:r>
              <a:rPr lang="en-US" sz="1200" b="1" dirty="0"/>
              <a:t>65</a:t>
            </a:r>
            <a:r>
              <a:rPr lang="en-US" sz="1200" dirty="0"/>
              <a:t>: 251-265</a:t>
            </a:r>
            <a:r>
              <a:rPr lang="en-US" sz="1200" dirty="0" smtClean="0"/>
              <a:t>.</a:t>
            </a:r>
            <a:endParaRPr lang="en-AU" sz="1200" dirty="0"/>
          </a:p>
        </p:txBody>
      </p:sp>
    </p:spTree>
    <p:extLst>
      <p:ext uri="{BB962C8B-B14F-4D97-AF65-F5344CB8AC3E}">
        <p14:creationId xmlns:p14="http://schemas.microsoft.com/office/powerpoint/2010/main" val="141240437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62F1D00-BD13-4404-86B0-79703945A0A7}" type="slidenum">
              <a:rPr lang="en-US" smtClean="0"/>
              <a:t>3</a:t>
            </a:fld>
            <a:endParaRPr lang="en-US"/>
          </a:p>
        </p:txBody>
      </p:sp>
      <p:sp>
        <p:nvSpPr>
          <p:cNvPr id="6" name="TextBox 5"/>
          <p:cNvSpPr txBox="1"/>
          <p:nvPr/>
        </p:nvSpPr>
        <p:spPr>
          <a:xfrm>
            <a:off x="708875" y="3593282"/>
            <a:ext cx="3121367" cy="523220"/>
          </a:xfrm>
          <a:prstGeom prst="rect">
            <a:avLst/>
          </a:prstGeom>
          <a:noFill/>
        </p:spPr>
        <p:txBody>
          <a:bodyPr wrap="none" rtlCol="0">
            <a:spAutoFit/>
          </a:bodyPr>
          <a:lstStyle/>
          <a:p>
            <a:r>
              <a:rPr lang="en-US" sz="2800" dirty="0" smtClean="0"/>
              <a:t>TYPES OF WATER</a:t>
            </a:r>
            <a:endParaRPr lang="en-US" sz="2800" dirty="0"/>
          </a:p>
        </p:txBody>
      </p:sp>
    </p:spTree>
    <p:extLst>
      <p:ext uri="{BB962C8B-B14F-4D97-AF65-F5344CB8AC3E}">
        <p14:creationId xmlns:p14="http://schemas.microsoft.com/office/powerpoint/2010/main" val="31591922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556313" cy="1116106"/>
          </a:xfrm>
        </p:spPr>
        <p:txBody>
          <a:bodyPr/>
          <a:lstStyle/>
          <a:p>
            <a:r>
              <a:rPr lang="en-US" cap="small" dirty="0" smtClean="0"/>
              <a:t> </a:t>
            </a:r>
            <a:endParaRPr lang="en-US" cap="small" dirty="0"/>
          </a:p>
        </p:txBody>
      </p:sp>
      <p:sp>
        <p:nvSpPr>
          <p:cNvPr id="4" name="Content Placeholder 3"/>
          <p:cNvSpPr>
            <a:spLocks noGrp="1"/>
          </p:cNvSpPr>
          <p:nvPr>
            <p:ph idx="1"/>
          </p:nvPr>
        </p:nvSpPr>
        <p:spPr/>
        <p:txBody>
          <a:bodyPr/>
          <a:lstStyle/>
          <a:p>
            <a:endParaRPr lang="en-US"/>
          </a:p>
        </p:txBody>
      </p:sp>
      <p:pic>
        <p:nvPicPr>
          <p:cNvPr id="6" name="Picture 5" descr="Hydrologic-Cycl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5931425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43" y="17949"/>
            <a:ext cx="8481649" cy="562980"/>
          </a:xfrm>
        </p:spPr>
        <p:txBody>
          <a:bodyPr>
            <a:normAutofit fontScale="90000"/>
          </a:bodyPr>
          <a:lstStyle/>
          <a:p>
            <a:r>
              <a:rPr lang="en-US" sz="3600" cap="small" dirty="0" smtClean="0"/>
              <a:t>Water Scarcity</a:t>
            </a:r>
            <a:endParaRPr lang="en-US" sz="3600" cap="small" dirty="0"/>
          </a:p>
        </p:txBody>
      </p:sp>
      <p:pic>
        <p:nvPicPr>
          <p:cNvPr id="8" name="Picture 7" descr="Greenwater.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9640" y="2562890"/>
            <a:ext cx="3960541" cy="4145367"/>
          </a:xfrm>
          <a:prstGeom prst="rect">
            <a:avLst/>
          </a:prstGeom>
        </p:spPr>
      </p:pic>
      <p:sp>
        <p:nvSpPr>
          <p:cNvPr id="7" name="Rectangle 6"/>
          <p:cNvSpPr/>
          <p:nvPr/>
        </p:nvSpPr>
        <p:spPr>
          <a:xfrm>
            <a:off x="-26743" y="580929"/>
            <a:ext cx="8481649" cy="2985433"/>
          </a:xfrm>
          <a:prstGeom prst="rect">
            <a:avLst/>
          </a:prstGeom>
        </p:spPr>
        <p:txBody>
          <a:bodyPr wrap="square">
            <a:spAutoFit/>
          </a:bodyPr>
          <a:lstStyle/>
          <a:p>
            <a:pPr marL="342900" indent="-342900" algn="just">
              <a:buFont typeface="Arial"/>
              <a:buChar char="•"/>
            </a:pPr>
            <a:r>
              <a:rPr lang="en-US" sz="2400" dirty="0" smtClean="0">
                <a:latin typeface="Times New Roman"/>
                <a:cs typeface="Times New Roman"/>
              </a:rPr>
              <a:t>What it is</a:t>
            </a:r>
          </a:p>
          <a:p>
            <a:pPr marL="800100" lvl="1" indent="-342900" algn="just">
              <a:buFont typeface="Arial"/>
              <a:buChar char="•"/>
            </a:pPr>
            <a:r>
              <a:rPr lang="en-US" sz="2400" dirty="0" smtClean="0">
                <a:solidFill>
                  <a:srgbClr val="3366FF"/>
                </a:solidFill>
                <a:latin typeface="Times New Roman"/>
                <a:cs typeface="Times New Roman"/>
              </a:rPr>
              <a:t>Blue</a:t>
            </a:r>
            <a:r>
              <a:rPr lang="en-US" sz="2400" dirty="0" smtClean="0">
                <a:latin typeface="Times New Roman"/>
                <a:cs typeface="Times New Roman"/>
              </a:rPr>
              <a:t> water is ground and surface water (e.g. rivers, lakes).</a:t>
            </a:r>
          </a:p>
          <a:p>
            <a:pPr marL="800100" lvl="1" indent="-342900" algn="just">
              <a:buFont typeface="Arial"/>
              <a:buChar char="•"/>
            </a:pPr>
            <a:r>
              <a:rPr lang="en-US" sz="2400" dirty="0" smtClean="0">
                <a:solidFill>
                  <a:srgbClr val="008000"/>
                </a:solidFill>
                <a:latin typeface="Times New Roman"/>
                <a:cs typeface="Times New Roman"/>
              </a:rPr>
              <a:t>Green</a:t>
            </a:r>
            <a:r>
              <a:rPr lang="en-US" sz="2400" dirty="0" smtClean="0">
                <a:latin typeface="Times New Roman"/>
                <a:cs typeface="Times New Roman"/>
              </a:rPr>
              <a:t> water is rainwater stored in soil (i.e. soil moisture content).</a:t>
            </a:r>
          </a:p>
          <a:p>
            <a:pPr marL="800100" lvl="1" indent="-342900" algn="just">
              <a:buFont typeface="Arial"/>
              <a:buChar char="•"/>
            </a:pPr>
            <a:r>
              <a:rPr lang="en-US" sz="2400" dirty="0" smtClean="0">
                <a:solidFill>
                  <a:schemeClr val="accent4"/>
                </a:solidFill>
                <a:latin typeface="Times New Roman"/>
                <a:cs typeface="Times New Roman"/>
              </a:rPr>
              <a:t>Gray </a:t>
            </a:r>
            <a:r>
              <a:rPr lang="en-US" sz="2400" dirty="0" smtClean="0">
                <a:latin typeface="Times New Roman"/>
                <a:cs typeface="Times New Roman"/>
              </a:rPr>
              <a:t>water is polluted water (through agriculture, industry and human use).</a:t>
            </a:r>
          </a:p>
          <a:p>
            <a:pPr marL="800100" lvl="1" indent="-342900" algn="just">
              <a:buFont typeface="Arial"/>
              <a:buChar char="•"/>
            </a:pPr>
            <a:endParaRPr lang="en-US" sz="2400" dirty="0" smtClean="0">
              <a:latin typeface="Times New Roman"/>
              <a:cs typeface="Times New Roman"/>
            </a:endParaRPr>
          </a:p>
          <a:p>
            <a:pPr marL="342900" indent="-342900" algn="just">
              <a:buFont typeface="Arial"/>
              <a:buChar char="•"/>
            </a:pPr>
            <a:endParaRPr lang="en-US" sz="2000" dirty="0">
              <a:latin typeface="Times New Roman"/>
              <a:cs typeface="Times New Roman"/>
            </a:endParaRPr>
          </a:p>
        </p:txBody>
      </p:sp>
    </p:spTree>
    <p:extLst>
      <p:ext uri="{BB962C8B-B14F-4D97-AF65-F5344CB8AC3E}">
        <p14:creationId xmlns:p14="http://schemas.microsoft.com/office/powerpoint/2010/main" val="336907390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5429" y="2322286"/>
            <a:ext cx="7867856" cy="1815882"/>
          </a:xfrm>
          <a:prstGeom prst="rect">
            <a:avLst/>
          </a:prstGeom>
        </p:spPr>
        <p:txBody>
          <a:bodyPr wrap="square">
            <a:spAutoFit/>
          </a:bodyPr>
          <a:lstStyle/>
          <a:p>
            <a:pPr algn="just"/>
            <a:r>
              <a:rPr lang="en-US" sz="2800" dirty="0" smtClean="0">
                <a:latin typeface="Times New Roman"/>
                <a:cs typeface="Times New Roman"/>
              </a:rPr>
              <a:t>“Green </a:t>
            </a:r>
            <a:r>
              <a:rPr lang="en-US" sz="2800" dirty="0">
                <a:latin typeface="Times New Roman"/>
                <a:cs typeface="Times New Roman"/>
              </a:rPr>
              <a:t>water is ignored by engineers because they can't pipe or pump it, by economists because they can't price it, and by governments because they can't tax </a:t>
            </a:r>
            <a:r>
              <a:rPr lang="en-US" sz="2800" dirty="0" smtClean="0">
                <a:latin typeface="Times New Roman"/>
                <a:cs typeface="Times New Roman"/>
              </a:rPr>
              <a:t>it” (http://www.isric.org)</a:t>
            </a:r>
            <a:endParaRPr lang="en-US" sz="2800" dirty="0">
              <a:latin typeface="Times New Roman"/>
              <a:cs typeface="Times New Roman"/>
            </a:endParaRPr>
          </a:p>
        </p:txBody>
      </p:sp>
    </p:spTree>
    <p:extLst>
      <p:ext uri="{BB962C8B-B14F-4D97-AF65-F5344CB8AC3E}">
        <p14:creationId xmlns:p14="http://schemas.microsoft.com/office/powerpoint/2010/main" val="157738074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55" y="1636059"/>
            <a:ext cx="8659091" cy="3092824"/>
          </a:xfrm>
          <a:prstGeom prst="rect">
            <a:avLst/>
          </a:prstGeom>
          <a:noFill/>
          <a:extLst>
            <a:ext uri="{909E8E84-426E-40dd-AFC4-6F175D3DCCD1}">
              <a14:hiddenFill xmlns:a14="http://schemas.microsoft.com/office/drawing/2010/main">
                <a:solidFill>
                  <a:srgbClr val="FFFFFF"/>
                </a:solidFill>
              </a14:hiddenFill>
            </a:ext>
          </a:extLst>
        </p:spPr>
      </p:pic>
      <p:sp>
        <p:nvSpPr>
          <p:cNvPr id="4099" name="Rectangle 3"/>
          <p:cNvSpPr>
            <a:spLocks noGrp="1" noChangeArrowheads="1"/>
          </p:cNvSpPr>
          <p:nvPr>
            <p:ph type="body" idx="4294967295"/>
          </p:nvPr>
        </p:nvSpPr>
        <p:spPr>
          <a:xfrm>
            <a:off x="0" y="246063"/>
            <a:ext cx="8167688" cy="523875"/>
          </a:xfrm>
          <a:noFill/>
          <a:ln/>
        </p:spPr>
        <p:txBody>
          <a:bodyPr wrap="square">
            <a:spAutoFit/>
          </a:bodyPr>
          <a:lstStyle/>
          <a:p>
            <a:pPr marL="0" indent="0" algn="ctr">
              <a:spcBef>
                <a:spcPct val="0"/>
              </a:spcBef>
              <a:buNone/>
            </a:pPr>
            <a:r>
              <a:rPr lang="en-US" sz="1400" b="1" dirty="0">
                <a:solidFill>
                  <a:schemeClr val="tx2"/>
                </a:solidFill>
              </a:rPr>
              <a:t>Figure 4. Number of months during the year in which the blue water footprint exceeds blue water availability for the world's major river basins, based on the period of 1996–2005.</a:t>
            </a:r>
          </a:p>
        </p:txBody>
      </p:sp>
      <p:sp>
        <p:nvSpPr>
          <p:cNvPr id="4100" name="Text Box 4"/>
          <p:cNvSpPr txBox="1">
            <a:spLocks noChangeArrowheads="1"/>
          </p:cNvSpPr>
          <p:nvPr/>
        </p:nvSpPr>
        <p:spPr bwMode="auto">
          <a:xfrm>
            <a:off x="404091" y="5748618"/>
            <a:ext cx="8347364" cy="590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2058" tIns="41029" rIns="82058" bIns="41029">
            <a:spAutoFit/>
          </a:bodyPr>
          <a:lstStyle/>
          <a:p>
            <a:pPr eaLnBrk="1" hangingPunct="1"/>
            <a:r>
              <a:rPr lang="en-US" sz="1100" dirty="0"/>
              <a:t>Hoekstra AY, </a:t>
            </a:r>
            <a:r>
              <a:rPr lang="en-US" sz="1100" dirty="0" err="1"/>
              <a:t>Mekonnen</a:t>
            </a:r>
            <a:r>
              <a:rPr lang="en-US" sz="1100" dirty="0"/>
              <a:t> MM, </a:t>
            </a:r>
            <a:r>
              <a:rPr lang="en-US" sz="1100" dirty="0" err="1"/>
              <a:t>Chapagain</a:t>
            </a:r>
            <a:r>
              <a:rPr lang="en-US" sz="1100" dirty="0"/>
              <a:t> AK, Mathews RE, et al. (2012) Global Monthly Water Scarcity: Blue Water Footprints versus Blue Water Availability. </a:t>
            </a:r>
            <a:r>
              <a:rPr lang="en-US" sz="1100" dirty="0" err="1"/>
              <a:t>PLoS</a:t>
            </a:r>
            <a:r>
              <a:rPr lang="en-US" sz="1100" dirty="0"/>
              <a:t> ONE 7(2): e32688. doi:10.1371/journal.pone.0032688</a:t>
            </a:r>
          </a:p>
          <a:p>
            <a:pPr eaLnBrk="1" hangingPunct="1"/>
            <a:r>
              <a:rPr lang="en-US" sz="1100" dirty="0">
                <a:hlinkClick r:id="rId3"/>
              </a:rPr>
              <a:t>http://www.plosone.org/article/info:doi/10.1371/journal.pone.0032688</a:t>
            </a:r>
            <a:endParaRPr lang="en-US" sz="1100" dirty="0"/>
          </a:p>
        </p:txBody>
      </p:sp>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1091" y="6342530"/>
            <a:ext cx="2205182" cy="459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19033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62F1D00-BD13-4404-86B0-79703945A0A7}" type="slidenum">
              <a:rPr lang="en-US" smtClean="0"/>
              <a:t>8</a:t>
            </a:fld>
            <a:endParaRPr lang="en-US"/>
          </a:p>
        </p:txBody>
      </p:sp>
      <p:sp>
        <p:nvSpPr>
          <p:cNvPr id="6" name="TextBox 5"/>
          <p:cNvSpPr txBox="1"/>
          <p:nvPr/>
        </p:nvSpPr>
        <p:spPr>
          <a:xfrm>
            <a:off x="708875" y="3593282"/>
            <a:ext cx="2942232" cy="523220"/>
          </a:xfrm>
          <a:prstGeom prst="rect">
            <a:avLst/>
          </a:prstGeom>
          <a:noFill/>
        </p:spPr>
        <p:txBody>
          <a:bodyPr wrap="none" rtlCol="0">
            <a:spAutoFit/>
          </a:bodyPr>
          <a:lstStyle/>
          <a:p>
            <a:r>
              <a:rPr lang="en-US" sz="2800" dirty="0" smtClean="0"/>
              <a:t>VIRTUAL WATER</a:t>
            </a:r>
            <a:endParaRPr lang="en-US" sz="2800" dirty="0"/>
          </a:p>
        </p:txBody>
      </p:sp>
    </p:spTree>
    <p:extLst>
      <p:ext uri="{BB962C8B-B14F-4D97-AF65-F5344CB8AC3E}">
        <p14:creationId xmlns:p14="http://schemas.microsoft.com/office/powerpoint/2010/main" val="81340710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38750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Famine 2016">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5268</TotalTime>
  <Words>2083</Words>
  <Application>Microsoft Macintosh PowerPoint</Application>
  <PresentationFormat>On-screen Show (4:3)</PresentationFormat>
  <Paragraphs>101</Paragraphs>
  <Slides>23</Slides>
  <Notes>6</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Famine 2016</vt:lpstr>
      <vt:lpstr>Geog 10001:  The Geography of Scarcity Virtual Water &amp; Conclusion</vt:lpstr>
      <vt:lpstr>Today we will cover…</vt:lpstr>
      <vt:lpstr>PowerPoint Presentation</vt:lpstr>
      <vt:lpstr> </vt:lpstr>
      <vt:lpstr>Water Scarcity</vt:lpstr>
      <vt:lpstr>PowerPoint Presentation</vt:lpstr>
      <vt:lpstr>PowerPoint Presentation</vt:lpstr>
      <vt:lpstr>PowerPoint Presentation</vt:lpstr>
      <vt:lpstr>PowerPoint Presentation</vt:lpstr>
      <vt:lpstr>Virtual (water) Relations</vt:lpstr>
      <vt:lpstr>How Virtual Water Shapes ‘Water Scarcity’</vt:lpstr>
      <vt:lpstr>Virtual Water &amp; Water Wars (scarcity-induced conflicts)</vt:lpstr>
      <vt:lpstr>How does Virtual Water link to Scarcity?</vt:lpstr>
      <vt:lpstr>PowerPoint Presentation</vt:lpstr>
      <vt:lpstr>PowerPoint Presentation</vt:lpstr>
      <vt:lpstr>Who Imports Virtual Water</vt:lpstr>
      <vt:lpstr>Water Diversions for Food</vt:lpstr>
      <vt:lpstr>PowerPoint Presentation</vt:lpstr>
      <vt:lpstr>Scarcity Conflicts?</vt:lpstr>
      <vt:lpstr>Key Points from Today</vt:lpstr>
      <vt:lpstr>Final Exam Question</vt:lpstr>
      <vt:lpstr>Questions or Concerns</vt:lpstr>
      <vt:lpstr>Sources &amp; Further Reading</vt:lpstr>
    </vt:vector>
  </TitlesOfParts>
  <Company>University of Melbourne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Geog 10001:  The Geography of Scarcity</dc:title>
  <dc:creator>Brian Cook</dc:creator>
  <cp:lastModifiedBy>Brian Robert</cp:lastModifiedBy>
  <cp:revision>278</cp:revision>
  <dcterms:created xsi:type="dcterms:W3CDTF">2013-03-04T06:15:33Z</dcterms:created>
  <dcterms:modified xsi:type="dcterms:W3CDTF">2016-05-25T23:38:11Z</dcterms:modified>
</cp:coreProperties>
</file>