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05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85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19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4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28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9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06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66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77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17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CFB5-0810-49F1-ACDB-9DE73B1FFEA6}" type="datetimeFigureOut">
              <a:rPr lang="en-AU" smtClean="0"/>
              <a:t>14/04/2017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E985-C2BC-47D5-A0C2-D3165294C1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1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br>
              <a:rPr lang="en-GB" altLang="en-US"/>
            </a:br>
            <a:r>
              <a:rPr lang="en-GB" altLang="en-US" sz="4800"/>
              <a:t>Exercises </a:t>
            </a:r>
            <a:br>
              <a:rPr lang="en-GB" altLang="en-US" sz="4800"/>
            </a:br>
            <a:r>
              <a:rPr lang="en-GB" altLang="en-US"/>
              <a:t>TIME AND GLOBAL STATES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84600" y="2895600"/>
            <a:ext cx="6934200" cy="2438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altLang="en-US" sz="1400">
                <a:latin typeface="Arial Black" panose="020B0A04020102020204" pitchFamily="34" charset="0"/>
              </a:rPr>
              <a:t>By Coulouris, Dollimore and Kindberg, </a:t>
            </a:r>
            <a:br>
              <a:rPr lang="en-GB" altLang="en-US" sz="1400">
                <a:latin typeface="Arial Black" panose="020B0A04020102020204" pitchFamily="34" charset="0"/>
              </a:rPr>
            </a:br>
            <a:endParaRPr lang="en-GB" altLang="en-US" sz="14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800"/>
              <a:t>By Coulouris, Dollimore and Kindberg, </a:t>
            </a:r>
            <a:endParaRPr lang="en-US" altLang="en-US" sz="800"/>
          </a:p>
        </p:txBody>
      </p:sp>
      <p:sp>
        <p:nvSpPr>
          <p:cNvPr id="14339" name="Rectangle 1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Question 1</a:t>
            </a:r>
          </a:p>
        </p:txBody>
      </p:sp>
      <p:sp>
        <p:nvSpPr>
          <p:cNvPr id="14340" name="Rectangle 1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See Section 10.1 for the necessity for clock synchronization.</a:t>
            </a:r>
          </a:p>
          <a:p>
            <a:r>
              <a:rPr lang="en-AU" sz="2000" dirty="0"/>
              <a:t>Major design requirements:</a:t>
            </a:r>
          </a:p>
          <a:p>
            <a:r>
              <a:rPr lang="en-AU" sz="2000" dirty="0" err="1"/>
              <a:t>i</a:t>
            </a:r>
            <a:r>
              <a:rPr lang="en-AU" sz="2000" dirty="0"/>
              <a:t>) there should be a limit on deviation between clocks or between any clock and UTC;</a:t>
            </a:r>
          </a:p>
          <a:p>
            <a:r>
              <a:rPr lang="en-AU" sz="2000" dirty="0"/>
              <a:t>ii) clocks should only ever advance;</a:t>
            </a:r>
          </a:p>
          <a:p>
            <a:r>
              <a:rPr lang="en-AU" sz="2000" dirty="0"/>
              <a:t>iii) only authorized principals may reset clocks (See Section 7.6.2 on Kerberos)</a:t>
            </a:r>
          </a:p>
          <a:p>
            <a:r>
              <a:rPr lang="en-AU" sz="2000" dirty="0"/>
              <a:t>In practice (</a:t>
            </a:r>
            <a:r>
              <a:rPr lang="en-AU" sz="2000" dirty="0" err="1"/>
              <a:t>i</a:t>
            </a:r>
            <a:r>
              <a:rPr lang="en-AU" sz="2000" dirty="0"/>
              <a:t>) cannot be achieved unless only benign failures are assumed to occur and the system is</a:t>
            </a:r>
          </a:p>
          <a:p>
            <a:r>
              <a:rPr lang="en-AU" sz="2000" dirty="0"/>
              <a:t>synchronous.</a:t>
            </a:r>
            <a:endParaRPr lang="en-GB" altLang="en-US" sz="2000" dirty="0"/>
          </a:p>
          <a:p>
            <a:pPr algn="r"/>
            <a:r>
              <a:rPr lang="en-GB" altLang="en-US" dirty="0"/>
              <a:t>	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211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800"/>
              <a:t>By Coulouris, Dollimore and Kindberg, </a:t>
            </a:r>
            <a:endParaRPr lang="en-US" altLang="en-US" sz="8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Question 2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000" dirty="0"/>
              <a:t>ANS: Some applications use the current clock value to stamp events, on the assumption that clocks always advance.</a:t>
            </a:r>
          </a:p>
          <a:p>
            <a:r>
              <a:rPr lang="en-AU" sz="2000" dirty="0"/>
              <a:t>We use </a:t>
            </a:r>
            <a:r>
              <a:rPr lang="en-AU" sz="2000" i="1" dirty="0"/>
              <a:t>E </a:t>
            </a:r>
            <a:r>
              <a:rPr lang="en-AU" sz="2000" dirty="0"/>
              <a:t>to refer to the ‘errant’ clock that reads 10:27:54.0 when the real time is 10:27:50. We assume that </a:t>
            </a:r>
            <a:r>
              <a:rPr lang="en-AU" sz="2000" i="1" dirty="0"/>
              <a:t>H</a:t>
            </a:r>
          </a:p>
          <a:p>
            <a:r>
              <a:rPr lang="en-AU" sz="2000" dirty="0"/>
              <a:t>advances at a perfect rate, to a first approximation, over the next 8 seconds. We adjust our software clock </a:t>
            </a:r>
            <a:r>
              <a:rPr lang="en-AU" sz="2000" i="1" dirty="0"/>
              <a:t>S </a:t>
            </a:r>
            <a:r>
              <a:rPr lang="en-AU" sz="2000" dirty="0"/>
              <a:t>to</a:t>
            </a:r>
          </a:p>
          <a:p>
            <a:r>
              <a:rPr lang="en-AU" sz="2000" dirty="0"/>
              <a:t>tick at rate chosen so that it will be correct after 8 seconds, as follows:</a:t>
            </a:r>
          </a:p>
          <a:p>
            <a:r>
              <a:rPr lang="en-AU" sz="2000" i="1" dirty="0"/>
              <a:t>S </a:t>
            </a:r>
            <a:r>
              <a:rPr lang="en-AU" sz="2000" dirty="0"/>
              <a:t>= </a:t>
            </a:r>
            <a:r>
              <a:rPr lang="en-AU" sz="2000" i="1" dirty="0"/>
              <a:t>c</a:t>
            </a:r>
            <a:r>
              <a:rPr lang="en-AU" sz="2000" dirty="0"/>
              <a:t>(</a:t>
            </a:r>
            <a:r>
              <a:rPr lang="en-AU" sz="2000" i="1" dirty="0"/>
              <a:t>E </a:t>
            </a:r>
            <a:r>
              <a:rPr lang="en-AU" sz="2000" dirty="0"/>
              <a:t>- </a:t>
            </a:r>
            <a:r>
              <a:rPr lang="en-AU" sz="2000" i="1" dirty="0" err="1"/>
              <a:t>Tskew</a:t>
            </a:r>
            <a:r>
              <a:rPr lang="en-AU" sz="2000" dirty="0"/>
              <a:t>) + </a:t>
            </a:r>
            <a:r>
              <a:rPr lang="en-AU" sz="2000" i="1" dirty="0" err="1"/>
              <a:t>Tskew</a:t>
            </a:r>
            <a:r>
              <a:rPr lang="en-AU" sz="2000" dirty="0"/>
              <a:t>, where </a:t>
            </a:r>
            <a:r>
              <a:rPr lang="en-AU" sz="2000" i="1" dirty="0" err="1"/>
              <a:t>Tskew</a:t>
            </a:r>
            <a:r>
              <a:rPr lang="en-AU" sz="2000" i="1" dirty="0"/>
              <a:t> </a:t>
            </a:r>
            <a:r>
              <a:rPr lang="en-AU" sz="2000" dirty="0"/>
              <a:t>= 10:27:54 and </a:t>
            </a:r>
            <a:r>
              <a:rPr lang="en-AU" sz="2000" i="1" dirty="0"/>
              <a:t>c </a:t>
            </a:r>
            <a:r>
              <a:rPr lang="en-AU" sz="2000" dirty="0"/>
              <a:t>is to be found.</a:t>
            </a:r>
          </a:p>
          <a:p>
            <a:r>
              <a:rPr lang="en-AU" sz="2000" dirty="0"/>
              <a:t>But </a:t>
            </a:r>
            <a:r>
              <a:rPr lang="en-AU" sz="2000" i="1" dirty="0"/>
              <a:t>S </a:t>
            </a:r>
            <a:r>
              <a:rPr lang="en-AU" sz="2000" dirty="0"/>
              <a:t>= </a:t>
            </a:r>
            <a:r>
              <a:rPr lang="en-AU" sz="2000" i="1" dirty="0"/>
              <a:t>Tskew</a:t>
            </a:r>
            <a:r>
              <a:rPr lang="en-AU" sz="2000" dirty="0"/>
              <a:t>+4 (the correct time) when </a:t>
            </a:r>
            <a:r>
              <a:rPr lang="en-AU" sz="2000" i="1" dirty="0"/>
              <a:t>E </a:t>
            </a:r>
            <a:r>
              <a:rPr lang="en-AU" sz="2000" dirty="0"/>
              <a:t>= </a:t>
            </a:r>
            <a:r>
              <a:rPr lang="en-AU" sz="2000" i="1" dirty="0"/>
              <a:t>Tskew</a:t>
            </a:r>
            <a:r>
              <a:rPr lang="en-AU" sz="2000" dirty="0"/>
              <a:t>+8, so:</a:t>
            </a:r>
          </a:p>
          <a:p>
            <a:r>
              <a:rPr lang="en-AU" sz="2000" i="1" dirty="0" err="1"/>
              <a:t>Tskew</a:t>
            </a:r>
            <a:r>
              <a:rPr lang="en-AU" sz="2000" dirty="0"/>
              <a:t>+ 4 = </a:t>
            </a:r>
            <a:r>
              <a:rPr lang="en-AU" sz="2000" i="1" dirty="0"/>
              <a:t>c</a:t>
            </a:r>
            <a:r>
              <a:rPr lang="en-AU" sz="2000" dirty="0"/>
              <a:t>(</a:t>
            </a:r>
            <a:r>
              <a:rPr lang="en-AU" sz="2000" i="1" dirty="0" err="1"/>
              <a:t>Tskew</a:t>
            </a:r>
            <a:r>
              <a:rPr lang="en-AU" sz="2000" i="1" dirty="0"/>
              <a:t> </a:t>
            </a:r>
            <a:r>
              <a:rPr lang="en-AU" sz="2000" dirty="0"/>
              <a:t>+ 8 - </a:t>
            </a:r>
            <a:r>
              <a:rPr lang="en-AU" sz="2000" i="1" dirty="0" err="1"/>
              <a:t>Tskew</a:t>
            </a:r>
            <a:r>
              <a:rPr lang="en-AU" sz="2000" dirty="0"/>
              <a:t>) + </a:t>
            </a:r>
            <a:r>
              <a:rPr lang="en-AU" sz="2000" i="1" dirty="0" err="1"/>
              <a:t>Tskew</a:t>
            </a:r>
            <a:r>
              <a:rPr lang="en-AU" sz="2000" dirty="0"/>
              <a:t>, and </a:t>
            </a:r>
            <a:r>
              <a:rPr lang="en-AU" sz="2000" i="1" dirty="0"/>
              <a:t>c </a:t>
            </a:r>
            <a:r>
              <a:rPr lang="en-AU" sz="2000" dirty="0"/>
              <a:t>is 0.5. Finally:</a:t>
            </a:r>
          </a:p>
          <a:p>
            <a:r>
              <a:rPr lang="en-AU" sz="2000" i="1" dirty="0"/>
              <a:t>S </a:t>
            </a:r>
            <a:r>
              <a:rPr lang="en-AU" sz="2000" dirty="0"/>
              <a:t>= 0.5(</a:t>
            </a:r>
            <a:r>
              <a:rPr lang="en-AU" sz="2000" i="1" dirty="0"/>
              <a:t>E </a:t>
            </a:r>
            <a:r>
              <a:rPr lang="en-AU" sz="2000" dirty="0"/>
              <a:t>- </a:t>
            </a:r>
            <a:r>
              <a:rPr lang="en-AU" sz="2000" i="1" dirty="0" err="1"/>
              <a:t>Tskew</a:t>
            </a:r>
            <a:r>
              <a:rPr lang="en-AU" sz="2000" dirty="0"/>
              <a:t>) + </a:t>
            </a:r>
            <a:r>
              <a:rPr lang="en-AU" sz="2000" i="1" dirty="0" err="1"/>
              <a:t>Tskew</a:t>
            </a:r>
            <a:r>
              <a:rPr lang="en-AU" sz="2000" i="1" dirty="0"/>
              <a:t> </a:t>
            </a:r>
            <a:r>
              <a:rPr lang="en-AU" sz="2000" dirty="0"/>
              <a:t>(when </a:t>
            </a:r>
            <a:r>
              <a:rPr lang="en-AU" sz="2000" i="1" dirty="0" err="1"/>
              <a:t>Tskew</a:t>
            </a:r>
            <a:r>
              <a:rPr lang="en-AU" sz="2000" i="1" dirty="0"/>
              <a:t> </a:t>
            </a:r>
            <a:r>
              <a:rPr lang="en-AU" sz="2000" dirty="0"/>
              <a:t>≤ </a:t>
            </a:r>
            <a:r>
              <a:rPr lang="en-AU" sz="2000" i="1" dirty="0"/>
              <a:t>E  </a:t>
            </a:r>
            <a:r>
              <a:rPr lang="en-AU" sz="2000" dirty="0"/>
              <a:t>≤ </a:t>
            </a:r>
            <a:r>
              <a:rPr lang="en-AU" sz="2000" i="1" dirty="0"/>
              <a:t>Tskew</a:t>
            </a:r>
            <a:r>
              <a:rPr lang="en-AU" sz="2000" dirty="0"/>
              <a:t>+8).</a:t>
            </a:r>
            <a:endParaRPr lang="en-GB" altLang="en-US" sz="2000" dirty="0"/>
          </a:p>
          <a:p>
            <a:pPr algn="r"/>
            <a:endParaRPr lang="en-GB" altLang="en-US" i="1" dirty="0"/>
          </a:p>
        </p:txBody>
      </p:sp>
    </p:spTree>
    <p:extLst>
      <p:ext uri="{BB962C8B-B14F-4D97-AF65-F5344CB8AC3E}">
        <p14:creationId xmlns:p14="http://schemas.microsoft.com/office/powerpoint/2010/main" val="150350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800"/>
              <a:t>By Coulouris, Dollimore and Kindberg, </a:t>
            </a:r>
            <a:endParaRPr lang="en-US" altLang="en-US" sz="8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/>
                  <a:t>i) If </a:t>
                </a:r>
                <a:r>
                  <a:rPr lang="en-AU" i="1" dirty="0"/>
                  <a:t>T </a:t>
                </a:r>
                <a:r>
                  <a:rPr lang="en-AU" dirty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AU" dirty="0"/>
                  <a:t> then the message must be a repeat.</a:t>
                </a:r>
              </a:p>
              <a:p>
                <a:r>
                  <a:rPr lang="en-AU" dirty="0"/>
                  <a:t>ii) The earliest message timestamp that could still arrive when the receiver’s clock is </a:t>
                </a:r>
                <a:r>
                  <a:rPr lang="en-AU" i="1" dirty="0"/>
                  <a:t>r </a:t>
                </a:r>
                <a:r>
                  <a:rPr lang="en-AU" dirty="0"/>
                  <a:t>is </a:t>
                </a:r>
                <a:r>
                  <a:rPr lang="en-AU" i="1" dirty="0"/>
                  <a:t>r </a:t>
                </a:r>
                <a:r>
                  <a:rPr lang="en-AU" dirty="0"/>
                  <a:t>- 100 - 50. If</a:t>
                </a:r>
              </a:p>
              <a:p>
                <a:r>
                  <a:rPr lang="en-AU" dirty="0"/>
                  <a:t>this is to be at least 175,000 (so that we cannot mistakenly receive a duplicate), we need </a:t>
                </a:r>
                <a:r>
                  <a:rPr lang="en-AU" i="1" dirty="0"/>
                  <a:t>r </a:t>
                </a:r>
                <a:r>
                  <a:rPr lang="en-AU" dirty="0"/>
                  <a:t>-150 = 175,000, i.e. </a:t>
                </a:r>
                <a:r>
                  <a:rPr lang="en-AU" i="1" dirty="0"/>
                  <a:t>r </a:t>
                </a:r>
                <a:r>
                  <a:rPr lang="en-AU" dirty="0"/>
                  <a:t>= 175,150.</a:t>
                </a:r>
              </a:p>
              <a:p>
                <a:r>
                  <a:rPr lang="en-AU" dirty="0"/>
                  <a:t>iii) Internal synchronisation will suffice, since only time </a:t>
                </a:r>
                <a:r>
                  <a:rPr lang="en-AU" i="1" dirty="0"/>
                  <a:t>differences </a:t>
                </a:r>
                <a:r>
                  <a:rPr lang="en-AU" dirty="0"/>
                  <a:t>are relevant.</a:t>
                </a:r>
                <a:endParaRPr lang="en-GB" altLang="en-US" sz="2400" i="1" dirty="0"/>
              </a:p>
            </p:txBody>
          </p:sp>
        </mc:Choice>
        <mc:Fallback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2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800"/>
              <a:t>By Coulouris, Dollimore and Kindberg, </a:t>
            </a:r>
            <a:endParaRPr lang="en-US" altLang="en-US" sz="8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Question 4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client should choose the minimum round-trip time of 20 </a:t>
            </a:r>
            <a:r>
              <a:rPr lang="en-AU" dirty="0" err="1"/>
              <a:t>ms</a:t>
            </a:r>
            <a:r>
              <a:rPr lang="en-AU" dirty="0"/>
              <a:t> = 0.02 s. It then estimates the current time to</a:t>
            </a:r>
          </a:p>
          <a:p>
            <a:r>
              <a:rPr lang="en-AU" dirty="0"/>
              <a:t>be 10:54:28.342 + 0.02/2 = 10:54:28.352. The accuracy is ± 10 </a:t>
            </a:r>
            <a:r>
              <a:rPr lang="en-AU" dirty="0" err="1"/>
              <a:t>ms</a:t>
            </a:r>
            <a:r>
              <a:rPr lang="en-AU" dirty="0"/>
              <a:t>.</a:t>
            </a:r>
          </a:p>
          <a:p>
            <a:r>
              <a:rPr lang="en-AU" dirty="0"/>
              <a:t>If the minimum message transfer time is known to be 8 </a:t>
            </a:r>
            <a:r>
              <a:rPr lang="en-AU" dirty="0" err="1"/>
              <a:t>ms</a:t>
            </a:r>
            <a:r>
              <a:rPr lang="en-AU" dirty="0"/>
              <a:t>, then the setting remains the same but the accuracy improves to ± 2 </a:t>
            </a:r>
            <a:r>
              <a:rPr lang="en-AU" dirty="0" err="1"/>
              <a:t>ms</a:t>
            </a:r>
            <a:r>
              <a:rPr lang="en-AU" dirty="0"/>
              <a:t>.</a:t>
            </a:r>
            <a:r>
              <a:rPr lang="en-GB" altLang="en-US" sz="2000" dirty="0"/>
              <a:t>		</a:t>
            </a:r>
            <a:endParaRPr lang="en-GB" altLang="en-US" dirty="0"/>
          </a:p>
          <a:p>
            <a:pPr lvl="2"/>
            <a:endParaRPr lang="en-GB" altLang="en-US" sz="1400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8821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Cambria Math</vt:lpstr>
      <vt:lpstr>Times</vt:lpstr>
      <vt:lpstr>Office Theme</vt:lpstr>
      <vt:lpstr> Exercises  TIME AND GLOBAL STATES</vt:lpstr>
      <vt:lpstr>Question 1</vt:lpstr>
      <vt:lpstr>Question 2</vt:lpstr>
      <vt:lpstr>Question 3</vt:lpstr>
      <vt:lpstr>Question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Exercises  TIME AND GLOBAL STATES</dc:title>
  <dc:creator>Yousef Kowsar</dc:creator>
  <cp:lastModifiedBy>Yousef Kowsar</cp:lastModifiedBy>
  <cp:revision>1</cp:revision>
  <dcterms:created xsi:type="dcterms:W3CDTF">2017-04-13T14:16:03Z</dcterms:created>
  <dcterms:modified xsi:type="dcterms:W3CDTF">2017-04-13T14:16:33Z</dcterms:modified>
</cp:coreProperties>
</file>