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64" d="100"/>
          <a:sy n="64" d="100"/>
        </p:scale>
        <p:origin x="43"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B125039-C471-4D4C-85F0-8A4849586E4F}" type="datetimeFigureOut">
              <a:rPr lang="en-AU" smtClean="0"/>
              <a:t>14/04/2017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103630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B125039-C471-4D4C-85F0-8A4849586E4F}" type="datetimeFigureOut">
              <a:rPr lang="en-AU" smtClean="0"/>
              <a:t>14/04/2017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72836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B125039-C471-4D4C-85F0-8A4849586E4F}" type="datetimeFigureOut">
              <a:rPr lang="en-AU" smtClean="0"/>
              <a:t>14/04/2017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36090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B125039-C471-4D4C-85F0-8A4849586E4F}" type="datetimeFigureOut">
              <a:rPr lang="en-AU" smtClean="0"/>
              <a:t>14/04/2017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290480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25039-C471-4D4C-85F0-8A4849586E4F}" type="datetimeFigureOut">
              <a:rPr lang="en-AU" smtClean="0"/>
              <a:t>14/04/2017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185912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B125039-C471-4D4C-85F0-8A4849586E4F}" type="datetimeFigureOut">
              <a:rPr lang="en-AU" smtClean="0"/>
              <a:t>14/04/2017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266494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B125039-C471-4D4C-85F0-8A4849586E4F}" type="datetimeFigureOut">
              <a:rPr lang="en-AU" smtClean="0"/>
              <a:t>14/04/2017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210923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B125039-C471-4D4C-85F0-8A4849586E4F}" type="datetimeFigureOut">
              <a:rPr lang="en-AU" smtClean="0"/>
              <a:t>14/04/2017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18136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25039-C471-4D4C-85F0-8A4849586E4F}" type="datetimeFigureOut">
              <a:rPr lang="en-AU" smtClean="0"/>
              <a:t>14/04/2017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301600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125039-C471-4D4C-85F0-8A4849586E4F}" type="datetimeFigureOut">
              <a:rPr lang="en-AU" smtClean="0"/>
              <a:t>14/04/2017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93703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125039-C471-4D4C-85F0-8A4849586E4F}" type="datetimeFigureOut">
              <a:rPr lang="en-AU" smtClean="0"/>
              <a:t>14/04/2017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D6F578-5062-439C-A854-797983483707}" type="slidenum">
              <a:rPr lang="en-AU" smtClean="0"/>
              <a:t>‹#›</a:t>
            </a:fld>
            <a:endParaRPr lang="en-AU"/>
          </a:p>
        </p:txBody>
      </p:sp>
    </p:spTree>
    <p:extLst>
      <p:ext uri="{BB962C8B-B14F-4D97-AF65-F5344CB8AC3E}">
        <p14:creationId xmlns:p14="http://schemas.microsoft.com/office/powerpoint/2010/main" val="356634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25039-C471-4D4C-85F0-8A4849586E4F}" type="datetimeFigureOut">
              <a:rPr lang="en-AU" smtClean="0"/>
              <a:t>14/04/2017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6F578-5062-439C-A854-797983483707}" type="slidenum">
              <a:rPr lang="en-AU" smtClean="0"/>
              <a:t>‹#›</a:t>
            </a:fld>
            <a:endParaRPr lang="en-AU"/>
          </a:p>
        </p:txBody>
      </p:sp>
    </p:spTree>
    <p:extLst>
      <p:ext uri="{BB962C8B-B14F-4D97-AF65-F5344CB8AC3E}">
        <p14:creationId xmlns:p14="http://schemas.microsoft.com/office/powerpoint/2010/main" val="140818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18435" name="Rectangle 2"/>
          <p:cNvSpPr>
            <a:spLocks noGrp="1" noChangeArrowheads="1"/>
          </p:cNvSpPr>
          <p:nvPr>
            <p:ph type="title"/>
          </p:nvPr>
        </p:nvSpPr>
        <p:spPr/>
        <p:txBody>
          <a:bodyPr/>
          <a:lstStyle/>
          <a:p>
            <a:r>
              <a:rPr lang="en-GB" altLang="en-US" dirty="0"/>
              <a:t>Question 1</a:t>
            </a:r>
          </a:p>
        </p:txBody>
      </p:sp>
      <p:sp>
        <p:nvSpPr>
          <p:cNvPr id="18436" name="Rectangle 3"/>
          <p:cNvSpPr>
            <a:spLocks noGrp="1" noChangeArrowheads="1"/>
          </p:cNvSpPr>
          <p:nvPr>
            <p:ph type="body" idx="1"/>
          </p:nvPr>
        </p:nvSpPr>
        <p:spPr/>
        <p:txBody>
          <a:bodyPr/>
          <a:lstStyle/>
          <a:p>
            <a:r>
              <a:rPr lang="en-AU" dirty="0"/>
              <a:t>To synchronize a clock within ± 1 </a:t>
            </a:r>
            <a:r>
              <a:rPr lang="en-AU" dirty="0" err="1"/>
              <a:t>ms</a:t>
            </a:r>
            <a:r>
              <a:rPr lang="en-AU" dirty="0"/>
              <a:t> it is necessary to obtain a round-trip time of no more than 18 </a:t>
            </a:r>
            <a:r>
              <a:rPr lang="en-AU" dirty="0" err="1"/>
              <a:t>ms</a:t>
            </a:r>
            <a:r>
              <a:rPr lang="en-AU" dirty="0"/>
              <a:t>, given</a:t>
            </a:r>
          </a:p>
          <a:p>
            <a:r>
              <a:rPr lang="en-AU" dirty="0"/>
              <a:t>the minimum message transmission time of 8 </a:t>
            </a:r>
            <a:r>
              <a:rPr lang="en-AU" dirty="0" err="1"/>
              <a:t>ms</a:t>
            </a:r>
            <a:r>
              <a:rPr lang="en-AU" dirty="0"/>
              <a:t>. In principle it is of course possible to obtain such a roundtrip time, but it may be improbable that such a time could be found. The file server risks failing to synchronize over a long period, when it could synchronize with a lower accuracy.</a:t>
            </a:r>
            <a:endParaRPr lang="en-GB" altLang="en-US" i="1" dirty="0"/>
          </a:p>
        </p:txBody>
      </p:sp>
    </p:spTree>
    <p:extLst>
      <p:ext uri="{BB962C8B-B14F-4D97-AF65-F5344CB8AC3E}">
        <p14:creationId xmlns:p14="http://schemas.microsoft.com/office/powerpoint/2010/main" val="27691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20483" name="Rectangle 2"/>
          <p:cNvSpPr>
            <a:spLocks noGrp="1" noChangeArrowheads="1"/>
          </p:cNvSpPr>
          <p:nvPr>
            <p:ph type="title"/>
          </p:nvPr>
        </p:nvSpPr>
        <p:spPr/>
        <p:txBody>
          <a:bodyPr/>
          <a:lstStyle/>
          <a:p>
            <a:r>
              <a:rPr lang="en-GB" altLang="en-US" dirty="0"/>
              <a:t>Question 2</a:t>
            </a:r>
          </a:p>
        </p:txBody>
      </p:sp>
      <mc:AlternateContent xmlns:mc="http://schemas.openxmlformats.org/markup-compatibility/2006">
        <mc:Choice xmlns:a14="http://schemas.microsoft.com/office/drawing/2010/main" Requires="a14">
          <p:sp>
            <p:nvSpPr>
              <p:cNvPr id="20484" name="Rectangle 3"/>
              <p:cNvSpPr>
                <a:spLocks noGrp="1" noChangeArrowheads="1"/>
              </p:cNvSpPr>
              <p:nvPr>
                <p:ph type="body" idx="1"/>
              </p:nvPr>
            </p:nvSpPr>
            <p:spPr/>
            <p:txBody>
              <a:bodyPr/>
              <a:lstStyle/>
              <a:p>
                <a:r>
                  <a:rPr lang="en-AU" dirty="0"/>
                  <a:t>Let </a:t>
                </a:r>
                <a:r>
                  <a:rPr lang="en-AU" i="1" dirty="0"/>
                  <a:t>a</a:t>
                </a:r>
              </a:p>
              <a:p>
                <a:r>
                  <a:rPr lang="it-IT" dirty="0"/>
                  <a:t>= </a:t>
                </a:r>
                <a:r>
                  <a:rPr lang="it-IT" i="1" dirty="0"/>
                  <a:t>Ti-2 – Ti-3 </a:t>
                </a:r>
                <a:r>
                  <a:rPr lang="it-IT" dirty="0"/>
                  <a:t>= 23.48 - 13.43 = 10.05; </a:t>
                </a:r>
                <a:r>
                  <a:rPr lang="it-IT" i="1" dirty="0"/>
                  <a:t>b</a:t>
                </a:r>
              </a:p>
              <a:p>
                <a:r>
                  <a:rPr lang="en-AU" dirty="0"/>
                  <a:t>= </a:t>
                </a:r>
                <a:r>
                  <a:rPr lang="en-AU" i="1" dirty="0"/>
                  <a:t>Ti-1 </a:t>
                </a:r>
                <a:r>
                  <a:rPr lang="en-AU" dirty="0"/>
                  <a:t>– </a:t>
                </a:r>
                <a:r>
                  <a:rPr lang="en-AU" i="1" dirty="0" err="1"/>
                  <a:t>Ti</a:t>
                </a:r>
                <a:r>
                  <a:rPr lang="en-AU" i="1" dirty="0"/>
                  <a:t> </a:t>
                </a:r>
                <a:r>
                  <a:rPr lang="en-AU" dirty="0"/>
                  <a:t>= 25.7- 15.725 =9.975.</a:t>
                </a:r>
              </a:p>
              <a:p>
                <a:r>
                  <a:rPr lang="en-AU" dirty="0"/>
                  <a:t>Then the estimated offset = (</a:t>
                </a:r>
                <a:r>
                  <a:rPr lang="en-AU" i="1" dirty="0" err="1"/>
                  <a:t>a</a:t>
                </a:r>
                <a:r>
                  <a:rPr lang="en-AU" dirty="0" err="1"/>
                  <a:t>+</a:t>
                </a:r>
                <a:r>
                  <a:rPr lang="en-AU" i="1" dirty="0" err="1"/>
                  <a:t>b</a:t>
                </a:r>
                <a:r>
                  <a:rPr lang="en-AU" dirty="0"/>
                  <a:t>)/2 = 10.013s, with estimated accuracy =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m:t>
                        </m:r>
                        <m:r>
                          <a:rPr lang="en-AU" b="0" i="1" smtClean="0">
                            <a:latin typeface="Cambria Math" panose="02040503050406030204" pitchFamily="18" charset="0"/>
                          </a:rPr>
                          <m:t>𝑑</m:t>
                        </m:r>
                      </m:e>
                      <m:sub>
                        <m:r>
                          <a:rPr lang="en-AU" b="0" i="1" smtClean="0">
                            <a:latin typeface="Cambria Math" panose="02040503050406030204" pitchFamily="18" charset="0"/>
                          </a:rPr>
                          <m:t>𝑖</m:t>
                        </m:r>
                      </m:sub>
                    </m:sSub>
                    <m:r>
                      <a:rPr lang="en-AU" b="0" i="1" smtClean="0">
                        <a:latin typeface="Cambria Math" panose="02040503050406030204" pitchFamily="18" charset="0"/>
                      </a:rPr>
                      <m:t>/2</m:t>
                    </m:r>
                  </m:oMath>
                </a14:m>
                <a:r>
                  <a:rPr lang="en-AU" dirty="0"/>
                  <a:t> = ± (</a:t>
                </a:r>
                <a:r>
                  <a:rPr lang="en-AU" i="1" dirty="0"/>
                  <a:t>a</a:t>
                </a:r>
                <a:r>
                  <a:rPr lang="en-AU" dirty="0"/>
                  <a:t>-</a:t>
                </a:r>
                <a:r>
                  <a:rPr lang="en-AU" i="1" dirty="0"/>
                  <a:t>b</a:t>
                </a:r>
                <a:r>
                  <a:rPr lang="en-AU" dirty="0"/>
                  <a:t>)/2 = 0.038s</a:t>
                </a:r>
              </a:p>
              <a:p>
                <a:r>
                  <a:rPr lang="en-AU" dirty="0"/>
                  <a:t>(answers expressed to the nearest millisecond).</a:t>
                </a:r>
                <a:endParaRPr lang="en-GB" altLang="en-US" i="1" dirty="0"/>
              </a:p>
            </p:txBody>
          </p:sp>
        </mc:Choice>
        <mc:Fallback>
          <p:sp>
            <p:nvSpPr>
              <p:cNvPr id="20484" name="Rectangle 3"/>
              <p:cNvSpPr>
                <a:spLocks noGrp="1" noRot="1" noChangeAspect="1" noMove="1" noResize="1" noEditPoints="1" noAdjustHandles="1" noChangeArrowheads="1" noChangeShapeType="1" noTextEdit="1"/>
              </p:cNvSpPr>
              <p:nvPr>
                <p:ph type="body" idx="1"/>
              </p:nvPr>
            </p:nvSpPr>
            <p:spPr>
              <a:blipFill>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197397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21507" name="Rectangle 2"/>
          <p:cNvSpPr>
            <a:spLocks noGrp="1" noChangeArrowheads="1"/>
          </p:cNvSpPr>
          <p:nvPr>
            <p:ph type="title"/>
          </p:nvPr>
        </p:nvSpPr>
        <p:spPr/>
        <p:txBody>
          <a:bodyPr/>
          <a:lstStyle/>
          <a:p>
            <a:r>
              <a:rPr lang="en-GB" altLang="en-US" dirty="0"/>
              <a:t>Question 3</a:t>
            </a:r>
          </a:p>
        </p:txBody>
      </p:sp>
      <p:sp>
        <p:nvSpPr>
          <p:cNvPr id="21508" name="Rectangle 3"/>
          <p:cNvSpPr>
            <a:spLocks noGrp="1" noChangeArrowheads="1"/>
          </p:cNvSpPr>
          <p:nvPr>
            <p:ph type="body" idx="1"/>
          </p:nvPr>
        </p:nvSpPr>
        <p:spPr/>
        <p:txBody>
          <a:bodyPr/>
          <a:lstStyle/>
          <a:p>
            <a:r>
              <a:rPr lang="en-AU" sz="2000" dirty="0"/>
              <a:t>The main factors to take into account are the intrinsic reliability of the server as a source of time values, and the quality of the time information as it arrives at the destination. Sanity checks are needed, in case servers</a:t>
            </a:r>
          </a:p>
          <a:p>
            <a:r>
              <a:rPr lang="en-AU" sz="2000" dirty="0"/>
              <a:t>have bugs or are operated maliciously and emit spurious time values. Assuming that servers emit the best time values known to them, servers with lower stratum numbers are closest to UTC, and therefore liable to be the</a:t>
            </a:r>
          </a:p>
          <a:p>
            <a:r>
              <a:rPr lang="en-AU" sz="2000" dirty="0"/>
              <a:t>most accurate. On the other hand, a large network distance from a source can introduce large variations in network delays. The choice involves a trade-off between these two factors, and servers may synchronize with several other servers (peers) to seek the highest quality data.</a:t>
            </a:r>
            <a:r>
              <a:rPr lang="en-GB" altLang="en-US" dirty="0"/>
              <a:t>	</a:t>
            </a:r>
          </a:p>
        </p:txBody>
      </p:sp>
    </p:spTree>
    <p:extLst>
      <p:ext uri="{BB962C8B-B14F-4D97-AF65-F5344CB8AC3E}">
        <p14:creationId xmlns:p14="http://schemas.microsoft.com/office/powerpoint/2010/main" val="10956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23555" name="Rectangle 2"/>
          <p:cNvSpPr>
            <a:spLocks noGrp="1" noChangeArrowheads="1"/>
          </p:cNvSpPr>
          <p:nvPr>
            <p:ph type="title"/>
          </p:nvPr>
        </p:nvSpPr>
        <p:spPr/>
        <p:txBody>
          <a:bodyPr/>
          <a:lstStyle/>
          <a:p>
            <a:r>
              <a:rPr lang="en-GB" altLang="en-US" dirty="0"/>
              <a:t>Question 4</a:t>
            </a:r>
          </a:p>
        </p:txBody>
      </p:sp>
      <mc:AlternateContent xmlns:mc="http://schemas.openxmlformats.org/markup-compatibility/2006">
        <mc:Choice xmlns:a14="http://schemas.microsoft.com/office/drawing/2010/main" Requires="a14">
          <p:sp>
            <p:nvSpPr>
              <p:cNvPr id="23556" name="Rectangle 3"/>
              <p:cNvSpPr>
                <a:spLocks noGrp="1" noChangeArrowheads="1"/>
              </p:cNvSpPr>
              <p:nvPr>
                <p:ph type="body" idx="1"/>
              </p:nvPr>
            </p:nvSpPr>
            <p:spPr/>
            <p:txBody>
              <a:bodyPr/>
              <a:lstStyle/>
              <a:p>
                <a:r>
                  <a:rPr lang="en-AU" sz="2000" dirty="0"/>
                  <a:t>If </a:t>
                </a:r>
                <a:r>
                  <a:rPr lang="en-AU" sz="2000" i="1" dirty="0"/>
                  <a:t>e </a:t>
                </a:r>
                <a:r>
                  <a:rPr lang="en-AU" sz="2000" dirty="0"/>
                  <a:t>and </a:t>
                </a:r>
                <a14:m>
                  <m:oMath xmlns:m="http://schemas.openxmlformats.org/officeDocument/2006/math">
                    <m:sSup>
                      <m:sSupPr>
                        <m:ctrlPr>
                          <a:rPr lang="en-AU" sz="2000" i="1">
                            <a:latin typeface="Cambria Math" panose="02040503050406030204" pitchFamily="18" charset="0"/>
                          </a:rPr>
                        </m:ctrlPr>
                      </m:sSupPr>
                      <m:e>
                        <m:r>
                          <a:rPr lang="en-AU" sz="2000" i="1">
                            <a:latin typeface="Cambria Math" panose="02040503050406030204" pitchFamily="18" charset="0"/>
                          </a:rPr>
                          <m:t>𝑒</m:t>
                        </m:r>
                      </m:e>
                      <m:sup>
                        <m:r>
                          <a:rPr lang="en-AU" sz="2000" i="1">
                            <a:latin typeface="Cambria Math" panose="02040503050406030204" pitchFamily="18" charset="0"/>
                          </a:rPr>
                          <m:t>′</m:t>
                        </m:r>
                      </m:sup>
                    </m:sSup>
                  </m:oMath>
                </a14:m>
                <a:r>
                  <a:rPr lang="en-AU" sz="2000" dirty="0"/>
                  <a:t> are successive events occurring at the same process, or if there is a message </a:t>
                </a:r>
                <a:r>
                  <a:rPr lang="en-AU" sz="2000" i="1" dirty="0"/>
                  <a:t>m </a:t>
                </a:r>
                <a:r>
                  <a:rPr lang="en-AU" sz="2000" dirty="0"/>
                  <a:t>such that </a:t>
                </a:r>
                <a:r>
                  <a:rPr lang="en-AU" sz="2000" i="1" dirty="0"/>
                  <a:t>e </a:t>
                </a:r>
                <a:r>
                  <a:rPr lang="en-AU" sz="2000" dirty="0"/>
                  <a:t>= </a:t>
                </a:r>
                <a:r>
                  <a:rPr lang="en-AU" sz="2000" i="1" dirty="0"/>
                  <a:t>send</a:t>
                </a:r>
                <a:r>
                  <a:rPr lang="en-AU" sz="2000" dirty="0"/>
                  <a:t>(</a:t>
                </a:r>
                <a:r>
                  <a:rPr lang="en-AU" sz="2000" i="1" dirty="0"/>
                  <a:t>m</a:t>
                </a:r>
                <a:r>
                  <a:rPr lang="en-AU" sz="2000" dirty="0"/>
                  <a:t>) and </a:t>
                </a:r>
                <a14:m>
                  <m:oMath xmlns:m="http://schemas.openxmlformats.org/officeDocument/2006/math">
                    <m:sSup>
                      <m:sSupPr>
                        <m:ctrlPr>
                          <a:rPr lang="en-AU" sz="2000" i="1">
                            <a:latin typeface="Cambria Math" panose="02040503050406030204" pitchFamily="18" charset="0"/>
                          </a:rPr>
                        </m:ctrlPr>
                      </m:sSupPr>
                      <m:e>
                        <m:r>
                          <a:rPr lang="en-AU" sz="2000" i="1">
                            <a:latin typeface="Cambria Math" panose="02040503050406030204" pitchFamily="18" charset="0"/>
                          </a:rPr>
                          <m:t>𝑒</m:t>
                        </m:r>
                      </m:e>
                      <m:sup>
                        <m:r>
                          <a:rPr lang="en-AU" sz="2000" i="1">
                            <a:latin typeface="Cambria Math" panose="02040503050406030204" pitchFamily="18" charset="0"/>
                          </a:rPr>
                          <m:t>′</m:t>
                        </m:r>
                      </m:sup>
                    </m:sSup>
                    <m:r>
                      <a:rPr lang="en-AU" sz="2000" i="1">
                        <a:latin typeface="Cambria Math" panose="02040503050406030204" pitchFamily="18" charset="0"/>
                      </a:rPr>
                      <m:t> </m:t>
                    </m:r>
                  </m:oMath>
                </a14:m>
                <a:r>
                  <a:rPr lang="en-AU" sz="2000" dirty="0"/>
                  <a:t>= </a:t>
                </a:r>
                <a:r>
                  <a:rPr lang="en-AU" sz="2000" i="1" dirty="0" err="1"/>
                  <a:t>rcv</a:t>
                </a:r>
                <a:r>
                  <a:rPr lang="en-AU" sz="2000" dirty="0"/>
                  <a:t>(</a:t>
                </a:r>
                <a:r>
                  <a:rPr lang="en-AU" sz="2000" i="1" dirty="0"/>
                  <a:t>m</a:t>
                </a:r>
                <a:r>
                  <a:rPr lang="en-AU" sz="2000" dirty="0"/>
                  <a:t>), then the result is immediate from LC1 and LC2. Assume that the result to be proved is true for all pairs of events connected in a sequence of events (in which either </a:t>
                </a:r>
                <a:r>
                  <a:rPr lang="en-AU" sz="2000" i="1" dirty="0"/>
                  <a:t>HB1 </a:t>
                </a:r>
                <a:r>
                  <a:rPr lang="en-AU" sz="2000" dirty="0"/>
                  <a:t>or </a:t>
                </a:r>
                <a:r>
                  <a:rPr lang="en-AU" sz="2000" i="1" dirty="0"/>
                  <a:t>HB2 </a:t>
                </a:r>
                <a:r>
                  <a:rPr lang="en-AU" sz="2000" dirty="0"/>
                  <a:t>applies between each neighbouring pair) of length </a:t>
                </a:r>
                <a:r>
                  <a:rPr lang="en-AU" sz="2000" i="1" dirty="0"/>
                  <a:t>N </a:t>
                </a:r>
                <a:r>
                  <a:rPr lang="en-AU" sz="2000" dirty="0"/>
                  <a:t>or less (</a:t>
                </a:r>
                <a:r>
                  <a:rPr lang="en-AU" sz="2000" i="1" dirty="0"/>
                  <a:t>N </a:t>
                </a:r>
                <a:r>
                  <a:rPr lang="en-AU" sz="2000" dirty="0"/>
                  <a:t>≥ 2). Now assume that </a:t>
                </a:r>
                <a:r>
                  <a:rPr lang="en-AU" sz="2000" i="1" dirty="0"/>
                  <a:t>e </a:t>
                </a:r>
                <a:r>
                  <a:rPr lang="en-AU" sz="2000" dirty="0"/>
                  <a:t>and are connected in a series of events </a:t>
                </a:r>
                <a:r>
                  <a:rPr lang="en-AU" sz="2000" i="1" dirty="0"/>
                  <a:t>e1</a:t>
                </a:r>
                <a:r>
                  <a:rPr lang="en-AU" sz="2000" dirty="0"/>
                  <a:t>, </a:t>
                </a:r>
                <a:r>
                  <a:rPr lang="en-AU" sz="2000" i="1" dirty="0"/>
                  <a:t>e2</a:t>
                </a:r>
                <a:r>
                  <a:rPr lang="en-AU" sz="2000" dirty="0"/>
                  <a:t>, </a:t>
                </a:r>
                <a:r>
                  <a:rPr lang="en-AU" sz="2000" i="1" dirty="0"/>
                  <a:t>e3</a:t>
                </a:r>
                <a:r>
                  <a:rPr lang="en-AU" sz="2000" dirty="0"/>
                  <a:t>, .., </a:t>
                </a:r>
                <a:r>
                  <a:rPr lang="en-AU" sz="2000" i="1" dirty="0"/>
                  <a:t>eN+1 </a:t>
                </a:r>
                <a:r>
                  <a:rPr lang="en-AU" sz="2000" dirty="0"/>
                  <a:t>occurring at one or more processes such that </a:t>
                </a:r>
                <a:r>
                  <a:rPr lang="en-AU" sz="2000" i="1" dirty="0"/>
                  <a:t>e </a:t>
                </a:r>
                <a:r>
                  <a:rPr lang="en-AU" sz="2000" dirty="0"/>
                  <a:t>= </a:t>
                </a:r>
                <a:r>
                  <a:rPr lang="en-AU" sz="2000" i="1" dirty="0"/>
                  <a:t>e1 </a:t>
                </a:r>
                <a:r>
                  <a:rPr lang="en-AU" sz="2000" dirty="0"/>
                  <a:t>and </a:t>
                </a:r>
                <a14:m>
                  <m:oMath xmlns:m="http://schemas.openxmlformats.org/officeDocument/2006/math">
                    <m:sSup>
                      <m:sSupPr>
                        <m:ctrlPr>
                          <a:rPr lang="en-AU" sz="2000" i="1">
                            <a:latin typeface="Cambria Math" panose="02040503050406030204" pitchFamily="18" charset="0"/>
                          </a:rPr>
                        </m:ctrlPr>
                      </m:sSupPr>
                      <m:e>
                        <m:r>
                          <a:rPr lang="en-AU" sz="2000" i="1">
                            <a:latin typeface="Cambria Math" panose="02040503050406030204" pitchFamily="18" charset="0"/>
                          </a:rPr>
                          <m:t>𝑒</m:t>
                        </m:r>
                      </m:e>
                      <m:sup>
                        <m:r>
                          <a:rPr lang="en-AU" sz="2000" i="1">
                            <a:latin typeface="Cambria Math" panose="02040503050406030204" pitchFamily="18" charset="0"/>
                          </a:rPr>
                          <m:t>′</m:t>
                        </m:r>
                      </m:sup>
                    </m:sSup>
                    <m:r>
                      <a:rPr lang="en-AU" sz="2000" i="1">
                        <a:latin typeface="Cambria Math" panose="02040503050406030204" pitchFamily="18" charset="0"/>
                      </a:rPr>
                      <m:t> </m:t>
                    </m:r>
                  </m:oMath>
                </a14:m>
                <a:r>
                  <a:rPr lang="en-AU" sz="2000" dirty="0"/>
                  <a:t>= </a:t>
                </a:r>
                <a:r>
                  <a:rPr lang="en-AU" sz="2000" i="1" dirty="0"/>
                  <a:t>eN+1</a:t>
                </a:r>
                <a:r>
                  <a:rPr lang="en-AU" sz="2000" dirty="0"/>
                  <a:t>. Then </a:t>
                </a:r>
                <a:r>
                  <a:rPr lang="en-AU" sz="2000" i="1" dirty="0"/>
                  <a:t>e</a:t>
                </a:r>
                <a:r>
                  <a:rPr lang="de-DE" sz="2000" dirty="0"/>
                  <a:t>→ </a:t>
                </a:r>
                <a:r>
                  <a:rPr lang="de-DE" sz="2000" i="1" dirty="0"/>
                  <a:t>eN </a:t>
                </a:r>
                <a:r>
                  <a:rPr lang="de-DE" sz="2000" dirty="0"/>
                  <a:t>and so C(</a:t>
                </a:r>
                <a:r>
                  <a:rPr lang="de-DE" sz="2000" i="1" dirty="0"/>
                  <a:t>e</a:t>
                </a:r>
                <a:r>
                  <a:rPr lang="de-DE" sz="2000" dirty="0"/>
                  <a:t>)</a:t>
                </a:r>
                <a:r>
                  <a:rPr lang="en-AU" sz="2000" dirty="0"/>
                  <a:t>&lt; C(</a:t>
                </a:r>
                <a:r>
                  <a:rPr lang="en-AU" sz="2000" i="1" dirty="0" err="1"/>
                  <a:t>eN</a:t>
                </a:r>
                <a:r>
                  <a:rPr lang="en-AU" sz="2000" dirty="0"/>
                  <a:t>) by the induction hypothesis. But by LC1 and LC2, C(</a:t>
                </a:r>
                <a:r>
                  <a:rPr lang="en-AU" sz="2000" i="1" dirty="0" err="1"/>
                  <a:t>eN</a:t>
                </a:r>
                <a:r>
                  <a:rPr lang="en-AU" sz="2000" dirty="0"/>
                  <a:t>) &lt;C(</a:t>
                </a:r>
                <a14:m>
                  <m:oMath xmlns:m="http://schemas.openxmlformats.org/officeDocument/2006/math">
                    <m:sSup>
                      <m:sSupPr>
                        <m:ctrlPr>
                          <a:rPr lang="en-AU" sz="2000" i="1">
                            <a:latin typeface="Cambria Math" panose="02040503050406030204" pitchFamily="18" charset="0"/>
                          </a:rPr>
                        </m:ctrlPr>
                      </m:sSupPr>
                      <m:e>
                        <m:r>
                          <a:rPr lang="en-AU" sz="2000" i="1">
                            <a:latin typeface="Cambria Math" panose="02040503050406030204" pitchFamily="18" charset="0"/>
                          </a:rPr>
                          <m:t>𝑒</m:t>
                        </m:r>
                      </m:e>
                      <m:sup>
                        <m:r>
                          <a:rPr lang="en-AU" sz="2000" i="1">
                            <a:latin typeface="Cambria Math" panose="02040503050406030204" pitchFamily="18" charset="0"/>
                          </a:rPr>
                          <m:t>′</m:t>
                        </m:r>
                      </m:sup>
                    </m:sSup>
                  </m:oMath>
                </a14:m>
                <a:r>
                  <a:rPr lang="en-AU" sz="2000" dirty="0"/>
                  <a:t>). Therefore C(</a:t>
                </a:r>
                <a:r>
                  <a:rPr lang="en-AU" sz="2000" i="1" dirty="0"/>
                  <a:t>e</a:t>
                </a:r>
                <a:r>
                  <a:rPr lang="en-AU" sz="2000" dirty="0"/>
                  <a:t>) &lt; C(</a:t>
                </a:r>
                <a14:m>
                  <m:oMath xmlns:m="http://schemas.openxmlformats.org/officeDocument/2006/math">
                    <m:sSup>
                      <m:sSupPr>
                        <m:ctrlPr>
                          <a:rPr lang="en-AU" sz="2000" i="1">
                            <a:latin typeface="Cambria Math" panose="02040503050406030204" pitchFamily="18" charset="0"/>
                          </a:rPr>
                        </m:ctrlPr>
                      </m:sSupPr>
                      <m:e>
                        <m:r>
                          <a:rPr lang="en-AU" sz="2000" i="1">
                            <a:latin typeface="Cambria Math" panose="02040503050406030204" pitchFamily="18" charset="0"/>
                          </a:rPr>
                          <m:t>𝑒</m:t>
                        </m:r>
                      </m:e>
                      <m:sup>
                        <m:r>
                          <a:rPr lang="en-AU" sz="2000" i="1">
                            <a:latin typeface="Cambria Math" panose="02040503050406030204" pitchFamily="18" charset="0"/>
                          </a:rPr>
                          <m:t>′</m:t>
                        </m:r>
                      </m:sup>
                    </m:sSup>
                  </m:oMath>
                </a14:m>
                <a:r>
                  <a:rPr lang="en-AU" sz="2000" dirty="0"/>
                  <a:t> ).</a:t>
                </a:r>
                <a:r>
                  <a:rPr lang="en-GB" altLang="en-US" sz="2000" dirty="0"/>
                  <a:t>	</a:t>
                </a:r>
              </a:p>
            </p:txBody>
          </p:sp>
        </mc:Choice>
        <mc:Fallback>
          <p:sp>
            <p:nvSpPr>
              <p:cNvPr id="23556" name="Rectangle 3"/>
              <p:cNvSpPr>
                <a:spLocks noGrp="1" noRot="1" noChangeAspect="1" noMove="1" noResize="1" noEditPoints="1" noAdjustHandles="1" noChangeArrowheads="1" noChangeShapeType="1" noTextEdit="1"/>
              </p:cNvSpPr>
              <p:nvPr>
                <p:ph type="body" idx="1"/>
              </p:nvPr>
            </p:nvSpPr>
            <p:spPr>
              <a:blipFill>
                <a:blip r:embed="rId2"/>
                <a:stretch>
                  <a:fillRect l="-522" t="-1401" r="-1043"/>
                </a:stretch>
              </a:blipFill>
            </p:spPr>
            <p:txBody>
              <a:bodyPr/>
              <a:lstStyle/>
              <a:p>
                <a:r>
                  <a:rPr lang="en-AU">
                    <a:noFill/>
                  </a:rPr>
                  <a:t> </a:t>
                </a:r>
              </a:p>
            </p:txBody>
          </p:sp>
        </mc:Fallback>
      </mc:AlternateContent>
    </p:spTree>
    <p:extLst>
      <p:ext uri="{BB962C8B-B14F-4D97-AF65-F5344CB8AC3E}">
        <p14:creationId xmlns:p14="http://schemas.microsoft.com/office/powerpoint/2010/main" val="142673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22531" name="Rectangle 2"/>
          <p:cNvSpPr>
            <a:spLocks noGrp="1" noChangeArrowheads="1"/>
          </p:cNvSpPr>
          <p:nvPr>
            <p:ph type="title"/>
          </p:nvPr>
        </p:nvSpPr>
        <p:spPr/>
        <p:txBody>
          <a:bodyPr/>
          <a:lstStyle/>
          <a:p>
            <a:r>
              <a:rPr lang="en-GB" altLang="en-US"/>
              <a:t>Question 5</a:t>
            </a:r>
            <a:endParaRPr lang="en-GB" altLang="en-US"/>
          </a:p>
        </p:txBody>
      </p:sp>
      <p:sp>
        <p:nvSpPr>
          <p:cNvPr id="22532" name="Rectangle 3"/>
          <p:cNvSpPr>
            <a:spLocks noGrp="1" noChangeArrowheads="1"/>
          </p:cNvSpPr>
          <p:nvPr>
            <p:ph type="body" idx="1"/>
          </p:nvPr>
        </p:nvSpPr>
        <p:spPr/>
        <p:txBody>
          <a:bodyPr/>
          <a:lstStyle/>
          <a:p>
            <a:r>
              <a:rPr lang="en-AU" sz="2000" dirty="0"/>
              <a:t>If we know that the drift rate is constant, then we need only measure it between synchronization points with an accurate source and compensate for it. For example, if the clock loses a second every hour, then we can add a second every hour, in smooth increments, to the value returned to the user. The difficulty is that the clock’s drift rate is liable to be variable – for example, it may be a function of temperature. Therefore we need an adaptive adjustment method, which guesses the drift rate, based on past behaviour, but which compensates when the drift rate is discovered to have changed by the next synchronisation point.</a:t>
            </a:r>
            <a:endParaRPr lang="en-GB" altLang="en-US" sz="2000" i="1" dirty="0"/>
          </a:p>
        </p:txBody>
      </p:sp>
    </p:spTree>
    <p:extLst>
      <p:ext uri="{BB962C8B-B14F-4D97-AF65-F5344CB8AC3E}">
        <p14:creationId xmlns:p14="http://schemas.microsoft.com/office/powerpoint/2010/main" val="418218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vt:lpstr>
      <vt:lpstr>Office Theme</vt:lpstr>
      <vt:lpstr>Question 1</vt:lpstr>
      <vt:lpstr>Question 2</vt:lpstr>
      <vt:lpstr>Question 3</vt:lpstr>
      <vt:lpstr>Question 4</vt:lpstr>
      <vt:lpstr>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1</dc:title>
  <dc:creator>Yousef Kowsar</dc:creator>
  <cp:lastModifiedBy>Yousef Kowsar</cp:lastModifiedBy>
  <cp:revision>1</cp:revision>
  <dcterms:created xsi:type="dcterms:W3CDTF">2017-04-13T14:28:10Z</dcterms:created>
  <dcterms:modified xsi:type="dcterms:W3CDTF">2017-04-13T14:29:34Z</dcterms:modified>
</cp:coreProperties>
</file>