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6221AD85-F015-4292-A4DA-E10FD352F39C}" type="datetimeFigureOut">
              <a:rPr lang="en-AU" smtClean="0"/>
              <a:t>24/03/2019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362046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221AD85-F015-4292-A4DA-E10FD352F39C}" type="datetimeFigureOut">
              <a:rPr lang="en-AU" smtClean="0"/>
              <a:t>24/03/2019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214934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221AD85-F015-4292-A4DA-E10FD352F39C}" type="datetimeFigureOut">
              <a:rPr lang="en-AU" smtClean="0"/>
              <a:t>24/03/2019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288561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221AD85-F015-4292-A4DA-E10FD352F39C}" type="datetimeFigureOut">
              <a:rPr lang="en-AU" smtClean="0"/>
              <a:t>24/03/2019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32D103-502A-40BD-A7D0-A12178A3D577}" type="slidenum">
              <a:rPr lang="en-AU" smtClean="0"/>
              <a:t>‹#›</a:t>
            </a:fld>
            <a:endParaRPr lang="en-AU"/>
          </a:p>
        </p:txBody>
      </p:sp>
      <p:cxnSp>
        <p:nvCxnSpPr>
          <p:cNvPr id="8" name="Straight Connector 7"/>
          <p:cNvCxnSpPr/>
          <p:nvPr userDrawn="1"/>
        </p:nvCxnSpPr>
        <p:spPr>
          <a:xfrm>
            <a:off x="838200" y="1690688"/>
            <a:ext cx="10515600"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10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21AD85-F015-4292-A4DA-E10FD352F39C}" type="datetimeFigureOut">
              <a:rPr lang="en-AU" smtClean="0"/>
              <a:t>24/03/2019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422601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221AD85-F015-4292-A4DA-E10FD352F39C}" type="datetimeFigureOut">
              <a:rPr lang="en-AU" smtClean="0"/>
              <a:t>24/03/2019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267826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221AD85-F015-4292-A4DA-E10FD352F39C}" type="datetimeFigureOut">
              <a:rPr lang="en-AU" smtClean="0"/>
              <a:t>24/03/2019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144056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221AD85-F015-4292-A4DA-E10FD352F39C}" type="datetimeFigureOut">
              <a:rPr lang="en-AU" smtClean="0"/>
              <a:t>24/03/2019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253932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1AD85-F015-4292-A4DA-E10FD352F39C}" type="datetimeFigureOut">
              <a:rPr lang="en-AU" smtClean="0"/>
              <a:t>24/03/2019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377318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21AD85-F015-4292-A4DA-E10FD352F39C}" type="datetimeFigureOut">
              <a:rPr lang="en-AU" smtClean="0"/>
              <a:t>24/03/2019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278235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21AD85-F015-4292-A4DA-E10FD352F39C}" type="datetimeFigureOut">
              <a:rPr lang="en-AU" smtClean="0"/>
              <a:t>24/03/2019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32D103-502A-40BD-A7D0-A12178A3D577}" type="slidenum">
              <a:rPr lang="en-AU" smtClean="0"/>
              <a:t>‹#›</a:t>
            </a:fld>
            <a:endParaRPr lang="en-AU"/>
          </a:p>
        </p:txBody>
      </p:sp>
    </p:spTree>
    <p:extLst>
      <p:ext uri="{BB962C8B-B14F-4D97-AF65-F5344CB8AC3E}">
        <p14:creationId xmlns:p14="http://schemas.microsoft.com/office/powerpoint/2010/main" val="137521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1AD85-F015-4292-A4DA-E10FD352F39C}" type="datetimeFigureOut">
              <a:rPr lang="en-AU" smtClean="0"/>
              <a:t>24/03/2019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2D103-502A-40BD-A7D0-A12178A3D577}" type="slidenum">
              <a:rPr lang="en-AU" smtClean="0"/>
              <a:t>‹#›</a:t>
            </a:fld>
            <a:endParaRPr lang="en-AU"/>
          </a:p>
        </p:txBody>
      </p:sp>
    </p:spTree>
    <p:extLst>
      <p:ext uri="{BB962C8B-B14F-4D97-AF65-F5344CB8AC3E}">
        <p14:creationId xmlns:p14="http://schemas.microsoft.com/office/powerpoint/2010/main" val="1829706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normAutofit fontScale="90000"/>
          </a:bodyPr>
          <a:lstStyle/>
          <a:p>
            <a:pPr>
              <a:lnSpc>
                <a:spcPct val="110000"/>
              </a:lnSpc>
            </a:pPr>
            <a:br>
              <a:rPr lang="en-GB" altLang="en-US" dirty="0"/>
            </a:br>
            <a:r>
              <a:rPr lang="en-GB" altLang="en-US" sz="4800" dirty="0"/>
              <a:t>Tutorial</a:t>
            </a:r>
            <a:br>
              <a:rPr lang="en-GB" altLang="en-US" sz="4800" dirty="0"/>
            </a:br>
            <a:r>
              <a:rPr lang="en-GB" altLang="en-US" sz="4800" dirty="0"/>
              <a:t>Week 4 </a:t>
            </a:r>
            <a:endParaRPr lang="en-GB" altLang="en-US" dirty="0"/>
          </a:p>
        </p:txBody>
      </p:sp>
      <p:sp>
        <p:nvSpPr>
          <p:cNvPr id="13315" name="Rectangle 3"/>
          <p:cNvSpPr>
            <a:spLocks noGrp="1" noChangeArrowheads="1"/>
          </p:cNvSpPr>
          <p:nvPr>
            <p:ph type="subTitle" idx="1"/>
          </p:nvPr>
        </p:nvSpPr>
        <p:spPr>
          <a:xfrm>
            <a:off x="3139831" y="3874477"/>
            <a:ext cx="6934200" cy="838200"/>
          </a:xfrm>
        </p:spPr>
        <p:txBody>
          <a:bodyPr/>
          <a:lstStyle/>
          <a:p>
            <a:pPr>
              <a:lnSpc>
                <a:spcPct val="110000"/>
              </a:lnSpc>
            </a:pPr>
            <a:r>
              <a:rPr lang="en-GB" altLang="en-US" sz="1400" dirty="0">
                <a:latin typeface="Arial Black" panose="020B0A04020102020204" pitchFamily="34" charset="0"/>
              </a:rPr>
              <a:t>By </a:t>
            </a:r>
            <a:r>
              <a:rPr lang="en-GB" altLang="en-US" sz="1400" dirty="0" err="1">
                <a:latin typeface="Arial Black" panose="020B0A04020102020204" pitchFamily="34" charset="0"/>
              </a:rPr>
              <a:t>Coulouris</a:t>
            </a:r>
            <a:r>
              <a:rPr lang="en-GB" altLang="en-US" sz="1400" dirty="0">
                <a:latin typeface="Arial Black" panose="020B0A04020102020204" pitchFamily="34" charset="0"/>
              </a:rPr>
              <a:t>, </a:t>
            </a:r>
            <a:r>
              <a:rPr lang="en-GB" altLang="en-US" sz="1400" dirty="0" err="1">
                <a:latin typeface="Arial Black" panose="020B0A04020102020204" pitchFamily="34" charset="0"/>
              </a:rPr>
              <a:t>Dollimore</a:t>
            </a:r>
            <a:r>
              <a:rPr lang="en-GB" altLang="en-US" sz="1400" dirty="0">
                <a:latin typeface="Arial Black" panose="020B0A04020102020204" pitchFamily="34" charset="0"/>
              </a:rPr>
              <a:t> and </a:t>
            </a:r>
            <a:r>
              <a:rPr lang="en-GB" altLang="en-US" sz="1400" dirty="0" err="1">
                <a:latin typeface="Arial Black" panose="020B0A04020102020204" pitchFamily="34" charset="0"/>
              </a:rPr>
              <a:t>Kindberg</a:t>
            </a:r>
            <a:r>
              <a:rPr lang="en-GB" altLang="en-US" sz="1400" dirty="0">
                <a:latin typeface="Arial Black" panose="020B0A04020102020204" pitchFamily="34" charset="0"/>
              </a:rPr>
              <a:t>, </a:t>
            </a:r>
            <a:br>
              <a:rPr lang="en-GB" altLang="en-US" sz="1400" dirty="0">
                <a:latin typeface="Arial Black" panose="020B0A04020102020204" pitchFamily="34" charset="0"/>
              </a:rPr>
            </a:br>
            <a:endParaRPr lang="en-GB" altLang="en-US" sz="1400" dirty="0">
              <a:latin typeface="Arial Black" panose="020B0A04020102020204" pitchFamily="34" charset="0"/>
            </a:endParaRPr>
          </a:p>
        </p:txBody>
      </p:sp>
    </p:spTree>
    <p:extLst>
      <p:ext uri="{BB962C8B-B14F-4D97-AF65-F5344CB8AC3E}">
        <p14:creationId xmlns:p14="http://schemas.microsoft.com/office/powerpoint/2010/main" val="378801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800"/>
              <a:t>By Coulouris, Dollimore and Kindberg, </a:t>
            </a:r>
            <a:endParaRPr lang="en-US" altLang="en-US" sz="800"/>
          </a:p>
        </p:txBody>
      </p:sp>
      <p:sp>
        <p:nvSpPr>
          <p:cNvPr id="24579" name="Rectangle 2"/>
          <p:cNvSpPr>
            <a:spLocks noGrp="1" noChangeArrowheads="1"/>
          </p:cNvSpPr>
          <p:nvPr>
            <p:ph type="title"/>
          </p:nvPr>
        </p:nvSpPr>
        <p:spPr/>
        <p:txBody>
          <a:bodyPr/>
          <a:lstStyle/>
          <a:p>
            <a:r>
              <a:rPr lang="en-GB" altLang="en-US" dirty="0"/>
              <a:t>Question 1</a:t>
            </a:r>
          </a:p>
        </p:txBody>
      </p:sp>
      <mc:AlternateContent xmlns:mc="http://schemas.openxmlformats.org/markup-compatibility/2006" xmlns:a14="http://schemas.microsoft.com/office/drawing/2010/main">
        <mc:Choice Requires="a14">
          <p:sp>
            <p:nvSpPr>
              <p:cNvPr id="24580" name="Rectangle 3"/>
              <p:cNvSpPr>
                <a:spLocks noGrp="1" noChangeArrowheads="1"/>
              </p:cNvSpPr>
              <p:nvPr>
                <p:ph type="body" idx="1"/>
              </p:nvPr>
            </p:nvSpPr>
            <p:spPr/>
            <p:txBody>
              <a:bodyPr/>
              <a:lstStyle/>
              <a:p>
                <a:r>
                  <a:rPr lang="en-AU" dirty="0"/>
                  <a:t>Rule VC2 (p. 399) tells us that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𝑃</m:t>
                        </m:r>
                      </m:e>
                      <m:sub>
                        <m:r>
                          <a:rPr lang="en-AU" b="0" i="1" smtClean="0">
                            <a:latin typeface="Cambria Math" panose="02040503050406030204" pitchFamily="18" charset="0"/>
                          </a:rPr>
                          <m:t>𝑖</m:t>
                        </m:r>
                      </m:sub>
                    </m:sSub>
                    <m:r>
                      <a:rPr lang="en-AU" b="0" i="1" smtClean="0">
                        <a:latin typeface="Cambria Math" panose="02040503050406030204" pitchFamily="18" charset="0"/>
                      </a:rPr>
                      <m:t> </m:t>
                    </m:r>
                  </m:oMath>
                </a14:m>
                <a:r>
                  <a:rPr lang="en-AU" dirty="0"/>
                  <a:t>is the ‘source’ of increments to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𝑉</m:t>
                        </m:r>
                      </m:e>
                      <m:sub>
                        <m:r>
                          <a:rPr lang="en-AU" i="1">
                            <a:latin typeface="Cambria Math" panose="02040503050406030204" pitchFamily="18" charset="0"/>
                          </a:rPr>
                          <m:t>𝑖</m:t>
                        </m:r>
                      </m:sub>
                    </m:sSub>
                    <m:r>
                      <a:rPr lang="en-AU" b="0" i="1" smtClean="0">
                        <a:latin typeface="Cambria Math" panose="02040503050406030204" pitchFamily="18" charset="0"/>
                      </a:rPr>
                      <m:t>[</m:t>
                    </m:r>
                    <m:r>
                      <a:rPr lang="en-AU" b="0" i="1" smtClean="0">
                        <a:latin typeface="Cambria Math" panose="02040503050406030204" pitchFamily="18" charset="0"/>
                      </a:rPr>
                      <m:t>𝑖</m:t>
                    </m:r>
                    <m:r>
                      <a:rPr lang="en-AU" b="0" i="1" smtClean="0">
                        <a:latin typeface="Cambria Math" panose="02040503050406030204" pitchFamily="18" charset="0"/>
                      </a:rPr>
                      <m:t>]</m:t>
                    </m:r>
                  </m:oMath>
                </a14:m>
                <a:r>
                  <a:rPr lang="en-AU" dirty="0"/>
                  <a:t>, which it makes just before it sends each message; and that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b="0" i="1" smtClean="0">
                            <a:latin typeface="Cambria Math" panose="02040503050406030204" pitchFamily="18" charset="0"/>
                          </a:rPr>
                          <m:t>𝑗</m:t>
                        </m:r>
                      </m:sub>
                    </m:sSub>
                  </m:oMath>
                </a14:m>
                <a:r>
                  <a:rPr lang="en-AU" dirty="0"/>
                  <a:t> increments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𝑉</m:t>
                        </m:r>
                      </m:e>
                      <m:sub>
                        <m:r>
                          <a:rPr lang="en-AU" b="0" i="1" smtClean="0">
                            <a:latin typeface="Cambria Math" panose="02040503050406030204" pitchFamily="18" charset="0"/>
                          </a:rPr>
                          <m:t>𝑗</m:t>
                        </m:r>
                      </m:sub>
                    </m:sSub>
                    <m:r>
                      <a:rPr lang="en-AU" b="0" i="1" smtClean="0">
                        <a:latin typeface="Cambria Math" panose="02040503050406030204" pitchFamily="18" charset="0"/>
                      </a:rPr>
                      <m:t>[</m:t>
                    </m:r>
                    <m:r>
                      <a:rPr lang="en-AU" b="0" i="1" smtClean="0">
                        <a:latin typeface="Cambria Math" panose="02040503050406030204" pitchFamily="18" charset="0"/>
                      </a:rPr>
                      <m:t>𝑖</m:t>
                    </m:r>
                    <m:r>
                      <a:rPr lang="en-AU" b="0" i="1" smtClean="0">
                        <a:latin typeface="Cambria Math" panose="02040503050406030204" pitchFamily="18" charset="0"/>
                      </a:rPr>
                      <m:t>]</m:t>
                    </m:r>
                  </m:oMath>
                </a14:m>
                <a:r>
                  <a:rPr lang="en-AU" dirty="0"/>
                  <a:t> only as it receives messages containing timestamps with larger entries for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i="1">
                            <a:latin typeface="Cambria Math" panose="02040503050406030204" pitchFamily="18" charset="0"/>
                          </a:rPr>
                          <m:t>𝑖</m:t>
                        </m:r>
                      </m:sub>
                    </m:sSub>
                  </m:oMath>
                </a14:m>
                <a:r>
                  <a:rPr lang="en-AU" dirty="0"/>
                  <a:t>. The relationship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𝑉</m:t>
                        </m:r>
                      </m:e>
                      <m:sub>
                        <m:r>
                          <a:rPr lang="en-AU" b="0" i="1" smtClean="0">
                            <a:latin typeface="Cambria Math" panose="02040503050406030204" pitchFamily="18" charset="0"/>
                          </a:rPr>
                          <m:t>𝑗</m:t>
                        </m:r>
                      </m:sub>
                    </m:sSub>
                    <m:r>
                      <a:rPr lang="en-AU" b="0" i="1" smtClean="0">
                        <a:latin typeface="Cambria Math" panose="02040503050406030204" pitchFamily="18" charset="0"/>
                      </a:rPr>
                      <m:t>[</m:t>
                    </m:r>
                    <m:r>
                      <a:rPr lang="en-AU" b="0" i="1" smtClean="0">
                        <a:latin typeface="Cambria Math" panose="02040503050406030204" pitchFamily="18" charset="0"/>
                      </a:rPr>
                      <m:t>𝑖</m:t>
                    </m:r>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AU" b="0" i="1" smtClean="0">
                            <a:latin typeface="Cambria Math" panose="02040503050406030204" pitchFamily="18" charset="0"/>
                          </a:rPr>
                          <m:t>𝑉</m:t>
                        </m:r>
                      </m:e>
                      <m:sub>
                        <m:r>
                          <a:rPr lang="en-AU" i="1">
                            <a:latin typeface="Cambria Math" panose="02040503050406030204" pitchFamily="18" charset="0"/>
                          </a:rPr>
                          <m:t>𝑖</m:t>
                        </m:r>
                      </m:sub>
                    </m:sSub>
                    <m:r>
                      <a:rPr lang="en-AU" b="0" i="1" smtClean="0">
                        <a:latin typeface="Cambria Math" panose="02040503050406030204" pitchFamily="18" charset="0"/>
                      </a:rPr>
                      <m:t>[</m:t>
                    </m:r>
                    <m:r>
                      <a:rPr lang="en-AU" b="0" i="1" smtClean="0">
                        <a:latin typeface="Cambria Math" panose="02040503050406030204" pitchFamily="18" charset="0"/>
                      </a:rPr>
                      <m:t>𝑖</m:t>
                    </m:r>
                    <m:r>
                      <a:rPr lang="en-AU" b="0" i="1" smtClean="0">
                        <a:latin typeface="Cambria Math" panose="02040503050406030204" pitchFamily="18" charset="0"/>
                      </a:rPr>
                      <m:t>]</m:t>
                    </m:r>
                  </m:oMath>
                </a14:m>
                <a:r>
                  <a:rPr lang="en-AU" dirty="0"/>
                  <a:t>follows immediately.</a:t>
                </a:r>
                <a:endParaRPr lang="en-GB" altLang="en-US" i="1" dirty="0"/>
              </a:p>
            </p:txBody>
          </p:sp>
        </mc:Choice>
        <mc:Fallback xmlns="">
          <p:sp>
            <p:nvSpPr>
              <p:cNvPr id="24580" name="Rectangle 3"/>
              <p:cNvSpPr>
                <a:spLocks noGrp="1" noRot="1" noChangeAspect="1" noMove="1" noResize="1" noEditPoints="1" noAdjustHandles="1" noChangeArrowheads="1" noChangeShapeType="1" noTextEdit="1"/>
              </p:cNvSpPr>
              <p:nvPr>
                <p:ph type="body" idx="1"/>
              </p:nvPr>
            </p:nvSpPr>
            <p:spPr>
              <a:blipFill>
                <a:blip r:embed="rId2"/>
                <a:stretch>
                  <a:fillRect l="-1043" t="-2241" r="-754"/>
                </a:stretch>
              </a:blipFill>
            </p:spPr>
            <p:txBody>
              <a:bodyPr/>
              <a:lstStyle/>
              <a:p>
                <a:r>
                  <a:rPr lang="en-AU">
                    <a:noFill/>
                  </a:rPr>
                  <a:t> </a:t>
                </a:r>
              </a:p>
            </p:txBody>
          </p:sp>
        </mc:Fallback>
      </mc:AlternateContent>
    </p:spTree>
    <p:extLst>
      <p:ext uri="{BB962C8B-B14F-4D97-AF65-F5344CB8AC3E}">
        <p14:creationId xmlns:p14="http://schemas.microsoft.com/office/powerpoint/2010/main" val="14394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800"/>
              <a:t>By Coulouris, Dollimore and Kindberg, </a:t>
            </a:r>
            <a:endParaRPr lang="en-US" altLang="en-US" sz="800"/>
          </a:p>
        </p:txBody>
      </p:sp>
      <p:sp>
        <p:nvSpPr>
          <p:cNvPr id="25603" name="Rectangle 2"/>
          <p:cNvSpPr>
            <a:spLocks noGrp="1" noChangeArrowheads="1"/>
          </p:cNvSpPr>
          <p:nvPr>
            <p:ph type="title"/>
          </p:nvPr>
        </p:nvSpPr>
        <p:spPr/>
        <p:txBody>
          <a:bodyPr/>
          <a:lstStyle/>
          <a:p>
            <a:r>
              <a:rPr lang="en-GB" altLang="en-US" dirty="0"/>
              <a:t>Question 2</a:t>
            </a:r>
          </a:p>
        </p:txBody>
      </p:sp>
      <mc:AlternateContent xmlns:mc="http://schemas.openxmlformats.org/markup-compatibility/2006" xmlns:a14="http://schemas.microsoft.com/office/drawing/2010/main">
        <mc:Choice Requires="a14">
          <p:sp>
            <p:nvSpPr>
              <p:cNvPr id="25604" name="Rectangle 3"/>
              <p:cNvSpPr>
                <a:spLocks noGrp="1" noChangeArrowheads="1"/>
              </p:cNvSpPr>
              <p:nvPr>
                <p:ph type="body" idx="1"/>
              </p:nvPr>
            </p:nvSpPr>
            <p:spPr/>
            <p:txBody>
              <a:bodyPr>
                <a:normAutofit fontScale="92500" lnSpcReduction="10000"/>
              </a:bodyPr>
              <a:lstStyle/>
              <a:p>
                <a:r>
                  <a:rPr lang="en-AU" dirty="0"/>
                  <a:t>If </a:t>
                </a:r>
                <a:r>
                  <a:rPr lang="en-AU" i="1" dirty="0"/>
                  <a:t>e </a:t>
                </a:r>
                <a:r>
                  <a:rPr lang="en-AU" dirty="0"/>
                  <a:t>and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𝑒</m:t>
                        </m:r>
                      </m:e>
                      <m:sup>
                        <m:r>
                          <a:rPr lang="en-AU" b="0" i="1" smtClean="0">
                            <a:latin typeface="Cambria Math" panose="02040503050406030204" pitchFamily="18" charset="0"/>
                          </a:rPr>
                          <m:t>′</m:t>
                        </m:r>
                      </m:sup>
                    </m:sSup>
                  </m:oMath>
                </a14:m>
                <a:r>
                  <a:rPr lang="en-AU" dirty="0"/>
                  <a:t>are successive events occurring at the same process, or if there is a message </a:t>
                </a:r>
                <a:r>
                  <a:rPr lang="en-AU" i="1" dirty="0"/>
                  <a:t>m </a:t>
                </a:r>
                <a:r>
                  <a:rPr lang="en-AU" dirty="0"/>
                  <a:t>such that </a:t>
                </a:r>
                <a:r>
                  <a:rPr lang="en-AU" i="1" dirty="0"/>
                  <a:t>e </a:t>
                </a:r>
                <a:r>
                  <a:rPr lang="en-AU" dirty="0"/>
                  <a:t>= </a:t>
                </a:r>
                <a:r>
                  <a:rPr lang="en-AU" i="1" dirty="0"/>
                  <a:t>send</a:t>
                </a:r>
                <a:r>
                  <a:rPr lang="en-AU" dirty="0"/>
                  <a:t>(</a:t>
                </a:r>
                <a:r>
                  <a:rPr lang="en-AU" i="1" dirty="0"/>
                  <a:t>m</a:t>
                </a:r>
                <a:r>
                  <a:rPr lang="en-AU" dirty="0"/>
                  <a:t>) and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sup>
                    </m:sSup>
                    <m:r>
                      <a:rPr lang="en-AU" i="1">
                        <a:latin typeface="Cambria Math" panose="02040503050406030204" pitchFamily="18" charset="0"/>
                      </a:rPr>
                      <m:t> </m:t>
                    </m:r>
                  </m:oMath>
                </a14:m>
                <a:r>
                  <a:rPr lang="en-AU" dirty="0"/>
                  <a:t>= </a:t>
                </a:r>
                <a:r>
                  <a:rPr lang="en-AU" i="1" dirty="0" err="1"/>
                  <a:t>rcv</a:t>
                </a:r>
                <a:r>
                  <a:rPr lang="en-AU" dirty="0"/>
                  <a:t>(</a:t>
                </a:r>
                <a:r>
                  <a:rPr lang="en-AU" i="1" dirty="0"/>
                  <a:t>m</a:t>
                </a:r>
                <a:r>
                  <a:rPr lang="en-AU" dirty="0"/>
                  <a:t>), then the result follows from VC2–VC4. In the latter case the sender includes its timestamp value and the recipient increases its own vector clock entry; all of its other entries remain at least as great as those in the sender’s timestamp. Assume that the result to be proved is true for all pairs of events connected in a sequence of events (in which either </a:t>
                </a:r>
                <a:r>
                  <a:rPr lang="en-AU" i="1" dirty="0"/>
                  <a:t>HB1 </a:t>
                </a:r>
                <a:r>
                  <a:rPr lang="en-AU" dirty="0"/>
                  <a:t>or </a:t>
                </a:r>
                <a:r>
                  <a:rPr lang="en-AU" i="1" dirty="0"/>
                  <a:t>HB2 </a:t>
                </a:r>
                <a:r>
                  <a:rPr lang="en-AU" dirty="0"/>
                  <a:t>applies between each neighbouring pair) of length </a:t>
                </a:r>
                <a:r>
                  <a:rPr lang="en-AU" i="1" dirty="0"/>
                  <a:t>N </a:t>
                </a:r>
                <a:r>
                  <a:rPr lang="en-AU" dirty="0"/>
                  <a:t>or less (</a:t>
                </a:r>
                <a:r>
                  <a:rPr lang="en-AU" i="1" dirty="0"/>
                  <a:t>N </a:t>
                </a:r>
                <a:r>
                  <a:rPr lang="en-AU" dirty="0"/>
                  <a:t>≥ 2). Now assume that </a:t>
                </a:r>
                <a:r>
                  <a:rPr lang="en-AU" i="1" dirty="0"/>
                  <a:t>e </a:t>
                </a:r>
                <a:r>
                  <a:rPr lang="en-AU" dirty="0"/>
                  <a:t>and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sup>
                    </m:sSup>
                    <m:r>
                      <a:rPr lang="en-AU" i="1">
                        <a:latin typeface="Cambria Math" panose="02040503050406030204" pitchFamily="18" charset="0"/>
                      </a:rPr>
                      <m:t> </m:t>
                    </m:r>
                  </m:oMath>
                </a14:m>
                <a:r>
                  <a:rPr lang="en-AU" dirty="0"/>
                  <a:t>are connected in a series of events </a:t>
                </a:r>
                <a:r>
                  <a:rPr lang="en-AU" i="1" dirty="0"/>
                  <a:t>e1</a:t>
                </a:r>
                <a:r>
                  <a:rPr lang="en-AU" dirty="0"/>
                  <a:t>, </a:t>
                </a:r>
                <a:r>
                  <a:rPr lang="en-AU" i="1" dirty="0"/>
                  <a:t>e2</a:t>
                </a:r>
                <a:r>
                  <a:rPr lang="en-AU" dirty="0"/>
                  <a:t>, </a:t>
                </a:r>
                <a:r>
                  <a:rPr lang="en-AU" i="1" dirty="0"/>
                  <a:t>e3</a:t>
                </a:r>
                <a:r>
                  <a:rPr lang="en-AU" dirty="0"/>
                  <a:t>, .., </a:t>
                </a:r>
                <a:r>
                  <a:rPr lang="en-AU" i="1" dirty="0"/>
                  <a:t>eN+1 </a:t>
                </a:r>
                <a:r>
                  <a:rPr lang="en-AU" dirty="0"/>
                  <a:t>occurring at one or more processes such that </a:t>
                </a:r>
                <a:r>
                  <a:rPr lang="en-AU" i="1" dirty="0"/>
                  <a:t>e </a:t>
                </a:r>
                <a:r>
                  <a:rPr lang="en-AU" dirty="0"/>
                  <a:t>= </a:t>
                </a:r>
                <a:r>
                  <a:rPr lang="en-AU" i="1" dirty="0"/>
                  <a:t>e1 </a:t>
                </a:r>
                <a:r>
                  <a:rPr lang="en-AU" dirty="0"/>
                  <a:t>and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sup>
                    </m:sSup>
                    <m:r>
                      <a:rPr lang="en-AU" i="1">
                        <a:latin typeface="Cambria Math" panose="02040503050406030204" pitchFamily="18" charset="0"/>
                      </a:rPr>
                      <m:t> </m:t>
                    </m:r>
                  </m:oMath>
                </a14:m>
                <a:r>
                  <a:rPr lang="en-AU" dirty="0"/>
                  <a:t>= </a:t>
                </a:r>
                <a:r>
                  <a:rPr lang="en-AU" i="1" dirty="0"/>
                  <a:t>eN+1</a:t>
                </a:r>
                <a:r>
                  <a:rPr lang="en-AU" dirty="0"/>
                  <a:t>. Then </a:t>
                </a:r>
                <a:r>
                  <a:rPr lang="en-AU" i="1" dirty="0"/>
                  <a:t>e </a:t>
                </a:r>
                <a:r>
                  <a:rPr lang="en-AU" dirty="0"/>
                  <a:t>→ </a:t>
                </a:r>
                <a:r>
                  <a:rPr lang="en-AU" i="1" dirty="0" err="1"/>
                  <a:t>eN</a:t>
                </a:r>
                <a:r>
                  <a:rPr lang="en-AU" i="1" dirty="0"/>
                  <a:t> </a:t>
                </a:r>
                <a:r>
                  <a:rPr lang="en-AU" dirty="0"/>
                  <a:t>and so V(</a:t>
                </a:r>
                <a:r>
                  <a:rPr lang="en-AU" i="1" dirty="0"/>
                  <a:t>e</a:t>
                </a:r>
                <a:r>
                  <a:rPr lang="en-AU" dirty="0"/>
                  <a:t>) &lt; V(</a:t>
                </a:r>
                <a:r>
                  <a:rPr lang="en-AU" i="1" dirty="0" err="1"/>
                  <a:t>eN</a:t>
                </a:r>
                <a:r>
                  <a:rPr lang="en-AU" dirty="0"/>
                  <a:t>) by the induction hypothesis. But by VC2–VC4, V(</a:t>
                </a:r>
                <a:r>
                  <a:rPr lang="en-AU" i="1" dirty="0" err="1"/>
                  <a:t>eN</a:t>
                </a:r>
                <a:r>
                  <a:rPr lang="en-AU" dirty="0"/>
                  <a:t>) &lt; V(</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sup>
                    </m:sSup>
                  </m:oMath>
                </a14:m>
                <a:r>
                  <a:rPr lang="en-AU" dirty="0"/>
                  <a:t>). Therefore V(</a:t>
                </a:r>
                <a:r>
                  <a:rPr lang="en-AU" i="1" dirty="0"/>
                  <a:t>e</a:t>
                </a:r>
                <a:r>
                  <a:rPr lang="en-AU" dirty="0"/>
                  <a:t>) &lt; V(</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sup>
                    </m:sSup>
                  </m:oMath>
                </a14:m>
                <a:r>
                  <a:rPr lang="en-AU" dirty="0"/>
                  <a:t> ).</a:t>
                </a:r>
                <a:endParaRPr lang="en-GB" altLang="en-US" i="1" dirty="0"/>
              </a:p>
            </p:txBody>
          </p:sp>
        </mc:Choice>
        <mc:Fallback xmlns="">
          <p:sp>
            <p:nvSpPr>
              <p:cNvPr id="25604" name="Rectangle 3"/>
              <p:cNvSpPr>
                <a:spLocks noGrp="1" noRot="1" noChangeAspect="1" noMove="1" noResize="1" noEditPoints="1" noAdjustHandles="1" noChangeArrowheads="1" noChangeShapeType="1" noTextEdit="1"/>
              </p:cNvSpPr>
              <p:nvPr>
                <p:ph type="body" idx="1"/>
              </p:nvPr>
            </p:nvSpPr>
            <p:spPr>
              <a:blipFill>
                <a:blip r:embed="rId2"/>
                <a:stretch>
                  <a:fillRect l="-928" t="-2801" r="-1565"/>
                </a:stretch>
              </a:blipFill>
            </p:spPr>
            <p:txBody>
              <a:bodyPr/>
              <a:lstStyle/>
              <a:p>
                <a:r>
                  <a:rPr lang="en-AU">
                    <a:noFill/>
                  </a:rPr>
                  <a:t> </a:t>
                </a:r>
              </a:p>
            </p:txBody>
          </p:sp>
        </mc:Fallback>
      </mc:AlternateContent>
    </p:spTree>
    <p:extLst>
      <p:ext uri="{BB962C8B-B14F-4D97-AF65-F5344CB8AC3E}">
        <p14:creationId xmlns:p14="http://schemas.microsoft.com/office/powerpoint/2010/main" val="110765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800"/>
              <a:t>By Coulouris, Dollimore and Kindberg, </a:t>
            </a:r>
            <a:endParaRPr lang="en-US" altLang="en-US" sz="800"/>
          </a:p>
        </p:txBody>
      </p:sp>
      <p:sp>
        <p:nvSpPr>
          <p:cNvPr id="26627" name="Rectangle 2"/>
          <p:cNvSpPr>
            <a:spLocks noGrp="1" noChangeArrowheads="1"/>
          </p:cNvSpPr>
          <p:nvPr>
            <p:ph type="title"/>
          </p:nvPr>
        </p:nvSpPr>
        <p:spPr/>
        <p:txBody>
          <a:bodyPr/>
          <a:lstStyle/>
          <a:p>
            <a:r>
              <a:rPr lang="en-GB" altLang="en-US"/>
              <a:t>Question 3</a:t>
            </a:r>
            <a:endParaRPr lang="en-GB" altLang="en-US" dirty="0"/>
          </a:p>
        </p:txBody>
      </p:sp>
      <mc:AlternateContent xmlns:mc="http://schemas.openxmlformats.org/markup-compatibility/2006" xmlns:a14="http://schemas.microsoft.com/office/drawing/2010/main">
        <mc:Choice Requires="a14">
          <p:sp>
            <p:nvSpPr>
              <p:cNvPr id="26628" name="Rectangle 3"/>
              <p:cNvSpPr>
                <a:spLocks noGrp="1" noChangeArrowheads="1"/>
              </p:cNvSpPr>
              <p:nvPr>
                <p:ph type="body" idx="1"/>
              </p:nvPr>
            </p:nvSpPr>
            <p:spPr/>
            <p:txBody>
              <a:bodyPr>
                <a:normAutofit/>
              </a:bodyPr>
              <a:lstStyle/>
              <a:p>
                <a:pPr marL="0" indent="0">
                  <a:buNone/>
                </a:pPr>
                <a:r>
                  <a:rPr lang="en-AU" dirty="0"/>
                  <a:t>Let </a:t>
                </a:r>
                <a:r>
                  <a:rPr lang="en-AU" i="1" dirty="0"/>
                  <a:t>e </a:t>
                </a:r>
                <a:r>
                  <a:rPr lang="en-AU" dirty="0"/>
                  <a:t>and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sup>
                    </m:sSup>
                  </m:oMath>
                </a14:m>
                <a:r>
                  <a:rPr lang="en-AU" dirty="0"/>
                  <a:t> be concurrent and let </a:t>
                </a:r>
                <a:r>
                  <a:rPr lang="en-AU" i="1" dirty="0"/>
                  <a:t>e </a:t>
                </a:r>
                <a:r>
                  <a:rPr lang="en-AU" dirty="0"/>
                  <a:t>occur at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𝑃</m:t>
                        </m:r>
                      </m:e>
                      <m:sub>
                        <m:r>
                          <a:rPr lang="en-AU" b="0" i="1" smtClean="0">
                            <a:latin typeface="Cambria Math" panose="02040503050406030204" pitchFamily="18" charset="0"/>
                          </a:rPr>
                          <m:t>𝑖</m:t>
                        </m:r>
                      </m:sub>
                    </m:sSub>
                  </m:oMath>
                </a14:m>
                <a:r>
                  <a:rPr lang="en-AU" dirty="0"/>
                  <a:t> and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sup>
                    </m:sSup>
                  </m:oMath>
                </a14:m>
                <a:r>
                  <a:rPr lang="en-AU" dirty="0"/>
                  <a:t> at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b="0" i="1" smtClean="0">
                            <a:latin typeface="Cambria Math" panose="02040503050406030204" pitchFamily="18" charset="0"/>
                          </a:rPr>
                          <m:t>𝑗</m:t>
                        </m:r>
                      </m:sub>
                    </m:sSub>
                  </m:oMath>
                </a14:m>
                <a:r>
                  <a:rPr lang="en-AU" dirty="0"/>
                  <a:t>. Because the events are concurrent (not related by happened-before) we know that no message sent from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i="1">
                            <a:latin typeface="Cambria Math" panose="02040503050406030204" pitchFamily="18" charset="0"/>
                          </a:rPr>
                          <m:t>𝑖</m:t>
                        </m:r>
                      </m:sub>
                    </m:sSub>
                  </m:oMath>
                </a14:m>
                <a:r>
                  <a:rPr lang="en-AU" dirty="0"/>
                  <a:t> at or after event </a:t>
                </a:r>
                <a:r>
                  <a:rPr lang="en-AU" i="1" dirty="0"/>
                  <a:t>e </a:t>
                </a:r>
                <a:r>
                  <a:rPr lang="en-AU" dirty="0"/>
                  <a:t>has propagated its timestamp to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b="0" i="1" smtClean="0">
                            <a:latin typeface="Cambria Math" panose="02040503050406030204" pitchFamily="18" charset="0"/>
                          </a:rPr>
                          <m:t>𝑗</m:t>
                        </m:r>
                      </m:sub>
                    </m:sSub>
                    <m:r>
                      <a:rPr lang="en-AU" i="1">
                        <a:latin typeface="Cambria Math" panose="02040503050406030204" pitchFamily="18" charset="0"/>
                      </a:rPr>
                      <m:t> </m:t>
                    </m:r>
                  </m:oMath>
                </a14:m>
                <a:r>
                  <a:rPr lang="en-AU" dirty="0"/>
                  <a:t>by the time </a:t>
                </a:r>
                <a14:m>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sup>
                    </m:sSup>
                  </m:oMath>
                </a14:m>
                <a:r>
                  <a:rPr lang="en-AU" dirty="0"/>
                  <a:t> occurs at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𝑃</m:t>
                        </m:r>
                      </m:e>
                      <m:sub>
                        <m:r>
                          <a:rPr lang="en-AU" b="0" i="1" smtClean="0">
                            <a:latin typeface="Cambria Math" panose="02040503050406030204" pitchFamily="18" charset="0"/>
                          </a:rPr>
                          <m:t>𝑗</m:t>
                        </m:r>
                      </m:sub>
                    </m:sSub>
                  </m:oMath>
                </a14:m>
                <a:r>
                  <a:rPr lang="en-AU" dirty="0"/>
                  <a:t>, and </a:t>
                </a:r>
                <a:r>
                  <a:rPr lang="en-AU" i="1" dirty="0"/>
                  <a:t>vice versa</a:t>
                </a:r>
                <a:r>
                  <a:rPr lang="en-AU" dirty="0"/>
                  <a:t>. By the reasoning for Exercise 10.11, it follows that </a:t>
                </a:r>
                <a:r>
                  <a:rPr lang="en-AU" i="1" dirty="0"/>
                  <a:t>V j</a:t>
                </a:r>
                <a:r>
                  <a:rPr lang="en-AU" dirty="0"/>
                  <a:t>[</a:t>
                </a:r>
                <a:r>
                  <a:rPr lang="en-AU" i="1" dirty="0" err="1"/>
                  <a:t>i</a:t>
                </a:r>
                <a:r>
                  <a:rPr lang="en-AU" dirty="0"/>
                  <a:t>] &lt; </a:t>
                </a:r>
                <a:r>
                  <a:rPr lang="en-AU" i="1" dirty="0"/>
                  <a:t>Vi</a:t>
                </a:r>
                <a:r>
                  <a:rPr lang="en-AU" dirty="0"/>
                  <a:t>[</a:t>
                </a:r>
                <a:r>
                  <a:rPr lang="en-AU" i="1" dirty="0" err="1"/>
                  <a:t>i</a:t>
                </a:r>
                <a:r>
                  <a:rPr lang="en-AU" dirty="0"/>
                  <a:t>] and </a:t>
                </a:r>
                <a:r>
                  <a:rPr lang="en-AU" i="1" dirty="0"/>
                  <a:t>Vi</a:t>
                </a:r>
                <a:r>
                  <a:rPr lang="en-AU" dirty="0"/>
                  <a:t>[ </a:t>
                </a:r>
                <a:r>
                  <a:rPr lang="en-AU" i="1" dirty="0"/>
                  <a:t>j</a:t>
                </a:r>
                <a:r>
                  <a:rPr lang="en-AU" dirty="0"/>
                  <a:t>] &lt; </a:t>
                </a:r>
                <a:r>
                  <a:rPr lang="en-AU" i="1" dirty="0"/>
                  <a:t>V j</a:t>
                </a:r>
                <a:r>
                  <a:rPr lang="en-AU" dirty="0"/>
                  <a:t>[ </a:t>
                </a:r>
                <a:r>
                  <a:rPr lang="en-AU" i="1" dirty="0"/>
                  <a:t>j</a:t>
                </a:r>
                <a:r>
                  <a:rPr lang="en-AU" dirty="0"/>
                  <a:t>] (strict inequalities) and therefore that neither </a:t>
                </a:r>
                <a:r>
                  <a:rPr lang="en-AU" i="1" dirty="0"/>
                  <a:t>V</a:t>
                </a:r>
                <a:r>
                  <a:rPr lang="en-AU" dirty="0"/>
                  <a:t>(</a:t>
                </a:r>
                <a:r>
                  <a:rPr lang="en-AU" i="1" dirty="0"/>
                  <a:t>e</a:t>
                </a:r>
                <a:r>
                  <a:rPr lang="en-AU" dirty="0"/>
                  <a:t>) ≤ </a:t>
                </a:r>
                <a:r>
                  <a:rPr lang="en-AU" i="1" dirty="0"/>
                  <a:t>V</a:t>
                </a:r>
                <a:r>
                  <a:rPr lang="en-AU" dirty="0"/>
                  <a:t>(</a:t>
                </a:r>
                <a:r>
                  <a:rPr lang="en-AU" i="1" dirty="0"/>
                  <a:t>e</a:t>
                </a:r>
                <a:r>
                  <a:rPr lang="en-AU" dirty="0"/>
                  <a:t>′) nor </a:t>
                </a:r>
                <a:r>
                  <a:rPr lang="en-AU" i="1" dirty="0"/>
                  <a:t>V</a:t>
                </a:r>
                <a:r>
                  <a:rPr lang="en-AU" dirty="0"/>
                  <a:t>(</a:t>
                </a:r>
                <a:r>
                  <a:rPr lang="en-AU" i="1" dirty="0"/>
                  <a:t>e</a:t>
                </a:r>
                <a:r>
                  <a:rPr lang="en-AU" dirty="0"/>
                  <a:t>′) ≤ </a:t>
                </a:r>
                <a:r>
                  <a:rPr lang="en-AU" i="1" dirty="0"/>
                  <a:t>V</a:t>
                </a:r>
                <a:r>
                  <a:rPr lang="en-AU" dirty="0"/>
                  <a:t>(</a:t>
                </a:r>
                <a:r>
                  <a:rPr lang="en-AU" i="1" dirty="0"/>
                  <a:t>e</a:t>
                </a:r>
                <a:r>
                  <a:rPr lang="en-AU" dirty="0"/>
                  <a:t>).</a:t>
                </a:r>
              </a:p>
              <a:p>
                <a:pPr marL="0" indent="0">
                  <a:buNone/>
                </a:pPr>
                <a:r>
                  <a:rPr lang="en-AU" dirty="0"/>
                  <a:t>Therefore if </a:t>
                </a:r>
                <a:r>
                  <a:rPr lang="en-AU" i="1" dirty="0"/>
                  <a:t>V</a:t>
                </a:r>
                <a:r>
                  <a:rPr lang="en-AU" dirty="0"/>
                  <a:t>(</a:t>
                </a:r>
                <a:r>
                  <a:rPr lang="en-AU" i="1" dirty="0"/>
                  <a:t>e</a:t>
                </a:r>
                <a:r>
                  <a:rPr lang="en-AU" dirty="0"/>
                  <a:t>) &lt; </a:t>
                </a:r>
                <a:r>
                  <a:rPr lang="en-AU" i="1" dirty="0"/>
                  <a:t>V</a:t>
                </a:r>
                <a:r>
                  <a:rPr lang="en-AU" dirty="0"/>
                  <a:t>(</a:t>
                </a:r>
                <a:r>
                  <a:rPr lang="en-AU" i="1" dirty="0"/>
                  <a:t>e</a:t>
                </a:r>
                <a:r>
                  <a:rPr lang="en-AU" dirty="0"/>
                  <a:t>′)  the two events are not concurrent – they must be related by happened-before. Of the two possibilities, it obviously must be that </a:t>
                </a:r>
                <a:r>
                  <a:rPr lang="en-AU" i="1" dirty="0"/>
                  <a:t>e </a:t>
                </a:r>
                <a:r>
                  <a:rPr lang="en-AU" dirty="0"/>
                  <a:t>→ </a:t>
                </a:r>
                <a:r>
                  <a:rPr lang="en-AU" i="1" dirty="0"/>
                  <a:t>e</a:t>
                </a:r>
                <a:r>
                  <a:rPr lang="en-AU" dirty="0"/>
                  <a:t>′ .</a:t>
                </a:r>
                <a:endParaRPr lang="en-GB" altLang="en-US" i="1" dirty="0"/>
              </a:p>
              <a:p>
                <a:pPr algn="r"/>
                <a:endParaRPr lang="en-GB" altLang="en-US" dirty="0"/>
              </a:p>
            </p:txBody>
          </p:sp>
        </mc:Choice>
        <mc:Fallback xmlns="">
          <p:sp>
            <p:nvSpPr>
              <p:cNvPr id="26628" name="Rectangle 3"/>
              <p:cNvSpPr>
                <a:spLocks noGrp="1" noRot="1" noChangeAspect="1" noMove="1" noResize="1" noEditPoints="1" noAdjustHandles="1" noChangeArrowheads="1" noChangeShapeType="1" noTextEdit="1"/>
              </p:cNvSpPr>
              <p:nvPr>
                <p:ph type="body" idx="1"/>
              </p:nvPr>
            </p:nvSpPr>
            <p:spPr>
              <a:blipFill>
                <a:blip r:embed="rId2"/>
                <a:stretch>
                  <a:fillRect l="-1217" t="-1961" r="-1043"/>
                </a:stretch>
              </a:blipFill>
            </p:spPr>
            <p:txBody>
              <a:bodyPr/>
              <a:lstStyle/>
              <a:p>
                <a:r>
                  <a:rPr lang="en-AU">
                    <a:noFill/>
                  </a:rPr>
                  <a:t> </a:t>
                </a:r>
              </a:p>
            </p:txBody>
          </p:sp>
        </mc:Fallback>
      </mc:AlternateContent>
    </p:spTree>
    <p:extLst>
      <p:ext uri="{BB962C8B-B14F-4D97-AF65-F5344CB8AC3E}">
        <p14:creationId xmlns:p14="http://schemas.microsoft.com/office/powerpoint/2010/main" val="413617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469</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Black</vt:lpstr>
      <vt:lpstr>Calibri</vt:lpstr>
      <vt:lpstr>Calibri Light</vt:lpstr>
      <vt:lpstr>Cambria Math</vt:lpstr>
      <vt:lpstr>Times</vt:lpstr>
      <vt:lpstr>Office Theme</vt:lpstr>
      <vt:lpstr> Tutorial Week 4 </vt:lpstr>
      <vt:lpstr>Question 1</vt:lpstr>
      <vt:lpstr>Question 2</vt:lpstr>
      <vt:lpstr>Question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Tutorial Week 4 </dc:title>
  <dc:creator>Yousef Kowsar</dc:creator>
  <cp:lastModifiedBy>Ishita Akhter</cp:lastModifiedBy>
  <cp:revision>5</cp:revision>
  <dcterms:created xsi:type="dcterms:W3CDTF">2017-03-21T12:38:50Z</dcterms:created>
  <dcterms:modified xsi:type="dcterms:W3CDTF">2019-03-23T13:15:58Z</dcterms:modified>
</cp:coreProperties>
</file>