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6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10000"/>
              </a:lnSpc>
            </a:pPr>
            <a:r>
              <a:rPr lang="en-GB" altLang="en-US" sz="2400" dirty="0">
                <a:latin typeface="Arial Black" panose="020B0A04020102020204" pitchFamily="34" charset="0"/>
              </a:rPr>
              <a:t>By </a:t>
            </a:r>
            <a:r>
              <a:rPr lang="en-GB" altLang="en-US" sz="2400" dirty="0" err="1">
                <a:latin typeface="Arial Black" panose="020B0A04020102020204" pitchFamily="34" charset="0"/>
              </a:rPr>
              <a:t>Coulouris</a:t>
            </a:r>
            <a:r>
              <a:rPr lang="en-GB" altLang="en-US" sz="2400" dirty="0">
                <a:latin typeface="Arial Black" panose="020B0A04020102020204" pitchFamily="34" charset="0"/>
              </a:rPr>
              <a:t>, </a:t>
            </a:r>
            <a:r>
              <a:rPr lang="en-GB" altLang="en-US" sz="2400" dirty="0" err="1">
                <a:latin typeface="Arial Black" panose="020B0A04020102020204" pitchFamily="34" charset="0"/>
              </a:rPr>
              <a:t>Dollimore</a:t>
            </a:r>
            <a:r>
              <a:rPr lang="en-GB" altLang="en-US" sz="2400" dirty="0">
                <a:latin typeface="Arial Black" panose="020B0A04020102020204" pitchFamily="34" charset="0"/>
              </a:rPr>
              <a:t> and </a:t>
            </a:r>
            <a:r>
              <a:rPr lang="en-GB" altLang="en-US" sz="2400" dirty="0" err="1">
                <a:latin typeface="Arial Black" panose="020B0A04020102020204" pitchFamily="34" charset="0"/>
              </a:rPr>
              <a:t>Kindberg</a:t>
            </a:r>
            <a:r>
              <a:rPr lang="en-GB" altLang="en-US" sz="2400" dirty="0">
                <a:latin typeface="Arial Black" panose="020B0A04020102020204" pitchFamily="34" charset="0"/>
              </a:rPr>
              <a:t>, </a:t>
            </a:r>
            <a:br>
              <a:rPr lang="en-GB" altLang="en-US" sz="2400" dirty="0">
                <a:latin typeface="Arial Black" panose="020B0A04020102020204" pitchFamily="34" charset="0"/>
              </a:rPr>
            </a:br>
            <a:endParaRPr lang="en-GB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71B0-7AD4-4EF1-A71C-76C7C63CECF7}" type="datetimeFigureOut">
              <a:rPr lang="en-AU" smtClean="0"/>
              <a:t>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0B3A-01C7-4059-BE71-1B1F00B8D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70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71B0-7AD4-4EF1-A71C-76C7C63CECF7}" type="datetimeFigureOut">
              <a:rPr lang="en-AU" smtClean="0"/>
              <a:t>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0B3A-01C7-4059-BE71-1B1F00B8D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40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71B0-7AD4-4EF1-A71C-76C7C63CECF7}" type="datetimeFigureOut">
              <a:rPr lang="en-AU" smtClean="0"/>
              <a:t>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0B3A-01C7-4059-BE71-1B1F00B8D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44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71B0-7AD4-4EF1-A71C-76C7C63CECF7}" type="datetimeFigureOut">
              <a:rPr lang="en-AU" smtClean="0"/>
              <a:t>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0B3A-01C7-4059-BE71-1B1F00B8D3DE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71B0-7AD4-4EF1-A71C-76C7C63CECF7}" type="datetimeFigureOut">
              <a:rPr lang="en-AU" smtClean="0"/>
              <a:t>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0B3A-01C7-4059-BE71-1B1F00B8D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5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71B0-7AD4-4EF1-A71C-76C7C63CECF7}" type="datetimeFigureOut">
              <a:rPr lang="en-AU" smtClean="0"/>
              <a:t>4/04/2017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0B3A-01C7-4059-BE71-1B1F00B8D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44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71B0-7AD4-4EF1-A71C-76C7C63CECF7}" type="datetimeFigureOut">
              <a:rPr lang="en-AU" smtClean="0"/>
              <a:t>4/04/2017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0B3A-01C7-4059-BE71-1B1F00B8D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9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71B0-7AD4-4EF1-A71C-76C7C63CECF7}" type="datetimeFigureOut">
              <a:rPr lang="en-AU" smtClean="0"/>
              <a:t>4/04/2017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0B3A-01C7-4059-BE71-1B1F00B8D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97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71B0-7AD4-4EF1-A71C-76C7C63CECF7}" type="datetimeFigureOut">
              <a:rPr lang="en-AU" smtClean="0"/>
              <a:t>4/04/2017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0B3A-01C7-4059-BE71-1B1F00B8D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30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71B0-7AD4-4EF1-A71C-76C7C63CECF7}" type="datetimeFigureOut">
              <a:rPr lang="en-AU" smtClean="0"/>
              <a:t>4/04/2017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0B3A-01C7-4059-BE71-1B1F00B8D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49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71B0-7AD4-4EF1-A71C-76C7C63CECF7}" type="datetimeFigureOut">
              <a:rPr lang="en-AU" smtClean="0"/>
              <a:t>4/04/2017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0B3A-01C7-4059-BE71-1B1F00B8D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0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71B0-7AD4-4EF1-A71C-76C7C63CECF7}" type="datetimeFigureOut">
              <a:rPr lang="en-AU" smtClean="0"/>
              <a:t>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0B3A-01C7-4059-BE71-1B1F00B8D3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82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Tutorial week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68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800"/>
              <a:t>By Coulouris, Dollimore and Kindberg, </a:t>
            </a:r>
            <a:endParaRPr lang="en-US" altLang="en-US" sz="8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Question 1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3563939"/>
            <a:ext cx="8859838" cy="2663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The figure above shows events occurring for each of two processes, </a:t>
            </a:r>
            <a:r>
              <a:rPr lang="en-GB" altLang="en-US" i="1" dirty="0"/>
              <a:t>p</a:t>
            </a:r>
            <a:r>
              <a:rPr lang="en-GB" altLang="en-US" dirty="0"/>
              <a:t>1 and </a:t>
            </a:r>
            <a:r>
              <a:rPr lang="en-GB" altLang="en-US" i="1" dirty="0"/>
              <a:t>p</a:t>
            </a:r>
            <a:r>
              <a:rPr lang="en-GB" altLang="en-US" dirty="0"/>
              <a:t>2. Arrows between processes denote message transmission.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	Draw and label the lattice of consistent states (</a:t>
            </a:r>
            <a:r>
              <a:rPr lang="en-GB" altLang="en-US" i="1" dirty="0"/>
              <a:t>p</a:t>
            </a:r>
            <a:r>
              <a:rPr lang="en-GB" altLang="en-US" dirty="0"/>
              <a:t>1 state, </a:t>
            </a:r>
            <a:r>
              <a:rPr lang="en-GB" altLang="en-US" i="1" dirty="0"/>
              <a:t>p</a:t>
            </a:r>
            <a:r>
              <a:rPr lang="en-GB" altLang="en-US" dirty="0"/>
              <a:t>2 state), beginning with the initial state (0,0).</a:t>
            </a:r>
          </a:p>
          <a:p>
            <a:pPr algn="r">
              <a:lnSpc>
                <a:spcPct val="90000"/>
              </a:lnSpc>
            </a:pPr>
            <a:r>
              <a:rPr lang="en-GB" altLang="en-US" dirty="0"/>
              <a:t>	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9" y="1606061"/>
            <a:ext cx="8796337" cy="201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47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800"/>
              <a:t>By Coulouris, Dollimore and Kindberg, </a:t>
            </a:r>
            <a:endParaRPr lang="en-US" altLang="en-US" sz="8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Question 2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GB" altLang="en-US" dirty="0"/>
              <a:t>Jones is running a collection of processes </a:t>
            </a:r>
            <a:r>
              <a:rPr lang="en-GB" altLang="en-US" i="1" dirty="0"/>
              <a:t>p</a:t>
            </a:r>
            <a:r>
              <a:rPr lang="en-GB" altLang="en-US" baseline="-25000" dirty="0"/>
              <a:t>1</a:t>
            </a:r>
            <a:r>
              <a:rPr lang="en-GB" altLang="en-US" dirty="0"/>
              <a:t>, </a:t>
            </a:r>
            <a:r>
              <a:rPr lang="en-GB" altLang="en-US" i="1" dirty="0"/>
              <a:t>p</a:t>
            </a:r>
            <a:r>
              <a:rPr lang="en-GB" altLang="en-US" baseline="-25000" dirty="0"/>
              <a:t>2</a:t>
            </a:r>
            <a:r>
              <a:rPr lang="en-GB" altLang="en-US" dirty="0"/>
              <a:t>, ... , </a:t>
            </a:r>
            <a:r>
              <a:rPr lang="en-GB" altLang="en-US" i="1" dirty="0" err="1"/>
              <a:t>p</a:t>
            </a:r>
            <a:r>
              <a:rPr lang="en-GB" altLang="en-US" i="1" baseline="-25000" dirty="0" err="1"/>
              <a:t>N</a:t>
            </a:r>
            <a:r>
              <a:rPr lang="en-GB" altLang="en-US" dirty="0"/>
              <a:t> . Each process </a:t>
            </a:r>
            <a:r>
              <a:rPr lang="en-GB" altLang="en-US" i="1" dirty="0"/>
              <a:t>p</a:t>
            </a:r>
            <a:r>
              <a:rPr lang="en-GB" altLang="en-US" baseline="-25000" dirty="0"/>
              <a:t>i</a:t>
            </a:r>
            <a:r>
              <a:rPr lang="en-GB" altLang="en-US" dirty="0"/>
              <a:t> contains a variable </a:t>
            </a:r>
            <a:r>
              <a:rPr lang="en-GB" altLang="en-US" i="1" dirty="0"/>
              <a:t>v</a:t>
            </a:r>
            <a:r>
              <a:rPr lang="en-GB" altLang="en-US" baseline="-25000" dirty="0"/>
              <a:t>i</a:t>
            </a:r>
            <a:r>
              <a:rPr lang="en-GB" altLang="en-US" dirty="0"/>
              <a:t>. She wishes to determine whether all the variables </a:t>
            </a:r>
            <a:r>
              <a:rPr lang="en-GB" altLang="en-US" i="1" dirty="0"/>
              <a:t>v</a:t>
            </a:r>
            <a:r>
              <a:rPr lang="en-GB" altLang="en-US" baseline="-25000" dirty="0"/>
              <a:t>1</a:t>
            </a:r>
            <a:r>
              <a:rPr lang="en-GB" altLang="en-US" dirty="0"/>
              <a:t>, </a:t>
            </a:r>
            <a:r>
              <a:rPr lang="en-GB" altLang="en-US" i="1" dirty="0"/>
              <a:t>v</a:t>
            </a:r>
            <a:r>
              <a:rPr lang="en-GB" altLang="en-US" baseline="-25000" dirty="0"/>
              <a:t>2</a:t>
            </a:r>
            <a:r>
              <a:rPr lang="en-GB" altLang="en-US" dirty="0"/>
              <a:t>, ... , </a:t>
            </a:r>
            <a:r>
              <a:rPr lang="en-GB" altLang="en-US" i="1" dirty="0" err="1"/>
              <a:t>v</a:t>
            </a:r>
            <a:r>
              <a:rPr lang="en-GB" altLang="en-US" i="1" baseline="-25000" dirty="0" err="1"/>
              <a:t>N</a:t>
            </a:r>
            <a:r>
              <a:rPr lang="en-GB" altLang="en-US" dirty="0"/>
              <a:t> were ever equal in the course of the execution.</a:t>
            </a:r>
          </a:p>
          <a:p>
            <a:pPr marL="838200" lvl="1" indent="-381000">
              <a:buNone/>
            </a:pPr>
            <a:r>
              <a:rPr lang="en-GB" altLang="en-US" dirty="0"/>
              <a:t>	(</a:t>
            </a:r>
            <a:r>
              <a:rPr lang="en-GB" altLang="en-US" dirty="0" err="1"/>
              <a:t>i</a:t>
            </a:r>
            <a:r>
              <a:rPr lang="en-GB" altLang="en-US" dirty="0"/>
              <a:t>)	Jones’ processes run in a synchronous system. She uses a monitor process to determine whether the variables were ever equal. When should the application processes communicate with the monitor process, and what should their messages contain?</a:t>
            </a:r>
          </a:p>
          <a:p>
            <a:pPr marL="838200" lvl="1" indent="-381000">
              <a:buNone/>
            </a:pPr>
            <a:r>
              <a:rPr lang="en-GB" altLang="en-US" dirty="0"/>
              <a:t>	(ii)	Explain the statement </a:t>
            </a:r>
            <a:r>
              <a:rPr lang="en-GB" altLang="en-US" i="1" dirty="0"/>
              <a:t>possibly</a:t>
            </a:r>
            <a:r>
              <a:rPr lang="en-GB" altLang="en-US" dirty="0"/>
              <a:t> (</a:t>
            </a:r>
            <a:r>
              <a:rPr lang="en-GB" altLang="en-US" i="1" dirty="0"/>
              <a:t>v</a:t>
            </a:r>
            <a:r>
              <a:rPr lang="en-GB" altLang="en-US" baseline="-25000" dirty="0"/>
              <a:t>1</a:t>
            </a:r>
            <a:r>
              <a:rPr lang="en-GB" altLang="en-US" dirty="0"/>
              <a:t>= </a:t>
            </a:r>
            <a:r>
              <a:rPr lang="en-GB" altLang="en-US" i="1" dirty="0"/>
              <a:t>v</a:t>
            </a:r>
            <a:r>
              <a:rPr lang="en-GB" altLang="en-US" baseline="-25000" dirty="0"/>
              <a:t>2</a:t>
            </a:r>
            <a:r>
              <a:rPr lang="en-GB" altLang="en-US" dirty="0"/>
              <a:t>,= ... = </a:t>
            </a:r>
            <a:r>
              <a:rPr lang="en-GB" altLang="en-US" i="1" dirty="0" err="1"/>
              <a:t>v</a:t>
            </a:r>
            <a:r>
              <a:rPr lang="en-GB" altLang="en-US" i="1" baseline="-25000" dirty="0" err="1"/>
              <a:t>N</a:t>
            </a:r>
            <a:r>
              <a:rPr lang="en-GB" altLang="en-US" dirty="0"/>
              <a:t> ). How can Jones determine whether this statement is true of her execution?	</a:t>
            </a:r>
          </a:p>
          <a:p>
            <a:pPr marL="838200" lvl="1" indent="-381000" algn="r"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6836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Is it possible to implement either a reliable or an unreliable (process) failure detector using an unreliable communication channel?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325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Give a formula for the maximum throughput of a mutual exclusion system in terms of the synchronization delay.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361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Times</vt:lpstr>
      <vt:lpstr>Office Theme</vt:lpstr>
      <vt:lpstr>Tutorial week 6</vt:lpstr>
      <vt:lpstr>Question 1</vt:lpstr>
      <vt:lpstr>Question 2</vt:lpstr>
      <vt:lpstr>Question 3</vt:lpstr>
      <vt:lpstr>Question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week 5</dc:title>
  <dc:creator>Yousef Kowsar</dc:creator>
  <cp:lastModifiedBy>Yousef Kowsar</cp:lastModifiedBy>
  <cp:revision>4</cp:revision>
  <dcterms:created xsi:type="dcterms:W3CDTF">2017-03-27T22:21:15Z</dcterms:created>
  <dcterms:modified xsi:type="dcterms:W3CDTF">2017-04-04T12:43:42Z</dcterms:modified>
</cp:coreProperties>
</file>