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30"/>
  </p:notesMasterIdLst>
  <p:sldIdLst>
    <p:sldId id="256" r:id="rId2"/>
    <p:sldId id="438" r:id="rId3"/>
    <p:sldId id="365" r:id="rId4"/>
    <p:sldId id="437" r:id="rId5"/>
    <p:sldId id="366" r:id="rId6"/>
    <p:sldId id="414" r:id="rId7"/>
    <p:sldId id="416" r:id="rId8"/>
    <p:sldId id="417" r:id="rId9"/>
    <p:sldId id="415" r:id="rId10"/>
    <p:sldId id="419" r:id="rId11"/>
    <p:sldId id="418" r:id="rId12"/>
    <p:sldId id="420" r:id="rId13"/>
    <p:sldId id="421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436" r:id="rId28"/>
    <p:sldId id="31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64653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 autoAdjust="0"/>
    <p:restoredTop sz="94674"/>
  </p:normalViewPr>
  <p:slideViewPr>
    <p:cSldViewPr snapToGrid="0" snapToObjects="1">
      <p:cViewPr varScale="1">
        <p:scale>
          <a:sx n="123" d="100"/>
          <a:sy n="123" d="100"/>
        </p:scale>
        <p:origin x="-413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FB8E8-69DF-754F-AD79-BCB47F7E236B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AF5B6-EE1C-9E4E-81D1-9BC4BA2B8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7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AU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470F1FB-15A5-084E-BF18-AA64A9CF4A38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C79258B-94B9-B943-BE4E-998063E791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F1FB-15A5-084E-BF18-AA64A9CF4A38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258B-94B9-B943-BE4E-998063E791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F1FB-15A5-084E-BF18-AA64A9CF4A38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258B-94B9-B943-BE4E-998063E791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F1FB-15A5-084E-BF18-AA64A9CF4A38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258B-94B9-B943-BE4E-998063E791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470F1FB-15A5-084E-BF18-AA64A9CF4A38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C79258B-94B9-B943-BE4E-998063E791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F1FB-15A5-084E-BF18-AA64A9CF4A38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258B-94B9-B943-BE4E-998063E791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F1FB-15A5-084E-BF18-AA64A9CF4A38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258B-94B9-B943-BE4E-998063E791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F1FB-15A5-084E-BF18-AA64A9CF4A38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258B-94B9-B943-BE4E-998063E791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F1FB-15A5-084E-BF18-AA64A9CF4A38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258B-94B9-B943-BE4E-998063E791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F1FB-15A5-084E-BF18-AA64A9CF4A38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258B-94B9-B943-BE4E-998063E791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AU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F1FB-15A5-084E-BF18-AA64A9CF4A38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258B-94B9-B943-BE4E-998063E791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AU" dirty="0" smtClean="0"/>
              <a:t>Click to edit Master text styles</a:t>
            </a:r>
          </a:p>
          <a:p>
            <a:pPr lvl="1" eaLnBrk="1" latinLnBrk="0" hangingPunct="1"/>
            <a:r>
              <a:rPr kumimoji="0" lang="en-AU" dirty="0" smtClean="0"/>
              <a:t>Second level</a:t>
            </a:r>
          </a:p>
          <a:p>
            <a:pPr lvl="2" eaLnBrk="1" latinLnBrk="0" hangingPunct="1"/>
            <a:r>
              <a:rPr kumimoji="0" lang="en-AU" dirty="0" smtClean="0"/>
              <a:t>Third level</a:t>
            </a:r>
          </a:p>
          <a:p>
            <a:pPr lvl="3" eaLnBrk="1" latinLnBrk="0" hangingPunct="1"/>
            <a:r>
              <a:rPr kumimoji="0" lang="en-AU" dirty="0" smtClean="0"/>
              <a:t>Fourth level</a:t>
            </a:r>
          </a:p>
          <a:p>
            <a:pPr lvl="4" eaLnBrk="1" latinLnBrk="0" hangingPunct="1"/>
            <a:r>
              <a:rPr kumimoji="0" lang="en-AU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470F1FB-15A5-084E-BF18-AA64A9CF4A38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C79258B-94B9-B943-BE4E-998063E791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Arial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Diophantine_equatio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aymath.org/millennium-problems/p-vs-np-proble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COMP20007 Design of Algorithms</a:t>
            </a:r>
            <a:br>
              <a:rPr lang="en-US" dirty="0" smtClean="0"/>
            </a:br>
            <a:r>
              <a:rPr lang="en-US" dirty="0" smtClean="0"/>
              <a:t>Semester 1 </a:t>
            </a:r>
            <a:r>
              <a:rPr lang="en-US" dirty="0" smtClean="0"/>
              <a:t>2016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NP-completeness</a:t>
            </a:r>
          </a:p>
          <a:p>
            <a:r>
              <a:rPr lang="en-US" dirty="0" smtClean="0"/>
              <a:t>Or how to win a million dollars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vertices/integers/edges/…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“</a:t>
            </a:r>
            <a:r>
              <a:rPr lang="en-US" i="1" dirty="0" err="1" smtClean="0"/>
              <a:t>n</a:t>
            </a:r>
            <a:r>
              <a:rPr lang="en-US" dirty="0" smtClean="0"/>
              <a:t>” could you process in an hour?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a 6 million times speed up in CPUs allows a factor of 2449 in the input…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41886" y="1874521"/>
          <a:ext cx="7260228" cy="31089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58835"/>
                <a:gridCol w="2653830"/>
                <a:gridCol w="314756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0" dirty="0" smtClean="0"/>
                        <a:t>CSIRAC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0" baseline="0" dirty="0" smtClean="0"/>
                        <a:t>IBM EC12</a:t>
                      </a:r>
                      <a:endParaRPr lang="en-US" sz="2800" i="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i="1" dirty="0" err="1" smtClean="0"/>
                        <a:t>O</a:t>
                      </a:r>
                      <a:r>
                        <a:rPr lang="en-US" sz="2800" dirty="0" err="1" smtClean="0"/>
                        <a:t>(</a:t>
                      </a:r>
                      <a:r>
                        <a:rPr lang="en-US" sz="2800" i="1" dirty="0" err="1" smtClean="0"/>
                        <a:t>n</a:t>
                      </a:r>
                      <a:r>
                        <a:rPr lang="en-US" sz="2800" dirty="0" smtClean="0"/>
                        <a:t>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3,600,000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21,260,088,115,200</a:t>
                      </a:r>
                      <a:endParaRPr lang="en-US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800" i="1" dirty="0" smtClean="0"/>
                        <a:t>O</a:t>
                      </a:r>
                      <a:r>
                        <a:rPr lang="en-US" sz="2800" dirty="0" smtClean="0"/>
                        <a:t>(</a:t>
                      </a:r>
                      <a:r>
                        <a:rPr lang="en-US" sz="2800" i="1" dirty="0" smtClean="0"/>
                        <a:t>n</a:t>
                      </a:r>
                      <a:r>
                        <a:rPr lang="en-US" sz="2800" baseline="30000" dirty="0" smtClean="0"/>
                        <a:t>2</a:t>
                      </a:r>
                      <a:r>
                        <a:rPr lang="en-US" sz="2800" baseline="0" dirty="0" smtClean="0"/>
                        <a:t>)</a:t>
                      </a:r>
                      <a:endParaRPr 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1,897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4,610,866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i="1" dirty="0" smtClean="0"/>
                        <a:t>O</a:t>
                      </a:r>
                      <a:r>
                        <a:rPr lang="en-US" sz="2800" dirty="0" smtClean="0"/>
                        <a:t>(</a:t>
                      </a:r>
                      <a:r>
                        <a:rPr lang="en-US" sz="2800" i="1" dirty="0" smtClean="0"/>
                        <a:t>n</a:t>
                      </a:r>
                      <a:r>
                        <a:rPr lang="en-US" sz="2800" baseline="30000" dirty="0" smtClean="0"/>
                        <a:t>3</a:t>
                      </a:r>
                      <a:r>
                        <a:rPr lang="en-US" sz="2800" baseline="0" dirty="0" smtClean="0"/>
                        <a:t>)</a:t>
                      </a:r>
                      <a:endParaRPr 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153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i="1" dirty="0" smtClean="0"/>
                        <a:t>O</a:t>
                      </a:r>
                      <a:r>
                        <a:rPr lang="en-US" sz="2800" dirty="0" smtClean="0"/>
                        <a:t>(</a:t>
                      </a:r>
                      <a:r>
                        <a:rPr lang="en-US" sz="2800" i="0" dirty="0" smtClean="0"/>
                        <a:t>2</a:t>
                      </a:r>
                      <a:r>
                        <a:rPr lang="en-US" sz="2800" i="1" baseline="30000" dirty="0" smtClean="0"/>
                        <a:t>n</a:t>
                      </a:r>
                      <a:r>
                        <a:rPr lang="en-US" sz="2800" baseline="0" dirty="0" smtClean="0"/>
                        <a:t>)</a:t>
                      </a:r>
                      <a:endParaRPr 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/>
                        <a:t>O</a:t>
                      </a:r>
                      <a:r>
                        <a:rPr lang="en-US" sz="2800" dirty="0" smtClean="0"/>
                        <a:t>(</a:t>
                      </a:r>
                      <a:r>
                        <a:rPr lang="en-US" sz="2800" i="0" dirty="0" smtClean="0"/>
                        <a:t>3</a:t>
                      </a:r>
                      <a:r>
                        <a:rPr lang="en-US" sz="2800" i="1" baseline="30000" dirty="0" smtClean="0"/>
                        <a:t>n</a:t>
                      </a:r>
                      <a:r>
                        <a:rPr lang="en-US" sz="2800" baseline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vertices/integers/edges/…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“</a:t>
            </a:r>
            <a:r>
              <a:rPr lang="en-US" i="1" dirty="0" err="1" smtClean="0"/>
              <a:t>n</a:t>
            </a:r>
            <a:r>
              <a:rPr lang="en-US" dirty="0" smtClean="0"/>
              <a:t>” could you process in an hour?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a 6 million times speed up in CPUs allows twice as many inputs for an exponential algorithm!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41886" y="1874521"/>
          <a:ext cx="7260228" cy="31089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58835"/>
                <a:gridCol w="2653830"/>
                <a:gridCol w="314756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0" dirty="0" smtClean="0"/>
                        <a:t>CSIRAC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0" baseline="0" dirty="0" smtClean="0"/>
                        <a:t>IBM EC12</a:t>
                      </a:r>
                      <a:endParaRPr lang="en-US" sz="2800" i="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i="1" dirty="0" err="1" smtClean="0"/>
                        <a:t>O</a:t>
                      </a:r>
                      <a:r>
                        <a:rPr lang="en-US" sz="2800" dirty="0" err="1" smtClean="0"/>
                        <a:t>(</a:t>
                      </a:r>
                      <a:r>
                        <a:rPr lang="en-US" sz="2800" i="1" dirty="0" err="1" smtClean="0"/>
                        <a:t>n</a:t>
                      </a:r>
                      <a:r>
                        <a:rPr lang="en-US" sz="2800" dirty="0" smtClean="0"/>
                        <a:t>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3,600,000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21,260,088,115,200</a:t>
                      </a:r>
                      <a:endParaRPr lang="en-US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800" i="1" dirty="0" smtClean="0"/>
                        <a:t>O</a:t>
                      </a:r>
                      <a:r>
                        <a:rPr lang="en-US" sz="2800" dirty="0" smtClean="0"/>
                        <a:t>(</a:t>
                      </a:r>
                      <a:r>
                        <a:rPr lang="en-US" sz="2800" i="1" dirty="0" smtClean="0"/>
                        <a:t>n</a:t>
                      </a:r>
                      <a:r>
                        <a:rPr lang="en-US" sz="2800" baseline="30000" dirty="0" smtClean="0"/>
                        <a:t>2</a:t>
                      </a:r>
                      <a:r>
                        <a:rPr lang="en-US" sz="2800" baseline="0" dirty="0" smtClean="0"/>
                        <a:t>)</a:t>
                      </a:r>
                      <a:endParaRPr 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1,897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4,610,866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i="1" dirty="0" smtClean="0"/>
                        <a:t>O</a:t>
                      </a:r>
                      <a:r>
                        <a:rPr lang="en-US" sz="2800" dirty="0" smtClean="0"/>
                        <a:t>(</a:t>
                      </a:r>
                      <a:r>
                        <a:rPr lang="en-US" sz="2800" i="1" dirty="0" smtClean="0"/>
                        <a:t>n</a:t>
                      </a:r>
                      <a:r>
                        <a:rPr lang="en-US" sz="2800" baseline="30000" dirty="0" smtClean="0"/>
                        <a:t>3</a:t>
                      </a:r>
                      <a:r>
                        <a:rPr lang="en-US" sz="2800" baseline="0" dirty="0" smtClean="0"/>
                        <a:t>)</a:t>
                      </a:r>
                      <a:endParaRPr 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153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27,703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i="1" dirty="0" smtClean="0"/>
                        <a:t>O</a:t>
                      </a:r>
                      <a:r>
                        <a:rPr lang="en-US" sz="2800" dirty="0" smtClean="0"/>
                        <a:t>(</a:t>
                      </a:r>
                      <a:r>
                        <a:rPr lang="en-US" sz="2800" i="0" dirty="0" smtClean="0"/>
                        <a:t>2</a:t>
                      </a:r>
                      <a:r>
                        <a:rPr lang="en-US" sz="2800" i="1" baseline="30000" dirty="0" smtClean="0"/>
                        <a:t>n</a:t>
                      </a:r>
                      <a:r>
                        <a:rPr lang="en-US" sz="2800" baseline="0" dirty="0" smtClean="0"/>
                        <a:t>)</a:t>
                      </a:r>
                      <a:endParaRPr 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/>
                        <a:t>O</a:t>
                      </a:r>
                      <a:r>
                        <a:rPr lang="en-US" sz="2800" dirty="0" smtClean="0"/>
                        <a:t>(</a:t>
                      </a:r>
                      <a:r>
                        <a:rPr lang="en-US" sz="2800" i="0" dirty="0" smtClean="0"/>
                        <a:t>3</a:t>
                      </a:r>
                      <a:r>
                        <a:rPr lang="en-US" sz="2800" i="1" baseline="30000" dirty="0" smtClean="0"/>
                        <a:t>n</a:t>
                      </a:r>
                      <a:r>
                        <a:rPr lang="en-US" sz="2800" baseline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28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moral of the story…</a:t>
            </a:r>
            <a:endParaRPr lang="en-US" dirty="0"/>
          </a:p>
        </p:txBody>
      </p:sp>
      <p:sp>
        <p:nvSpPr>
          <p:cNvPr id="4" name="Explosion 2 3"/>
          <p:cNvSpPr/>
          <p:nvPr/>
        </p:nvSpPr>
        <p:spPr>
          <a:xfrm>
            <a:off x="909898" y="1506888"/>
            <a:ext cx="7776902" cy="4662824"/>
          </a:xfrm>
          <a:prstGeom prst="irregularSeal2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Algorithms rule the world! </a:t>
            </a:r>
            <a:br>
              <a:rPr lang="en-US" sz="3200" dirty="0" smtClean="0"/>
            </a:br>
            <a:r>
              <a:rPr lang="en-US" sz="3200" dirty="0" smtClean="0"/>
              <a:t>(and are fun)</a:t>
            </a:r>
            <a:endParaRPr 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Does every problem have a polynomial time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is a fundamental question in computer science</a:t>
            </a:r>
          </a:p>
          <a:p>
            <a:r>
              <a:rPr lang="en-US" dirty="0" smtClean="0"/>
              <a:t>The answer is unknown!</a:t>
            </a:r>
          </a:p>
          <a:p>
            <a:endParaRPr lang="en-US" dirty="0" smtClean="0"/>
          </a:p>
          <a:p>
            <a:r>
              <a:rPr lang="en-US" dirty="0" smtClean="0"/>
              <a:t>We know that there are some problems that lots of smart people have thought about for a long time and have not been able to think of a polynomial time algorithm</a:t>
            </a:r>
          </a:p>
          <a:p>
            <a:endParaRPr lang="en-US" dirty="0" smtClean="0"/>
          </a:p>
          <a:p>
            <a:r>
              <a:rPr lang="en-US" dirty="0" smtClean="0"/>
              <a:t>Even better: there is a whole group of problems…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Given a </a:t>
            </a:r>
            <a:r>
              <a:rPr lang="en-US" dirty="0" err="1" smtClean="0"/>
              <a:t>boolean</a:t>
            </a:r>
            <a:r>
              <a:rPr lang="en-US" dirty="0" smtClean="0"/>
              <a:t> formula in conjunctive normal form (CNF), is there a truth assignment to the variables to make it true (to “satisfy” it</a:t>
            </a:r>
            <a:r>
              <a:rPr lang="en-US" dirty="0" smtClean="0"/>
              <a:t>)?</a:t>
            </a:r>
          </a:p>
          <a:p>
            <a:pPr lvl="2"/>
            <a:r>
              <a:rPr lang="en-US" dirty="0" smtClean="0"/>
              <a:t>      means </a:t>
            </a:r>
            <a:r>
              <a:rPr lang="en-US" dirty="0"/>
              <a:t>“not x”. </a:t>
            </a:r>
            <a:endParaRPr lang="en-US" dirty="0" smtClean="0"/>
          </a:p>
          <a:p>
            <a:pPr lvl="2"/>
            <a:r>
              <a:rPr lang="en-US" dirty="0" smtClean="0"/>
              <a:t>      means </a:t>
            </a:r>
            <a:r>
              <a:rPr lang="en-US" dirty="0"/>
              <a:t>“or”.</a:t>
            </a:r>
          </a:p>
          <a:p>
            <a:pPr lvl="2"/>
            <a:r>
              <a:rPr lang="en-US" dirty="0"/>
              <a:t>(p)(q) </a:t>
            </a:r>
            <a:r>
              <a:rPr lang="en-US" dirty="0" smtClean="0"/>
              <a:t>means “p and q”</a:t>
            </a:r>
            <a:endParaRPr lang="en-US" dirty="0" smtClean="0"/>
          </a:p>
          <a:p>
            <a:r>
              <a:rPr lang="en-US" dirty="0" smtClean="0"/>
              <a:t>CNF – clauses “and” together, each clause is “or” of variable </a:t>
            </a:r>
            <a:r>
              <a:rPr lang="en-US" dirty="0" smtClean="0"/>
              <a:t>x or </a:t>
            </a:r>
            <a:r>
              <a:rPr lang="en-US" dirty="0" smtClean="0"/>
              <a:t>its </a:t>
            </a:r>
            <a:r>
              <a:rPr lang="en-US" dirty="0" smtClean="0"/>
              <a:t>negation </a:t>
            </a:r>
            <a:endParaRPr lang="en-US" dirty="0" smtClean="0"/>
          </a:p>
          <a:p>
            <a:r>
              <a:rPr lang="en-US" dirty="0" err="1" smtClean="0"/>
              <a:t>Eg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Is this formula </a:t>
            </a:r>
            <a:r>
              <a:rPr lang="en-US" dirty="0" err="1" smtClean="0"/>
              <a:t>satisfiable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One has to be true from first clause</a:t>
            </a:r>
          </a:p>
          <a:p>
            <a:pPr lvl="1"/>
            <a:r>
              <a:rPr lang="en-US" dirty="0" smtClean="0"/>
              <a:t>One has to be false from the final clause</a:t>
            </a:r>
          </a:p>
          <a:p>
            <a:pPr lvl="1"/>
            <a:r>
              <a:rPr lang="en-US" dirty="0" smtClean="0"/>
              <a:t>But middle three says they all have to be the same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3490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552278"/>
              </p:ext>
            </p:extLst>
          </p:nvPr>
        </p:nvGraphicFramePr>
        <p:xfrm>
          <a:off x="947738" y="3662363"/>
          <a:ext cx="724852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5" name="Equation" r:id="rId3" imgW="2590560" imgH="241200" progId="Equation.3">
                  <p:embed/>
                </p:oleObj>
              </mc:Choice>
              <mc:Fallback>
                <p:oleObj name="Equation" r:id="rId3" imgW="2590560" imgH="2412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3662363"/>
                        <a:ext cx="7248525" cy="67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118020"/>
              </p:ext>
            </p:extLst>
          </p:nvPr>
        </p:nvGraphicFramePr>
        <p:xfrm>
          <a:off x="1323245" y="2033524"/>
          <a:ext cx="286951" cy="328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6" name="Equation" r:id="rId5" imgW="126720" imgH="215640" progId="Equation.3">
                  <p:embed/>
                </p:oleObj>
              </mc:Choice>
              <mc:Fallback>
                <p:oleObj name="Equation" r:id="rId5" imgW="126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23245" y="2033524"/>
                        <a:ext cx="286951" cy="328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332250"/>
              </p:ext>
            </p:extLst>
          </p:nvPr>
        </p:nvGraphicFramePr>
        <p:xfrm>
          <a:off x="1319801" y="2361816"/>
          <a:ext cx="290395" cy="263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7" name="Equation" r:id="rId7" imgW="139680" imgH="126720" progId="Equation.3">
                  <p:embed/>
                </p:oleObj>
              </mc:Choice>
              <mc:Fallback>
                <p:oleObj name="Equation" r:id="rId7" imgW="139680" imgH="126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19801" y="2361816"/>
                        <a:ext cx="290395" cy="263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given a CNF formula with </a:t>
            </a:r>
            <a:r>
              <a:rPr lang="en-US" i="1" dirty="0" err="1" smtClean="0"/>
              <a:t>n</a:t>
            </a:r>
            <a:r>
              <a:rPr lang="en-US" dirty="0" smtClean="0"/>
              <a:t> variables, how long to  search for a solution?</a:t>
            </a:r>
          </a:p>
          <a:p>
            <a:pPr lvl="1"/>
            <a:r>
              <a:rPr lang="en-US" dirty="0" smtClean="0"/>
              <a:t>How many assignments of </a:t>
            </a:r>
            <a:r>
              <a:rPr lang="en-US" i="1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 variables?</a:t>
            </a:r>
          </a:p>
          <a:p>
            <a:pPr lvl="1"/>
            <a:r>
              <a:rPr lang="en-US" dirty="0" smtClean="0"/>
              <a:t>How long to check a single solution?</a:t>
            </a:r>
          </a:p>
          <a:p>
            <a:r>
              <a:rPr lang="en-US" dirty="0" smtClean="0"/>
              <a:t>So SAT has an exponential number of solutions, but requires only polynomial time to check a solution.</a:t>
            </a:r>
          </a:p>
          <a:p>
            <a:r>
              <a:rPr lang="en-US" dirty="0" smtClean="0"/>
              <a:t>Unfortunately, over the last 50 years, no one has come up with a polynomial time algorithm to solve SAT.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Travelling Salesman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a list of cities and the distances between each pair of cities, what is the shortest possible route that visits each city exactly once and returns to the origin city? [Wikipedia]</a:t>
            </a:r>
          </a:p>
          <a:p>
            <a:r>
              <a:rPr lang="en-US" dirty="0" smtClean="0"/>
              <a:t>Obviously we model this as a…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Travelling Salesman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a list of cities and the distances between each pair of cities, what is the shortest possible route that visits each city exactly once and returns to the origin city? [Wikipedia]</a:t>
            </a:r>
          </a:p>
          <a:p>
            <a:r>
              <a:rPr lang="en-US" dirty="0" smtClean="0"/>
              <a:t>Obviously we model this as a graph</a:t>
            </a:r>
            <a:endParaRPr lang="en-US" dirty="0"/>
          </a:p>
        </p:txBody>
      </p:sp>
      <p:pic>
        <p:nvPicPr>
          <p:cNvPr id="4" name="Picture 3" descr="australia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54333"/>
            <a:ext cx="3086100" cy="29337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748651" y="5765464"/>
            <a:ext cx="223149" cy="1781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3175" y="5282886"/>
            <a:ext cx="223149" cy="1781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01051" y="6309897"/>
            <a:ext cx="223149" cy="1781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65025" y="5461022"/>
            <a:ext cx="223149" cy="1781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20151" y="4785623"/>
            <a:ext cx="223149" cy="1781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62784" y="3746223"/>
            <a:ext cx="223149" cy="1781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38333" y="5371954"/>
            <a:ext cx="223149" cy="1781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01051" y="5550090"/>
            <a:ext cx="223149" cy="1781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53630" y="5587328"/>
            <a:ext cx="223149" cy="178136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88154" y="5104750"/>
            <a:ext cx="223149" cy="178136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06030" y="6131761"/>
            <a:ext cx="223149" cy="178136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25130" y="4785623"/>
            <a:ext cx="223149" cy="178136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806030" y="4318694"/>
            <a:ext cx="223149" cy="178136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67763" y="3568087"/>
            <a:ext cx="223149" cy="178136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143312" y="5193818"/>
            <a:ext cx="223149" cy="178136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694457" y="5167730"/>
            <a:ext cx="223149" cy="178136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4" idx="0"/>
            <a:endCxn id="18" idx="3"/>
          </p:cNvCxnSpPr>
          <p:nvPr/>
        </p:nvCxnSpPr>
        <p:spPr>
          <a:xfrm rot="5400000" flipH="1" flipV="1">
            <a:off x="4557778" y="3862087"/>
            <a:ext cx="1384614" cy="1100713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95970" y="41274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4000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4" idx="6"/>
            <a:endCxn id="19" idx="2"/>
          </p:cNvCxnSpPr>
          <p:nvPr/>
        </p:nvCxnSpPr>
        <p:spPr>
          <a:xfrm>
            <a:off x="4811303" y="5193818"/>
            <a:ext cx="1332009" cy="89068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71535" y="52828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2600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17" idx="1"/>
            <a:endCxn id="18" idx="5"/>
          </p:cNvCxnSpPr>
          <p:nvPr/>
        </p:nvCxnSpPr>
        <p:spPr>
          <a:xfrm rot="16200000" flipV="1">
            <a:off x="6086149" y="3592221"/>
            <a:ext cx="624645" cy="88047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1"/>
            <a:endCxn id="19" idx="5"/>
          </p:cNvCxnSpPr>
          <p:nvPr/>
        </p:nvCxnSpPr>
        <p:spPr>
          <a:xfrm rot="16200000" flipV="1">
            <a:off x="6376272" y="5303377"/>
            <a:ext cx="267548" cy="352527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4"/>
            <a:endCxn id="15" idx="0"/>
          </p:cNvCxnSpPr>
          <p:nvPr/>
        </p:nvCxnSpPr>
        <p:spPr>
          <a:xfrm rot="16200000" flipH="1">
            <a:off x="6658257" y="5872412"/>
            <a:ext cx="366297" cy="1524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7"/>
            <a:endCxn id="20" idx="4"/>
          </p:cNvCxnSpPr>
          <p:nvPr/>
        </p:nvCxnSpPr>
        <p:spPr>
          <a:xfrm rot="16200000" flipV="1">
            <a:off x="6691292" y="5460607"/>
            <a:ext cx="267549" cy="38068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0"/>
            <a:endCxn id="16" idx="4"/>
          </p:cNvCxnSpPr>
          <p:nvPr/>
        </p:nvCxnSpPr>
        <p:spPr>
          <a:xfrm rot="5400000" flipH="1" flipV="1">
            <a:off x="6969383" y="4800409"/>
            <a:ext cx="203971" cy="530673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6" idx="1"/>
            <a:endCxn id="17" idx="5"/>
          </p:cNvCxnSpPr>
          <p:nvPr/>
        </p:nvCxnSpPr>
        <p:spPr>
          <a:xfrm rot="16200000" flipV="1">
            <a:off x="6956672" y="4510572"/>
            <a:ext cx="340967" cy="26130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2"/>
            <a:endCxn id="14" idx="7"/>
          </p:cNvCxnSpPr>
          <p:nvPr/>
        </p:nvCxnSpPr>
        <p:spPr>
          <a:xfrm rot="10800000" flipV="1">
            <a:off x="4778624" y="4874691"/>
            <a:ext cx="2446506" cy="25614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3"/>
            <a:endCxn id="14" idx="7"/>
          </p:cNvCxnSpPr>
          <p:nvPr/>
        </p:nvCxnSpPr>
        <p:spPr>
          <a:xfrm rot="5400000">
            <a:off x="5478620" y="3770748"/>
            <a:ext cx="660094" cy="206008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7" idx="4"/>
            <a:endCxn id="19" idx="0"/>
          </p:cNvCxnSpPr>
          <p:nvPr/>
        </p:nvCxnSpPr>
        <p:spPr>
          <a:xfrm rot="5400000">
            <a:off x="6237752" y="4513965"/>
            <a:ext cx="696988" cy="662718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8" idx="4"/>
            <a:endCxn id="19" idx="0"/>
          </p:cNvCxnSpPr>
          <p:nvPr/>
        </p:nvCxnSpPr>
        <p:spPr>
          <a:xfrm rot="16200000" flipH="1">
            <a:off x="5343315" y="4282245"/>
            <a:ext cx="1447595" cy="37554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6" idx="3"/>
            <a:endCxn id="15" idx="0"/>
          </p:cNvCxnSpPr>
          <p:nvPr/>
        </p:nvCxnSpPr>
        <p:spPr>
          <a:xfrm rot="5400000">
            <a:off x="6490663" y="5364614"/>
            <a:ext cx="1194089" cy="340204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4"/>
            <a:endCxn id="20" idx="1"/>
          </p:cNvCxnSpPr>
          <p:nvPr/>
        </p:nvCxnSpPr>
        <p:spPr>
          <a:xfrm rot="5400000">
            <a:off x="6473878" y="4750089"/>
            <a:ext cx="696987" cy="19046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the tour (cycle) that visits every vertex exactly once and has minimum cost?</a:t>
            </a:r>
          </a:p>
          <a:p>
            <a:r>
              <a:rPr lang="en-US" dirty="0" smtClean="0"/>
              <a:t>Alternately: given a budget </a:t>
            </a:r>
            <a:r>
              <a:rPr lang="en-US" i="1" dirty="0" err="1" smtClean="0"/>
              <a:t>b</a:t>
            </a:r>
            <a:r>
              <a:rPr lang="en-US" dirty="0" smtClean="0"/>
              <a:t>, is there a tour through the </a:t>
            </a:r>
            <a:r>
              <a:rPr lang="en-US" i="1" dirty="0" err="1" smtClean="0"/>
              <a:t>n</a:t>
            </a:r>
            <a:r>
              <a:rPr lang="en-US" dirty="0" smtClean="0"/>
              <a:t> vertices with cost </a:t>
            </a:r>
            <a:r>
              <a:rPr lang="en-US" i="1" dirty="0" err="1" smtClean="0"/>
              <a:t>b</a:t>
            </a:r>
            <a:r>
              <a:rPr lang="en-US" dirty="0" smtClean="0"/>
              <a:t> or less?  </a:t>
            </a:r>
          </a:p>
          <a:p>
            <a:r>
              <a:rPr lang="en-US" dirty="0" smtClean="0"/>
              <a:t>Huh, why convert a “shortest path” graph algorithm into a search algorithm? (Is it the same?)</a:t>
            </a:r>
          </a:p>
          <a:p>
            <a:pPr lvl="1"/>
            <a:r>
              <a:rPr lang="en-US" dirty="0" smtClean="0"/>
              <a:t>If I give you a tour, how long does it take to verify if it is under budget?</a:t>
            </a:r>
          </a:p>
          <a:p>
            <a:pPr lvl="1"/>
            <a:r>
              <a:rPr lang="en-US" dirty="0" smtClean="0"/>
              <a:t>How many possible tours are there?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the tour (cycle) that visits every vertex exactly once and has minimum cost?</a:t>
            </a:r>
          </a:p>
          <a:p>
            <a:r>
              <a:rPr lang="en-US" dirty="0" smtClean="0"/>
              <a:t>Alternately: given a budget </a:t>
            </a:r>
            <a:r>
              <a:rPr lang="en-US" i="1" dirty="0" err="1" smtClean="0"/>
              <a:t>b</a:t>
            </a:r>
            <a:r>
              <a:rPr lang="en-US" dirty="0" smtClean="0"/>
              <a:t>, is there a tour through the </a:t>
            </a:r>
            <a:r>
              <a:rPr lang="en-US" i="1" dirty="0" err="1" smtClean="0"/>
              <a:t>n</a:t>
            </a:r>
            <a:r>
              <a:rPr lang="en-US" dirty="0" smtClean="0"/>
              <a:t> vertices with cost </a:t>
            </a:r>
            <a:r>
              <a:rPr lang="en-US" i="1" dirty="0" err="1" smtClean="0"/>
              <a:t>b</a:t>
            </a:r>
            <a:r>
              <a:rPr lang="en-US" dirty="0" smtClean="0"/>
              <a:t> or less? </a:t>
            </a:r>
          </a:p>
          <a:p>
            <a:r>
              <a:rPr lang="en-US" dirty="0" smtClean="0"/>
              <a:t>Huh, why convert a “shortest path” graph algorithm into a search algorithm?</a:t>
            </a:r>
          </a:p>
          <a:p>
            <a:pPr lvl="1"/>
            <a:r>
              <a:rPr lang="en-US" dirty="0" smtClean="0"/>
              <a:t>If I give you a tour, how long does it take to verify if it is under budget? </a:t>
            </a:r>
            <a:r>
              <a:rPr lang="en-US" dirty="0" err="1" smtClean="0">
                <a:solidFill>
                  <a:srgbClr val="FF6600"/>
                </a:solidFill>
              </a:rPr>
              <a:t>O(n</a:t>
            </a:r>
            <a:r>
              <a:rPr lang="en-US" dirty="0" smtClean="0">
                <a:solidFill>
                  <a:srgbClr val="FF6600"/>
                </a:solidFill>
              </a:rPr>
              <a:t>)</a:t>
            </a:r>
          </a:p>
          <a:p>
            <a:pPr lvl="1"/>
            <a:r>
              <a:rPr lang="en-US" dirty="0" smtClean="0"/>
              <a:t>How many possible tours are there?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Schedule for the rest of the semester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8229600" cy="5428735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Today: NP completeness.</a:t>
            </a:r>
          </a:p>
          <a:p>
            <a:pPr lvl="1"/>
            <a:r>
              <a:rPr lang="en-AU" dirty="0" smtClean="0"/>
              <a:t>And the LMS student survey</a:t>
            </a:r>
          </a:p>
          <a:p>
            <a:r>
              <a:rPr lang="en-AU" dirty="0" smtClean="0"/>
              <a:t>Friday 20</a:t>
            </a:r>
            <a:r>
              <a:rPr lang="en-AU" baseline="30000" dirty="0" smtClean="0"/>
              <a:t>th</a:t>
            </a:r>
            <a:r>
              <a:rPr lang="en-AU" dirty="0" smtClean="0"/>
              <a:t>: Guest lecture from Dr Matthias Petri</a:t>
            </a:r>
          </a:p>
          <a:p>
            <a:pPr lvl="1"/>
            <a:r>
              <a:rPr lang="en-AU" dirty="0" smtClean="0"/>
              <a:t>What to do with so much data you can’t store it all!</a:t>
            </a:r>
          </a:p>
          <a:p>
            <a:r>
              <a:rPr lang="en-AU" dirty="0" smtClean="0"/>
              <a:t>Tuesday 24</a:t>
            </a:r>
            <a:r>
              <a:rPr lang="en-AU" baseline="30000" dirty="0" smtClean="0"/>
              <a:t>th</a:t>
            </a:r>
            <a:r>
              <a:rPr lang="en-AU" dirty="0" smtClean="0"/>
              <a:t>: Guest lecture from Dr Patrick </a:t>
            </a:r>
            <a:r>
              <a:rPr lang="en-AU" dirty="0" err="1" smtClean="0"/>
              <a:t>Maes</a:t>
            </a:r>
            <a:r>
              <a:rPr lang="en-AU" dirty="0"/>
              <a:t>, </a:t>
            </a:r>
            <a:r>
              <a:rPr lang="en-AU" dirty="0" smtClean="0"/>
              <a:t>ANZ CTO </a:t>
            </a:r>
            <a:r>
              <a:rPr lang="en-AU" dirty="0"/>
              <a:t>and GM Strategy &amp; Planning for Global Technology, Services and Operations.</a:t>
            </a:r>
            <a:endParaRPr lang="en-AU" dirty="0" smtClean="0"/>
          </a:p>
          <a:p>
            <a:pPr lvl="1"/>
            <a:r>
              <a:rPr lang="en-AU" dirty="0" smtClean="0"/>
              <a:t>On whiteboard architectures</a:t>
            </a:r>
          </a:p>
          <a:p>
            <a:r>
              <a:rPr lang="en-AU" dirty="0" smtClean="0"/>
              <a:t>Fri 27</a:t>
            </a:r>
            <a:r>
              <a:rPr lang="en-AU" baseline="30000" dirty="0" smtClean="0"/>
              <a:t>th</a:t>
            </a:r>
            <a:r>
              <a:rPr lang="en-AU" dirty="0" smtClean="0"/>
              <a:t>: wrap-up from Steven and me.</a:t>
            </a:r>
          </a:p>
          <a:p>
            <a:pPr lvl="1"/>
            <a:r>
              <a:rPr lang="en-AU" dirty="0" smtClean="0"/>
              <a:t>Summary: </a:t>
            </a:r>
          </a:p>
          <a:p>
            <a:pPr lvl="2"/>
            <a:r>
              <a:rPr lang="en-AU" dirty="0" smtClean="0"/>
              <a:t>lectures are examinable, </a:t>
            </a:r>
          </a:p>
          <a:p>
            <a:pPr lvl="2"/>
            <a:r>
              <a:rPr lang="en-AU" dirty="0" smtClean="0"/>
              <a:t>specifically set items of reading are examinable</a:t>
            </a:r>
          </a:p>
          <a:p>
            <a:pPr lvl="2"/>
            <a:r>
              <a:rPr lang="en-AU" dirty="0" smtClean="0"/>
              <a:t>Assignment content is examinable</a:t>
            </a:r>
          </a:p>
          <a:p>
            <a:pPr lvl="2"/>
            <a:r>
              <a:rPr lang="en-AU" dirty="0" smtClean="0"/>
              <a:t>“for interest / extra credit” things are not examinable</a:t>
            </a:r>
          </a:p>
          <a:p>
            <a:pPr lvl="2"/>
            <a:r>
              <a:rPr lang="en-AU" dirty="0" smtClean="0"/>
              <a:t>Workshops are not examinable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6217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the tour (cycle) that visits every vertex exactly once and has minimum cost?</a:t>
            </a:r>
          </a:p>
          <a:p>
            <a:r>
              <a:rPr lang="en-US" dirty="0" smtClean="0"/>
              <a:t>Alternately: given a budget </a:t>
            </a:r>
            <a:r>
              <a:rPr lang="en-US" i="1" dirty="0" err="1" smtClean="0"/>
              <a:t>b</a:t>
            </a:r>
            <a:r>
              <a:rPr lang="en-US" dirty="0" smtClean="0"/>
              <a:t>, is there a tour through the </a:t>
            </a:r>
            <a:r>
              <a:rPr lang="en-US" i="1" dirty="0" err="1" smtClean="0"/>
              <a:t>n</a:t>
            </a:r>
            <a:r>
              <a:rPr lang="en-US" dirty="0" smtClean="0"/>
              <a:t> vertices with cost </a:t>
            </a:r>
            <a:r>
              <a:rPr lang="en-US" i="1" dirty="0" err="1" smtClean="0"/>
              <a:t>b</a:t>
            </a:r>
            <a:r>
              <a:rPr lang="en-US" dirty="0" smtClean="0"/>
              <a:t> or less? </a:t>
            </a:r>
          </a:p>
          <a:p>
            <a:r>
              <a:rPr lang="en-US" dirty="0" smtClean="0"/>
              <a:t>Huh, why convert a “shortest path” graph algorithm into a search algorithm?</a:t>
            </a:r>
          </a:p>
          <a:p>
            <a:pPr lvl="1"/>
            <a:r>
              <a:rPr lang="en-US" dirty="0" smtClean="0"/>
              <a:t>If I give you a tour, how long does it take to verify if it is under budget? </a:t>
            </a:r>
            <a:r>
              <a:rPr lang="en-US" i="1" dirty="0" err="1" smtClean="0">
                <a:solidFill>
                  <a:srgbClr val="FF6600"/>
                </a:solidFill>
              </a:rPr>
              <a:t>O</a:t>
            </a:r>
            <a:r>
              <a:rPr lang="en-US" dirty="0" err="1" smtClean="0">
                <a:solidFill>
                  <a:srgbClr val="FF6600"/>
                </a:solidFill>
              </a:rPr>
              <a:t>(</a:t>
            </a:r>
            <a:r>
              <a:rPr lang="en-US" i="1" dirty="0" err="1" smtClean="0">
                <a:solidFill>
                  <a:srgbClr val="FF6600"/>
                </a:solidFill>
              </a:rPr>
              <a:t>n</a:t>
            </a:r>
            <a:r>
              <a:rPr lang="en-US" dirty="0" smtClean="0">
                <a:solidFill>
                  <a:srgbClr val="FF6600"/>
                </a:solidFill>
              </a:rPr>
              <a:t>)</a:t>
            </a:r>
          </a:p>
          <a:p>
            <a:pPr lvl="1"/>
            <a:r>
              <a:rPr lang="en-US" dirty="0" smtClean="0"/>
              <a:t>How many possible tours are there? </a:t>
            </a:r>
            <a:r>
              <a:rPr lang="en-US" i="1" dirty="0" err="1" smtClean="0">
                <a:solidFill>
                  <a:srgbClr val="FF6600"/>
                </a:solidFill>
              </a:rPr>
              <a:t>O</a:t>
            </a:r>
            <a:r>
              <a:rPr lang="en-US" dirty="0" err="1" smtClean="0">
                <a:solidFill>
                  <a:srgbClr val="FF6600"/>
                </a:solidFill>
              </a:rPr>
              <a:t>(</a:t>
            </a:r>
            <a:r>
              <a:rPr lang="en-US" i="1" dirty="0" err="1" smtClean="0">
                <a:solidFill>
                  <a:srgbClr val="FF6600"/>
                </a:solidFill>
              </a:rPr>
              <a:t>n</a:t>
            </a:r>
            <a:r>
              <a:rPr lang="en-US" dirty="0" smtClean="0">
                <a:solidFill>
                  <a:srgbClr val="FF6600"/>
                </a:solidFill>
              </a:rPr>
              <a:t>!)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the tour (cycle) that visits every vertex exactly once and has minimum cost?</a:t>
            </a:r>
          </a:p>
          <a:p>
            <a:r>
              <a:rPr lang="en-US" dirty="0" smtClean="0"/>
              <a:t>Alternately: given a budget </a:t>
            </a:r>
            <a:r>
              <a:rPr lang="en-US" i="1" dirty="0" err="1" smtClean="0"/>
              <a:t>b</a:t>
            </a:r>
            <a:r>
              <a:rPr lang="en-US" dirty="0" smtClean="0"/>
              <a:t>, is there a tour through the </a:t>
            </a:r>
            <a:r>
              <a:rPr lang="en-US" i="1" dirty="0" err="1" smtClean="0"/>
              <a:t>n</a:t>
            </a:r>
            <a:r>
              <a:rPr lang="en-US" dirty="0" smtClean="0"/>
              <a:t> vertices with cost </a:t>
            </a:r>
            <a:r>
              <a:rPr lang="en-US" i="1" dirty="0" err="1" smtClean="0"/>
              <a:t>b</a:t>
            </a:r>
            <a:r>
              <a:rPr lang="en-US" dirty="0" smtClean="0"/>
              <a:t> or less? </a:t>
            </a:r>
          </a:p>
          <a:p>
            <a:r>
              <a:rPr lang="en-US" dirty="0" smtClean="0"/>
              <a:t>Huh, why convert a “shortest path” graph algorithm into a search algorithm?</a:t>
            </a:r>
          </a:p>
          <a:p>
            <a:pPr lvl="1"/>
            <a:r>
              <a:rPr lang="en-US" dirty="0" smtClean="0"/>
              <a:t>If I give you a tour, how long does it take to verify if it is under budget? </a:t>
            </a:r>
            <a:r>
              <a:rPr lang="en-US" i="1" dirty="0" err="1" smtClean="0">
                <a:solidFill>
                  <a:srgbClr val="FF6600"/>
                </a:solidFill>
              </a:rPr>
              <a:t>O</a:t>
            </a:r>
            <a:r>
              <a:rPr lang="en-US" dirty="0" err="1" smtClean="0">
                <a:solidFill>
                  <a:srgbClr val="FF6600"/>
                </a:solidFill>
              </a:rPr>
              <a:t>(</a:t>
            </a:r>
            <a:r>
              <a:rPr lang="en-US" i="1" dirty="0" err="1" smtClean="0">
                <a:solidFill>
                  <a:srgbClr val="FF6600"/>
                </a:solidFill>
              </a:rPr>
              <a:t>n</a:t>
            </a:r>
            <a:r>
              <a:rPr lang="en-US" dirty="0" smtClean="0">
                <a:solidFill>
                  <a:srgbClr val="FF6600"/>
                </a:solidFill>
              </a:rPr>
              <a:t>)</a:t>
            </a:r>
          </a:p>
          <a:p>
            <a:pPr lvl="1"/>
            <a:r>
              <a:rPr lang="en-US" dirty="0" smtClean="0"/>
              <a:t>How many possible tours are there? </a:t>
            </a:r>
            <a:r>
              <a:rPr lang="en-US" i="1" dirty="0" err="1" smtClean="0">
                <a:solidFill>
                  <a:srgbClr val="FF6600"/>
                </a:solidFill>
              </a:rPr>
              <a:t>O</a:t>
            </a:r>
            <a:r>
              <a:rPr lang="en-US" dirty="0" err="1" smtClean="0">
                <a:solidFill>
                  <a:srgbClr val="FF6600"/>
                </a:solidFill>
              </a:rPr>
              <a:t>(</a:t>
            </a:r>
            <a:r>
              <a:rPr lang="en-US" i="1" dirty="0" err="1" smtClean="0">
                <a:solidFill>
                  <a:srgbClr val="FF6600"/>
                </a:solidFill>
              </a:rPr>
              <a:t>n</a:t>
            </a:r>
            <a:r>
              <a:rPr lang="en-US" dirty="0" smtClean="0">
                <a:solidFill>
                  <a:srgbClr val="FF6600"/>
                </a:solidFill>
              </a:rPr>
              <a:t>!)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This reminds me of SAT: exponential search space, but polynomial time to verify a solution…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 of problems P and 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problem is said to be in class </a:t>
            </a:r>
            <a:r>
              <a:rPr lang="en-US" b="1" dirty="0" smtClean="0">
                <a:solidFill>
                  <a:srgbClr val="FF6600"/>
                </a:solidFill>
              </a:rPr>
              <a:t>NP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if, given some input </a:t>
            </a:r>
            <a:r>
              <a:rPr lang="en-US" i="1" dirty="0" smtClean="0"/>
              <a:t>I</a:t>
            </a:r>
            <a:r>
              <a:rPr lang="en-US" dirty="0" smtClean="0"/>
              <a:t> and a proposed solution </a:t>
            </a:r>
            <a:r>
              <a:rPr lang="en-US" i="1" dirty="0" smtClean="0"/>
              <a:t>S</a:t>
            </a:r>
            <a:r>
              <a:rPr lang="en-US" dirty="0" smtClean="0"/>
              <a:t>, you can verify whether </a:t>
            </a:r>
            <a:r>
              <a:rPr lang="en-US" i="1" dirty="0" smtClean="0"/>
              <a:t>S</a:t>
            </a:r>
            <a:r>
              <a:rPr lang="en-US" dirty="0" smtClean="0"/>
              <a:t> is a correct solution in polynomial time in the size of </a:t>
            </a:r>
            <a:r>
              <a:rPr lang="en-US" i="1" dirty="0" smtClean="0"/>
              <a:t>I</a:t>
            </a:r>
            <a:r>
              <a:rPr lang="en-US" dirty="0" smtClean="0"/>
              <a:t>. (A decision or search problem.)</a:t>
            </a:r>
          </a:p>
          <a:p>
            <a:r>
              <a:rPr lang="en-US" dirty="0" smtClean="0"/>
              <a:t>NP = Nondeterministic Polynomial time</a:t>
            </a:r>
          </a:p>
          <a:p>
            <a:r>
              <a:rPr lang="en-US" dirty="0" smtClean="0"/>
              <a:t>That is, a problem in this class can be solved by an algorithm that </a:t>
            </a:r>
            <a:r>
              <a:rPr lang="en-US" dirty="0" err="1" smtClean="0"/>
              <a:t>nondeterministically</a:t>
            </a:r>
            <a:r>
              <a:rPr lang="en-US" dirty="0" smtClean="0"/>
              <a:t> (magically? with an oracle? fortuitously?) chooses the correct </a:t>
            </a:r>
            <a:r>
              <a:rPr lang="en-US" i="1" dirty="0" smtClean="0"/>
              <a:t>S</a:t>
            </a:r>
            <a:r>
              <a:rPr lang="en-US" dirty="0" smtClean="0"/>
              <a:t>, and then verifies it.</a:t>
            </a:r>
          </a:p>
          <a:p>
            <a:r>
              <a:rPr lang="en-US" dirty="0" smtClean="0"/>
              <a:t>If there is a (deterministic) polynomial time algorithm for finding the solution, then the problem is also in class </a:t>
            </a:r>
            <a:r>
              <a:rPr lang="en-US" b="1" dirty="0" smtClean="0">
                <a:solidFill>
                  <a:srgbClr val="FF6600"/>
                </a:solidFill>
              </a:rPr>
              <a:t>P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of the problems we have done are in 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But not all of them are in P...</a:t>
            </a:r>
          </a:p>
          <a:p>
            <a:r>
              <a:rPr lang="en-US" dirty="0" smtClean="0"/>
              <a:t>Knapsack had running time </a:t>
            </a:r>
            <a:r>
              <a:rPr lang="en-US" i="1" dirty="0" err="1" smtClean="0"/>
              <a:t>O</a:t>
            </a:r>
            <a:r>
              <a:rPr lang="en-US" dirty="0" err="1" smtClean="0"/>
              <a:t>(</a:t>
            </a:r>
            <a:r>
              <a:rPr lang="en-US" i="1" dirty="0" err="1" smtClean="0"/>
              <a:t>nW</a:t>
            </a:r>
            <a:r>
              <a:rPr lang="en-US" dirty="0" smtClean="0"/>
              <a:t>) and </a:t>
            </a:r>
            <a:r>
              <a:rPr lang="en-US" i="1" dirty="0" smtClean="0"/>
              <a:t>W</a:t>
            </a:r>
            <a:r>
              <a:rPr lang="en-US" dirty="0" smtClean="0"/>
              <a:t> is not necessarily polynomial in </a:t>
            </a:r>
            <a:r>
              <a:rPr lang="en-US" i="1" dirty="0" err="1" smtClean="0"/>
              <a:t>n</a:t>
            </a:r>
            <a:endParaRPr lang="en-US" i="1" dirty="0"/>
          </a:p>
        </p:txBody>
      </p:sp>
      <p:pic>
        <p:nvPicPr>
          <p:cNvPr id="4" name="Picture 3" descr="np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0733"/>
            <a:ext cx="9144000" cy="408511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p:pic>
        <p:nvPicPr>
          <p:cNvPr id="4" name="Content Placeholder 3" descr="reduction.tiff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206" b="-8186"/>
          <a:stretch>
            <a:fillRect/>
          </a:stretch>
        </p:blipFill>
        <p:spPr>
          <a:xfrm>
            <a:off x="20240" y="3822018"/>
            <a:ext cx="9123760" cy="210420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A reduction from a search problem A to a search problem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B consists of two polynomial time algorithms</a:t>
            </a:r>
            <a:endParaRPr lang="en-US" sz="2600" dirty="0" smtClean="0">
              <a:cs typeface="Arial"/>
            </a:endParaRPr>
          </a:p>
          <a:p>
            <a:pPr marL="731520" lvl="1" indent="-274320" defTabSz="91440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en-US" sz="2600" b="0" i="1" u="none" strike="noStrike" kern="1200" cap="none" spc="0" normalizeH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f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, which maps the input of A to the input of B</a:t>
            </a:r>
          </a:p>
          <a:p>
            <a:pPr marL="731520" lvl="1" indent="-274320" defTabSz="91440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600" i="1" dirty="0" err="1" smtClean="0">
                <a:solidFill>
                  <a:schemeClr val="accent1"/>
                </a:solidFill>
                <a:cs typeface="Arial"/>
              </a:rPr>
              <a:t>h</a:t>
            </a:r>
            <a:r>
              <a:rPr lang="en-US" sz="2600" dirty="0" smtClean="0">
                <a:solidFill>
                  <a:schemeClr val="accent1"/>
                </a:solidFill>
                <a:cs typeface="Arial"/>
              </a:rPr>
              <a:t>, which maps the output of B to the output of A</a:t>
            </a:r>
            <a:endParaRPr kumimoji="0" lang="en-US" sz="2600" b="0" i="0" u="none" strike="noStrike" kern="120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problem is </a:t>
            </a:r>
            <a:r>
              <a:rPr lang="en-US" dirty="0" smtClean="0">
                <a:solidFill>
                  <a:srgbClr val="FF6600"/>
                </a:solidFill>
              </a:rPr>
              <a:t>NP-complete </a:t>
            </a:r>
            <a:r>
              <a:rPr lang="en-US" dirty="0" smtClean="0"/>
              <a:t>if it is in NP and all other problems in NP can be reduced to it.</a:t>
            </a:r>
          </a:p>
          <a:p>
            <a:r>
              <a:rPr lang="en-US" dirty="0" smtClean="0"/>
              <a:t>Thus if one NP-complete problem could be solved in polynomial time, we would know P=NP.</a:t>
            </a:r>
          </a:p>
          <a:p>
            <a:endParaRPr lang="en-US" dirty="0" smtClean="0"/>
          </a:p>
          <a:p>
            <a:r>
              <a:rPr lang="en-US" dirty="0" smtClean="0"/>
              <a:t>Surprisingly, there are quite a few NP-complete problems, which leads people to believe that P ≠ NP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to do when employer asks you to solve an NP-complete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Hope </a:t>
            </a:r>
            <a:r>
              <a:rPr lang="en-US" i="1" dirty="0" err="1" smtClean="0"/>
              <a:t>n</a:t>
            </a:r>
            <a:r>
              <a:rPr lang="en-US" dirty="0" smtClean="0"/>
              <a:t> is small</a:t>
            </a:r>
          </a:p>
          <a:p>
            <a:r>
              <a:rPr lang="en-US" dirty="0" smtClean="0"/>
              <a:t>Use an approximation (</a:t>
            </a:r>
            <a:r>
              <a:rPr lang="en-US" dirty="0" err="1" smtClean="0"/>
              <a:t>eg</a:t>
            </a:r>
            <a:r>
              <a:rPr lang="en-US" dirty="0" smtClean="0"/>
              <a:t> Set Cover)</a:t>
            </a:r>
          </a:p>
          <a:p>
            <a:r>
              <a:rPr lang="en-US" dirty="0" smtClean="0"/>
              <a:t>Use a search technique and hope for the best</a:t>
            </a:r>
          </a:p>
          <a:p>
            <a:pPr lvl="1"/>
            <a:r>
              <a:rPr lang="en-US" dirty="0" smtClean="0"/>
              <a:t>Branch and bound</a:t>
            </a:r>
          </a:p>
          <a:p>
            <a:pPr lvl="1"/>
            <a:r>
              <a:rPr lang="en-US" dirty="0" smtClean="0"/>
              <a:t>Backtracking</a:t>
            </a:r>
          </a:p>
          <a:p>
            <a:endParaRPr lang="en-US" dirty="0" smtClean="0"/>
          </a:p>
          <a:p>
            <a:r>
              <a:rPr lang="en-US" dirty="0" smtClean="0"/>
              <a:t>Read DPV Chapter 9.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worse…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an algorithm that will solve a given polynomial equation with integer solutions (</a:t>
            </a:r>
            <a:r>
              <a:rPr lang="en-US" dirty="0">
                <a:hlinkClick r:id="rId2"/>
              </a:rPr>
              <a:t>Diophantine </a:t>
            </a:r>
            <a:r>
              <a:rPr lang="en-US" dirty="0" smtClean="0">
                <a:hlinkClick r:id="rId2"/>
              </a:rPr>
              <a:t>equation</a:t>
            </a:r>
            <a:r>
              <a:rPr lang="en-US" dirty="0" smtClean="0"/>
              <a:t>). (Hilbert’s 10</a:t>
            </a:r>
            <a:r>
              <a:rPr lang="en-US" baseline="30000" dirty="0" smtClean="0"/>
              <a:t>th</a:t>
            </a:r>
            <a:r>
              <a:rPr lang="en-US" dirty="0" smtClean="0"/>
              <a:t> problem)</a:t>
            </a:r>
          </a:p>
          <a:p>
            <a:r>
              <a:rPr lang="en-US" dirty="0" err="1" smtClean="0"/>
              <a:t>eg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/>
              <a:t>x</a:t>
            </a:r>
            <a:r>
              <a:rPr lang="en-US" baseline="30000" dirty="0" smtClean="0"/>
              <a:t>3</a:t>
            </a:r>
            <a:r>
              <a:rPr lang="en-US" i="1" dirty="0" smtClean="0"/>
              <a:t>yz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i="1" dirty="0" smtClean="0"/>
              <a:t>y</a:t>
            </a:r>
            <a:r>
              <a:rPr lang="en-US" baseline="30000" dirty="0" smtClean="0"/>
              <a:t>4</a:t>
            </a:r>
            <a:r>
              <a:rPr lang="en-US" i="1" dirty="0" smtClean="0"/>
              <a:t>z</a:t>
            </a:r>
            <a:r>
              <a:rPr lang="en-US" baseline="30000" dirty="0" smtClean="0"/>
              <a:t>2</a:t>
            </a:r>
            <a:r>
              <a:rPr lang="en-US" dirty="0" smtClean="0"/>
              <a:t> -7</a:t>
            </a:r>
            <a:r>
              <a:rPr lang="en-US" i="1" dirty="0" smtClean="0"/>
              <a:t>xy</a:t>
            </a:r>
            <a:r>
              <a:rPr lang="en-US" baseline="30000" dirty="0" smtClean="0"/>
              <a:t>5</a:t>
            </a:r>
            <a:r>
              <a:rPr lang="en-US" i="1" dirty="0" smtClean="0"/>
              <a:t>z</a:t>
            </a:r>
            <a:r>
              <a:rPr lang="en-US" dirty="0" smtClean="0"/>
              <a:t> = 6</a:t>
            </a:r>
          </a:p>
          <a:p>
            <a:endParaRPr lang="en-US" dirty="0" smtClean="0"/>
          </a:p>
          <a:p>
            <a:r>
              <a:rPr lang="en-US" dirty="0" smtClean="0"/>
              <a:t>Write an algorithm that tells me if program </a:t>
            </a:r>
            <a:r>
              <a:rPr lang="en-US" i="1" dirty="0" smtClean="0"/>
              <a:t>P</a:t>
            </a:r>
            <a:r>
              <a:rPr lang="en-US" dirty="0" smtClean="0"/>
              <a:t> with integer </a:t>
            </a:r>
            <a:r>
              <a:rPr lang="en-US" i="1" dirty="0" smtClean="0"/>
              <a:t>I</a:t>
            </a:r>
            <a:r>
              <a:rPr lang="en-US" dirty="0" smtClean="0"/>
              <a:t> will terminate? (Halting problem)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wikipedia</a:t>
            </a:r>
            <a:r>
              <a:rPr lang="en-US" dirty="0" smtClean="0"/>
              <a:t>: </a:t>
            </a:r>
            <a:r>
              <a:rPr lang="en-US" dirty="0" err="1" smtClean="0"/>
              <a:t>List_of_undecidable_problems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problems which can have a proposed solution verified in polynomial time (class NP)</a:t>
            </a:r>
          </a:p>
          <a:p>
            <a:r>
              <a:rPr lang="en-US" dirty="0" smtClean="0"/>
              <a:t>Some of these also have polynomial time algorithms to find the solution (class P)</a:t>
            </a:r>
          </a:p>
          <a:p>
            <a:r>
              <a:rPr lang="en-US" dirty="0" smtClean="0"/>
              <a:t>A subset of NP problems reduce to each other, and none have polynomial time algorithms </a:t>
            </a:r>
            <a:br>
              <a:rPr lang="en-US" dirty="0" smtClean="0"/>
            </a:br>
            <a:r>
              <a:rPr lang="en-US" dirty="0" smtClean="0"/>
              <a:t>(class NP-Complete)</a:t>
            </a:r>
          </a:p>
          <a:p>
            <a:r>
              <a:rPr lang="en-US" dirty="0" smtClean="0"/>
              <a:t>It seems unlikely that P = NP, but who knows?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www.claymath.org</a:t>
            </a:r>
            <a:r>
              <a:rPr lang="en-US" dirty="0" smtClean="0"/>
              <a:t>/millennium/</a:t>
            </a:r>
          </a:p>
          <a:p>
            <a:endParaRPr lang="en-US" dirty="0" smtClean="0"/>
          </a:p>
          <a:p>
            <a:r>
              <a:rPr lang="en-US" dirty="0" smtClean="0"/>
              <a:t>There are problems for which no known algorithm exists of any time complexity!</a:t>
            </a:r>
          </a:p>
          <a:p>
            <a:r>
              <a:rPr lang="en-US" dirty="0" smtClean="0"/>
              <a:t>(see COMP30025 Theory of Computation)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quick overview of DPV chapter 8</a:t>
            </a:r>
          </a:p>
          <a:p>
            <a:r>
              <a:rPr lang="en-US" dirty="0" smtClean="0"/>
              <a:t>Introduce the concepts of complexity classes </a:t>
            </a:r>
            <a:br>
              <a:rPr lang="en-US" dirty="0" smtClean="0"/>
            </a:br>
            <a:r>
              <a:rPr lang="en-US" dirty="0" smtClean="0"/>
              <a:t>P and NP</a:t>
            </a:r>
          </a:p>
          <a:p>
            <a:r>
              <a:rPr lang="en-US" dirty="0" smtClean="0"/>
              <a:t>Introduce the concept of reducing one problem to another</a:t>
            </a:r>
          </a:p>
          <a:p>
            <a:r>
              <a:rPr lang="en-US" dirty="0" smtClean="0"/>
              <a:t>Define NP-completeness</a:t>
            </a:r>
          </a:p>
          <a:p>
            <a:r>
              <a:rPr lang="en-US" dirty="0" smtClean="0"/>
              <a:t>Introduce the Halting Problem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to win a million dollars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www.claymath.org/millennium-problems/p-vs-np-problem</a:t>
            </a: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Is P = NP?</a:t>
            </a:r>
          </a:p>
        </p:txBody>
      </p:sp>
    </p:spTree>
    <p:extLst>
      <p:ext uri="{BB962C8B-B14F-4D97-AF65-F5344CB8AC3E}">
        <p14:creationId xmlns:p14="http://schemas.microsoft.com/office/powerpoint/2010/main" val="373354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“Efficient Algorithm”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Throughout this subject, “efficient” has meant </a:t>
            </a:r>
            <a:r>
              <a:rPr lang="en-US" sz="3200" i="1" dirty="0" err="1" smtClean="0"/>
              <a:t>O</a:t>
            </a:r>
            <a:r>
              <a:rPr lang="en-US" sz="3200" dirty="0" err="1" smtClean="0"/>
              <a:t>(</a:t>
            </a:r>
            <a:r>
              <a:rPr lang="en-US" sz="3200" i="1" dirty="0" err="1" smtClean="0"/>
              <a:t>n</a:t>
            </a:r>
            <a:r>
              <a:rPr lang="en-US" sz="3200" dirty="0" smtClean="0"/>
              <a:t>) or </a:t>
            </a:r>
            <a:r>
              <a:rPr lang="en-US" sz="3200" i="1" dirty="0" err="1" smtClean="0"/>
              <a:t>O</a:t>
            </a:r>
            <a:r>
              <a:rPr lang="en-US" sz="3200" dirty="0" err="1" smtClean="0"/>
              <a:t>(</a:t>
            </a:r>
            <a:r>
              <a:rPr lang="en-US" sz="3200" i="1" dirty="0" err="1" smtClean="0"/>
              <a:t>n</a:t>
            </a:r>
            <a:r>
              <a:rPr lang="en-US" sz="3200" dirty="0" err="1" smtClean="0"/>
              <a:t>log</a:t>
            </a:r>
            <a:r>
              <a:rPr lang="en-US" sz="3200" i="1" dirty="0" err="1" smtClean="0"/>
              <a:t>n</a:t>
            </a:r>
            <a:r>
              <a:rPr lang="en-US" sz="3200" dirty="0" smtClean="0"/>
              <a:t>) or </a:t>
            </a:r>
            <a:r>
              <a:rPr lang="en-US" sz="3200" i="1" dirty="0" smtClean="0"/>
              <a:t>O</a:t>
            </a:r>
            <a:r>
              <a:rPr lang="en-US" sz="3200" dirty="0" smtClean="0"/>
              <a:t>(</a:t>
            </a:r>
            <a:r>
              <a:rPr lang="en-US" sz="3200" i="1" dirty="0" smtClean="0"/>
              <a:t>n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):</a:t>
            </a:r>
            <a:br>
              <a:rPr lang="en-US" sz="3200" dirty="0" smtClean="0"/>
            </a:br>
            <a:r>
              <a:rPr lang="en-US" sz="3200" dirty="0" smtClean="0"/>
              <a:t>a polynomial time algorithm.</a:t>
            </a:r>
          </a:p>
          <a:p>
            <a:r>
              <a:rPr lang="en-US" sz="3200" dirty="0" smtClean="0"/>
              <a:t>Usually brute force methods have required </a:t>
            </a:r>
            <a:r>
              <a:rPr lang="en-US" sz="3200" i="1" dirty="0" smtClean="0"/>
              <a:t>O</a:t>
            </a:r>
            <a:r>
              <a:rPr lang="en-US" sz="3200" dirty="0" smtClean="0"/>
              <a:t>(2</a:t>
            </a:r>
            <a:r>
              <a:rPr lang="en-US" sz="3200" i="1" baseline="30000" dirty="0" smtClean="0"/>
              <a:t>n</a:t>
            </a:r>
            <a:r>
              <a:rPr lang="en-US" sz="3200" dirty="0" smtClean="0"/>
              <a:t>) or </a:t>
            </a:r>
            <a:r>
              <a:rPr lang="en-US" sz="3200" i="1" dirty="0" smtClean="0"/>
              <a:t>O</a:t>
            </a:r>
            <a:r>
              <a:rPr lang="en-US" sz="3200" dirty="0" smtClean="0"/>
              <a:t>(3</a:t>
            </a:r>
            <a:r>
              <a:rPr lang="en-US" sz="3200" i="1" baseline="30000" dirty="0" smtClean="0"/>
              <a:t>n</a:t>
            </a:r>
            <a:r>
              <a:rPr lang="en-US" sz="3200" dirty="0" smtClean="0"/>
              <a:t>) or </a:t>
            </a:r>
            <a:r>
              <a:rPr lang="en-US" sz="3200" i="1" dirty="0" err="1" smtClean="0"/>
              <a:t>O</a:t>
            </a:r>
            <a:r>
              <a:rPr lang="en-US" sz="3200" dirty="0" err="1" smtClean="0"/>
              <a:t>(</a:t>
            </a:r>
            <a:r>
              <a:rPr lang="en-US" sz="3200" i="1" dirty="0" err="1" smtClean="0"/>
              <a:t>n</a:t>
            </a:r>
            <a:r>
              <a:rPr lang="en-US" sz="3200" i="1" baseline="30000" dirty="0" err="1" smtClean="0"/>
              <a:t>n</a:t>
            </a:r>
            <a:r>
              <a:rPr lang="en-US" sz="3200" dirty="0" smtClean="0"/>
              <a:t>) or </a:t>
            </a:r>
            <a:r>
              <a:rPr lang="en-US" sz="3200" i="1" dirty="0" err="1" smtClean="0"/>
              <a:t>O</a:t>
            </a:r>
            <a:r>
              <a:rPr lang="en-US" sz="3200" dirty="0" err="1" smtClean="0"/>
              <a:t>(</a:t>
            </a:r>
            <a:r>
              <a:rPr lang="en-US" sz="3200" i="1" dirty="0" err="1" smtClean="0"/>
              <a:t>n</a:t>
            </a:r>
            <a:r>
              <a:rPr lang="en-US" sz="3200" dirty="0" smtClean="0"/>
              <a:t>!): </a:t>
            </a:r>
            <a:br>
              <a:rPr lang="en-US" sz="3200" dirty="0" smtClean="0"/>
            </a:br>
            <a:r>
              <a:rPr lang="en-US" sz="3200" dirty="0" smtClean="0"/>
              <a:t>exponential or factorial time. </a:t>
            </a:r>
          </a:p>
          <a:p>
            <a:pPr>
              <a:buNone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from lecture 1…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size of a problem that is feasible using a polynomial time algorithm is much higher than an exponential</a:t>
            </a:r>
          </a:p>
          <a:p>
            <a:r>
              <a:rPr lang="en-US" dirty="0" smtClean="0"/>
              <a:t>But computers keep getting faster and faster (Moore’s Law: processor speeds double every 18 months)</a:t>
            </a:r>
          </a:p>
          <a:p>
            <a:r>
              <a:rPr lang="en-US" dirty="0" smtClean="0"/>
              <a:t>OK, let’s do a back of the envelope calculation</a:t>
            </a:r>
          </a:p>
          <a:p>
            <a:pPr lvl="1"/>
            <a:r>
              <a:rPr lang="en-US" dirty="0" smtClean="0"/>
              <a:t>Take an old computer and a new computer</a:t>
            </a:r>
          </a:p>
          <a:p>
            <a:pPr lvl="1"/>
            <a:r>
              <a:rPr lang="en-US" dirty="0" smtClean="0"/>
              <a:t>How many more inputs could we process?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1949: CSIRAC – 1000 Hz</a:t>
            </a:r>
            <a:endParaRPr lang="en-US" dirty="0"/>
          </a:p>
        </p:txBody>
      </p:sp>
      <p:pic>
        <p:nvPicPr>
          <p:cNvPr id="4" name="Content Placeholder 3" descr="800px-CSIRAC-Pano,-Melb.-Museum,-12.8.200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21207" b="-21207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2013: IBM </a:t>
            </a:r>
            <a:r>
              <a:rPr lang="en-US" dirty="0" err="1" smtClean="0"/>
              <a:t>zEnterprise</a:t>
            </a:r>
            <a:r>
              <a:rPr lang="en-US" dirty="0" smtClean="0"/>
              <a:t> EC12  –  5.5 GHz</a:t>
            </a:r>
            <a:endParaRPr lang="en-US" dirty="0"/>
          </a:p>
        </p:txBody>
      </p:sp>
      <p:pic>
        <p:nvPicPr>
          <p:cNvPr id="6" name="Content Placeholder 5" descr="ibm zEnterpris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9252" r="-9252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vertices/integers/edges/…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“</a:t>
            </a:r>
            <a:r>
              <a:rPr lang="en-US" i="1" dirty="0" err="1" smtClean="0"/>
              <a:t>n</a:t>
            </a:r>
            <a:r>
              <a:rPr lang="en-US" dirty="0" smtClean="0"/>
              <a:t>” could you process in an hour?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a 6 million times speed up in CPUs allows a factor of 6 million in the input…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41886" y="1874521"/>
          <a:ext cx="7260228" cy="31089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58835"/>
                <a:gridCol w="2653830"/>
                <a:gridCol w="314756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0" dirty="0" smtClean="0"/>
                        <a:t>CSIRAC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0" baseline="0" dirty="0" smtClean="0"/>
                        <a:t>IBM EC12</a:t>
                      </a:r>
                      <a:endParaRPr lang="en-US" sz="2800" i="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i="1" dirty="0" err="1" smtClean="0"/>
                        <a:t>O</a:t>
                      </a:r>
                      <a:r>
                        <a:rPr lang="en-US" sz="2800" dirty="0" err="1" smtClean="0"/>
                        <a:t>(</a:t>
                      </a:r>
                      <a:r>
                        <a:rPr lang="en-US" sz="2800" i="1" dirty="0" err="1" smtClean="0"/>
                        <a:t>n</a:t>
                      </a:r>
                      <a:r>
                        <a:rPr lang="en-US" sz="2800" dirty="0" smtClean="0"/>
                        <a:t>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3,600,000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21,260,088,115,200</a:t>
                      </a:r>
                      <a:endParaRPr lang="en-US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800" i="1" dirty="0" smtClean="0"/>
                        <a:t>O</a:t>
                      </a:r>
                      <a:r>
                        <a:rPr lang="en-US" sz="2800" dirty="0" smtClean="0"/>
                        <a:t>(</a:t>
                      </a:r>
                      <a:r>
                        <a:rPr lang="en-US" sz="2800" i="1" dirty="0" smtClean="0"/>
                        <a:t>n</a:t>
                      </a:r>
                      <a:r>
                        <a:rPr lang="en-US" sz="2800" baseline="30000" dirty="0" smtClean="0"/>
                        <a:t>2</a:t>
                      </a:r>
                      <a:r>
                        <a:rPr lang="en-US" sz="2800" baseline="0" dirty="0" smtClean="0"/>
                        <a:t>)</a:t>
                      </a:r>
                      <a:endParaRPr 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1,897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i="1" dirty="0" smtClean="0"/>
                        <a:t>O</a:t>
                      </a:r>
                      <a:r>
                        <a:rPr lang="en-US" sz="2800" dirty="0" smtClean="0"/>
                        <a:t>(</a:t>
                      </a:r>
                      <a:r>
                        <a:rPr lang="en-US" sz="2800" i="1" dirty="0" smtClean="0"/>
                        <a:t>n</a:t>
                      </a:r>
                      <a:r>
                        <a:rPr lang="en-US" sz="2800" baseline="30000" dirty="0" smtClean="0"/>
                        <a:t>3</a:t>
                      </a:r>
                      <a:r>
                        <a:rPr lang="en-US" sz="2800" baseline="0" dirty="0" smtClean="0"/>
                        <a:t>)</a:t>
                      </a:r>
                      <a:endParaRPr 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153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i="1" dirty="0" smtClean="0"/>
                        <a:t>O</a:t>
                      </a:r>
                      <a:r>
                        <a:rPr lang="en-US" sz="2800" dirty="0" smtClean="0"/>
                        <a:t>(</a:t>
                      </a:r>
                      <a:r>
                        <a:rPr lang="en-US" sz="2800" i="0" dirty="0" smtClean="0"/>
                        <a:t>2</a:t>
                      </a:r>
                      <a:r>
                        <a:rPr lang="en-US" sz="2800" i="1" baseline="30000" dirty="0" smtClean="0"/>
                        <a:t>n</a:t>
                      </a:r>
                      <a:r>
                        <a:rPr lang="en-US" sz="2800" baseline="0" dirty="0" smtClean="0"/>
                        <a:t>)</a:t>
                      </a:r>
                      <a:endParaRPr 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/>
                        <a:t>O</a:t>
                      </a:r>
                      <a:r>
                        <a:rPr lang="en-US" sz="2800" dirty="0" smtClean="0"/>
                        <a:t>(</a:t>
                      </a:r>
                      <a:r>
                        <a:rPr lang="en-US" sz="2800" i="0" dirty="0" smtClean="0"/>
                        <a:t>3</a:t>
                      </a:r>
                      <a:r>
                        <a:rPr lang="en-US" sz="2800" i="1" baseline="30000" dirty="0" smtClean="0"/>
                        <a:t>n</a:t>
                      </a:r>
                      <a:r>
                        <a:rPr lang="en-US" sz="2800" baseline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Habitat">
      <a:majorFont>
        <a:latin typeface="Book Antiqua"/>
        <a:ea typeface=""/>
        <a:cs typeface=""/>
        <a:font script="Jpan" typeface="ＭＳ 明朝"/>
      </a:majorFont>
      <a:minorFont>
        <a:latin typeface="Book Antiqua"/>
        <a:ea typeface=""/>
        <a:cs typeface=""/>
        <a:font script="Jpan" typeface="ＭＳ 明朝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12101</TotalTime>
  <Words>1519</Words>
  <Application>Microsoft Office PowerPoint</Application>
  <PresentationFormat>On-screen Show (4:3)</PresentationFormat>
  <Paragraphs>218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Origin</vt:lpstr>
      <vt:lpstr>Microsoft Equation 3.0</vt:lpstr>
      <vt:lpstr>COMP20007 Design of Algorithms Semester 1 2016 </vt:lpstr>
      <vt:lpstr>Schedule for the rest of the semester </vt:lpstr>
      <vt:lpstr>Lecture objectives</vt:lpstr>
      <vt:lpstr>How to win a million dollars</vt:lpstr>
      <vt:lpstr>An “Efficient Algorithm” </vt:lpstr>
      <vt:lpstr>Recall from lecture 1…</vt:lpstr>
      <vt:lpstr>1949: CSIRAC – 1000 Hz</vt:lpstr>
      <vt:lpstr>2013: IBM zEnterprise EC12  –  5.5 GHz</vt:lpstr>
      <vt:lpstr>How many vertices/integers/edges/…</vt:lpstr>
      <vt:lpstr>How many vertices/integers/edges/…</vt:lpstr>
      <vt:lpstr>How many vertices/integers/edges/…</vt:lpstr>
      <vt:lpstr>The moral of the story…</vt:lpstr>
      <vt:lpstr>Does every problem have a polynomial time algorithm?</vt:lpstr>
      <vt:lpstr>SAT</vt:lpstr>
      <vt:lpstr>SAT (cont.)</vt:lpstr>
      <vt:lpstr>Travelling Salesman</vt:lpstr>
      <vt:lpstr>Travelling Salesman</vt:lpstr>
      <vt:lpstr>TSP (cont.)</vt:lpstr>
      <vt:lpstr>TSP (cont.)</vt:lpstr>
      <vt:lpstr>TSP (cont.)</vt:lpstr>
      <vt:lpstr>TSP (cont.)</vt:lpstr>
      <vt:lpstr>The class of problems P and NP</vt:lpstr>
      <vt:lpstr>All of the problems we have done are in NP</vt:lpstr>
      <vt:lpstr>Reduction</vt:lpstr>
      <vt:lpstr>NP-complete</vt:lpstr>
      <vt:lpstr>What to do when employer asks you to solve an NP-complete problem?</vt:lpstr>
      <vt:lpstr>Even worse…</vt:lpstr>
      <vt:lpstr>Summary</vt:lpstr>
    </vt:vector>
  </TitlesOfParts>
  <Company>The University of Melbourne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COMP20007 Design of Algorithms Semester 1 2013 </dc:title>
  <dc:creator>Andrew Turpin</dc:creator>
  <cp:lastModifiedBy>Vanessa</cp:lastModifiedBy>
  <cp:revision>340</cp:revision>
  <cp:lastPrinted>2013-05-22T05:01:52Z</cp:lastPrinted>
  <dcterms:created xsi:type="dcterms:W3CDTF">2013-05-26T21:08:36Z</dcterms:created>
  <dcterms:modified xsi:type="dcterms:W3CDTF">2016-05-16T13:36:34Z</dcterms:modified>
</cp:coreProperties>
</file>